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0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732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372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65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587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68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8382000" cy="4343400"/>
          </a:xfrm>
        </p:spPr>
        <p:txBody>
          <a:bodyPr/>
          <a:lstStyle>
            <a:lvl1pPr>
              <a:defRPr sz="2400"/>
            </a:lvl1pPr>
            <a:lvl2pPr marL="742950" indent="-285750">
              <a:buFont typeface="Arial" panose="020B0604020202020204" pitchFamily="34" charset="0"/>
              <a:buChar char="−"/>
              <a:defRPr sz="2200"/>
            </a:lvl2pPr>
            <a:lvl3pPr marL="1143000" indent="-228600">
              <a:buFont typeface="Wingdings" panose="05000000000000000000" pitchFamily="2" charset="2"/>
              <a:buChar char="§"/>
              <a:defRPr sz="2000"/>
            </a:lvl3pPr>
            <a:lvl4pPr marL="1600200" indent="-228600">
              <a:buFont typeface="Courier New" panose="02070309020205020404" pitchFamily="49" charset="0"/>
              <a:buChar char="o"/>
              <a:defRPr sz="18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49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 descr="&quot;&quot;"/>
          <p:cNvSpPr/>
          <p:nvPr/>
        </p:nvSpPr>
        <p:spPr>
          <a:xfrm rot="16200000">
            <a:off x="3505200" y="-1523999"/>
            <a:ext cx="2133600" cy="9144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2286000"/>
            <a:ext cx="8153400" cy="1524000"/>
          </a:xfrm>
        </p:spPr>
        <p:txBody>
          <a:bodyPr anchor="ctr">
            <a:normAutofit/>
          </a:bodyPr>
          <a:lstStyle>
            <a:lvl1pPr algn="ctr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Click to edit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4267200"/>
            <a:ext cx="8153400" cy="7493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dirty="0" smtClean="0"/>
              <a:t>Click to edit text</a:t>
            </a:r>
          </a:p>
        </p:txBody>
      </p:sp>
      <p:pic>
        <p:nvPicPr>
          <p:cNvPr id="11" name="Picture 10" descr="Logo" title="York University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770" y="5954902"/>
            <a:ext cx="1807965" cy="77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591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nterior of Vari H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 descr="&quot;&quot;"/>
          <p:cNvSpPr/>
          <p:nvPr/>
        </p:nvSpPr>
        <p:spPr>
          <a:xfrm rot="16200000">
            <a:off x="-152401" y="152400"/>
            <a:ext cx="3962401" cy="3657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304800"/>
            <a:ext cx="2705100" cy="3352800"/>
          </a:xfrm>
        </p:spPr>
        <p:txBody>
          <a:bodyPr anchor="ctr">
            <a:normAutofit/>
          </a:bodyPr>
          <a:lstStyle>
            <a:lvl1pPr algn="ctr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Click to edit title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3"/>
          <a:stretch/>
        </p:blipFill>
        <p:spPr>
          <a:xfrm>
            <a:off x="7086601" y="5791200"/>
            <a:ext cx="2057400" cy="7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33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Students sitting outside on York University's Keele Camp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 descr="&quot;&quot;"/>
          <p:cNvSpPr/>
          <p:nvPr/>
        </p:nvSpPr>
        <p:spPr>
          <a:xfrm rot="16200000">
            <a:off x="3924300" y="-2705100"/>
            <a:ext cx="1295399" cy="9144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1371600"/>
            <a:ext cx="8153400" cy="925285"/>
          </a:xfrm>
        </p:spPr>
        <p:txBody>
          <a:bodyPr anchor="ctr">
            <a:normAutofit/>
          </a:bodyPr>
          <a:lstStyle>
            <a:lvl1pPr algn="ctr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Click to edit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3"/>
          <a:stretch/>
        </p:blipFill>
        <p:spPr>
          <a:xfrm>
            <a:off x="7086601" y="5791200"/>
            <a:ext cx="2057400" cy="7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0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Exterior view of Pond residence on York University's Keele Camp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" y="6926"/>
            <a:ext cx="9134764" cy="687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 descr="&quot;&quot;"/>
          <p:cNvSpPr/>
          <p:nvPr/>
        </p:nvSpPr>
        <p:spPr>
          <a:xfrm rot="16200000">
            <a:off x="-1877291" y="1884220"/>
            <a:ext cx="6878783" cy="3124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381000"/>
            <a:ext cx="2019300" cy="6172200"/>
          </a:xfrm>
        </p:spPr>
        <p:txBody>
          <a:bodyPr anchor="ctr">
            <a:normAutofit/>
          </a:bodyPr>
          <a:lstStyle>
            <a:lvl1pPr algn="ctr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Brand Toolbox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3"/>
          <a:stretch/>
        </p:blipFill>
        <p:spPr>
          <a:xfrm>
            <a:off x="7086601" y="5791200"/>
            <a:ext cx="2057400" cy="7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45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ari Hall on York University's Keele Camp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3"/>
          <a:stretch/>
        </p:blipFill>
        <p:spPr>
          <a:xfrm>
            <a:off x="7086601" y="5791200"/>
            <a:ext cx="2057400" cy="7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02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358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114800" cy="43434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14800" cy="43434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34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20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&quot;&quot;"/>
          <p:cNvSpPr/>
          <p:nvPr/>
        </p:nvSpPr>
        <p:spPr>
          <a:xfrm>
            <a:off x="0" y="0"/>
            <a:ext cx="314681" cy="6858000"/>
          </a:xfrm>
          <a:prstGeom prst="rect">
            <a:avLst/>
          </a:prstGeom>
          <a:solidFill>
            <a:srgbClr val="E31837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42323"/>
            <a:ext cx="457200" cy="387421"/>
          </a:xfrm>
        </p:spPr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301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bar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628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d Bar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&quot;&quot;"/>
          <p:cNvSpPr/>
          <p:nvPr/>
        </p:nvSpPr>
        <p:spPr>
          <a:xfrm>
            <a:off x="0" y="0"/>
            <a:ext cx="314681" cy="6858000"/>
          </a:xfrm>
          <a:prstGeom prst="rect">
            <a:avLst/>
          </a:prstGeom>
          <a:solidFill>
            <a:srgbClr val="E31837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3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42323"/>
            <a:ext cx="457200" cy="387421"/>
          </a:xfrm>
        </p:spPr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829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42323"/>
            <a:ext cx="457200" cy="387421"/>
          </a:xfrm>
        </p:spPr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160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11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114800" cy="36925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1535113"/>
            <a:ext cx="411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2174875"/>
            <a:ext cx="4114800" cy="36925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283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124200" cy="1022350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124200" cy="45085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7450" y="273051"/>
            <a:ext cx="5111750" cy="567055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436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57200"/>
          </a:xfrm>
        </p:spPr>
        <p:txBody>
          <a:bodyPr anchor="t">
            <a:norm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257800"/>
            <a:ext cx="5486400" cy="6858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838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60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4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26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5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91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73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9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8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382000" cy="4267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42323"/>
            <a:ext cx="457200" cy="3874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5F24D-95C6-445B-B7BD-BC7EAAAE91A7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600" y="6364619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B32BA-9FB2-426F-8E97-30699DA5BF47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6461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6" descr="York University logo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770" y="5954902"/>
            <a:ext cx="1807965" cy="774842"/>
          </a:xfrm>
          <a:prstGeom prst="rect">
            <a:avLst/>
          </a:prstGeom>
        </p:spPr>
      </p:pic>
      <p:sp>
        <p:nvSpPr>
          <p:cNvPr id="8" name="Rectangle 7" descr="&quot;&quot;"/>
          <p:cNvSpPr/>
          <p:nvPr/>
        </p:nvSpPr>
        <p:spPr>
          <a:xfrm>
            <a:off x="0" y="0"/>
            <a:ext cx="314681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492752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−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 String Library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1752600"/>
            <a:ext cx="1295400" cy="701675"/>
          </a:xfrm>
        </p:spPr>
        <p:txBody>
          <a:bodyPr>
            <a:normAutofit/>
          </a:bodyPr>
          <a:lstStyle/>
          <a:p>
            <a:fld id="{07C4B86C-0988-4FEA-BB5C-8A0781E8948F}" type="slidenum">
              <a:rPr lang="en-US" smtClean="0"/>
              <a:pPr/>
              <a:t>1</a:t>
            </a:fld>
            <a:endParaRPr lang="en-US" sz="1800">
              <a:latin typeface="Tw Cen MT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</a:t>
            </a:r>
            <a:r>
              <a:rPr lang="en-US" b="1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(String Copy) Function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strncpy</a:t>
            </a:r>
            <a:r>
              <a:rPr lang="en-US" smtClean="0"/>
              <a:t> will leave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without a terminating null character if the length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 is greater than or equal to the size of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array.</a:t>
            </a:r>
          </a:p>
          <a:p>
            <a:r>
              <a:rPr lang="en-US" smtClean="0"/>
              <a:t>A safer way to use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strncpy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strncpy(str1, str2, sizeof(str1) - 1);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str1[sizeof(str1)-1] = '\0';</a:t>
            </a:r>
          </a:p>
          <a:p>
            <a:r>
              <a:rPr lang="en-US" smtClean="0"/>
              <a:t>The second statement guarantees that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is always null-terminated.</a:t>
            </a:r>
          </a:p>
        </p:txBody>
      </p:sp>
      <p:sp>
        <p:nvSpPr>
          <p:cNvPr id="62469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10A4707E-E9F5-411F-94DE-6A4ED9903BCE}" type="slidenum">
              <a:rPr lang="en-US"/>
              <a:pPr>
                <a:defRPr/>
              </a:pPr>
              <a:t>10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</a:t>
            </a:r>
            <a:r>
              <a:rPr lang="en-US" b="1" smtClean="0">
                <a:latin typeface="Courier New" pitchFamily="1" charset="0"/>
                <a:cs typeface="Courier New" pitchFamily="1" charset="0"/>
              </a:rPr>
              <a:t>strlen</a:t>
            </a:r>
            <a:r>
              <a:rPr lang="en-US" smtClean="0"/>
              <a:t> (String Length) Function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Prototype for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strlen</a:t>
            </a:r>
            <a:r>
              <a:rPr lang="en-US" smtClean="0"/>
              <a:t> function: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size_t strlen(const char *s);</a:t>
            </a:r>
          </a:p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size_t</a:t>
            </a:r>
            <a:r>
              <a:rPr lang="en-US" smtClean="0"/>
              <a:t> is a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typedef</a:t>
            </a:r>
            <a:r>
              <a:rPr lang="en-US" smtClean="0"/>
              <a:t> name that represents one of C’s unsigned integer types.</a:t>
            </a:r>
          </a:p>
          <a:p>
            <a:endParaRPr lang="en-US" smtClean="0"/>
          </a:p>
        </p:txBody>
      </p:sp>
      <p:sp>
        <p:nvSpPr>
          <p:cNvPr id="63493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97BA6BC3-8F94-4BF3-A9E9-B75C33859338}" type="slidenum">
              <a:rPr lang="en-US"/>
              <a:pPr>
                <a:defRPr/>
              </a:pPr>
              <a:t>11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b="1" dirty="0" err="1" smtClean="0">
                <a:latin typeface="Courier New" pitchFamily="1" charset="0"/>
                <a:cs typeface="Courier New" pitchFamily="1" charset="0"/>
              </a:rPr>
              <a:t>strlen</a:t>
            </a:r>
            <a:r>
              <a:rPr lang="en-US" dirty="0" smtClean="0"/>
              <a:t> (String Length) Function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strlen</a:t>
            </a:r>
            <a:r>
              <a:rPr lang="en-US" smtClean="0"/>
              <a:t> returns the length of a string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</a:t>
            </a:r>
            <a:r>
              <a:rPr lang="en-US" smtClean="0"/>
              <a:t>, not including the null character.</a:t>
            </a:r>
          </a:p>
          <a:p>
            <a:r>
              <a:rPr lang="en-US" smtClean="0"/>
              <a:t>Examples: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int len;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sz="2400" smtClean="0">
              <a:latin typeface="Courier New" pitchFamily="1" charset="0"/>
              <a:cs typeface="Courier New" pitchFamily="1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len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strlen("abc");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/*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len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is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now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3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*/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len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strlen("");   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/*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len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is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now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0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*/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strcpy(str1,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"abc");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len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strlen(str1); 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/*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len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is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now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3</a:t>
            </a:r>
            <a:r>
              <a:rPr lang="en-US" sz="22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*/</a:t>
            </a:r>
          </a:p>
        </p:txBody>
      </p:sp>
      <p:sp>
        <p:nvSpPr>
          <p:cNvPr id="64517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8DB38E40-F5DF-49F5-9127-C84A87E33B8E}" type="slidenum">
              <a:rPr lang="en-US"/>
              <a:pPr>
                <a:defRPr/>
              </a:pPr>
              <a:t>12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7937500" cy="48006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Prototype for the </a:t>
            </a:r>
            <a:r>
              <a:rPr lang="en-US" sz="2400" dirty="0" err="1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z="2400" dirty="0" smtClean="0"/>
              <a:t> function:</a:t>
            </a:r>
          </a:p>
          <a:p>
            <a:pPr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char *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(char *s1, const char *s2);</a:t>
            </a:r>
          </a:p>
          <a:p>
            <a:r>
              <a:rPr lang="en-US" sz="2400" dirty="0" err="1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z="2400" dirty="0" smtClean="0"/>
              <a:t> appends the contents of the string </a:t>
            </a:r>
            <a:r>
              <a:rPr lang="en-US" sz="2400" dirty="0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z="2400" dirty="0" smtClean="0"/>
              <a:t> to the end of the string </a:t>
            </a:r>
            <a:r>
              <a:rPr lang="en-US" sz="2400" dirty="0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It returns </a:t>
            </a:r>
            <a:r>
              <a:rPr lang="en-US" sz="2400" dirty="0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z="2400" dirty="0" smtClean="0"/>
              <a:t> (a pointer to the resulting string).</a:t>
            </a:r>
          </a:p>
          <a:p>
            <a:r>
              <a:rPr lang="en-US" sz="2400" dirty="0" err="1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z="2400" dirty="0" smtClean="0"/>
              <a:t> examples:</a:t>
            </a:r>
          </a:p>
          <a:p>
            <a:pPr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(str1, "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abc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");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(str1, "def");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  /* str1 now contains "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abcdef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" */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(str1, "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abc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");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(str2, "def");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(str1, str2);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  /* str1 now contains "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abcdef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" */ </a:t>
            </a:r>
          </a:p>
        </p:txBody>
      </p:sp>
      <p:sp>
        <p:nvSpPr>
          <p:cNvPr id="65541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B2EC1DC0-3347-4100-A219-17A0094B19A3}" type="slidenum">
              <a:rPr lang="en-US"/>
              <a:pPr>
                <a:defRPr/>
              </a:pPr>
              <a:t>13</a:t>
            </a:fld>
            <a:endParaRPr lang="en-US" sz="1800">
              <a:latin typeface="Times New Roman" pitchFamily="1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The </a:t>
            </a:r>
            <a:r>
              <a:rPr lang="en-US" sz="4100" b="1" dirty="0" err="1">
                <a:solidFill>
                  <a:srgbClr val="464653"/>
                </a:solidFill>
                <a:latin typeface="Courier New" pitchFamily="1" charset="0"/>
                <a:ea typeface="+mj-ea"/>
                <a:cs typeface="Courier New" pitchFamily="1" charset="0"/>
              </a:rPr>
              <a:t>strcat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 (String </a:t>
            </a:r>
            <a:r>
              <a:rPr lang="en-US" sz="4100" dirty="0" err="1">
                <a:solidFill>
                  <a:srgbClr val="464653"/>
                </a:solidFill>
                <a:ea typeface="+mj-ea"/>
                <a:cs typeface="+mj-cs"/>
              </a:rPr>
              <a:t>Concat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.) Function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As with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, the value returned by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mtClean="0"/>
              <a:t> is normally discarded.</a:t>
            </a:r>
          </a:p>
          <a:p>
            <a:r>
              <a:rPr lang="en-US" smtClean="0"/>
              <a:t>The following example shows how the return value might be used: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strcpy(str1, "abc");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strcpy(str2, "def");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strcat(str1, strcat(str2, "ghi"));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/* str1 now contains "abcdefghi";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   str2 contains "defghi" */</a:t>
            </a:r>
          </a:p>
        </p:txBody>
      </p:sp>
      <p:sp>
        <p:nvSpPr>
          <p:cNvPr id="6656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E93156A1-A9BB-451F-B888-3485D7FDE87D}" type="slidenum">
              <a:rPr lang="en-US"/>
              <a:pPr>
                <a:defRPr/>
              </a:pPr>
              <a:t>14</a:t>
            </a:fld>
            <a:endParaRPr lang="en-US" sz="1800">
              <a:latin typeface="Times New Roman" pitchFamily="1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The </a:t>
            </a:r>
            <a:r>
              <a:rPr lang="en-US" sz="4100" b="1" dirty="0" err="1">
                <a:solidFill>
                  <a:srgbClr val="464653"/>
                </a:solidFill>
                <a:latin typeface="Courier New" pitchFamily="1" charset="0"/>
                <a:ea typeface="+mj-ea"/>
                <a:cs typeface="Courier New" pitchFamily="1" charset="0"/>
              </a:rPr>
              <a:t>strcat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 (String </a:t>
            </a:r>
            <a:r>
              <a:rPr lang="en-US" sz="4100" dirty="0" err="1">
                <a:solidFill>
                  <a:srgbClr val="464653"/>
                </a:solidFill>
                <a:ea typeface="+mj-ea"/>
                <a:cs typeface="+mj-cs"/>
              </a:rPr>
              <a:t>Concat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.) Function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strcat(str1,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str2)</a:t>
            </a:r>
            <a:r>
              <a:rPr lang="en-US" smtClean="0"/>
              <a:t> causes undefined behavior if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array isn’t long enough to accommodate the characters from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.</a:t>
            </a:r>
          </a:p>
          <a:p>
            <a:r>
              <a:rPr lang="en-US" smtClean="0"/>
              <a:t>Example: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char str1[6] = "abc";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sz="2400" smtClean="0">
              <a:latin typeface="Courier New" pitchFamily="1" charset="0"/>
              <a:cs typeface="Courier New" pitchFamily="1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strcat(str1, "def");   /*** WRONG ***/</a:t>
            </a:r>
          </a:p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is limited to six characters, causing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mtClean="0"/>
              <a:t> to write past the end of the array.</a:t>
            </a:r>
          </a:p>
        </p:txBody>
      </p:sp>
      <p:sp>
        <p:nvSpPr>
          <p:cNvPr id="67589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11F71ED1-8FA0-413A-AC77-74DA698581D1}" type="slidenum">
              <a:rPr lang="en-US"/>
              <a:pPr>
                <a:defRPr/>
              </a:pPr>
              <a:t>15</a:t>
            </a:fld>
            <a:endParaRPr lang="en-US" sz="1800">
              <a:latin typeface="Times New Roman" pitchFamily="1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The </a:t>
            </a:r>
            <a:r>
              <a:rPr lang="en-US" sz="4100" b="1" dirty="0" err="1">
                <a:solidFill>
                  <a:srgbClr val="464653"/>
                </a:solidFill>
                <a:latin typeface="Courier New" pitchFamily="1" charset="0"/>
                <a:ea typeface="+mj-ea"/>
                <a:cs typeface="Courier New" pitchFamily="1" charset="0"/>
              </a:rPr>
              <a:t>strcat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 (String </a:t>
            </a:r>
            <a:r>
              <a:rPr lang="en-US" sz="4100" dirty="0" err="1">
                <a:solidFill>
                  <a:srgbClr val="464653"/>
                </a:solidFill>
                <a:ea typeface="+mj-ea"/>
                <a:cs typeface="+mj-cs"/>
              </a:rPr>
              <a:t>Concat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.) Function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strncat</a:t>
            </a:r>
            <a:r>
              <a:rPr lang="en-US" smtClean="0"/>
              <a:t> function is a safer but slower version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mtClean="0"/>
              <a:t>.</a:t>
            </a:r>
          </a:p>
          <a:p>
            <a:r>
              <a:rPr lang="en-US" smtClean="0"/>
              <a:t>Like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strncpy</a:t>
            </a:r>
            <a:r>
              <a:rPr lang="en-US" smtClean="0"/>
              <a:t>, it has a third argument that limits the number of characters it will copy.</a:t>
            </a:r>
          </a:p>
          <a:p>
            <a:r>
              <a:rPr lang="en-US" smtClean="0"/>
              <a:t>A call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strncat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strncat(str1,</a:t>
            </a:r>
            <a:r>
              <a:rPr lang="en-US" sz="9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str2,</a:t>
            </a:r>
            <a:r>
              <a:rPr lang="en-US" sz="9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sizeof(str1)</a:t>
            </a:r>
            <a:r>
              <a:rPr lang="en-US" sz="7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-</a:t>
            </a:r>
            <a:r>
              <a:rPr lang="en-US" sz="11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strlen(str1)</a:t>
            </a:r>
            <a:r>
              <a:rPr lang="en-US" sz="7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-</a:t>
            </a:r>
            <a:r>
              <a:rPr lang="en-US" sz="11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1);</a:t>
            </a:r>
          </a:p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strncat</a:t>
            </a:r>
            <a:r>
              <a:rPr lang="en-US" smtClean="0"/>
              <a:t> will terminate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with a null character, which isn’t included in the third argument.</a:t>
            </a:r>
          </a:p>
        </p:txBody>
      </p:sp>
      <p:sp>
        <p:nvSpPr>
          <p:cNvPr id="68613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8A92FAD6-FE98-4002-82E6-F8FE9807C8E3}" type="slidenum">
              <a:rPr lang="en-US"/>
              <a:pPr>
                <a:defRPr/>
              </a:pPr>
              <a:t>16</a:t>
            </a:fld>
            <a:endParaRPr lang="en-US" sz="1800">
              <a:latin typeface="Times New Roman" pitchFamily="1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The </a:t>
            </a:r>
            <a:r>
              <a:rPr lang="en-US" sz="4100" b="1" dirty="0" err="1">
                <a:solidFill>
                  <a:srgbClr val="464653"/>
                </a:solidFill>
                <a:latin typeface="Courier New" pitchFamily="1" charset="0"/>
                <a:ea typeface="+mj-ea"/>
                <a:cs typeface="Courier New" pitchFamily="1" charset="0"/>
              </a:rPr>
              <a:t>strcat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 (String </a:t>
            </a:r>
            <a:r>
              <a:rPr lang="en-US" sz="4100" dirty="0" err="1">
                <a:solidFill>
                  <a:srgbClr val="464653"/>
                </a:solidFill>
                <a:ea typeface="+mj-ea"/>
                <a:cs typeface="+mj-cs"/>
              </a:rPr>
              <a:t>Concat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.) Function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Prototype for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strcmp</a:t>
            </a:r>
            <a:r>
              <a:rPr lang="en-US" smtClean="0"/>
              <a:t> function: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int strcmp(const char *s1, const char *s2);</a:t>
            </a:r>
          </a:p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strcmp</a:t>
            </a:r>
            <a:r>
              <a:rPr lang="en-US" smtClean="0"/>
              <a:t> compares the strings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, returning a value less than, equal to, or greater than 0, depending on whether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is less than, equal to, or greater than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.</a:t>
            </a:r>
          </a:p>
        </p:txBody>
      </p:sp>
      <p:sp>
        <p:nvSpPr>
          <p:cNvPr id="69637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09FF9CB7-7BA5-4656-9BF5-CC998FF5EC46}" type="slidenum">
              <a:rPr lang="en-US"/>
              <a:pPr>
                <a:defRPr/>
              </a:pPr>
              <a:t>17</a:t>
            </a:fld>
            <a:endParaRPr lang="en-US" sz="1800">
              <a:latin typeface="Times New Roman" pitchFamily="1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The </a:t>
            </a:r>
            <a:r>
              <a:rPr lang="en-US" sz="4100" b="1" dirty="0" err="1">
                <a:solidFill>
                  <a:srgbClr val="464653"/>
                </a:solidFill>
                <a:latin typeface="Courier New" pitchFamily="1" charset="0"/>
                <a:ea typeface="+mj-ea"/>
                <a:cs typeface="Courier New" pitchFamily="1" charset="0"/>
              </a:rPr>
              <a:t>strcat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 (String </a:t>
            </a:r>
            <a:r>
              <a:rPr lang="en-US" sz="4100" dirty="0" err="1">
                <a:solidFill>
                  <a:srgbClr val="464653"/>
                </a:solidFill>
                <a:ea typeface="+mj-ea"/>
                <a:cs typeface="+mj-cs"/>
              </a:rPr>
              <a:t>Concat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.) Function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Testing whether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dirty="0" smtClean="0"/>
              <a:t> is less than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dirty="0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if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strcmp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(str1,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str2)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&lt;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0)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  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/*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is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&lt;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str2?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*/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  …</a:t>
            </a:r>
          </a:p>
          <a:p>
            <a:r>
              <a:rPr lang="en-US" dirty="0" smtClean="0"/>
              <a:t>Testing whether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dirty="0" smtClean="0"/>
              <a:t> is less than or equal to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dirty="0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if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</a:t>
            </a:r>
            <a:r>
              <a:rPr lang="en-US" sz="2000" dirty="0" err="1" smtClean="0">
                <a:latin typeface="Courier New" pitchFamily="1" charset="0"/>
                <a:cs typeface="Courier New" pitchFamily="1" charset="0"/>
              </a:rPr>
              <a:t>strcmp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(str1,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str2)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&lt;=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0)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/*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is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&lt;=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str2?</a:t>
            </a:r>
            <a:r>
              <a:rPr lang="en-US" sz="1300" dirty="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*/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000" dirty="0" smtClean="0">
                <a:latin typeface="Courier New" pitchFamily="1" charset="0"/>
                <a:cs typeface="Courier New" pitchFamily="1" charset="0"/>
              </a:rPr>
              <a:t>	  …</a:t>
            </a:r>
          </a:p>
          <a:p>
            <a:r>
              <a:rPr lang="en-US" dirty="0" smtClean="0"/>
              <a:t>By choosing the proper operator (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&lt;</a:t>
            </a:r>
            <a:r>
              <a:rPr lang="en-US" dirty="0" smtClean="0"/>
              <a:t>,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&lt;=</a:t>
            </a:r>
            <a:r>
              <a:rPr lang="en-US" dirty="0" smtClean="0"/>
              <a:t>,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&gt;</a:t>
            </a:r>
            <a:r>
              <a:rPr lang="en-US" dirty="0" smtClean="0"/>
              <a:t>,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&gt;=</a:t>
            </a:r>
            <a:r>
              <a:rPr lang="en-US" dirty="0" smtClean="0"/>
              <a:t>,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==</a:t>
            </a:r>
            <a:r>
              <a:rPr lang="en-US" dirty="0" smtClean="0"/>
              <a:t>,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!=</a:t>
            </a:r>
            <a:r>
              <a:rPr lang="en-US" dirty="0" smtClean="0"/>
              <a:t>), we can test any possible relationship between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dirty="0" smtClean="0"/>
              <a:t> and </a:t>
            </a:r>
            <a:r>
              <a:rPr lang="en-US" dirty="0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  <p:sp>
        <p:nvSpPr>
          <p:cNvPr id="70661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3E561D39-2C51-47D7-A4EA-E4F38FD528FD}" type="slidenum">
              <a:rPr lang="en-US"/>
              <a:pPr>
                <a:defRPr/>
              </a:pPr>
              <a:t>18</a:t>
            </a:fld>
            <a:endParaRPr lang="en-US" sz="1800">
              <a:latin typeface="Times New Roman" pitchFamily="1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The </a:t>
            </a:r>
            <a:r>
              <a:rPr lang="en-US" sz="4100" b="1" dirty="0" err="1">
                <a:solidFill>
                  <a:srgbClr val="464653"/>
                </a:solidFill>
                <a:latin typeface="Courier New" pitchFamily="1" charset="0"/>
                <a:ea typeface="+mj-ea"/>
                <a:cs typeface="Courier New" pitchFamily="1" charset="0"/>
              </a:rPr>
              <a:t>strcat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 (String </a:t>
            </a:r>
            <a:r>
              <a:rPr lang="en-US" sz="4100" dirty="0" err="1">
                <a:solidFill>
                  <a:srgbClr val="464653"/>
                </a:solidFill>
                <a:ea typeface="+mj-ea"/>
                <a:cs typeface="+mj-cs"/>
              </a:rPr>
              <a:t>Concat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.) Function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strcmp</a:t>
            </a:r>
            <a:r>
              <a:rPr lang="en-US" smtClean="0"/>
              <a:t> considers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to be less than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if either one of the following conditions is satisfied:</a:t>
            </a:r>
          </a:p>
          <a:p>
            <a:pPr lvl="1"/>
            <a:r>
              <a:rPr lang="en-US" smtClean="0"/>
              <a:t>The first </a:t>
            </a:r>
            <a:r>
              <a:rPr lang="en-US" i="1" smtClean="0"/>
              <a:t>i</a:t>
            </a:r>
            <a:r>
              <a:rPr lang="en-US" smtClean="0"/>
              <a:t> characters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match, but the (</a:t>
            </a:r>
            <a:r>
              <a:rPr lang="en-US" i="1" smtClean="0"/>
              <a:t>i</a:t>
            </a:r>
            <a:r>
              <a:rPr lang="en-US" smtClean="0"/>
              <a:t>+1)st character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is less than the (</a:t>
            </a:r>
            <a:r>
              <a:rPr lang="en-US" i="1" smtClean="0"/>
              <a:t>i</a:t>
            </a:r>
            <a:r>
              <a:rPr lang="en-US" smtClean="0"/>
              <a:t>+1)st character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.</a:t>
            </a:r>
          </a:p>
          <a:p>
            <a:pPr lvl="1"/>
            <a:r>
              <a:rPr lang="en-US" smtClean="0"/>
              <a:t>All characters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match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, but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is shorter than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.</a:t>
            </a:r>
          </a:p>
          <a:p>
            <a:endParaRPr lang="en-US" smtClean="0"/>
          </a:p>
        </p:txBody>
      </p:sp>
      <p:sp>
        <p:nvSpPr>
          <p:cNvPr id="7168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8645FD2E-A904-4FCC-828A-DC93473FE13D}" type="slidenum">
              <a:rPr lang="en-US"/>
              <a:pPr>
                <a:defRPr/>
              </a:pPr>
              <a:t>19</a:t>
            </a:fld>
            <a:endParaRPr lang="en-US" sz="1800">
              <a:latin typeface="Times New Roman" pitchFamily="1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The </a:t>
            </a:r>
            <a:r>
              <a:rPr lang="en-US" sz="4100" b="1" dirty="0" err="1">
                <a:solidFill>
                  <a:srgbClr val="464653"/>
                </a:solidFill>
                <a:latin typeface="Courier New" pitchFamily="1" charset="0"/>
                <a:ea typeface="+mj-ea"/>
                <a:cs typeface="Courier New" pitchFamily="1" charset="0"/>
              </a:rPr>
              <a:t>strcat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 (String </a:t>
            </a:r>
            <a:r>
              <a:rPr lang="en-US" sz="4100" dirty="0" err="1">
                <a:solidFill>
                  <a:srgbClr val="464653"/>
                </a:solidFill>
                <a:ea typeface="+mj-ea"/>
                <a:cs typeface="+mj-cs"/>
              </a:rPr>
              <a:t>Concat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.) Function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C String Library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Some programming languages provide operators that can copy strings, compare strings, concatenate strings, select substrings, and the like.</a:t>
            </a:r>
          </a:p>
          <a:p>
            <a:r>
              <a:rPr lang="en-US" smtClean="0"/>
              <a:t>C’s operators, in contrast, are essentially useless for working with strings.</a:t>
            </a:r>
          </a:p>
          <a:p>
            <a:r>
              <a:rPr lang="en-US" smtClean="0"/>
              <a:t>Strings are treated as arrays in C, so they’re restricted in the same ways as arrays.</a:t>
            </a:r>
          </a:p>
          <a:p>
            <a:r>
              <a:rPr lang="en-US" smtClean="0"/>
              <a:t>In particular, they can’t be copied or compared using operators.</a:t>
            </a:r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7BFD3519-284B-4DC9-9B9E-14D110E978DF}" type="slidenum">
              <a:rPr lang="en-US"/>
              <a:pPr>
                <a:defRPr/>
              </a:pPr>
              <a:t>2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mtClean="0"/>
              <a:t>As it compares two strings,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strcmp</a:t>
            </a:r>
            <a:r>
              <a:rPr lang="en-US" smtClean="0"/>
              <a:t> looks at the numerical codes for the characters in the strings.</a:t>
            </a:r>
          </a:p>
          <a:p>
            <a:r>
              <a:rPr lang="en-US" smtClean="0"/>
              <a:t>Some knowledge of the underlying character set is helpful to predict what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strcmp</a:t>
            </a:r>
            <a:r>
              <a:rPr lang="en-US" smtClean="0"/>
              <a:t> will do.</a:t>
            </a:r>
          </a:p>
          <a:p>
            <a:r>
              <a:rPr lang="en-US" smtClean="0"/>
              <a:t>Important properties of ASCII:</a:t>
            </a:r>
          </a:p>
          <a:p>
            <a:pPr lvl="1"/>
            <a:r>
              <a:rPr lang="en-US" smtClean="0"/>
              <a:t>A–Z, a–z, and 0–9 have consecutive codes.</a:t>
            </a:r>
          </a:p>
          <a:p>
            <a:pPr lvl="1"/>
            <a:r>
              <a:rPr lang="en-US" smtClean="0"/>
              <a:t>All upper-case letters are less than all lower-case letters.</a:t>
            </a:r>
          </a:p>
          <a:p>
            <a:pPr lvl="1"/>
            <a:r>
              <a:rPr lang="en-US" smtClean="0"/>
              <a:t>Digits are less than letters.</a:t>
            </a:r>
          </a:p>
          <a:p>
            <a:pPr lvl="1"/>
            <a:r>
              <a:rPr lang="en-US" smtClean="0"/>
              <a:t>Spaces are less than all printing characters.</a:t>
            </a:r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181CE842-DC54-43BE-AE8F-4126A337876A}" type="slidenum">
              <a:rPr lang="en-US"/>
              <a:pPr>
                <a:defRPr/>
              </a:pPr>
              <a:t>20</a:t>
            </a:fld>
            <a:endParaRPr lang="en-US" sz="1800">
              <a:latin typeface="Times New Roman" pitchFamily="1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The </a:t>
            </a:r>
            <a:r>
              <a:rPr lang="en-US" sz="4100" b="1" dirty="0" err="1">
                <a:solidFill>
                  <a:srgbClr val="464653"/>
                </a:solidFill>
                <a:latin typeface="Courier New" pitchFamily="1" charset="0"/>
                <a:ea typeface="+mj-ea"/>
                <a:cs typeface="Courier New" pitchFamily="1" charset="0"/>
              </a:rPr>
              <a:t>strcat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 (String </a:t>
            </a:r>
            <a:r>
              <a:rPr lang="en-US" sz="4100" dirty="0" err="1">
                <a:solidFill>
                  <a:srgbClr val="464653"/>
                </a:solidFill>
                <a:ea typeface="+mj-ea"/>
                <a:cs typeface="+mj-cs"/>
              </a:rPr>
              <a:t>Concat</a:t>
            </a:r>
            <a:r>
              <a:rPr lang="en-US" sz="4100" dirty="0">
                <a:solidFill>
                  <a:srgbClr val="464653"/>
                </a:solidFill>
                <a:ea typeface="+mj-ea"/>
                <a:cs typeface="+mj-cs"/>
              </a:rPr>
              <a:t>.) Function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Writing String Functions</a:t>
            </a:r>
          </a:p>
        </p:txBody>
      </p:sp>
      <p:sp>
        <p:nvSpPr>
          <p:cNvPr id="7475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We’ll explore some details of writing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strlen</a:t>
            </a:r>
            <a:r>
              <a:rPr lang="en-US" smtClean="0"/>
              <a:t>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mtClean="0"/>
              <a:t> functions.</a:t>
            </a:r>
          </a:p>
        </p:txBody>
      </p:sp>
      <p:sp>
        <p:nvSpPr>
          <p:cNvPr id="73733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1334F198-060D-4853-AB1C-CCA4940E6790}" type="slidenum">
              <a:rPr lang="en-US"/>
              <a:pPr>
                <a:defRPr/>
              </a:pPr>
              <a:t>21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for the End of a String</a:t>
            </a:r>
          </a:p>
        </p:txBody>
      </p:sp>
      <p:sp>
        <p:nvSpPr>
          <p:cNvPr id="7577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A version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strlen</a:t>
            </a:r>
            <a:r>
              <a:rPr lang="en-US" smtClean="0"/>
              <a:t> that searches for the end of a string, using a variable to keep track of the string’s length: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size_t strlen(const char *s)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size_t n;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 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for (n = 0; *s != '\0'; s++)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  n++;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return n;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74757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BD418A67-7980-41A0-B16C-AD1DF73053EE}" type="slidenum">
              <a:rPr lang="en-US"/>
              <a:pPr>
                <a:defRPr/>
              </a:pPr>
              <a:t>22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for the End of a String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To condense the function, we can move the initialization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 to its declaration: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size_t strlen(const char *s)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size_t n = 0;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sz="2400" smtClean="0">
              <a:latin typeface="Courier New" pitchFamily="1" charset="0"/>
              <a:cs typeface="Courier New" pitchFamily="1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for (; *s != '\0'; s++)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  n++;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return n;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75781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80A5AD85-14BB-4CE1-A1CF-E3767C373A2D}" type="slidenum">
              <a:rPr lang="en-US"/>
              <a:pPr>
                <a:defRPr/>
              </a:pPr>
              <a:t>23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for the End of a String</a:t>
            </a:r>
          </a:p>
        </p:txBody>
      </p:sp>
      <p:sp>
        <p:nvSpPr>
          <p:cNvPr id="7782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600" smtClean="0"/>
              <a:t>The condition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*s</a:t>
            </a:r>
            <a:r>
              <a:rPr lang="en-US" sz="2600" smtClean="0"/>
              <a:t>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!=</a:t>
            </a:r>
            <a:r>
              <a:rPr lang="en-US" sz="2600" smtClean="0"/>
              <a:t>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'\0'</a:t>
            </a:r>
            <a:r>
              <a:rPr lang="en-US" sz="2600" smtClean="0"/>
              <a:t> is the same as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*s</a:t>
            </a:r>
            <a:r>
              <a:rPr lang="en-US" sz="2600" smtClean="0"/>
              <a:t>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!=</a:t>
            </a:r>
            <a:r>
              <a:rPr lang="en-US" sz="2600" smtClean="0"/>
              <a:t>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0</a:t>
            </a:r>
            <a:r>
              <a:rPr lang="en-US" sz="2600" smtClean="0"/>
              <a:t>, which in turn is the same as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*s</a:t>
            </a:r>
            <a:r>
              <a:rPr lang="en-US" sz="2600" smtClean="0"/>
              <a:t>.</a:t>
            </a:r>
          </a:p>
          <a:p>
            <a:r>
              <a:rPr lang="en-US" sz="2600" smtClean="0"/>
              <a:t>A version of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strlen</a:t>
            </a:r>
            <a:r>
              <a:rPr lang="en-US" sz="2600" smtClean="0"/>
              <a:t> that uses these observations: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size_t strlen(const char *s)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size_t n = 0;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for (; *s; s++)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  n++;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return n;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7680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D2314C89-4945-4D56-84BF-01AE82F1F27D}" type="slidenum">
              <a:rPr lang="en-US"/>
              <a:pPr>
                <a:defRPr/>
              </a:pPr>
              <a:t>24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for the End of a String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The next version increments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</a:t>
            </a:r>
            <a:r>
              <a:rPr lang="en-US" smtClean="0"/>
              <a:t> and tests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*s</a:t>
            </a:r>
            <a:r>
              <a:rPr lang="en-US" smtClean="0"/>
              <a:t> in the same expression: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size_t strlen(const char *s)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size_t n = 0;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for (; *s++;)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  n++;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return n;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} </a:t>
            </a:r>
          </a:p>
        </p:txBody>
      </p:sp>
      <p:sp>
        <p:nvSpPr>
          <p:cNvPr id="77829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92CFDB4-D5BB-4B39-8465-D41F9A2B0B15}" type="slidenum">
              <a:rPr lang="en-US"/>
              <a:pPr>
                <a:defRPr/>
              </a:pPr>
              <a:t>25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for the End of a String</a:t>
            </a:r>
          </a:p>
        </p:txBody>
      </p:sp>
      <p:sp>
        <p:nvSpPr>
          <p:cNvPr id="7987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Replacing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for</a:t>
            </a:r>
            <a:r>
              <a:rPr lang="en-US" smtClean="0"/>
              <a:t> statement with a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while</a:t>
            </a:r>
            <a:r>
              <a:rPr lang="en-US" smtClean="0"/>
              <a:t> statement gives the following version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strlen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size_t strlen(const char *s)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size_t n = 0;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while (*s++)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  n++;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return n;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78853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C0584CF7-685F-4B16-A076-D9354237494C}" type="slidenum">
              <a:rPr lang="en-US"/>
              <a:pPr>
                <a:defRPr/>
              </a:pPr>
              <a:t>26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for the End of a String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Although we’ve condensed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strlen</a:t>
            </a:r>
            <a:r>
              <a:rPr lang="en-US" smtClean="0"/>
              <a:t> quite a bit, it’s likely that we haven’t increased its speed.</a:t>
            </a:r>
          </a:p>
          <a:p>
            <a:r>
              <a:rPr lang="en-US" smtClean="0"/>
              <a:t>A version that </a:t>
            </a:r>
            <a:r>
              <a:rPr lang="en-US" i="1" smtClean="0"/>
              <a:t>does</a:t>
            </a:r>
            <a:r>
              <a:rPr lang="en-US" smtClean="0"/>
              <a:t> run faster, at least with some compilers: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size_t strlen(const char *s)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const char *p = s;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 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while (*s)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  s++;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return s - p;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79877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D34E84F1-BDBA-40B9-8893-BB128DF78B4D}" type="slidenum">
              <a:rPr lang="en-US"/>
              <a:pPr>
                <a:defRPr/>
              </a:pPr>
              <a:t>27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for the End of a String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Idioms for “search for the null character at the end of a string”: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while (*s)     while (*s++)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s++;           ;</a:t>
            </a:r>
          </a:p>
          <a:p>
            <a:r>
              <a:rPr lang="en-US" smtClean="0"/>
              <a:t>The first version leaves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</a:t>
            </a:r>
            <a:r>
              <a:rPr lang="en-US" smtClean="0"/>
              <a:t> pointing to the null character.</a:t>
            </a:r>
          </a:p>
          <a:p>
            <a:r>
              <a:rPr lang="en-US" smtClean="0"/>
              <a:t>The second version is more concise, but leaves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</a:t>
            </a:r>
            <a:r>
              <a:rPr lang="en-US" smtClean="0"/>
              <a:t> pointing just past the null character.</a:t>
            </a:r>
          </a:p>
        </p:txBody>
      </p:sp>
      <p:sp>
        <p:nvSpPr>
          <p:cNvPr id="80901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E6C48313-F877-4DA6-BF8F-3B55AF71B64E}" type="slidenum">
              <a:rPr lang="en-US"/>
              <a:pPr>
                <a:defRPr/>
              </a:pPr>
              <a:t>28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a String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Copying a string is another common operation.</a:t>
            </a:r>
          </a:p>
          <a:p>
            <a:r>
              <a:rPr lang="en-US" smtClean="0"/>
              <a:t>To introduce C’s “string copy” idiom, we’ll develop two versions of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mtClean="0"/>
              <a:t> function.</a:t>
            </a:r>
          </a:p>
          <a:p>
            <a:r>
              <a:rPr lang="en-US" smtClean="0"/>
              <a:t>The first version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mtClean="0"/>
              <a:t> (next slide) uses a two-step algorithm:</a:t>
            </a:r>
          </a:p>
          <a:p>
            <a:pPr lvl="1"/>
            <a:r>
              <a:rPr lang="en-US" smtClean="0"/>
              <a:t>Locate the null character at the end of the string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and make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/>
              <a:t> point to it.</a:t>
            </a:r>
          </a:p>
          <a:p>
            <a:pPr lvl="1"/>
            <a:r>
              <a:rPr lang="en-US" smtClean="0"/>
              <a:t>Copy characters one by one from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to where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/>
              <a:t> is pointing.</a:t>
            </a:r>
          </a:p>
        </p:txBody>
      </p:sp>
      <p:sp>
        <p:nvSpPr>
          <p:cNvPr id="8192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06AEFCD3-93D2-4758-B074-6C603C3A712D}" type="slidenum">
              <a:rPr lang="en-US"/>
              <a:pPr>
                <a:defRPr/>
              </a:pPr>
              <a:t>29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the C String Library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600" smtClean="0"/>
              <a:t>Direct attempts to copy or compare strings will fail.</a:t>
            </a:r>
          </a:p>
          <a:p>
            <a:r>
              <a:rPr lang="en-US" sz="2600" smtClean="0"/>
              <a:t>Copying a string into a character array using the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z="2600" smtClean="0"/>
              <a:t> operator is not possible: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char str1[10], str2[10];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</a:t>
            </a:r>
            <a:r>
              <a:rPr lang="en-US" sz="2400" smtClean="0">
                <a:latin typeface="Courier New" pitchFamily="1" charset="0"/>
                <a:cs typeface="Courier New" pitchFamily="1" charset="0"/>
              </a:rPr>
              <a:t>…</a:t>
            </a:r>
            <a:endParaRPr lang="en-US" sz="2200" smtClean="0">
              <a:latin typeface="Courier New" pitchFamily="1" charset="0"/>
              <a:cs typeface="Courier New" pitchFamily="1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str1 = "abc";  /*** WRONG ***/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str2 = str1;   /*** WRONG ***/</a:t>
            </a:r>
          </a:p>
          <a:p>
            <a:pPr>
              <a:buFontTx/>
              <a:buNone/>
            </a:pPr>
            <a:r>
              <a:rPr lang="en-US" sz="2600" smtClean="0"/>
              <a:t>	Using an array name as the left operand of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z="2600" smtClean="0"/>
              <a:t> is illegal.</a:t>
            </a:r>
          </a:p>
          <a:p>
            <a:r>
              <a:rPr lang="en-US" sz="2600" i="1" smtClean="0"/>
              <a:t>Initializing</a:t>
            </a:r>
            <a:r>
              <a:rPr lang="en-US" sz="2600" smtClean="0"/>
              <a:t> a character array using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z="2600" smtClean="0"/>
              <a:t> is legal, though: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char str1[10] = "abc";</a:t>
            </a:r>
          </a:p>
          <a:p>
            <a:pPr>
              <a:buFontTx/>
              <a:buNone/>
            </a:pPr>
            <a:r>
              <a:rPr lang="en-US" sz="2600" smtClean="0"/>
              <a:t>	In this context,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z="2600" smtClean="0"/>
              <a:t> is not the assignment operator.</a:t>
            </a:r>
          </a:p>
        </p:txBody>
      </p:sp>
      <p:sp>
        <p:nvSpPr>
          <p:cNvPr id="55301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D6360DAC-3EE3-4285-A2FA-2C3DB341B089}" type="slidenum">
              <a:rPr lang="en-US"/>
              <a:pPr>
                <a:defRPr/>
              </a:pPr>
              <a:t>3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a String</a:t>
            </a:r>
          </a:p>
        </p:txBody>
      </p:sp>
      <p:sp>
        <p:nvSpPr>
          <p:cNvPr id="8397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char *strcat(char *s1, const char *s2) 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char *p = s1;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sz="2200" smtClean="0">
              <a:latin typeface="Courier New" pitchFamily="1" charset="0"/>
              <a:cs typeface="Courier New" pitchFamily="1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while (*p != '\0')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  p++;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while (*s2 != '\0') 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  *p = *s2;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  p++;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  s2++;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}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*p = '\0';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return s1;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82949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6FEEFA56-795D-49C8-9E4D-C174CF8C3B52}" type="slidenum">
              <a:rPr lang="en-US"/>
              <a:pPr>
                <a:defRPr/>
              </a:pPr>
              <a:t>30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a String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/>
              <a:t> initially points to the first character in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string: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pPr>
              <a:buFontTx/>
              <a:buNone/>
            </a:pPr>
            <a:endParaRPr lang="en-US" smtClean="0"/>
          </a:p>
        </p:txBody>
      </p:sp>
      <p:sp>
        <p:nvSpPr>
          <p:cNvPr id="83973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5B5C987-F4B6-4ED3-8834-62C267D8C610}" type="slidenum">
              <a:rPr lang="en-US"/>
              <a:pPr>
                <a:defRPr/>
              </a:pPr>
              <a:t>31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849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300" y="2595563"/>
            <a:ext cx="5022850" cy="1671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a String</a:t>
            </a:r>
          </a:p>
        </p:txBody>
      </p:sp>
      <p:sp>
        <p:nvSpPr>
          <p:cNvPr id="8601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The first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while</a:t>
            </a:r>
            <a:r>
              <a:rPr lang="en-US" smtClean="0"/>
              <a:t> statement </a:t>
            </a:r>
            <a:r>
              <a:rPr lang="en-US" smtClean="0">
                <a:solidFill>
                  <a:srgbClr val="000000"/>
                </a:solidFill>
              </a:rPr>
              <a:t>locates the null character at the end of </a:t>
            </a:r>
            <a:r>
              <a:rPr lang="en-US" smtClean="0">
                <a:solidFill>
                  <a:srgbClr val="000000"/>
                </a:solidFill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>
                <a:solidFill>
                  <a:srgbClr val="000000"/>
                </a:solidFill>
              </a:rPr>
              <a:t> and makes </a:t>
            </a:r>
            <a:r>
              <a:rPr lang="en-US" smtClean="0">
                <a:solidFill>
                  <a:srgbClr val="000000"/>
                </a:solidFill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>
                <a:solidFill>
                  <a:srgbClr val="000000"/>
                </a:solidFill>
              </a:rPr>
              <a:t> point to it:</a:t>
            </a:r>
            <a:endParaRPr lang="en-US" smtClean="0"/>
          </a:p>
          <a:p>
            <a:endParaRPr lang="en-US" smtClean="0"/>
          </a:p>
        </p:txBody>
      </p:sp>
      <p:sp>
        <p:nvSpPr>
          <p:cNvPr id="84997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0B0DA2DA-D201-4F68-96F4-EBFB49308CFD}" type="slidenum">
              <a:rPr lang="en-US"/>
              <a:pPr>
                <a:defRPr/>
              </a:pPr>
              <a:t>32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8602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0" y="2576513"/>
            <a:ext cx="4249738" cy="16906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a String</a:t>
            </a:r>
          </a:p>
        </p:txBody>
      </p:sp>
      <p:sp>
        <p:nvSpPr>
          <p:cNvPr id="8704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The second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while</a:t>
            </a:r>
            <a:r>
              <a:rPr lang="en-US" smtClean="0"/>
              <a:t> statement repeatedly copies one character from where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points to where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/>
              <a:t> points, then increments both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/>
              <a:t>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.</a:t>
            </a:r>
          </a:p>
          <a:p>
            <a:r>
              <a:rPr lang="en-US" smtClean="0"/>
              <a:t>Assume that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originally points to the string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"def"</a:t>
            </a:r>
            <a:r>
              <a:rPr lang="en-US" smtClean="0"/>
              <a:t>.</a:t>
            </a:r>
          </a:p>
          <a:p>
            <a:r>
              <a:rPr lang="en-US" smtClean="0"/>
              <a:t>The strings after the first loop iteration:</a:t>
            </a:r>
          </a:p>
        </p:txBody>
      </p:sp>
      <p:sp>
        <p:nvSpPr>
          <p:cNvPr id="86021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151E7057-815F-474A-A369-3772DB646279}" type="slidenum">
              <a:rPr lang="en-US"/>
              <a:pPr>
                <a:defRPr/>
              </a:pPr>
              <a:t>33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870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500" y="4454525"/>
            <a:ext cx="6664325" cy="1641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a String</a:t>
            </a:r>
          </a:p>
        </p:txBody>
      </p:sp>
      <p:sp>
        <p:nvSpPr>
          <p:cNvPr id="8806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The loop terminates when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points to the null character:</a:t>
            </a:r>
          </a:p>
          <a:p>
            <a:pPr>
              <a:buFontTx/>
              <a:buNone/>
            </a:pPr>
            <a:endParaRPr lang="en-US" smtClean="0"/>
          </a:p>
          <a:p>
            <a:pPr>
              <a:buFontTx/>
              <a:buNone/>
            </a:pPr>
            <a:endParaRPr lang="en-US" smtClean="0"/>
          </a:p>
          <a:p>
            <a:pPr>
              <a:buFontTx/>
              <a:buNone/>
            </a:pPr>
            <a:endParaRPr lang="en-US" smtClean="0"/>
          </a:p>
          <a:p>
            <a:endParaRPr lang="en-US" smtClean="0"/>
          </a:p>
          <a:p>
            <a:r>
              <a:rPr lang="en-US" smtClean="0"/>
              <a:t>After putting a null character where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/>
              <a:t> is pointing,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mtClean="0"/>
              <a:t> returns.</a:t>
            </a:r>
          </a:p>
        </p:txBody>
      </p:sp>
      <p:sp>
        <p:nvSpPr>
          <p:cNvPr id="8704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68E9260C-D2E9-4720-8D76-50D904918889}" type="slidenum">
              <a:rPr lang="en-US"/>
              <a:pPr>
                <a:defRPr/>
              </a:pPr>
              <a:t>34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8807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5863" y="2582863"/>
            <a:ext cx="6688137" cy="16843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a String</a:t>
            </a:r>
          </a:p>
        </p:txBody>
      </p:sp>
      <p:sp>
        <p:nvSpPr>
          <p:cNvPr id="8909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Condensed version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char *strcat(char *s1, const char *s2) 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char *p = s1;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while (*p)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  p++;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while (*p++ = *s2++)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  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return s1;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88069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BAC558B8-2A14-4983-BE40-4889ED870968}" type="slidenum">
              <a:rPr lang="en-US"/>
              <a:pPr>
                <a:defRPr/>
              </a:pPr>
              <a:t>35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a String</a:t>
            </a:r>
          </a:p>
        </p:txBody>
      </p:sp>
      <p:sp>
        <p:nvSpPr>
          <p:cNvPr id="90115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7848600" cy="4800600"/>
          </a:xfrm>
        </p:spPr>
        <p:txBody>
          <a:bodyPr>
            <a:normAutofit/>
          </a:bodyPr>
          <a:lstStyle/>
          <a:p>
            <a:r>
              <a:rPr lang="en-US" smtClean="0"/>
              <a:t>The heart of the streamlined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strcat</a:t>
            </a:r>
            <a:r>
              <a:rPr lang="en-US" smtClean="0"/>
              <a:t> function is the “string copy” idiom: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while (*p++ = *s2++)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;</a:t>
            </a:r>
          </a:p>
          <a:p>
            <a:r>
              <a:rPr lang="en-US" smtClean="0"/>
              <a:t>Ignoring the two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++</a:t>
            </a:r>
            <a:r>
              <a:rPr lang="en-US" smtClean="0"/>
              <a:t> operators, the expression inside the parentheses is an assignment: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*p = *s2</a:t>
            </a:r>
          </a:p>
          <a:p>
            <a:r>
              <a:rPr lang="en-US" smtClean="0"/>
              <a:t>After the assignment,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/>
              <a:t>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are incremented.</a:t>
            </a:r>
          </a:p>
          <a:p>
            <a:r>
              <a:rPr lang="en-US" smtClean="0"/>
              <a:t>Repeatedly evaluating this expression copies characters from where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points to where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/>
              <a:t> points.</a:t>
            </a:r>
          </a:p>
        </p:txBody>
      </p:sp>
      <p:sp>
        <p:nvSpPr>
          <p:cNvPr id="89093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3DBAC241-D921-42BD-9092-63D4DA7A6BE7}" type="slidenum">
              <a:rPr lang="en-US"/>
              <a:pPr>
                <a:defRPr/>
              </a:pPr>
              <a:t>36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a String</a:t>
            </a:r>
          </a:p>
        </p:txBody>
      </p:sp>
      <p:sp>
        <p:nvSpPr>
          <p:cNvPr id="9113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But what causes the loop to terminate?</a:t>
            </a:r>
          </a:p>
          <a:p>
            <a:r>
              <a:rPr lang="en-US" smtClean="0"/>
              <a:t>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while</a:t>
            </a:r>
            <a:r>
              <a:rPr lang="en-US" smtClean="0"/>
              <a:t> statement tests the character that was copied by the assignment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*p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*s2</a:t>
            </a:r>
            <a:r>
              <a:rPr lang="en-US" smtClean="0"/>
              <a:t>.</a:t>
            </a:r>
          </a:p>
          <a:p>
            <a:r>
              <a:rPr lang="en-US" smtClean="0"/>
              <a:t>All characters except the null character test true.</a:t>
            </a:r>
          </a:p>
          <a:p>
            <a:r>
              <a:rPr lang="en-US" smtClean="0"/>
              <a:t>The loop terminates </a:t>
            </a:r>
            <a:r>
              <a:rPr lang="en-US" i="1" smtClean="0"/>
              <a:t>after</a:t>
            </a:r>
            <a:r>
              <a:rPr lang="en-US" smtClean="0"/>
              <a:t> the assignment, so the null character will be copied.</a:t>
            </a:r>
          </a:p>
        </p:txBody>
      </p:sp>
      <p:sp>
        <p:nvSpPr>
          <p:cNvPr id="90117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C9646A65-E24B-49DF-9156-46C0DFDF6E8E}" type="slidenum">
              <a:rPr lang="en-US"/>
              <a:pPr>
                <a:defRPr/>
              </a:pPr>
              <a:t>37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the C String Library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mtClean="0"/>
              <a:t>Attempting to compare strings using a relational or equality operator is legal but won’t produce the desired result: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if (str1 == str2) …   /*** WRONG ***/</a:t>
            </a:r>
          </a:p>
          <a:p>
            <a:r>
              <a:rPr lang="en-US" smtClean="0"/>
              <a:t>This statement compares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 as </a:t>
            </a:r>
            <a:r>
              <a:rPr lang="en-US" i="1" smtClean="0"/>
              <a:t>pointers</a:t>
            </a:r>
            <a:r>
              <a:rPr lang="en-US" smtClean="0"/>
              <a:t>.</a:t>
            </a:r>
          </a:p>
          <a:p>
            <a:r>
              <a:rPr lang="en-US" smtClean="0"/>
              <a:t>Since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 have different addresses, the expression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==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 must have the value 0.</a:t>
            </a:r>
          </a:p>
        </p:txBody>
      </p:sp>
      <p:sp>
        <p:nvSpPr>
          <p:cNvPr id="5632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AF932667-64A2-4B61-8D52-E9E4CE34718C}" type="slidenum">
              <a:rPr lang="en-US"/>
              <a:pPr>
                <a:defRPr/>
              </a:pPr>
              <a:t>4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the C String Library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The C library provides a rich set of functions for performing operations on strings.</a:t>
            </a:r>
          </a:p>
          <a:p>
            <a:r>
              <a:rPr lang="en-US" smtClean="0"/>
              <a:t>Programs that need string operations should contain the following line: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#include &lt;string.h&gt;</a:t>
            </a:r>
          </a:p>
          <a:p>
            <a:r>
              <a:rPr lang="en-US" smtClean="0"/>
              <a:t>In subsequent examples, assume that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 are character arrays used as strings.</a:t>
            </a:r>
          </a:p>
        </p:txBody>
      </p:sp>
      <p:sp>
        <p:nvSpPr>
          <p:cNvPr id="57349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7FB140BD-3D51-4B78-A384-1AA8B1BD6508}" type="slidenum">
              <a:rPr lang="en-US"/>
              <a:pPr>
                <a:defRPr/>
              </a:pPr>
              <a:t>5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</a:t>
            </a:r>
            <a:r>
              <a:rPr lang="en-US" b="1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(String Copy) Function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Prototype for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function: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char *strcpy(char *s1, const char *s2);</a:t>
            </a:r>
          </a:p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copies the string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into the string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.</a:t>
            </a:r>
          </a:p>
          <a:p>
            <a:pPr lvl="1"/>
            <a:r>
              <a:rPr lang="en-US" smtClean="0"/>
              <a:t>To be precise, we should say “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copies the string pointed to by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s2</a:t>
            </a:r>
            <a:r>
              <a:rPr lang="en-US" smtClean="0"/>
              <a:t> into the array pointed to by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.”</a:t>
            </a:r>
          </a:p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returns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s1</a:t>
            </a:r>
            <a:r>
              <a:rPr lang="en-US" smtClean="0"/>
              <a:t> (a pointer to the destination string).</a:t>
            </a:r>
          </a:p>
          <a:p>
            <a:endParaRPr lang="en-US" smtClean="0"/>
          </a:p>
        </p:txBody>
      </p:sp>
      <p:sp>
        <p:nvSpPr>
          <p:cNvPr id="58373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B18E8405-4B5F-4E21-B4BB-E3256F230E51}" type="slidenum">
              <a:rPr lang="en-US"/>
              <a:pPr>
                <a:defRPr/>
              </a:pPr>
              <a:t>6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</a:t>
            </a:r>
            <a:r>
              <a:rPr lang="en-US" b="1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(String Copy) Function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A call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that stores the string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"abcd"</a:t>
            </a:r>
            <a:r>
              <a:rPr lang="en-US" smtClean="0"/>
              <a:t> in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strcpy(str2, "abcd");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/* str2 now contains "abcd" */</a:t>
            </a:r>
          </a:p>
          <a:p>
            <a:r>
              <a:rPr lang="en-US" smtClean="0"/>
              <a:t>A call that copies the contents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 into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strcpy(str1, str2);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/* str1 now contains "abcd" */</a:t>
            </a:r>
          </a:p>
        </p:txBody>
      </p:sp>
      <p:sp>
        <p:nvSpPr>
          <p:cNvPr id="59397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CA0775D6-517A-4728-8B9C-C267AEF30A9F}" type="slidenum">
              <a:rPr lang="en-US"/>
              <a:pPr>
                <a:defRPr/>
              </a:pPr>
              <a:t>7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</a:t>
            </a:r>
            <a:r>
              <a:rPr lang="en-US" b="1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(String Copy) Function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In the call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strcpy(str1,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str2)</a:t>
            </a:r>
            <a:r>
              <a:rPr lang="en-US" smtClean="0"/>
              <a:t>,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has no way to check that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 string will fit in the array pointed to by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.</a:t>
            </a:r>
          </a:p>
          <a:p>
            <a:r>
              <a:rPr lang="en-US" smtClean="0"/>
              <a:t>If it doesn’t, undefined behavior occurs.</a:t>
            </a:r>
          </a:p>
        </p:txBody>
      </p:sp>
      <p:sp>
        <p:nvSpPr>
          <p:cNvPr id="60421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D642F260-52FC-4E2B-99EF-DFF86AE3E07A}" type="slidenum">
              <a:rPr lang="en-US"/>
              <a:pPr>
                <a:defRPr/>
              </a:pPr>
              <a:t>8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</a:t>
            </a:r>
            <a:r>
              <a:rPr lang="en-US" b="1" smtClean="0">
                <a:latin typeface="Courier New" pitchFamily="1" charset="0"/>
                <a:cs typeface="Courier New" pitchFamily="1" charset="0"/>
              </a:rPr>
              <a:t>strcpy</a:t>
            </a:r>
            <a:r>
              <a:rPr lang="en-US" smtClean="0"/>
              <a:t> (String Copy) Function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Calling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strncpy</a:t>
            </a:r>
            <a:r>
              <a:rPr lang="en-US" smtClean="0"/>
              <a:t> function is a safer, albeit slower, way to copy a string.</a:t>
            </a:r>
          </a:p>
          <a:p>
            <a:r>
              <a:rPr lang="en-US" smtClean="0">
                <a:latin typeface="Courier New" pitchFamily="1" charset="0"/>
                <a:cs typeface="Courier New" pitchFamily="1" charset="0"/>
              </a:rPr>
              <a:t>strncpy</a:t>
            </a:r>
            <a:r>
              <a:rPr lang="en-US" smtClean="0"/>
              <a:t> has a third argument that limits the number of characters that will be copied.</a:t>
            </a:r>
          </a:p>
          <a:p>
            <a:r>
              <a:rPr lang="en-US" smtClean="0"/>
              <a:t>A call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strncpy</a:t>
            </a:r>
            <a:r>
              <a:rPr lang="en-US" smtClean="0"/>
              <a:t> that copies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str2</a:t>
            </a:r>
            <a:r>
              <a:rPr lang="en-US" smtClean="0"/>
              <a:t> into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str1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strncpy(str1, str2, sizeof(str1));</a:t>
            </a:r>
          </a:p>
        </p:txBody>
      </p:sp>
      <p:sp>
        <p:nvSpPr>
          <p:cNvPr id="6144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1EFA3C8E-D004-4B9F-9721-4E4BA598AF3B}" type="slidenum">
              <a:rPr lang="en-US"/>
              <a:pPr>
                <a:defRPr/>
              </a:pPr>
              <a:t>9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YorkU">
  <a:themeElements>
    <a:clrScheme name="York">
      <a:dk1>
        <a:srgbClr val="000000"/>
      </a:dk1>
      <a:lt1>
        <a:sysClr val="window" lastClr="FFFFFF"/>
      </a:lt1>
      <a:dk2>
        <a:srgbClr val="E31837"/>
      </a:dk2>
      <a:lt2>
        <a:srgbClr val="666666"/>
      </a:lt2>
      <a:accent1>
        <a:srgbClr val="E31837"/>
      </a:accent1>
      <a:accent2>
        <a:srgbClr val="BFBFBF"/>
      </a:accent2>
      <a:accent3>
        <a:srgbClr val="666666"/>
      </a:accent3>
      <a:accent4>
        <a:srgbClr val="D59F0F"/>
      </a:accent4>
      <a:accent5>
        <a:srgbClr val="004A8D"/>
      </a:accent5>
      <a:accent6>
        <a:srgbClr val="B4A77A"/>
      </a:accent6>
      <a:hlink>
        <a:srgbClr val="E31837"/>
      </a:hlink>
      <a:folHlink>
        <a:srgbClr val="E31837"/>
      </a:folHlink>
    </a:clrScheme>
    <a:fontScheme name="Yo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1837"/>
        </a:solidFill>
        <a:ln>
          <a:noFill/>
        </a:ln>
        <a:effectLst/>
      </a:spPr>
      <a:bodyPr rtlCol="0" anchor="ctr"/>
      <a:lstStyle>
        <a:defPPr algn="ctr">
          <a:defRPr>
            <a:ln>
              <a:noFill/>
            </a:ln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YorkU" id="{502793F1-B3E6-4C66-B94E-85E9BC63A14D}" vid="{7474BDEC-EC7D-4D40-AB98-B51EF697DE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YorkU</Template>
  <TotalTime>7</TotalTime>
  <Words>1175</Words>
  <Application>Microsoft Office PowerPoint</Application>
  <PresentationFormat>On-screen Show (4:3)</PresentationFormat>
  <Paragraphs>296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Courier New</vt:lpstr>
      <vt:lpstr>Times New Roman</vt:lpstr>
      <vt:lpstr>Tw Cen MT</vt:lpstr>
      <vt:lpstr>Wingdings</vt:lpstr>
      <vt:lpstr>YorkU</vt:lpstr>
      <vt:lpstr>The C String Library</vt:lpstr>
      <vt:lpstr>Using the C String Library</vt:lpstr>
      <vt:lpstr>Using the C String Library</vt:lpstr>
      <vt:lpstr>Using the C String Library</vt:lpstr>
      <vt:lpstr>Using the C String Library</vt:lpstr>
      <vt:lpstr>The strcpy (String Copy) Function</vt:lpstr>
      <vt:lpstr>The strcpy (String Copy) Function</vt:lpstr>
      <vt:lpstr>The strcpy (String Copy) Function</vt:lpstr>
      <vt:lpstr>The strcpy (String Copy) Function</vt:lpstr>
      <vt:lpstr>The strcpy (String Copy) Function</vt:lpstr>
      <vt:lpstr>The strlen (String Length) Function</vt:lpstr>
      <vt:lpstr>The strlen (String Length)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Writing String Functions</vt:lpstr>
      <vt:lpstr>Searching for the End of a String</vt:lpstr>
      <vt:lpstr>Searching for the End of a String</vt:lpstr>
      <vt:lpstr>Searching for the End of a String</vt:lpstr>
      <vt:lpstr>Searching for the End of a String</vt:lpstr>
      <vt:lpstr>Searching for the End of a String</vt:lpstr>
      <vt:lpstr>Searching for the End of a String</vt:lpstr>
      <vt:lpstr>Searching for the End of a String</vt:lpstr>
      <vt:lpstr>Copying a String</vt:lpstr>
      <vt:lpstr>Copying a String</vt:lpstr>
      <vt:lpstr>Copying a String</vt:lpstr>
      <vt:lpstr>Copying a String</vt:lpstr>
      <vt:lpstr>Copying a String</vt:lpstr>
      <vt:lpstr>Copying a String</vt:lpstr>
      <vt:lpstr>Copying a String</vt:lpstr>
      <vt:lpstr>Copying a String</vt:lpstr>
      <vt:lpstr>Copying a String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 String Library</dc:title>
  <dc:creator>Manos Papagelis</dc:creator>
  <cp:lastModifiedBy>Manos Papagelis</cp:lastModifiedBy>
  <cp:revision>4</cp:revision>
  <dcterms:created xsi:type="dcterms:W3CDTF">2013-07-08T20:36:04Z</dcterms:created>
  <dcterms:modified xsi:type="dcterms:W3CDTF">2018-03-13T03:34:41Z</dcterms:modified>
</cp:coreProperties>
</file>