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2" r:id="rId2"/>
  </p:sldMasterIdLst>
  <p:notesMasterIdLst>
    <p:notesMasterId r:id="rId57"/>
  </p:notesMasterIdLst>
  <p:sldIdLst>
    <p:sldId id="311" r:id="rId3"/>
    <p:sldId id="313" r:id="rId4"/>
    <p:sldId id="411" r:id="rId5"/>
    <p:sldId id="462" r:id="rId6"/>
    <p:sldId id="463" r:id="rId7"/>
    <p:sldId id="464" r:id="rId8"/>
    <p:sldId id="465" r:id="rId9"/>
    <p:sldId id="466" r:id="rId10"/>
    <p:sldId id="467" r:id="rId11"/>
    <p:sldId id="468" r:id="rId12"/>
    <p:sldId id="469" r:id="rId13"/>
    <p:sldId id="475" r:id="rId14"/>
    <p:sldId id="470" r:id="rId15"/>
    <p:sldId id="471" r:id="rId16"/>
    <p:sldId id="515" r:id="rId17"/>
    <p:sldId id="472" r:id="rId18"/>
    <p:sldId id="476" r:id="rId19"/>
    <p:sldId id="473" r:id="rId20"/>
    <p:sldId id="477" r:id="rId21"/>
    <p:sldId id="490" r:id="rId22"/>
    <p:sldId id="494" r:id="rId23"/>
    <p:sldId id="491" r:id="rId24"/>
    <p:sldId id="478" r:id="rId25"/>
    <p:sldId id="488" r:id="rId26"/>
    <p:sldId id="479" r:id="rId27"/>
    <p:sldId id="489" r:id="rId28"/>
    <p:sldId id="492" r:id="rId29"/>
    <p:sldId id="495" r:id="rId30"/>
    <p:sldId id="516" r:id="rId31"/>
    <p:sldId id="496" r:id="rId32"/>
    <p:sldId id="480" r:id="rId33"/>
    <p:sldId id="499" r:id="rId34"/>
    <p:sldId id="481" r:id="rId35"/>
    <p:sldId id="482" r:id="rId36"/>
    <p:sldId id="483" r:id="rId37"/>
    <p:sldId id="484" r:id="rId38"/>
    <p:sldId id="486" r:id="rId39"/>
    <p:sldId id="474" r:id="rId40"/>
    <p:sldId id="485" r:id="rId41"/>
    <p:sldId id="497" r:id="rId42"/>
    <p:sldId id="500" r:id="rId43"/>
    <p:sldId id="504" r:id="rId44"/>
    <p:sldId id="502" r:id="rId45"/>
    <p:sldId id="506" r:id="rId46"/>
    <p:sldId id="509" r:id="rId47"/>
    <p:sldId id="503" r:id="rId48"/>
    <p:sldId id="507" r:id="rId49"/>
    <p:sldId id="508" r:id="rId50"/>
    <p:sldId id="510" r:id="rId51"/>
    <p:sldId id="511" r:id="rId52"/>
    <p:sldId id="512" r:id="rId53"/>
    <p:sldId id="513" r:id="rId54"/>
    <p:sldId id="514" r:id="rId55"/>
    <p:sldId id="461" r:id="rId5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12" userDrawn="1">
          <p15:clr>
            <a:srgbClr val="A4A3A4"/>
          </p15:clr>
        </p15:guide>
        <p15:guide id="2" pos="3024"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4F6A8"/>
    <a:srgbClr val="FFE1FF"/>
    <a:srgbClr val="FFCCFF"/>
    <a:srgbClr val="ECEDB1"/>
    <a:srgbClr val="00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485" autoAdjust="0"/>
    <p:restoredTop sz="99645" autoAdjust="0"/>
  </p:normalViewPr>
  <p:slideViewPr>
    <p:cSldViewPr>
      <p:cViewPr varScale="1">
        <p:scale>
          <a:sx n="74" d="100"/>
          <a:sy n="74" d="100"/>
        </p:scale>
        <p:origin x="1308" y="72"/>
      </p:cViewPr>
      <p:guideLst>
        <p:guide orient="horz" pos="2112"/>
        <p:guide pos="3024"/>
      </p:guideLst>
    </p:cSldViewPr>
  </p:slideViewPr>
  <p:notesTextViewPr>
    <p:cViewPr>
      <p:scale>
        <a:sx n="1" d="1"/>
        <a:sy n="1" d="1"/>
      </p:scale>
      <p:origin x="0" y="0"/>
    </p:cViewPr>
  </p:notesTextViewPr>
  <p:sorterViewPr>
    <p:cViewPr>
      <p:scale>
        <a:sx n="75" d="100"/>
        <a:sy n="75" d="100"/>
      </p:scale>
      <p:origin x="0" y="3852"/>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slide" Target="slides/slide48.xml"/><Relationship Id="rId55" Type="http://schemas.openxmlformats.org/officeDocument/2006/relationships/slide" Target="slides/slide53.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slide" Target="slides/slide39.xml"/><Relationship Id="rId54" Type="http://schemas.openxmlformats.org/officeDocument/2006/relationships/slide" Target="slides/slide52.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slide" Target="slides/slide51.xml"/><Relationship Id="rId58"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notesMaster" Target="notesMasters/notesMaster1.xml"/><Relationship Id="rId61"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slide" Target="slides/slide54.xml"/><Relationship Id="rId8" Type="http://schemas.openxmlformats.org/officeDocument/2006/relationships/slide" Target="slides/slide6.xml"/><Relationship Id="rId51" Type="http://schemas.openxmlformats.org/officeDocument/2006/relationships/slide" Target="slides/slide49.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6EBA05F-8AF5-4D2C-B64E-9394F28F508A}" type="doc">
      <dgm:prSet loTypeId="urn:microsoft.com/office/officeart/2005/8/layout/venn1" loCatId="relationship" qsTypeId="urn:microsoft.com/office/officeart/2005/8/quickstyle/simple1" qsCatId="simple" csTypeId="urn:microsoft.com/office/officeart/2005/8/colors/colorful1" csCatId="colorful" phldr="1"/>
      <dgm:spPr/>
    </dgm:pt>
    <dgm:pt modelId="{9C85DBFA-2EA4-4025-927D-3F1C6FCB2BE5}">
      <dgm:prSet phldrT="[Text]"/>
      <dgm:spPr/>
      <dgm:t>
        <a:bodyPr/>
        <a:lstStyle/>
        <a:p>
          <a:r>
            <a:rPr lang="en-US" dirty="0" smtClean="0"/>
            <a:t>JavaScript</a:t>
          </a:r>
          <a:endParaRPr lang="en-CA" dirty="0"/>
        </a:p>
      </dgm:t>
    </dgm:pt>
    <dgm:pt modelId="{8F2D9DFC-3FBC-4018-A472-7E1CD4F8F4A6}" type="parTrans" cxnId="{1A5626A1-A33B-4AA3-93EB-FCCF7B87B33C}">
      <dgm:prSet/>
      <dgm:spPr/>
      <dgm:t>
        <a:bodyPr/>
        <a:lstStyle/>
        <a:p>
          <a:endParaRPr lang="en-CA"/>
        </a:p>
      </dgm:t>
    </dgm:pt>
    <dgm:pt modelId="{C2FEBCA6-22BA-4406-A417-38764817DBE0}" type="sibTrans" cxnId="{1A5626A1-A33B-4AA3-93EB-FCCF7B87B33C}">
      <dgm:prSet/>
      <dgm:spPr/>
      <dgm:t>
        <a:bodyPr/>
        <a:lstStyle/>
        <a:p>
          <a:endParaRPr lang="en-CA"/>
        </a:p>
      </dgm:t>
    </dgm:pt>
    <dgm:pt modelId="{3E8317CB-DA01-42EB-AC94-D2E8928158E0}">
      <dgm:prSet phldrT="[Text]"/>
      <dgm:spPr/>
      <dgm:t>
        <a:bodyPr/>
        <a:lstStyle/>
        <a:p>
          <a:r>
            <a:rPr lang="en-US" dirty="0" smtClean="0"/>
            <a:t>HTML</a:t>
          </a:r>
          <a:endParaRPr lang="en-CA" dirty="0"/>
        </a:p>
      </dgm:t>
    </dgm:pt>
    <dgm:pt modelId="{5CE03801-C48B-4F39-8B82-7BBB149CA349}" type="parTrans" cxnId="{CDED7B69-56E1-4EEE-B119-B632976616BE}">
      <dgm:prSet/>
      <dgm:spPr/>
      <dgm:t>
        <a:bodyPr/>
        <a:lstStyle/>
        <a:p>
          <a:endParaRPr lang="en-CA"/>
        </a:p>
      </dgm:t>
    </dgm:pt>
    <dgm:pt modelId="{08CD3A32-436F-4D94-A972-98E2BE13E984}" type="sibTrans" cxnId="{CDED7B69-56E1-4EEE-B119-B632976616BE}">
      <dgm:prSet/>
      <dgm:spPr/>
      <dgm:t>
        <a:bodyPr/>
        <a:lstStyle/>
        <a:p>
          <a:endParaRPr lang="en-CA"/>
        </a:p>
      </dgm:t>
    </dgm:pt>
    <dgm:pt modelId="{55689270-5291-464C-B199-C70F12BD83B2}">
      <dgm:prSet phldrT="[Text]"/>
      <dgm:spPr/>
      <dgm:t>
        <a:bodyPr/>
        <a:lstStyle/>
        <a:p>
          <a:r>
            <a:rPr lang="en-US" dirty="0" smtClean="0"/>
            <a:t>CSS</a:t>
          </a:r>
          <a:endParaRPr lang="en-CA" dirty="0"/>
        </a:p>
      </dgm:t>
    </dgm:pt>
    <dgm:pt modelId="{5F065318-1616-4B02-B844-23D7C6E402BE}" type="parTrans" cxnId="{9CFC8803-0EFD-4909-A9CA-B05A712B1616}">
      <dgm:prSet/>
      <dgm:spPr/>
      <dgm:t>
        <a:bodyPr/>
        <a:lstStyle/>
        <a:p>
          <a:endParaRPr lang="en-CA"/>
        </a:p>
      </dgm:t>
    </dgm:pt>
    <dgm:pt modelId="{442AB406-A088-4C5A-9B08-03C89725A9B0}" type="sibTrans" cxnId="{9CFC8803-0EFD-4909-A9CA-B05A712B1616}">
      <dgm:prSet/>
      <dgm:spPr/>
      <dgm:t>
        <a:bodyPr/>
        <a:lstStyle/>
        <a:p>
          <a:endParaRPr lang="en-CA"/>
        </a:p>
      </dgm:t>
    </dgm:pt>
    <dgm:pt modelId="{735B43B1-D431-4541-AD9E-8F6B0F11804A}">
      <dgm:prSet phldrT="[Text]"/>
      <dgm:spPr/>
      <dgm:t>
        <a:bodyPr/>
        <a:lstStyle/>
        <a:p>
          <a:r>
            <a:rPr lang="en-US" dirty="0" smtClean="0"/>
            <a:t>PHP</a:t>
          </a:r>
          <a:endParaRPr lang="en-CA" dirty="0"/>
        </a:p>
      </dgm:t>
    </dgm:pt>
    <dgm:pt modelId="{4D9C43D6-6F83-4F8F-9FA5-F4DF7F77DB3B}" type="parTrans" cxnId="{2E043174-13E7-4526-983F-B8EF933AE7A2}">
      <dgm:prSet/>
      <dgm:spPr/>
      <dgm:t>
        <a:bodyPr/>
        <a:lstStyle/>
        <a:p>
          <a:endParaRPr lang="en-CA"/>
        </a:p>
      </dgm:t>
    </dgm:pt>
    <dgm:pt modelId="{1898EA35-A922-454A-865F-7B2E32980970}" type="sibTrans" cxnId="{2E043174-13E7-4526-983F-B8EF933AE7A2}">
      <dgm:prSet/>
      <dgm:spPr/>
      <dgm:t>
        <a:bodyPr/>
        <a:lstStyle/>
        <a:p>
          <a:endParaRPr lang="en-CA"/>
        </a:p>
      </dgm:t>
    </dgm:pt>
    <dgm:pt modelId="{6B3036DB-5FA7-4741-8B24-2FBE4DA660E7}" type="pres">
      <dgm:prSet presAssocID="{16EBA05F-8AF5-4D2C-B64E-9394F28F508A}" presName="compositeShape" presStyleCnt="0">
        <dgm:presLayoutVars>
          <dgm:chMax val="7"/>
          <dgm:dir/>
          <dgm:resizeHandles val="exact"/>
        </dgm:presLayoutVars>
      </dgm:prSet>
      <dgm:spPr/>
    </dgm:pt>
    <dgm:pt modelId="{23AA0C24-7153-4E98-9D96-2BF115F2F4F9}" type="pres">
      <dgm:prSet presAssocID="{9C85DBFA-2EA4-4025-927D-3F1C6FCB2BE5}" presName="circ1" presStyleLbl="vennNode1" presStyleIdx="0" presStyleCnt="4"/>
      <dgm:spPr/>
      <dgm:t>
        <a:bodyPr/>
        <a:lstStyle/>
        <a:p>
          <a:endParaRPr lang="en-CA"/>
        </a:p>
      </dgm:t>
    </dgm:pt>
    <dgm:pt modelId="{355E3B53-5583-4C2B-84D9-E761D7E433EC}" type="pres">
      <dgm:prSet presAssocID="{9C85DBFA-2EA4-4025-927D-3F1C6FCB2BE5}" presName="circ1Tx" presStyleLbl="revTx" presStyleIdx="0" presStyleCnt="0">
        <dgm:presLayoutVars>
          <dgm:chMax val="0"/>
          <dgm:chPref val="0"/>
          <dgm:bulletEnabled val="1"/>
        </dgm:presLayoutVars>
      </dgm:prSet>
      <dgm:spPr/>
      <dgm:t>
        <a:bodyPr/>
        <a:lstStyle/>
        <a:p>
          <a:endParaRPr lang="en-CA"/>
        </a:p>
      </dgm:t>
    </dgm:pt>
    <dgm:pt modelId="{0CD2201D-823C-4D5E-9DBE-8AD7DC553E89}" type="pres">
      <dgm:prSet presAssocID="{3E8317CB-DA01-42EB-AC94-D2E8928158E0}" presName="circ2" presStyleLbl="vennNode1" presStyleIdx="1" presStyleCnt="4"/>
      <dgm:spPr/>
      <dgm:t>
        <a:bodyPr/>
        <a:lstStyle/>
        <a:p>
          <a:endParaRPr lang="en-CA"/>
        </a:p>
      </dgm:t>
    </dgm:pt>
    <dgm:pt modelId="{931D3536-AAC1-4FA4-B585-5BC6455997AD}" type="pres">
      <dgm:prSet presAssocID="{3E8317CB-DA01-42EB-AC94-D2E8928158E0}" presName="circ2Tx" presStyleLbl="revTx" presStyleIdx="0" presStyleCnt="0">
        <dgm:presLayoutVars>
          <dgm:chMax val="0"/>
          <dgm:chPref val="0"/>
          <dgm:bulletEnabled val="1"/>
        </dgm:presLayoutVars>
      </dgm:prSet>
      <dgm:spPr/>
      <dgm:t>
        <a:bodyPr/>
        <a:lstStyle/>
        <a:p>
          <a:endParaRPr lang="en-CA"/>
        </a:p>
      </dgm:t>
    </dgm:pt>
    <dgm:pt modelId="{BB2FE9A7-0C7F-4D9A-9A80-64E7F0474BF4}" type="pres">
      <dgm:prSet presAssocID="{55689270-5291-464C-B199-C70F12BD83B2}" presName="circ3" presStyleLbl="vennNode1" presStyleIdx="2" presStyleCnt="4"/>
      <dgm:spPr/>
      <dgm:t>
        <a:bodyPr/>
        <a:lstStyle/>
        <a:p>
          <a:endParaRPr lang="en-CA"/>
        </a:p>
      </dgm:t>
    </dgm:pt>
    <dgm:pt modelId="{25280C29-051D-4744-87D1-E1B03AE3F653}" type="pres">
      <dgm:prSet presAssocID="{55689270-5291-464C-B199-C70F12BD83B2}" presName="circ3Tx" presStyleLbl="revTx" presStyleIdx="0" presStyleCnt="0">
        <dgm:presLayoutVars>
          <dgm:chMax val="0"/>
          <dgm:chPref val="0"/>
          <dgm:bulletEnabled val="1"/>
        </dgm:presLayoutVars>
      </dgm:prSet>
      <dgm:spPr/>
      <dgm:t>
        <a:bodyPr/>
        <a:lstStyle/>
        <a:p>
          <a:endParaRPr lang="en-CA"/>
        </a:p>
      </dgm:t>
    </dgm:pt>
    <dgm:pt modelId="{1B75987F-A092-4B5D-B680-391B5C5C04D3}" type="pres">
      <dgm:prSet presAssocID="{735B43B1-D431-4541-AD9E-8F6B0F11804A}" presName="circ4" presStyleLbl="vennNode1" presStyleIdx="3" presStyleCnt="4"/>
      <dgm:spPr/>
      <dgm:t>
        <a:bodyPr/>
        <a:lstStyle/>
        <a:p>
          <a:endParaRPr lang="en-CA"/>
        </a:p>
      </dgm:t>
    </dgm:pt>
    <dgm:pt modelId="{ED813263-4291-44EC-BB33-06C47834CA5D}" type="pres">
      <dgm:prSet presAssocID="{735B43B1-D431-4541-AD9E-8F6B0F11804A}" presName="circ4Tx" presStyleLbl="revTx" presStyleIdx="0" presStyleCnt="0">
        <dgm:presLayoutVars>
          <dgm:chMax val="0"/>
          <dgm:chPref val="0"/>
          <dgm:bulletEnabled val="1"/>
        </dgm:presLayoutVars>
      </dgm:prSet>
      <dgm:spPr/>
      <dgm:t>
        <a:bodyPr/>
        <a:lstStyle/>
        <a:p>
          <a:endParaRPr lang="en-CA"/>
        </a:p>
      </dgm:t>
    </dgm:pt>
  </dgm:ptLst>
  <dgm:cxnLst>
    <dgm:cxn modelId="{CDB44DD7-6AD8-4525-AC44-D522A127C493}" type="presOf" srcId="{16EBA05F-8AF5-4D2C-B64E-9394F28F508A}" destId="{6B3036DB-5FA7-4741-8B24-2FBE4DA660E7}" srcOrd="0" destOrd="0" presId="urn:microsoft.com/office/officeart/2005/8/layout/venn1"/>
    <dgm:cxn modelId="{7CB252BD-B87E-41A6-896F-0147ACE91412}" type="presOf" srcId="{735B43B1-D431-4541-AD9E-8F6B0F11804A}" destId="{1B75987F-A092-4B5D-B680-391B5C5C04D3}" srcOrd="1" destOrd="0" presId="urn:microsoft.com/office/officeart/2005/8/layout/venn1"/>
    <dgm:cxn modelId="{AB225675-90CE-49B3-A892-4883BB34F17C}" type="presOf" srcId="{55689270-5291-464C-B199-C70F12BD83B2}" destId="{25280C29-051D-4744-87D1-E1B03AE3F653}" srcOrd="0" destOrd="0" presId="urn:microsoft.com/office/officeart/2005/8/layout/venn1"/>
    <dgm:cxn modelId="{F523176B-D512-419D-AD08-489A720B900B}" type="presOf" srcId="{55689270-5291-464C-B199-C70F12BD83B2}" destId="{BB2FE9A7-0C7F-4D9A-9A80-64E7F0474BF4}" srcOrd="1" destOrd="0" presId="urn:microsoft.com/office/officeart/2005/8/layout/venn1"/>
    <dgm:cxn modelId="{9BEB3BD0-F65D-4A48-A70F-E1D480A4CAC1}" type="presOf" srcId="{3E8317CB-DA01-42EB-AC94-D2E8928158E0}" destId="{0CD2201D-823C-4D5E-9DBE-8AD7DC553E89}" srcOrd="1" destOrd="0" presId="urn:microsoft.com/office/officeart/2005/8/layout/venn1"/>
    <dgm:cxn modelId="{1A5626A1-A33B-4AA3-93EB-FCCF7B87B33C}" srcId="{16EBA05F-8AF5-4D2C-B64E-9394F28F508A}" destId="{9C85DBFA-2EA4-4025-927D-3F1C6FCB2BE5}" srcOrd="0" destOrd="0" parTransId="{8F2D9DFC-3FBC-4018-A472-7E1CD4F8F4A6}" sibTransId="{C2FEBCA6-22BA-4406-A417-38764817DBE0}"/>
    <dgm:cxn modelId="{9CFC8803-0EFD-4909-A9CA-B05A712B1616}" srcId="{16EBA05F-8AF5-4D2C-B64E-9394F28F508A}" destId="{55689270-5291-464C-B199-C70F12BD83B2}" srcOrd="2" destOrd="0" parTransId="{5F065318-1616-4B02-B844-23D7C6E402BE}" sibTransId="{442AB406-A088-4C5A-9B08-03C89725A9B0}"/>
    <dgm:cxn modelId="{2E043174-13E7-4526-983F-B8EF933AE7A2}" srcId="{16EBA05F-8AF5-4D2C-B64E-9394F28F508A}" destId="{735B43B1-D431-4541-AD9E-8F6B0F11804A}" srcOrd="3" destOrd="0" parTransId="{4D9C43D6-6F83-4F8F-9FA5-F4DF7F77DB3B}" sibTransId="{1898EA35-A922-454A-865F-7B2E32980970}"/>
    <dgm:cxn modelId="{DE26EF89-D907-4BC5-B6EF-AD06ED91DD63}" type="presOf" srcId="{735B43B1-D431-4541-AD9E-8F6B0F11804A}" destId="{ED813263-4291-44EC-BB33-06C47834CA5D}" srcOrd="0" destOrd="0" presId="urn:microsoft.com/office/officeart/2005/8/layout/venn1"/>
    <dgm:cxn modelId="{344EA4F3-EC4F-44E9-BA69-46F5443991CC}" type="presOf" srcId="{9C85DBFA-2EA4-4025-927D-3F1C6FCB2BE5}" destId="{23AA0C24-7153-4E98-9D96-2BF115F2F4F9}" srcOrd="1" destOrd="0" presId="urn:microsoft.com/office/officeart/2005/8/layout/venn1"/>
    <dgm:cxn modelId="{CDED7B69-56E1-4EEE-B119-B632976616BE}" srcId="{16EBA05F-8AF5-4D2C-B64E-9394F28F508A}" destId="{3E8317CB-DA01-42EB-AC94-D2E8928158E0}" srcOrd="1" destOrd="0" parTransId="{5CE03801-C48B-4F39-8B82-7BBB149CA349}" sibTransId="{08CD3A32-436F-4D94-A972-98E2BE13E984}"/>
    <dgm:cxn modelId="{E7F90C82-9E9D-4AEB-9E69-E641EE2F26FB}" type="presOf" srcId="{9C85DBFA-2EA4-4025-927D-3F1C6FCB2BE5}" destId="{355E3B53-5583-4C2B-84D9-E761D7E433EC}" srcOrd="0" destOrd="0" presId="urn:microsoft.com/office/officeart/2005/8/layout/venn1"/>
    <dgm:cxn modelId="{1C0DAFFF-C699-49DA-A8EE-3906AA63EFAB}" type="presOf" srcId="{3E8317CB-DA01-42EB-AC94-D2E8928158E0}" destId="{931D3536-AAC1-4FA4-B585-5BC6455997AD}" srcOrd="0" destOrd="0" presId="urn:microsoft.com/office/officeart/2005/8/layout/venn1"/>
    <dgm:cxn modelId="{ED4D428D-4A66-4F4A-9DCB-26F0C4005DCA}" type="presParOf" srcId="{6B3036DB-5FA7-4741-8B24-2FBE4DA660E7}" destId="{23AA0C24-7153-4E98-9D96-2BF115F2F4F9}" srcOrd="0" destOrd="0" presId="urn:microsoft.com/office/officeart/2005/8/layout/venn1"/>
    <dgm:cxn modelId="{567FDE3B-BAEE-47C9-8B21-8A4EFFE46F47}" type="presParOf" srcId="{6B3036DB-5FA7-4741-8B24-2FBE4DA660E7}" destId="{355E3B53-5583-4C2B-84D9-E761D7E433EC}" srcOrd="1" destOrd="0" presId="urn:microsoft.com/office/officeart/2005/8/layout/venn1"/>
    <dgm:cxn modelId="{75B30677-3CC6-4E05-8EEC-3C1737C9AF25}" type="presParOf" srcId="{6B3036DB-5FA7-4741-8B24-2FBE4DA660E7}" destId="{0CD2201D-823C-4D5E-9DBE-8AD7DC553E89}" srcOrd="2" destOrd="0" presId="urn:microsoft.com/office/officeart/2005/8/layout/venn1"/>
    <dgm:cxn modelId="{99819A15-BF18-4EF1-B095-DC64233D728C}" type="presParOf" srcId="{6B3036DB-5FA7-4741-8B24-2FBE4DA660E7}" destId="{931D3536-AAC1-4FA4-B585-5BC6455997AD}" srcOrd="3" destOrd="0" presId="urn:microsoft.com/office/officeart/2005/8/layout/venn1"/>
    <dgm:cxn modelId="{65C331E9-5308-41D7-810B-9F9931A80B07}" type="presParOf" srcId="{6B3036DB-5FA7-4741-8B24-2FBE4DA660E7}" destId="{BB2FE9A7-0C7F-4D9A-9A80-64E7F0474BF4}" srcOrd="4" destOrd="0" presId="urn:microsoft.com/office/officeart/2005/8/layout/venn1"/>
    <dgm:cxn modelId="{5259E175-BBA5-403C-95EF-0139E29217A9}" type="presParOf" srcId="{6B3036DB-5FA7-4741-8B24-2FBE4DA660E7}" destId="{25280C29-051D-4744-87D1-E1B03AE3F653}" srcOrd="5" destOrd="0" presId="urn:microsoft.com/office/officeart/2005/8/layout/venn1"/>
    <dgm:cxn modelId="{3D5425B5-9D1D-46FE-A11B-5DC226F3B661}" type="presParOf" srcId="{6B3036DB-5FA7-4741-8B24-2FBE4DA660E7}" destId="{1B75987F-A092-4B5D-B680-391B5C5C04D3}" srcOrd="6" destOrd="0" presId="urn:microsoft.com/office/officeart/2005/8/layout/venn1"/>
    <dgm:cxn modelId="{14CD21BA-C69D-4ADC-A268-3C08B28A5916}" type="presParOf" srcId="{6B3036DB-5FA7-4741-8B24-2FBE4DA660E7}" destId="{ED813263-4291-44EC-BB33-06C47834CA5D}" srcOrd="7" destOrd="0" presId="urn:microsoft.com/office/officeart/2005/8/layout/venn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3AA0C24-7153-4E98-9D96-2BF115F2F4F9}">
      <dsp:nvSpPr>
        <dsp:cNvPr id="0" name=""/>
        <dsp:cNvSpPr/>
      </dsp:nvSpPr>
      <dsp:spPr>
        <a:xfrm>
          <a:off x="1471421" y="33527"/>
          <a:ext cx="1743456" cy="1743456"/>
        </a:xfrm>
        <a:prstGeom prst="ellipse">
          <a:avLst/>
        </a:prstGeom>
        <a:solidFill>
          <a:schemeClr val="accent2">
            <a:alpha val="50000"/>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1066800">
            <a:lnSpc>
              <a:spcPct val="90000"/>
            </a:lnSpc>
            <a:spcBef>
              <a:spcPct val="0"/>
            </a:spcBef>
            <a:spcAft>
              <a:spcPct val="35000"/>
            </a:spcAft>
          </a:pPr>
          <a:r>
            <a:rPr lang="en-US" sz="2400" kern="1200" dirty="0" smtClean="0"/>
            <a:t>JavaScript</a:t>
          </a:r>
          <a:endParaRPr lang="en-CA" sz="2400" kern="1200" dirty="0"/>
        </a:p>
      </dsp:txBody>
      <dsp:txXfrm>
        <a:off x="1672589" y="268223"/>
        <a:ext cx="1341120" cy="553212"/>
      </dsp:txXfrm>
    </dsp:sp>
    <dsp:sp modelId="{0CD2201D-823C-4D5E-9DBE-8AD7DC553E89}">
      <dsp:nvSpPr>
        <dsp:cNvPr id="0" name=""/>
        <dsp:cNvSpPr/>
      </dsp:nvSpPr>
      <dsp:spPr>
        <a:xfrm>
          <a:off x="2242566" y="804671"/>
          <a:ext cx="1743456" cy="1743456"/>
        </a:xfrm>
        <a:prstGeom prst="ellipse">
          <a:avLst/>
        </a:prstGeom>
        <a:solidFill>
          <a:schemeClr val="accent3">
            <a:alpha val="50000"/>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1066800">
            <a:lnSpc>
              <a:spcPct val="90000"/>
            </a:lnSpc>
            <a:spcBef>
              <a:spcPct val="0"/>
            </a:spcBef>
            <a:spcAft>
              <a:spcPct val="35000"/>
            </a:spcAft>
          </a:pPr>
          <a:r>
            <a:rPr lang="en-US" sz="2400" kern="1200" dirty="0" smtClean="0"/>
            <a:t>HTML</a:t>
          </a:r>
          <a:endParaRPr lang="en-CA" sz="2400" kern="1200" dirty="0"/>
        </a:p>
      </dsp:txBody>
      <dsp:txXfrm>
        <a:off x="3181350" y="1005839"/>
        <a:ext cx="670560" cy="1341120"/>
      </dsp:txXfrm>
    </dsp:sp>
    <dsp:sp modelId="{BB2FE9A7-0C7F-4D9A-9A80-64E7F0474BF4}">
      <dsp:nvSpPr>
        <dsp:cNvPr id="0" name=""/>
        <dsp:cNvSpPr/>
      </dsp:nvSpPr>
      <dsp:spPr>
        <a:xfrm>
          <a:off x="1471421" y="1575816"/>
          <a:ext cx="1743456" cy="1743456"/>
        </a:xfrm>
        <a:prstGeom prst="ellipse">
          <a:avLst/>
        </a:prstGeom>
        <a:solidFill>
          <a:schemeClr val="accent4">
            <a:alpha val="50000"/>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1066800">
            <a:lnSpc>
              <a:spcPct val="90000"/>
            </a:lnSpc>
            <a:spcBef>
              <a:spcPct val="0"/>
            </a:spcBef>
            <a:spcAft>
              <a:spcPct val="35000"/>
            </a:spcAft>
          </a:pPr>
          <a:r>
            <a:rPr lang="en-US" sz="2400" kern="1200" dirty="0" smtClean="0"/>
            <a:t>CSS</a:t>
          </a:r>
          <a:endParaRPr lang="en-CA" sz="2400" kern="1200" dirty="0"/>
        </a:p>
      </dsp:txBody>
      <dsp:txXfrm>
        <a:off x="1672589" y="2531363"/>
        <a:ext cx="1341120" cy="553212"/>
      </dsp:txXfrm>
    </dsp:sp>
    <dsp:sp modelId="{1B75987F-A092-4B5D-B680-391B5C5C04D3}">
      <dsp:nvSpPr>
        <dsp:cNvPr id="0" name=""/>
        <dsp:cNvSpPr/>
      </dsp:nvSpPr>
      <dsp:spPr>
        <a:xfrm>
          <a:off x="700277" y="804671"/>
          <a:ext cx="1743456" cy="1743456"/>
        </a:xfrm>
        <a:prstGeom prst="ellipse">
          <a:avLst/>
        </a:prstGeom>
        <a:solidFill>
          <a:schemeClr val="accent5">
            <a:alpha val="50000"/>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1066800">
            <a:lnSpc>
              <a:spcPct val="90000"/>
            </a:lnSpc>
            <a:spcBef>
              <a:spcPct val="0"/>
            </a:spcBef>
            <a:spcAft>
              <a:spcPct val="35000"/>
            </a:spcAft>
          </a:pPr>
          <a:r>
            <a:rPr lang="en-US" sz="2400" kern="1200" dirty="0" smtClean="0"/>
            <a:t>PHP</a:t>
          </a:r>
          <a:endParaRPr lang="en-CA" sz="2400" kern="1200" dirty="0"/>
        </a:p>
      </dsp:txBody>
      <dsp:txXfrm>
        <a:off x="834389" y="1005839"/>
        <a:ext cx="670560" cy="1341120"/>
      </dsp:txXfrm>
    </dsp:sp>
  </dsp:spTree>
</dsp:drawing>
</file>

<file path=ppt/diagrams/layout1.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1777178-2AE4-4222-83F1-405C3FDC17C8}" type="datetimeFigureOut">
              <a:rPr lang="en-US" smtClean="0"/>
              <a:t>11/20/2017</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7209CAC-E061-48A7-840B-B6349232516B}" type="slidenum">
              <a:rPr lang="en-US" smtClean="0"/>
              <a:t>‹#›</a:t>
            </a:fld>
            <a:endParaRPr lang="en-US"/>
          </a:p>
        </p:txBody>
      </p:sp>
    </p:spTree>
    <p:extLst>
      <p:ext uri="{BB962C8B-B14F-4D97-AF65-F5344CB8AC3E}">
        <p14:creationId xmlns:p14="http://schemas.microsoft.com/office/powerpoint/2010/main" val="49922126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10"/>
          </p:nvPr>
        </p:nvSpPr>
        <p:spPr/>
        <p:txBody>
          <a:bodyPr/>
          <a:lstStyle/>
          <a:p>
            <a:fld id="{E88705ED-2D0E-4441-A3B6-7EBDAD6C99AD}" type="slidenum">
              <a:rPr lang="en-CA" smtClean="0">
                <a:solidFill>
                  <a:prstClr val="black"/>
                </a:solidFill>
              </a:rPr>
              <a:pPr/>
              <a:t>1</a:t>
            </a:fld>
            <a:endParaRPr lang="en-CA">
              <a:solidFill>
                <a:prstClr val="black"/>
              </a:solidFill>
            </a:endParaRPr>
          </a:p>
        </p:txBody>
      </p:sp>
    </p:spTree>
    <p:extLst>
      <p:ext uri="{BB962C8B-B14F-4D97-AF65-F5344CB8AC3E}">
        <p14:creationId xmlns:p14="http://schemas.microsoft.com/office/powerpoint/2010/main" val="370533667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4" name="Rectangle 6"/>
          <p:cNvSpPr/>
          <p:nvPr/>
        </p:nvSpPr>
        <p:spPr bwMode="white">
          <a:xfrm>
            <a:off x="0" y="5970588"/>
            <a:ext cx="9144000" cy="887412"/>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5" name="Rectangle 9"/>
          <p:cNvSpPr/>
          <p:nvPr/>
        </p:nvSpPr>
        <p:spPr>
          <a:xfrm>
            <a:off x="-9525" y="6053138"/>
            <a:ext cx="2249488" cy="712787"/>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6" name="Rectangle 10"/>
          <p:cNvSpPr/>
          <p:nvPr/>
        </p:nvSpPr>
        <p:spPr>
          <a:xfrm>
            <a:off x="2359025" y="6043613"/>
            <a:ext cx="6784975" cy="714375"/>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8" name="Title 7"/>
          <p:cNvSpPr>
            <a:spLocks noGrp="1"/>
          </p:cNvSpPr>
          <p:nvPr>
            <p:ph type="ctrTitle"/>
          </p:nvPr>
        </p:nvSpPr>
        <p:spPr>
          <a:xfrm>
            <a:off x="2362200" y="4038600"/>
            <a:ext cx="6477000" cy="1828800"/>
          </a:xfrm>
        </p:spPr>
        <p:txBody>
          <a:bodyPr anchor="b"/>
          <a:lstStyle>
            <a:lvl1pPr>
              <a:defRPr cap="all" baseline="0"/>
            </a:lvl1pPr>
          </a:lstStyle>
          <a:p>
            <a:r>
              <a:rPr lang="en-US" smtClean="0"/>
              <a:t>Click to edit Master title style</a:t>
            </a:r>
            <a:endParaRPr lang="en-US"/>
          </a:p>
        </p:txBody>
      </p:sp>
      <p:sp>
        <p:nvSpPr>
          <p:cNvPr id="9" name="Subtitle 8"/>
          <p:cNvSpPr>
            <a:spLocks noGrp="1"/>
          </p:cNvSpPr>
          <p:nvPr>
            <p:ph type="subTitle" idx="1"/>
          </p:nvPr>
        </p:nvSpPr>
        <p:spPr>
          <a:xfrm>
            <a:off x="2362200" y="6050037"/>
            <a:ext cx="67056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smtClean="0"/>
              <a:t>Click to edit Master subtitle style</a:t>
            </a:r>
            <a:endParaRPr lang="en-US"/>
          </a:p>
        </p:txBody>
      </p:sp>
      <p:sp>
        <p:nvSpPr>
          <p:cNvPr id="7" name="Date Placeholder 27"/>
          <p:cNvSpPr>
            <a:spLocks noGrp="1"/>
          </p:cNvSpPr>
          <p:nvPr>
            <p:ph type="dt" sz="half" idx="10"/>
          </p:nvPr>
        </p:nvSpPr>
        <p:spPr>
          <a:xfrm>
            <a:off x="76200" y="6069013"/>
            <a:ext cx="2057400" cy="685800"/>
          </a:xfrm>
        </p:spPr>
        <p:txBody>
          <a:bodyPr>
            <a:noAutofit/>
          </a:bodyPr>
          <a:lstStyle>
            <a:lvl1pPr algn="ctr">
              <a:defRPr sz="2000">
                <a:solidFill>
                  <a:srgbClr val="FFFFFF"/>
                </a:solidFill>
              </a:defRPr>
            </a:lvl1pPr>
          </a:lstStyle>
          <a:p>
            <a:fld id="{EEDC4B60-7EB2-41AB-BE53-E9D2767C2DE4}" type="datetime1">
              <a:rPr lang="en-US" smtClean="0"/>
              <a:t>11/20/2017</a:t>
            </a:fld>
            <a:endParaRPr lang="en-US"/>
          </a:p>
        </p:txBody>
      </p:sp>
      <p:sp>
        <p:nvSpPr>
          <p:cNvPr id="10" name="Footer Placeholder 16"/>
          <p:cNvSpPr>
            <a:spLocks noGrp="1"/>
          </p:cNvSpPr>
          <p:nvPr>
            <p:ph type="ftr" sz="quarter" idx="11"/>
          </p:nvPr>
        </p:nvSpPr>
        <p:spPr>
          <a:xfrm>
            <a:off x="2085975" y="236538"/>
            <a:ext cx="5867400" cy="365125"/>
          </a:xfrm>
        </p:spPr>
        <p:txBody>
          <a:bodyPr/>
          <a:lstStyle>
            <a:lvl1pPr algn="r">
              <a:defRPr>
                <a:solidFill>
                  <a:schemeClr val="tx2"/>
                </a:solidFill>
              </a:defRPr>
            </a:lvl1pPr>
          </a:lstStyle>
          <a:p>
            <a:r>
              <a:rPr lang="en-US" dirty="0" smtClean="0"/>
              <a:t>EECS1012</a:t>
            </a:r>
            <a:endParaRPr lang="en-US" dirty="0"/>
          </a:p>
        </p:txBody>
      </p:sp>
      <p:sp>
        <p:nvSpPr>
          <p:cNvPr id="11" name="Slide Number Placeholder 28"/>
          <p:cNvSpPr>
            <a:spLocks noGrp="1"/>
          </p:cNvSpPr>
          <p:nvPr>
            <p:ph type="sldNum" sz="quarter" idx="12"/>
          </p:nvPr>
        </p:nvSpPr>
        <p:spPr>
          <a:xfrm>
            <a:off x="8001000" y="228600"/>
            <a:ext cx="838200" cy="381000"/>
          </a:xfrm>
        </p:spPr>
        <p:txBody>
          <a:bodyPr/>
          <a:lstStyle>
            <a:lvl1pPr>
              <a:defRPr>
                <a:solidFill>
                  <a:schemeClr val="tx2"/>
                </a:solidFill>
              </a:defRPr>
            </a:lvl1pPr>
          </a:lstStyle>
          <a:p>
            <a:fld id="{CB779743-7B81-4FB7-A3E2-1ACEC99CD8CF}" type="slidenum">
              <a:rPr lang="en-US" smtClean="0"/>
              <a:t>‹#›</a:t>
            </a:fld>
            <a:endParaRPr lang="en-US"/>
          </a:p>
        </p:txBody>
      </p:sp>
    </p:spTree>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13"/>
          <p:cNvSpPr>
            <a:spLocks noGrp="1"/>
          </p:cNvSpPr>
          <p:nvPr>
            <p:ph type="dt" sz="half" idx="10"/>
          </p:nvPr>
        </p:nvSpPr>
        <p:spPr/>
        <p:txBody>
          <a:bodyPr/>
          <a:lstStyle>
            <a:lvl1pPr>
              <a:defRPr/>
            </a:lvl1pPr>
          </a:lstStyle>
          <a:p>
            <a:fld id="{D6850E2C-696B-40AF-90BF-A6E1C7CCEC7F}" type="datetime1">
              <a:rPr lang="en-US" smtClean="0"/>
              <a:t>11/20/2017</a:t>
            </a:fld>
            <a:endParaRPr lang="en-US"/>
          </a:p>
        </p:txBody>
      </p:sp>
      <p:sp>
        <p:nvSpPr>
          <p:cNvPr id="5" name="Footer Placeholder 2"/>
          <p:cNvSpPr>
            <a:spLocks noGrp="1"/>
          </p:cNvSpPr>
          <p:nvPr>
            <p:ph type="ftr" sz="quarter" idx="11"/>
          </p:nvPr>
        </p:nvSpPr>
        <p:spPr/>
        <p:txBody>
          <a:bodyPr/>
          <a:lstStyle>
            <a:lvl1pPr>
              <a:defRPr/>
            </a:lvl1pPr>
          </a:lstStyle>
          <a:p>
            <a:r>
              <a:rPr lang="en-US" dirty="0" smtClean="0"/>
              <a:t>EECS1012</a:t>
            </a:r>
            <a:endParaRPr lang="en-US" dirty="0"/>
          </a:p>
        </p:txBody>
      </p:sp>
      <p:sp>
        <p:nvSpPr>
          <p:cNvPr id="6" name="Slide Number Placeholder 22"/>
          <p:cNvSpPr>
            <a:spLocks noGrp="1"/>
          </p:cNvSpPr>
          <p:nvPr>
            <p:ph type="sldNum" sz="quarter" idx="12"/>
          </p:nvPr>
        </p:nvSpPr>
        <p:spPr/>
        <p:txBody>
          <a:bodyPr/>
          <a:lstStyle>
            <a:lvl1pPr>
              <a:defRPr/>
            </a:lvl1pPr>
          </a:lstStyle>
          <a:p>
            <a:fld id="{CB779743-7B81-4FB7-A3E2-1ACEC99CD8CF}" type="slidenum">
              <a:rPr lang="en-US" smtClean="0"/>
              <a:t>‹#›</a:t>
            </a:fld>
            <a:endParaRPr lang="en-US"/>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4" name="Rectangle 6"/>
          <p:cNvSpPr/>
          <p:nvPr/>
        </p:nvSpPr>
        <p:spPr bwMode="white">
          <a:xfrm>
            <a:off x="6096000" y="0"/>
            <a:ext cx="320675"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a:defRPr/>
            </a:pPr>
            <a:endParaRPr lang="en-US"/>
          </a:p>
        </p:txBody>
      </p:sp>
      <p:sp>
        <p:nvSpPr>
          <p:cNvPr id="5" name="Rectangle 7"/>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a:defRPr/>
            </a:pPr>
            <a:endParaRPr lang="en-US"/>
          </a:p>
        </p:txBody>
      </p:sp>
      <p:sp>
        <p:nvSpPr>
          <p:cNvPr id="6" name="Rectangle 8"/>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a:defRPr/>
            </a:pPr>
            <a:endParaRPr lang="en-US"/>
          </a:p>
        </p:txBody>
      </p:sp>
      <p:sp>
        <p:nvSpPr>
          <p:cNvPr id="2" name="Vertical Title 1"/>
          <p:cNvSpPr>
            <a:spLocks noGrp="1"/>
          </p:cNvSpPr>
          <p:nvPr>
            <p:ph type="title" orient="vert"/>
          </p:nvPr>
        </p:nvSpPr>
        <p:spPr>
          <a:xfrm>
            <a:off x="6553200" y="609600"/>
            <a:ext cx="2057400" cy="551656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609600"/>
            <a:ext cx="5562600" cy="551656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a:xfrm>
            <a:off x="6553200" y="6248400"/>
            <a:ext cx="2209800" cy="365125"/>
          </a:xfrm>
        </p:spPr>
        <p:txBody>
          <a:bodyPr/>
          <a:lstStyle>
            <a:lvl1pPr>
              <a:defRPr/>
            </a:lvl1pPr>
          </a:lstStyle>
          <a:p>
            <a:fld id="{3CBDBDE2-3115-4468-83A9-EF556315FFEA}" type="datetime1">
              <a:rPr lang="en-US" smtClean="0"/>
              <a:t>11/20/2017</a:t>
            </a:fld>
            <a:endParaRPr lang="en-US"/>
          </a:p>
        </p:txBody>
      </p:sp>
      <p:sp>
        <p:nvSpPr>
          <p:cNvPr id="8" name="Footer Placeholder 4"/>
          <p:cNvSpPr>
            <a:spLocks noGrp="1"/>
          </p:cNvSpPr>
          <p:nvPr>
            <p:ph type="ftr" sz="quarter" idx="11"/>
          </p:nvPr>
        </p:nvSpPr>
        <p:spPr>
          <a:xfrm>
            <a:off x="457200" y="6248400"/>
            <a:ext cx="5573713" cy="365125"/>
          </a:xfrm>
        </p:spPr>
        <p:txBody>
          <a:bodyPr/>
          <a:lstStyle>
            <a:lvl1pPr>
              <a:defRPr/>
            </a:lvl1pPr>
          </a:lstStyle>
          <a:p>
            <a:r>
              <a:rPr lang="en-US" dirty="0" smtClean="0"/>
              <a:t>EECS1012</a:t>
            </a:r>
            <a:endParaRPr lang="en-US" dirty="0"/>
          </a:p>
        </p:txBody>
      </p:sp>
      <p:sp>
        <p:nvSpPr>
          <p:cNvPr id="9" name="Slide Number Placeholder 5"/>
          <p:cNvSpPr>
            <a:spLocks noGrp="1"/>
          </p:cNvSpPr>
          <p:nvPr>
            <p:ph type="sldNum" sz="quarter" idx="12"/>
          </p:nvPr>
        </p:nvSpPr>
        <p:spPr>
          <a:xfrm rot="5400000">
            <a:off x="5989638" y="144462"/>
            <a:ext cx="533400" cy="244475"/>
          </a:xfrm>
        </p:spPr>
        <p:txBody>
          <a:bodyPr/>
          <a:lstStyle>
            <a:lvl1pPr>
              <a:defRPr/>
            </a:lvl1pPr>
          </a:lstStyle>
          <a:p>
            <a:fld id="{CB779743-7B81-4FB7-A3E2-1ACEC99CD8CF}"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b="1">
                <a:latin typeface="Tahoma" panose="020B0604030504040204" pitchFamily="34" charset="0"/>
                <a:ea typeface="Tahoma" panose="020B0604030504040204" pitchFamily="34" charset="0"/>
                <a:cs typeface="Tahoma" panose="020B0604030504040204" pitchFamily="34" charset="0"/>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normAutofit/>
          </a:bodyPr>
          <a:lstStyle>
            <a:lvl1pPr marL="0" indent="0" algn="ctr">
              <a:buNone/>
              <a:defRPr sz="4800">
                <a:latin typeface="Tahoma" panose="020B0604030504040204" pitchFamily="34" charset="0"/>
                <a:ea typeface="Tahoma" panose="020B0604030504040204" pitchFamily="34" charset="0"/>
                <a:cs typeface="Tahoma" panose="020B060403050404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smtClean="0"/>
              <a:t>Click to edit Master subtitle style</a:t>
            </a:r>
            <a:endParaRPr lang="en-US" dirty="0"/>
          </a:p>
        </p:txBody>
      </p:sp>
      <p:sp>
        <p:nvSpPr>
          <p:cNvPr id="4" name="Date Placeholder 3"/>
          <p:cNvSpPr>
            <a:spLocks noGrp="1"/>
          </p:cNvSpPr>
          <p:nvPr>
            <p:ph type="dt" sz="half" idx="10"/>
          </p:nvPr>
        </p:nvSpPr>
        <p:spPr>
          <a:noFill/>
        </p:spPr>
        <p:txBody>
          <a:bodyPr/>
          <a:lstStyle>
            <a:lvl1pPr>
              <a:defRPr>
                <a:solidFill>
                  <a:schemeClr val="tx1"/>
                </a:solidFill>
                <a:latin typeface="Tahoma" panose="020B0604030504040204" pitchFamily="34" charset="0"/>
                <a:ea typeface="Tahoma" panose="020B0604030504040204" pitchFamily="34" charset="0"/>
                <a:cs typeface="Tahoma" panose="020B0604030504040204" pitchFamily="34" charset="0"/>
              </a:defRPr>
            </a:lvl1pPr>
          </a:lstStyle>
          <a:p>
            <a:fld id="{E4DFD5B1-41A4-4C16-97D5-71AA42E8F4B6}" type="datetime1">
              <a:rPr lang="en-CA" smtClean="0">
                <a:solidFill>
                  <a:prstClr val="black"/>
                </a:solidFill>
              </a:rPr>
              <a:pPr/>
              <a:t>20/11/2017</a:t>
            </a:fld>
            <a:endParaRPr lang="en-CA">
              <a:solidFill>
                <a:prstClr val="black"/>
              </a:solidFill>
            </a:endParaRPr>
          </a:p>
        </p:txBody>
      </p:sp>
      <p:sp>
        <p:nvSpPr>
          <p:cNvPr id="5" name="Footer Placeholder 4"/>
          <p:cNvSpPr>
            <a:spLocks noGrp="1"/>
          </p:cNvSpPr>
          <p:nvPr>
            <p:ph type="ftr" sz="quarter" idx="11"/>
          </p:nvPr>
        </p:nvSpPr>
        <p:spPr>
          <a:noFill/>
        </p:spPr>
        <p:txBody>
          <a:bodyPr/>
          <a:lstStyle>
            <a:lvl1pPr>
              <a:defRPr>
                <a:solidFill>
                  <a:schemeClr val="tx1"/>
                </a:solidFill>
                <a:latin typeface="Tahoma" panose="020B0604030504040204" pitchFamily="34" charset="0"/>
                <a:ea typeface="Tahoma" panose="020B0604030504040204" pitchFamily="34" charset="0"/>
                <a:cs typeface="Tahoma" panose="020B0604030504040204" pitchFamily="34" charset="0"/>
              </a:defRPr>
            </a:lvl1pPr>
          </a:lstStyle>
          <a:p>
            <a:r>
              <a:rPr lang="en-US" smtClean="0">
                <a:solidFill>
                  <a:prstClr val="black"/>
                </a:solidFill>
              </a:rPr>
              <a:t>M.S. Brown, EECS – York University</a:t>
            </a:r>
            <a:endParaRPr lang="en-CA" dirty="0">
              <a:solidFill>
                <a:prstClr val="black"/>
              </a:solidFill>
            </a:endParaRPr>
          </a:p>
        </p:txBody>
      </p:sp>
      <p:sp>
        <p:nvSpPr>
          <p:cNvPr id="6" name="Slide Number Placeholder 5"/>
          <p:cNvSpPr>
            <a:spLocks noGrp="1"/>
          </p:cNvSpPr>
          <p:nvPr>
            <p:ph type="sldNum" sz="quarter" idx="12"/>
          </p:nvPr>
        </p:nvSpPr>
        <p:spPr/>
        <p:txBody>
          <a:bodyPr/>
          <a:lstStyle>
            <a:lvl1pPr>
              <a:defRPr>
                <a:solidFill>
                  <a:schemeClr val="tx1"/>
                </a:solidFill>
                <a:latin typeface="Tahoma" panose="020B0604030504040204" pitchFamily="34" charset="0"/>
                <a:ea typeface="Tahoma" panose="020B0604030504040204" pitchFamily="34" charset="0"/>
                <a:cs typeface="Tahoma" panose="020B0604030504040204" pitchFamily="34" charset="0"/>
              </a:defRPr>
            </a:lvl1pPr>
          </a:lstStyle>
          <a:p>
            <a:fld id="{D3D940CA-FF81-44C3-99B0-1894ACAA5D6F}" type="slidenum">
              <a:rPr lang="en-CA" smtClean="0">
                <a:solidFill>
                  <a:prstClr val="black"/>
                </a:solidFill>
              </a:rPr>
              <a:pPr/>
              <a:t>‹#›</a:t>
            </a:fld>
            <a:endParaRPr lang="en-CA">
              <a:solidFill>
                <a:prstClr val="black"/>
              </a:solidFill>
            </a:endParaRPr>
          </a:p>
        </p:txBody>
      </p:sp>
    </p:spTree>
    <p:extLst>
      <p:ext uri="{BB962C8B-B14F-4D97-AF65-F5344CB8AC3E}">
        <p14:creationId xmlns:p14="http://schemas.microsoft.com/office/powerpoint/2010/main" val="1904033094"/>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28650" y="0"/>
            <a:ext cx="7886700" cy="1325563"/>
          </a:xfrm>
        </p:spPr>
        <p:txBody>
          <a:bodyPr>
            <a:normAutofit/>
          </a:bodyPr>
          <a:lstStyle>
            <a:lvl1pPr>
              <a:defRPr sz="4000">
                <a:latin typeface="Tahoma" panose="020B0604030504040204" pitchFamily="34" charset="0"/>
                <a:ea typeface="Tahoma" panose="020B0604030504040204" pitchFamily="34" charset="0"/>
                <a:cs typeface="Tahoma" panose="020B0604030504040204" pitchFamily="34" charset="0"/>
              </a:defRPr>
            </a:lvl1pPr>
          </a:lstStyle>
          <a:p>
            <a:r>
              <a:rPr lang="en-US" dirty="0" smtClean="0"/>
              <a:t>Click to edit Master title style</a:t>
            </a:r>
            <a:endParaRPr lang="en-US" dirty="0"/>
          </a:p>
        </p:txBody>
      </p:sp>
      <p:sp>
        <p:nvSpPr>
          <p:cNvPr id="3" name="Content Placeholder 2"/>
          <p:cNvSpPr>
            <a:spLocks noGrp="1"/>
          </p:cNvSpPr>
          <p:nvPr>
            <p:ph idx="1"/>
          </p:nvPr>
        </p:nvSpPr>
        <p:spPr>
          <a:xfrm>
            <a:off x="628650" y="1376362"/>
            <a:ext cx="7886700" cy="4656137"/>
          </a:xfrm>
        </p:spPr>
        <p:txBody>
          <a:bodyPr/>
          <a:lstStyle>
            <a:lvl1pPr>
              <a:lnSpc>
                <a:spcPct val="100000"/>
              </a:lnSpc>
              <a:defRPr>
                <a:latin typeface="Tahoma" panose="020B0604030504040204" pitchFamily="34" charset="0"/>
                <a:ea typeface="Tahoma" panose="020B0604030504040204" pitchFamily="34" charset="0"/>
                <a:cs typeface="Tahoma" panose="020B0604030504040204" pitchFamily="34" charset="0"/>
              </a:defRPr>
            </a:lvl1pPr>
            <a:lvl2pPr>
              <a:lnSpc>
                <a:spcPct val="100000"/>
              </a:lnSpc>
              <a:defRPr>
                <a:latin typeface="Tahoma" panose="020B0604030504040204" pitchFamily="34" charset="0"/>
                <a:ea typeface="Tahoma" panose="020B0604030504040204" pitchFamily="34" charset="0"/>
                <a:cs typeface="Tahoma" panose="020B0604030504040204" pitchFamily="34" charset="0"/>
              </a:defRPr>
            </a:lvl2pPr>
            <a:lvl3pPr>
              <a:lnSpc>
                <a:spcPct val="100000"/>
              </a:lnSpc>
              <a:defRPr>
                <a:latin typeface="Tahoma" panose="020B0604030504040204" pitchFamily="34" charset="0"/>
                <a:ea typeface="Tahoma" panose="020B0604030504040204" pitchFamily="34" charset="0"/>
                <a:cs typeface="Tahoma" panose="020B0604030504040204" pitchFamily="34" charset="0"/>
              </a:defRPr>
            </a:lvl3pPr>
            <a:lvl4pPr>
              <a:lnSpc>
                <a:spcPct val="100000"/>
              </a:lnSpc>
              <a:defRPr>
                <a:latin typeface="Tahoma" panose="020B0604030504040204" pitchFamily="34" charset="0"/>
                <a:ea typeface="Tahoma" panose="020B0604030504040204" pitchFamily="34" charset="0"/>
                <a:cs typeface="Tahoma" panose="020B0604030504040204" pitchFamily="34" charset="0"/>
              </a:defRPr>
            </a:lvl4pPr>
            <a:lvl5pPr>
              <a:lnSpc>
                <a:spcPct val="100000"/>
              </a:lnSpc>
              <a:defRPr>
                <a:latin typeface="Tahoma" panose="020B0604030504040204" pitchFamily="34" charset="0"/>
                <a:ea typeface="Tahoma" panose="020B0604030504040204" pitchFamily="34" charset="0"/>
                <a:cs typeface="Tahoma" panose="020B0604030504040204"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p:txBody>
          <a:bodyPr/>
          <a:lstStyle>
            <a:lvl1pPr>
              <a:defRPr>
                <a:solidFill>
                  <a:schemeClr val="tx1"/>
                </a:solidFill>
                <a:latin typeface="Tahoma" panose="020B0604030504040204" pitchFamily="34" charset="0"/>
                <a:ea typeface="Tahoma" panose="020B0604030504040204" pitchFamily="34" charset="0"/>
                <a:cs typeface="Tahoma" panose="020B0604030504040204" pitchFamily="34" charset="0"/>
              </a:defRPr>
            </a:lvl1pPr>
          </a:lstStyle>
          <a:p>
            <a:fld id="{56413929-4D8B-4B70-88FC-41D80DC2BDDB}" type="datetime1">
              <a:rPr lang="en-CA" smtClean="0">
                <a:solidFill>
                  <a:prstClr val="black"/>
                </a:solidFill>
              </a:rPr>
              <a:pPr/>
              <a:t>20/11/2017</a:t>
            </a:fld>
            <a:endParaRPr lang="en-CA">
              <a:solidFill>
                <a:prstClr val="black"/>
              </a:solidFill>
            </a:endParaRPr>
          </a:p>
        </p:txBody>
      </p:sp>
      <p:sp>
        <p:nvSpPr>
          <p:cNvPr id="5" name="Footer Placeholder 4"/>
          <p:cNvSpPr>
            <a:spLocks noGrp="1"/>
          </p:cNvSpPr>
          <p:nvPr>
            <p:ph type="ftr" sz="quarter" idx="11"/>
          </p:nvPr>
        </p:nvSpPr>
        <p:spPr/>
        <p:txBody>
          <a:bodyPr/>
          <a:lstStyle>
            <a:lvl1pPr>
              <a:defRPr>
                <a:solidFill>
                  <a:schemeClr val="tx1"/>
                </a:solidFill>
                <a:latin typeface="Tahoma" panose="020B0604030504040204" pitchFamily="34" charset="0"/>
                <a:ea typeface="Tahoma" panose="020B0604030504040204" pitchFamily="34" charset="0"/>
                <a:cs typeface="Tahoma" panose="020B0604030504040204" pitchFamily="34" charset="0"/>
              </a:defRPr>
            </a:lvl1pPr>
          </a:lstStyle>
          <a:p>
            <a:r>
              <a:rPr lang="en-US" smtClean="0">
                <a:solidFill>
                  <a:prstClr val="black"/>
                </a:solidFill>
              </a:rPr>
              <a:t>M.S. Brown, EECS – York University</a:t>
            </a:r>
            <a:endParaRPr lang="en-CA" dirty="0">
              <a:solidFill>
                <a:prstClr val="black"/>
              </a:solidFill>
            </a:endParaRPr>
          </a:p>
        </p:txBody>
      </p:sp>
      <p:sp>
        <p:nvSpPr>
          <p:cNvPr id="6" name="Slide Number Placeholder 5"/>
          <p:cNvSpPr>
            <a:spLocks noGrp="1"/>
          </p:cNvSpPr>
          <p:nvPr>
            <p:ph type="sldNum" sz="quarter" idx="12"/>
          </p:nvPr>
        </p:nvSpPr>
        <p:spPr/>
        <p:txBody>
          <a:bodyPr/>
          <a:lstStyle>
            <a:lvl1pPr>
              <a:defRPr>
                <a:solidFill>
                  <a:schemeClr val="tx1"/>
                </a:solidFill>
                <a:latin typeface="Tahoma" panose="020B0604030504040204" pitchFamily="34" charset="0"/>
                <a:ea typeface="Tahoma" panose="020B0604030504040204" pitchFamily="34" charset="0"/>
                <a:cs typeface="Tahoma" panose="020B0604030504040204" pitchFamily="34" charset="0"/>
              </a:defRPr>
            </a:lvl1pPr>
          </a:lstStyle>
          <a:p>
            <a:fld id="{D3D940CA-FF81-44C3-99B0-1894ACAA5D6F}" type="slidenum">
              <a:rPr lang="en-CA" smtClean="0">
                <a:solidFill>
                  <a:prstClr val="black"/>
                </a:solidFill>
              </a:rPr>
              <a:pPr/>
              <a:t>‹#›</a:t>
            </a:fld>
            <a:endParaRPr lang="en-CA">
              <a:solidFill>
                <a:prstClr val="black"/>
              </a:solidFill>
            </a:endParaRPr>
          </a:p>
        </p:txBody>
      </p:sp>
    </p:spTree>
    <p:extLst>
      <p:ext uri="{BB962C8B-B14F-4D97-AF65-F5344CB8AC3E}">
        <p14:creationId xmlns:p14="http://schemas.microsoft.com/office/powerpoint/2010/main" val="1580081928"/>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28650" y="-3174"/>
            <a:ext cx="7886700" cy="1325563"/>
          </a:xfrm>
        </p:spPr>
        <p:txBody>
          <a:bodyPr>
            <a:normAutofit/>
          </a:bodyPr>
          <a:lstStyle>
            <a:lvl1pPr>
              <a:defRPr sz="4000">
                <a:latin typeface="Tahoma" panose="020B0604030504040204" pitchFamily="34" charset="0"/>
                <a:ea typeface="Tahoma" panose="020B0604030504040204" pitchFamily="34" charset="0"/>
                <a:cs typeface="Tahoma" panose="020B0604030504040204" pitchFamily="34" charset="0"/>
              </a:defRPr>
            </a:lvl1p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lvl1pPr>
              <a:defRPr>
                <a:solidFill>
                  <a:schemeClr val="tx1"/>
                </a:solidFill>
                <a:latin typeface="Tahoma" panose="020B0604030504040204" pitchFamily="34" charset="0"/>
                <a:ea typeface="Tahoma" panose="020B0604030504040204" pitchFamily="34" charset="0"/>
                <a:cs typeface="Tahoma" panose="020B0604030504040204" pitchFamily="34" charset="0"/>
              </a:defRPr>
            </a:lvl1pPr>
          </a:lstStyle>
          <a:p>
            <a:fld id="{EF1B551B-3312-4A06-8C70-D429F2E1D6EB}" type="datetime1">
              <a:rPr lang="en-CA" smtClean="0">
                <a:solidFill>
                  <a:prstClr val="black"/>
                </a:solidFill>
              </a:rPr>
              <a:pPr/>
              <a:t>20/11/2017</a:t>
            </a:fld>
            <a:endParaRPr lang="en-CA">
              <a:solidFill>
                <a:prstClr val="black"/>
              </a:solidFill>
            </a:endParaRPr>
          </a:p>
        </p:txBody>
      </p:sp>
      <p:sp>
        <p:nvSpPr>
          <p:cNvPr id="4" name="Footer Placeholder 3"/>
          <p:cNvSpPr>
            <a:spLocks noGrp="1"/>
          </p:cNvSpPr>
          <p:nvPr>
            <p:ph type="ftr" sz="quarter" idx="11"/>
          </p:nvPr>
        </p:nvSpPr>
        <p:spPr/>
        <p:txBody>
          <a:bodyPr/>
          <a:lstStyle>
            <a:lvl1pPr>
              <a:defRPr>
                <a:solidFill>
                  <a:schemeClr val="tx1"/>
                </a:solidFill>
                <a:latin typeface="Tahoma" panose="020B0604030504040204" pitchFamily="34" charset="0"/>
                <a:ea typeface="Tahoma" panose="020B0604030504040204" pitchFamily="34" charset="0"/>
                <a:cs typeface="Tahoma" panose="020B0604030504040204" pitchFamily="34" charset="0"/>
              </a:defRPr>
            </a:lvl1pPr>
          </a:lstStyle>
          <a:p>
            <a:r>
              <a:rPr lang="en-US" smtClean="0">
                <a:solidFill>
                  <a:prstClr val="black"/>
                </a:solidFill>
              </a:rPr>
              <a:t>M.S. Brown, EECS – York University</a:t>
            </a:r>
            <a:endParaRPr lang="en-CA" dirty="0">
              <a:solidFill>
                <a:prstClr val="black"/>
              </a:solidFill>
            </a:endParaRPr>
          </a:p>
        </p:txBody>
      </p:sp>
      <p:sp>
        <p:nvSpPr>
          <p:cNvPr id="5" name="Slide Number Placeholder 4"/>
          <p:cNvSpPr>
            <a:spLocks noGrp="1"/>
          </p:cNvSpPr>
          <p:nvPr>
            <p:ph type="sldNum" sz="quarter" idx="12"/>
          </p:nvPr>
        </p:nvSpPr>
        <p:spPr/>
        <p:txBody>
          <a:bodyPr/>
          <a:lstStyle>
            <a:lvl1pPr>
              <a:defRPr>
                <a:solidFill>
                  <a:schemeClr val="tx1"/>
                </a:solidFill>
                <a:latin typeface="Tahoma" panose="020B0604030504040204" pitchFamily="34" charset="0"/>
                <a:ea typeface="Tahoma" panose="020B0604030504040204" pitchFamily="34" charset="0"/>
                <a:cs typeface="Tahoma" panose="020B0604030504040204" pitchFamily="34" charset="0"/>
              </a:defRPr>
            </a:lvl1pPr>
          </a:lstStyle>
          <a:p>
            <a:fld id="{D3D940CA-FF81-44C3-99B0-1894ACAA5D6F}" type="slidenum">
              <a:rPr lang="en-CA" smtClean="0">
                <a:solidFill>
                  <a:prstClr val="black"/>
                </a:solidFill>
              </a:rPr>
              <a:pPr/>
              <a:t>‹#›</a:t>
            </a:fld>
            <a:endParaRPr lang="en-CA">
              <a:solidFill>
                <a:prstClr val="black"/>
              </a:solidFill>
            </a:endParaRPr>
          </a:p>
        </p:txBody>
      </p:sp>
    </p:spTree>
    <p:extLst>
      <p:ext uri="{BB962C8B-B14F-4D97-AF65-F5344CB8AC3E}">
        <p14:creationId xmlns:p14="http://schemas.microsoft.com/office/powerpoint/2010/main" val="3329128895"/>
      </p:ext>
    </p:extLst>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solidFill>
                  <a:schemeClr val="tx1"/>
                </a:solidFill>
                <a:latin typeface="Tahoma" panose="020B0604030504040204" pitchFamily="34" charset="0"/>
                <a:ea typeface="Tahoma" panose="020B0604030504040204" pitchFamily="34" charset="0"/>
                <a:cs typeface="Tahoma" panose="020B0604030504040204" pitchFamily="34" charset="0"/>
              </a:defRPr>
            </a:lvl1pPr>
          </a:lstStyle>
          <a:p>
            <a:fld id="{E50C6DBD-741F-4CA2-9013-6B893B0D8276}" type="datetime1">
              <a:rPr lang="en-CA" smtClean="0">
                <a:solidFill>
                  <a:prstClr val="black"/>
                </a:solidFill>
              </a:rPr>
              <a:pPr/>
              <a:t>20/11/2017</a:t>
            </a:fld>
            <a:endParaRPr lang="en-CA">
              <a:solidFill>
                <a:prstClr val="black"/>
              </a:solidFill>
            </a:endParaRPr>
          </a:p>
        </p:txBody>
      </p:sp>
      <p:sp>
        <p:nvSpPr>
          <p:cNvPr id="3" name="Footer Placeholder 2"/>
          <p:cNvSpPr>
            <a:spLocks noGrp="1"/>
          </p:cNvSpPr>
          <p:nvPr>
            <p:ph type="ftr" sz="quarter" idx="11"/>
          </p:nvPr>
        </p:nvSpPr>
        <p:spPr/>
        <p:txBody>
          <a:bodyPr/>
          <a:lstStyle>
            <a:lvl1pPr>
              <a:defRPr>
                <a:solidFill>
                  <a:schemeClr val="tx1"/>
                </a:solidFill>
                <a:latin typeface="Tahoma" panose="020B0604030504040204" pitchFamily="34" charset="0"/>
                <a:ea typeface="Tahoma" panose="020B0604030504040204" pitchFamily="34" charset="0"/>
                <a:cs typeface="Tahoma" panose="020B0604030504040204" pitchFamily="34" charset="0"/>
              </a:defRPr>
            </a:lvl1pPr>
          </a:lstStyle>
          <a:p>
            <a:r>
              <a:rPr lang="en-US" smtClean="0">
                <a:solidFill>
                  <a:prstClr val="black"/>
                </a:solidFill>
              </a:rPr>
              <a:t>M.S. Brown, EECS – York University</a:t>
            </a:r>
            <a:endParaRPr lang="en-CA" dirty="0">
              <a:solidFill>
                <a:prstClr val="black"/>
              </a:solidFill>
            </a:endParaRPr>
          </a:p>
        </p:txBody>
      </p:sp>
      <p:sp>
        <p:nvSpPr>
          <p:cNvPr id="4" name="Slide Number Placeholder 3"/>
          <p:cNvSpPr>
            <a:spLocks noGrp="1"/>
          </p:cNvSpPr>
          <p:nvPr>
            <p:ph type="sldNum" sz="quarter" idx="12"/>
          </p:nvPr>
        </p:nvSpPr>
        <p:spPr/>
        <p:txBody>
          <a:bodyPr/>
          <a:lstStyle>
            <a:lvl1pPr>
              <a:defRPr>
                <a:solidFill>
                  <a:schemeClr val="tx1"/>
                </a:solidFill>
                <a:latin typeface="Tahoma" panose="020B0604030504040204" pitchFamily="34" charset="0"/>
                <a:ea typeface="Tahoma" panose="020B0604030504040204" pitchFamily="34" charset="0"/>
                <a:cs typeface="Tahoma" panose="020B0604030504040204" pitchFamily="34" charset="0"/>
              </a:defRPr>
            </a:lvl1pPr>
          </a:lstStyle>
          <a:p>
            <a:fld id="{D3D940CA-FF81-44C3-99B0-1894ACAA5D6F}" type="slidenum">
              <a:rPr lang="en-CA" smtClean="0">
                <a:solidFill>
                  <a:prstClr val="black"/>
                </a:solidFill>
              </a:rPr>
              <a:pPr/>
              <a:t>‹#›</a:t>
            </a:fld>
            <a:endParaRPr lang="en-CA">
              <a:solidFill>
                <a:prstClr val="black"/>
              </a:solidFill>
            </a:endParaRPr>
          </a:p>
        </p:txBody>
      </p:sp>
    </p:spTree>
    <p:extLst>
      <p:ext uri="{BB962C8B-B14F-4D97-AF65-F5344CB8AC3E}">
        <p14:creationId xmlns:p14="http://schemas.microsoft.com/office/powerpoint/2010/main" val="2239076393"/>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12648" y="228600"/>
            <a:ext cx="8153400" cy="990600"/>
          </a:xfrm>
        </p:spPr>
        <p:txBody>
          <a:bodyPr/>
          <a:lstStyle/>
          <a:p>
            <a:r>
              <a:rPr lang="en-US" smtClean="0"/>
              <a:t>Click to edit Master title style</a:t>
            </a:r>
            <a:endParaRPr lang="en-US"/>
          </a:p>
        </p:txBody>
      </p:sp>
      <p:sp>
        <p:nvSpPr>
          <p:cNvPr id="8" name="Content Placeholder 7"/>
          <p:cNvSpPr>
            <a:spLocks noGrp="1"/>
          </p:cNvSpPr>
          <p:nvPr>
            <p:ph sz="quarter" idx="1"/>
          </p:nvPr>
        </p:nvSpPr>
        <p:spPr>
          <a:xfrm>
            <a:off x="612648" y="1600200"/>
            <a:ext cx="8153400" cy="4495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13"/>
          <p:cNvSpPr>
            <a:spLocks noGrp="1"/>
          </p:cNvSpPr>
          <p:nvPr>
            <p:ph type="dt" sz="half" idx="10"/>
          </p:nvPr>
        </p:nvSpPr>
        <p:spPr/>
        <p:txBody>
          <a:bodyPr/>
          <a:lstStyle>
            <a:lvl1pPr>
              <a:defRPr/>
            </a:lvl1pPr>
          </a:lstStyle>
          <a:p>
            <a:fld id="{2C5AFDEC-079D-404D-BCFF-836CA422FA59}" type="datetime1">
              <a:rPr lang="en-US" smtClean="0"/>
              <a:t>11/20/2017</a:t>
            </a:fld>
            <a:endParaRPr lang="en-US"/>
          </a:p>
        </p:txBody>
      </p:sp>
      <p:sp>
        <p:nvSpPr>
          <p:cNvPr id="5" name="Footer Placeholder 2"/>
          <p:cNvSpPr>
            <a:spLocks noGrp="1"/>
          </p:cNvSpPr>
          <p:nvPr>
            <p:ph type="ftr" sz="quarter" idx="11"/>
          </p:nvPr>
        </p:nvSpPr>
        <p:spPr/>
        <p:txBody>
          <a:bodyPr/>
          <a:lstStyle>
            <a:lvl1pPr algn="l">
              <a:defRPr/>
            </a:lvl1pPr>
          </a:lstStyle>
          <a:p>
            <a:r>
              <a:rPr lang="en-US" dirty="0" smtClean="0"/>
              <a:t>EECS1012</a:t>
            </a:r>
            <a:endParaRPr lang="en-US" dirty="0"/>
          </a:p>
        </p:txBody>
      </p:sp>
      <p:sp>
        <p:nvSpPr>
          <p:cNvPr id="6" name="Slide Number Placeholder 22"/>
          <p:cNvSpPr>
            <a:spLocks noGrp="1"/>
          </p:cNvSpPr>
          <p:nvPr>
            <p:ph type="sldNum" sz="quarter" idx="12"/>
          </p:nvPr>
        </p:nvSpPr>
        <p:spPr/>
        <p:txBody>
          <a:bodyPr/>
          <a:lstStyle>
            <a:lvl1pPr>
              <a:defRPr/>
            </a:lvl1pPr>
          </a:lstStyle>
          <a:p>
            <a:fld id="{CB779743-7B81-4FB7-A3E2-1ACEC99CD8CF}" type="slidenum">
              <a:rPr lang="en-US" smtClean="0"/>
              <a:t>‹#›</a:t>
            </a:fld>
            <a:endParaRPr lang="en-US"/>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sp>
        <p:nvSpPr>
          <p:cNvPr id="4" name="Rectangle 6"/>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5" name="Rectangle 7"/>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6" name="Rectangle 8"/>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3" name="Text Placeholder 2"/>
          <p:cNvSpPr>
            <a:spLocks noGrp="1"/>
          </p:cNvSpPr>
          <p:nvPr>
            <p:ph type="body" idx="1"/>
          </p:nvPr>
        </p:nvSpPr>
        <p:spPr>
          <a:xfrm>
            <a:off x="1371600" y="2743200"/>
            <a:ext cx="7123113" cy="1673225"/>
          </a:xfrm>
        </p:spPr>
        <p:txBody>
          <a:bodyPr/>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smtClean="0"/>
              <a:t>Click to edit Master text styles</a:t>
            </a:r>
          </a:p>
        </p:txBody>
      </p:sp>
      <p:sp>
        <p:nvSpPr>
          <p:cNvPr id="2" name="Title 1"/>
          <p:cNvSpPr>
            <a:spLocks noGrp="1"/>
          </p:cNvSpPr>
          <p:nvPr>
            <p:ph type="title"/>
          </p:nvPr>
        </p:nvSpPr>
        <p:spPr>
          <a:xfrm>
            <a:off x="1371600" y="1600200"/>
            <a:ext cx="7620000" cy="990600"/>
          </a:xfrm>
        </p:spPr>
        <p:txBody>
          <a:bodyPr/>
          <a:lstStyle>
            <a:lvl1pPr algn="l">
              <a:buNone/>
              <a:defRPr sz="4400" b="0" cap="none">
                <a:solidFill>
                  <a:srgbClr val="FFFFFF"/>
                </a:solidFill>
              </a:defRPr>
            </a:lvl1pPr>
          </a:lstStyle>
          <a:p>
            <a:r>
              <a:rPr lang="en-US" smtClean="0"/>
              <a:t>Click to edit Master title style</a:t>
            </a:r>
            <a:endParaRPr lang="en-US"/>
          </a:p>
        </p:txBody>
      </p:sp>
      <p:sp>
        <p:nvSpPr>
          <p:cNvPr id="7" name="Date Placeholder 11"/>
          <p:cNvSpPr>
            <a:spLocks noGrp="1"/>
          </p:cNvSpPr>
          <p:nvPr>
            <p:ph type="dt" sz="half" idx="10"/>
          </p:nvPr>
        </p:nvSpPr>
        <p:spPr/>
        <p:txBody>
          <a:bodyPr/>
          <a:lstStyle>
            <a:lvl1pPr>
              <a:defRPr/>
            </a:lvl1pPr>
          </a:lstStyle>
          <a:p>
            <a:fld id="{30DEC47D-3C75-418C-BFDD-01E41E481FF6}" type="datetime1">
              <a:rPr lang="en-US" smtClean="0"/>
              <a:t>11/20/2017</a:t>
            </a:fld>
            <a:endParaRPr lang="en-US"/>
          </a:p>
        </p:txBody>
      </p:sp>
      <p:sp>
        <p:nvSpPr>
          <p:cNvPr id="8" name="Slide Number Placeholder 12"/>
          <p:cNvSpPr>
            <a:spLocks noGrp="1"/>
          </p:cNvSpPr>
          <p:nvPr>
            <p:ph type="sldNum" sz="quarter" idx="11"/>
          </p:nvPr>
        </p:nvSpPr>
        <p:spPr>
          <a:xfrm>
            <a:off x="0" y="1752600"/>
            <a:ext cx="1295400" cy="701675"/>
          </a:xfrm>
        </p:spPr>
        <p:txBody>
          <a:bodyPr>
            <a:noAutofit/>
          </a:bodyPr>
          <a:lstStyle>
            <a:lvl1pPr>
              <a:defRPr sz="2400">
                <a:solidFill>
                  <a:srgbClr val="FFFFFF"/>
                </a:solidFill>
              </a:defRPr>
            </a:lvl1pPr>
          </a:lstStyle>
          <a:p>
            <a:fld id="{CB779743-7B81-4FB7-A3E2-1ACEC99CD8CF}" type="slidenum">
              <a:rPr lang="en-US" smtClean="0"/>
              <a:t>‹#›</a:t>
            </a:fld>
            <a:endParaRPr lang="en-US"/>
          </a:p>
        </p:txBody>
      </p:sp>
      <p:sp>
        <p:nvSpPr>
          <p:cNvPr id="9" name="Footer Placeholder 13"/>
          <p:cNvSpPr>
            <a:spLocks noGrp="1"/>
          </p:cNvSpPr>
          <p:nvPr>
            <p:ph type="ftr" sz="quarter" idx="12"/>
          </p:nvPr>
        </p:nvSpPr>
        <p:spPr/>
        <p:txBody>
          <a:bodyPr/>
          <a:lstStyle>
            <a:lvl1pPr>
              <a:defRPr/>
            </a:lvl1pPr>
          </a:lstStyle>
          <a:p>
            <a:r>
              <a:rPr lang="en-US" dirty="0" smtClean="0"/>
              <a:t>EECS1012</a:t>
            </a:r>
            <a:endParaRPr lang="en-US" dirty="0"/>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9" name="Content Placeholder 8"/>
          <p:cNvSpPr>
            <a:spLocks noGrp="1"/>
          </p:cNvSpPr>
          <p:nvPr>
            <p:ph sz="quarter" idx="1"/>
          </p:nvPr>
        </p:nvSpPr>
        <p:spPr>
          <a:xfrm>
            <a:off x="609600" y="1589567"/>
            <a:ext cx="3886200" cy="4572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1" name="Content Placeholder 10"/>
          <p:cNvSpPr>
            <a:spLocks noGrp="1"/>
          </p:cNvSpPr>
          <p:nvPr>
            <p:ph sz="quarter" idx="2"/>
          </p:nvPr>
        </p:nvSpPr>
        <p:spPr>
          <a:xfrm>
            <a:off x="4844901" y="1589567"/>
            <a:ext cx="3886200" cy="4572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7"/>
          <p:cNvSpPr>
            <a:spLocks noGrp="1"/>
          </p:cNvSpPr>
          <p:nvPr>
            <p:ph type="dt" sz="half" idx="10"/>
          </p:nvPr>
        </p:nvSpPr>
        <p:spPr/>
        <p:txBody>
          <a:bodyPr rtlCol="0"/>
          <a:lstStyle>
            <a:lvl1pPr>
              <a:defRPr/>
            </a:lvl1pPr>
          </a:lstStyle>
          <a:p>
            <a:fld id="{5BBA73DE-3522-418F-B2DE-5E6AB53789C3}" type="datetime1">
              <a:rPr lang="en-US" smtClean="0"/>
              <a:t>11/20/2017</a:t>
            </a:fld>
            <a:endParaRPr lang="en-US"/>
          </a:p>
        </p:txBody>
      </p:sp>
      <p:sp>
        <p:nvSpPr>
          <p:cNvPr id="6" name="Slide Number Placeholder 9"/>
          <p:cNvSpPr>
            <a:spLocks noGrp="1"/>
          </p:cNvSpPr>
          <p:nvPr>
            <p:ph type="sldNum" sz="quarter" idx="11"/>
          </p:nvPr>
        </p:nvSpPr>
        <p:spPr/>
        <p:txBody>
          <a:bodyPr rtlCol="0"/>
          <a:lstStyle>
            <a:lvl1pPr>
              <a:defRPr/>
            </a:lvl1pPr>
          </a:lstStyle>
          <a:p>
            <a:fld id="{CB779743-7B81-4FB7-A3E2-1ACEC99CD8CF}" type="slidenum">
              <a:rPr lang="en-US" smtClean="0"/>
              <a:t>‹#›</a:t>
            </a:fld>
            <a:endParaRPr lang="en-US"/>
          </a:p>
        </p:txBody>
      </p:sp>
      <p:sp>
        <p:nvSpPr>
          <p:cNvPr id="7" name="Footer Placeholder 11"/>
          <p:cNvSpPr>
            <a:spLocks noGrp="1"/>
          </p:cNvSpPr>
          <p:nvPr>
            <p:ph type="ftr" sz="quarter" idx="12"/>
          </p:nvPr>
        </p:nvSpPr>
        <p:spPr/>
        <p:txBody>
          <a:bodyPr rtlCol="0"/>
          <a:lstStyle>
            <a:lvl1pPr>
              <a:defRPr/>
            </a:lvl1pPr>
          </a:lstStyle>
          <a:p>
            <a:r>
              <a:rPr lang="en-US" dirty="0" smtClean="0"/>
              <a:t>EECS1012</a:t>
            </a:r>
            <a:endParaRPr lang="en-US" dirty="0"/>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3400" y="273050"/>
            <a:ext cx="8153400" cy="869950"/>
          </a:xfrm>
        </p:spPr>
        <p:txBody>
          <a:bodyPr/>
          <a:lstStyle>
            <a:lvl1pPr>
              <a:defRPr/>
            </a:lvl1pPr>
          </a:lstStyle>
          <a:p>
            <a:r>
              <a:rPr lang="en-US" smtClean="0"/>
              <a:t>Click to edit Master title style</a:t>
            </a:r>
            <a:endParaRPr lang="en-US"/>
          </a:p>
        </p:txBody>
      </p:sp>
      <p:sp>
        <p:nvSpPr>
          <p:cNvPr id="11" name="Content Placeholder 10"/>
          <p:cNvSpPr>
            <a:spLocks noGrp="1"/>
          </p:cNvSpPr>
          <p:nvPr>
            <p:ph sz="quarter" idx="2"/>
          </p:nvPr>
        </p:nvSpPr>
        <p:spPr>
          <a:xfrm>
            <a:off x="609600" y="2438400"/>
            <a:ext cx="3886200" cy="3581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3" name="Content Placeholder 12"/>
          <p:cNvSpPr>
            <a:spLocks noGrp="1"/>
          </p:cNvSpPr>
          <p:nvPr>
            <p:ph sz="quarter" idx="4"/>
          </p:nvPr>
        </p:nvSpPr>
        <p:spPr>
          <a:xfrm>
            <a:off x="4800600" y="2438400"/>
            <a:ext cx="3886200" cy="3581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6" name="Text Placeholder 15"/>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defRPr>
            </a:lvl1pPr>
          </a:lstStyle>
          <a:p>
            <a:pPr lvl="0"/>
            <a:r>
              <a:rPr lang="en-US" smtClean="0"/>
              <a:t>Click to edit Master text styles</a:t>
            </a:r>
          </a:p>
        </p:txBody>
      </p:sp>
      <p:sp>
        <p:nvSpPr>
          <p:cNvPr id="15" name="Text Placeholder 14"/>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defRPr>
            </a:lvl1pPr>
          </a:lstStyle>
          <a:p>
            <a:pPr lvl="0"/>
            <a:r>
              <a:rPr lang="en-US" smtClean="0"/>
              <a:t>Click to edit Master text styles</a:t>
            </a:r>
          </a:p>
        </p:txBody>
      </p:sp>
      <p:sp>
        <p:nvSpPr>
          <p:cNvPr id="7" name="Date Placeholder 9"/>
          <p:cNvSpPr>
            <a:spLocks noGrp="1"/>
          </p:cNvSpPr>
          <p:nvPr>
            <p:ph type="dt" sz="half" idx="10"/>
          </p:nvPr>
        </p:nvSpPr>
        <p:spPr/>
        <p:txBody>
          <a:bodyPr rtlCol="0"/>
          <a:lstStyle>
            <a:lvl1pPr>
              <a:defRPr/>
            </a:lvl1pPr>
          </a:lstStyle>
          <a:p>
            <a:fld id="{86E65004-DE67-4E0D-9545-AF4F7A515744}" type="datetime1">
              <a:rPr lang="en-US" smtClean="0"/>
              <a:t>11/20/2017</a:t>
            </a:fld>
            <a:endParaRPr lang="en-US"/>
          </a:p>
        </p:txBody>
      </p:sp>
      <p:sp>
        <p:nvSpPr>
          <p:cNvPr id="8" name="Slide Number Placeholder 11"/>
          <p:cNvSpPr>
            <a:spLocks noGrp="1"/>
          </p:cNvSpPr>
          <p:nvPr>
            <p:ph type="sldNum" sz="quarter" idx="11"/>
          </p:nvPr>
        </p:nvSpPr>
        <p:spPr/>
        <p:txBody>
          <a:bodyPr rtlCol="0"/>
          <a:lstStyle>
            <a:lvl1pPr>
              <a:defRPr/>
            </a:lvl1pPr>
          </a:lstStyle>
          <a:p>
            <a:fld id="{CB779743-7B81-4FB7-A3E2-1ACEC99CD8CF}" type="slidenum">
              <a:rPr lang="en-US" smtClean="0"/>
              <a:t>‹#›</a:t>
            </a:fld>
            <a:endParaRPr lang="en-US"/>
          </a:p>
        </p:txBody>
      </p:sp>
      <p:sp>
        <p:nvSpPr>
          <p:cNvPr id="9" name="Footer Placeholder 13"/>
          <p:cNvSpPr>
            <a:spLocks noGrp="1"/>
          </p:cNvSpPr>
          <p:nvPr>
            <p:ph type="ftr" sz="quarter" idx="12"/>
          </p:nvPr>
        </p:nvSpPr>
        <p:spPr/>
        <p:txBody>
          <a:bodyPr rtlCol="0"/>
          <a:lstStyle>
            <a:lvl1pPr>
              <a:defRPr/>
            </a:lvl1pPr>
          </a:lstStyle>
          <a:p>
            <a:r>
              <a:rPr lang="en-US" dirty="0" smtClean="0"/>
              <a:t>EECS1012</a:t>
            </a:r>
            <a:endParaRPr lang="en-US" dirty="0"/>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13"/>
          <p:cNvSpPr>
            <a:spLocks noGrp="1"/>
          </p:cNvSpPr>
          <p:nvPr>
            <p:ph type="dt" sz="half" idx="10"/>
          </p:nvPr>
        </p:nvSpPr>
        <p:spPr/>
        <p:txBody>
          <a:bodyPr/>
          <a:lstStyle>
            <a:lvl1pPr>
              <a:defRPr/>
            </a:lvl1pPr>
          </a:lstStyle>
          <a:p>
            <a:fld id="{E01DD022-12ED-4DD1-88EF-87D15300C6AD}" type="datetime1">
              <a:rPr lang="en-US" smtClean="0"/>
              <a:t>11/20/2017</a:t>
            </a:fld>
            <a:endParaRPr lang="en-US"/>
          </a:p>
        </p:txBody>
      </p:sp>
      <p:sp>
        <p:nvSpPr>
          <p:cNvPr id="4" name="Footer Placeholder 2"/>
          <p:cNvSpPr>
            <a:spLocks noGrp="1"/>
          </p:cNvSpPr>
          <p:nvPr>
            <p:ph type="ftr" sz="quarter" idx="11"/>
          </p:nvPr>
        </p:nvSpPr>
        <p:spPr/>
        <p:txBody>
          <a:bodyPr/>
          <a:lstStyle>
            <a:lvl1pPr>
              <a:defRPr/>
            </a:lvl1pPr>
          </a:lstStyle>
          <a:p>
            <a:r>
              <a:rPr lang="en-US" dirty="0" smtClean="0"/>
              <a:t>EECS1012</a:t>
            </a:r>
            <a:endParaRPr lang="en-US" dirty="0"/>
          </a:p>
        </p:txBody>
      </p:sp>
      <p:sp>
        <p:nvSpPr>
          <p:cNvPr id="5" name="Slide Number Placeholder 22"/>
          <p:cNvSpPr>
            <a:spLocks noGrp="1"/>
          </p:cNvSpPr>
          <p:nvPr>
            <p:ph type="sldNum" sz="quarter" idx="12"/>
          </p:nvPr>
        </p:nvSpPr>
        <p:spPr/>
        <p:txBody>
          <a:bodyPr/>
          <a:lstStyle>
            <a:lvl1pPr>
              <a:defRPr/>
            </a:lvl1pPr>
          </a:lstStyle>
          <a:p>
            <a:fld id="{CB779743-7B81-4FB7-A3E2-1ACEC99CD8CF}" type="slidenum">
              <a:rPr lang="en-US" smtClean="0"/>
              <a:t>‹#›</a:t>
            </a:fld>
            <a:endParaRPr lang="en-US"/>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fld id="{56A26A70-4E7E-42D1-8117-16AB4F9ACAAD}" type="datetime1">
              <a:rPr lang="en-US" smtClean="0"/>
              <a:t>11/20/2017</a:t>
            </a:fld>
            <a:endParaRPr lang="en-US"/>
          </a:p>
        </p:txBody>
      </p:sp>
      <p:sp>
        <p:nvSpPr>
          <p:cNvPr id="3" name="Footer Placeholder 2"/>
          <p:cNvSpPr>
            <a:spLocks noGrp="1"/>
          </p:cNvSpPr>
          <p:nvPr>
            <p:ph type="ftr" sz="quarter" idx="11"/>
          </p:nvPr>
        </p:nvSpPr>
        <p:spPr/>
        <p:txBody>
          <a:bodyPr/>
          <a:lstStyle>
            <a:lvl1pPr>
              <a:defRPr/>
            </a:lvl1pPr>
          </a:lstStyle>
          <a:p>
            <a:r>
              <a:rPr lang="en-US" dirty="0" smtClean="0"/>
              <a:t>EECS1012</a:t>
            </a:r>
            <a:endParaRPr lang="en-US" dirty="0"/>
          </a:p>
        </p:txBody>
      </p:sp>
      <p:sp>
        <p:nvSpPr>
          <p:cNvPr id="4" name="Slide Number Placeholder 3"/>
          <p:cNvSpPr>
            <a:spLocks noGrp="1"/>
          </p:cNvSpPr>
          <p:nvPr>
            <p:ph type="sldNum" sz="quarter" idx="12"/>
          </p:nvPr>
        </p:nvSpPr>
        <p:spPr>
          <a:xfrm>
            <a:off x="0" y="6248400"/>
            <a:ext cx="533400" cy="381000"/>
          </a:xfrm>
        </p:spPr>
        <p:txBody>
          <a:bodyPr/>
          <a:lstStyle>
            <a:lvl1pPr>
              <a:defRPr>
                <a:solidFill>
                  <a:schemeClr val="tx2"/>
                </a:solidFill>
              </a:defRPr>
            </a:lvl1pPr>
          </a:lstStyle>
          <a:p>
            <a:fld id="{CB779743-7B81-4FB7-A3E2-1ACEC99CD8CF}" type="slidenum">
              <a:rPr lang="en-US" smtClean="0"/>
              <a:t>‹#›</a:t>
            </a:fld>
            <a:endParaRPr lang="en-US"/>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3050"/>
            <a:ext cx="8077200" cy="869950"/>
          </a:xfrm>
        </p:spPr>
        <p:txBody>
          <a:bodyPr/>
          <a:lstStyle>
            <a:lvl1pPr algn="l">
              <a:buNone/>
              <a:defRPr sz="4400" b="0"/>
            </a:lvl1pPr>
          </a:lstStyle>
          <a:p>
            <a:r>
              <a:rPr lang="en-US" smtClean="0"/>
              <a:t>Click to edit Master title style</a:t>
            </a:r>
            <a:endParaRPr lang="en-US"/>
          </a:p>
        </p:txBody>
      </p:sp>
      <p:sp>
        <p:nvSpPr>
          <p:cNvPr id="3" name="Text Placeholder 2"/>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a:r>
              <a:rPr lang="en-US" smtClean="0"/>
              <a:t>Click to edit Master text styles</a:t>
            </a:r>
          </a:p>
        </p:txBody>
      </p:sp>
      <p:sp>
        <p:nvSpPr>
          <p:cNvPr id="9" name="Content Placeholder 8"/>
          <p:cNvSpPr>
            <a:spLocks noGrp="1"/>
          </p:cNvSpPr>
          <p:nvPr>
            <p:ph sz="quarter" idx="1"/>
          </p:nvPr>
        </p:nvSpPr>
        <p:spPr>
          <a:xfrm>
            <a:off x="2362200" y="1752600"/>
            <a:ext cx="6400800" cy="4419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13"/>
          <p:cNvSpPr>
            <a:spLocks noGrp="1"/>
          </p:cNvSpPr>
          <p:nvPr>
            <p:ph type="dt" sz="half" idx="10"/>
          </p:nvPr>
        </p:nvSpPr>
        <p:spPr/>
        <p:txBody>
          <a:bodyPr/>
          <a:lstStyle>
            <a:lvl1pPr>
              <a:defRPr/>
            </a:lvl1pPr>
          </a:lstStyle>
          <a:p>
            <a:fld id="{CAF77AC9-3067-4A11-A858-493698703076}" type="datetime1">
              <a:rPr lang="en-US" smtClean="0"/>
              <a:t>11/20/2017</a:t>
            </a:fld>
            <a:endParaRPr lang="en-US"/>
          </a:p>
        </p:txBody>
      </p:sp>
      <p:sp>
        <p:nvSpPr>
          <p:cNvPr id="6" name="Footer Placeholder 2"/>
          <p:cNvSpPr>
            <a:spLocks noGrp="1"/>
          </p:cNvSpPr>
          <p:nvPr>
            <p:ph type="ftr" sz="quarter" idx="11"/>
          </p:nvPr>
        </p:nvSpPr>
        <p:spPr/>
        <p:txBody>
          <a:bodyPr/>
          <a:lstStyle>
            <a:lvl1pPr>
              <a:defRPr/>
            </a:lvl1pPr>
          </a:lstStyle>
          <a:p>
            <a:r>
              <a:rPr lang="en-US" dirty="0" smtClean="0"/>
              <a:t>EECS1012</a:t>
            </a:r>
            <a:endParaRPr lang="en-US" dirty="0"/>
          </a:p>
        </p:txBody>
      </p:sp>
      <p:sp>
        <p:nvSpPr>
          <p:cNvPr id="7" name="Slide Number Placeholder 22"/>
          <p:cNvSpPr>
            <a:spLocks noGrp="1"/>
          </p:cNvSpPr>
          <p:nvPr>
            <p:ph type="sldNum" sz="quarter" idx="12"/>
          </p:nvPr>
        </p:nvSpPr>
        <p:spPr/>
        <p:txBody>
          <a:bodyPr/>
          <a:lstStyle>
            <a:lvl1pPr>
              <a:defRPr/>
            </a:lvl1pPr>
          </a:lstStyle>
          <a:p>
            <a:fld id="{CB779743-7B81-4FB7-A3E2-1ACEC99CD8CF}" type="slidenum">
              <a:rPr lang="en-US" smtClean="0"/>
              <a:t>‹#›</a:t>
            </a:fld>
            <a:endParaRPr lang="en-US"/>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3">
        <a:schemeClr val="bg2"/>
      </p:bgRef>
    </p:bg>
    <p:spTree>
      <p:nvGrpSpPr>
        <p:cNvPr id="1" name=""/>
        <p:cNvGrpSpPr/>
        <p:nvPr/>
      </p:nvGrpSpPr>
      <p:grpSpPr>
        <a:xfrm>
          <a:off x="0" y="0"/>
          <a:ext cx="0" cy="0"/>
          <a:chOff x="0" y="0"/>
          <a:chExt cx="0" cy="0"/>
        </a:xfrm>
      </p:grpSpPr>
      <p:sp>
        <p:nvSpPr>
          <p:cNvPr id="5" name="Rectangle 7"/>
          <p:cNvSpPr/>
          <p:nvPr/>
        </p:nvSpPr>
        <p:spPr bwMode="white">
          <a:xfrm>
            <a:off x="-9525" y="4572000"/>
            <a:ext cx="9144000" cy="887413"/>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6" name="Rectangle 8"/>
          <p:cNvSpPr/>
          <p:nvPr/>
        </p:nvSpPr>
        <p:spPr>
          <a:xfrm>
            <a:off x="-9525" y="4664075"/>
            <a:ext cx="1463675" cy="712788"/>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7" name="Rectangle 9"/>
          <p:cNvSpPr/>
          <p:nvPr/>
        </p:nvSpPr>
        <p:spPr>
          <a:xfrm>
            <a:off x="1544638" y="4654550"/>
            <a:ext cx="7599362" cy="712788"/>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8" name="Rectangle 10"/>
          <p:cNvSpPr/>
          <p:nvPr/>
        </p:nvSpPr>
        <p:spPr bwMode="white">
          <a:xfrm>
            <a:off x="1447800" y="0"/>
            <a:ext cx="100013" cy="6867525"/>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4" name="Text Placeholder 3"/>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a:r>
              <a:rPr lang="en-US" smtClean="0"/>
              <a:t>Click to edit Master text styles</a:t>
            </a:r>
          </a:p>
        </p:txBody>
      </p:sp>
      <p:sp>
        <p:nvSpPr>
          <p:cNvPr id="2" name="Title 1"/>
          <p:cNvSpPr>
            <a:spLocks noGrp="1"/>
          </p:cNvSpPr>
          <p:nvPr>
            <p:ph type="title"/>
          </p:nvPr>
        </p:nvSpPr>
        <p:spPr>
          <a:xfrm>
            <a:off x="1600200" y="4648200"/>
            <a:ext cx="7315200" cy="685800"/>
          </a:xfrm>
        </p:spPr>
        <p:txBody>
          <a:bodyPr/>
          <a:lstStyle>
            <a:lvl1pPr algn="l">
              <a:buNone/>
              <a:defRPr sz="2800" b="0">
                <a:solidFill>
                  <a:srgbClr val="FFFFFF"/>
                </a:solidFill>
              </a:defRPr>
            </a:lvl1pPr>
          </a:lstStyle>
          <a:p>
            <a:r>
              <a:rPr lang="en-US" smtClean="0"/>
              <a:t>Click to edit Master title style</a:t>
            </a:r>
            <a:endParaRPr lang="en-US"/>
          </a:p>
        </p:txBody>
      </p:sp>
      <p:sp>
        <p:nvSpPr>
          <p:cNvPr id="3" name="Picture Placeholder 2"/>
          <p:cNvSpPr>
            <a:spLocks noGrp="1"/>
          </p:cNvSpPr>
          <p:nvPr>
            <p:ph type="pic" idx="1"/>
          </p:nvPr>
        </p:nvSpPr>
        <p:spPr>
          <a:xfrm>
            <a:off x="1560576" y="0"/>
            <a:ext cx="7583424" cy="4568952"/>
          </a:xfrm>
          <a:solidFill>
            <a:schemeClr val="accent1">
              <a:tint val="40000"/>
            </a:schemeClr>
          </a:solidFill>
          <a:ln>
            <a:noFill/>
          </a:ln>
        </p:spPr>
        <p:txBody>
          <a:bodyPr>
            <a:normAutofit/>
          </a:bodyPr>
          <a:lstStyle>
            <a:lvl1pPr marL="0" indent="0">
              <a:buNone/>
              <a:defRPr sz="3200"/>
            </a:lvl1pPr>
          </a:lstStyle>
          <a:p>
            <a:pPr lvl="0"/>
            <a:r>
              <a:rPr lang="en-US" noProof="0" smtClean="0"/>
              <a:t>Click icon to add picture</a:t>
            </a:r>
            <a:endParaRPr lang="en-US" noProof="0" dirty="0"/>
          </a:p>
        </p:txBody>
      </p:sp>
      <p:sp>
        <p:nvSpPr>
          <p:cNvPr id="9" name="Date Placeholder 11"/>
          <p:cNvSpPr>
            <a:spLocks noGrp="1"/>
          </p:cNvSpPr>
          <p:nvPr>
            <p:ph type="dt" sz="half" idx="10"/>
          </p:nvPr>
        </p:nvSpPr>
        <p:spPr>
          <a:xfrm>
            <a:off x="6248400" y="6248400"/>
            <a:ext cx="2667000" cy="365125"/>
          </a:xfrm>
        </p:spPr>
        <p:txBody>
          <a:bodyPr rtlCol="0"/>
          <a:lstStyle>
            <a:lvl1pPr>
              <a:defRPr/>
            </a:lvl1pPr>
          </a:lstStyle>
          <a:p>
            <a:fld id="{A9945575-E52C-4255-AD08-20196C6B3D71}" type="datetime1">
              <a:rPr lang="en-US" smtClean="0"/>
              <a:t>11/20/2017</a:t>
            </a:fld>
            <a:endParaRPr lang="en-US"/>
          </a:p>
        </p:txBody>
      </p:sp>
      <p:sp>
        <p:nvSpPr>
          <p:cNvPr id="10" name="Slide Number Placeholder 12"/>
          <p:cNvSpPr>
            <a:spLocks noGrp="1"/>
          </p:cNvSpPr>
          <p:nvPr>
            <p:ph type="sldNum" sz="quarter" idx="11"/>
          </p:nvPr>
        </p:nvSpPr>
        <p:spPr>
          <a:xfrm>
            <a:off x="0" y="4667250"/>
            <a:ext cx="1447800" cy="663575"/>
          </a:xfrm>
        </p:spPr>
        <p:txBody>
          <a:bodyPr rtlCol="0"/>
          <a:lstStyle>
            <a:lvl1pPr>
              <a:defRPr sz="2800"/>
            </a:lvl1pPr>
          </a:lstStyle>
          <a:p>
            <a:fld id="{CB779743-7B81-4FB7-A3E2-1ACEC99CD8CF}" type="slidenum">
              <a:rPr lang="en-US" smtClean="0"/>
              <a:t>‹#›</a:t>
            </a:fld>
            <a:endParaRPr lang="en-US"/>
          </a:p>
        </p:txBody>
      </p:sp>
      <p:sp>
        <p:nvSpPr>
          <p:cNvPr id="11" name="Footer Placeholder 13"/>
          <p:cNvSpPr>
            <a:spLocks noGrp="1"/>
          </p:cNvSpPr>
          <p:nvPr>
            <p:ph type="ftr" sz="quarter" idx="12"/>
          </p:nvPr>
        </p:nvSpPr>
        <p:spPr>
          <a:xfrm>
            <a:off x="1600200" y="6248400"/>
            <a:ext cx="4572000" cy="365125"/>
          </a:xfrm>
        </p:spPr>
        <p:txBody>
          <a:bodyPr rtlCol="0"/>
          <a:lstStyle>
            <a:lvl1pPr>
              <a:defRPr/>
            </a:lvl1pPr>
          </a:lstStyle>
          <a:p>
            <a:r>
              <a:rPr lang="en-US" dirty="0" smtClean="0"/>
              <a:t>EECS1012</a:t>
            </a:r>
            <a:endParaRPr lang="en-US" dirty="0"/>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4.xml"/><Relationship Id="rId2" Type="http://schemas.openxmlformats.org/officeDocument/2006/relationships/slideLayout" Target="../slideLayouts/slideLayout13.xml"/><Relationship Id="rId1" Type="http://schemas.openxmlformats.org/officeDocument/2006/relationships/slideLayout" Target="../slideLayouts/slideLayout12.xml"/><Relationship Id="rId5" Type="http://schemas.openxmlformats.org/officeDocument/2006/relationships/theme" Target="../theme/theme2.xml"/><Relationship Id="rId4" Type="http://schemas.openxmlformats.org/officeDocument/2006/relationships/slideLayout" Target="../slideLayouts/slideLayout1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21"/>
          <p:cNvSpPr>
            <a:spLocks noGrp="1"/>
          </p:cNvSpPr>
          <p:nvPr>
            <p:ph type="title"/>
          </p:nvPr>
        </p:nvSpPr>
        <p:spPr bwMode="auto">
          <a:xfrm>
            <a:off x="609600" y="228600"/>
            <a:ext cx="8153400" cy="9906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Text Placeholder 12"/>
          <p:cNvSpPr>
            <a:spLocks noGrp="1"/>
          </p:cNvSpPr>
          <p:nvPr>
            <p:ph type="body" idx="1"/>
          </p:nvPr>
        </p:nvSpPr>
        <p:spPr bwMode="auto">
          <a:xfrm>
            <a:off x="612775" y="1600200"/>
            <a:ext cx="81534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4" name="Date Placeholder 13"/>
          <p:cNvSpPr>
            <a:spLocks noGrp="1"/>
          </p:cNvSpPr>
          <p:nvPr>
            <p:ph type="dt" sz="half" idx="2"/>
          </p:nvPr>
        </p:nvSpPr>
        <p:spPr>
          <a:xfrm>
            <a:off x="6096000" y="6248400"/>
            <a:ext cx="2667000" cy="365125"/>
          </a:xfrm>
          <a:prstGeom prst="rect">
            <a:avLst/>
          </a:prstGeom>
        </p:spPr>
        <p:txBody>
          <a:bodyPr vert="horz" anchor="ctr" anchorCtr="0"/>
          <a:lstStyle>
            <a:lvl1pPr algn="l" eaLnBrk="1" latinLnBrk="0" hangingPunct="1">
              <a:defRPr kumimoji="0" sz="1400">
                <a:solidFill>
                  <a:schemeClr val="tx2"/>
                </a:solidFill>
                <a:cs typeface="+mn-cs"/>
              </a:defRPr>
            </a:lvl1pPr>
          </a:lstStyle>
          <a:p>
            <a:fld id="{6B885B27-225E-44C3-9776-E594FB50B5AD}" type="datetime1">
              <a:rPr lang="en-US" smtClean="0"/>
              <a:t>11/20/2017</a:t>
            </a:fld>
            <a:endParaRPr lang="en-US"/>
          </a:p>
        </p:txBody>
      </p:sp>
      <p:sp>
        <p:nvSpPr>
          <p:cNvPr id="3" name="Footer Placeholder 2"/>
          <p:cNvSpPr>
            <a:spLocks noGrp="1"/>
          </p:cNvSpPr>
          <p:nvPr>
            <p:ph type="ftr" sz="quarter" idx="3"/>
          </p:nvPr>
        </p:nvSpPr>
        <p:spPr>
          <a:xfrm>
            <a:off x="609600" y="6248400"/>
            <a:ext cx="5421313" cy="365125"/>
          </a:xfrm>
          <a:prstGeom prst="rect">
            <a:avLst/>
          </a:prstGeom>
        </p:spPr>
        <p:txBody>
          <a:bodyPr vert="horz" anchor="ctr"/>
          <a:lstStyle>
            <a:lvl1pPr algn="r" eaLnBrk="1" latinLnBrk="0" hangingPunct="1">
              <a:defRPr kumimoji="0" sz="1400">
                <a:solidFill>
                  <a:schemeClr val="tx2"/>
                </a:solidFill>
                <a:cs typeface="+mn-cs"/>
              </a:defRPr>
            </a:lvl1pPr>
          </a:lstStyle>
          <a:p>
            <a:r>
              <a:rPr lang="en-US" dirty="0" smtClean="0"/>
              <a:t>EECS1012</a:t>
            </a:r>
            <a:endParaRPr lang="en-US" dirty="0"/>
          </a:p>
        </p:txBody>
      </p:sp>
      <p:sp>
        <p:nvSpPr>
          <p:cNvPr id="7" name="Rectangle 6"/>
          <p:cNvSpPr/>
          <p:nvPr/>
        </p:nvSpPr>
        <p:spPr bwMode="white">
          <a:xfrm>
            <a:off x="0" y="1235075"/>
            <a:ext cx="9144000" cy="31908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8" name="Rectangle 7"/>
          <p:cNvSpPr/>
          <p:nvPr/>
        </p:nvSpPr>
        <p:spPr>
          <a:xfrm>
            <a:off x="0" y="1279525"/>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9" name="Rectangle 8"/>
          <p:cNvSpPr/>
          <p:nvPr/>
        </p:nvSpPr>
        <p:spPr>
          <a:xfrm>
            <a:off x="590550" y="1279525"/>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23" name="Slide Number Placeholder 22"/>
          <p:cNvSpPr>
            <a:spLocks noGrp="1"/>
          </p:cNvSpPr>
          <p:nvPr>
            <p:ph type="sldNum" sz="quarter" idx="4"/>
          </p:nvPr>
        </p:nvSpPr>
        <p:spPr>
          <a:xfrm>
            <a:off x="0" y="1271588"/>
            <a:ext cx="533400" cy="244475"/>
          </a:xfrm>
          <a:prstGeom prst="rect">
            <a:avLst/>
          </a:prstGeom>
        </p:spPr>
        <p:txBody>
          <a:bodyPr vert="horz" anchor="ctr" anchorCtr="0">
            <a:normAutofit/>
          </a:bodyPr>
          <a:lstStyle>
            <a:lvl1pPr algn="ctr" eaLnBrk="1" latinLnBrk="0" hangingPunct="1">
              <a:defRPr kumimoji="0" sz="1400" b="1">
                <a:solidFill>
                  <a:srgbClr val="FFFFFF"/>
                </a:solidFill>
                <a:cs typeface="+mn-cs"/>
              </a:defRPr>
            </a:lvl1pPr>
          </a:lstStyle>
          <a:p>
            <a:fld id="{CB779743-7B81-4FB7-A3E2-1ACEC99CD8CF}"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dt="0"/>
  <p:txStyles>
    <p:titleStyle>
      <a:lvl1pPr algn="l" rtl="0" eaLnBrk="1" fontAlgn="base" hangingPunct="1">
        <a:spcBef>
          <a:spcPct val="0"/>
        </a:spcBef>
        <a:spcAft>
          <a:spcPct val="0"/>
        </a:spcAft>
        <a:defRPr sz="4400" kern="1200">
          <a:solidFill>
            <a:schemeClr val="tx2"/>
          </a:solidFill>
          <a:latin typeface="+mj-lt"/>
          <a:ea typeface="+mj-ea"/>
          <a:cs typeface="+mj-cs"/>
        </a:defRPr>
      </a:lvl1pPr>
      <a:lvl2pPr algn="l" rtl="0" eaLnBrk="1" fontAlgn="base" hangingPunct="1">
        <a:spcBef>
          <a:spcPct val="0"/>
        </a:spcBef>
        <a:spcAft>
          <a:spcPct val="0"/>
        </a:spcAft>
        <a:defRPr sz="4400">
          <a:solidFill>
            <a:schemeClr val="tx2"/>
          </a:solidFill>
          <a:latin typeface="Tw Cen MT" pitchFamily="34" charset="0"/>
        </a:defRPr>
      </a:lvl2pPr>
      <a:lvl3pPr algn="l" rtl="0" eaLnBrk="1" fontAlgn="base" hangingPunct="1">
        <a:spcBef>
          <a:spcPct val="0"/>
        </a:spcBef>
        <a:spcAft>
          <a:spcPct val="0"/>
        </a:spcAft>
        <a:defRPr sz="4400">
          <a:solidFill>
            <a:schemeClr val="tx2"/>
          </a:solidFill>
          <a:latin typeface="Tw Cen MT" pitchFamily="34" charset="0"/>
        </a:defRPr>
      </a:lvl3pPr>
      <a:lvl4pPr algn="l" rtl="0" eaLnBrk="1" fontAlgn="base" hangingPunct="1">
        <a:spcBef>
          <a:spcPct val="0"/>
        </a:spcBef>
        <a:spcAft>
          <a:spcPct val="0"/>
        </a:spcAft>
        <a:defRPr sz="4400">
          <a:solidFill>
            <a:schemeClr val="tx2"/>
          </a:solidFill>
          <a:latin typeface="Tw Cen MT" pitchFamily="34" charset="0"/>
        </a:defRPr>
      </a:lvl4pPr>
      <a:lvl5pPr algn="l" rtl="0" eaLnBrk="1" fontAlgn="base" hangingPunct="1">
        <a:spcBef>
          <a:spcPct val="0"/>
        </a:spcBef>
        <a:spcAft>
          <a:spcPct val="0"/>
        </a:spcAft>
        <a:defRPr sz="4400">
          <a:solidFill>
            <a:schemeClr val="tx2"/>
          </a:solidFill>
          <a:latin typeface="Tw Cen MT" pitchFamily="34" charset="0"/>
        </a:defRPr>
      </a:lvl5pPr>
      <a:lvl6pPr marL="457200" algn="l" rtl="0" eaLnBrk="1" fontAlgn="base" hangingPunct="1">
        <a:spcBef>
          <a:spcPct val="0"/>
        </a:spcBef>
        <a:spcAft>
          <a:spcPct val="0"/>
        </a:spcAft>
        <a:defRPr sz="4400">
          <a:solidFill>
            <a:schemeClr val="tx2"/>
          </a:solidFill>
          <a:latin typeface="Tw Cen MT" pitchFamily="34" charset="0"/>
        </a:defRPr>
      </a:lvl6pPr>
      <a:lvl7pPr marL="914400" algn="l" rtl="0" eaLnBrk="1" fontAlgn="base" hangingPunct="1">
        <a:spcBef>
          <a:spcPct val="0"/>
        </a:spcBef>
        <a:spcAft>
          <a:spcPct val="0"/>
        </a:spcAft>
        <a:defRPr sz="4400">
          <a:solidFill>
            <a:schemeClr val="tx2"/>
          </a:solidFill>
          <a:latin typeface="Tw Cen MT" pitchFamily="34" charset="0"/>
        </a:defRPr>
      </a:lvl7pPr>
      <a:lvl8pPr marL="1371600" algn="l" rtl="0" eaLnBrk="1" fontAlgn="base" hangingPunct="1">
        <a:spcBef>
          <a:spcPct val="0"/>
        </a:spcBef>
        <a:spcAft>
          <a:spcPct val="0"/>
        </a:spcAft>
        <a:defRPr sz="4400">
          <a:solidFill>
            <a:schemeClr val="tx2"/>
          </a:solidFill>
          <a:latin typeface="Tw Cen MT" pitchFamily="34" charset="0"/>
        </a:defRPr>
      </a:lvl8pPr>
      <a:lvl9pPr marL="1828800" algn="l" rtl="0" eaLnBrk="1" fontAlgn="base" hangingPunct="1">
        <a:spcBef>
          <a:spcPct val="0"/>
        </a:spcBef>
        <a:spcAft>
          <a:spcPct val="0"/>
        </a:spcAft>
        <a:defRPr sz="4400">
          <a:solidFill>
            <a:schemeClr val="tx2"/>
          </a:solidFill>
          <a:latin typeface="Tw Cen MT" pitchFamily="34" charset="0"/>
        </a:defRPr>
      </a:lvl9pPr>
    </p:titleStyle>
    <p:bodyStyle>
      <a:lvl1pPr marL="319088" indent="-319088" algn="l" rtl="0" eaLnBrk="1" fontAlgn="base" hangingPunct="1">
        <a:spcBef>
          <a:spcPts val="700"/>
        </a:spcBef>
        <a:spcAft>
          <a:spcPct val="0"/>
        </a:spcAft>
        <a:buClr>
          <a:schemeClr val="accent2"/>
        </a:buClr>
        <a:buSzPct val="60000"/>
        <a:buFont typeface="Wingdings" pitchFamily="2" charset="2"/>
        <a:buChar char=""/>
        <a:defRPr sz="2900" kern="1200">
          <a:solidFill>
            <a:schemeClr val="tx1"/>
          </a:solidFill>
          <a:latin typeface="+mn-lt"/>
          <a:ea typeface="+mn-ea"/>
          <a:cs typeface="+mn-cs"/>
        </a:defRPr>
      </a:lvl1pPr>
      <a:lvl2pPr marL="639763" indent="-273050" algn="l" rtl="0" eaLnBrk="1" fontAlgn="base" hangingPunct="1">
        <a:spcBef>
          <a:spcPts val="550"/>
        </a:spcBef>
        <a:spcAft>
          <a:spcPct val="0"/>
        </a:spcAft>
        <a:buClr>
          <a:schemeClr val="accent1"/>
        </a:buClr>
        <a:buSzPct val="70000"/>
        <a:buFont typeface="Wingdings 2" pitchFamily="18" charset="2"/>
        <a:buChar char=""/>
        <a:defRPr sz="2600" kern="1200">
          <a:solidFill>
            <a:schemeClr val="tx1"/>
          </a:solidFill>
          <a:latin typeface="+mn-lt"/>
          <a:ea typeface="+mn-ea"/>
          <a:cs typeface="+mn-cs"/>
        </a:defRPr>
      </a:lvl2pPr>
      <a:lvl3pPr marL="914400" indent="-228600" algn="l" rtl="0" eaLnBrk="1" fontAlgn="base" hangingPunct="1">
        <a:spcBef>
          <a:spcPts val="500"/>
        </a:spcBef>
        <a:spcAft>
          <a:spcPct val="0"/>
        </a:spcAft>
        <a:buClr>
          <a:schemeClr val="accent2"/>
        </a:buClr>
        <a:buSzPct val="75000"/>
        <a:buFont typeface="Wingdings" pitchFamily="2" charset="2"/>
        <a:buChar char=""/>
        <a:defRPr sz="2300" kern="1200">
          <a:solidFill>
            <a:schemeClr val="tx1"/>
          </a:solidFill>
          <a:latin typeface="+mn-lt"/>
          <a:ea typeface="+mn-ea"/>
          <a:cs typeface="+mn-cs"/>
        </a:defRPr>
      </a:lvl3pPr>
      <a:lvl4pPr marL="1371600" indent="-228600" algn="l" rtl="0" eaLnBrk="1" fontAlgn="base" hangingPunct="1">
        <a:spcBef>
          <a:spcPts val="400"/>
        </a:spcBef>
        <a:spcAft>
          <a:spcPct val="0"/>
        </a:spcAft>
        <a:buClr>
          <a:srgbClr val="A04DA3"/>
        </a:buClr>
        <a:buSzPct val="75000"/>
        <a:buFont typeface="Wingdings" pitchFamily="2" charset="2"/>
        <a:buChar char=""/>
        <a:defRPr sz="2000" kern="1200">
          <a:solidFill>
            <a:schemeClr val="tx1"/>
          </a:solidFill>
          <a:latin typeface="+mn-lt"/>
          <a:ea typeface="+mn-ea"/>
          <a:cs typeface="+mn-cs"/>
        </a:defRPr>
      </a:lvl4pPr>
      <a:lvl5pPr marL="1828800" indent="-228600" algn="l" rtl="0" eaLnBrk="1" fontAlgn="base" hangingPunct="1">
        <a:spcBef>
          <a:spcPts val="400"/>
        </a:spcBef>
        <a:spcAft>
          <a:spcPct val="0"/>
        </a:spcAft>
        <a:buClr>
          <a:srgbClr val="C4652D"/>
        </a:buClr>
        <a:buSzPct val="65000"/>
        <a:buFont typeface="Wingdings" pitchFamily="2" charset="2"/>
        <a:buChar char=""/>
        <a:defRPr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solidFill>
                <a:latin typeface="Tahoma" panose="020B0604030504040204" pitchFamily="34" charset="0"/>
                <a:ea typeface="Tahoma" panose="020B0604030504040204" pitchFamily="34" charset="0"/>
                <a:cs typeface="Tahoma" panose="020B0604030504040204" pitchFamily="34" charset="0"/>
              </a:defRPr>
            </a:lvl1pPr>
          </a:lstStyle>
          <a:p>
            <a:fld id="{33B6A2D1-791F-4040-A592-5C9E9FB90F06}" type="datetime1">
              <a:rPr lang="en-CA" smtClean="0">
                <a:solidFill>
                  <a:prstClr val="black"/>
                </a:solidFill>
              </a:rPr>
              <a:pPr/>
              <a:t>20/11/2017</a:t>
            </a:fld>
            <a:endParaRPr lang="en-CA" dirty="0">
              <a:solidFill>
                <a:prstClr val="black"/>
              </a:solidFill>
            </a:endParaRPr>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solidFill>
                <a:latin typeface="Tahoma" panose="020B0604030504040204" pitchFamily="34" charset="0"/>
                <a:ea typeface="Tahoma" panose="020B0604030504040204" pitchFamily="34" charset="0"/>
                <a:cs typeface="Tahoma" panose="020B0604030504040204" pitchFamily="34" charset="0"/>
              </a:defRPr>
            </a:lvl1pPr>
          </a:lstStyle>
          <a:p>
            <a:r>
              <a:rPr lang="en-US" smtClean="0">
                <a:solidFill>
                  <a:prstClr val="black"/>
                </a:solidFill>
              </a:rPr>
              <a:t>M.S. Brown, EECS – York University</a:t>
            </a:r>
            <a:endParaRPr lang="en-CA" dirty="0">
              <a:solidFill>
                <a:prstClr val="black"/>
              </a:solidFill>
            </a:endParaRPr>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solidFill>
                <a:latin typeface="Tahoma" panose="020B0604030504040204" pitchFamily="34" charset="0"/>
                <a:ea typeface="Tahoma" panose="020B0604030504040204" pitchFamily="34" charset="0"/>
                <a:cs typeface="Tahoma" panose="020B0604030504040204" pitchFamily="34" charset="0"/>
              </a:defRPr>
            </a:lvl1pPr>
          </a:lstStyle>
          <a:p>
            <a:fld id="{2BC8C114-5F02-44E4-8F4F-899AC0E25192}" type="slidenum">
              <a:rPr lang="en-CA" smtClean="0">
                <a:solidFill>
                  <a:prstClr val="black"/>
                </a:solidFill>
              </a:rPr>
              <a:pPr/>
              <a:t>‹#›</a:t>
            </a:fld>
            <a:endParaRPr lang="en-CA" dirty="0">
              <a:solidFill>
                <a:prstClr val="black"/>
              </a:solidFill>
            </a:endParaRPr>
          </a:p>
        </p:txBody>
      </p:sp>
    </p:spTree>
    <p:extLst>
      <p:ext uri="{BB962C8B-B14F-4D97-AF65-F5344CB8AC3E}">
        <p14:creationId xmlns:p14="http://schemas.microsoft.com/office/powerpoint/2010/main" val="3147039198"/>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Lst>
  <p:timing>
    <p:tnLst>
      <p:par>
        <p:cTn id="1" dur="indefinite" restart="never" nodeType="tmRoot"/>
      </p:par>
    </p:tnLst>
  </p:timing>
  <p:hf hdr="0" dt="0"/>
  <p:txStyles>
    <p:titleStyle>
      <a:lvl1pPr algn="l" defTabSz="914400" rtl="0" eaLnBrk="1" latinLnBrk="0" hangingPunct="1">
        <a:lnSpc>
          <a:spcPct val="90000"/>
        </a:lnSpc>
        <a:spcBef>
          <a:spcPct val="0"/>
        </a:spcBef>
        <a:buNone/>
        <a:defRPr sz="4400" kern="1200">
          <a:solidFill>
            <a:schemeClr val="tx1"/>
          </a:solidFill>
          <a:latin typeface="Tahoma" panose="020B0604030504040204" pitchFamily="34" charset="0"/>
          <a:ea typeface="Tahoma" panose="020B0604030504040204" pitchFamily="34" charset="0"/>
          <a:cs typeface="Tahoma" panose="020B060403050404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Tahoma" panose="020B0604030504040204" pitchFamily="34" charset="0"/>
          <a:ea typeface="Tahoma" panose="020B0604030504040204" pitchFamily="34" charset="0"/>
          <a:cs typeface="Tahoma" panose="020B060403050404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Tahoma" panose="020B0604030504040204" pitchFamily="34" charset="0"/>
          <a:ea typeface="Tahoma" panose="020B0604030504040204" pitchFamily="34" charset="0"/>
          <a:cs typeface="Tahoma" panose="020B060403050404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Tahoma" panose="020B0604030504040204" pitchFamily="34" charset="0"/>
          <a:ea typeface="Tahoma" panose="020B0604030504040204" pitchFamily="34" charset="0"/>
          <a:cs typeface="Tahoma" panose="020B060403050404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Tahoma" panose="020B0604030504040204" pitchFamily="34" charset="0"/>
          <a:ea typeface="Tahoma" panose="020B0604030504040204" pitchFamily="34" charset="0"/>
          <a:cs typeface="Tahoma" panose="020B060403050404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Tahoma" panose="020B0604030504040204" pitchFamily="34" charset="0"/>
          <a:ea typeface="Tahoma" panose="020B0604030504040204" pitchFamily="34" charset="0"/>
          <a:cs typeface="Tahoma" panose="020B060403050404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hyperlink" Target="https://www.w3schools.com/xml/ajax_intro.asp" TargetMode="External"/><Relationship Id="rId2" Type="http://schemas.openxmlformats.org/officeDocument/2006/relationships/image" Target="../media/image19.gif"/><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6.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3.xml"/></Relationships>
</file>

<file path=ppt/slides/_rels/slide42.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6.xml"/><Relationship Id="rId4" Type="http://schemas.openxmlformats.org/officeDocument/2006/relationships/image" Target="../media/image7.png"/></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6.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911681"/>
            <a:ext cx="7772400" cy="1170461"/>
          </a:xfrm>
        </p:spPr>
        <p:txBody>
          <a:bodyPr anchor="t"/>
          <a:lstStyle/>
          <a:p>
            <a:r>
              <a:rPr lang="en-US" dirty="0" smtClean="0"/>
              <a:t>EECS1012</a:t>
            </a:r>
            <a:endParaRPr lang="en-CA" dirty="0"/>
          </a:p>
        </p:txBody>
      </p:sp>
      <p:sp>
        <p:nvSpPr>
          <p:cNvPr id="3" name="Subtitle 2"/>
          <p:cNvSpPr>
            <a:spLocks noGrp="1"/>
          </p:cNvSpPr>
          <p:nvPr>
            <p:ph type="subTitle" idx="1"/>
          </p:nvPr>
        </p:nvSpPr>
        <p:spPr>
          <a:xfrm>
            <a:off x="1143000" y="1957929"/>
            <a:ext cx="6858000" cy="1655762"/>
          </a:xfrm>
        </p:spPr>
        <p:txBody>
          <a:bodyPr/>
          <a:lstStyle/>
          <a:p>
            <a:r>
              <a:rPr lang="en-US" dirty="0" smtClean="0"/>
              <a:t>Net-centric Introduction to Computing</a:t>
            </a:r>
            <a:endParaRPr lang="en-CA" dirty="0"/>
          </a:p>
        </p:txBody>
      </p:sp>
      <p:sp>
        <p:nvSpPr>
          <p:cNvPr id="4" name="Footer Placeholder 3"/>
          <p:cNvSpPr>
            <a:spLocks noGrp="1"/>
          </p:cNvSpPr>
          <p:nvPr>
            <p:ph type="ftr" sz="quarter" idx="11"/>
          </p:nvPr>
        </p:nvSpPr>
        <p:spPr/>
        <p:txBody>
          <a:bodyPr/>
          <a:lstStyle/>
          <a:p>
            <a:r>
              <a:rPr lang="en-US" dirty="0" smtClean="0">
                <a:solidFill>
                  <a:prstClr val="black"/>
                </a:solidFill>
              </a:rPr>
              <a:t>M.S. Brown, EECS – York University</a:t>
            </a:r>
            <a:endParaRPr lang="en-CA" dirty="0">
              <a:solidFill>
                <a:prstClr val="black"/>
              </a:solidFill>
            </a:endParaRPr>
          </a:p>
        </p:txBody>
      </p:sp>
      <p:sp>
        <p:nvSpPr>
          <p:cNvPr id="5" name="Slide Number Placeholder 4"/>
          <p:cNvSpPr>
            <a:spLocks noGrp="1"/>
          </p:cNvSpPr>
          <p:nvPr>
            <p:ph type="sldNum" sz="quarter" idx="12"/>
          </p:nvPr>
        </p:nvSpPr>
        <p:spPr/>
        <p:txBody>
          <a:bodyPr/>
          <a:lstStyle/>
          <a:p>
            <a:fld id="{D3D940CA-FF81-44C3-99B0-1894ACAA5D6F}" type="slidenum">
              <a:rPr lang="en-CA" smtClean="0">
                <a:solidFill>
                  <a:prstClr val="black"/>
                </a:solidFill>
              </a:rPr>
              <a:pPr/>
              <a:t>1</a:t>
            </a:fld>
            <a:endParaRPr lang="en-CA">
              <a:solidFill>
                <a:prstClr val="black"/>
              </a:solidFill>
            </a:endParaRPr>
          </a:p>
        </p:txBody>
      </p:sp>
      <p:sp>
        <p:nvSpPr>
          <p:cNvPr id="6" name="TextBox 5"/>
          <p:cNvSpPr txBox="1"/>
          <p:nvPr/>
        </p:nvSpPr>
        <p:spPr>
          <a:xfrm>
            <a:off x="2319932" y="3711348"/>
            <a:ext cx="4504182" cy="1446550"/>
          </a:xfrm>
          <a:prstGeom prst="rect">
            <a:avLst/>
          </a:prstGeom>
          <a:noFill/>
        </p:spPr>
        <p:txBody>
          <a:bodyPr wrap="none" rtlCol="0">
            <a:spAutoFit/>
          </a:bodyPr>
          <a:lstStyle/>
          <a:p>
            <a:pPr algn="ctr"/>
            <a:r>
              <a:rPr lang="en-US" sz="2400" dirty="0" smtClean="0">
                <a:solidFill>
                  <a:prstClr val="black"/>
                </a:solidFill>
                <a:latin typeface="Tahoma" panose="020B0604030504040204" pitchFamily="34" charset="0"/>
                <a:ea typeface="Tahoma" panose="020B0604030504040204" pitchFamily="34" charset="0"/>
                <a:cs typeface="Tahoma" panose="020B0604030504040204" pitchFamily="34" charset="0"/>
              </a:rPr>
              <a:t>Lecture</a:t>
            </a:r>
            <a:endParaRPr lang="en-US" sz="2400" dirty="0">
              <a:solidFill>
                <a:prstClr val="black"/>
              </a:solidFill>
              <a:latin typeface="Tahoma" panose="020B0604030504040204" pitchFamily="34" charset="0"/>
              <a:ea typeface="Tahoma" panose="020B0604030504040204" pitchFamily="34" charset="0"/>
              <a:cs typeface="Tahoma" panose="020B0604030504040204" pitchFamily="34" charset="0"/>
            </a:endParaRPr>
          </a:p>
          <a:p>
            <a:pPr algn="ctr"/>
            <a:r>
              <a:rPr lang="en-US" sz="3200" dirty="0" smtClean="0">
                <a:solidFill>
                  <a:prstClr val="black"/>
                </a:solidFill>
                <a:latin typeface="Tahoma" panose="020B0604030504040204" pitchFamily="34" charset="0"/>
                <a:ea typeface="Tahoma" panose="020B0604030504040204" pitchFamily="34" charset="0"/>
                <a:cs typeface="Tahoma" panose="020B0604030504040204" pitchFamily="34" charset="0"/>
              </a:rPr>
              <a:t>"Putting It All Together"</a:t>
            </a:r>
          </a:p>
          <a:p>
            <a:pPr algn="ctr"/>
            <a:r>
              <a:rPr lang="en-US" sz="3200" dirty="0" smtClean="0">
                <a:solidFill>
                  <a:prstClr val="black"/>
                </a:solidFill>
                <a:latin typeface="Tahoma" panose="020B0604030504040204" pitchFamily="34" charset="0"/>
                <a:ea typeface="Tahoma" panose="020B0604030504040204" pitchFamily="34" charset="0"/>
                <a:cs typeface="Tahoma" panose="020B0604030504040204" pitchFamily="34" charset="0"/>
              </a:rPr>
              <a:t>and a little bit of AJAX</a:t>
            </a:r>
          </a:p>
        </p:txBody>
      </p:sp>
      <p:sp>
        <p:nvSpPr>
          <p:cNvPr id="8" name="TextBox 7"/>
          <p:cNvSpPr txBox="1"/>
          <p:nvPr/>
        </p:nvSpPr>
        <p:spPr>
          <a:xfrm>
            <a:off x="152400" y="253628"/>
            <a:ext cx="1418303" cy="369332"/>
          </a:xfrm>
          <a:prstGeom prst="rect">
            <a:avLst/>
          </a:prstGeom>
          <a:solidFill>
            <a:schemeClr val="bg1"/>
          </a:solidFill>
        </p:spPr>
        <p:txBody>
          <a:bodyPr wrap="square" rtlCol="0">
            <a:spAutoFit/>
          </a:bodyPr>
          <a:lstStyle/>
          <a:p>
            <a:r>
              <a:rPr lang="en-US" dirty="0" smtClean="0">
                <a:solidFill>
                  <a:prstClr val="black"/>
                </a:solidFill>
              </a:rPr>
              <a:t>EECS 1012</a:t>
            </a:r>
            <a:endParaRPr lang="en-CA" dirty="0">
              <a:solidFill>
                <a:prstClr val="black"/>
              </a:solidFill>
            </a:endParaRPr>
          </a:p>
        </p:txBody>
      </p:sp>
      <p:sp>
        <p:nvSpPr>
          <p:cNvPr id="9" name="Content Placeholder 2"/>
          <p:cNvSpPr txBox="1">
            <a:spLocks/>
          </p:cNvSpPr>
          <p:nvPr/>
        </p:nvSpPr>
        <p:spPr>
          <a:xfrm>
            <a:off x="-19666" y="6019800"/>
            <a:ext cx="9163665" cy="843116"/>
          </a:xfrm>
          <a:prstGeom prst="rect">
            <a:avLst/>
          </a:prstGeom>
        </p:spPr>
        <p:style>
          <a:lnRef idx="2">
            <a:schemeClr val="dk1"/>
          </a:lnRef>
          <a:fillRef idx="1">
            <a:schemeClr val="lt1"/>
          </a:fillRef>
          <a:effectRef idx="0">
            <a:schemeClr val="dk1"/>
          </a:effectRef>
          <a:fontRef idx="minor">
            <a:schemeClr val="dk1"/>
          </a:fontRef>
        </p:style>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4800" kern="1200">
                <a:solidFill>
                  <a:schemeClr val="dk1"/>
                </a:solidFill>
                <a:latin typeface="Tahoma" panose="020B0604030504040204" pitchFamily="34" charset="0"/>
                <a:ea typeface="Tahoma" panose="020B0604030504040204" pitchFamily="34" charset="0"/>
                <a:cs typeface="Tahoma" panose="020B0604030504040204" pitchFamily="34" charset="0"/>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dk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dk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dk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dk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dk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dk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dk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dk1"/>
                </a:solidFill>
                <a:latin typeface="+mn-lt"/>
                <a:ea typeface="+mn-ea"/>
                <a:cs typeface="+mn-cs"/>
              </a:defRPr>
            </a:lvl9pPr>
          </a:lstStyle>
          <a:p>
            <a:pPr algn="l">
              <a:lnSpc>
                <a:spcPct val="110000"/>
              </a:lnSpc>
              <a:spcBef>
                <a:spcPts val="0"/>
              </a:spcBef>
            </a:pPr>
            <a:r>
              <a:rPr lang="en-US" sz="1400" b="1" dirty="0" smtClean="0"/>
              <a:t>Acknowledgements </a:t>
            </a:r>
          </a:p>
          <a:p>
            <a:pPr algn="l">
              <a:lnSpc>
                <a:spcPct val="110000"/>
              </a:lnSpc>
              <a:spcBef>
                <a:spcPts val="0"/>
              </a:spcBef>
            </a:pPr>
            <a:r>
              <a:rPr lang="en-US" sz="1400" dirty="0" smtClean="0"/>
              <a:t>The contents of these slides may be modified and redistributed, please give appropriate credit.</a:t>
            </a:r>
            <a:r>
              <a:rPr lang="en-US" sz="1400" dirty="0"/>
              <a:t/>
            </a:r>
            <a:br>
              <a:rPr lang="en-US" sz="1400" dirty="0"/>
            </a:br>
            <a:r>
              <a:rPr lang="en-US" sz="1400" dirty="0" smtClean="0"/>
              <a:t>(Creative Commons) Michael S. Brown, 2017.</a:t>
            </a:r>
            <a:endParaRPr lang="en-CA" sz="1400" dirty="0"/>
          </a:p>
        </p:txBody>
      </p:sp>
    </p:spTree>
    <p:extLst>
      <p:ext uri="{BB962C8B-B14F-4D97-AF65-F5344CB8AC3E}">
        <p14:creationId xmlns:p14="http://schemas.microsoft.com/office/powerpoint/2010/main" val="144241397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Example 1: # of visitors</a:t>
            </a:r>
            <a:endParaRPr lang="en-US" dirty="0"/>
          </a:p>
        </p:txBody>
      </p:sp>
      <p:sp>
        <p:nvSpPr>
          <p:cNvPr id="5" name="Slide Number Placeholder 4"/>
          <p:cNvSpPr>
            <a:spLocks noGrp="1"/>
          </p:cNvSpPr>
          <p:nvPr>
            <p:ph type="sldNum" sz="quarter" idx="11"/>
          </p:nvPr>
        </p:nvSpPr>
        <p:spPr/>
        <p:txBody>
          <a:bodyPr/>
          <a:lstStyle/>
          <a:p>
            <a:fld id="{CB779743-7B81-4FB7-A3E2-1ACEC99CD8CF}" type="slidenum">
              <a:rPr lang="en-US" smtClean="0"/>
              <a:t>10</a:t>
            </a:fld>
            <a:endParaRPr lang="en-US"/>
          </a:p>
        </p:txBody>
      </p:sp>
      <p:pic>
        <p:nvPicPr>
          <p:cNvPr id="2" name="Picture 1"/>
          <p:cNvPicPr>
            <a:picLocks noChangeAspect="1"/>
          </p:cNvPicPr>
          <p:nvPr/>
        </p:nvPicPr>
        <p:blipFill>
          <a:blip r:embed="rId2"/>
          <a:stretch>
            <a:fillRect/>
          </a:stretch>
        </p:blipFill>
        <p:spPr>
          <a:xfrm>
            <a:off x="3276600" y="3340768"/>
            <a:ext cx="2667000" cy="2667000"/>
          </a:xfrm>
          <a:prstGeom prst="rect">
            <a:avLst/>
          </a:prstGeom>
        </p:spPr>
      </p:pic>
    </p:spTree>
    <p:extLst>
      <p:ext uri="{BB962C8B-B14F-4D97-AF65-F5344CB8AC3E}">
        <p14:creationId xmlns:p14="http://schemas.microsoft.com/office/powerpoint/2010/main" val="79613442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smtClean="0"/>
              <a:t>Tracking # of visitors to your page</a:t>
            </a:r>
            <a:endParaRPr lang="en-CA" dirty="0"/>
          </a:p>
        </p:txBody>
      </p:sp>
      <p:sp>
        <p:nvSpPr>
          <p:cNvPr id="7" name="Content Placeholder 6"/>
          <p:cNvSpPr>
            <a:spLocks noGrp="1"/>
          </p:cNvSpPr>
          <p:nvPr>
            <p:ph sz="quarter" idx="1"/>
          </p:nvPr>
        </p:nvSpPr>
        <p:spPr/>
        <p:txBody>
          <a:bodyPr/>
          <a:lstStyle/>
          <a:p>
            <a:r>
              <a:rPr lang="en-US" dirty="0" smtClean="0"/>
              <a:t>Revisit our initial webpage – aboutme.html</a:t>
            </a:r>
          </a:p>
          <a:p>
            <a:endParaRPr lang="en-CA" dirty="0"/>
          </a:p>
        </p:txBody>
      </p:sp>
      <p:sp>
        <p:nvSpPr>
          <p:cNvPr id="5" name="Footer Placeholder 4"/>
          <p:cNvSpPr>
            <a:spLocks noGrp="1"/>
          </p:cNvSpPr>
          <p:nvPr>
            <p:ph type="ftr" sz="quarter" idx="11"/>
          </p:nvPr>
        </p:nvSpPr>
        <p:spPr/>
        <p:txBody>
          <a:bodyPr/>
          <a:lstStyle/>
          <a:p>
            <a:r>
              <a:rPr lang="en-US" smtClean="0"/>
              <a:t>EECS1012</a:t>
            </a:r>
            <a:endParaRPr lang="en-US" dirty="0"/>
          </a:p>
        </p:txBody>
      </p:sp>
      <p:sp>
        <p:nvSpPr>
          <p:cNvPr id="4" name="Slide Number Placeholder 3"/>
          <p:cNvSpPr>
            <a:spLocks noGrp="1"/>
          </p:cNvSpPr>
          <p:nvPr>
            <p:ph type="sldNum" sz="quarter" idx="12"/>
          </p:nvPr>
        </p:nvSpPr>
        <p:spPr/>
        <p:txBody>
          <a:bodyPr>
            <a:normAutofit fontScale="85000" lnSpcReduction="20000"/>
          </a:bodyPr>
          <a:lstStyle/>
          <a:p>
            <a:fld id="{CB779743-7B81-4FB7-A3E2-1ACEC99CD8CF}" type="slidenum">
              <a:rPr lang="en-US" smtClean="0"/>
              <a:t>11</a:t>
            </a:fld>
            <a:endParaRPr lang="en-US"/>
          </a:p>
        </p:txBody>
      </p:sp>
      <p:pic>
        <p:nvPicPr>
          <p:cNvPr id="8" name="Picture 7"/>
          <p:cNvPicPr>
            <a:picLocks noChangeAspect="1"/>
          </p:cNvPicPr>
          <p:nvPr/>
        </p:nvPicPr>
        <p:blipFill>
          <a:blip r:embed="rId2"/>
          <a:stretch>
            <a:fillRect/>
          </a:stretch>
        </p:blipFill>
        <p:spPr>
          <a:xfrm>
            <a:off x="762000" y="2286000"/>
            <a:ext cx="6113132" cy="4327525"/>
          </a:xfrm>
          <a:prstGeom prst="rect">
            <a:avLst/>
          </a:prstGeom>
        </p:spPr>
        <p:style>
          <a:lnRef idx="2">
            <a:schemeClr val="dk1"/>
          </a:lnRef>
          <a:fillRef idx="1">
            <a:schemeClr val="lt1"/>
          </a:fillRef>
          <a:effectRef idx="0">
            <a:schemeClr val="dk1"/>
          </a:effectRef>
          <a:fontRef idx="minor">
            <a:schemeClr val="dk1"/>
          </a:fontRef>
        </p:style>
      </p:pic>
      <p:pic>
        <p:nvPicPr>
          <p:cNvPr id="9" name="Picture 8"/>
          <p:cNvPicPr>
            <a:picLocks noChangeAspect="1"/>
          </p:cNvPicPr>
          <p:nvPr/>
        </p:nvPicPr>
        <p:blipFill>
          <a:blip r:embed="rId3"/>
          <a:stretch>
            <a:fillRect/>
          </a:stretch>
        </p:blipFill>
        <p:spPr>
          <a:xfrm>
            <a:off x="6172200" y="5361072"/>
            <a:ext cx="2085975" cy="523875"/>
          </a:xfrm>
          <a:prstGeom prst="rect">
            <a:avLst/>
          </a:prstGeom>
        </p:spPr>
        <p:style>
          <a:lnRef idx="2">
            <a:schemeClr val="dk1"/>
          </a:lnRef>
          <a:fillRef idx="1">
            <a:schemeClr val="lt1"/>
          </a:fillRef>
          <a:effectRef idx="0">
            <a:schemeClr val="dk1"/>
          </a:effectRef>
          <a:fontRef idx="minor">
            <a:schemeClr val="dk1"/>
          </a:fontRef>
        </p:style>
      </p:pic>
      <p:cxnSp>
        <p:nvCxnSpPr>
          <p:cNvPr id="11" name="Straight Arrow Connector 10"/>
          <p:cNvCxnSpPr>
            <a:endCxn id="9" idx="1"/>
          </p:cNvCxnSpPr>
          <p:nvPr/>
        </p:nvCxnSpPr>
        <p:spPr>
          <a:xfrm flipV="1">
            <a:off x="4267200" y="5623010"/>
            <a:ext cx="1905000" cy="853990"/>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3466493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HTML page redirected to PHP </a:t>
            </a:r>
            <a:endParaRPr lang="en-CA" dirty="0"/>
          </a:p>
        </p:txBody>
      </p:sp>
      <p:sp>
        <p:nvSpPr>
          <p:cNvPr id="3" name="Content Placeholder 2"/>
          <p:cNvSpPr>
            <a:spLocks noGrp="1"/>
          </p:cNvSpPr>
          <p:nvPr>
            <p:ph sz="quarter" idx="1"/>
          </p:nvPr>
        </p:nvSpPr>
        <p:spPr/>
        <p:txBody>
          <a:bodyPr/>
          <a:lstStyle/>
          <a:p>
            <a:r>
              <a:rPr lang="en-US" dirty="0" smtClean="0"/>
              <a:t>We'd prefer the user to type in an HTML page instead of a PHP page</a:t>
            </a:r>
          </a:p>
          <a:p>
            <a:endParaRPr lang="en-US" dirty="0"/>
          </a:p>
          <a:p>
            <a:r>
              <a:rPr lang="en-US" dirty="0" smtClean="0"/>
              <a:t>We can "redirect" the initial HTML page to our PHP page</a:t>
            </a:r>
            <a:endParaRPr lang="en-CA" dirty="0"/>
          </a:p>
        </p:txBody>
      </p:sp>
      <p:sp>
        <p:nvSpPr>
          <p:cNvPr id="4" name="Footer Placeholder 3"/>
          <p:cNvSpPr>
            <a:spLocks noGrp="1"/>
          </p:cNvSpPr>
          <p:nvPr>
            <p:ph type="ftr" sz="quarter" idx="11"/>
          </p:nvPr>
        </p:nvSpPr>
        <p:spPr/>
        <p:txBody>
          <a:bodyPr/>
          <a:lstStyle/>
          <a:p>
            <a:r>
              <a:rPr lang="en-US" smtClean="0"/>
              <a:t>EECS1012</a:t>
            </a:r>
            <a:endParaRPr lang="en-US" dirty="0"/>
          </a:p>
        </p:txBody>
      </p:sp>
      <p:sp>
        <p:nvSpPr>
          <p:cNvPr id="5" name="Slide Number Placeholder 4"/>
          <p:cNvSpPr>
            <a:spLocks noGrp="1"/>
          </p:cNvSpPr>
          <p:nvPr>
            <p:ph type="sldNum" sz="quarter" idx="12"/>
          </p:nvPr>
        </p:nvSpPr>
        <p:spPr/>
        <p:txBody>
          <a:bodyPr>
            <a:normAutofit fontScale="85000" lnSpcReduction="20000"/>
          </a:bodyPr>
          <a:lstStyle/>
          <a:p>
            <a:fld id="{CB779743-7B81-4FB7-A3E2-1ACEC99CD8CF}" type="slidenum">
              <a:rPr lang="en-US" smtClean="0"/>
              <a:t>12</a:t>
            </a:fld>
            <a:endParaRPr lang="en-US"/>
          </a:p>
        </p:txBody>
      </p:sp>
    </p:spTree>
    <p:extLst>
      <p:ext uri="{BB962C8B-B14F-4D97-AF65-F5344CB8AC3E}">
        <p14:creationId xmlns:p14="http://schemas.microsoft.com/office/powerpoint/2010/main" val="59136800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HTML Redirect</a:t>
            </a:r>
            <a:endParaRPr lang="en-CA" dirty="0"/>
          </a:p>
        </p:txBody>
      </p:sp>
      <p:sp>
        <p:nvSpPr>
          <p:cNvPr id="3" name="Content Placeholder 2"/>
          <p:cNvSpPr>
            <a:spLocks noGrp="1"/>
          </p:cNvSpPr>
          <p:nvPr>
            <p:ph sz="quarter" idx="1"/>
          </p:nvPr>
        </p:nvSpPr>
        <p:spPr>
          <a:xfrm>
            <a:off x="612648" y="1600200"/>
            <a:ext cx="8153400" cy="1143000"/>
          </a:xfrm>
        </p:spPr>
        <p:txBody>
          <a:bodyPr/>
          <a:lstStyle/>
          <a:p>
            <a:r>
              <a:rPr lang="en-US" dirty="0" smtClean="0"/>
              <a:t>We can have our initial HTML page redirected to a PHP version.</a:t>
            </a:r>
          </a:p>
        </p:txBody>
      </p:sp>
      <p:sp>
        <p:nvSpPr>
          <p:cNvPr id="4" name="Footer Placeholder 3"/>
          <p:cNvSpPr>
            <a:spLocks noGrp="1"/>
          </p:cNvSpPr>
          <p:nvPr>
            <p:ph type="ftr" sz="quarter" idx="11"/>
          </p:nvPr>
        </p:nvSpPr>
        <p:spPr/>
        <p:txBody>
          <a:bodyPr/>
          <a:lstStyle/>
          <a:p>
            <a:r>
              <a:rPr lang="en-US" smtClean="0"/>
              <a:t>EECS1012</a:t>
            </a:r>
            <a:endParaRPr lang="en-US" dirty="0"/>
          </a:p>
        </p:txBody>
      </p:sp>
      <p:sp>
        <p:nvSpPr>
          <p:cNvPr id="5" name="Slide Number Placeholder 4"/>
          <p:cNvSpPr>
            <a:spLocks noGrp="1"/>
          </p:cNvSpPr>
          <p:nvPr>
            <p:ph type="sldNum" sz="quarter" idx="12"/>
          </p:nvPr>
        </p:nvSpPr>
        <p:spPr/>
        <p:txBody>
          <a:bodyPr>
            <a:normAutofit fontScale="85000" lnSpcReduction="20000"/>
          </a:bodyPr>
          <a:lstStyle/>
          <a:p>
            <a:fld id="{CB779743-7B81-4FB7-A3E2-1ACEC99CD8CF}" type="slidenum">
              <a:rPr lang="en-US" smtClean="0"/>
              <a:t>13</a:t>
            </a:fld>
            <a:endParaRPr lang="en-US"/>
          </a:p>
        </p:txBody>
      </p:sp>
      <p:sp>
        <p:nvSpPr>
          <p:cNvPr id="6" name="TextBox 5"/>
          <p:cNvSpPr txBox="1"/>
          <p:nvPr/>
        </p:nvSpPr>
        <p:spPr>
          <a:xfrm>
            <a:off x="609600" y="2743200"/>
            <a:ext cx="7812716" cy="2862322"/>
          </a:xfrm>
          <a:prstGeom prst="rect">
            <a:avLst/>
          </a:prstGeom>
          <a:solidFill>
            <a:schemeClr val="bg2"/>
          </a:solidFill>
        </p:spPr>
        <p:style>
          <a:lnRef idx="2">
            <a:schemeClr val="dk1"/>
          </a:lnRef>
          <a:fillRef idx="1">
            <a:schemeClr val="lt1"/>
          </a:fillRef>
          <a:effectRef idx="0">
            <a:schemeClr val="dk1"/>
          </a:effectRef>
          <a:fontRef idx="minor">
            <a:schemeClr val="dk1"/>
          </a:fontRef>
        </p:style>
        <p:txBody>
          <a:bodyPr wrap="none" rtlCol="0">
            <a:spAutoFit/>
          </a:bodyPr>
          <a:lstStyle/>
          <a:p>
            <a:r>
              <a:rPr lang="en-CA" dirty="0"/>
              <a:t>&lt;!DOCTYPE html&gt;</a:t>
            </a:r>
          </a:p>
          <a:p>
            <a:r>
              <a:rPr lang="en-CA" dirty="0" smtClean="0"/>
              <a:t>&lt;</a:t>
            </a:r>
            <a:r>
              <a:rPr lang="en-CA" dirty="0"/>
              <a:t>html&gt;</a:t>
            </a:r>
          </a:p>
          <a:p>
            <a:r>
              <a:rPr lang="en-CA" dirty="0"/>
              <a:t>&lt;head&gt;</a:t>
            </a:r>
          </a:p>
          <a:p>
            <a:r>
              <a:rPr lang="en-CA" dirty="0"/>
              <a:t>  &lt;meta charset="UTF-8"&gt;</a:t>
            </a:r>
          </a:p>
          <a:p>
            <a:r>
              <a:rPr lang="en-CA" dirty="0"/>
              <a:t>  &lt;title&gt; EECS1012: Lab 1 &lt;/title&gt;</a:t>
            </a:r>
          </a:p>
          <a:p>
            <a:r>
              <a:rPr lang="en-CA" dirty="0"/>
              <a:t>  </a:t>
            </a:r>
            <a:r>
              <a:rPr lang="en-CA" dirty="0">
                <a:solidFill>
                  <a:srgbClr val="FF0000"/>
                </a:solidFill>
              </a:rPr>
              <a:t>&lt;meta http-</a:t>
            </a:r>
            <a:r>
              <a:rPr lang="en-CA" dirty="0" err="1">
                <a:solidFill>
                  <a:srgbClr val="FF0000"/>
                </a:solidFill>
              </a:rPr>
              <a:t>equiv</a:t>
            </a:r>
            <a:r>
              <a:rPr lang="en-CA" dirty="0">
                <a:solidFill>
                  <a:srgbClr val="FF0000"/>
                </a:solidFill>
              </a:rPr>
              <a:t>="refresh" content="0; URL='http://localhost/aboutme.php</a:t>
            </a:r>
            <a:r>
              <a:rPr lang="en-CA" dirty="0" smtClean="0">
                <a:solidFill>
                  <a:srgbClr val="FF0000"/>
                </a:solidFill>
              </a:rPr>
              <a:t>'"&gt;</a:t>
            </a:r>
            <a:endParaRPr lang="en-CA" dirty="0">
              <a:solidFill>
                <a:srgbClr val="FF0000"/>
              </a:solidFill>
            </a:endParaRPr>
          </a:p>
          <a:p>
            <a:r>
              <a:rPr lang="en-CA" dirty="0"/>
              <a:t>&lt;/head&gt;</a:t>
            </a:r>
          </a:p>
          <a:p>
            <a:r>
              <a:rPr lang="en-CA" dirty="0"/>
              <a:t>&lt;body&gt;</a:t>
            </a:r>
          </a:p>
          <a:p>
            <a:r>
              <a:rPr lang="en-CA" dirty="0"/>
              <a:t>&lt;/body&gt;</a:t>
            </a:r>
          </a:p>
          <a:p>
            <a:r>
              <a:rPr lang="en-CA" dirty="0"/>
              <a:t>&lt;/html&gt;</a:t>
            </a:r>
          </a:p>
        </p:txBody>
      </p:sp>
      <p:sp>
        <p:nvSpPr>
          <p:cNvPr id="7" name="TextBox 6"/>
          <p:cNvSpPr txBox="1"/>
          <p:nvPr/>
        </p:nvSpPr>
        <p:spPr>
          <a:xfrm>
            <a:off x="4098645" y="2558534"/>
            <a:ext cx="1403910" cy="369332"/>
          </a:xfrm>
          <a:prstGeom prst="rect">
            <a:avLst/>
          </a:prstGeom>
        </p:spPr>
        <p:style>
          <a:lnRef idx="2">
            <a:schemeClr val="dk1"/>
          </a:lnRef>
          <a:fillRef idx="1">
            <a:schemeClr val="lt1"/>
          </a:fillRef>
          <a:effectRef idx="0">
            <a:schemeClr val="dk1"/>
          </a:effectRef>
          <a:fontRef idx="minor">
            <a:schemeClr val="dk1"/>
          </a:fontRef>
        </p:style>
        <p:txBody>
          <a:bodyPr wrap="none" rtlCol="0">
            <a:spAutoFit/>
          </a:bodyPr>
          <a:lstStyle/>
          <a:p>
            <a:r>
              <a:rPr lang="en-US" dirty="0" smtClean="0"/>
              <a:t>aboutme.html</a:t>
            </a:r>
            <a:endParaRPr lang="en-CA" dirty="0"/>
          </a:p>
        </p:txBody>
      </p:sp>
      <p:sp>
        <p:nvSpPr>
          <p:cNvPr id="8" name="TextBox 7"/>
          <p:cNvSpPr txBox="1"/>
          <p:nvPr/>
        </p:nvSpPr>
        <p:spPr>
          <a:xfrm>
            <a:off x="5334000" y="4572000"/>
            <a:ext cx="2594493" cy="646331"/>
          </a:xfrm>
          <a:prstGeom prst="rect">
            <a:avLst/>
          </a:prstGeom>
        </p:spPr>
        <p:style>
          <a:lnRef idx="2">
            <a:schemeClr val="dk1"/>
          </a:lnRef>
          <a:fillRef idx="1">
            <a:schemeClr val="lt1"/>
          </a:fillRef>
          <a:effectRef idx="0">
            <a:schemeClr val="dk1"/>
          </a:effectRef>
          <a:fontRef idx="minor">
            <a:schemeClr val="dk1"/>
          </a:fontRef>
        </p:style>
        <p:txBody>
          <a:bodyPr wrap="none" rtlCol="0">
            <a:spAutoFit/>
          </a:bodyPr>
          <a:lstStyle/>
          <a:p>
            <a:r>
              <a:rPr lang="en-US" dirty="0" smtClean="0"/>
              <a:t>Re-directs to </a:t>
            </a:r>
            <a:r>
              <a:rPr lang="en-US" dirty="0" err="1" smtClean="0"/>
              <a:t>aboutme.php</a:t>
            </a:r>
            <a:r>
              <a:rPr lang="en-US" dirty="0" smtClean="0"/>
              <a:t/>
            </a:r>
            <a:br>
              <a:rPr lang="en-US" dirty="0" smtClean="0"/>
            </a:br>
            <a:r>
              <a:rPr lang="en-US" dirty="0" smtClean="0"/>
              <a:t>after waiting 0 seconds</a:t>
            </a:r>
            <a:endParaRPr lang="en-CA" dirty="0"/>
          </a:p>
        </p:txBody>
      </p:sp>
    </p:spTree>
    <p:extLst>
      <p:ext uri="{BB962C8B-B14F-4D97-AF65-F5344CB8AC3E}">
        <p14:creationId xmlns:p14="http://schemas.microsoft.com/office/powerpoint/2010/main" val="365889965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HTML Redirect</a:t>
            </a:r>
            <a:endParaRPr lang="en-CA" dirty="0"/>
          </a:p>
        </p:txBody>
      </p:sp>
      <p:sp>
        <p:nvSpPr>
          <p:cNvPr id="4" name="Footer Placeholder 3"/>
          <p:cNvSpPr>
            <a:spLocks noGrp="1"/>
          </p:cNvSpPr>
          <p:nvPr>
            <p:ph type="ftr" sz="quarter" idx="11"/>
          </p:nvPr>
        </p:nvSpPr>
        <p:spPr/>
        <p:txBody>
          <a:bodyPr/>
          <a:lstStyle/>
          <a:p>
            <a:r>
              <a:rPr lang="en-US" smtClean="0"/>
              <a:t>EECS1012</a:t>
            </a:r>
            <a:endParaRPr lang="en-US" dirty="0"/>
          </a:p>
        </p:txBody>
      </p:sp>
      <p:sp>
        <p:nvSpPr>
          <p:cNvPr id="5" name="Slide Number Placeholder 4"/>
          <p:cNvSpPr>
            <a:spLocks noGrp="1"/>
          </p:cNvSpPr>
          <p:nvPr>
            <p:ph type="sldNum" sz="quarter" idx="12"/>
          </p:nvPr>
        </p:nvSpPr>
        <p:spPr/>
        <p:txBody>
          <a:bodyPr>
            <a:normAutofit fontScale="85000" lnSpcReduction="20000"/>
          </a:bodyPr>
          <a:lstStyle/>
          <a:p>
            <a:fld id="{CB779743-7B81-4FB7-A3E2-1ACEC99CD8CF}" type="slidenum">
              <a:rPr lang="en-US" smtClean="0"/>
              <a:t>14</a:t>
            </a:fld>
            <a:endParaRPr lang="en-US"/>
          </a:p>
        </p:txBody>
      </p:sp>
      <p:sp>
        <p:nvSpPr>
          <p:cNvPr id="6" name="Rectangle 5"/>
          <p:cNvSpPr/>
          <p:nvPr/>
        </p:nvSpPr>
        <p:spPr>
          <a:xfrm>
            <a:off x="381000" y="2152471"/>
            <a:ext cx="8229600" cy="1200329"/>
          </a:xfrm>
          <a:prstGeom prst="rect">
            <a:avLst/>
          </a:prstGeom>
        </p:spPr>
        <p:style>
          <a:lnRef idx="2">
            <a:schemeClr val="dk1"/>
          </a:lnRef>
          <a:fillRef idx="1">
            <a:schemeClr val="lt1"/>
          </a:fillRef>
          <a:effectRef idx="0">
            <a:schemeClr val="dk1"/>
          </a:effectRef>
          <a:fontRef idx="minor">
            <a:schemeClr val="dk1"/>
          </a:fontRef>
        </p:style>
        <p:txBody>
          <a:bodyPr wrap="square">
            <a:spAutoFit/>
          </a:bodyPr>
          <a:lstStyle/>
          <a:p>
            <a:pPr algn="ctr"/>
            <a:r>
              <a:rPr lang="en-CA" sz="3600" dirty="0"/>
              <a:t>&lt;meta http-</a:t>
            </a:r>
            <a:r>
              <a:rPr lang="en-CA" sz="3600" dirty="0" err="1"/>
              <a:t>equiv</a:t>
            </a:r>
            <a:r>
              <a:rPr lang="en-CA" sz="3600" dirty="0"/>
              <a:t>="refresh" content="</a:t>
            </a:r>
            <a:r>
              <a:rPr lang="en-CA" sz="3600" dirty="0">
                <a:solidFill>
                  <a:srgbClr val="FF0000"/>
                </a:solidFill>
              </a:rPr>
              <a:t>0; </a:t>
            </a:r>
            <a:r>
              <a:rPr lang="en-CA" sz="3600" dirty="0" err="1" smtClean="0">
                <a:solidFill>
                  <a:srgbClr val="FF0000"/>
                </a:solidFill>
              </a:rPr>
              <a:t>url</a:t>
            </a:r>
            <a:r>
              <a:rPr lang="en-CA" sz="3600" dirty="0" smtClean="0">
                <a:solidFill>
                  <a:srgbClr val="FF0000"/>
                </a:solidFill>
              </a:rPr>
              <a:t>=</a:t>
            </a:r>
            <a:r>
              <a:rPr lang="en-CA" sz="3600" dirty="0">
                <a:solidFill>
                  <a:srgbClr val="FF0000"/>
                </a:solidFill>
              </a:rPr>
              <a:t>'http://localhost/aboutme.php</a:t>
            </a:r>
            <a:r>
              <a:rPr lang="en-CA" sz="3600" dirty="0" smtClean="0">
                <a:solidFill>
                  <a:srgbClr val="FF0000"/>
                </a:solidFill>
              </a:rPr>
              <a:t>'</a:t>
            </a:r>
            <a:r>
              <a:rPr lang="en-CA" sz="3600" dirty="0" smtClean="0"/>
              <a:t>"&gt;</a:t>
            </a:r>
            <a:endParaRPr lang="en-CA" sz="3600" dirty="0"/>
          </a:p>
        </p:txBody>
      </p:sp>
      <p:sp>
        <p:nvSpPr>
          <p:cNvPr id="8" name="TextBox 7"/>
          <p:cNvSpPr txBox="1"/>
          <p:nvPr/>
        </p:nvSpPr>
        <p:spPr>
          <a:xfrm>
            <a:off x="381000" y="3745468"/>
            <a:ext cx="8760090" cy="830997"/>
          </a:xfrm>
          <a:prstGeom prst="rect">
            <a:avLst/>
          </a:prstGeom>
          <a:noFill/>
        </p:spPr>
        <p:txBody>
          <a:bodyPr wrap="none" rtlCol="0">
            <a:spAutoFit/>
          </a:bodyPr>
          <a:lstStyle/>
          <a:p>
            <a:r>
              <a:rPr lang="en-US" sz="2400" dirty="0" smtClean="0"/>
              <a:t>Note that the content attribute has double quotes around the following:</a:t>
            </a:r>
            <a:br>
              <a:rPr lang="en-US" sz="2400" dirty="0" smtClean="0"/>
            </a:br>
            <a:r>
              <a:rPr lang="en-US" sz="2400" dirty="0" err="1" smtClean="0">
                <a:solidFill>
                  <a:srgbClr val="FF0000"/>
                </a:solidFill>
              </a:rPr>
              <a:t>wait_time_in</a:t>
            </a:r>
            <a:r>
              <a:rPr lang="en-US" sz="2400" dirty="0" err="1">
                <a:solidFill>
                  <a:srgbClr val="FF0000"/>
                </a:solidFill>
              </a:rPr>
              <a:t>_</a:t>
            </a:r>
            <a:r>
              <a:rPr lang="en-US" sz="2400" dirty="0" err="1" smtClean="0">
                <a:solidFill>
                  <a:srgbClr val="FF0000"/>
                </a:solidFill>
              </a:rPr>
              <a:t>seconds</a:t>
            </a:r>
            <a:r>
              <a:rPr lang="en-US" sz="2400" dirty="0" smtClean="0">
                <a:solidFill>
                  <a:srgbClr val="FF0000"/>
                </a:solidFill>
              </a:rPr>
              <a:t>;  </a:t>
            </a:r>
            <a:r>
              <a:rPr lang="en-US" sz="2400" dirty="0" err="1" smtClean="0">
                <a:solidFill>
                  <a:srgbClr val="FF0000"/>
                </a:solidFill>
              </a:rPr>
              <a:t>url</a:t>
            </a:r>
            <a:r>
              <a:rPr lang="en-US" sz="2400" dirty="0" smtClean="0">
                <a:solidFill>
                  <a:srgbClr val="FF0000"/>
                </a:solidFill>
              </a:rPr>
              <a:t>='URL to be redirected to'</a:t>
            </a:r>
            <a:endParaRPr lang="en-CA" sz="2400" dirty="0">
              <a:solidFill>
                <a:srgbClr val="FF0000"/>
              </a:solidFill>
            </a:endParaRPr>
          </a:p>
        </p:txBody>
      </p:sp>
    </p:spTree>
    <p:extLst>
      <p:ext uri="{BB962C8B-B14F-4D97-AF65-F5344CB8AC3E}">
        <p14:creationId xmlns:p14="http://schemas.microsoft.com/office/powerpoint/2010/main" val="169709983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smtClean="0"/>
              <a:t>Back to our example</a:t>
            </a:r>
            <a:endParaRPr lang="en-CA" dirty="0"/>
          </a:p>
        </p:txBody>
      </p:sp>
      <p:sp>
        <p:nvSpPr>
          <p:cNvPr id="7" name="Content Placeholder 6"/>
          <p:cNvSpPr>
            <a:spLocks noGrp="1"/>
          </p:cNvSpPr>
          <p:nvPr>
            <p:ph sz="quarter" idx="1"/>
          </p:nvPr>
        </p:nvSpPr>
        <p:spPr/>
        <p:txBody>
          <a:bodyPr/>
          <a:lstStyle/>
          <a:p>
            <a:r>
              <a:rPr lang="en-US" dirty="0" smtClean="0"/>
              <a:t>Revisit our initial webpage – aboutme.html</a:t>
            </a:r>
          </a:p>
          <a:p>
            <a:endParaRPr lang="en-CA" dirty="0"/>
          </a:p>
        </p:txBody>
      </p:sp>
      <p:sp>
        <p:nvSpPr>
          <p:cNvPr id="5" name="Footer Placeholder 4"/>
          <p:cNvSpPr>
            <a:spLocks noGrp="1"/>
          </p:cNvSpPr>
          <p:nvPr>
            <p:ph type="ftr" sz="quarter" idx="11"/>
          </p:nvPr>
        </p:nvSpPr>
        <p:spPr/>
        <p:txBody>
          <a:bodyPr/>
          <a:lstStyle/>
          <a:p>
            <a:r>
              <a:rPr lang="en-US" smtClean="0"/>
              <a:t>EECS1012</a:t>
            </a:r>
            <a:endParaRPr lang="en-US" dirty="0"/>
          </a:p>
        </p:txBody>
      </p:sp>
      <p:sp>
        <p:nvSpPr>
          <p:cNvPr id="4" name="Slide Number Placeholder 3"/>
          <p:cNvSpPr>
            <a:spLocks noGrp="1"/>
          </p:cNvSpPr>
          <p:nvPr>
            <p:ph type="sldNum" sz="quarter" idx="12"/>
          </p:nvPr>
        </p:nvSpPr>
        <p:spPr/>
        <p:txBody>
          <a:bodyPr>
            <a:normAutofit fontScale="85000" lnSpcReduction="20000"/>
          </a:bodyPr>
          <a:lstStyle/>
          <a:p>
            <a:fld id="{CB779743-7B81-4FB7-A3E2-1ACEC99CD8CF}" type="slidenum">
              <a:rPr lang="en-US" smtClean="0"/>
              <a:t>15</a:t>
            </a:fld>
            <a:endParaRPr lang="en-US"/>
          </a:p>
        </p:txBody>
      </p:sp>
      <p:pic>
        <p:nvPicPr>
          <p:cNvPr id="8" name="Picture 7"/>
          <p:cNvPicPr>
            <a:picLocks noChangeAspect="1"/>
          </p:cNvPicPr>
          <p:nvPr/>
        </p:nvPicPr>
        <p:blipFill>
          <a:blip r:embed="rId2"/>
          <a:stretch>
            <a:fillRect/>
          </a:stretch>
        </p:blipFill>
        <p:spPr>
          <a:xfrm>
            <a:off x="762000" y="2286000"/>
            <a:ext cx="6113132" cy="4327525"/>
          </a:xfrm>
          <a:prstGeom prst="rect">
            <a:avLst/>
          </a:prstGeom>
        </p:spPr>
        <p:style>
          <a:lnRef idx="2">
            <a:schemeClr val="dk1"/>
          </a:lnRef>
          <a:fillRef idx="1">
            <a:schemeClr val="lt1"/>
          </a:fillRef>
          <a:effectRef idx="0">
            <a:schemeClr val="dk1"/>
          </a:effectRef>
          <a:fontRef idx="minor">
            <a:schemeClr val="dk1"/>
          </a:fontRef>
        </p:style>
      </p:pic>
      <p:cxnSp>
        <p:nvCxnSpPr>
          <p:cNvPr id="11" name="Straight Arrow Connector 10"/>
          <p:cNvCxnSpPr/>
          <p:nvPr/>
        </p:nvCxnSpPr>
        <p:spPr>
          <a:xfrm flipV="1">
            <a:off x="4267200" y="5623010"/>
            <a:ext cx="1905000" cy="853990"/>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2" name="TextBox 1"/>
          <p:cNvSpPr txBox="1"/>
          <p:nvPr/>
        </p:nvSpPr>
        <p:spPr>
          <a:xfrm>
            <a:off x="6248400" y="5334000"/>
            <a:ext cx="2133600" cy="923330"/>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en-US" dirty="0" smtClean="0"/>
              <a:t>Our PHP code will</a:t>
            </a:r>
          </a:p>
          <a:p>
            <a:r>
              <a:rPr lang="en-US" dirty="0" smtClean="0"/>
              <a:t>modify this part of</a:t>
            </a:r>
            <a:br>
              <a:rPr lang="en-US" dirty="0" smtClean="0"/>
            </a:br>
            <a:r>
              <a:rPr lang="en-US" dirty="0" smtClean="0"/>
              <a:t>the webpage only.</a:t>
            </a:r>
            <a:endParaRPr lang="en-CA" dirty="0"/>
          </a:p>
        </p:txBody>
      </p:sp>
    </p:spTree>
    <p:extLst>
      <p:ext uri="{BB962C8B-B14F-4D97-AF65-F5344CB8AC3E}">
        <p14:creationId xmlns:p14="http://schemas.microsoft.com/office/powerpoint/2010/main" val="284452154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PHP code added to HTML page</a:t>
            </a:r>
            <a:endParaRPr lang="en-CA" dirty="0"/>
          </a:p>
        </p:txBody>
      </p:sp>
      <p:sp>
        <p:nvSpPr>
          <p:cNvPr id="4" name="Footer Placeholder 3"/>
          <p:cNvSpPr>
            <a:spLocks noGrp="1"/>
          </p:cNvSpPr>
          <p:nvPr>
            <p:ph type="ftr" sz="quarter" idx="11"/>
          </p:nvPr>
        </p:nvSpPr>
        <p:spPr/>
        <p:txBody>
          <a:bodyPr/>
          <a:lstStyle/>
          <a:p>
            <a:r>
              <a:rPr lang="en-US" smtClean="0"/>
              <a:t>EECS1012</a:t>
            </a:r>
            <a:endParaRPr lang="en-US" dirty="0"/>
          </a:p>
        </p:txBody>
      </p:sp>
      <p:sp>
        <p:nvSpPr>
          <p:cNvPr id="5" name="Slide Number Placeholder 4"/>
          <p:cNvSpPr>
            <a:spLocks noGrp="1"/>
          </p:cNvSpPr>
          <p:nvPr>
            <p:ph type="sldNum" sz="quarter" idx="12"/>
          </p:nvPr>
        </p:nvSpPr>
        <p:spPr/>
        <p:txBody>
          <a:bodyPr>
            <a:normAutofit fontScale="85000" lnSpcReduction="20000"/>
          </a:bodyPr>
          <a:lstStyle/>
          <a:p>
            <a:fld id="{CB779743-7B81-4FB7-A3E2-1ACEC99CD8CF}" type="slidenum">
              <a:rPr lang="en-US" smtClean="0"/>
              <a:t>16</a:t>
            </a:fld>
            <a:endParaRPr lang="en-US"/>
          </a:p>
        </p:txBody>
      </p:sp>
      <p:sp>
        <p:nvSpPr>
          <p:cNvPr id="6" name="Rectangle 5"/>
          <p:cNvSpPr/>
          <p:nvPr/>
        </p:nvSpPr>
        <p:spPr>
          <a:xfrm>
            <a:off x="211428" y="1774726"/>
            <a:ext cx="8537448" cy="4770537"/>
          </a:xfrm>
          <a:prstGeom prst="rect">
            <a:avLst/>
          </a:prstGeom>
          <a:solidFill>
            <a:srgbClr val="FFE1FF"/>
          </a:solidFill>
          <a:ln>
            <a:solidFill>
              <a:schemeClr val="tx1"/>
            </a:solidFill>
          </a:ln>
        </p:spPr>
        <p:txBody>
          <a:bodyPr wrap="square">
            <a:spAutoFit/>
          </a:bodyPr>
          <a:lstStyle/>
          <a:p>
            <a:r>
              <a:rPr lang="en-US" sz="1600" b="1" dirty="0" smtClean="0">
                <a:latin typeface="Consolas" panose="020B0609020204030204" pitchFamily="49" charset="0"/>
                <a:cs typeface="Consolas" panose="020B0609020204030204" pitchFamily="49" charset="0"/>
              </a:rPr>
              <a:t>… HTML code … </a:t>
            </a:r>
          </a:p>
          <a:p>
            <a:endParaRPr lang="en-CA" sz="1600" b="1" dirty="0" smtClean="0">
              <a:latin typeface="Consolas" panose="020B0609020204030204" pitchFamily="49" charset="0"/>
              <a:cs typeface="Consolas" panose="020B0609020204030204" pitchFamily="49" charset="0"/>
            </a:endParaRPr>
          </a:p>
          <a:p>
            <a:r>
              <a:rPr lang="en-CA" sz="1600" dirty="0" smtClean="0">
                <a:latin typeface="Consolas" panose="020B0609020204030204" pitchFamily="49" charset="0"/>
                <a:cs typeface="Consolas" panose="020B0609020204030204" pitchFamily="49" charset="0"/>
              </a:rPr>
              <a:t>&lt;?</a:t>
            </a:r>
            <a:r>
              <a:rPr lang="en-CA" sz="1600" dirty="0" err="1" smtClean="0">
                <a:latin typeface="Consolas" panose="020B0609020204030204" pitchFamily="49" charset="0"/>
                <a:cs typeface="Consolas" panose="020B0609020204030204" pitchFamily="49" charset="0"/>
              </a:rPr>
              <a:t>php</a:t>
            </a:r>
            <a:endParaRPr lang="en-CA" sz="1600" dirty="0" smtClean="0">
              <a:latin typeface="Consolas" panose="020B0609020204030204" pitchFamily="49" charset="0"/>
              <a:cs typeface="Consolas" panose="020B0609020204030204" pitchFamily="49" charset="0"/>
            </a:endParaRPr>
          </a:p>
          <a:p>
            <a:r>
              <a:rPr lang="en-US" sz="1600" dirty="0">
                <a:latin typeface="Consolas" panose="020B0609020204030204" pitchFamily="49" charset="0"/>
                <a:cs typeface="Consolas" panose="020B0609020204030204" pitchFamily="49" charset="0"/>
              </a:rPr>
              <a:t> </a:t>
            </a:r>
            <a:r>
              <a:rPr lang="en-US" sz="1600" dirty="0" smtClean="0">
                <a:latin typeface="Consolas" panose="020B0609020204030204" pitchFamily="49" charset="0"/>
                <a:cs typeface="Consolas" panose="020B0609020204030204" pitchFamily="49" charset="0"/>
              </a:rPr>
              <a:t> </a:t>
            </a:r>
            <a:r>
              <a:rPr lang="en-US" sz="1600" dirty="0" smtClean="0">
                <a:solidFill>
                  <a:schemeClr val="accent1"/>
                </a:solidFill>
                <a:latin typeface="Consolas" panose="020B0609020204030204" pitchFamily="49" charset="0"/>
                <a:cs typeface="Consolas" panose="020B0609020204030204" pitchFamily="49" charset="0"/>
              </a:rPr>
              <a:t>/* First check if file exists, if doesn't exist save "1" to it */</a:t>
            </a:r>
            <a:endParaRPr lang="en-CA" sz="1600" dirty="0">
              <a:solidFill>
                <a:schemeClr val="accent1"/>
              </a:solidFill>
              <a:latin typeface="Consolas" panose="020B0609020204030204" pitchFamily="49" charset="0"/>
              <a:cs typeface="Consolas" panose="020B0609020204030204" pitchFamily="49" charset="0"/>
            </a:endParaRPr>
          </a:p>
          <a:p>
            <a:r>
              <a:rPr lang="en-CA" sz="1600" dirty="0">
                <a:latin typeface="Consolas" panose="020B0609020204030204" pitchFamily="49" charset="0"/>
                <a:cs typeface="Consolas" panose="020B0609020204030204" pitchFamily="49" charset="0"/>
              </a:rPr>
              <a:t>  if (</a:t>
            </a:r>
            <a:r>
              <a:rPr lang="en-CA" sz="1600" dirty="0" err="1">
                <a:latin typeface="Consolas" panose="020B0609020204030204" pitchFamily="49" charset="0"/>
                <a:cs typeface="Consolas" panose="020B0609020204030204" pitchFamily="49" charset="0"/>
              </a:rPr>
              <a:t>file_exists</a:t>
            </a:r>
            <a:r>
              <a:rPr lang="en-CA" sz="1600" dirty="0">
                <a:latin typeface="Consolas" panose="020B0609020204030204" pitchFamily="49" charset="0"/>
                <a:cs typeface="Consolas" panose="020B0609020204030204" pitchFamily="49" charset="0"/>
              </a:rPr>
              <a:t>("visitorCount.txt") == false)</a:t>
            </a:r>
          </a:p>
          <a:p>
            <a:r>
              <a:rPr lang="en-CA" sz="1600" dirty="0">
                <a:latin typeface="Consolas" panose="020B0609020204030204" pitchFamily="49" charset="0"/>
                <a:cs typeface="Consolas" panose="020B0609020204030204" pitchFamily="49" charset="0"/>
              </a:rPr>
              <a:t>  {</a:t>
            </a:r>
          </a:p>
          <a:p>
            <a:r>
              <a:rPr lang="en-CA" sz="1600" dirty="0">
                <a:latin typeface="Consolas" panose="020B0609020204030204" pitchFamily="49" charset="0"/>
                <a:cs typeface="Consolas" panose="020B0609020204030204" pitchFamily="49" charset="0"/>
              </a:rPr>
              <a:t>    </a:t>
            </a:r>
            <a:r>
              <a:rPr lang="en-CA" sz="1600" dirty="0" err="1">
                <a:latin typeface="Consolas" panose="020B0609020204030204" pitchFamily="49" charset="0"/>
                <a:cs typeface="Consolas" panose="020B0609020204030204" pitchFamily="49" charset="0"/>
              </a:rPr>
              <a:t>file_put_contents</a:t>
            </a:r>
            <a:r>
              <a:rPr lang="en-CA" sz="1600" dirty="0">
                <a:latin typeface="Consolas" panose="020B0609020204030204" pitchFamily="49" charset="0"/>
                <a:cs typeface="Consolas" panose="020B0609020204030204" pitchFamily="49" charset="0"/>
              </a:rPr>
              <a:t>("visitorCount.txt", "1</a:t>
            </a:r>
            <a:r>
              <a:rPr lang="en-CA" sz="1600" dirty="0" smtClean="0">
                <a:latin typeface="Consolas" panose="020B0609020204030204" pitchFamily="49" charset="0"/>
                <a:cs typeface="Consolas" panose="020B0609020204030204" pitchFamily="49" charset="0"/>
              </a:rPr>
              <a:t>");	</a:t>
            </a:r>
            <a:endParaRPr lang="en-CA" sz="1600" dirty="0">
              <a:latin typeface="Consolas" panose="020B0609020204030204" pitchFamily="49" charset="0"/>
              <a:cs typeface="Consolas" panose="020B0609020204030204" pitchFamily="49" charset="0"/>
            </a:endParaRPr>
          </a:p>
          <a:p>
            <a:r>
              <a:rPr lang="en-CA" sz="1600" dirty="0">
                <a:latin typeface="Consolas" panose="020B0609020204030204" pitchFamily="49" charset="0"/>
                <a:cs typeface="Consolas" panose="020B0609020204030204" pitchFamily="49" charset="0"/>
              </a:rPr>
              <a:t>  }</a:t>
            </a:r>
          </a:p>
          <a:p>
            <a:r>
              <a:rPr lang="en-US" sz="1600" dirty="0" smtClean="0">
                <a:latin typeface="Consolas" panose="020B0609020204030204" pitchFamily="49" charset="0"/>
                <a:cs typeface="Consolas" panose="020B0609020204030204" pitchFamily="49" charset="0"/>
              </a:rPr>
              <a:t>  </a:t>
            </a:r>
            <a:r>
              <a:rPr lang="en-US" sz="1600" dirty="0" smtClean="0">
                <a:solidFill>
                  <a:schemeClr val="accent1"/>
                </a:solidFill>
                <a:latin typeface="Consolas" panose="020B0609020204030204" pitchFamily="49" charset="0"/>
                <a:cs typeface="Consolas" panose="020B0609020204030204" pitchFamily="49" charset="0"/>
              </a:rPr>
              <a:t>/* retrieve content, add one to it, write it back*/</a:t>
            </a:r>
            <a:endParaRPr lang="en-CA" sz="1600" dirty="0">
              <a:solidFill>
                <a:schemeClr val="accent1"/>
              </a:solidFill>
              <a:latin typeface="Consolas" panose="020B0609020204030204" pitchFamily="49" charset="0"/>
              <a:cs typeface="Consolas" panose="020B0609020204030204" pitchFamily="49" charset="0"/>
            </a:endParaRPr>
          </a:p>
          <a:p>
            <a:r>
              <a:rPr lang="en-CA" sz="1600" dirty="0">
                <a:latin typeface="Consolas" panose="020B0609020204030204" pitchFamily="49" charset="0"/>
                <a:cs typeface="Consolas" panose="020B0609020204030204" pitchFamily="49" charset="0"/>
              </a:rPr>
              <a:t>  $count = </a:t>
            </a:r>
            <a:r>
              <a:rPr lang="en-CA" sz="1600" dirty="0" err="1">
                <a:latin typeface="Consolas" panose="020B0609020204030204" pitchFamily="49" charset="0"/>
                <a:cs typeface="Consolas" panose="020B0609020204030204" pitchFamily="49" charset="0"/>
              </a:rPr>
              <a:t>file_get_contents</a:t>
            </a:r>
            <a:r>
              <a:rPr lang="en-CA" sz="1600" dirty="0">
                <a:latin typeface="Consolas" panose="020B0609020204030204" pitchFamily="49" charset="0"/>
                <a:cs typeface="Consolas" panose="020B0609020204030204" pitchFamily="49" charset="0"/>
              </a:rPr>
              <a:t>("visitorCount.txt");</a:t>
            </a:r>
          </a:p>
          <a:p>
            <a:r>
              <a:rPr lang="en-CA" sz="1600" dirty="0">
                <a:latin typeface="Consolas" panose="020B0609020204030204" pitchFamily="49" charset="0"/>
                <a:cs typeface="Consolas" panose="020B0609020204030204" pitchFamily="49" charset="0"/>
              </a:rPr>
              <a:t>  $count = $count + 1;</a:t>
            </a:r>
          </a:p>
          <a:p>
            <a:r>
              <a:rPr lang="en-CA" sz="1600" dirty="0">
                <a:latin typeface="Consolas" panose="020B0609020204030204" pitchFamily="49" charset="0"/>
                <a:cs typeface="Consolas" panose="020B0609020204030204" pitchFamily="49" charset="0"/>
              </a:rPr>
              <a:t>  </a:t>
            </a:r>
            <a:r>
              <a:rPr lang="en-CA" sz="1600" dirty="0" err="1">
                <a:latin typeface="Consolas" panose="020B0609020204030204" pitchFamily="49" charset="0"/>
                <a:cs typeface="Consolas" panose="020B0609020204030204" pitchFamily="49" charset="0"/>
              </a:rPr>
              <a:t>file_put_contents</a:t>
            </a:r>
            <a:r>
              <a:rPr lang="en-CA" sz="1600" dirty="0">
                <a:latin typeface="Consolas" panose="020B0609020204030204" pitchFamily="49" charset="0"/>
                <a:cs typeface="Consolas" panose="020B0609020204030204" pitchFamily="49" charset="0"/>
              </a:rPr>
              <a:t>("visitorCount.txt", $count</a:t>
            </a:r>
            <a:r>
              <a:rPr lang="en-CA" sz="1600" dirty="0" smtClean="0">
                <a:latin typeface="Consolas" panose="020B0609020204030204" pitchFamily="49" charset="0"/>
                <a:cs typeface="Consolas" panose="020B0609020204030204" pitchFamily="49" charset="0"/>
              </a:rPr>
              <a:t>); </a:t>
            </a:r>
            <a:r>
              <a:rPr lang="en-CA" sz="1600" dirty="0" smtClean="0">
                <a:solidFill>
                  <a:schemeClr val="accent1"/>
                </a:solidFill>
                <a:latin typeface="Consolas" panose="020B0609020204030204" pitchFamily="49" charset="0"/>
                <a:cs typeface="Consolas" panose="020B0609020204030204" pitchFamily="49" charset="0"/>
              </a:rPr>
              <a:t>/* write back to file */</a:t>
            </a:r>
          </a:p>
          <a:p>
            <a:endParaRPr lang="en-CA" sz="1600" dirty="0" smtClean="0">
              <a:latin typeface="Consolas" panose="020B0609020204030204" pitchFamily="49" charset="0"/>
              <a:cs typeface="Consolas" panose="020B0609020204030204" pitchFamily="49" charset="0"/>
            </a:endParaRPr>
          </a:p>
          <a:p>
            <a:r>
              <a:rPr lang="en-US" sz="1600" dirty="0">
                <a:latin typeface="Consolas" panose="020B0609020204030204" pitchFamily="49" charset="0"/>
                <a:cs typeface="Consolas" panose="020B0609020204030204" pitchFamily="49" charset="0"/>
              </a:rPr>
              <a:t> </a:t>
            </a:r>
            <a:r>
              <a:rPr lang="en-US" sz="1600" dirty="0" smtClean="0">
                <a:latin typeface="Consolas" panose="020B0609020204030204" pitchFamily="49" charset="0"/>
                <a:cs typeface="Consolas" panose="020B0609020204030204" pitchFamily="49" charset="0"/>
              </a:rPr>
              <a:t> </a:t>
            </a:r>
            <a:r>
              <a:rPr lang="en-US" sz="1600" dirty="0" smtClean="0">
                <a:solidFill>
                  <a:schemeClr val="accent1"/>
                </a:solidFill>
                <a:latin typeface="Consolas" panose="020B0609020204030204" pitchFamily="49" charset="0"/>
                <a:cs typeface="Consolas" panose="020B0609020204030204" pitchFamily="49" charset="0"/>
              </a:rPr>
              <a:t>/* print the visitor's count info */</a:t>
            </a:r>
            <a:endParaRPr lang="en-CA" sz="1600" dirty="0">
              <a:solidFill>
                <a:schemeClr val="accent1"/>
              </a:solidFill>
              <a:latin typeface="Consolas" panose="020B0609020204030204" pitchFamily="49" charset="0"/>
              <a:cs typeface="Consolas" panose="020B0609020204030204" pitchFamily="49" charset="0"/>
            </a:endParaRPr>
          </a:p>
          <a:p>
            <a:r>
              <a:rPr lang="en-CA" sz="1600" dirty="0">
                <a:latin typeface="Consolas" panose="020B0609020204030204" pitchFamily="49" charset="0"/>
                <a:cs typeface="Consolas" panose="020B0609020204030204" pitchFamily="49" charset="0"/>
              </a:rPr>
              <a:t>  print "&lt;p style=\"text-align: center;\"&gt; </a:t>
            </a:r>
            <a:r>
              <a:rPr lang="en-CA" sz="1600" dirty="0" smtClean="0">
                <a:latin typeface="Consolas" panose="020B0609020204030204" pitchFamily="49" charset="0"/>
                <a:cs typeface="Consolas" panose="020B0609020204030204" pitchFamily="49" charset="0"/>
              </a:rPr>
              <a:t>" .  </a:t>
            </a:r>
            <a:r>
              <a:rPr lang="en-CA" sz="1600" dirty="0" smtClean="0">
                <a:solidFill>
                  <a:schemeClr val="accent1"/>
                </a:solidFill>
                <a:latin typeface="Consolas" panose="020B0609020204030204" pitchFamily="49" charset="0"/>
                <a:cs typeface="Consolas" panose="020B0609020204030204" pitchFamily="49" charset="0"/>
              </a:rPr>
              <a:t>/* </a:t>
            </a:r>
            <a:r>
              <a:rPr lang="en-CA" sz="1600" dirty="0" err="1" smtClean="0">
                <a:solidFill>
                  <a:schemeClr val="accent1"/>
                </a:solidFill>
                <a:latin typeface="Consolas" panose="020B0609020204030204" pitchFamily="49" charset="0"/>
                <a:cs typeface="Consolas" panose="020B0609020204030204" pitchFamily="49" charset="0"/>
              </a:rPr>
              <a:t>concat</a:t>
            </a:r>
            <a:r>
              <a:rPr lang="en-CA" sz="1600" dirty="0" smtClean="0">
                <a:solidFill>
                  <a:schemeClr val="accent1"/>
                </a:solidFill>
                <a:latin typeface="Consolas" panose="020B0609020204030204" pitchFamily="49" charset="0"/>
                <a:cs typeface="Consolas" panose="020B0609020204030204" pitchFamily="49" charset="0"/>
              </a:rPr>
              <a:t> this  */</a:t>
            </a:r>
          </a:p>
          <a:p>
            <a:r>
              <a:rPr lang="en-CA" sz="1600" dirty="0" smtClean="0">
                <a:latin typeface="Consolas" panose="020B0609020204030204" pitchFamily="49" charset="0"/>
                <a:cs typeface="Consolas" panose="020B0609020204030204" pitchFamily="49" charset="0"/>
              </a:rPr>
              <a:t>        "You are visitor $count &lt;/p&gt; \n";       </a:t>
            </a:r>
            <a:r>
              <a:rPr lang="en-CA" sz="1600" dirty="0" smtClean="0">
                <a:solidFill>
                  <a:schemeClr val="accent1"/>
                </a:solidFill>
                <a:latin typeface="Consolas" panose="020B0609020204030204" pitchFamily="49" charset="0"/>
                <a:cs typeface="Consolas" panose="020B0609020204030204" pitchFamily="49" charset="0"/>
              </a:rPr>
              <a:t>/* w/ next line */</a:t>
            </a:r>
          </a:p>
          <a:p>
            <a:r>
              <a:rPr lang="en-CA" sz="1600" dirty="0" smtClean="0">
                <a:latin typeface="Consolas" panose="020B0609020204030204" pitchFamily="49" charset="0"/>
                <a:cs typeface="Consolas" panose="020B0609020204030204" pitchFamily="49" charset="0"/>
              </a:rPr>
              <a:t> </a:t>
            </a:r>
            <a:r>
              <a:rPr lang="en-CA" sz="1600" dirty="0">
                <a:latin typeface="Consolas" panose="020B0609020204030204" pitchFamily="49" charset="0"/>
                <a:cs typeface="Consolas" panose="020B0609020204030204" pitchFamily="49" charset="0"/>
              </a:rPr>
              <a:t>?&gt;</a:t>
            </a:r>
          </a:p>
          <a:p>
            <a:r>
              <a:rPr lang="en-CA" sz="1600" dirty="0">
                <a:latin typeface="Consolas" panose="020B0609020204030204" pitchFamily="49" charset="0"/>
                <a:cs typeface="Consolas" panose="020B0609020204030204" pitchFamily="49" charset="0"/>
              </a:rPr>
              <a:t>&lt;/body&gt;</a:t>
            </a:r>
          </a:p>
          <a:p>
            <a:r>
              <a:rPr lang="en-CA" sz="1600" dirty="0">
                <a:latin typeface="Consolas" panose="020B0609020204030204" pitchFamily="49" charset="0"/>
                <a:cs typeface="Consolas" panose="020B0609020204030204" pitchFamily="49" charset="0"/>
              </a:rPr>
              <a:t>&lt;/html&gt;</a:t>
            </a:r>
          </a:p>
        </p:txBody>
      </p:sp>
    </p:spTree>
    <p:extLst>
      <p:ext uri="{BB962C8B-B14F-4D97-AF65-F5344CB8AC3E}">
        <p14:creationId xmlns:p14="http://schemas.microsoft.com/office/powerpoint/2010/main" val="324336161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is going on? </a:t>
            </a:r>
            <a:endParaRPr lang="en-CA" dirty="0"/>
          </a:p>
        </p:txBody>
      </p:sp>
      <p:sp>
        <p:nvSpPr>
          <p:cNvPr id="4" name="Footer Placeholder 3"/>
          <p:cNvSpPr>
            <a:spLocks noGrp="1"/>
          </p:cNvSpPr>
          <p:nvPr>
            <p:ph type="ftr" sz="quarter" idx="11"/>
          </p:nvPr>
        </p:nvSpPr>
        <p:spPr/>
        <p:txBody>
          <a:bodyPr/>
          <a:lstStyle/>
          <a:p>
            <a:r>
              <a:rPr lang="en-US" smtClean="0"/>
              <a:t>EECS1012</a:t>
            </a:r>
            <a:endParaRPr lang="en-US" dirty="0"/>
          </a:p>
        </p:txBody>
      </p:sp>
      <p:sp>
        <p:nvSpPr>
          <p:cNvPr id="5" name="Slide Number Placeholder 4"/>
          <p:cNvSpPr>
            <a:spLocks noGrp="1"/>
          </p:cNvSpPr>
          <p:nvPr>
            <p:ph type="sldNum" sz="quarter" idx="12"/>
          </p:nvPr>
        </p:nvSpPr>
        <p:spPr/>
        <p:txBody>
          <a:bodyPr>
            <a:normAutofit fontScale="85000" lnSpcReduction="20000"/>
          </a:bodyPr>
          <a:lstStyle/>
          <a:p>
            <a:fld id="{CB779743-7B81-4FB7-A3E2-1ACEC99CD8CF}" type="slidenum">
              <a:rPr lang="en-US" smtClean="0"/>
              <a:t>17</a:t>
            </a:fld>
            <a:endParaRPr lang="en-US"/>
          </a:p>
        </p:txBody>
      </p:sp>
      <p:sp>
        <p:nvSpPr>
          <p:cNvPr id="6" name="Rectangle 5"/>
          <p:cNvSpPr/>
          <p:nvPr/>
        </p:nvSpPr>
        <p:spPr>
          <a:xfrm>
            <a:off x="1447800" y="2286000"/>
            <a:ext cx="1447800" cy="1447800"/>
          </a:xfrm>
          <a:prstGeom prst="rect">
            <a:avLst/>
          </a:prstGeom>
        </p:spPr>
        <p:style>
          <a:lnRef idx="1">
            <a:schemeClr val="dk1"/>
          </a:lnRef>
          <a:fillRef idx="2">
            <a:schemeClr val="dk1"/>
          </a:fillRef>
          <a:effectRef idx="1">
            <a:schemeClr val="dk1"/>
          </a:effectRef>
          <a:fontRef idx="minor">
            <a:schemeClr val="dk1"/>
          </a:fontRef>
        </p:style>
        <p:txBody>
          <a:bodyPr rtlCol="0" anchor="ctr"/>
          <a:lstStyle/>
          <a:p>
            <a:pPr algn="ctr"/>
            <a:r>
              <a:rPr lang="en-US" dirty="0" smtClean="0"/>
              <a:t>Client</a:t>
            </a:r>
          </a:p>
          <a:p>
            <a:pPr algn="ctr"/>
            <a:r>
              <a:rPr lang="en-US" dirty="0" smtClean="0"/>
              <a:t>(browser)</a:t>
            </a:r>
            <a:endParaRPr lang="en-CA" dirty="0"/>
          </a:p>
        </p:txBody>
      </p:sp>
      <p:sp>
        <p:nvSpPr>
          <p:cNvPr id="7" name="Rectangle 6"/>
          <p:cNvSpPr/>
          <p:nvPr/>
        </p:nvSpPr>
        <p:spPr>
          <a:xfrm>
            <a:off x="5715000" y="2209800"/>
            <a:ext cx="1447800" cy="1447800"/>
          </a:xfrm>
          <a:prstGeom prst="rect">
            <a:avLst/>
          </a:prstGeom>
        </p:spPr>
        <p:style>
          <a:lnRef idx="1">
            <a:schemeClr val="dk1"/>
          </a:lnRef>
          <a:fillRef idx="2">
            <a:schemeClr val="dk1"/>
          </a:fillRef>
          <a:effectRef idx="1">
            <a:schemeClr val="dk1"/>
          </a:effectRef>
          <a:fontRef idx="minor">
            <a:schemeClr val="dk1"/>
          </a:fontRef>
        </p:style>
        <p:txBody>
          <a:bodyPr rtlCol="0" anchor="ctr"/>
          <a:lstStyle/>
          <a:p>
            <a:pPr algn="ctr"/>
            <a:r>
              <a:rPr lang="en-US" dirty="0" smtClean="0"/>
              <a:t>Server</a:t>
            </a:r>
            <a:endParaRPr lang="en-CA" dirty="0"/>
          </a:p>
        </p:txBody>
      </p:sp>
      <p:sp>
        <p:nvSpPr>
          <p:cNvPr id="8" name="Rectangle 7"/>
          <p:cNvSpPr/>
          <p:nvPr/>
        </p:nvSpPr>
        <p:spPr>
          <a:xfrm>
            <a:off x="7848600" y="2705100"/>
            <a:ext cx="685800" cy="6096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File</a:t>
            </a:r>
            <a:endParaRPr lang="en-CA" dirty="0"/>
          </a:p>
        </p:txBody>
      </p:sp>
      <p:sp>
        <p:nvSpPr>
          <p:cNvPr id="9" name="TextBox 8"/>
          <p:cNvSpPr txBox="1"/>
          <p:nvPr/>
        </p:nvSpPr>
        <p:spPr>
          <a:xfrm>
            <a:off x="7425906" y="2138897"/>
            <a:ext cx="1531188" cy="369332"/>
          </a:xfrm>
          <a:prstGeom prst="rect">
            <a:avLst/>
          </a:prstGeom>
          <a:noFill/>
        </p:spPr>
        <p:txBody>
          <a:bodyPr wrap="none" rtlCol="0">
            <a:spAutoFit/>
          </a:bodyPr>
          <a:lstStyle/>
          <a:p>
            <a:r>
              <a:rPr lang="en-US" dirty="0" smtClean="0"/>
              <a:t>visitorCount.txt</a:t>
            </a:r>
            <a:endParaRPr lang="en-CA" dirty="0"/>
          </a:p>
        </p:txBody>
      </p:sp>
      <p:cxnSp>
        <p:nvCxnSpPr>
          <p:cNvPr id="11" name="Straight Arrow Connector 10"/>
          <p:cNvCxnSpPr/>
          <p:nvPr/>
        </p:nvCxnSpPr>
        <p:spPr>
          <a:xfrm>
            <a:off x="3048000" y="2705100"/>
            <a:ext cx="2438400" cy="0"/>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p:nvPr/>
        </p:nvCxnSpPr>
        <p:spPr>
          <a:xfrm>
            <a:off x="7239000" y="3009900"/>
            <a:ext cx="457200" cy="0"/>
          </a:xfrm>
          <a:prstGeom prst="straightConnector1">
            <a:avLst/>
          </a:prstGeom>
          <a:ln w="38100">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4" name="Straight Arrow Connector 13"/>
          <p:cNvCxnSpPr/>
          <p:nvPr/>
        </p:nvCxnSpPr>
        <p:spPr>
          <a:xfrm flipH="1">
            <a:off x="3048000" y="3352800"/>
            <a:ext cx="2438400" cy="10732"/>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17" name="TextBox 16"/>
          <p:cNvSpPr txBox="1"/>
          <p:nvPr/>
        </p:nvSpPr>
        <p:spPr>
          <a:xfrm>
            <a:off x="5170225" y="3826102"/>
            <a:ext cx="3985150" cy="2862322"/>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marL="342900" indent="-342900">
              <a:buAutoNum type="arabicParenR"/>
            </a:pPr>
            <a:r>
              <a:rPr lang="en-US" dirty="0" smtClean="0"/>
              <a:t>HTML page redirected to PHP</a:t>
            </a:r>
          </a:p>
          <a:p>
            <a:pPr marL="342900" indent="-342900">
              <a:buAutoNum type="arabicParenR"/>
            </a:pPr>
            <a:endParaRPr lang="en-US" dirty="0"/>
          </a:p>
          <a:p>
            <a:r>
              <a:rPr lang="en-US" dirty="0" smtClean="0"/>
              <a:t>2) PHP opens the "visitorCount.txt".</a:t>
            </a:r>
            <a:br>
              <a:rPr lang="en-US" dirty="0" smtClean="0"/>
            </a:br>
            <a:endParaRPr lang="en-US" dirty="0" smtClean="0"/>
          </a:p>
          <a:p>
            <a:r>
              <a:rPr lang="en-US" dirty="0" smtClean="0"/>
              <a:t>   Adds one to the value, writes it </a:t>
            </a:r>
            <a:br>
              <a:rPr lang="en-US" dirty="0" smtClean="0"/>
            </a:br>
            <a:r>
              <a:rPr lang="en-US" dirty="0" smtClean="0"/>
              <a:t>   back to the file.</a:t>
            </a:r>
          </a:p>
          <a:p>
            <a:endParaRPr lang="en-US" dirty="0"/>
          </a:p>
          <a:p>
            <a:r>
              <a:rPr lang="en-US" dirty="0" smtClean="0"/>
              <a:t>   Prints the </a:t>
            </a:r>
            <a:r>
              <a:rPr lang="en-US" dirty="0"/>
              <a:t>value from the file, </a:t>
            </a:r>
            <a:r>
              <a:rPr lang="en-US" dirty="0" smtClean="0"/>
              <a:t> </a:t>
            </a:r>
            <a:r>
              <a:rPr lang="en-US" dirty="0"/>
              <a:t/>
            </a:r>
            <a:br>
              <a:rPr lang="en-US" dirty="0"/>
            </a:br>
            <a:r>
              <a:rPr lang="en-US" dirty="0" smtClean="0"/>
              <a:t>   writes </a:t>
            </a:r>
            <a:r>
              <a:rPr lang="en-US" dirty="0"/>
              <a:t>it to the HTML page.</a:t>
            </a:r>
          </a:p>
          <a:p>
            <a:endParaRPr lang="en-CA" dirty="0"/>
          </a:p>
        </p:txBody>
      </p:sp>
      <p:sp>
        <p:nvSpPr>
          <p:cNvPr id="18" name="TextBox 17"/>
          <p:cNvSpPr txBox="1"/>
          <p:nvPr/>
        </p:nvSpPr>
        <p:spPr>
          <a:xfrm>
            <a:off x="762000" y="3963941"/>
            <a:ext cx="3242094" cy="646331"/>
          </a:xfrm>
          <a:prstGeom prst="rect">
            <a:avLst/>
          </a:prstGeom>
          <a:noFill/>
        </p:spPr>
        <p:txBody>
          <a:bodyPr wrap="square" rtlCol="0">
            <a:spAutoFit/>
          </a:bodyPr>
          <a:lstStyle/>
          <a:p>
            <a:r>
              <a:rPr lang="en-US" dirty="0" smtClean="0"/>
              <a:t>Client requests HTML page.</a:t>
            </a:r>
            <a:endParaRPr lang="en-US" dirty="0"/>
          </a:p>
          <a:p>
            <a:endParaRPr lang="en-CA" dirty="0"/>
          </a:p>
        </p:txBody>
      </p:sp>
    </p:spTree>
    <p:extLst>
      <p:ext uri="{BB962C8B-B14F-4D97-AF65-F5344CB8AC3E}">
        <p14:creationId xmlns:p14="http://schemas.microsoft.com/office/powerpoint/2010/main" val="23585836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Example #2 - Quotes Revisited</a:t>
            </a:r>
            <a:endParaRPr lang="en-US" dirty="0"/>
          </a:p>
        </p:txBody>
      </p:sp>
      <p:sp>
        <p:nvSpPr>
          <p:cNvPr id="5" name="Slide Number Placeholder 4"/>
          <p:cNvSpPr>
            <a:spLocks noGrp="1"/>
          </p:cNvSpPr>
          <p:nvPr>
            <p:ph type="sldNum" sz="quarter" idx="11"/>
          </p:nvPr>
        </p:nvSpPr>
        <p:spPr/>
        <p:txBody>
          <a:bodyPr/>
          <a:lstStyle/>
          <a:p>
            <a:fld id="{CB779743-7B81-4FB7-A3E2-1ACEC99CD8CF}" type="slidenum">
              <a:rPr lang="en-US" smtClean="0"/>
              <a:t>18</a:t>
            </a:fld>
            <a:endParaRPr lang="en-US"/>
          </a:p>
        </p:txBody>
      </p:sp>
      <p:pic>
        <p:nvPicPr>
          <p:cNvPr id="2" name="Picture 1"/>
          <p:cNvPicPr>
            <a:picLocks noChangeAspect="1"/>
          </p:cNvPicPr>
          <p:nvPr/>
        </p:nvPicPr>
        <p:blipFill>
          <a:blip r:embed="rId2"/>
          <a:stretch>
            <a:fillRect/>
          </a:stretch>
        </p:blipFill>
        <p:spPr>
          <a:xfrm>
            <a:off x="3276600" y="3340768"/>
            <a:ext cx="2667000" cy="2667000"/>
          </a:xfrm>
          <a:prstGeom prst="rect">
            <a:avLst/>
          </a:prstGeom>
        </p:spPr>
      </p:pic>
    </p:spTree>
    <p:extLst>
      <p:ext uri="{BB962C8B-B14F-4D97-AF65-F5344CB8AC3E}">
        <p14:creationId xmlns:p14="http://schemas.microsoft.com/office/powerpoint/2010/main" val="339071478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smtClean="0"/>
              <a:t>Remember this PHP code?</a:t>
            </a:r>
            <a:endParaRPr lang="en-CA" dirty="0"/>
          </a:p>
        </p:txBody>
      </p:sp>
      <p:sp>
        <p:nvSpPr>
          <p:cNvPr id="5" name="Footer Placeholder 4"/>
          <p:cNvSpPr>
            <a:spLocks noGrp="1"/>
          </p:cNvSpPr>
          <p:nvPr>
            <p:ph type="ftr" sz="quarter" idx="11"/>
          </p:nvPr>
        </p:nvSpPr>
        <p:spPr/>
        <p:txBody>
          <a:bodyPr/>
          <a:lstStyle/>
          <a:p>
            <a:r>
              <a:rPr lang="en-US" smtClean="0"/>
              <a:t>EECS1012</a:t>
            </a:r>
            <a:endParaRPr lang="en-US" dirty="0"/>
          </a:p>
        </p:txBody>
      </p:sp>
      <p:sp>
        <p:nvSpPr>
          <p:cNvPr id="4" name="Slide Number Placeholder 3"/>
          <p:cNvSpPr>
            <a:spLocks noGrp="1"/>
          </p:cNvSpPr>
          <p:nvPr>
            <p:ph type="sldNum" sz="quarter" idx="12"/>
          </p:nvPr>
        </p:nvSpPr>
        <p:spPr/>
        <p:txBody>
          <a:bodyPr>
            <a:normAutofit fontScale="85000" lnSpcReduction="20000"/>
          </a:bodyPr>
          <a:lstStyle/>
          <a:p>
            <a:fld id="{CB779743-7B81-4FB7-A3E2-1ACEC99CD8CF}" type="slidenum">
              <a:rPr lang="en-US" smtClean="0"/>
              <a:t>19</a:t>
            </a:fld>
            <a:endParaRPr lang="en-US"/>
          </a:p>
        </p:txBody>
      </p:sp>
      <p:pic>
        <p:nvPicPr>
          <p:cNvPr id="8" name="Picture 7"/>
          <p:cNvPicPr>
            <a:picLocks noChangeAspect="1"/>
          </p:cNvPicPr>
          <p:nvPr/>
        </p:nvPicPr>
        <p:blipFill>
          <a:blip r:embed="rId2"/>
          <a:stretch>
            <a:fillRect/>
          </a:stretch>
        </p:blipFill>
        <p:spPr>
          <a:xfrm>
            <a:off x="507642" y="1820863"/>
            <a:ext cx="8467725" cy="1685925"/>
          </a:xfrm>
          <a:prstGeom prst="rect">
            <a:avLst/>
          </a:prstGeom>
        </p:spPr>
        <p:style>
          <a:lnRef idx="2">
            <a:schemeClr val="dk1"/>
          </a:lnRef>
          <a:fillRef idx="1">
            <a:schemeClr val="lt1"/>
          </a:fillRef>
          <a:effectRef idx="0">
            <a:schemeClr val="dk1"/>
          </a:effectRef>
          <a:fontRef idx="minor">
            <a:schemeClr val="dk1"/>
          </a:fontRef>
        </p:style>
      </p:pic>
      <p:pic>
        <p:nvPicPr>
          <p:cNvPr id="9" name="Picture 8"/>
          <p:cNvPicPr>
            <a:picLocks noChangeAspect="1"/>
          </p:cNvPicPr>
          <p:nvPr/>
        </p:nvPicPr>
        <p:blipFill>
          <a:blip r:embed="rId3"/>
          <a:stretch>
            <a:fillRect/>
          </a:stretch>
        </p:blipFill>
        <p:spPr>
          <a:xfrm>
            <a:off x="533399" y="3657600"/>
            <a:ext cx="8441967" cy="1466850"/>
          </a:xfrm>
          <a:prstGeom prst="rect">
            <a:avLst/>
          </a:prstGeom>
        </p:spPr>
        <p:style>
          <a:lnRef idx="2">
            <a:schemeClr val="dk1"/>
          </a:lnRef>
          <a:fillRef idx="1">
            <a:schemeClr val="lt1"/>
          </a:fillRef>
          <a:effectRef idx="0">
            <a:schemeClr val="dk1"/>
          </a:effectRef>
          <a:fontRef idx="minor">
            <a:schemeClr val="dk1"/>
          </a:fontRef>
        </p:style>
      </p:pic>
      <p:sp>
        <p:nvSpPr>
          <p:cNvPr id="10" name="TextBox 9"/>
          <p:cNvSpPr txBox="1"/>
          <p:nvPr/>
        </p:nvSpPr>
        <p:spPr>
          <a:xfrm>
            <a:off x="0" y="5420380"/>
            <a:ext cx="8978548" cy="523220"/>
          </a:xfrm>
          <a:prstGeom prst="rect">
            <a:avLst/>
          </a:prstGeom>
          <a:noFill/>
        </p:spPr>
        <p:txBody>
          <a:bodyPr wrap="none" rtlCol="0">
            <a:spAutoFit/>
          </a:bodyPr>
          <a:lstStyle/>
          <a:p>
            <a:r>
              <a:rPr lang="en-US" sz="2800" dirty="0" smtClean="0"/>
              <a:t>Every time you visited the page, it returned a different quote!</a:t>
            </a:r>
            <a:endParaRPr lang="en-CA" sz="2800" dirty="0"/>
          </a:p>
        </p:txBody>
      </p:sp>
    </p:spTree>
    <p:extLst>
      <p:ext uri="{BB962C8B-B14F-4D97-AF65-F5344CB8AC3E}">
        <p14:creationId xmlns:p14="http://schemas.microsoft.com/office/powerpoint/2010/main" val="387050674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HTML, CSS, PHP, and JavaScript</a:t>
            </a:r>
            <a:endParaRPr lang="en-US" dirty="0"/>
          </a:p>
        </p:txBody>
      </p:sp>
      <p:sp>
        <p:nvSpPr>
          <p:cNvPr id="5" name="Slide Number Placeholder 4"/>
          <p:cNvSpPr>
            <a:spLocks noGrp="1"/>
          </p:cNvSpPr>
          <p:nvPr>
            <p:ph type="sldNum" sz="quarter" idx="11"/>
          </p:nvPr>
        </p:nvSpPr>
        <p:spPr/>
        <p:txBody>
          <a:bodyPr/>
          <a:lstStyle/>
          <a:p>
            <a:fld id="{CB779743-7B81-4FB7-A3E2-1ACEC99CD8CF}" type="slidenum">
              <a:rPr lang="en-US" smtClean="0"/>
              <a:t>2</a:t>
            </a:fld>
            <a:endParaRPr lang="en-US"/>
          </a:p>
        </p:txBody>
      </p:sp>
    </p:spTree>
    <p:extLst>
      <p:ext uri="{BB962C8B-B14F-4D97-AF65-F5344CB8AC3E}">
        <p14:creationId xmlns:p14="http://schemas.microsoft.com/office/powerpoint/2010/main" val="255352251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this PHP code worked</a:t>
            </a:r>
            <a:endParaRPr lang="en-CA" dirty="0"/>
          </a:p>
        </p:txBody>
      </p:sp>
      <p:sp>
        <p:nvSpPr>
          <p:cNvPr id="4" name="Footer Placeholder 3"/>
          <p:cNvSpPr>
            <a:spLocks noGrp="1"/>
          </p:cNvSpPr>
          <p:nvPr>
            <p:ph type="ftr" sz="quarter" idx="11"/>
          </p:nvPr>
        </p:nvSpPr>
        <p:spPr/>
        <p:txBody>
          <a:bodyPr/>
          <a:lstStyle/>
          <a:p>
            <a:r>
              <a:rPr lang="en-US" smtClean="0"/>
              <a:t>EECS1012</a:t>
            </a:r>
            <a:endParaRPr lang="en-US" dirty="0"/>
          </a:p>
        </p:txBody>
      </p:sp>
      <p:sp>
        <p:nvSpPr>
          <p:cNvPr id="5" name="Slide Number Placeholder 4"/>
          <p:cNvSpPr>
            <a:spLocks noGrp="1"/>
          </p:cNvSpPr>
          <p:nvPr>
            <p:ph type="sldNum" sz="quarter" idx="12"/>
          </p:nvPr>
        </p:nvSpPr>
        <p:spPr/>
        <p:txBody>
          <a:bodyPr>
            <a:normAutofit fontScale="85000" lnSpcReduction="20000"/>
          </a:bodyPr>
          <a:lstStyle/>
          <a:p>
            <a:fld id="{CB779743-7B81-4FB7-A3E2-1ACEC99CD8CF}" type="slidenum">
              <a:rPr lang="en-US" smtClean="0"/>
              <a:t>20</a:t>
            </a:fld>
            <a:endParaRPr lang="en-US"/>
          </a:p>
        </p:txBody>
      </p:sp>
      <p:pic>
        <p:nvPicPr>
          <p:cNvPr id="6" name="Picture 5"/>
          <p:cNvPicPr>
            <a:picLocks noChangeAspect="1"/>
          </p:cNvPicPr>
          <p:nvPr/>
        </p:nvPicPr>
        <p:blipFill>
          <a:blip r:embed="rId2"/>
          <a:stretch>
            <a:fillRect/>
          </a:stretch>
        </p:blipFill>
        <p:spPr>
          <a:xfrm>
            <a:off x="289238" y="1747420"/>
            <a:ext cx="4632529" cy="922337"/>
          </a:xfrm>
          <a:prstGeom prst="rect">
            <a:avLst/>
          </a:prstGeom>
        </p:spPr>
        <p:style>
          <a:lnRef idx="2">
            <a:schemeClr val="dk1"/>
          </a:lnRef>
          <a:fillRef idx="1">
            <a:schemeClr val="lt1"/>
          </a:fillRef>
          <a:effectRef idx="0">
            <a:schemeClr val="dk1"/>
          </a:effectRef>
          <a:fontRef idx="minor">
            <a:schemeClr val="dk1"/>
          </a:fontRef>
        </p:style>
      </p:pic>
      <p:sp>
        <p:nvSpPr>
          <p:cNvPr id="7" name="TextBox 6"/>
          <p:cNvSpPr txBox="1"/>
          <p:nvPr/>
        </p:nvSpPr>
        <p:spPr>
          <a:xfrm>
            <a:off x="289238" y="2855913"/>
            <a:ext cx="1064715" cy="369332"/>
          </a:xfrm>
          <a:prstGeom prst="rect">
            <a:avLst/>
          </a:prstGeom>
          <a:noFill/>
        </p:spPr>
        <p:txBody>
          <a:bodyPr wrap="none" rtlCol="0">
            <a:spAutoFit/>
          </a:bodyPr>
          <a:lstStyle/>
          <a:p>
            <a:r>
              <a:rPr lang="en-US" dirty="0" smtClean="0"/>
              <a:t>PHP code</a:t>
            </a:r>
            <a:endParaRPr lang="en-CA" dirty="0"/>
          </a:p>
        </p:txBody>
      </p:sp>
      <p:sp>
        <p:nvSpPr>
          <p:cNvPr id="8" name="Rectangle 7"/>
          <p:cNvSpPr/>
          <p:nvPr/>
        </p:nvSpPr>
        <p:spPr>
          <a:xfrm>
            <a:off x="301044" y="3581915"/>
            <a:ext cx="5261556" cy="1754326"/>
          </a:xfrm>
          <a:prstGeom prst="rect">
            <a:avLst/>
          </a:prstGeom>
          <a:solidFill>
            <a:srgbClr val="FFE1FF"/>
          </a:solidFill>
        </p:spPr>
        <p:style>
          <a:lnRef idx="2">
            <a:schemeClr val="dk1"/>
          </a:lnRef>
          <a:fillRef idx="1">
            <a:schemeClr val="lt1"/>
          </a:fillRef>
          <a:effectRef idx="0">
            <a:schemeClr val="dk1"/>
          </a:effectRef>
          <a:fontRef idx="minor">
            <a:schemeClr val="dk1"/>
          </a:fontRef>
        </p:style>
        <p:txBody>
          <a:bodyPr wrap="square">
            <a:spAutoFit/>
          </a:bodyPr>
          <a:lstStyle/>
          <a:p>
            <a:r>
              <a:rPr lang="en-CA" dirty="0"/>
              <a:t> &lt;?</a:t>
            </a:r>
            <a:r>
              <a:rPr lang="en-CA" dirty="0" err="1" smtClean="0"/>
              <a:t>php</a:t>
            </a:r>
            <a:endParaRPr lang="en-CA" dirty="0"/>
          </a:p>
          <a:p>
            <a:r>
              <a:rPr lang="en-CA" dirty="0" smtClean="0"/>
              <a:t>$</a:t>
            </a:r>
            <a:r>
              <a:rPr lang="en-CA" dirty="0"/>
              <a:t>quotes = file("quotes.txt</a:t>
            </a:r>
            <a:r>
              <a:rPr lang="en-CA" dirty="0" smtClean="0"/>
              <a:t>");</a:t>
            </a:r>
            <a:endParaRPr lang="en-CA" dirty="0"/>
          </a:p>
          <a:p>
            <a:r>
              <a:rPr lang="en-CA" dirty="0" smtClean="0"/>
              <a:t>$</a:t>
            </a:r>
            <a:r>
              <a:rPr lang="en-CA" dirty="0" err="1"/>
              <a:t>i</a:t>
            </a:r>
            <a:r>
              <a:rPr lang="en-CA" dirty="0"/>
              <a:t> = </a:t>
            </a:r>
            <a:r>
              <a:rPr lang="en-CA" dirty="0" err="1"/>
              <a:t>array_rand</a:t>
            </a:r>
            <a:r>
              <a:rPr lang="en-CA" dirty="0"/>
              <a:t>($quotes</a:t>
            </a:r>
            <a:r>
              <a:rPr lang="en-CA" dirty="0" smtClean="0"/>
              <a:t>);</a:t>
            </a:r>
            <a:endParaRPr lang="en-CA" dirty="0"/>
          </a:p>
          <a:p>
            <a:r>
              <a:rPr lang="en-CA" dirty="0" smtClean="0"/>
              <a:t>$</a:t>
            </a:r>
            <a:r>
              <a:rPr lang="en-CA" dirty="0"/>
              <a:t>output = </a:t>
            </a:r>
            <a:r>
              <a:rPr lang="en-CA" dirty="0" err="1"/>
              <a:t>htmlspecialchars</a:t>
            </a:r>
            <a:r>
              <a:rPr lang="en-CA" dirty="0"/>
              <a:t>($quotes[$</a:t>
            </a:r>
            <a:r>
              <a:rPr lang="en-CA" dirty="0" err="1"/>
              <a:t>i</a:t>
            </a:r>
            <a:r>
              <a:rPr lang="en-CA" dirty="0" smtClean="0"/>
              <a:t>]);</a:t>
            </a:r>
            <a:endParaRPr lang="en-CA" dirty="0"/>
          </a:p>
          <a:p>
            <a:r>
              <a:rPr lang="en-CA" dirty="0" smtClean="0"/>
              <a:t>print </a:t>
            </a:r>
            <a:r>
              <a:rPr lang="en-CA" dirty="0"/>
              <a:t>"&lt;p&gt; &lt;quote&gt; $output &lt;/quote&gt; &lt;/p&gt; \n";</a:t>
            </a:r>
          </a:p>
          <a:p>
            <a:r>
              <a:rPr lang="en-CA" dirty="0" smtClean="0"/>
              <a:t>?&gt;</a:t>
            </a:r>
            <a:endParaRPr lang="en-CA" dirty="0"/>
          </a:p>
        </p:txBody>
      </p:sp>
      <p:sp>
        <p:nvSpPr>
          <p:cNvPr id="10" name="TextBox 9"/>
          <p:cNvSpPr txBox="1"/>
          <p:nvPr/>
        </p:nvSpPr>
        <p:spPr>
          <a:xfrm>
            <a:off x="6964102" y="3581915"/>
            <a:ext cx="1600200" cy="1200329"/>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en-US" dirty="0" smtClean="0"/>
              <a:t>Quote1... </a:t>
            </a:r>
            <a:br>
              <a:rPr lang="en-US" dirty="0" smtClean="0"/>
            </a:br>
            <a:r>
              <a:rPr lang="en-US" dirty="0" smtClean="0"/>
              <a:t>Quote2....</a:t>
            </a:r>
          </a:p>
          <a:p>
            <a:r>
              <a:rPr lang="en-US" dirty="0" smtClean="0"/>
              <a:t>Quote3…</a:t>
            </a:r>
          </a:p>
          <a:p>
            <a:r>
              <a:rPr lang="en-US" dirty="0" smtClean="0"/>
              <a:t>Quote….</a:t>
            </a:r>
            <a:endParaRPr lang="en-CA" dirty="0"/>
          </a:p>
        </p:txBody>
      </p:sp>
      <p:sp>
        <p:nvSpPr>
          <p:cNvPr id="11" name="TextBox 10"/>
          <p:cNvSpPr txBox="1"/>
          <p:nvPr/>
        </p:nvSpPr>
        <p:spPr>
          <a:xfrm>
            <a:off x="7146405" y="3179802"/>
            <a:ext cx="1235595" cy="369332"/>
          </a:xfrm>
          <a:prstGeom prst="rect">
            <a:avLst/>
          </a:prstGeom>
          <a:noFill/>
        </p:spPr>
        <p:txBody>
          <a:bodyPr wrap="none" rtlCol="0">
            <a:spAutoFit/>
          </a:bodyPr>
          <a:lstStyle/>
          <a:p>
            <a:r>
              <a:rPr lang="en-US" dirty="0" smtClean="0"/>
              <a:t>"quotes.txt"</a:t>
            </a:r>
            <a:endParaRPr lang="en-CA" dirty="0"/>
          </a:p>
        </p:txBody>
      </p:sp>
      <p:cxnSp>
        <p:nvCxnSpPr>
          <p:cNvPr id="13" name="Straight Arrow Connector 12"/>
          <p:cNvCxnSpPr/>
          <p:nvPr/>
        </p:nvCxnSpPr>
        <p:spPr>
          <a:xfrm flipH="1">
            <a:off x="3200400" y="3962400"/>
            <a:ext cx="3763702" cy="7620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7" name="TextBox 16"/>
          <p:cNvSpPr txBox="1"/>
          <p:nvPr/>
        </p:nvSpPr>
        <p:spPr>
          <a:xfrm>
            <a:off x="2583835" y="5523396"/>
            <a:ext cx="3944926" cy="1200329"/>
          </a:xfrm>
          <a:prstGeom prst="rect">
            <a:avLst/>
          </a:prstGeom>
          <a:noFill/>
        </p:spPr>
        <p:txBody>
          <a:bodyPr wrap="none" rtlCol="0">
            <a:spAutoFit/>
          </a:bodyPr>
          <a:lstStyle/>
          <a:p>
            <a:r>
              <a:rPr lang="en-US" dirty="0" smtClean="0"/>
              <a:t>Opens a "quotes.txt" file as an array.</a:t>
            </a:r>
            <a:br>
              <a:rPr lang="en-US" dirty="0" smtClean="0"/>
            </a:br>
            <a:r>
              <a:rPr lang="en-US" dirty="0" smtClean="0"/>
              <a:t>Selects random an array index.</a:t>
            </a:r>
          </a:p>
          <a:p>
            <a:r>
              <a:rPr lang="en-US" dirty="0" smtClean="0"/>
              <a:t>Converts string using  </a:t>
            </a:r>
            <a:r>
              <a:rPr lang="en-US" dirty="0" err="1" smtClean="0"/>
              <a:t>htmlspecialchars</a:t>
            </a:r>
            <a:r>
              <a:rPr lang="en-US" dirty="0" smtClean="0"/>
              <a:t>(..).</a:t>
            </a:r>
            <a:br>
              <a:rPr lang="en-US" dirty="0" smtClean="0"/>
            </a:br>
            <a:r>
              <a:rPr lang="en-US" dirty="0" smtClean="0"/>
              <a:t>Prints the string to a &lt;p&gt; tag.</a:t>
            </a:r>
            <a:endParaRPr lang="en-CA" dirty="0"/>
          </a:p>
        </p:txBody>
      </p:sp>
    </p:spTree>
    <p:extLst>
      <p:ext uri="{BB962C8B-B14F-4D97-AF65-F5344CB8AC3E}">
        <p14:creationId xmlns:p14="http://schemas.microsoft.com/office/powerpoint/2010/main" val="186335509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Quotes using PHP</a:t>
            </a:r>
            <a:endParaRPr lang="en-CA" dirty="0"/>
          </a:p>
        </p:txBody>
      </p:sp>
      <p:sp>
        <p:nvSpPr>
          <p:cNvPr id="4" name="Footer Placeholder 3"/>
          <p:cNvSpPr>
            <a:spLocks noGrp="1"/>
          </p:cNvSpPr>
          <p:nvPr>
            <p:ph type="ftr" sz="quarter" idx="11"/>
          </p:nvPr>
        </p:nvSpPr>
        <p:spPr/>
        <p:txBody>
          <a:bodyPr/>
          <a:lstStyle/>
          <a:p>
            <a:r>
              <a:rPr lang="en-US" smtClean="0"/>
              <a:t>EECS1012</a:t>
            </a:r>
            <a:endParaRPr lang="en-US" dirty="0"/>
          </a:p>
        </p:txBody>
      </p:sp>
      <p:sp>
        <p:nvSpPr>
          <p:cNvPr id="5" name="Slide Number Placeholder 4"/>
          <p:cNvSpPr>
            <a:spLocks noGrp="1"/>
          </p:cNvSpPr>
          <p:nvPr>
            <p:ph type="sldNum" sz="quarter" idx="12"/>
          </p:nvPr>
        </p:nvSpPr>
        <p:spPr/>
        <p:txBody>
          <a:bodyPr>
            <a:normAutofit fontScale="85000" lnSpcReduction="20000"/>
          </a:bodyPr>
          <a:lstStyle/>
          <a:p>
            <a:fld id="{CB779743-7B81-4FB7-A3E2-1ACEC99CD8CF}" type="slidenum">
              <a:rPr lang="en-US" smtClean="0"/>
              <a:t>21</a:t>
            </a:fld>
            <a:endParaRPr lang="en-US"/>
          </a:p>
        </p:txBody>
      </p:sp>
      <p:sp>
        <p:nvSpPr>
          <p:cNvPr id="6" name="Rectangle 5"/>
          <p:cNvSpPr/>
          <p:nvPr/>
        </p:nvSpPr>
        <p:spPr>
          <a:xfrm>
            <a:off x="1447800" y="1828800"/>
            <a:ext cx="1447800" cy="1447800"/>
          </a:xfrm>
          <a:prstGeom prst="rect">
            <a:avLst/>
          </a:prstGeom>
        </p:spPr>
        <p:style>
          <a:lnRef idx="1">
            <a:schemeClr val="dk1"/>
          </a:lnRef>
          <a:fillRef idx="2">
            <a:schemeClr val="dk1"/>
          </a:fillRef>
          <a:effectRef idx="1">
            <a:schemeClr val="dk1"/>
          </a:effectRef>
          <a:fontRef idx="minor">
            <a:schemeClr val="dk1"/>
          </a:fontRef>
        </p:style>
        <p:txBody>
          <a:bodyPr rtlCol="0" anchor="ctr"/>
          <a:lstStyle/>
          <a:p>
            <a:pPr algn="ctr"/>
            <a:r>
              <a:rPr lang="en-US" dirty="0" smtClean="0"/>
              <a:t>Client</a:t>
            </a:r>
          </a:p>
          <a:p>
            <a:pPr algn="ctr"/>
            <a:r>
              <a:rPr lang="en-US" dirty="0" smtClean="0"/>
              <a:t>(browser)</a:t>
            </a:r>
            <a:endParaRPr lang="en-CA" dirty="0"/>
          </a:p>
        </p:txBody>
      </p:sp>
      <p:sp>
        <p:nvSpPr>
          <p:cNvPr id="7" name="Rectangle 6"/>
          <p:cNvSpPr/>
          <p:nvPr/>
        </p:nvSpPr>
        <p:spPr>
          <a:xfrm>
            <a:off x="5715000" y="1752600"/>
            <a:ext cx="1447800" cy="1447800"/>
          </a:xfrm>
          <a:prstGeom prst="rect">
            <a:avLst/>
          </a:prstGeom>
        </p:spPr>
        <p:style>
          <a:lnRef idx="1">
            <a:schemeClr val="dk1"/>
          </a:lnRef>
          <a:fillRef idx="2">
            <a:schemeClr val="dk1"/>
          </a:fillRef>
          <a:effectRef idx="1">
            <a:schemeClr val="dk1"/>
          </a:effectRef>
          <a:fontRef idx="minor">
            <a:schemeClr val="dk1"/>
          </a:fontRef>
        </p:style>
        <p:txBody>
          <a:bodyPr rtlCol="0" anchor="ctr"/>
          <a:lstStyle/>
          <a:p>
            <a:pPr algn="ctr"/>
            <a:r>
              <a:rPr lang="en-US" dirty="0" smtClean="0"/>
              <a:t>Server</a:t>
            </a:r>
            <a:endParaRPr lang="en-CA" dirty="0"/>
          </a:p>
        </p:txBody>
      </p:sp>
      <p:sp>
        <p:nvSpPr>
          <p:cNvPr id="8" name="Rectangle 7"/>
          <p:cNvSpPr/>
          <p:nvPr/>
        </p:nvSpPr>
        <p:spPr>
          <a:xfrm>
            <a:off x="7848600" y="2247900"/>
            <a:ext cx="685800" cy="6096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File</a:t>
            </a:r>
            <a:endParaRPr lang="en-CA" dirty="0"/>
          </a:p>
        </p:txBody>
      </p:sp>
      <p:cxnSp>
        <p:nvCxnSpPr>
          <p:cNvPr id="9" name="Straight Arrow Connector 8"/>
          <p:cNvCxnSpPr/>
          <p:nvPr/>
        </p:nvCxnSpPr>
        <p:spPr>
          <a:xfrm>
            <a:off x="3048000" y="2247900"/>
            <a:ext cx="2438400" cy="0"/>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10" name="Straight Arrow Connector 9"/>
          <p:cNvCxnSpPr/>
          <p:nvPr/>
        </p:nvCxnSpPr>
        <p:spPr>
          <a:xfrm>
            <a:off x="7239000" y="2552700"/>
            <a:ext cx="457200" cy="0"/>
          </a:xfrm>
          <a:prstGeom prst="straightConnector1">
            <a:avLst/>
          </a:prstGeom>
          <a:ln w="38100">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1" name="Straight Arrow Connector 10"/>
          <p:cNvCxnSpPr/>
          <p:nvPr/>
        </p:nvCxnSpPr>
        <p:spPr>
          <a:xfrm flipH="1">
            <a:off x="3200400" y="2857500"/>
            <a:ext cx="2209800" cy="0"/>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14" name="TextBox 13"/>
          <p:cNvSpPr txBox="1"/>
          <p:nvPr/>
        </p:nvSpPr>
        <p:spPr>
          <a:xfrm>
            <a:off x="3443414" y="1878568"/>
            <a:ext cx="1563248" cy="369332"/>
          </a:xfrm>
          <a:prstGeom prst="rect">
            <a:avLst/>
          </a:prstGeom>
          <a:noFill/>
        </p:spPr>
        <p:txBody>
          <a:bodyPr wrap="none" rtlCol="0">
            <a:spAutoFit/>
          </a:bodyPr>
          <a:lstStyle/>
          <a:p>
            <a:r>
              <a:rPr lang="en-US" dirty="0" smtClean="0"/>
              <a:t>Access PHP file</a:t>
            </a:r>
            <a:endParaRPr lang="en-CA" dirty="0"/>
          </a:p>
        </p:txBody>
      </p:sp>
      <p:sp>
        <p:nvSpPr>
          <p:cNvPr id="15" name="TextBox 14"/>
          <p:cNvSpPr txBox="1"/>
          <p:nvPr/>
        </p:nvSpPr>
        <p:spPr>
          <a:xfrm>
            <a:off x="6480101" y="3284842"/>
            <a:ext cx="2285947" cy="923330"/>
          </a:xfrm>
          <a:prstGeom prst="rect">
            <a:avLst/>
          </a:prstGeom>
          <a:noFill/>
        </p:spPr>
        <p:txBody>
          <a:bodyPr wrap="none" rtlCol="0">
            <a:spAutoFit/>
          </a:bodyPr>
          <a:lstStyle/>
          <a:p>
            <a:r>
              <a:rPr lang="en-US" dirty="0" smtClean="0"/>
              <a:t>Open's quote.txt</a:t>
            </a:r>
            <a:br>
              <a:rPr lang="en-US" dirty="0" smtClean="0"/>
            </a:br>
            <a:r>
              <a:rPr lang="en-US" dirty="0" smtClean="0"/>
              <a:t>generates a new HTML</a:t>
            </a:r>
          </a:p>
          <a:p>
            <a:r>
              <a:rPr lang="en-US" dirty="0" smtClean="0"/>
              <a:t>sends it</a:t>
            </a:r>
            <a:endParaRPr lang="en-CA" dirty="0"/>
          </a:p>
        </p:txBody>
      </p:sp>
      <p:sp>
        <p:nvSpPr>
          <p:cNvPr id="16" name="TextBox 15"/>
          <p:cNvSpPr txBox="1"/>
          <p:nvPr/>
        </p:nvSpPr>
        <p:spPr>
          <a:xfrm>
            <a:off x="3048000" y="3005435"/>
            <a:ext cx="2276905" cy="923330"/>
          </a:xfrm>
          <a:prstGeom prst="rect">
            <a:avLst/>
          </a:prstGeom>
          <a:noFill/>
        </p:spPr>
        <p:txBody>
          <a:bodyPr wrap="none" rtlCol="0">
            <a:spAutoFit/>
          </a:bodyPr>
          <a:lstStyle/>
          <a:p>
            <a:r>
              <a:rPr lang="en-US" dirty="0" smtClean="0"/>
              <a:t>Random Quote</a:t>
            </a:r>
            <a:br>
              <a:rPr lang="en-US" dirty="0" smtClean="0"/>
            </a:br>
            <a:r>
              <a:rPr lang="en-US" dirty="0" smtClean="0"/>
              <a:t>appears.  We page is </a:t>
            </a:r>
            <a:br>
              <a:rPr lang="en-US" dirty="0" smtClean="0"/>
            </a:br>
            <a:r>
              <a:rPr lang="en-US" dirty="0" smtClean="0"/>
              <a:t>refreshed</a:t>
            </a:r>
            <a:r>
              <a:rPr lang="en-US" dirty="0"/>
              <a:t> </a:t>
            </a:r>
            <a:r>
              <a:rPr lang="en-US" dirty="0" smtClean="0"/>
              <a:t>in browser</a:t>
            </a:r>
            <a:endParaRPr lang="en-CA" dirty="0"/>
          </a:p>
        </p:txBody>
      </p:sp>
      <p:sp>
        <p:nvSpPr>
          <p:cNvPr id="17" name="Rectangle 16"/>
          <p:cNvSpPr/>
          <p:nvPr/>
        </p:nvSpPr>
        <p:spPr>
          <a:xfrm>
            <a:off x="1546001" y="2944912"/>
            <a:ext cx="1251397" cy="25548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Quote</a:t>
            </a:r>
            <a:endParaRPr lang="en-CA" dirty="0"/>
          </a:p>
        </p:txBody>
      </p:sp>
      <p:sp>
        <p:nvSpPr>
          <p:cNvPr id="18" name="TextBox 17"/>
          <p:cNvSpPr txBox="1"/>
          <p:nvPr/>
        </p:nvSpPr>
        <p:spPr>
          <a:xfrm>
            <a:off x="1338174" y="4635514"/>
            <a:ext cx="6702348" cy="954107"/>
          </a:xfrm>
          <a:prstGeom prst="rect">
            <a:avLst/>
          </a:prstGeom>
          <a:noFill/>
        </p:spPr>
        <p:txBody>
          <a:bodyPr wrap="none" rtlCol="0">
            <a:spAutoFit/>
          </a:bodyPr>
          <a:lstStyle/>
          <a:p>
            <a:r>
              <a:rPr lang="en-US" sz="2800" dirty="0" smtClean="0"/>
              <a:t>If you want another quote, you have to access</a:t>
            </a:r>
            <a:br>
              <a:rPr lang="en-US" sz="2800" dirty="0" smtClean="0"/>
            </a:br>
            <a:r>
              <a:rPr lang="en-US" sz="2800" dirty="0" smtClean="0"/>
              <a:t>the PHP code again.</a:t>
            </a:r>
            <a:endParaRPr lang="en-CA" sz="2800" dirty="0"/>
          </a:p>
        </p:txBody>
      </p:sp>
    </p:spTree>
    <p:extLst>
      <p:ext uri="{BB962C8B-B14F-4D97-AF65-F5344CB8AC3E}">
        <p14:creationId xmlns:p14="http://schemas.microsoft.com/office/powerpoint/2010/main" val="246840111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Problem?</a:t>
            </a:r>
            <a:endParaRPr lang="en-CA" dirty="0"/>
          </a:p>
        </p:txBody>
      </p:sp>
      <p:sp>
        <p:nvSpPr>
          <p:cNvPr id="6" name="Content Placeholder 5"/>
          <p:cNvSpPr>
            <a:spLocks noGrp="1"/>
          </p:cNvSpPr>
          <p:nvPr>
            <p:ph sz="quarter" idx="1"/>
          </p:nvPr>
        </p:nvSpPr>
        <p:spPr/>
        <p:txBody>
          <a:bodyPr/>
          <a:lstStyle/>
          <a:p>
            <a:r>
              <a:rPr lang="en-US" dirty="0" smtClean="0"/>
              <a:t>To change the quote, we need to call the PHP file again (i.e. refresh the webpage)</a:t>
            </a:r>
          </a:p>
          <a:p>
            <a:endParaRPr lang="en-US" dirty="0" smtClean="0"/>
          </a:p>
          <a:p>
            <a:r>
              <a:rPr lang="en-US" dirty="0" smtClean="0"/>
              <a:t>This will update the entire webpage</a:t>
            </a:r>
          </a:p>
          <a:p>
            <a:endParaRPr lang="en-US" dirty="0"/>
          </a:p>
          <a:p>
            <a:r>
              <a:rPr lang="en-US" dirty="0" smtClean="0"/>
              <a:t>Can we somehow pass the data in the "quotes.txt" to our JavaScript file?</a:t>
            </a:r>
            <a:endParaRPr lang="en-CA" dirty="0"/>
          </a:p>
        </p:txBody>
      </p:sp>
      <p:sp>
        <p:nvSpPr>
          <p:cNvPr id="4" name="Footer Placeholder 3"/>
          <p:cNvSpPr>
            <a:spLocks noGrp="1"/>
          </p:cNvSpPr>
          <p:nvPr>
            <p:ph type="ftr" sz="quarter" idx="11"/>
          </p:nvPr>
        </p:nvSpPr>
        <p:spPr/>
        <p:txBody>
          <a:bodyPr/>
          <a:lstStyle/>
          <a:p>
            <a:r>
              <a:rPr lang="en-US" smtClean="0"/>
              <a:t>EECS1012</a:t>
            </a:r>
            <a:endParaRPr lang="en-US" dirty="0"/>
          </a:p>
        </p:txBody>
      </p:sp>
      <p:sp>
        <p:nvSpPr>
          <p:cNvPr id="5" name="Slide Number Placeholder 4"/>
          <p:cNvSpPr>
            <a:spLocks noGrp="1"/>
          </p:cNvSpPr>
          <p:nvPr>
            <p:ph type="sldNum" sz="quarter" idx="12"/>
          </p:nvPr>
        </p:nvSpPr>
        <p:spPr/>
        <p:txBody>
          <a:bodyPr>
            <a:normAutofit fontScale="85000" lnSpcReduction="20000"/>
          </a:bodyPr>
          <a:lstStyle/>
          <a:p>
            <a:fld id="{CB779743-7B81-4FB7-A3E2-1ACEC99CD8CF}" type="slidenum">
              <a:rPr lang="en-US" smtClean="0"/>
              <a:t>22</a:t>
            </a:fld>
            <a:endParaRPr lang="en-US"/>
          </a:p>
        </p:txBody>
      </p:sp>
    </p:spTree>
    <p:extLst>
      <p:ext uri="{BB962C8B-B14F-4D97-AF65-F5344CB8AC3E}">
        <p14:creationId xmlns:p14="http://schemas.microsoft.com/office/powerpoint/2010/main" val="2740707993"/>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2647" y="228600"/>
            <a:ext cx="8378951" cy="990600"/>
          </a:xfrm>
        </p:spPr>
        <p:txBody>
          <a:bodyPr/>
          <a:lstStyle/>
          <a:p>
            <a:r>
              <a:rPr lang="en-US" dirty="0" smtClean="0"/>
              <a:t>We want an interactive quote via JS</a:t>
            </a:r>
            <a:endParaRPr lang="en-CA" dirty="0"/>
          </a:p>
        </p:txBody>
      </p:sp>
      <p:sp>
        <p:nvSpPr>
          <p:cNvPr id="4" name="Footer Placeholder 3"/>
          <p:cNvSpPr>
            <a:spLocks noGrp="1"/>
          </p:cNvSpPr>
          <p:nvPr>
            <p:ph type="ftr" sz="quarter" idx="11"/>
          </p:nvPr>
        </p:nvSpPr>
        <p:spPr/>
        <p:txBody>
          <a:bodyPr/>
          <a:lstStyle/>
          <a:p>
            <a:r>
              <a:rPr lang="en-US" smtClean="0"/>
              <a:t>EECS1012</a:t>
            </a:r>
            <a:endParaRPr lang="en-US" dirty="0"/>
          </a:p>
        </p:txBody>
      </p:sp>
      <p:sp>
        <p:nvSpPr>
          <p:cNvPr id="5" name="Slide Number Placeholder 4"/>
          <p:cNvSpPr>
            <a:spLocks noGrp="1"/>
          </p:cNvSpPr>
          <p:nvPr>
            <p:ph type="sldNum" sz="quarter" idx="12"/>
          </p:nvPr>
        </p:nvSpPr>
        <p:spPr/>
        <p:txBody>
          <a:bodyPr>
            <a:normAutofit fontScale="85000" lnSpcReduction="20000"/>
          </a:bodyPr>
          <a:lstStyle/>
          <a:p>
            <a:fld id="{CB779743-7B81-4FB7-A3E2-1ACEC99CD8CF}" type="slidenum">
              <a:rPr lang="en-US" smtClean="0"/>
              <a:t>23</a:t>
            </a:fld>
            <a:endParaRPr lang="en-US"/>
          </a:p>
        </p:txBody>
      </p:sp>
      <p:pic>
        <p:nvPicPr>
          <p:cNvPr id="7" name="Picture 6"/>
          <p:cNvPicPr>
            <a:picLocks noChangeAspect="1"/>
          </p:cNvPicPr>
          <p:nvPr/>
        </p:nvPicPr>
        <p:blipFill>
          <a:blip r:embed="rId2"/>
          <a:stretch>
            <a:fillRect/>
          </a:stretch>
        </p:blipFill>
        <p:spPr>
          <a:xfrm>
            <a:off x="860842" y="1592263"/>
            <a:ext cx="7879515" cy="4732337"/>
          </a:xfrm>
          <a:prstGeom prst="rect">
            <a:avLst/>
          </a:prstGeom>
          <a:ln>
            <a:solidFill>
              <a:schemeClr val="tx1"/>
            </a:solidFill>
          </a:ln>
        </p:spPr>
      </p:pic>
      <p:sp>
        <p:nvSpPr>
          <p:cNvPr id="9" name="TextBox 8"/>
          <p:cNvSpPr txBox="1"/>
          <p:nvPr/>
        </p:nvSpPr>
        <p:spPr>
          <a:xfrm>
            <a:off x="4489457" y="3620621"/>
            <a:ext cx="622286" cy="523220"/>
          </a:xfrm>
          <a:prstGeom prst="rect">
            <a:avLst/>
          </a:prstGeom>
          <a:noFill/>
        </p:spPr>
        <p:txBody>
          <a:bodyPr wrap="none" rtlCol="0">
            <a:spAutoFit/>
          </a:bodyPr>
          <a:lstStyle/>
          <a:p>
            <a:r>
              <a:rPr lang="en-US" sz="2800" dirty="0" smtClean="0"/>
              <a:t>….</a:t>
            </a:r>
            <a:endParaRPr lang="en-CA" sz="2800" dirty="0"/>
          </a:p>
        </p:txBody>
      </p:sp>
      <p:cxnSp>
        <p:nvCxnSpPr>
          <p:cNvPr id="11" name="Straight Arrow Connector 10"/>
          <p:cNvCxnSpPr/>
          <p:nvPr/>
        </p:nvCxnSpPr>
        <p:spPr>
          <a:xfrm flipH="1">
            <a:off x="6752627" y="5159504"/>
            <a:ext cx="457200" cy="45149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2" name="TextBox 11"/>
          <p:cNvSpPr txBox="1"/>
          <p:nvPr/>
        </p:nvSpPr>
        <p:spPr>
          <a:xfrm>
            <a:off x="7154398" y="3988806"/>
            <a:ext cx="1761380" cy="1200329"/>
          </a:xfrm>
          <a:prstGeom prst="rect">
            <a:avLst/>
          </a:prstGeom>
        </p:spPr>
        <p:style>
          <a:lnRef idx="2">
            <a:schemeClr val="dk1"/>
          </a:lnRef>
          <a:fillRef idx="1">
            <a:schemeClr val="lt1"/>
          </a:fillRef>
          <a:effectRef idx="0">
            <a:schemeClr val="dk1"/>
          </a:effectRef>
          <a:fontRef idx="minor">
            <a:schemeClr val="dk1"/>
          </a:fontRef>
        </p:style>
        <p:txBody>
          <a:bodyPr wrap="none" rtlCol="0">
            <a:spAutoFit/>
          </a:bodyPr>
          <a:lstStyle/>
          <a:p>
            <a:r>
              <a:rPr lang="en-US" dirty="0" smtClean="0"/>
              <a:t>Add quotes here.</a:t>
            </a:r>
          </a:p>
          <a:p>
            <a:r>
              <a:rPr lang="en-US" dirty="0" smtClean="0"/>
              <a:t>These change on</a:t>
            </a:r>
            <a:br>
              <a:rPr lang="en-US" dirty="0" smtClean="0"/>
            </a:br>
            <a:r>
              <a:rPr lang="en-US" dirty="0" smtClean="0"/>
              <a:t>their own every</a:t>
            </a:r>
            <a:br>
              <a:rPr lang="en-US" dirty="0" smtClean="0"/>
            </a:br>
            <a:r>
              <a:rPr lang="en-US" dirty="0" smtClean="0"/>
              <a:t>3 seconds.</a:t>
            </a:r>
            <a:endParaRPr lang="en-CA" dirty="0"/>
          </a:p>
        </p:txBody>
      </p:sp>
    </p:spTree>
    <p:extLst>
      <p:ext uri="{BB962C8B-B14F-4D97-AF65-F5344CB8AC3E}">
        <p14:creationId xmlns:p14="http://schemas.microsoft.com/office/powerpoint/2010/main" val="276943741"/>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2648" y="228600"/>
            <a:ext cx="8531352" cy="990600"/>
          </a:xfrm>
        </p:spPr>
        <p:txBody>
          <a:bodyPr/>
          <a:lstStyle/>
          <a:p>
            <a:r>
              <a:rPr lang="en-US" dirty="0" smtClean="0"/>
              <a:t>PHP creates the quote in the HTML</a:t>
            </a:r>
            <a:endParaRPr lang="en-CA" dirty="0"/>
          </a:p>
        </p:txBody>
      </p:sp>
      <p:sp>
        <p:nvSpPr>
          <p:cNvPr id="4" name="Footer Placeholder 3"/>
          <p:cNvSpPr>
            <a:spLocks noGrp="1"/>
          </p:cNvSpPr>
          <p:nvPr>
            <p:ph type="ftr" sz="quarter" idx="11"/>
          </p:nvPr>
        </p:nvSpPr>
        <p:spPr>
          <a:xfrm>
            <a:off x="582597" y="6248400"/>
            <a:ext cx="5421313" cy="365125"/>
          </a:xfrm>
        </p:spPr>
        <p:txBody>
          <a:bodyPr/>
          <a:lstStyle/>
          <a:p>
            <a:r>
              <a:rPr lang="en-US" smtClean="0"/>
              <a:t>EECS1012</a:t>
            </a:r>
            <a:endParaRPr lang="en-US" dirty="0"/>
          </a:p>
        </p:txBody>
      </p:sp>
      <p:sp>
        <p:nvSpPr>
          <p:cNvPr id="5" name="Slide Number Placeholder 4"/>
          <p:cNvSpPr>
            <a:spLocks noGrp="1"/>
          </p:cNvSpPr>
          <p:nvPr>
            <p:ph type="sldNum" sz="quarter" idx="12"/>
          </p:nvPr>
        </p:nvSpPr>
        <p:spPr/>
        <p:txBody>
          <a:bodyPr>
            <a:normAutofit fontScale="85000" lnSpcReduction="20000"/>
          </a:bodyPr>
          <a:lstStyle/>
          <a:p>
            <a:fld id="{CB779743-7B81-4FB7-A3E2-1ACEC99CD8CF}" type="slidenum">
              <a:rPr lang="en-US" smtClean="0"/>
              <a:t>24</a:t>
            </a:fld>
            <a:endParaRPr lang="en-US"/>
          </a:p>
        </p:txBody>
      </p:sp>
      <p:sp>
        <p:nvSpPr>
          <p:cNvPr id="6" name="Rectangle 5"/>
          <p:cNvSpPr/>
          <p:nvPr/>
        </p:nvSpPr>
        <p:spPr>
          <a:xfrm>
            <a:off x="76200" y="2136339"/>
            <a:ext cx="9067800" cy="1815882"/>
          </a:xfrm>
          <a:prstGeom prst="rect">
            <a:avLst/>
          </a:prstGeom>
          <a:solidFill>
            <a:srgbClr val="FFCCFF"/>
          </a:solidFill>
          <a:ln>
            <a:solidFill>
              <a:schemeClr val="tx1"/>
            </a:solidFill>
          </a:ln>
        </p:spPr>
        <p:txBody>
          <a:bodyPr wrap="square">
            <a:spAutoFit/>
          </a:bodyPr>
          <a:lstStyle/>
          <a:p>
            <a:r>
              <a:rPr lang="en-CA" sz="1600" dirty="0">
                <a:latin typeface="Courier New" panose="02070309020205020404" pitchFamily="49" charset="0"/>
                <a:cs typeface="Courier New" panose="02070309020205020404" pitchFamily="49" charset="0"/>
              </a:rPr>
              <a:t> &lt;div id="box"&gt;</a:t>
            </a:r>
          </a:p>
          <a:p>
            <a:r>
              <a:rPr lang="en-CA" sz="1600" dirty="0" smtClean="0">
                <a:latin typeface="Courier New" panose="02070309020205020404" pitchFamily="49" charset="0"/>
                <a:cs typeface="Courier New" panose="02070309020205020404" pitchFamily="49" charset="0"/>
              </a:rPr>
              <a:t>&lt;?</a:t>
            </a:r>
            <a:r>
              <a:rPr lang="en-CA" sz="1600" dirty="0" err="1">
                <a:latin typeface="Courier New" panose="02070309020205020404" pitchFamily="49" charset="0"/>
                <a:cs typeface="Courier New" panose="02070309020205020404" pitchFamily="49" charset="0"/>
              </a:rPr>
              <a:t>php</a:t>
            </a:r>
            <a:endParaRPr lang="en-CA" sz="1600" dirty="0">
              <a:latin typeface="Courier New" panose="02070309020205020404" pitchFamily="49" charset="0"/>
              <a:cs typeface="Courier New" panose="02070309020205020404" pitchFamily="49" charset="0"/>
            </a:endParaRPr>
          </a:p>
          <a:p>
            <a:r>
              <a:rPr lang="en-CA" sz="1600" dirty="0" smtClean="0">
                <a:latin typeface="Courier New" panose="02070309020205020404" pitchFamily="49" charset="0"/>
                <a:cs typeface="Courier New" panose="02070309020205020404" pitchFamily="49" charset="0"/>
              </a:rPr>
              <a:t> </a:t>
            </a:r>
            <a:r>
              <a:rPr lang="en-CA" sz="1600" dirty="0">
                <a:latin typeface="Courier New" panose="02070309020205020404" pitchFamily="49" charset="0"/>
                <a:cs typeface="Courier New" panose="02070309020205020404" pitchFamily="49" charset="0"/>
              </a:rPr>
              <a:t>print "&lt;p&gt;";</a:t>
            </a:r>
          </a:p>
          <a:p>
            <a:r>
              <a:rPr lang="en-CA" sz="1600" dirty="0" smtClean="0">
                <a:latin typeface="Courier New" panose="02070309020205020404" pitchFamily="49" charset="0"/>
                <a:cs typeface="Courier New" panose="02070309020205020404" pitchFamily="49" charset="0"/>
              </a:rPr>
              <a:t> print </a:t>
            </a:r>
            <a:r>
              <a:rPr lang="en-CA" sz="1600" dirty="0">
                <a:latin typeface="Courier New" panose="02070309020205020404" pitchFamily="49" charset="0"/>
                <a:cs typeface="Courier New" panose="02070309020205020404" pitchFamily="49" charset="0"/>
              </a:rPr>
              <a:t>'&lt;button id="</a:t>
            </a:r>
            <a:r>
              <a:rPr lang="en-CA" sz="1600" b="1" dirty="0">
                <a:solidFill>
                  <a:schemeClr val="accent1"/>
                </a:solidFill>
                <a:latin typeface="Courier New" panose="02070309020205020404" pitchFamily="49" charset="0"/>
                <a:cs typeface="Courier New" panose="02070309020205020404" pitchFamily="49" charset="0"/>
              </a:rPr>
              <a:t>next</a:t>
            </a:r>
            <a:r>
              <a:rPr lang="en-CA" sz="1600" dirty="0">
                <a:latin typeface="Courier New" panose="02070309020205020404" pitchFamily="49" charset="0"/>
                <a:cs typeface="Courier New" panose="02070309020205020404" pitchFamily="49" charset="0"/>
              </a:rPr>
              <a:t>"&gt;Next&lt;/</a:t>
            </a:r>
            <a:r>
              <a:rPr lang="en-CA" sz="1600" dirty="0" smtClean="0">
                <a:latin typeface="Courier New" panose="02070309020205020404" pitchFamily="49" charset="0"/>
                <a:cs typeface="Courier New" panose="02070309020205020404" pitchFamily="49" charset="0"/>
              </a:rPr>
              <a:t>button&gt;&lt;</a:t>
            </a:r>
            <a:r>
              <a:rPr lang="en-CA" sz="1600" dirty="0">
                <a:latin typeface="Courier New" panose="02070309020205020404" pitchFamily="49" charset="0"/>
                <a:cs typeface="Courier New" panose="02070309020205020404" pitchFamily="49" charset="0"/>
              </a:rPr>
              <a:t>button id="</a:t>
            </a:r>
            <a:r>
              <a:rPr lang="en-CA" sz="1600" b="1" dirty="0">
                <a:solidFill>
                  <a:schemeClr val="accent1"/>
                </a:solidFill>
                <a:latin typeface="Courier New" panose="02070309020205020404" pitchFamily="49" charset="0"/>
                <a:cs typeface="Courier New" panose="02070309020205020404" pitchFamily="49" charset="0"/>
              </a:rPr>
              <a:t>stop</a:t>
            </a:r>
            <a:r>
              <a:rPr lang="en-CA" sz="1600" dirty="0">
                <a:latin typeface="Courier New" panose="02070309020205020404" pitchFamily="49" charset="0"/>
                <a:cs typeface="Courier New" panose="02070309020205020404" pitchFamily="49" charset="0"/>
              </a:rPr>
              <a:t>"&gt;Stop&lt;/button&gt;';</a:t>
            </a:r>
          </a:p>
          <a:p>
            <a:r>
              <a:rPr lang="en-CA" sz="1600" dirty="0">
                <a:latin typeface="Courier New" panose="02070309020205020404" pitchFamily="49" charset="0"/>
                <a:cs typeface="Courier New" panose="02070309020205020404" pitchFamily="49" charset="0"/>
              </a:rPr>
              <a:t> </a:t>
            </a:r>
            <a:r>
              <a:rPr lang="en-CA" sz="1600" dirty="0" smtClean="0">
                <a:latin typeface="Courier New" panose="02070309020205020404" pitchFamily="49" charset="0"/>
                <a:cs typeface="Courier New" panose="02070309020205020404" pitchFamily="49" charset="0"/>
              </a:rPr>
              <a:t>print </a:t>
            </a:r>
            <a:r>
              <a:rPr lang="en-CA" sz="1600" dirty="0">
                <a:latin typeface="Courier New" panose="02070309020205020404" pitchFamily="49" charset="0"/>
                <a:cs typeface="Courier New" panose="02070309020205020404" pitchFamily="49" charset="0"/>
              </a:rPr>
              <a:t>" &lt;quote id=\"</a:t>
            </a:r>
            <a:r>
              <a:rPr lang="en-CA" sz="1600" dirty="0" err="1">
                <a:solidFill>
                  <a:schemeClr val="accent1"/>
                </a:solidFill>
                <a:latin typeface="Courier New" panose="02070309020205020404" pitchFamily="49" charset="0"/>
                <a:cs typeface="Courier New" panose="02070309020205020404" pitchFamily="49" charset="0"/>
              </a:rPr>
              <a:t>quote_footer</a:t>
            </a:r>
            <a:r>
              <a:rPr lang="en-CA" sz="1600" dirty="0">
                <a:latin typeface="Courier New" panose="02070309020205020404" pitchFamily="49" charset="0"/>
                <a:cs typeface="Courier New" panose="02070309020205020404" pitchFamily="49" charset="0"/>
              </a:rPr>
              <a:t>\"&gt; $output &lt;/quote&gt; &lt;/p&gt; ";</a:t>
            </a:r>
          </a:p>
          <a:p>
            <a:r>
              <a:rPr lang="en-CA" sz="1600" dirty="0" smtClean="0">
                <a:latin typeface="Courier New" panose="02070309020205020404" pitchFamily="49" charset="0"/>
                <a:cs typeface="Courier New" panose="02070309020205020404" pitchFamily="49" charset="0"/>
              </a:rPr>
              <a:t>?&gt;</a:t>
            </a:r>
            <a:endParaRPr lang="en-CA" sz="1600" dirty="0">
              <a:latin typeface="Courier New" panose="02070309020205020404" pitchFamily="49" charset="0"/>
              <a:cs typeface="Courier New" panose="02070309020205020404" pitchFamily="49" charset="0"/>
            </a:endParaRPr>
          </a:p>
          <a:p>
            <a:r>
              <a:rPr lang="en-CA" sz="1600" dirty="0">
                <a:latin typeface="Courier New" panose="02070309020205020404" pitchFamily="49" charset="0"/>
                <a:cs typeface="Courier New" panose="02070309020205020404" pitchFamily="49" charset="0"/>
              </a:rPr>
              <a:t>&lt;/div&gt;</a:t>
            </a:r>
          </a:p>
        </p:txBody>
      </p:sp>
      <p:pic>
        <p:nvPicPr>
          <p:cNvPr id="8" name="Picture 7"/>
          <p:cNvPicPr>
            <a:picLocks noChangeAspect="1"/>
          </p:cNvPicPr>
          <p:nvPr/>
        </p:nvPicPr>
        <p:blipFill>
          <a:blip r:embed="rId2"/>
          <a:stretch>
            <a:fillRect/>
          </a:stretch>
        </p:blipFill>
        <p:spPr>
          <a:xfrm>
            <a:off x="0" y="4464857"/>
            <a:ext cx="9144000" cy="809006"/>
          </a:xfrm>
          <a:prstGeom prst="rect">
            <a:avLst/>
          </a:prstGeom>
        </p:spPr>
      </p:pic>
      <p:cxnSp>
        <p:nvCxnSpPr>
          <p:cNvPr id="10" name="Straight Arrow Connector 9"/>
          <p:cNvCxnSpPr/>
          <p:nvPr/>
        </p:nvCxnSpPr>
        <p:spPr>
          <a:xfrm flipH="1">
            <a:off x="4878324" y="3352800"/>
            <a:ext cx="227076" cy="134300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97196695"/>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Javascript</a:t>
            </a:r>
            <a:r>
              <a:rPr lang="en-US" dirty="0" smtClean="0"/>
              <a:t> code</a:t>
            </a:r>
            <a:endParaRPr lang="en-CA" dirty="0"/>
          </a:p>
        </p:txBody>
      </p:sp>
      <p:sp>
        <p:nvSpPr>
          <p:cNvPr id="4" name="Footer Placeholder 3"/>
          <p:cNvSpPr>
            <a:spLocks noGrp="1"/>
          </p:cNvSpPr>
          <p:nvPr>
            <p:ph type="ftr" sz="quarter" idx="11"/>
          </p:nvPr>
        </p:nvSpPr>
        <p:spPr/>
        <p:txBody>
          <a:bodyPr/>
          <a:lstStyle/>
          <a:p>
            <a:r>
              <a:rPr lang="en-US" smtClean="0"/>
              <a:t>EECS1012</a:t>
            </a:r>
            <a:endParaRPr lang="en-US" dirty="0"/>
          </a:p>
        </p:txBody>
      </p:sp>
      <p:sp>
        <p:nvSpPr>
          <p:cNvPr id="5" name="Slide Number Placeholder 4"/>
          <p:cNvSpPr>
            <a:spLocks noGrp="1"/>
          </p:cNvSpPr>
          <p:nvPr>
            <p:ph type="sldNum" sz="quarter" idx="12"/>
          </p:nvPr>
        </p:nvSpPr>
        <p:spPr/>
        <p:txBody>
          <a:bodyPr>
            <a:normAutofit fontScale="85000" lnSpcReduction="20000"/>
          </a:bodyPr>
          <a:lstStyle/>
          <a:p>
            <a:fld id="{CB779743-7B81-4FB7-A3E2-1ACEC99CD8CF}" type="slidenum">
              <a:rPr lang="en-US" smtClean="0"/>
              <a:t>25</a:t>
            </a:fld>
            <a:endParaRPr lang="en-US"/>
          </a:p>
        </p:txBody>
      </p:sp>
      <p:sp>
        <p:nvSpPr>
          <p:cNvPr id="6" name="Rectangle 5"/>
          <p:cNvSpPr/>
          <p:nvPr/>
        </p:nvSpPr>
        <p:spPr>
          <a:xfrm>
            <a:off x="0" y="1774290"/>
            <a:ext cx="4038600" cy="3416320"/>
          </a:xfrm>
          <a:prstGeom prst="rect">
            <a:avLst/>
          </a:prstGeom>
          <a:solidFill>
            <a:srgbClr val="F4F6A8"/>
          </a:solidFill>
        </p:spPr>
        <p:style>
          <a:lnRef idx="2">
            <a:schemeClr val="dk1"/>
          </a:lnRef>
          <a:fillRef idx="1">
            <a:schemeClr val="lt1"/>
          </a:fillRef>
          <a:effectRef idx="0">
            <a:schemeClr val="dk1"/>
          </a:effectRef>
          <a:fontRef idx="minor">
            <a:schemeClr val="dk1"/>
          </a:fontRef>
        </p:style>
        <p:txBody>
          <a:bodyPr wrap="square">
            <a:spAutoFit/>
          </a:bodyPr>
          <a:lstStyle/>
          <a:p>
            <a:r>
              <a:rPr lang="en-CA" dirty="0" err="1" smtClean="0"/>
              <a:t>var</a:t>
            </a:r>
            <a:r>
              <a:rPr lang="en-CA" dirty="0" smtClean="0"/>
              <a:t> </a:t>
            </a:r>
            <a:r>
              <a:rPr lang="en-CA" dirty="0" err="1" smtClean="0"/>
              <a:t>timerId</a:t>
            </a:r>
            <a:r>
              <a:rPr lang="en-CA" dirty="0" smtClean="0"/>
              <a:t> =  null;</a:t>
            </a:r>
          </a:p>
          <a:p>
            <a:r>
              <a:rPr lang="en-CA" dirty="0" err="1" smtClean="0"/>
              <a:t>var</a:t>
            </a:r>
            <a:r>
              <a:rPr lang="en-CA" dirty="0" smtClean="0"/>
              <a:t> </a:t>
            </a:r>
            <a:r>
              <a:rPr lang="en-CA" dirty="0" err="1" smtClean="0"/>
              <a:t>quoteId</a:t>
            </a:r>
            <a:r>
              <a:rPr lang="en-CA" dirty="0" smtClean="0"/>
              <a:t> = 0;</a:t>
            </a:r>
          </a:p>
          <a:p>
            <a:endParaRPr lang="en-CA" dirty="0" smtClean="0"/>
          </a:p>
          <a:p>
            <a:r>
              <a:rPr lang="en-CA" dirty="0" err="1" smtClean="0"/>
              <a:t>window.onload</a:t>
            </a:r>
            <a:r>
              <a:rPr lang="en-CA" dirty="0" smtClean="0"/>
              <a:t> = function ()</a:t>
            </a:r>
          </a:p>
          <a:p>
            <a:r>
              <a:rPr lang="en-CA" dirty="0" smtClean="0"/>
              <a:t>{</a:t>
            </a:r>
          </a:p>
          <a:p>
            <a:r>
              <a:rPr lang="en-CA" dirty="0" smtClean="0"/>
              <a:t>  $("next").</a:t>
            </a:r>
            <a:r>
              <a:rPr lang="en-CA" dirty="0" err="1" smtClean="0"/>
              <a:t>onclick</a:t>
            </a:r>
            <a:r>
              <a:rPr lang="en-CA" dirty="0" smtClean="0"/>
              <a:t> = </a:t>
            </a:r>
            <a:r>
              <a:rPr lang="en-CA" dirty="0" err="1" smtClean="0"/>
              <a:t>nextQuote</a:t>
            </a:r>
            <a:r>
              <a:rPr lang="en-CA" dirty="0" smtClean="0"/>
              <a:t>;</a:t>
            </a:r>
          </a:p>
          <a:p>
            <a:r>
              <a:rPr lang="en-CA" dirty="0" smtClean="0"/>
              <a:t>  $("stop").</a:t>
            </a:r>
            <a:r>
              <a:rPr lang="en-CA" dirty="0" err="1" smtClean="0"/>
              <a:t>onclick</a:t>
            </a:r>
            <a:r>
              <a:rPr lang="en-CA" dirty="0" smtClean="0"/>
              <a:t> = </a:t>
            </a:r>
            <a:r>
              <a:rPr lang="en-CA" dirty="0" err="1" smtClean="0"/>
              <a:t>stopTimer</a:t>
            </a:r>
            <a:r>
              <a:rPr lang="en-CA" dirty="0" smtClean="0"/>
              <a:t>;</a:t>
            </a:r>
          </a:p>
          <a:p>
            <a:r>
              <a:rPr lang="en-CA" dirty="0" smtClean="0"/>
              <a:t>  </a:t>
            </a:r>
            <a:r>
              <a:rPr lang="en-CA" dirty="0" err="1" smtClean="0"/>
              <a:t>timerId</a:t>
            </a:r>
            <a:r>
              <a:rPr lang="en-CA" dirty="0" smtClean="0"/>
              <a:t> = </a:t>
            </a:r>
            <a:r>
              <a:rPr lang="en-CA" dirty="0" err="1" smtClean="0"/>
              <a:t>setInterval</a:t>
            </a:r>
            <a:r>
              <a:rPr lang="en-CA" dirty="0" smtClean="0"/>
              <a:t>(</a:t>
            </a:r>
            <a:r>
              <a:rPr lang="en-CA" dirty="0" err="1" smtClean="0"/>
              <a:t>nextQuote</a:t>
            </a:r>
            <a:r>
              <a:rPr lang="en-CA" dirty="0" smtClean="0"/>
              <a:t>, 3000);</a:t>
            </a:r>
          </a:p>
          <a:p>
            <a:r>
              <a:rPr lang="en-CA" dirty="0" smtClean="0"/>
              <a:t>}</a:t>
            </a:r>
          </a:p>
          <a:p>
            <a:endParaRPr lang="en-US" dirty="0" smtClean="0"/>
          </a:p>
          <a:p>
            <a:r>
              <a:rPr lang="en-US" dirty="0" smtClean="0"/>
              <a:t>…</a:t>
            </a:r>
            <a:endParaRPr lang="en-CA" dirty="0" smtClean="0"/>
          </a:p>
          <a:p>
            <a:endParaRPr lang="en-CA" dirty="0"/>
          </a:p>
        </p:txBody>
      </p:sp>
      <p:sp>
        <p:nvSpPr>
          <p:cNvPr id="7" name="Rectangle 6"/>
          <p:cNvSpPr/>
          <p:nvPr/>
        </p:nvSpPr>
        <p:spPr>
          <a:xfrm>
            <a:off x="4114800" y="1778159"/>
            <a:ext cx="4953000" cy="3416320"/>
          </a:xfrm>
          <a:prstGeom prst="rect">
            <a:avLst/>
          </a:prstGeom>
          <a:solidFill>
            <a:srgbClr val="F4F6A8"/>
          </a:solidFill>
        </p:spPr>
        <p:style>
          <a:lnRef idx="2">
            <a:schemeClr val="dk1"/>
          </a:lnRef>
          <a:fillRef idx="1">
            <a:schemeClr val="lt1"/>
          </a:fillRef>
          <a:effectRef idx="0">
            <a:schemeClr val="dk1"/>
          </a:effectRef>
          <a:fontRef idx="minor">
            <a:schemeClr val="dk1"/>
          </a:fontRef>
        </p:style>
        <p:txBody>
          <a:bodyPr wrap="square">
            <a:spAutoFit/>
          </a:bodyPr>
          <a:lstStyle/>
          <a:p>
            <a:r>
              <a:rPr lang="en-CA" dirty="0"/>
              <a:t>function </a:t>
            </a:r>
            <a:r>
              <a:rPr lang="en-CA" dirty="0" err="1"/>
              <a:t>nextQuote</a:t>
            </a:r>
            <a:r>
              <a:rPr lang="en-CA" dirty="0"/>
              <a:t>()</a:t>
            </a:r>
          </a:p>
          <a:p>
            <a:r>
              <a:rPr lang="en-CA" dirty="0"/>
              <a:t>{</a:t>
            </a:r>
          </a:p>
          <a:p>
            <a:r>
              <a:rPr lang="en-CA" dirty="0"/>
              <a:t>  $("</a:t>
            </a:r>
            <a:r>
              <a:rPr lang="en-CA" dirty="0" err="1"/>
              <a:t>quote_footer</a:t>
            </a:r>
            <a:r>
              <a:rPr lang="en-CA" dirty="0"/>
              <a:t>").</a:t>
            </a:r>
            <a:r>
              <a:rPr lang="en-CA" dirty="0" err="1"/>
              <a:t>innerHTML</a:t>
            </a:r>
            <a:r>
              <a:rPr lang="en-CA" dirty="0"/>
              <a:t> = </a:t>
            </a:r>
            <a:r>
              <a:rPr lang="en-CA" dirty="0">
                <a:solidFill>
                  <a:schemeClr val="accent1"/>
                </a:solidFill>
              </a:rPr>
              <a:t>quotes</a:t>
            </a:r>
            <a:r>
              <a:rPr lang="en-CA" dirty="0"/>
              <a:t>[</a:t>
            </a:r>
            <a:r>
              <a:rPr lang="en-CA" dirty="0" err="1"/>
              <a:t>quoteId</a:t>
            </a:r>
            <a:r>
              <a:rPr lang="en-CA" dirty="0"/>
              <a:t>];</a:t>
            </a:r>
          </a:p>
          <a:p>
            <a:r>
              <a:rPr lang="en-CA" dirty="0"/>
              <a:t>  </a:t>
            </a:r>
            <a:r>
              <a:rPr lang="en-CA" dirty="0" err="1"/>
              <a:t>quoteId</a:t>
            </a:r>
            <a:r>
              <a:rPr lang="en-CA" dirty="0"/>
              <a:t>++;</a:t>
            </a:r>
          </a:p>
          <a:p>
            <a:r>
              <a:rPr lang="en-CA" dirty="0"/>
              <a:t>  if (</a:t>
            </a:r>
            <a:r>
              <a:rPr lang="en-CA" dirty="0" err="1"/>
              <a:t>quoteId</a:t>
            </a:r>
            <a:r>
              <a:rPr lang="en-CA" dirty="0"/>
              <a:t> &gt;= </a:t>
            </a:r>
            <a:r>
              <a:rPr lang="en-CA" dirty="0" err="1"/>
              <a:t>quotes.length</a:t>
            </a:r>
            <a:r>
              <a:rPr lang="en-CA" dirty="0"/>
              <a:t>)</a:t>
            </a:r>
          </a:p>
          <a:p>
            <a:r>
              <a:rPr lang="en-CA" dirty="0"/>
              <a:t>    </a:t>
            </a:r>
            <a:r>
              <a:rPr lang="en-CA" dirty="0" err="1"/>
              <a:t>quoteId</a:t>
            </a:r>
            <a:r>
              <a:rPr lang="en-CA" dirty="0"/>
              <a:t>=0;</a:t>
            </a:r>
          </a:p>
          <a:p>
            <a:r>
              <a:rPr lang="en-CA" dirty="0"/>
              <a:t>}</a:t>
            </a:r>
          </a:p>
          <a:p>
            <a:endParaRPr lang="en-CA" dirty="0"/>
          </a:p>
          <a:p>
            <a:r>
              <a:rPr lang="en-CA" dirty="0"/>
              <a:t>function </a:t>
            </a:r>
            <a:r>
              <a:rPr lang="en-CA" dirty="0" err="1"/>
              <a:t>stopTimer</a:t>
            </a:r>
            <a:r>
              <a:rPr lang="en-CA" dirty="0"/>
              <a:t>()</a:t>
            </a:r>
          </a:p>
          <a:p>
            <a:r>
              <a:rPr lang="en-CA" dirty="0"/>
              <a:t>{</a:t>
            </a:r>
          </a:p>
          <a:p>
            <a:r>
              <a:rPr lang="en-CA" dirty="0"/>
              <a:t>  </a:t>
            </a:r>
            <a:r>
              <a:rPr lang="en-CA" dirty="0" err="1"/>
              <a:t>clearInterval</a:t>
            </a:r>
            <a:r>
              <a:rPr lang="en-CA" dirty="0"/>
              <a:t>(</a:t>
            </a:r>
            <a:r>
              <a:rPr lang="en-CA" dirty="0" err="1"/>
              <a:t>timerId</a:t>
            </a:r>
            <a:r>
              <a:rPr lang="en-CA" dirty="0"/>
              <a:t>);</a:t>
            </a:r>
          </a:p>
          <a:p>
            <a:r>
              <a:rPr lang="en-CA" dirty="0"/>
              <a:t>}</a:t>
            </a:r>
          </a:p>
        </p:txBody>
      </p:sp>
      <p:sp>
        <p:nvSpPr>
          <p:cNvPr id="8" name="TextBox 7"/>
          <p:cNvSpPr txBox="1"/>
          <p:nvPr/>
        </p:nvSpPr>
        <p:spPr>
          <a:xfrm>
            <a:off x="533400" y="5267974"/>
            <a:ext cx="3350917" cy="646331"/>
          </a:xfrm>
          <a:prstGeom prst="rect">
            <a:avLst/>
          </a:prstGeom>
          <a:noFill/>
        </p:spPr>
        <p:txBody>
          <a:bodyPr wrap="none" rtlCol="0">
            <a:spAutoFit/>
          </a:bodyPr>
          <a:lstStyle/>
          <a:p>
            <a:r>
              <a:rPr lang="en-US" dirty="0" smtClean="0"/>
              <a:t>Set up "</a:t>
            </a:r>
            <a:r>
              <a:rPr lang="en-US" dirty="0" err="1" smtClean="0"/>
              <a:t>onclick</a:t>
            </a:r>
            <a:r>
              <a:rPr lang="en-US" dirty="0" smtClean="0"/>
              <a:t>" events.</a:t>
            </a:r>
          </a:p>
          <a:p>
            <a:r>
              <a:rPr lang="en-US" dirty="0" smtClean="0"/>
              <a:t>Set timer to change to next Quote.</a:t>
            </a:r>
            <a:endParaRPr lang="en-CA" dirty="0"/>
          </a:p>
        </p:txBody>
      </p:sp>
      <p:sp>
        <p:nvSpPr>
          <p:cNvPr id="9" name="TextBox 8"/>
          <p:cNvSpPr txBox="1"/>
          <p:nvPr/>
        </p:nvSpPr>
        <p:spPr>
          <a:xfrm>
            <a:off x="4676469" y="5205408"/>
            <a:ext cx="3422284" cy="1200329"/>
          </a:xfrm>
          <a:prstGeom prst="rect">
            <a:avLst/>
          </a:prstGeom>
          <a:noFill/>
        </p:spPr>
        <p:txBody>
          <a:bodyPr wrap="none" rtlCol="0">
            <a:spAutoFit/>
          </a:bodyPr>
          <a:lstStyle/>
          <a:p>
            <a:r>
              <a:rPr lang="en-US" dirty="0" err="1" smtClean="0"/>
              <a:t>nextQuote</a:t>
            </a:r>
            <a:r>
              <a:rPr lang="en-US" dirty="0" smtClean="0"/>
              <a:t> changes to new quote in</a:t>
            </a:r>
            <a:br>
              <a:rPr lang="en-US" dirty="0" smtClean="0"/>
            </a:br>
            <a:r>
              <a:rPr lang="en-US" dirty="0" smtClean="0"/>
              <a:t>array </a:t>
            </a:r>
            <a:r>
              <a:rPr lang="en-US" dirty="0" smtClean="0">
                <a:solidFill>
                  <a:schemeClr val="accent1"/>
                </a:solidFill>
              </a:rPr>
              <a:t>quotes</a:t>
            </a:r>
            <a:r>
              <a:rPr lang="en-US" dirty="0" smtClean="0"/>
              <a:t>[ ];</a:t>
            </a:r>
          </a:p>
          <a:p>
            <a:endParaRPr lang="en-US" dirty="0"/>
          </a:p>
          <a:p>
            <a:r>
              <a:rPr lang="en-US" dirty="0" err="1" smtClean="0"/>
              <a:t>stopTimer</a:t>
            </a:r>
            <a:r>
              <a:rPr lang="en-US" dirty="0" smtClean="0"/>
              <a:t>() clears the </a:t>
            </a:r>
            <a:r>
              <a:rPr lang="en-US" dirty="0" err="1" smtClean="0"/>
              <a:t>intervalTimer</a:t>
            </a:r>
            <a:r>
              <a:rPr lang="en-US" dirty="0" smtClean="0"/>
              <a:t>.</a:t>
            </a:r>
            <a:endParaRPr lang="en-US" dirty="0"/>
          </a:p>
        </p:txBody>
      </p:sp>
      <p:cxnSp>
        <p:nvCxnSpPr>
          <p:cNvPr id="11" name="Straight Arrow Connector 10"/>
          <p:cNvCxnSpPr/>
          <p:nvPr/>
        </p:nvCxnSpPr>
        <p:spPr>
          <a:xfrm flipH="1">
            <a:off x="7315200" y="1905000"/>
            <a:ext cx="76200" cy="45720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3" name="TextBox 12"/>
          <p:cNvSpPr txBox="1"/>
          <p:nvPr/>
        </p:nvSpPr>
        <p:spPr>
          <a:xfrm>
            <a:off x="6612765" y="503872"/>
            <a:ext cx="2184124" cy="1477328"/>
          </a:xfrm>
          <a:prstGeom prst="rect">
            <a:avLst/>
          </a:prstGeom>
        </p:spPr>
        <p:style>
          <a:lnRef idx="2">
            <a:schemeClr val="dk1"/>
          </a:lnRef>
          <a:fillRef idx="1">
            <a:schemeClr val="lt1"/>
          </a:fillRef>
          <a:effectRef idx="0">
            <a:schemeClr val="dk1"/>
          </a:effectRef>
          <a:fontRef idx="minor">
            <a:schemeClr val="dk1"/>
          </a:fontRef>
        </p:style>
        <p:txBody>
          <a:bodyPr wrap="none" rtlCol="0">
            <a:spAutoFit/>
          </a:bodyPr>
          <a:lstStyle/>
          <a:p>
            <a:r>
              <a:rPr lang="en-US" dirty="0" smtClean="0"/>
              <a:t>Be nice to </a:t>
            </a:r>
            <a:br>
              <a:rPr lang="en-US" dirty="0" smtClean="0"/>
            </a:br>
            <a:r>
              <a:rPr lang="en-US" dirty="0" smtClean="0"/>
              <a:t>have an array</a:t>
            </a:r>
            <a:br>
              <a:rPr lang="en-US" dirty="0" smtClean="0"/>
            </a:br>
            <a:r>
              <a:rPr lang="en-US" dirty="0" smtClean="0"/>
              <a:t>of all the quotes</a:t>
            </a:r>
            <a:br>
              <a:rPr lang="en-US" dirty="0" smtClean="0"/>
            </a:br>
            <a:r>
              <a:rPr lang="en-US" dirty="0" smtClean="0"/>
              <a:t>on the client side</a:t>
            </a:r>
            <a:br>
              <a:rPr lang="en-US" dirty="0" smtClean="0"/>
            </a:br>
            <a:r>
              <a:rPr lang="en-US" dirty="0" smtClean="0"/>
              <a:t>(i.e. inside JavaScript)</a:t>
            </a:r>
            <a:endParaRPr lang="en-CA" dirty="0"/>
          </a:p>
        </p:txBody>
      </p:sp>
    </p:spTree>
    <p:extLst>
      <p:ext uri="{BB962C8B-B14F-4D97-AF65-F5344CB8AC3E}">
        <p14:creationId xmlns:p14="http://schemas.microsoft.com/office/powerpoint/2010/main" val="2556825136"/>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Where do we get the "quotes[]"?</a:t>
            </a:r>
            <a:endParaRPr lang="en-CA" dirty="0"/>
          </a:p>
        </p:txBody>
      </p:sp>
      <p:sp>
        <p:nvSpPr>
          <p:cNvPr id="4" name="Footer Placeholder 3"/>
          <p:cNvSpPr>
            <a:spLocks noGrp="1"/>
          </p:cNvSpPr>
          <p:nvPr>
            <p:ph type="ftr" sz="quarter" idx="11"/>
          </p:nvPr>
        </p:nvSpPr>
        <p:spPr/>
        <p:txBody>
          <a:bodyPr/>
          <a:lstStyle/>
          <a:p>
            <a:r>
              <a:rPr lang="en-US" dirty="0" smtClean="0"/>
              <a:t>EECS1012</a:t>
            </a:r>
            <a:endParaRPr lang="en-US" dirty="0"/>
          </a:p>
        </p:txBody>
      </p:sp>
      <p:sp>
        <p:nvSpPr>
          <p:cNvPr id="5" name="Slide Number Placeholder 4"/>
          <p:cNvSpPr>
            <a:spLocks noGrp="1"/>
          </p:cNvSpPr>
          <p:nvPr>
            <p:ph type="sldNum" sz="quarter" idx="12"/>
          </p:nvPr>
        </p:nvSpPr>
        <p:spPr/>
        <p:txBody>
          <a:bodyPr>
            <a:normAutofit fontScale="85000" lnSpcReduction="20000"/>
          </a:bodyPr>
          <a:lstStyle/>
          <a:p>
            <a:fld id="{CB779743-7B81-4FB7-A3E2-1ACEC99CD8CF}" type="slidenum">
              <a:rPr lang="en-US" smtClean="0"/>
              <a:t>26</a:t>
            </a:fld>
            <a:endParaRPr lang="en-US"/>
          </a:p>
        </p:txBody>
      </p:sp>
      <p:sp>
        <p:nvSpPr>
          <p:cNvPr id="7" name="Rectangle 6"/>
          <p:cNvSpPr/>
          <p:nvPr/>
        </p:nvSpPr>
        <p:spPr>
          <a:xfrm>
            <a:off x="381000" y="1752600"/>
            <a:ext cx="4953000" cy="3416320"/>
          </a:xfrm>
          <a:prstGeom prst="rect">
            <a:avLst/>
          </a:prstGeom>
          <a:solidFill>
            <a:srgbClr val="F4F6A8"/>
          </a:solidFill>
        </p:spPr>
        <p:style>
          <a:lnRef idx="2">
            <a:schemeClr val="dk1"/>
          </a:lnRef>
          <a:fillRef idx="1">
            <a:schemeClr val="lt1"/>
          </a:fillRef>
          <a:effectRef idx="0">
            <a:schemeClr val="dk1"/>
          </a:effectRef>
          <a:fontRef idx="minor">
            <a:schemeClr val="dk1"/>
          </a:fontRef>
        </p:style>
        <p:txBody>
          <a:bodyPr wrap="square">
            <a:spAutoFit/>
          </a:bodyPr>
          <a:lstStyle/>
          <a:p>
            <a:r>
              <a:rPr lang="en-CA" dirty="0"/>
              <a:t>function </a:t>
            </a:r>
            <a:r>
              <a:rPr lang="en-CA" dirty="0" err="1"/>
              <a:t>nextQuote</a:t>
            </a:r>
            <a:r>
              <a:rPr lang="en-CA" dirty="0"/>
              <a:t>()</a:t>
            </a:r>
          </a:p>
          <a:p>
            <a:r>
              <a:rPr lang="en-CA" dirty="0"/>
              <a:t>{</a:t>
            </a:r>
          </a:p>
          <a:p>
            <a:r>
              <a:rPr lang="en-CA" dirty="0"/>
              <a:t>  $("</a:t>
            </a:r>
            <a:r>
              <a:rPr lang="en-CA" dirty="0" err="1"/>
              <a:t>quote_footer</a:t>
            </a:r>
            <a:r>
              <a:rPr lang="en-CA" dirty="0"/>
              <a:t>").</a:t>
            </a:r>
            <a:r>
              <a:rPr lang="en-CA" dirty="0" err="1"/>
              <a:t>innerHTML</a:t>
            </a:r>
            <a:r>
              <a:rPr lang="en-CA" dirty="0"/>
              <a:t> = </a:t>
            </a:r>
            <a:r>
              <a:rPr lang="en-CA" dirty="0">
                <a:solidFill>
                  <a:schemeClr val="accent1"/>
                </a:solidFill>
              </a:rPr>
              <a:t>quotes</a:t>
            </a:r>
            <a:r>
              <a:rPr lang="en-CA" dirty="0"/>
              <a:t>[</a:t>
            </a:r>
            <a:r>
              <a:rPr lang="en-CA" dirty="0" err="1"/>
              <a:t>quoteId</a:t>
            </a:r>
            <a:r>
              <a:rPr lang="en-CA" dirty="0"/>
              <a:t>];</a:t>
            </a:r>
          </a:p>
          <a:p>
            <a:r>
              <a:rPr lang="en-CA" dirty="0"/>
              <a:t>  </a:t>
            </a:r>
            <a:r>
              <a:rPr lang="en-CA" dirty="0" err="1"/>
              <a:t>quoteId</a:t>
            </a:r>
            <a:r>
              <a:rPr lang="en-CA" dirty="0"/>
              <a:t>++;</a:t>
            </a:r>
          </a:p>
          <a:p>
            <a:r>
              <a:rPr lang="en-CA" dirty="0"/>
              <a:t>  if (</a:t>
            </a:r>
            <a:r>
              <a:rPr lang="en-CA" dirty="0" err="1"/>
              <a:t>quoteId</a:t>
            </a:r>
            <a:r>
              <a:rPr lang="en-CA" dirty="0"/>
              <a:t> &gt;= </a:t>
            </a:r>
            <a:r>
              <a:rPr lang="en-CA" dirty="0" err="1"/>
              <a:t>quotes.length</a:t>
            </a:r>
            <a:r>
              <a:rPr lang="en-CA" dirty="0"/>
              <a:t>)</a:t>
            </a:r>
          </a:p>
          <a:p>
            <a:r>
              <a:rPr lang="en-CA" dirty="0"/>
              <a:t>    </a:t>
            </a:r>
            <a:r>
              <a:rPr lang="en-CA" dirty="0" err="1"/>
              <a:t>quoteId</a:t>
            </a:r>
            <a:r>
              <a:rPr lang="en-CA" dirty="0"/>
              <a:t>=0;</a:t>
            </a:r>
          </a:p>
          <a:p>
            <a:r>
              <a:rPr lang="en-CA" dirty="0"/>
              <a:t>}</a:t>
            </a:r>
          </a:p>
          <a:p>
            <a:endParaRPr lang="en-CA" dirty="0"/>
          </a:p>
          <a:p>
            <a:r>
              <a:rPr lang="en-CA" dirty="0"/>
              <a:t>function </a:t>
            </a:r>
            <a:r>
              <a:rPr lang="en-CA" dirty="0" err="1"/>
              <a:t>stopTimer</a:t>
            </a:r>
            <a:r>
              <a:rPr lang="en-CA" dirty="0"/>
              <a:t>()</a:t>
            </a:r>
          </a:p>
          <a:p>
            <a:r>
              <a:rPr lang="en-CA" dirty="0"/>
              <a:t>{</a:t>
            </a:r>
          </a:p>
          <a:p>
            <a:r>
              <a:rPr lang="en-CA" dirty="0"/>
              <a:t>  </a:t>
            </a:r>
            <a:r>
              <a:rPr lang="en-CA" dirty="0" err="1"/>
              <a:t>clearInterval</a:t>
            </a:r>
            <a:r>
              <a:rPr lang="en-CA" dirty="0"/>
              <a:t>(</a:t>
            </a:r>
            <a:r>
              <a:rPr lang="en-CA" dirty="0" err="1"/>
              <a:t>timerId</a:t>
            </a:r>
            <a:r>
              <a:rPr lang="en-CA" dirty="0"/>
              <a:t>);</a:t>
            </a:r>
          </a:p>
          <a:p>
            <a:r>
              <a:rPr lang="en-CA" dirty="0"/>
              <a:t>}</a:t>
            </a:r>
          </a:p>
        </p:txBody>
      </p:sp>
      <p:cxnSp>
        <p:nvCxnSpPr>
          <p:cNvPr id="10" name="Straight Arrow Connector 9"/>
          <p:cNvCxnSpPr/>
          <p:nvPr/>
        </p:nvCxnSpPr>
        <p:spPr>
          <a:xfrm flipH="1">
            <a:off x="4038600" y="1905000"/>
            <a:ext cx="1524000" cy="45720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1" name="TextBox 10"/>
          <p:cNvSpPr txBox="1"/>
          <p:nvPr/>
        </p:nvSpPr>
        <p:spPr>
          <a:xfrm>
            <a:off x="5486400" y="1623536"/>
            <a:ext cx="2765501" cy="1477328"/>
          </a:xfrm>
          <a:prstGeom prst="rect">
            <a:avLst/>
          </a:prstGeom>
        </p:spPr>
        <p:style>
          <a:lnRef idx="2">
            <a:schemeClr val="dk1"/>
          </a:lnRef>
          <a:fillRef idx="1">
            <a:schemeClr val="lt1"/>
          </a:fillRef>
          <a:effectRef idx="0">
            <a:schemeClr val="dk1"/>
          </a:effectRef>
          <a:fontRef idx="minor">
            <a:schemeClr val="dk1"/>
          </a:fontRef>
        </p:style>
        <p:txBody>
          <a:bodyPr wrap="none" rtlCol="0">
            <a:spAutoFit/>
          </a:bodyPr>
          <a:lstStyle/>
          <a:p>
            <a:r>
              <a:rPr lang="en-US" dirty="0" smtClean="0"/>
              <a:t>Variable we use</a:t>
            </a:r>
            <a:br>
              <a:rPr lang="en-US" dirty="0" smtClean="0"/>
            </a:br>
            <a:r>
              <a:rPr lang="en-US" dirty="0" smtClean="0"/>
              <a:t>should contain all the quote</a:t>
            </a:r>
            <a:r>
              <a:rPr lang="en-CA" dirty="0" smtClean="0"/>
              <a:t>s</a:t>
            </a:r>
            <a:br>
              <a:rPr lang="en-CA" dirty="0" smtClean="0"/>
            </a:br>
            <a:r>
              <a:rPr lang="en-CA" dirty="0" smtClean="0"/>
              <a:t>from the "quotes.txt" file.</a:t>
            </a:r>
          </a:p>
          <a:p>
            <a:endParaRPr lang="en-US" dirty="0"/>
          </a:p>
          <a:p>
            <a:r>
              <a:rPr lang="en-US" dirty="0" smtClean="0"/>
              <a:t>But this file is on the server!</a:t>
            </a:r>
          </a:p>
        </p:txBody>
      </p:sp>
      <p:sp>
        <p:nvSpPr>
          <p:cNvPr id="12" name="TextBox 11"/>
          <p:cNvSpPr txBox="1"/>
          <p:nvPr/>
        </p:nvSpPr>
        <p:spPr>
          <a:xfrm>
            <a:off x="6287332" y="3615581"/>
            <a:ext cx="1600200" cy="1200329"/>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en-US" dirty="0" smtClean="0"/>
              <a:t>Quote1... </a:t>
            </a:r>
            <a:br>
              <a:rPr lang="en-US" dirty="0" smtClean="0"/>
            </a:br>
            <a:r>
              <a:rPr lang="en-US" dirty="0" smtClean="0"/>
              <a:t>Quote2....</a:t>
            </a:r>
          </a:p>
          <a:p>
            <a:r>
              <a:rPr lang="en-US" dirty="0" smtClean="0"/>
              <a:t>Quote3…</a:t>
            </a:r>
          </a:p>
          <a:p>
            <a:r>
              <a:rPr lang="en-US" dirty="0" smtClean="0"/>
              <a:t>Quote….</a:t>
            </a:r>
            <a:endParaRPr lang="en-CA" dirty="0"/>
          </a:p>
        </p:txBody>
      </p:sp>
      <p:sp>
        <p:nvSpPr>
          <p:cNvPr id="13" name="TextBox 12"/>
          <p:cNvSpPr txBox="1"/>
          <p:nvPr/>
        </p:nvSpPr>
        <p:spPr>
          <a:xfrm>
            <a:off x="6469635" y="3302778"/>
            <a:ext cx="1235595" cy="369332"/>
          </a:xfrm>
          <a:prstGeom prst="rect">
            <a:avLst/>
          </a:prstGeom>
          <a:noFill/>
        </p:spPr>
        <p:txBody>
          <a:bodyPr wrap="none" rtlCol="0">
            <a:spAutoFit/>
          </a:bodyPr>
          <a:lstStyle/>
          <a:p>
            <a:r>
              <a:rPr lang="en-US" dirty="0" smtClean="0"/>
              <a:t>"quotes.txt"</a:t>
            </a:r>
            <a:endParaRPr lang="en-CA" dirty="0"/>
          </a:p>
        </p:txBody>
      </p:sp>
      <p:sp>
        <p:nvSpPr>
          <p:cNvPr id="14" name="TextBox 13"/>
          <p:cNvSpPr txBox="1"/>
          <p:nvPr/>
        </p:nvSpPr>
        <p:spPr>
          <a:xfrm>
            <a:off x="1230622" y="5246995"/>
            <a:ext cx="6205545" cy="923330"/>
          </a:xfrm>
          <a:prstGeom prst="rect">
            <a:avLst/>
          </a:prstGeom>
          <a:noFill/>
        </p:spPr>
        <p:txBody>
          <a:bodyPr wrap="none" rtlCol="0">
            <a:spAutoFit/>
          </a:bodyPr>
          <a:lstStyle/>
          <a:p>
            <a:r>
              <a:rPr lang="en-US" dirty="0" smtClean="0"/>
              <a:t>Ideally, we'd like:</a:t>
            </a:r>
          </a:p>
          <a:p>
            <a:endParaRPr lang="en-US" dirty="0" smtClean="0"/>
          </a:p>
          <a:p>
            <a:r>
              <a:rPr lang="en-US" b="1" dirty="0" smtClean="0"/>
              <a:t>quotes = [ "Quote1", "Quote2", "Quote3", …. , "</a:t>
            </a:r>
            <a:r>
              <a:rPr lang="en-US" b="1" dirty="0" err="1" smtClean="0"/>
              <a:t>QuoteLast</a:t>
            </a:r>
            <a:r>
              <a:rPr lang="en-US" b="1" dirty="0" smtClean="0"/>
              <a:t>" ];</a:t>
            </a:r>
            <a:endParaRPr lang="en-CA" b="1" dirty="0"/>
          </a:p>
        </p:txBody>
      </p:sp>
      <p:cxnSp>
        <p:nvCxnSpPr>
          <p:cNvPr id="15" name="Straight Arrow Connector 14"/>
          <p:cNvCxnSpPr/>
          <p:nvPr/>
        </p:nvCxnSpPr>
        <p:spPr>
          <a:xfrm flipH="1">
            <a:off x="5334000" y="4829493"/>
            <a:ext cx="1318087" cy="81021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33180310"/>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Use PHP to modify our JS file!</a:t>
            </a:r>
            <a:endParaRPr lang="en-CA" dirty="0"/>
          </a:p>
        </p:txBody>
      </p:sp>
      <p:sp>
        <p:nvSpPr>
          <p:cNvPr id="4" name="Footer Placeholder 3"/>
          <p:cNvSpPr>
            <a:spLocks noGrp="1"/>
          </p:cNvSpPr>
          <p:nvPr>
            <p:ph type="ftr" sz="quarter" idx="11"/>
          </p:nvPr>
        </p:nvSpPr>
        <p:spPr/>
        <p:txBody>
          <a:bodyPr/>
          <a:lstStyle/>
          <a:p>
            <a:r>
              <a:rPr lang="en-US" smtClean="0"/>
              <a:t>EECS1012</a:t>
            </a:r>
            <a:endParaRPr lang="en-US" dirty="0"/>
          </a:p>
        </p:txBody>
      </p:sp>
      <p:sp>
        <p:nvSpPr>
          <p:cNvPr id="5" name="Slide Number Placeholder 4"/>
          <p:cNvSpPr>
            <a:spLocks noGrp="1"/>
          </p:cNvSpPr>
          <p:nvPr>
            <p:ph type="sldNum" sz="quarter" idx="12"/>
          </p:nvPr>
        </p:nvSpPr>
        <p:spPr/>
        <p:txBody>
          <a:bodyPr>
            <a:normAutofit fontScale="85000" lnSpcReduction="20000"/>
          </a:bodyPr>
          <a:lstStyle/>
          <a:p>
            <a:fld id="{CB779743-7B81-4FB7-A3E2-1ACEC99CD8CF}" type="slidenum">
              <a:rPr lang="en-US" smtClean="0"/>
              <a:t>27</a:t>
            </a:fld>
            <a:endParaRPr lang="en-US"/>
          </a:p>
        </p:txBody>
      </p:sp>
      <p:sp>
        <p:nvSpPr>
          <p:cNvPr id="6" name="Rectangle 5"/>
          <p:cNvSpPr/>
          <p:nvPr/>
        </p:nvSpPr>
        <p:spPr>
          <a:xfrm>
            <a:off x="0" y="1724085"/>
            <a:ext cx="9144000" cy="4524315"/>
          </a:xfrm>
          <a:prstGeom prst="rect">
            <a:avLst/>
          </a:prstGeom>
          <a:solidFill>
            <a:srgbClr val="FFE1FF"/>
          </a:solidFill>
          <a:ln>
            <a:solidFill>
              <a:schemeClr val="tx1"/>
            </a:solidFill>
          </a:ln>
        </p:spPr>
        <p:txBody>
          <a:bodyPr wrap="square">
            <a:spAutoFit/>
          </a:bodyPr>
          <a:lstStyle/>
          <a:p>
            <a:r>
              <a:rPr lang="en-CA" sz="1600" dirty="0" smtClean="0">
                <a:latin typeface="Consolas" panose="020B0609020204030204" pitchFamily="49" charset="0"/>
                <a:cs typeface="Consolas" panose="020B0609020204030204" pitchFamily="49" charset="0"/>
              </a:rPr>
              <a:t>&lt;?</a:t>
            </a:r>
            <a:r>
              <a:rPr lang="en-CA" sz="1600" dirty="0" err="1">
                <a:latin typeface="Consolas" panose="020B0609020204030204" pitchFamily="49" charset="0"/>
                <a:cs typeface="Consolas" panose="020B0609020204030204" pitchFamily="49" charset="0"/>
              </a:rPr>
              <a:t>php</a:t>
            </a:r>
            <a:endParaRPr lang="en-CA" sz="1600" dirty="0">
              <a:latin typeface="Consolas" panose="020B0609020204030204" pitchFamily="49" charset="0"/>
              <a:cs typeface="Consolas" panose="020B0609020204030204" pitchFamily="49" charset="0"/>
            </a:endParaRPr>
          </a:p>
          <a:p>
            <a:r>
              <a:rPr lang="en-CA" sz="1600" dirty="0">
                <a:latin typeface="Consolas" panose="020B0609020204030204" pitchFamily="49" charset="0"/>
                <a:cs typeface="Consolas" panose="020B0609020204030204" pitchFamily="49" charset="0"/>
              </a:rPr>
              <a:t>    $quotes = file("</a:t>
            </a:r>
            <a:r>
              <a:rPr lang="en-CA" sz="1600" dirty="0" smtClean="0">
                <a:latin typeface="Consolas" panose="020B0609020204030204" pitchFamily="49" charset="0"/>
                <a:cs typeface="Consolas" panose="020B0609020204030204" pitchFamily="49" charset="0"/>
              </a:rPr>
              <a:t>quotes.txt");		</a:t>
            </a:r>
            <a:r>
              <a:rPr lang="en-CA" sz="1600" dirty="0" smtClean="0">
                <a:solidFill>
                  <a:schemeClr val="accent1"/>
                </a:solidFill>
                <a:latin typeface="Consolas" panose="020B0609020204030204" pitchFamily="49" charset="0"/>
                <a:cs typeface="Consolas" panose="020B0609020204030204" pitchFamily="49" charset="0"/>
              </a:rPr>
              <a:t>/* open file */</a:t>
            </a:r>
            <a:r>
              <a:rPr lang="en-CA" sz="1600" dirty="0" smtClean="0">
                <a:latin typeface="Consolas" panose="020B0609020204030204" pitchFamily="49" charset="0"/>
                <a:cs typeface="Consolas" panose="020B0609020204030204" pitchFamily="49" charset="0"/>
              </a:rPr>
              <a:t>	</a:t>
            </a:r>
            <a:endParaRPr lang="en-CA" sz="1600" dirty="0">
              <a:latin typeface="Consolas" panose="020B0609020204030204" pitchFamily="49" charset="0"/>
              <a:cs typeface="Consolas" panose="020B0609020204030204" pitchFamily="49" charset="0"/>
            </a:endParaRPr>
          </a:p>
          <a:p>
            <a:r>
              <a:rPr lang="en-CA" sz="1600" dirty="0">
                <a:latin typeface="Consolas" panose="020B0609020204030204" pitchFamily="49" charset="0"/>
                <a:cs typeface="Consolas" panose="020B0609020204030204" pitchFamily="49" charset="0"/>
              </a:rPr>
              <a:t>    </a:t>
            </a:r>
            <a:r>
              <a:rPr lang="en-CA" sz="1600" b="1" dirty="0">
                <a:solidFill>
                  <a:srgbClr val="FF0000"/>
                </a:solidFill>
                <a:latin typeface="Consolas" panose="020B0609020204030204" pitchFamily="49" charset="0"/>
                <a:cs typeface="Consolas" panose="020B0609020204030204" pitchFamily="49" charset="0"/>
              </a:rPr>
              <a:t>$</a:t>
            </a:r>
            <a:r>
              <a:rPr lang="en-CA" sz="1600" b="1" dirty="0" err="1">
                <a:solidFill>
                  <a:srgbClr val="FF0000"/>
                </a:solidFill>
                <a:latin typeface="Consolas" panose="020B0609020204030204" pitchFamily="49" charset="0"/>
                <a:cs typeface="Consolas" panose="020B0609020204030204" pitchFamily="49" charset="0"/>
              </a:rPr>
              <a:t>write_to_java</a:t>
            </a:r>
            <a:r>
              <a:rPr lang="en-CA" sz="1600" b="1" dirty="0">
                <a:solidFill>
                  <a:srgbClr val="FF0000"/>
                </a:solidFill>
                <a:latin typeface="Consolas" panose="020B0609020204030204" pitchFamily="49" charset="0"/>
                <a:cs typeface="Consolas" panose="020B0609020204030204" pitchFamily="49" charset="0"/>
              </a:rPr>
              <a:t> = "</a:t>
            </a:r>
            <a:r>
              <a:rPr lang="en-CA" sz="1600" b="1" dirty="0" err="1">
                <a:solidFill>
                  <a:srgbClr val="FF0000"/>
                </a:solidFill>
                <a:latin typeface="Consolas" panose="020B0609020204030204" pitchFamily="49" charset="0"/>
                <a:cs typeface="Consolas" panose="020B0609020204030204" pitchFamily="49" charset="0"/>
              </a:rPr>
              <a:t>var</a:t>
            </a:r>
            <a:r>
              <a:rPr lang="en-CA" sz="1600" b="1" dirty="0">
                <a:solidFill>
                  <a:srgbClr val="FF0000"/>
                </a:solidFill>
                <a:latin typeface="Consolas" panose="020B0609020204030204" pitchFamily="49" charset="0"/>
                <a:cs typeface="Consolas" panose="020B0609020204030204" pitchFamily="49" charset="0"/>
              </a:rPr>
              <a:t> quotes=[ </a:t>
            </a:r>
            <a:r>
              <a:rPr lang="en-CA" sz="1600" b="1" dirty="0" smtClean="0">
                <a:solidFill>
                  <a:srgbClr val="FF0000"/>
                </a:solidFill>
                <a:latin typeface="Consolas" panose="020B0609020204030204" pitchFamily="49" charset="0"/>
                <a:cs typeface="Consolas" panose="020B0609020204030204" pitchFamily="49" charset="0"/>
              </a:rPr>
              <a:t>";</a:t>
            </a:r>
            <a:r>
              <a:rPr lang="en-CA" sz="1600" dirty="0" smtClean="0">
                <a:latin typeface="Consolas" panose="020B0609020204030204" pitchFamily="49" charset="0"/>
                <a:cs typeface="Consolas" panose="020B0609020204030204" pitchFamily="49" charset="0"/>
              </a:rPr>
              <a:t>		</a:t>
            </a:r>
            <a:r>
              <a:rPr lang="en-CA" sz="1600" dirty="0" smtClean="0">
                <a:solidFill>
                  <a:schemeClr val="accent1"/>
                </a:solidFill>
                <a:latin typeface="Consolas" panose="020B0609020204030204" pitchFamily="49" charset="0"/>
                <a:cs typeface="Consolas" panose="020B0609020204030204" pitchFamily="49" charset="0"/>
              </a:rPr>
              <a:t>/* generate JS code */</a:t>
            </a:r>
            <a:endParaRPr lang="en-CA" sz="1600" dirty="0">
              <a:solidFill>
                <a:schemeClr val="accent1"/>
              </a:solidFill>
              <a:latin typeface="Consolas" panose="020B0609020204030204" pitchFamily="49" charset="0"/>
              <a:cs typeface="Consolas" panose="020B0609020204030204" pitchFamily="49" charset="0"/>
            </a:endParaRPr>
          </a:p>
          <a:p>
            <a:r>
              <a:rPr lang="en-CA" sz="1600" dirty="0">
                <a:latin typeface="Consolas" panose="020B0609020204030204" pitchFamily="49" charset="0"/>
                <a:cs typeface="Consolas" panose="020B0609020204030204" pitchFamily="49" charset="0"/>
              </a:rPr>
              <a:t>    $count = count($quotes</a:t>
            </a:r>
            <a:r>
              <a:rPr lang="en-CA" sz="1600" dirty="0" smtClean="0">
                <a:latin typeface="Consolas" panose="020B0609020204030204" pitchFamily="49" charset="0"/>
                <a:cs typeface="Consolas" panose="020B0609020204030204" pitchFamily="49" charset="0"/>
              </a:rPr>
              <a:t>);			</a:t>
            </a:r>
            <a:r>
              <a:rPr lang="en-CA" sz="1600" dirty="0" smtClean="0">
                <a:solidFill>
                  <a:schemeClr val="accent1"/>
                </a:solidFill>
                <a:latin typeface="Consolas" panose="020B0609020204030204" pitchFamily="49" charset="0"/>
                <a:cs typeface="Consolas" panose="020B0609020204030204" pitchFamily="49" charset="0"/>
              </a:rPr>
              <a:t>/* an array named "quotes" */</a:t>
            </a:r>
            <a:endParaRPr lang="en-CA" sz="1600" dirty="0">
              <a:solidFill>
                <a:schemeClr val="accent1"/>
              </a:solidFill>
              <a:latin typeface="Consolas" panose="020B0609020204030204" pitchFamily="49" charset="0"/>
              <a:cs typeface="Consolas" panose="020B0609020204030204" pitchFamily="49" charset="0"/>
            </a:endParaRPr>
          </a:p>
          <a:p>
            <a:r>
              <a:rPr lang="en-CA" sz="1600" dirty="0">
                <a:latin typeface="Consolas" panose="020B0609020204030204" pitchFamily="49" charset="0"/>
                <a:cs typeface="Consolas" panose="020B0609020204030204" pitchFamily="49" charset="0"/>
              </a:rPr>
              <a:t>    for($</a:t>
            </a:r>
            <a:r>
              <a:rPr lang="en-CA" sz="1600" dirty="0" err="1">
                <a:latin typeface="Consolas" panose="020B0609020204030204" pitchFamily="49" charset="0"/>
                <a:cs typeface="Consolas" panose="020B0609020204030204" pitchFamily="49" charset="0"/>
              </a:rPr>
              <a:t>i</a:t>
            </a:r>
            <a:r>
              <a:rPr lang="en-CA" sz="1600" dirty="0">
                <a:latin typeface="Consolas" panose="020B0609020204030204" pitchFamily="49" charset="0"/>
                <a:cs typeface="Consolas" panose="020B0609020204030204" pitchFamily="49" charset="0"/>
              </a:rPr>
              <a:t>=0; $</a:t>
            </a:r>
            <a:r>
              <a:rPr lang="en-CA" sz="1600" dirty="0" err="1">
                <a:latin typeface="Consolas" panose="020B0609020204030204" pitchFamily="49" charset="0"/>
                <a:cs typeface="Consolas" panose="020B0609020204030204" pitchFamily="49" charset="0"/>
              </a:rPr>
              <a:t>i</a:t>
            </a:r>
            <a:r>
              <a:rPr lang="en-CA" sz="1600" dirty="0">
                <a:latin typeface="Consolas" panose="020B0609020204030204" pitchFamily="49" charset="0"/>
                <a:cs typeface="Consolas" panose="020B0609020204030204" pitchFamily="49" charset="0"/>
              </a:rPr>
              <a:t> &lt; $count-1; $</a:t>
            </a:r>
            <a:r>
              <a:rPr lang="en-CA" sz="1600" dirty="0" err="1">
                <a:latin typeface="Consolas" panose="020B0609020204030204" pitchFamily="49" charset="0"/>
                <a:cs typeface="Consolas" panose="020B0609020204030204" pitchFamily="49" charset="0"/>
              </a:rPr>
              <a:t>i</a:t>
            </a:r>
            <a:r>
              <a:rPr lang="en-CA" sz="1600" dirty="0" smtClean="0">
                <a:latin typeface="Consolas" panose="020B0609020204030204" pitchFamily="49" charset="0"/>
                <a:cs typeface="Consolas" panose="020B0609020204030204" pitchFamily="49" charset="0"/>
              </a:rPr>
              <a:t>++)		</a:t>
            </a:r>
            <a:r>
              <a:rPr lang="en-CA" sz="1600" dirty="0" smtClean="0">
                <a:solidFill>
                  <a:schemeClr val="accent1"/>
                </a:solidFill>
                <a:latin typeface="Consolas" panose="020B0609020204030204" pitchFamily="49" charset="0"/>
                <a:cs typeface="Consolas" panose="020B0609020204030204" pitchFamily="49" charset="0"/>
              </a:rPr>
              <a:t>/* loop through quotes */</a:t>
            </a:r>
            <a:endParaRPr lang="en-CA" sz="1600" dirty="0">
              <a:solidFill>
                <a:schemeClr val="accent1"/>
              </a:solidFill>
              <a:latin typeface="Consolas" panose="020B0609020204030204" pitchFamily="49" charset="0"/>
              <a:cs typeface="Consolas" panose="020B0609020204030204" pitchFamily="49" charset="0"/>
            </a:endParaRPr>
          </a:p>
          <a:p>
            <a:r>
              <a:rPr lang="en-CA" sz="1600" dirty="0">
                <a:latin typeface="Consolas" panose="020B0609020204030204" pitchFamily="49" charset="0"/>
                <a:cs typeface="Consolas" panose="020B0609020204030204" pitchFamily="49" charset="0"/>
              </a:rPr>
              <a:t>    {</a:t>
            </a:r>
          </a:p>
          <a:p>
            <a:r>
              <a:rPr lang="en-CA" sz="1600" dirty="0">
                <a:latin typeface="Consolas" panose="020B0609020204030204" pitchFamily="49" charset="0"/>
                <a:cs typeface="Consolas" panose="020B0609020204030204" pitchFamily="49" charset="0"/>
              </a:rPr>
              <a:t>      $output = </a:t>
            </a:r>
            <a:r>
              <a:rPr lang="en-CA" sz="1600" dirty="0" err="1">
                <a:latin typeface="Consolas" panose="020B0609020204030204" pitchFamily="49" charset="0"/>
                <a:cs typeface="Consolas" panose="020B0609020204030204" pitchFamily="49" charset="0"/>
              </a:rPr>
              <a:t>htmlspecialchars</a:t>
            </a:r>
            <a:r>
              <a:rPr lang="en-CA" sz="1600" dirty="0">
                <a:latin typeface="Consolas" panose="020B0609020204030204" pitchFamily="49" charset="0"/>
                <a:cs typeface="Consolas" panose="020B0609020204030204" pitchFamily="49" charset="0"/>
              </a:rPr>
              <a:t>(trim($quotes[$</a:t>
            </a:r>
            <a:r>
              <a:rPr lang="en-CA" sz="1600" dirty="0" err="1">
                <a:latin typeface="Consolas" panose="020B0609020204030204" pitchFamily="49" charset="0"/>
                <a:cs typeface="Consolas" panose="020B0609020204030204" pitchFamily="49" charset="0"/>
              </a:rPr>
              <a:t>i</a:t>
            </a:r>
            <a:r>
              <a:rPr lang="en-CA" sz="1600" dirty="0" smtClean="0">
                <a:latin typeface="Consolas" panose="020B0609020204030204" pitchFamily="49" charset="0"/>
                <a:cs typeface="Consolas" panose="020B0609020204030204" pitchFamily="49" charset="0"/>
              </a:rPr>
              <a:t>]));	</a:t>
            </a:r>
            <a:r>
              <a:rPr lang="en-CA" sz="1600" dirty="0" smtClean="0">
                <a:solidFill>
                  <a:schemeClr val="accent1"/>
                </a:solidFill>
                <a:latin typeface="Consolas" panose="020B0609020204030204" pitchFamily="49" charset="0"/>
                <a:cs typeface="Consolas" panose="020B0609020204030204" pitchFamily="49" charset="0"/>
              </a:rPr>
              <a:t>/* convert */</a:t>
            </a:r>
            <a:endParaRPr lang="en-CA" sz="1600" dirty="0">
              <a:solidFill>
                <a:schemeClr val="accent1"/>
              </a:solidFill>
              <a:latin typeface="Consolas" panose="020B0609020204030204" pitchFamily="49" charset="0"/>
              <a:cs typeface="Consolas" panose="020B0609020204030204" pitchFamily="49" charset="0"/>
            </a:endParaRPr>
          </a:p>
          <a:p>
            <a:r>
              <a:rPr lang="en-CA" sz="1600" dirty="0">
                <a:solidFill>
                  <a:srgbClr val="FF0000"/>
                </a:solidFill>
                <a:latin typeface="Consolas" panose="020B0609020204030204" pitchFamily="49" charset="0"/>
                <a:cs typeface="Consolas" panose="020B0609020204030204" pitchFamily="49" charset="0"/>
              </a:rPr>
              <a:t>      </a:t>
            </a:r>
            <a:r>
              <a:rPr lang="en-CA" sz="1600" b="1" dirty="0">
                <a:solidFill>
                  <a:srgbClr val="FF0000"/>
                </a:solidFill>
                <a:latin typeface="Consolas" panose="020B0609020204030204" pitchFamily="49" charset="0"/>
                <a:cs typeface="Consolas" panose="020B0609020204030204" pitchFamily="49" charset="0"/>
              </a:rPr>
              <a:t>$</a:t>
            </a:r>
            <a:r>
              <a:rPr lang="en-CA" sz="1600" b="1" dirty="0" err="1">
                <a:solidFill>
                  <a:srgbClr val="FF0000"/>
                </a:solidFill>
                <a:latin typeface="Consolas" panose="020B0609020204030204" pitchFamily="49" charset="0"/>
                <a:cs typeface="Consolas" panose="020B0609020204030204" pitchFamily="49" charset="0"/>
              </a:rPr>
              <a:t>write_to_java</a:t>
            </a:r>
            <a:r>
              <a:rPr lang="en-CA" sz="1600" b="1" dirty="0">
                <a:solidFill>
                  <a:srgbClr val="FF0000"/>
                </a:solidFill>
                <a:latin typeface="Consolas" panose="020B0609020204030204" pitchFamily="49" charset="0"/>
                <a:cs typeface="Consolas" panose="020B0609020204030204" pitchFamily="49" charset="0"/>
              </a:rPr>
              <a:t> .= "\"$output</a:t>
            </a:r>
            <a:r>
              <a:rPr lang="en-CA" sz="1600" b="1" dirty="0" smtClean="0">
                <a:solidFill>
                  <a:srgbClr val="FF0000"/>
                </a:solidFill>
                <a:latin typeface="Consolas" panose="020B0609020204030204" pitchFamily="49" charset="0"/>
                <a:cs typeface="Consolas" panose="020B0609020204030204" pitchFamily="49" charset="0"/>
              </a:rPr>
              <a:t>\",";</a:t>
            </a:r>
            <a:r>
              <a:rPr lang="en-CA" sz="1600" dirty="0" smtClean="0">
                <a:solidFill>
                  <a:srgbClr val="FF0000"/>
                </a:solidFill>
                <a:latin typeface="Consolas" panose="020B0609020204030204" pitchFamily="49" charset="0"/>
                <a:cs typeface="Consolas" panose="020B0609020204030204" pitchFamily="49" charset="0"/>
              </a:rPr>
              <a:t>	</a:t>
            </a:r>
            <a:r>
              <a:rPr lang="en-CA" sz="1600" dirty="0" smtClean="0">
                <a:latin typeface="Consolas" panose="020B0609020204030204" pitchFamily="49" charset="0"/>
                <a:cs typeface="Consolas" panose="020B0609020204030204" pitchFamily="49" charset="0"/>
              </a:rPr>
              <a:t>	/* write to array string */</a:t>
            </a:r>
            <a:endParaRPr lang="en-CA" sz="1600" dirty="0">
              <a:latin typeface="Consolas" panose="020B0609020204030204" pitchFamily="49" charset="0"/>
              <a:cs typeface="Consolas" panose="020B0609020204030204" pitchFamily="49" charset="0"/>
            </a:endParaRPr>
          </a:p>
          <a:p>
            <a:r>
              <a:rPr lang="en-CA" sz="1600" dirty="0">
                <a:latin typeface="Consolas" panose="020B0609020204030204" pitchFamily="49" charset="0"/>
                <a:cs typeface="Consolas" panose="020B0609020204030204" pitchFamily="49" charset="0"/>
              </a:rPr>
              <a:t>    }</a:t>
            </a:r>
          </a:p>
          <a:p>
            <a:r>
              <a:rPr lang="en-CA" sz="1600" dirty="0">
                <a:latin typeface="Consolas" panose="020B0609020204030204" pitchFamily="49" charset="0"/>
                <a:cs typeface="Consolas" panose="020B0609020204030204" pitchFamily="49" charset="0"/>
              </a:rPr>
              <a:t>    $output = </a:t>
            </a:r>
            <a:r>
              <a:rPr lang="en-CA" sz="1600" dirty="0" err="1">
                <a:latin typeface="Consolas" panose="020B0609020204030204" pitchFamily="49" charset="0"/>
                <a:cs typeface="Consolas" panose="020B0609020204030204" pitchFamily="49" charset="0"/>
              </a:rPr>
              <a:t>htmlspecialchars</a:t>
            </a:r>
            <a:r>
              <a:rPr lang="en-CA" sz="1600" dirty="0">
                <a:latin typeface="Consolas" panose="020B0609020204030204" pitchFamily="49" charset="0"/>
                <a:cs typeface="Consolas" panose="020B0609020204030204" pitchFamily="49" charset="0"/>
              </a:rPr>
              <a:t>(trim($quotes[$count-1</a:t>
            </a:r>
            <a:r>
              <a:rPr lang="en-CA" sz="1600" dirty="0" smtClean="0">
                <a:latin typeface="Consolas" panose="020B0609020204030204" pitchFamily="49" charset="0"/>
                <a:cs typeface="Consolas" panose="020B0609020204030204" pitchFamily="49" charset="0"/>
              </a:rPr>
              <a:t>])); </a:t>
            </a:r>
            <a:r>
              <a:rPr lang="en-CA" sz="1600" dirty="0" smtClean="0">
                <a:solidFill>
                  <a:schemeClr val="accent1"/>
                </a:solidFill>
                <a:latin typeface="Consolas" panose="020B0609020204030204" pitchFamily="49" charset="0"/>
                <a:cs typeface="Consolas" panose="020B0609020204030204" pitchFamily="49" charset="0"/>
              </a:rPr>
              <a:t>/* last Quote */</a:t>
            </a:r>
            <a:endParaRPr lang="en-CA" sz="1600" dirty="0">
              <a:solidFill>
                <a:schemeClr val="accent1"/>
              </a:solidFill>
              <a:latin typeface="Consolas" panose="020B0609020204030204" pitchFamily="49" charset="0"/>
              <a:cs typeface="Consolas" panose="020B0609020204030204" pitchFamily="49" charset="0"/>
            </a:endParaRPr>
          </a:p>
          <a:p>
            <a:r>
              <a:rPr lang="en-CA" sz="1600" dirty="0">
                <a:latin typeface="Consolas" panose="020B0609020204030204" pitchFamily="49" charset="0"/>
                <a:cs typeface="Consolas" panose="020B0609020204030204" pitchFamily="49" charset="0"/>
              </a:rPr>
              <a:t>    </a:t>
            </a:r>
            <a:r>
              <a:rPr lang="en-CA" sz="1600" b="1" dirty="0">
                <a:solidFill>
                  <a:srgbClr val="FF0000"/>
                </a:solidFill>
                <a:latin typeface="Consolas" panose="020B0609020204030204" pitchFamily="49" charset="0"/>
                <a:cs typeface="Consolas" panose="020B0609020204030204" pitchFamily="49" charset="0"/>
              </a:rPr>
              <a:t>$</a:t>
            </a:r>
            <a:r>
              <a:rPr lang="en-CA" sz="1600" b="1" dirty="0" err="1">
                <a:solidFill>
                  <a:srgbClr val="FF0000"/>
                </a:solidFill>
                <a:latin typeface="Consolas" panose="020B0609020204030204" pitchFamily="49" charset="0"/>
                <a:cs typeface="Consolas" panose="020B0609020204030204" pitchFamily="49" charset="0"/>
              </a:rPr>
              <a:t>write_to_java</a:t>
            </a:r>
            <a:r>
              <a:rPr lang="en-CA" sz="1600" b="1" dirty="0">
                <a:solidFill>
                  <a:srgbClr val="FF0000"/>
                </a:solidFill>
                <a:latin typeface="Consolas" panose="020B0609020204030204" pitchFamily="49" charset="0"/>
                <a:cs typeface="Consolas" panose="020B0609020204030204" pitchFamily="49" charset="0"/>
              </a:rPr>
              <a:t> .= "\"$output\" </a:t>
            </a:r>
            <a:r>
              <a:rPr lang="en-CA" sz="1600" b="1" dirty="0" smtClean="0">
                <a:solidFill>
                  <a:srgbClr val="FF0000"/>
                </a:solidFill>
                <a:latin typeface="Consolas" panose="020B0609020204030204" pitchFamily="49" charset="0"/>
                <a:cs typeface="Consolas" panose="020B0609020204030204" pitchFamily="49" charset="0"/>
              </a:rPr>
              <a:t>];";                  </a:t>
            </a:r>
            <a:r>
              <a:rPr lang="en-CA" sz="1600" dirty="0" smtClean="0">
                <a:solidFill>
                  <a:schemeClr val="accent1"/>
                </a:solidFill>
                <a:latin typeface="Consolas" panose="020B0609020204030204" pitchFamily="49" charset="0"/>
                <a:cs typeface="Consolas" panose="020B0609020204030204" pitchFamily="49" charset="0"/>
              </a:rPr>
              <a:t>/* print with ]; end */</a:t>
            </a:r>
            <a:endParaRPr lang="en-CA" sz="1600" dirty="0">
              <a:solidFill>
                <a:schemeClr val="accent1"/>
              </a:solidFill>
              <a:latin typeface="Consolas" panose="020B0609020204030204" pitchFamily="49" charset="0"/>
              <a:cs typeface="Consolas" panose="020B0609020204030204" pitchFamily="49" charset="0"/>
            </a:endParaRPr>
          </a:p>
          <a:p>
            <a:endParaRPr lang="en-US" sz="1600" dirty="0" smtClean="0">
              <a:latin typeface="Consolas" panose="020B0609020204030204" pitchFamily="49" charset="0"/>
              <a:cs typeface="Consolas" panose="020B0609020204030204" pitchFamily="49" charset="0"/>
            </a:endParaRPr>
          </a:p>
          <a:p>
            <a:r>
              <a:rPr lang="en-US" sz="1600" dirty="0" smtClean="0">
                <a:latin typeface="Consolas" panose="020B0609020204030204" pitchFamily="49" charset="0"/>
                <a:cs typeface="Consolas" panose="020B0609020204030204" pitchFamily="49" charset="0"/>
              </a:rPr>
              <a:t>   </a:t>
            </a:r>
            <a:r>
              <a:rPr lang="en-US" sz="1600" dirty="0" smtClean="0">
                <a:solidFill>
                  <a:schemeClr val="accent1"/>
                </a:solidFill>
                <a:latin typeface="Consolas" panose="020B0609020204030204" pitchFamily="49" charset="0"/>
                <a:cs typeface="Consolas" panose="020B0609020204030204" pitchFamily="49" charset="0"/>
              </a:rPr>
              <a:t>/* open JS "template" file – read whole file in as a string */</a:t>
            </a:r>
            <a:endParaRPr lang="en-CA" sz="1600" dirty="0">
              <a:solidFill>
                <a:schemeClr val="accent1"/>
              </a:solidFill>
              <a:latin typeface="Consolas" panose="020B0609020204030204" pitchFamily="49" charset="0"/>
              <a:cs typeface="Consolas" panose="020B0609020204030204" pitchFamily="49" charset="0"/>
            </a:endParaRPr>
          </a:p>
          <a:p>
            <a:r>
              <a:rPr lang="en-CA" sz="1600" dirty="0">
                <a:latin typeface="Consolas" panose="020B0609020204030204" pitchFamily="49" charset="0"/>
                <a:cs typeface="Consolas" panose="020B0609020204030204" pitchFamily="49" charset="0"/>
              </a:rPr>
              <a:t>    $</a:t>
            </a:r>
            <a:r>
              <a:rPr lang="en-CA" sz="1600" dirty="0" err="1">
                <a:latin typeface="Consolas" panose="020B0609020204030204" pitchFamily="49" charset="0"/>
                <a:cs typeface="Consolas" panose="020B0609020204030204" pitchFamily="49" charset="0"/>
              </a:rPr>
              <a:t>JSFile</a:t>
            </a:r>
            <a:r>
              <a:rPr lang="en-CA" sz="1600" dirty="0">
                <a:latin typeface="Consolas" panose="020B0609020204030204" pitchFamily="49" charset="0"/>
                <a:cs typeface="Consolas" panose="020B0609020204030204" pitchFamily="49" charset="0"/>
              </a:rPr>
              <a:t> = </a:t>
            </a:r>
            <a:r>
              <a:rPr lang="en-CA" sz="1600" dirty="0" err="1">
                <a:latin typeface="Consolas" panose="020B0609020204030204" pitchFamily="49" charset="0"/>
                <a:cs typeface="Consolas" panose="020B0609020204030204" pitchFamily="49" charset="0"/>
              </a:rPr>
              <a:t>file_get_contents</a:t>
            </a:r>
            <a:r>
              <a:rPr lang="en-CA" sz="1600" dirty="0">
                <a:latin typeface="Consolas" panose="020B0609020204030204" pitchFamily="49" charset="0"/>
                <a:cs typeface="Consolas" panose="020B0609020204030204" pitchFamily="49" charset="0"/>
              </a:rPr>
              <a:t>("quotes_template.js</a:t>
            </a:r>
            <a:r>
              <a:rPr lang="en-CA" sz="1600" dirty="0" smtClean="0">
                <a:latin typeface="Consolas" panose="020B0609020204030204" pitchFamily="49" charset="0"/>
                <a:cs typeface="Consolas" panose="020B0609020204030204" pitchFamily="49" charset="0"/>
              </a:rPr>
              <a:t>");</a:t>
            </a:r>
          </a:p>
          <a:p>
            <a:r>
              <a:rPr lang="en-US" sz="1600" dirty="0">
                <a:latin typeface="Consolas" panose="020B0609020204030204" pitchFamily="49" charset="0"/>
                <a:cs typeface="Consolas" panose="020B0609020204030204" pitchFamily="49" charset="0"/>
              </a:rPr>
              <a:t> </a:t>
            </a:r>
            <a:r>
              <a:rPr lang="en-US" sz="1600" dirty="0" smtClean="0">
                <a:latin typeface="Consolas" panose="020B0609020204030204" pitchFamily="49" charset="0"/>
                <a:cs typeface="Consolas" panose="020B0609020204030204" pitchFamily="49" charset="0"/>
              </a:rPr>
              <a:t>  </a:t>
            </a:r>
            <a:r>
              <a:rPr lang="en-US" sz="1600" dirty="0" smtClean="0">
                <a:solidFill>
                  <a:schemeClr val="accent1"/>
                </a:solidFill>
                <a:latin typeface="Consolas" panose="020B0609020204030204" pitchFamily="49" charset="0"/>
                <a:cs typeface="Consolas" panose="020B0609020204030204" pitchFamily="49" charset="0"/>
              </a:rPr>
              <a:t>/* write the variable part to the string using concatenate . operator */</a:t>
            </a:r>
            <a:endParaRPr lang="en-CA" sz="1600" dirty="0">
              <a:solidFill>
                <a:schemeClr val="accent1"/>
              </a:solidFill>
              <a:latin typeface="Consolas" panose="020B0609020204030204" pitchFamily="49" charset="0"/>
              <a:cs typeface="Consolas" panose="020B0609020204030204" pitchFamily="49" charset="0"/>
            </a:endParaRPr>
          </a:p>
          <a:p>
            <a:r>
              <a:rPr lang="en-CA" sz="1600" dirty="0">
                <a:latin typeface="Consolas" panose="020B0609020204030204" pitchFamily="49" charset="0"/>
                <a:cs typeface="Consolas" panose="020B0609020204030204" pitchFamily="49" charset="0"/>
              </a:rPr>
              <a:t>    $</a:t>
            </a:r>
            <a:r>
              <a:rPr lang="en-CA" sz="1600" dirty="0" err="1">
                <a:latin typeface="Consolas" panose="020B0609020204030204" pitchFamily="49" charset="0"/>
                <a:cs typeface="Consolas" panose="020B0609020204030204" pitchFamily="49" charset="0"/>
              </a:rPr>
              <a:t>JSFile</a:t>
            </a:r>
            <a:r>
              <a:rPr lang="en-CA" sz="1600" dirty="0">
                <a:latin typeface="Consolas" panose="020B0609020204030204" pitchFamily="49" charset="0"/>
                <a:cs typeface="Consolas" panose="020B0609020204030204" pitchFamily="49" charset="0"/>
              </a:rPr>
              <a:t> .= $</a:t>
            </a:r>
            <a:r>
              <a:rPr lang="en-CA" sz="1600" dirty="0" err="1">
                <a:latin typeface="Consolas" panose="020B0609020204030204" pitchFamily="49" charset="0"/>
                <a:cs typeface="Consolas" panose="020B0609020204030204" pitchFamily="49" charset="0"/>
              </a:rPr>
              <a:t>write_to_java</a:t>
            </a:r>
            <a:r>
              <a:rPr lang="en-CA" sz="1600" dirty="0">
                <a:latin typeface="Consolas" panose="020B0609020204030204" pitchFamily="49" charset="0"/>
                <a:cs typeface="Consolas" panose="020B0609020204030204" pitchFamily="49" charset="0"/>
              </a:rPr>
              <a:t>;</a:t>
            </a:r>
          </a:p>
          <a:p>
            <a:r>
              <a:rPr lang="en-CA" sz="1600" dirty="0">
                <a:latin typeface="Consolas" panose="020B0609020204030204" pitchFamily="49" charset="0"/>
                <a:cs typeface="Consolas" panose="020B0609020204030204" pitchFamily="49" charset="0"/>
              </a:rPr>
              <a:t>    </a:t>
            </a:r>
            <a:r>
              <a:rPr lang="en-CA" sz="1600" dirty="0" err="1">
                <a:latin typeface="Consolas" panose="020B0609020204030204" pitchFamily="49" charset="0"/>
                <a:cs typeface="Consolas" panose="020B0609020204030204" pitchFamily="49" charset="0"/>
              </a:rPr>
              <a:t>file_put_contents</a:t>
            </a:r>
            <a:r>
              <a:rPr lang="en-CA" sz="1600" dirty="0">
                <a:latin typeface="Consolas" panose="020B0609020204030204" pitchFamily="49" charset="0"/>
                <a:cs typeface="Consolas" panose="020B0609020204030204" pitchFamily="49" charset="0"/>
              </a:rPr>
              <a:t>("quotes.js", $</a:t>
            </a:r>
            <a:r>
              <a:rPr lang="en-CA" sz="1600" dirty="0" err="1">
                <a:latin typeface="Consolas" panose="020B0609020204030204" pitchFamily="49" charset="0"/>
                <a:cs typeface="Consolas" panose="020B0609020204030204" pitchFamily="49" charset="0"/>
              </a:rPr>
              <a:t>JSFile</a:t>
            </a:r>
            <a:r>
              <a:rPr lang="en-CA" sz="1600" dirty="0" smtClean="0">
                <a:latin typeface="Consolas" panose="020B0609020204030204" pitchFamily="49" charset="0"/>
                <a:cs typeface="Consolas" panose="020B0609020204030204" pitchFamily="49" charset="0"/>
              </a:rPr>
              <a:t>); </a:t>
            </a:r>
            <a:r>
              <a:rPr lang="en-CA" sz="1600" dirty="0" smtClean="0">
                <a:solidFill>
                  <a:schemeClr val="tx2"/>
                </a:solidFill>
                <a:latin typeface="Consolas" panose="020B0609020204030204" pitchFamily="49" charset="0"/>
                <a:cs typeface="Consolas" panose="020B0609020204030204" pitchFamily="49" charset="0"/>
              </a:rPr>
              <a:t>/* save the JS file */</a:t>
            </a:r>
            <a:endParaRPr lang="en-CA" sz="1600" dirty="0">
              <a:solidFill>
                <a:schemeClr val="tx2"/>
              </a:solidFill>
              <a:latin typeface="Consolas" panose="020B0609020204030204" pitchFamily="49" charset="0"/>
              <a:cs typeface="Consolas" panose="020B0609020204030204" pitchFamily="49" charset="0"/>
            </a:endParaRPr>
          </a:p>
          <a:p>
            <a:r>
              <a:rPr lang="en-CA" sz="1600" dirty="0">
                <a:latin typeface="Consolas" panose="020B0609020204030204" pitchFamily="49" charset="0"/>
                <a:cs typeface="Consolas" panose="020B0609020204030204" pitchFamily="49" charset="0"/>
              </a:rPr>
              <a:t> </a:t>
            </a:r>
            <a:r>
              <a:rPr lang="en-CA" sz="1600" dirty="0" smtClean="0">
                <a:latin typeface="Consolas" panose="020B0609020204030204" pitchFamily="49" charset="0"/>
                <a:cs typeface="Consolas" panose="020B0609020204030204" pitchFamily="49" charset="0"/>
              </a:rPr>
              <a:t>?&gt;</a:t>
            </a:r>
            <a:endParaRPr lang="en-CA" sz="1600" dirty="0">
              <a:latin typeface="Consolas" panose="020B0609020204030204" pitchFamily="49" charset="0"/>
              <a:cs typeface="Consolas" panose="020B0609020204030204" pitchFamily="49" charset="0"/>
            </a:endParaRPr>
          </a:p>
        </p:txBody>
      </p:sp>
    </p:spTree>
    <p:extLst>
      <p:ext uri="{BB962C8B-B14F-4D97-AF65-F5344CB8AC3E}">
        <p14:creationId xmlns:p14="http://schemas.microsoft.com/office/powerpoint/2010/main" val="3642242621"/>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just happened?</a:t>
            </a:r>
            <a:endParaRPr lang="en-CA" dirty="0"/>
          </a:p>
        </p:txBody>
      </p:sp>
      <p:sp>
        <p:nvSpPr>
          <p:cNvPr id="5" name="Slide Number Placeholder 4"/>
          <p:cNvSpPr>
            <a:spLocks noGrp="1"/>
          </p:cNvSpPr>
          <p:nvPr>
            <p:ph type="sldNum" sz="quarter" idx="12"/>
          </p:nvPr>
        </p:nvSpPr>
        <p:spPr/>
        <p:txBody>
          <a:bodyPr>
            <a:normAutofit fontScale="85000" lnSpcReduction="20000"/>
          </a:bodyPr>
          <a:lstStyle/>
          <a:p>
            <a:fld id="{CB779743-7B81-4FB7-A3E2-1ACEC99CD8CF}" type="slidenum">
              <a:rPr lang="en-US" smtClean="0"/>
              <a:t>28</a:t>
            </a:fld>
            <a:endParaRPr lang="en-US"/>
          </a:p>
        </p:txBody>
      </p:sp>
      <p:sp>
        <p:nvSpPr>
          <p:cNvPr id="6" name="Rectangle 5"/>
          <p:cNvSpPr/>
          <p:nvPr/>
        </p:nvSpPr>
        <p:spPr>
          <a:xfrm>
            <a:off x="1447800" y="1828800"/>
            <a:ext cx="1447800" cy="1447800"/>
          </a:xfrm>
          <a:prstGeom prst="rect">
            <a:avLst/>
          </a:prstGeom>
        </p:spPr>
        <p:style>
          <a:lnRef idx="1">
            <a:schemeClr val="dk1"/>
          </a:lnRef>
          <a:fillRef idx="2">
            <a:schemeClr val="dk1"/>
          </a:fillRef>
          <a:effectRef idx="1">
            <a:schemeClr val="dk1"/>
          </a:effectRef>
          <a:fontRef idx="minor">
            <a:schemeClr val="dk1"/>
          </a:fontRef>
        </p:style>
        <p:txBody>
          <a:bodyPr rtlCol="0" anchor="ctr"/>
          <a:lstStyle/>
          <a:p>
            <a:pPr algn="ctr"/>
            <a:r>
              <a:rPr lang="en-US" dirty="0" smtClean="0"/>
              <a:t>Client</a:t>
            </a:r>
          </a:p>
          <a:p>
            <a:pPr algn="ctr"/>
            <a:r>
              <a:rPr lang="en-US" dirty="0" smtClean="0"/>
              <a:t>(browser)</a:t>
            </a:r>
            <a:endParaRPr lang="en-CA" dirty="0"/>
          </a:p>
        </p:txBody>
      </p:sp>
      <p:sp>
        <p:nvSpPr>
          <p:cNvPr id="7" name="Rectangle 6"/>
          <p:cNvSpPr/>
          <p:nvPr/>
        </p:nvSpPr>
        <p:spPr>
          <a:xfrm>
            <a:off x="5715000" y="1752600"/>
            <a:ext cx="1447800" cy="1447800"/>
          </a:xfrm>
          <a:prstGeom prst="rect">
            <a:avLst/>
          </a:prstGeom>
        </p:spPr>
        <p:style>
          <a:lnRef idx="1">
            <a:schemeClr val="dk1"/>
          </a:lnRef>
          <a:fillRef idx="2">
            <a:schemeClr val="dk1"/>
          </a:fillRef>
          <a:effectRef idx="1">
            <a:schemeClr val="dk1"/>
          </a:effectRef>
          <a:fontRef idx="minor">
            <a:schemeClr val="dk1"/>
          </a:fontRef>
        </p:style>
        <p:txBody>
          <a:bodyPr rtlCol="0" anchor="ctr"/>
          <a:lstStyle/>
          <a:p>
            <a:pPr algn="ctr"/>
            <a:r>
              <a:rPr lang="en-US" dirty="0" smtClean="0"/>
              <a:t>Server</a:t>
            </a:r>
            <a:endParaRPr lang="en-CA" dirty="0"/>
          </a:p>
        </p:txBody>
      </p:sp>
      <p:sp>
        <p:nvSpPr>
          <p:cNvPr id="8" name="Rectangle 7"/>
          <p:cNvSpPr/>
          <p:nvPr/>
        </p:nvSpPr>
        <p:spPr>
          <a:xfrm>
            <a:off x="7826062" y="1943100"/>
            <a:ext cx="685800" cy="6096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File</a:t>
            </a:r>
            <a:endParaRPr lang="en-CA" dirty="0"/>
          </a:p>
        </p:txBody>
      </p:sp>
      <p:cxnSp>
        <p:nvCxnSpPr>
          <p:cNvPr id="9" name="Straight Arrow Connector 8"/>
          <p:cNvCxnSpPr/>
          <p:nvPr/>
        </p:nvCxnSpPr>
        <p:spPr>
          <a:xfrm>
            <a:off x="3048000" y="2247900"/>
            <a:ext cx="2438400" cy="0"/>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10" name="Straight Arrow Connector 9"/>
          <p:cNvCxnSpPr/>
          <p:nvPr/>
        </p:nvCxnSpPr>
        <p:spPr>
          <a:xfrm>
            <a:off x="7286732" y="2247900"/>
            <a:ext cx="457200" cy="0"/>
          </a:xfrm>
          <a:prstGeom prst="straightConnector1">
            <a:avLst/>
          </a:prstGeom>
          <a:ln w="38100">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1" name="Straight Arrow Connector 10"/>
          <p:cNvCxnSpPr/>
          <p:nvPr/>
        </p:nvCxnSpPr>
        <p:spPr>
          <a:xfrm flipH="1">
            <a:off x="3162300" y="2650997"/>
            <a:ext cx="2209800" cy="0"/>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12" name="TextBox 11"/>
          <p:cNvSpPr txBox="1"/>
          <p:nvPr/>
        </p:nvSpPr>
        <p:spPr>
          <a:xfrm>
            <a:off x="3443414" y="1878568"/>
            <a:ext cx="1563248" cy="369332"/>
          </a:xfrm>
          <a:prstGeom prst="rect">
            <a:avLst/>
          </a:prstGeom>
          <a:noFill/>
        </p:spPr>
        <p:txBody>
          <a:bodyPr wrap="none" rtlCol="0">
            <a:spAutoFit/>
          </a:bodyPr>
          <a:lstStyle/>
          <a:p>
            <a:r>
              <a:rPr lang="en-US" dirty="0" smtClean="0"/>
              <a:t>Access PHP file</a:t>
            </a:r>
            <a:endParaRPr lang="en-CA" dirty="0"/>
          </a:p>
        </p:txBody>
      </p:sp>
      <p:sp>
        <p:nvSpPr>
          <p:cNvPr id="13" name="TextBox 12"/>
          <p:cNvSpPr txBox="1"/>
          <p:nvPr/>
        </p:nvSpPr>
        <p:spPr>
          <a:xfrm>
            <a:off x="5023834" y="3504387"/>
            <a:ext cx="2859629" cy="2862322"/>
          </a:xfrm>
          <a:prstGeom prst="rect">
            <a:avLst/>
          </a:prstGeom>
          <a:noFill/>
        </p:spPr>
        <p:txBody>
          <a:bodyPr wrap="none" rtlCol="0">
            <a:spAutoFit/>
          </a:bodyPr>
          <a:lstStyle/>
          <a:p>
            <a:r>
              <a:rPr lang="en-US" dirty="0" smtClean="0"/>
              <a:t>(2) PHP file modified the JS</a:t>
            </a:r>
            <a:br>
              <a:rPr lang="en-US" dirty="0" smtClean="0"/>
            </a:br>
            <a:r>
              <a:rPr lang="en-US" dirty="0" smtClean="0"/>
              <a:t>code.</a:t>
            </a:r>
          </a:p>
          <a:p>
            <a:endParaRPr lang="en-US" dirty="0" smtClean="0"/>
          </a:p>
          <a:p>
            <a:r>
              <a:rPr lang="en-US" dirty="0" smtClean="0"/>
              <a:t>copy </a:t>
            </a:r>
            <a:r>
              <a:rPr lang="en-US" dirty="0" err="1" smtClean="0"/>
              <a:t>quotes_template.js's</a:t>
            </a:r>
            <a:r>
              <a:rPr lang="en-US" dirty="0" smtClean="0"/>
              <a:t/>
            </a:r>
            <a:br>
              <a:rPr lang="en-US" dirty="0" smtClean="0"/>
            </a:br>
            <a:r>
              <a:rPr lang="en-US" dirty="0" smtClean="0"/>
              <a:t>content + add the generated</a:t>
            </a:r>
            <a:br>
              <a:rPr lang="en-US" dirty="0" smtClean="0"/>
            </a:br>
            <a:endParaRPr lang="en-CA" dirty="0" smtClean="0"/>
          </a:p>
          <a:p>
            <a:r>
              <a:rPr lang="en-US" dirty="0" err="1" smtClean="0"/>
              <a:t>var</a:t>
            </a:r>
            <a:r>
              <a:rPr lang="en-US" dirty="0" smtClean="0"/>
              <a:t> quotes = ["Quote1", </a:t>
            </a:r>
            <a:br>
              <a:rPr lang="en-US" dirty="0" smtClean="0"/>
            </a:br>
            <a:r>
              <a:rPr lang="en-US" dirty="0" smtClean="0"/>
              <a:t>                     "Quote2",</a:t>
            </a:r>
            <a:br>
              <a:rPr lang="en-US" dirty="0" smtClean="0"/>
            </a:br>
            <a:r>
              <a:rPr lang="en-US" dirty="0" smtClean="0"/>
              <a:t>                     "Quote3",</a:t>
            </a:r>
            <a:br>
              <a:rPr lang="en-US" dirty="0" smtClean="0"/>
            </a:br>
            <a:r>
              <a:rPr lang="en-US" dirty="0" smtClean="0"/>
              <a:t>                    … ];</a:t>
            </a:r>
          </a:p>
        </p:txBody>
      </p:sp>
      <p:cxnSp>
        <p:nvCxnSpPr>
          <p:cNvPr id="15" name="Straight Arrow Connector 14"/>
          <p:cNvCxnSpPr/>
          <p:nvPr/>
        </p:nvCxnSpPr>
        <p:spPr>
          <a:xfrm>
            <a:off x="7286732" y="2888087"/>
            <a:ext cx="457200" cy="0"/>
          </a:xfrm>
          <a:prstGeom prst="straightConnector1">
            <a:avLst/>
          </a:prstGeom>
          <a:ln w="38100">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6" name="Straight Arrow Connector 15"/>
          <p:cNvCxnSpPr/>
          <p:nvPr/>
        </p:nvCxnSpPr>
        <p:spPr>
          <a:xfrm>
            <a:off x="7286732" y="3276600"/>
            <a:ext cx="457200" cy="381000"/>
          </a:xfrm>
          <a:prstGeom prst="straightConnector1">
            <a:avLst/>
          </a:prstGeom>
          <a:ln w="38100">
            <a:headEnd type="triangle"/>
            <a:tailEnd type="triangle"/>
          </a:ln>
        </p:spPr>
        <p:style>
          <a:lnRef idx="1">
            <a:schemeClr val="accent1"/>
          </a:lnRef>
          <a:fillRef idx="0">
            <a:schemeClr val="accent1"/>
          </a:fillRef>
          <a:effectRef idx="0">
            <a:schemeClr val="accent1"/>
          </a:effectRef>
          <a:fontRef idx="minor">
            <a:schemeClr val="tx1"/>
          </a:fontRef>
        </p:style>
      </p:cxnSp>
      <p:sp>
        <p:nvSpPr>
          <p:cNvPr id="18" name="Rectangle 17"/>
          <p:cNvSpPr/>
          <p:nvPr/>
        </p:nvSpPr>
        <p:spPr>
          <a:xfrm>
            <a:off x="7826062" y="2787740"/>
            <a:ext cx="939986" cy="6096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JS File</a:t>
            </a:r>
            <a:endParaRPr lang="en-CA" dirty="0"/>
          </a:p>
        </p:txBody>
      </p:sp>
      <p:sp>
        <p:nvSpPr>
          <p:cNvPr id="19" name="Rectangle 18"/>
          <p:cNvSpPr/>
          <p:nvPr/>
        </p:nvSpPr>
        <p:spPr>
          <a:xfrm>
            <a:off x="7826062" y="3729905"/>
            <a:ext cx="939986" cy="172416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JS File</a:t>
            </a:r>
          </a:p>
          <a:p>
            <a:pPr algn="ctr"/>
            <a:r>
              <a:rPr lang="en-US" dirty="0" smtClean="0"/>
              <a:t>with</a:t>
            </a:r>
          </a:p>
          <a:p>
            <a:pPr algn="ctr"/>
            <a:r>
              <a:rPr lang="en-US" dirty="0" smtClean="0"/>
              <a:t>array from</a:t>
            </a:r>
            <a:br>
              <a:rPr lang="en-US" dirty="0" smtClean="0"/>
            </a:br>
            <a:r>
              <a:rPr lang="en-US" dirty="0" smtClean="0"/>
              <a:t>Quote</a:t>
            </a:r>
            <a:endParaRPr lang="en-CA" dirty="0"/>
          </a:p>
        </p:txBody>
      </p:sp>
      <p:sp>
        <p:nvSpPr>
          <p:cNvPr id="20" name="TextBox 19"/>
          <p:cNvSpPr txBox="1"/>
          <p:nvPr/>
        </p:nvSpPr>
        <p:spPr>
          <a:xfrm>
            <a:off x="7667784" y="1572089"/>
            <a:ext cx="1072088" cy="369332"/>
          </a:xfrm>
          <a:prstGeom prst="rect">
            <a:avLst/>
          </a:prstGeom>
          <a:noFill/>
        </p:spPr>
        <p:txBody>
          <a:bodyPr wrap="none" rtlCol="0">
            <a:spAutoFit/>
          </a:bodyPr>
          <a:lstStyle/>
          <a:p>
            <a:r>
              <a:rPr lang="en-US" dirty="0"/>
              <a:t>q</a:t>
            </a:r>
            <a:r>
              <a:rPr lang="en-US" dirty="0" smtClean="0"/>
              <a:t>uotes.txt</a:t>
            </a:r>
            <a:endParaRPr lang="en-CA" dirty="0"/>
          </a:p>
        </p:txBody>
      </p:sp>
      <p:sp>
        <p:nvSpPr>
          <p:cNvPr id="21" name="TextBox 20"/>
          <p:cNvSpPr txBox="1"/>
          <p:nvPr/>
        </p:nvSpPr>
        <p:spPr>
          <a:xfrm>
            <a:off x="7391400" y="2466331"/>
            <a:ext cx="1889620" cy="369332"/>
          </a:xfrm>
          <a:prstGeom prst="rect">
            <a:avLst/>
          </a:prstGeom>
          <a:noFill/>
        </p:spPr>
        <p:txBody>
          <a:bodyPr wrap="none" rtlCol="0">
            <a:spAutoFit/>
          </a:bodyPr>
          <a:lstStyle/>
          <a:p>
            <a:r>
              <a:rPr lang="en-US" dirty="0" smtClean="0"/>
              <a:t>quotes_template.js</a:t>
            </a:r>
            <a:endParaRPr lang="en-CA" dirty="0"/>
          </a:p>
        </p:txBody>
      </p:sp>
      <p:sp>
        <p:nvSpPr>
          <p:cNvPr id="22" name="TextBox 21"/>
          <p:cNvSpPr txBox="1"/>
          <p:nvPr/>
        </p:nvSpPr>
        <p:spPr>
          <a:xfrm>
            <a:off x="3443414" y="2744162"/>
            <a:ext cx="1814920" cy="646331"/>
          </a:xfrm>
          <a:prstGeom prst="rect">
            <a:avLst/>
          </a:prstGeom>
          <a:noFill/>
        </p:spPr>
        <p:txBody>
          <a:bodyPr wrap="none" rtlCol="0">
            <a:spAutoFit/>
          </a:bodyPr>
          <a:lstStyle/>
          <a:p>
            <a:r>
              <a:rPr lang="en-US" dirty="0" smtClean="0"/>
              <a:t>HTML output</a:t>
            </a:r>
            <a:br>
              <a:rPr lang="en-US" dirty="0" smtClean="0"/>
            </a:br>
            <a:r>
              <a:rPr lang="en-US" dirty="0" smtClean="0"/>
              <a:t>+ updated JS file</a:t>
            </a:r>
            <a:endParaRPr lang="en-CA" dirty="0"/>
          </a:p>
        </p:txBody>
      </p:sp>
      <p:sp>
        <p:nvSpPr>
          <p:cNvPr id="23" name="TextBox 22"/>
          <p:cNvSpPr txBox="1"/>
          <p:nvPr/>
        </p:nvSpPr>
        <p:spPr>
          <a:xfrm>
            <a:off x="353275" y="3456850"/>
            <a:ext cx="3854901" cy="646331"/>
          </a:xfrm>
          <a:prstGeom prst="rect">
            <a:avLst/>
          </a:prstGeom>
          <a:noFill/>
        </p:spPr>
        <p:txBody>
          <a:bodyPr wrap="none" rtlCol="0">
            <a:spAutoFit/>
          </a:bodyPr>
          <a:lstStyle/>
          <a:p>
            <a:r>
              <a:rPr lang="en-US" dirty="0" smtClean="0"/>
              <a:t>(1) There is only one call to the PHP file.</a:t>
            </a:r>
          </a:p>
          <a:p>
            <a:r>
              <a:rPr lang="en-US" dirty="0" smtClean="0"/>
              <a:t>It modifies the JS file as necessary. </a:t>
            </a:r>
            <a:endParaRPr lang="en-CA" dirty="0"/>
          </a:p>
        </p:txBody>
      </p:sp>
      <p:sp>
        <p:nvSpPr>
          <p:cNvPr id="24" name="TextBox 23"/>
          <p:cNvSpPr txBox="1"/>
          <p:nvPr/>
        </p:nvSpPr>
        <p:spPr>
          <a:xfrm>
            <a:off x="5679718" y="1446987"/>
            <a:ext cx="1518364" cy="369332"/>
          </a:xfrm>
          <a:prstGeom prst="rect">
            <a:avLst/>
          </a:prstGeom>
          <a:noFill/>
        </p:spPr>
        <p:txBody>
          <a:bodyPr wrap="none" rtlCol="0">
            <a:spAutoFit/>
          </a:bodyPr>
          <a:lstStyle/>
          <a:p>
            <a:r>
              <a:rPr lang="en-US" dirty="0" smtClean="0"/>
              <a:t>aboutme2.php</a:t>
            </a:r>
            <a:endParaRPr lang="en-CA" dirty="0"/>
          </a:p>
        </p:txBody>
      </p:sp>
      <p:sp>
        <p:nvSpPr>
          <p:cNvPr id="25" name="Rectangle 24"/>
          <p:cNvSpPr/>
          <p:nvPr/>
        </p:nvSpPr>
        <p:spPr>
          <a:xfrm>
            <a:off x="1738916" y="4475065"/>
            <a:ext cx="1447800" cy="1447800"/>
          </a:xfrm>
          <a:prstGeom prst="rect">
            <a:avLst/>
          </a:prstGeom>
        </p:spPr>
        <p:style>
          <a:lnRef idx="1">
            <a:schemeClr val="dk1"/>
          </a:lnRef>
          <a:fillRef idx="2">
            <a:schemeClr val="dk1"/>
          </a:fillRef>
          <a:effectRef idx="1">
            <a:schemeClr val="dk1"/>
          </a:effectRef>
          <a:fontRef idx="minor">
            <a:schemeClr val="dk1"/>
          </a:fontRef>
        </p:style>
        <p:txBody>
          <a:bodyPr rtlCol="0" anchor="ctr"/>
          <a:lstStyle/>
          <a:p>
            <a:pPr algn="ctr"/>
            <a:r>
              <a:rPr lang="en-US" dirty="0" smtClean="0"/>
              <a:t>Client</a:t>
            </a:r>
          </a:p>
          <a:p>
            <a:pPr algn="ctr"/>
            <a:r>
              <a:rPr lang="en-US" dirty="0" smtClean="0"/>
              <a:t>(browser)</a:t>
            </a:r>
            <a:endParaRPr lang="en-CA" dirty="0"/>
          </a:p>
        </p:txBody>
      </p:sp>
      <p:sp>
        <p:nvSpPr>
          <p:cNvPr id="27" name="TextBox 26"/>
          <p:cNvSpPr txBox="1"/>
          <p:nvPr/>
        </p:nvSpPr>
        <p:spPr>
          <a:xfrm>
            <a:off x="108091" y="4475065"/>
            <a:ext cx="1699504" cy="2031325"/>
          </a:xfrm>
          <a:prstGeom prst="rect">
            <a:avLst/>
          </a:prstGeom>
          <a:noFill/>
        </p:spPr>
        <p:txBody>
          <a:bodyPr wrap="none" rtlCol="0">
            <a:spAutoFit/>
          </a:bodyPr>
          <a:lstStyle/>
          <a:p>
            <a:r>
              <a:rPr lang="en-US" dirty="0" smtClean="0"/>
              <a:t>(3) All necessary</a:t>
            </a:r>
            <a:br>
              <a:rPr lang="en-US" dirty="0" smtClean="0"/>
            </a:br>
            <a:r>
              <a:rPr lang="en-US" dirty="0" smtClean="0"/>
              <a:t>data is now</a:t>
            </a:r>
            <a:br>
              <a:rPr lang="en-US" dirty="0" smtClean="0"/>
            </a:br>
            <a:r>
              <a:rPr lang="en-US" dirty="0" smtClean="0"/>
              <a:t>in JS file.</a:t>
            </a:r>
          </a:p>
          <a:p>
            <a:r>
              <a:rPr lang="en-US" dirty="0" smtClean="0"/>
              <a:t>  </a:t>
            </a:r>
            <a:br>
              <a:rPr lang="en-US" dirty="0" smtClean="0"/>
            </a:br>
            <a:r>
              <a:rPr lang="en-US" dirty="0" smtClean="0"/>
              <a:t>We can</a:t>
            </a:r>
            <a:br>
              <a:rPr lang="en-US" dirty="0" smtClean="0"/>
            </a:br>
            <a:r>
              <a:rPr lang="en-US" dirty="0" smtClean="0"/>
              <a:t>update quote </a:t>
            </a:r>
            <a:br>
              <a:rPr lang="en-US" dirty="0" smtClean="0"/>
            </a:br>
            <a:r>
              <a:rPr lang="en-US" dirty="0" smtClean="0"/>
              <a:t>using JS.</a:t>
            </a:r>
            <a:endParaRPr lang="en-CA" dirty="0"/>
          </a:p>
        </p:txBody>
      </p:sp>
      <p:sp>
        <p:nvSpPr>
          <p:cNvPr id="28" name="Rectangle 27"/>
          <p:cNvSpPr/>
          <p:nvPr/>
        </p:nvSpPr>
        <p:spPr>
          <a:xfrm>
            <a:off x="1837117" y="5535712"/>
            <a:ext cx="1251397" cy="25548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Quote</a:t>
            </a:r>
            <a:endParaRPr lang="en-CA" dirty="0"/>
          </a:p>
        </p:txBody>
      </p:sp>
      <p:cxnSp>
        <p:nvCxnSpPr>
          <p:cNvPr id="30" name="Straight Arrow Connector 29"/>
          <p:cNvCxnSpPr/>
          <p:nvPr/>
        </p:nvCxnSpPr>
        <p:spPr>
          <a:xfrm flipV="1">
            <a:off x="1076459" y="5663456"/>
            <a:ext cx="731136" cy="12774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98131995"/>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2648" y="76200"/>
            <a:ext cx="8153400" cy="990600"/>
          </a:xfrm>
        </p:spPr>
        <p:txBody>
          <a:bodyPr/>
          <a:lstStyle/>
          <a:p>
            <a:r>
              <a:rPr lang="en-US" dirty="0" smtClean="0"/>
              <a:t>JS code generated by our PHP program</a:t>
            </a:r>
            <a:endParaRPr lang="en-CA" dirty="0"/>
          </a:p>
        </p:txBody>
      </p:sp>
      <p:sp>
        <p:nvSpPr>
          <p:cNvPr id="4" name="Footer Placeholder 3"/>
          <p:cNvSpPr>
            <a:spLocks noGrp="1"/>
          </p:cNvSpPr>
          <p:nvPr>
            <p:ph type="ftr" sz="quarter" idx="11"/>
          </p:nvPr>
        </p:nvSpPr>
        <p:spPr/>
        <p:txBody>
          <a:bodyPr/>
          <a:lstStyle/>
          <a:p>
            <a:r>
              <a:rPr lang="en-US" smtClean="0"/>
              <a:t>EECS1012</a:t>
            </a:r>
            <a:endParaRPr lang="en-US" dirty="0"/>
          </a:p>
        </p:txBody>
      </p:sp>
      <p:sp>
        <p:nvSpPr>
          <p:cNvPr id="5" name="Slide Number Placeholder 4"/>
          <p:cNvSpPr>
            <a:spLocks noGrp="1"/>
          </p:cNvSpPr>
          <p:nvPr>
            <p:ph type="sldNum" sz="quarter" idx="12"/>
          </p:nvPr>
        </p:nvSpPr>
        <p:spPr/>
        <p:txBody>
          <a:bodyPr>
            <a:normAutofit fontScale="85000" lnSpcReduction="20000"/>
          </a:bodyPr>
          <a:lstStyle/>
          <a:p>
            <a:fld id="{CB779743-7B81-4FB7-A3E2-1ACEC99CD8CF}" type="slidenum">
              <a:rPr lang="en-US" smtClean="0"/>
              <a:t>29</a:t>
            </a:fld>
            <a:endParaRPr lang="en-US"/>
          </a:p>
        </p:txBody>
      </p:sp>
      <p:sp>
        <p:nvSpPr>
          <p:cNvPr id="6" name="Rectangle 5"/>
          <p:cNvSpPr/>
          <p:nvPr/>
        </p:nvSpPr>
        <p:spPr>
          <a:xfrm>
            <a:off x="302117" y="1676400"/>
            <a:ext cx="8610600" cy="5078313"/>
          </a:xfrm>
          <a:prstGeom prst="rect">
            <a:avLst/>
          </a:prstGeom>
          <a:solidFill>
            <a:srgbClr val="F4F6A8"/>
          </a:solidFill>
        </p:spPr>
        <p:style>
          <a:lnRef idx="2">
            <a:schemeClr val="dk1"/>
          </a:lnRef>
          <a:fillRef idx="1">
            <a:schemeClr val="lt1"/>
          </a:fillRef>
          <a:effectRef idx="0">
            <a:schemeClr val="dk1"/>
          </a:effectRef>
          <a:fontRef idx="minor">
            <a:schemeClr val="dk1"/>
          </a:fontRef>
        </p:style>
        <p:txBody>
          <a:bodyPr wrap="square">
            <a:spAutoFit/>
          </a:bodyPr>
          <a:lstStyle/>
          <a:p>
            <a:r>
              <a:rPr lang="en-CA" dirty="0" err="1"/>
              <a:t>var</a:t>
            </a:r>
            <a:r>
              <a:rPr lang="en-CA" dirty="0"/>
              <a:t> quotes=[ "&amp;</a:t>
            </a:r>
            <a:r>
              <a:rPr lang="en-CA" dirty="0" err="1"/>
              <a:t>quot;If</a:t>
            </a:r>
            <a:r>
              <a:rPr lang="en-CA" dirty="0"/>
              <a:t> you want to achieve greatness stop asking for permission.&amp;</a:t>
            </a:r>
            <a:r>
              <a:rPr lang="en-CA" dirty="0" err="1"/>
              <a:t>quot</a:t>
            </a:r>
            <a:r>
              <a:rPr lang="en-CA" dirty="0"/>
              <a:t>; --Anonymous","&amp;</a:t>
            </a:r>
            <a:r>
              <a:rPr lang="en-CA" dirty="0" err="1"/>
              <a:t>quot;Things</a:t>
            </a:r>
            <a:r>
              <a:rPr lang="en-CA" dirty="0"/>
              <a:t> work out best for those who make the best of how things work out.&amp;</a:t>
            </a:r>
            <a:r>
              <a:rPr lang="en-CA" dirty="0" err="1"/>
              <a:t>quot</a:t>
            </a:r>
            <a:r>
              <a:rPr lang="en-CA" dirty="0"/>
              <a:t>; --John Wooden","&amp;</a:t>
            </a:r>
            <a:r>
              <a:rPr lang="en-CA" dirty="0" err="1"/>
              <a:t>quot;To</a:t>
            </a:r>
            <a:r>
              <a:rPr lang="en-CA" dirty="0"/>
              <a:t> live a creative life, we must lose our fear of being wrong.&amp;</a:t>
            </a:r>
            <a:r>
              <a:rPr lang="en-CA" dirty="0" err="1"/>
              <a:t>quot</a:t>
            </a:r>
            <a:r>
              <a:rPr lang="en-CA" dirty="0"/>
              <a:t>; --Anonymous","&amp;</a:t>
            </a:r>
            <a:r>
              <a:rPr lang="en-CA" dirty="0" err="1"/>
              <a:t>quot;If</a:t>
            </a:r>
            <a:r>
              <a:rPr lang="en-CA" dirty="0"/>
              <a:t> you are not willing to risk the usual you will have to settle for the ordinary.&amp;</a:t>
            </a:r>
            <a:r>
              <a:rPr lang="en-CA" dirty="0" err="1"/>
              <a:t>quot</a:t>
            </a:r>
            <a:r>
              <a:rPr lang="en-CA" dirty="0"/>
              <a:t>; --Jim </a:t>
            </a:r>
            <a:r>
              <a:rPr lang="en-CA" dirty="0" err="1"/>
              <a:t>Rohn</a:t>
            </a:r>
            <a:r>
              <a:rPr lang="en-CA" dirty="0"/>
              <a:t>","&amp;</a:t>
            </a:r>
            <a:r>
              <a:rPr lang="en-CA" dirty="0" err="1"/>
              <a:t>quot;Trust</a:t>
            </a:r>
            <a:r>
              <a:rPr lang="en-CA" dirty="0"/>
              <a:t> because you are willing to accept the risk, not because it's safe or certain.&amp;</a:t>
            </a:r>
            <a:r>
              <a:rPr lang="en-CA" dirty="0" err="1"/>
              <a:t>quot</a:t>
            </a:r>
            <a:r>
              <a:rPr lang="en-CA" dirty="0"/>
              <a:t>; --Anonymous","&amp;</a:t>
            </a:r>
            <a:r>
              <a:rPr lang="en-CA" dirty="0" err="1"/>
              <a:t>quot;Take</a:t>
            </a:r>
            <a:r>
              <a:rPr lang="en-CA" dirty="0"/>
              <a:t> up one idea. Make that one idea your life--think of it, dream of it, live on that idea. Let the brain, muscles, nerves, every part of your body, be full of that idea, and just leave every other idea alone. This is the way to success.&amp;</a:t>
            </a:r>
            <a:r>
              <a:rPr lang="en-CA" dirty="0" err="1"/>
              <a:t>quot</a:t>
            </a:r>
            <a:r>
              <a:rPr lang="en-CA" dirty="0"/>
              <a:t>; --Swami Vivekananda","&amp;</a:t>
            </a:r>
            <a:r>
              <a:rPr lang="en-CA" dirty="0" err="1"/>
              <a:t>quot;All</a:t>
            </a:r>
            <a:r>
              <a:rPr lang="en-CA" dirty="0"/>
              <a:t> our dreams can come true if we have the courage to pursue them.&amp;</a:t>
            </a:r>
            <a:r>
              <a:rPr lang="en-CA" dirty="0" err="1"/>
              <a:t>quot</a:t>
            </a:r>
            <a:r>
              <a:rPr lang="en-CA" dirty="0"/>
              <a:t>; --Walt Disney","&amp;</a:t>
            </a:r>
            <a:r>
              <a:rPr lang="en-CA" dirty="0" err="1"/>
              <a:t>quot;Good</a:t>
            </a:r>
            <a:r>
              <a:rPr lang="en-CA" dirty="0"/>
              <a:t> things come to people who wait, but better things come to those who go out and get them.&amp;</a:t>
            </a:r>
            <a:r>
              <a:rPr lang="en-CA" dirty="0" err="1"/>
              <a:t>quot</a:t>
            </a:r>
            <a:r>
              <a:rPr lang="en-CA" dirty="0"/>
              <a:t>; --Anonymous","&amp;</a:t>
            </a:r>
            <a:r>
              <a:rPr lang="en-CA" dirty="0" err="1"/>
              <a:t>quot;If</a:t>
            </a:r>
            <a:r>
              <a:rPr lang="en-CA" dirty="0"/>
              <a:t> you do what you always did, you will get what you always got.&amp;</a:t>
            </a:r>
            <a:r>
              <a:rPr lang="en-CA" dirty="0" err="1"/>
              <a:t>quot</a:t>
            </a:r>
            <a:r>
              <a:rPr lang="en-CA" dirty="0"/>
              <a:t>; --Anonymous","&amp;</a:t>
            </a:r>
            <a:r>
              <a:rPr lang="en-CA" dirty="0" err="1"/>
              <a:t>quot;Success</a:t>
            </a:r>
            <a:r>
              <a:rPr lang="en-CA" dirty="0"/>
              <a:t> is walking from failure to failure with no loss of enthusiasm.&amp;</a:t>
            </a:r>
            <a:r>
              <a:rPr lang="en-CA" dirty="0" err="1"/>
              <a:t>quot</a:t>
            </a:r>
            <a:r>
              <a:rPr lang="en-CA" dirty="0"/>
              <a:t>; --Winston Churchill","&amp;</a:t>
            </a:r>
            <a:r>
              <a:rPr lang="en-CA" dirty="0" err="1"/>
              <a:t>quot;Just</a:t>
            </a:r>
            <a:r>
              <a:rPr lang="en-CA" dirty="0"/>
              <a:t> when the caterpillar thought the world was ending, he turned into a butterfly.&amp;</a:t>
            </a:r>
            <a:r>
              <a:rPr lang="en-CA" dirty="0" err="1"/>
              <a:t>quot</a:t>
            </a:r>
            <a:r>
              <a:rPr lang="en-CA" dirty="0"/>
              <a:t>; --Proverb","&amp;</a:t>
            </a:r>
            <a:r>
              <a:rPr lang="en-CA" dirty="0" err="1"/>
              <a:t>quot;Successful</a:t>
            </a:r>
            <a:r>
              <a:rPr lang="en-CA" dirty="0"/>
              <a:t> entrepreneurs are givers and not takers of positive energy.&amp;</a:t>
            </a:r>
            <a:r>
              <a:rPr lang="en-CA" dirty="0" err="1"/>
              <a:t>quot</a:t>
            </a:r>
            <a:r>
              <a:rPr lang="en-CA" dirty="0"/>
              <a:t>; --Anonymous","&amp;</a:t>
            </a:r>
            <a:r>
              <a:rPr lang="en-CA" dirty="0" err="1"/>
              <a:t>quot;Whenever</a:t>
            </a:r>
            <a:r>
              <a:rPr lang="en-CA" dirty="0"/>
              <a:t> you see a successful person you only see the public glories, never the private sacrifices to reach them.&amp;</a:t>
            </a:r>
            <a:r>
              <a:rPr lang="en-CA" dirty="0" err="1"/>
              <a:t>quot</a:t>
            </a:r>
            <a:r>
              <a:rPr lang="en-CA" dirty="0"/>
              <a:t>; --</a:t>
            </a:r>
            <a:r>
              <a:rPr lang="en-CA" dirty="0" err="1"/>
              <a:t>Vaibhav</a:t>
            </a:r>
            <a:r>
              <a:rPr lang="en-CA" dirty="0"/>
              <a:t> Shah" ];</a:t>
            </a:r>
          </a:p>
        </p:txBody>
      </p:sp>
    </p:spTree>
    <p:extLst>
      <p:ext uri="{BB962C8B-B14F-4D97-AF65-F5344CB8AC3E}">
        <p14:creationId xmlns:p14="http://schemas.microsoft.com/office/powerpoint/2010/main" val="303639778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smtClean="0"/>
              <a:t>HTML</a:t>
            </a:r>
            <a:endParaRPr lang="en-CA" dirty="0"/>
          </a:p>
        </p:txBody>
      </p:sp>
      <p:sp>
        <p:nvSpPr>
          <p:cNvPr id="5" name="Footer Placeholder 4"/>
          <p:cNvSpPr>
            <a:spLocks noGrp="1"/>
          </p:cNvSpPr>
          <p:nvPr>
            <p:ph type="ftr" sz="quarter" idx="11"/>
          </p:nvPr>
        </p:nvSpPr>
        <p:spPr/>
        <p:txBody>
          <a:bodyPr/>
          <a:lstStyle/>
          <a:p>
            <a:r>
              <a:rPr lang="en-US" smtClean="0"/>
              <a:t>EECS1012</a:t>
            </a:r>
            <a:endParaRPr lang="en-US" dirty="0"/>
          </a:p>
        </p:txBody>
      </p:sp>
      <p:sp>
        <p:nvSpPr>
          <p:cNvPr id="4" name="Slide Number Placeholder 3"/>
          <p:cNvSpPr>
            <a:spLocks noGrp="1"/>
          </p:cNvSpPr>
          <p:nvPr>
            <p:ph type="sldNum" sz="quarter" idx="12"/>
          </p:nvPr>
        </p:nvSpPr>
        <p:spPr/>
        <p:txBody>
          <a:bodyPr>
            <a:normAutofit fontScale="85000" lnSpcReduction="20000"/>
          </a:bodyPr>
          <a:lstStyle/>
          <a:p>
            <a:fld id="{CB779743-7B81-4FB7-A3E2-1ACEC99CD8CF}" type="slidenum">
              <a:rPr lang="en-US" smtClean="0"/>
              <a:t>3</a:t>
            </a:fld>
            <a:endParaRPr lang="en-US"/>
          </a:p>
        </p:txBody>
      </p:sp>
      <p:pic>
        <p:nvPicPr>
          <p:cNvPr id="3" name="Picture 2"/>
          <p:cNvPicPr>
            <a:picLocks noChangeAspect="1"/>
          </p:cNvPicPr>
          <p:nvPr/>
        </p:nvPicPr>
        <p:blipFill>
          <a:blip r:embed="rId2"/>
          <a:stretch>
            <a:fillRect/>
          </a:stretch>
        </p:blipFill>
        <p:spPr>
          <a:xfrm>
            <a:off x="453633" y="1786944"/>
            <a:ext cx="3896570" cy="4419600"/>
          </a:xfrm>
          <a:prstGeom prst="rect">
            <a:avLst/>
          </a:prstGeom>
        </p:spPr>
        <p:style>
          <a:lnRef idx="2">
            <a:schemeClr val="dk1"/>
          </a:lnRef>
          <a:fillRef idx="1">
            <a:schemeClr val="lt1"/>
          </a:fillRef>
          <a:effectRef idx="0">
            <a:schemeClr val="dk1"/>
          </a:effectRef>
          <a:fontRef idx="minor">
            <a:schemeClr val="dk1"/>
          </a:fontRef>
        </p:style>
      </p:pic>
      <p:sp>
        <p:nvSpPr>
          <p:cNvPr id="9" name="TextBox 8"/>
          <p:cNvSpPr txBox="1"/>
          <p:nvPr/>
        </p:nvSpPr>
        <p:spPr>
          <a:xfrm>
            <a:off x="4801673" y="1764406"/>
            <a:ext cx="3319498" cy="1200329"/>
          </a:xfrm>
          <a:prstGeom prst="rect">
            <a:avLst/>
          </a:prstGeom>
          <a:noFill/>
        </p:spPr>
        <p:txBody>
          <a:bodyPr wrap="none" rtlCol="0">
            <a:spAutoFit/>
          </a:bodyPr>
          <a:lstStyle/>
          <a:p>
            <a:r>
              <a:rPr lang="en-US" b="1" dirty="0" smtClean="0"/>
              <a:t>HTML</a:t>
            </a:r>
            <a:r>
              <a:rPr lang="en-US" dirty="0" smtClean="0"/>
              <a:t/>
            </a:r>
            <a:br>
              <a:rPr lang="en-US" dirty="0" smtClean="0"/>
            </a:br>
            <a:r>
              <a:rPr lang="en-US" dirty="0" smtClean="0"/>
              <a:t>Provides the markup language to</a:t>
            </a:r>
            <a:br>
              <a:rPr lang="en-US" dirty="0" smtClean="0"/>
            </a:br>
            <a:r>
              <a:rPr lang="en-US" dirty="0" smtClean="0"/>
              <a:t>generate the structure and content</a:t>
            </a:r>
            <a:br>
              <a:rPr lang="en-US" dirty="0" smtClean="0"/>
            </a:br>
            <a:r>
              <a:rPr lang="en-US" dirty="0" smtClean="0"/>
              <a:t>of a webpage.  </a:t>
            </a:r>
            <a:endParaRPr lang="en-CA" dirty="0"/>
          </a:p>
        </p:txBody>
      </p:sp>
    </p:spTree>
    <p:extLst>
      <p:ext uri="{BB962C8B-B14F-4D97-AF65-F5344CB8AC3E}">
        <p14:creationId xmlns:p14="http://schemas.microsoft.com/office/powerpoint/2010/main" val="2037498759"/>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Code generation</a:t>
            </a:r>
            <a:endParaRPr lang="en-CA" dirty="0"/>
          </a:p>
        </p:txBody>
      </p:sp>
      <p:sp>
        <p:nvSpPr>
          <p:cNvPr id="3" name="Content Placeholder 2"/>
          <p:cNvSpPr>
            <a:spLocks noGrp="1"/>
          </p:cNvSpPr>
          <p:nvPr>
            <p:ph sz="quarter" idx="1"/>
          </p:nvPr>
        </p:nvSpPr>
        <p:spPr/>
        <p:txBody>
          <a:bodyPr/>
          <a:lstStyle/>
          <a:p>
            <a:r>
              <a:rPr lang="en-US" dirty="0" smtClean="0"/>
              <a:t>This style is known as "code generation"</a:t>
            </a:r>
          </a:p>
          <a:p>
            <a:r>
              <a:rPr lang="en-US" dirty="0" smtClean="0"/>
              <a:t>That is, the PHP program generated new code</a:t>
            </a:r>
          </a:p>
          <a:p>
            <a:pPr lvl="1"/>
            <a:r>
              <a:rPr lang="en-US" dirty="0"/>
              <a:t>This is generally considered bad style, </a:t>
            </a:r>
            <a:r>
              <a:rPr lang="en-US" b="1" dirty="0"/>
              <a:t>but</a:t>
            </a:r>
            <a:r>
              <a:rPr lang="en-US" dirty="0"/>
              <a:t> is fairly </a:t>
            </a:r>
            <a:r>
              <a:rPr lang="en-US" dirty="0" smtClean="0"/>
              <a:t>common</a:t>
            </a:r>
          </a:p>
          <a:p>
            <a:r>
              <a:rPr lang="en-US" dirty="0" smtClean="0"/>
              <a:t>This style of code generation is working within the </a:t>
            </a:r>
            <a:r>
              <a:rPr lang="en-US" b="1" dirty="0"/>
              <a:t>s</a:t>
            </a:r>
            <a:r>
              <a:rPr lang="en-US" b="1" dirty="0" smtClean="0"/>
              <a:t>ynchronized</a:t>
            </a:r>
            <a:r>
              <a:rPr lang="en-US" dirty="0" smtClean="0"/>
              <a:t> mode of web server access</a:t>
            </a:r>
            <a:endParaRPr lang="en-US" dirty="0"/>
          </a:p>
          <a:p>
            <a:endParaRPr lang="en-US" dirty="0"/>
          </a:p>
          <a:p>
            <a:pPr marL="0" indent="0">
              <a:buNone/>
            </a:pPr>
            <a:endParaRPr lang="en-CA" dirty="0"/>
          </a:p>
        </p:txBody>
      </p:sp>
      <p:sp>
        <p:nvSpPr>
          <p:cNvPr id="4" name="Footer Placeholder 3"/>
          <p:cNvSpPr>
            <a:spLocks noGrp="1"/>
          </p:cNvSpPr>
          <p:nvPr>
            <p:ph type="ftr" sz="quarter" idx="11"/>
          </p:nvPr>
        </p:nvSpPr>
        <p:spPr/>
        <p:txBody>
          <a:bodyPr/>
          <a:lstStyle/>
          <a:p>
            <a:r>
              <a:rPr lang="en-US" smtClean="0"/>
              <a:t>EECS1012</a:t>
            </a:r>
            <a:endParaRPr lang="en-US" dirty="0"/>
          </a:p>
        </p:txBody>
      </p:sp>
      <p:sp>
        <p:nvSpPr>
          <p:cNvPr id="5" name="Slide Number Placeholder 4"/>
          <p:cNvSpPr>
            <a:spLocks noGrp="1"/>
          </p:cNvSpPr>
          <p:nvPr>
            <p:ph type="sldNum" sz="quarter" idx="12"/>
          </p:nvPr>
        </p:nvSpPr>
        <p:spPr/>
        <p:txBody>
          <a:bodyPr>
            <a:normAutofit fontScale="85000" lnSpcReduction="20000"/>
          </a:bodyPr>
          <a:lstStyle/>
          <a:p>
            <a:fld id="{CB779743-7B81-4FB7-A3E2-1ACEC99CD8CF}" type="slidenum">
              <a:rPr lang="en-US" smtClean="0"/>
              <a:t>30</a:t>
            </a:fld>
            <a:endParaRPr lang="en-US"/>
          </a:p>
        </p:txBody>
      </p:sp>
    </p:spTree>
    <p:extLst>
      <p:ext uri="{BB962C8B-B14F-4D97-AF65-F5344CB8AC3E}">
        <p14:creationId xmlns:p14="http://schemas.microsoft.com/office/powerpoint/2010/main" val="4224854381"/>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Synchronous web access</a:t>
            </a:r>
            <a:endParaRPr lang="en-CA" dirty="0"/>
          </a:p>
        </p:txBody>
      </p:sp>
      <p:sp>
        <p:nvSpPr>
          <p:cNvPr id="4" name="Footer Placeholder 3"/>
          <p:cNvSpPr>
            <a:spLocks noGrp="1"/>
          </p:cNvSpPr>
          <p:nvPr>
            <p:ph type="ftr" sz="quarter" idx="11"/>
          </p:nvPr>
        </p:nvSpPr>
        <p:spPr>
          <a:xfrm>
            <a:off x="762000" y="6065837"/>
            <a:ext cx="5421313" cy="365125"/>
          </a:xfrm>
        </p:spPr>
        <p:txBody>
          <a:bodyPr/>
          <a:lstStyle/>
          <a:p>
            <a:r>
              <a:rPr lang="en-US" smtClean="0"/>
              <a:t>EECS1012</a:t>
            </a:r>
            <a:endParaRPr lang="en-US" dirty="0"/>
          </a:p>
        </p:txBody>
      </p:sp>
      <p:sp>
        <p:nvSpPr>
          <p:cNvPr id="5" name="Slide Number Placeholder 4"/>
          <p:cNvSpPr>
            <a:spLocks noGrp="1"/>
          </p:cNvSpPr>
          <p:nvPr>
            <p:ph type="sldNum" sz="quarter" idx="12"/>
          </p:nvPr>
        </p:nvSpPr>
        <p:spPr/>
        <p:txBody>
          <a:bodyPr>
            <a:normAutofit fontScale="85000" lnSpcReduction="20000"/>
          </a:bodyPr>
          <a:lstStyle/>
          <a:p>
            <a:fld id="{CB779743-7B81-4FB7-A3E2-1ACEC99CD8CF}" type="slidenum">
              <a:rPr lang="en-US" smtClean="0"/>
              <a:t>31</a:t>
            </a:fld>
            <a:endParaRPr lang="en-US"/>
          </a:p>
        </p:txBody>
      </p:sp>
      <p:pic>
        <p:nvPicPr>
          <p:cNvPr id="1026" name="Picture 2" descr="synchronous communication"/>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371600" y="2133600"/>
            <a:ext cx="6219825" cy="3178413"/>
          </a:xfrm>
          <a:prstGeom prst="rect">
            <a:avLst/>
          </a:prstGeom>
        </p:spPr>
        <p:style>
          <a:lnRef idx="2">
            <a:schemeClr val="dk1"/>
          </a:lnRef>
          <a:fillRef idx="1">
            <a:schemeClr val="lt1"/>
          </a:fillRef>
          <a:effectRef idx="0">
            <a:schemeClr val="dk1"/>
          </a:effectRef>
          <a:fontRef idx="minor">
            <a:schemeClr val="dk1"/>
          </a:fontRef>
        </p:style>
      </p:pic>
      <p:sp>
        <p:nvSpPr>
          <p:cNvPr id="6" name="TextBox 5"/>
          <p:cNvSpPr txBox="1"/>
          <p:nvPr/>
        </p:nvSpPr>
        <p:spPr>
          <a:xfrm>
            <a:off x="612648" y="5415299"/>
            <a:ext cx="8364149" cy="1015663"/>
          </a:xfrm>
          <a:prstGeom prst="rect">
            <a:avLst/>
          </a:prstGeom>
          <a:noFill/>
        </p:spPr>
        <p:txBody>
          <a:bodyPr wrap="none" rtlCol="0">
            <a:spAutoFit/>
          </a:bodyPr>
          <a:lstStyle/>
          <a:p>
            <a:pPr marL="285750" indent="-285750">
              <a:buFont typeface="Arial" panose="020B0604020202020204" pitchFamily="34" charset="0"/>
              <a:buChar char="•"/>
            </a:pPr>
            <a:r>
              <a:rPr lang="en-CA" sz="2000" b="1" dirty="0"/>
              <a:t>synchronous</a:t>
            </a:r>
            <a:r>
              <a:rPr lang="en-CA" sz="2000" dirty="0"/>
              <a:t>: user must wait while new pages </a:t>
            </a:r>
            <a:r>
              <a:rPr lang="en-CA" sz="2000" dirty="0" smtClean="0"/>
              <a:t>load </a:t>
            </a:r>
          </a:p>
          <a:p>
            <a:pPr marL="742950" lvl="1" indent="-285750">
              <a:buFont typeface="Arial" panose="020B0604020202020204" pitchFamily="34" charset="0"/>
              <a:buChar char="•"/>
            </a:pPr>
            <a:r>
              <a:rPr lang="en-CA" sz="2000" dirty="0" smtClean="0"/>
              <a:t>the typical </a:t>
            </a:r>
            <a:r>
              <a:rPr lang="en-CA" sz="2000" dirty="0"/>
              <a:t>communication pattern used in web pages (click, wait, refresh)</a:t>
            </a:r>
          </a:p>
          <a:p>
            <a:pPr marL="285750" indent="-285750">
              <a:buFont typeface="Arial" panose="020B0604020202020204" pitchFamily="34" charset="0"/>
              <a:buChar char="•"/>
            </a:pPr>
            <a:endParaRPr lang="en-CA" sz="2000" dirty="0"/>
          </a:p>
        </p:txBody>
      </p:sp>
      <p:sp>
        <p:nvSpPr>
          <p:cNvPr id="7" name="TextBox 6"/>
          <p:cNvSpPr txBox="1"/>
          <p:nvPr/>
        </p:nvSpPr>
        <p:spPr>
          <a:xfrm>
            <a:off x="4117047" y="1513971"/>
            <a:ext cx="4865627" cy="646331"/>
          </a:xfrm>
          <a:prstGeom prst="rect">
            <a:avLst/>
          </a:prstGeom>
        </p:spPr>
        <p:style>
          <a:lnRef idx="2">
            <a:schemeClr val="dk1"/>
          </a:lnRef>
          <a:fillRef idx="1">
            <a:schemeClr val="lt1"/>
          </a:fillRef>
          <a:effectRef idx="0">
            <a:schemeClr val="dk1"/>
          </a:effectRef>
          <a:fontRef idx="minor">
            <a:schemeClr val="dk1"/>
          </a:fontRef>
        </p:style>
        <p:txBody>
          <a:bodyPr wrap="none" rtlCol="0">
            <a:spAutoFit/>
          </a:bodyPr>
          <a:lstStyle/>
          <a:p>
            <a:r>
              <a:rPr lang="en-US" dirty="0" smtClean="0"/>
              <a:t>In this case "event" is submitting  a form, or loading</a:t>
            </a:r>
            <a:br>
              <a:rPr lang="en-US" dirty="0" smtClean="0"/>
            </a:br>
            <a:r>
              <a:rPr lang="en-US" dirty="0" smtClean="0"/>
              <a:t>a page. </a:t>
            </a:r>
            <a:endParaRPr lang="en-CA" dirty="0"/>
          </a:p>
        </p:txBody>
      </p:sp>
    </p:spTree>
    <p:extLst>
      <p:ext uri="{BB962C8B-B14F-4D97-AF65-F5344CB8AC3E}">
        <p14:creationId xmlns:p14="http://schemas.microsoft.com/office/powerpoint/2010/main" val="2549531895"/>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AJAX</a:t>
            </a:r>
            <a:endParaRPr lang="en-CA" dirty="0"/>
          </a:p>
        </p:txBody>
      </p:sp>
      <p:sp>
        <p:nvSpPr>
          <p:cNvPr id="4" name="Slide Number Placeholder 3"/>
          <p:cNvSpPr>
            <a:spLocks noGrp="1"/>
          </p:cNvSpPr>
          <p:nvPr>
            <p:ph type="sldNum" sz="quarter" idx="11"/>
          </p:nvPr>
        </p:nvSpPr>
        <p:spPr/>
        <p:txBody>
          <a:bodyPr/>
          <a:lstStyle/>
          <a:p>
            <a:fld id="{CB779743-7B81-4FB7-A3E2-1ACEC99CD8CF}" type="slidenum">
              <a:rPr lang="en-US" smtClean="0"/>
              <a:t>32</a:t>
            </a:fld>
            <a:endParaRPr lang="en-US"/>
          </a:p>
        </p:txBody>
      </p:sp>
      <p:sp>
        <p:nvSpPr>
          <p:cNvPr id="5" name="Footer Placeholder 4"/>
          <p:cNvSpPr>
            <a:spLocks noGrp="1"/>
          </p:cNvSpPr>
          <p:nvPr>
            <p:ph type="ftr" sz="quarter" idx="12"/>
          </p:nvPr>
        </p:nvSpPr>
        <p:spPr/>
        <p:txBody>
          <a:bodyPr/>
          <a:lstStyle/>
          <a:p>
            <a:r>
              <a:rPr lang="en-US" smtClean="0"/>
              <a:t>EECS1012</a:t>
            </a:r>
            <a:endParaRPr lang="en-US" dirty="0"/>
          </a:p>
        </p:txBody>
      </p:sp>
    </p:spTree>
    <p:extLst>
      <p:ext uri="{BB962C8B-B14F-4D97-AF65-F5344CB8AC3E}">
        <p14:creationId xmlns:p14="http://schemas.microsoft.com/office/powerpoint/2010/main" val="4059660517"/>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Asynchronous access</a:t>
            </a:r>
            <a:endParaRPr lang="en-CA" dirty="0"/>
          </a:p>
        </p:txBody>
      </p:sp>
      <p:sp>
        <p:nvSpPr>
          <p:cNvPr id="4" name="Footer Placeholder 3"/>
          <p:cNvSpPr>
            <a:spLocks noGrp="1"/>
          </p:cNvSpPr>
          <p:nvPr>
            <p:ph type="ftr" sz="quarter" idx="11"/>
          </p:nvPr>
        </p:nvSpPr>
        <p:spPr/>
        <p:txBody>
          <a:bodyPr/>
          <a:lstStyle/>
          <a:p>
            <a:r>
              <a:rPr lang="en-US" smtClean="0"/>
              <a:t>EECS1012</a:t>
            </a:r>
            <a:endParaRPr lang="en-US" dirty="0"/>
          </a:p>
        </p:txBody>
      </p:sp>
      <p:sp>
        <p:nvSpPr>
          <p:cNvPr id="5" name="Slide Number Placeholder 4"/>
          <p:cNvSpPr>
            <a:spLocks noGrp="1"/>
          </p:cNvSpPr>
          <p:nvPr>
            <p:ph type="sldNum" sz="quarter" idx="12"/>
          </p:nvPr>
        </p:nvSpPr>
        <p:spPr/>
        <p:txBody>
          <a:bodyPr>
            <a:normAutofit fontScale="85000" lnSpcReduction="20000"/>
          </a:bodyPr>
          <a:lstStyle/>
          <a:p>
            <a:fld id="{CB779743-7B81-4FB7-A3E2-1ACEC99CD8CF}" type="slidenum">
              <a:rPr lang="en-US" smtClean="0"/>
              <a:t>33</a:t>
            </a:fld>
            <a:endParaRPr lang="en-US"/>
          </a:p>
        </p:txBody>
      </p:sp>
      <p:pic>
        <p:nvPicPr>
          <p:cNvPr id="6" name="Picture 5"/>
          <p:cNvPicPr>
            <a:picLocks noChangeAspect="1"/>
          </p:cNvPicPr>
          <p:nvPr/>
        </p:nvPicPr>
        <p:blipFill>
          <a:blip r:embed="rId2"/>
          <a:stretch>
            <a:fillRect/>
          </a:stretch>
        </p:blipFill>
        <p:spPr>
          <a:xfrm>
            <a:off x="838200" y="2422363"/>
            <a:ext cx="6895593" cy="3844282"/>
          </a:xfrm>
          <a:prstGeom prst="rect">
            <a:avLst/>
          </a:prstGeom>
        </p:spPr>
      </p:pic>
      <p:sp>
        <p:nvSpPr>
          <p:cNvPr id="7" name="TextBox 6"/>
          <p:cNvSpPr txBox="1"/>
          <p:nvPr/>
        </p:nvSpPr>
        <p:spPr>
          <a:xfrm>
            <a:off x="4689348" y="1776032"/>
            <a:ext cx="3451138" cy="646331"/>
          </a:xfrm>
          <a:prstGeom prst="rect">
            <a:avLst/>
          </a:prstGeom>
        </p:spPr>
        <p:style>
          <a:lnRef idx="2">
            <a:schemeClr val="dk1"/>
          </a:lnRef>
          <a:fillRef idx="1">
            <a:schemeClr val="lt1"/>
          </a:fillRef>
          <a:effectRef idx="0">
            <a:schemeClr val="dk1"/>
          </a:effectRef>
          <a:fontRef idx="minor">
            <a:schemeClr val="dk1"/>
          </a:fontRef>
        </p:style>
        <p:txBody>
          <a:bodyPr wrap="none" rtlCol="0">
            <a:spAutoFit/>
          </a:bodyPr>
          <a:lstStyle/>
          <a:p>
            <a:r>
              <a:rPr lang="en-US" dirty="0" smtClean="0"/>
              <a:t>Result is sent to JavaScript.   </a:t>
            </a:r>
            <a:br>
              <a:rPr lang="en-US" dirty="0" smtClean="0"/>
            </a:br>
            <a:r>
              <a:rPr lang="en-US" dirty="0" smtClean="0"/>
              <a:t>JS can be used to modify the page.</a:t>
            </a:r>
            <a:endParaRPr lang="en-CA" dirty="0"/>
          </a:p>
        </p:txBody>
      </p:sp>
      <p:cxnSp>
        <p:nvCxnSpPr>
          <p:cNvPr id="9" name="Straight Arrow Connector 8"/>
          <p:cNvCxnSpPr/>
          <p:nvPr/>
        </p:nvCxnSpPr>
        <p:spPr>
          <a:xfrm flipH="1">
            <a:off x="5334000" y="2422363"/>
            <a:ext cx="228600" cy="32083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0" name="TextBox 9"/>
          <p:cNvSpPr txBox="1"/>
          <p:nvPr/>
        </p:nvSpPr>
        <p:spPr>
          <a:xfrm>
            <a:off x="5094843" y="5213271"/>
            <a:ext cx="3363357" cy="646331"/>
          </a:xfrm>
          <a:prstGeom prst="rect">
            <a:avLst/>
          </a:prstGeom>
        </p:spPr>
        <p:style>
          <a:lnRef idx="2">
            <a:schemeClr val="dk1"/>
          </a:lnRef>
          <a:fillRef idx="1">
            <a:schemeClr val="lt1"/>
          </a:fillRef>
          <a:effectRef idx="0">
            <a:schemeClr val="dk1"/>
          </a:effectRef>
          <a:fontRef idx="minor">
            <a:schemeClr val="dk1"/>
          </a:fontRef>
        </p:style>
        <p:txBody>
          <a:bodyPr wrap="none" rtlCol="0">
            <a:spAutoFit/>
          </a:bodyPr>
          <a:lstStyle/>
          <a:p>
            <a:r>
              <a:rPr lang="en-US" dirty="0" smtClean="0"/>
              <a:t>The key here is "partial page".</a:t>
            </a:r>
            <a:br>
              <a:rPr lang="en-US" dirty="0" smtClean="0"/>
            </a:br>
            <a:r>
              <a:rPr lang="en-US" dirty="0" smtClean="0"/>
              <a:t>JS is used to update the webpage.</a:t>
            </a:r>
            <a:endParaRPr lang="en-CA" dirty="0"/>
          </a:p>
        </p:txBody>
      </p:sp>
    </p:spTree>
    <p:extLst>
      <p:ext uri="{BB962C8B-B14F-4D97-AF65-F5344CB8AC3E}">
        <p14:creationId xmlns:p14="http://schemas.microsoft.com/office/powerpoint/2010/main" val="3445909939"/>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b="1" dirty="0" smtClean="0"/>
              <a:t>A</a:t>
            </a:r>
            <a:r>
              <a:rPr lang="en-CA" dirty="0" smtClean="0"/>
              <a:t>synchronous</a:t>
            </a:r>
            <a:r>
              <a:rPr lang="en-CA" dirty="0"/>
              <a:t> </a:t>
            </a:r>
            <a:r>
              <a:rPr lang="en-CA" b="1" dirty="0"/>
              <a:t>J</a:t>
            </a:r>
            <a:r>
              <a:rPr lang="en-CA" dirty="0"/>
              <a:t>avaScript </a:t>
            </a:r>
            <a:r>
              <a:rPr lang="en-CA" b="1" dirty="0"/>
              <a:t>A</a:t>
            </a:r>
            <a:r>
              <a:rPr lang="en-CA" dirty="0"/>
              <a:t>nd </a:t>
            </a:r>
            <a:r>
              <a:rPr lang="en-CA" b="1" dirty="0"/>
              <a:t>X</a:t>
            </a:r>
            <a:r>
              <a:rPr lang="en-CA" dirty="0"/>
              <a:t>ML</a:t>
            </a:r>
          </a:p>
        </p:txBody>
      </p:sp>
      <p:sp>
        <p:nvSpPr>
          <p:cNvPr id="3" name="Content Placeholder 2"/>
          <p:cNvSpPr>
            <a:spLocks noGrp="1"/>
          </p:cNvSpPr>
          <p:nvPr>
            <p:ph sz="quarter" idx="1"/>
          </p:nvPr>
        </p:nvSpPr>
        <p:spPr>
          <a:xfrm>
            <a:off x="612648" y="1447800"/>
            <a:ext cx="8153400" cy="4495800"/>
          </a:xfrm>
        </p:spPr>
        <p:txBody>
          <a:bodyPr/>
          <a:lstStyle/>
          <a:p>
            <a:r>
              <a:rPr lang="en-US" dirty="0" smtClean="0"/>
              <a:t>AJAX (</a:t>
            </a:r>
            <a:r>
              <a:rPr lang="en-US" dirty="0" err="1" smtClean="0"/>
              <a:t>Asychronous</a:t>
            </a:r>
            <a:r>
              <a:rPr lang="en-US" dirty="0" smtClean="0"/>
              <a:t> JS and XML)</a:t>
            </a:r>
          </a:p>
          <a:p>
            <a:pPr lvl="1"/>
            <a:r>
              <a:rPr lang="en-US" dirty="0" smtClean="0"/>
              <a:t>XML = extensive markup language</a:t>
            </a:r>
          </a:p>
          <a:p>
            <a:pPr lvl="2"/>
            <a:r>
              <a:rPr lang="en-US" dirty="0" smtClean="0"/>
              <a:t>This is a method to encode up data</a:t>
            </a:r>
          </a:p>
          <a:p>
            <a:pPr lvl="2"/>
            <a:r>
              <a:rPr lang="en-US" dirty="0" smtClean="0"/>
              <a:t>This is also a slightly incorrect term, because AJAX does not require XML – as we will see.</a:t>
            </a:r>
          </a:p>
          <a:p>
            <a:r>
              <a:rPr lang="en-US" dirty="0" smtClean="0"/>
              <a:t>AJAX</a:t>
            </a:r>
          </a:p>
          <a:p>
            <a:pPr lvl="1"/>
            <a:r>
              <a:rPr lang="en-US" dirty="0" smtClean="0"/>
              <a:t>Allows JS to make a request to the server using </a:t>
            </a:r>
            <a:br>
              <a:rPr lang="en-US" dirty="0" smtClean="0"/>
            </a:br>
            <a:r>
              <a:rPr lang="en-US" dirty="0" err="1" smtClean="0"/>
              <a:t>XMLHttpRequest</a:t>
            </a:r>
            <a:endParaRPr lang="en-US" dirty="0" smtClean="0"/>
          </a:p>
          <a:p>
            <a:pPr lvl="1"/>
            <a:r>
              <a:rPr lang="en-US" dirty="0" smtClean="0"/>
              <a:t>When request returns, an event </a:t>
            </a:r>
            <a:r>
              <a:rPr lang="en-US" dirty="0" err="1" smtClean="0"/>
              <a:t>hanlder</a:t>
            </a:r>
            <a:r>
              <a:rPr lang="en-US" dirty="0" smtClean="0"/>
              <a:t> is called with the result</a:t>
            </a:r>
          </a:p>
          <a:p>
            <a:pPr lvl="1"/>
            <a:r>
              <a:rPr lang="en-US" dirty="0" smtClean="0"/>
              <a:t>JS can update the webpage based on the result</a:t>
            </a:r>
          </a:p>
          <a:p>
            <a:pPr lvl="1"/>
            <a:endParaRPr lang="en-US" dirty="0" smtClean="0"/>
          </a:p>
          <a:p>
            <a:pPr lvl="1"/>
            <a:endParaRPr lang="en-CA" dirty="0"/>
          </a:p>
        </p:txBody>
      </p:sp>
      <p:sp>
        <p:nvSpPr>
          <p:cNvPr id="4" name="Footer Placeholder 3"/>
          <p:cNvSpPr>
            <a:spLocks noGrp="1"/>
          </p:cNvSpPr>
          <p:nvPr>
            <p:ph type="ftr" sz="quarter" idx="11"/>
          </p:nvPr>
        </p:nvSpPr>
        <p:spPr/>
        <p:txBody>
          <a:bodyPr/>
          <a:lstStyle/>
          <a:p>
            <a:r>
              <a:rPr lang="en-US" smtClean="0"/>
              <a:t>EECS1012</a:t>
            </a:r>
            <a:endParaRPr lang="en-US" dirty="0"/>
          </a:p>
        </p:txBody>
      </p:sp>
      <p:sp>
        <p:nvSpPr>
          <p:cNvPr id="5" name="Slide Number Placeholder 4"/>
          <p:cNvSpPr>
            <a:spLocks noGrp="1"/>
          </p:cNvSpPr>
          <p:nvPr>
            <p:ph type="sldNum" sz="quarter" idx="12"/>
          </p:nvPr>
        </p:nvSpPr>
        <p:spPr/>
        <p:txBody>
          <a:bodyPr>
            <a:normAutofit fontScale="85000" lnSpcReduction="20000"/>
          </a:bodyPr>
          <a:lstStyle/>
          <a:p>
            <a:fld id="{CB779743-7B81-4FB7-A3E2-1ACEC99CD8CF}" type="slidenum">
              <a:rPr lang="en-US" smtClean="0"/>
              <a:t>34</a:t>
            </a:fld>
            <a:endParaRPr lang="en-US"/>
          </a:p>
        </p:txBody>
      </p:sp>
    </p:spTree>
    <p:extLst>
      <p:ext uri="{BB962C8B-B14F-4D97-AF65-F5344CB8AC3E}">
        <p14:creationId xmlns:p14="http://schemas.microsoft.com/office/powerpoint/2010/main" val="352713280"/>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it works</a:t>
            </a:r>
            <a:endParaRPr lang="en-CA" dirty="0"/>
          </a:p>
        </p:txBody>
      </p:sp>
      <p:sp>
        <p:nvSpPr>
          <p:cNvPr id="4" name="Footer Placeholder 3"/>
          <p:cNvSpPr>
            <a:spLocks noGrp="1"/>
          </p:cNvSpPr>
          <p:nvPr>
            <p:ph type="ftr" sz="quarter" idx="11"/>
          </p:nvPr>
        </p:nvSpPr>
        <p:spPr/>
        <p:txBody>
          <a:bodyPr/>
          <a:lstStyle/>
          <a:p>
            <a:r>
              <a:rPr lang="en-US" smtClean="0"/>
              <a:t>EECS1012</a:t>
            </a:r>
            <a:endParaRPr lang="en-US" dirty="0"/>
          </a:p>
        </p:txBody>
      </p:sp>
      <p:sp>
        <p:nvSpPr>
          <p:cNvPr id="5" name="Slide Number Placeholder 4"/>
          <p:cNvSpPr>
            <a:spLocks noGrp="1"/>
          </p:cNvSpPr>
          <p:nvPr>
            <p:ph type="sldNum" sz="quarter" idx="12"/>
          </p:nvPr>
        </p:nvSpPr>
        <p:spPr/>
        <p:txBody>
          <a:bodyPr>
            <a:normAutofit fontScale="85000" lnSpcReduction="20000"/>
          </a:bodyPr>
          <a:lstStyle/>
          <a:p>
            <a:fld id="{CB779743-7B81-4FB7-A3E2-1ACEC99CD8CF}" type="slidenum">
              <a:rPr lang="en-US" smtClean="0"/>
              <a:t>35</a:t>
            </a:fld>
            <a:endParaRPr lang="en-US"/>
          </a:p>
        </p:txBody>
      </p:sp>
      <p:pic>
        <p:nvPicPr>
          <p:cNvPr id="2050" name="Picture 2" descr="AJAX"/>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47800" y="1905000"/>
            <a:ext cx="6172200" cy="3514575"/>
          </a:xfrm>
          <a:prstGeom prst="rect">
            <a:avLst/>
          </a:prstGeom>
        </p:spPr>
        <p:style>
          <a:lnRef idx="2">
            <a:schemeClr val="dk1"/>
          </a:lnRef>
          <a:fillRef idx="1">
            <a:schemeClr val="lt1"/>
          </a:fillRef>
          <a:effectRef idx="0">
            <a:schemeClr val="dk1"/>
          </a:effectRef>
          <a:fontRef idx="minor">
            <a:schemeClr val="dk1"/>
          </a:fontRef>
        </p:style>
      </p:pic>
      <p:sp>
        <p:nvSpPr>
          <p:cNvPr id="6" name="Rectangle 5"/>
          <p:cNvSpPr/>
          <p:nvPr/>
        </p:nvSpPr>
        <p:spPr>
          <a:xfrm>
            <a:off x="2242279" y="5649321"/>
            <a:ext cx="4647362" cy="369332"/>
          </a:xfrm>
          <a:prstGeom prst="rect">
            <a:avLst/>
          </a:prstGeom>
        </p:spPr>
        <p:txBody>
          <a:bodyPr wrap="none">
            <a:spAutoFit/>
          </a:bodyPr>
          <a:lstStyle/>
          <a:p>
            <a:r>
              <a:rPr lang="en-CA" dirty="0">
                <a:hlinkClick r:id="rId3"/>
              </a:rPr>
              <a:t>https://</a:t>
            </a:r>
            <a:r>
              <a:rPr lang="en-CA" dirty="0" smtClean="0">
                <a:hlinkClick r:id="rId3"/>
              </a:rPr>
              <a:t>www.w3schools.com/xml/ajax_intro.asp</a:t>
            </a:r>
            <a:r>
              <a:rPr lang="en-CA" dirty="0" smtClean="0"/>
              <a:t> </a:t>
            </a:r>
            <a:endParaRPr lang="en-CA" dirty="0"/>
          </a:p>
        </p:txBody>
      </p:sp>
    </p:spTree>
    <p:extLst>
      <p:ext uri="{BB962C8B-B14F-4D97-AF65-F5344CB8AC3E}">
        <p14:creationId xmlns:p14="http://schemas.microsoft.com/office/powerpoint/2010/main" val="2577956604"/>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AJAX - for our quotes example</a:t>
            </a:r>
            <a:endParaRPr lang="en-CA" dirty="0"/>
          </a:p>
        </p:txBody>
      </p:sp>
      <p:sp>
        <p:nvSpPr>
          <p:cNvPr id="4" name="Footer Placeholder 3"/>
          <p:cNvSpPr>
            <a:spLocks noGrp="1"/>
          </p:cNvSpPr>
          <p:nvPr>
            <p:ph type="ftr" sz="quarter" idx="11"/>
          </p:nvPr>
        </p:nvSpPr>
        <p:spPr/>
        <p:txBody>
          <a:bodyPr/>
          <a:lstStyle/>
          <a:p>
            <a:r>
              <a:rPr lang="en-US" smtClean="0"/>
              <a:t>EECS1012</a:t>
            </a:r>
            <a:endParaRPr lang="en-US" dirty="0"/>
          </a:p>
        </p:txBody>
      </p:sp>
      <p:sp>
        <p:nvSpPr>
          <p:cNvPr id="5" name="Slide Number Placeholder 4"/>
          <p:cNvSpPr>
            <a:spLocks noGrp="1"/>
          </p:cNvSpPr>
          <p:nvPr>
            <p:ph type="sldNum" sz="quarter" idx="12"/>
          </p:nvPr>
        </p:nvSpPr>
        <p:spPr/>
        <p:txBody>
          <a:bodyPr>
            <a:normAutofit fontScale="85000" lnSpcReduction="20000"/>
          </a:bodyPr>
          <a:lstStyle/>
          <a:p>
            <a:fld id="{CB779743-7B81-4FB7-A3E2-1ACEC99CD8CF}" type="slidenum">
              <a:rPr lang="en-US" smtClean="0"/>
              <a:t>36</a:t>
            </a:fld>
            <a:endParaRPr lang="en-US"/>
          </a:p>
        </p:txBody>
      </p:sp>
      <p:sp>
        <p:nvSpPr>
          <p:cNvPr id="6" name="Rectangle 5"/>
          <p:cNvSpPr/>
          <p:nvPr/>
        </p:nvSpPr>
        <p:spPr>
          <a:xfrm>
            <a:off x="262407" y="1535212"/>
            <a:ext cx="4336961" cy="5078313"/>
          </a:xfrm>
          <a:prstGeom prst="rect">
            <a:avLst/>
          </a:prstGeom>
          <a:solidFill>
            <a:srgbClr val="ECEDB1"/>
          </a:solidFill>
          <a:ln>
            <a:solidFill>
              <a:schemeClr val="tx1"/>
            </a:solidFill>
          </a:ln>
        </p:spPr>
        <p:style>
          <a:lnRef idx="2">
            <a:schemeClr val="dk1"/>
          </a:lnRef>
          <a:fillRef idx="1">
            <a:schemeClr val="lt1"/>
          </a:fillRef>
          <a:effectRef idx="0">
            <a:schemeClr val="dk1"/>
          </a:effectRef>
          <a:fontRef idx="minor">
            <a:schemeClr val="dk1"/>
          </a:fontRef>
        </p:style>
        <p:txBody>
          <a:bodyPr wrap="square">
            <a:spAutoFit/>
          </a:bodyPr>
          <a:lstStyle/>
          <a:p>
            <a:r>
              <a:rPr lang="en-CA" dirty="0" err="1" smtClean="0"/>
              <a:t>var</a:t>
            </a:r>
            <a:r>
              <a:rPr lang="en-CA" dirty="0" smtClean="0"/>
              <a:t> quote = null;</a:t>
            </a:r>
          </a:p>
          <a:p>
            <a:r>
              <a:rPr lang="en-US" dirty="0" err="1" smtClean="0"/>
              <a:t>var</a:t>
            </a:r>
            <a:r>
              <a:rPr lang="en-US" dirty="0" smtClean="0"/>
              <a:t> </a:t>
            </a:r>
            <a:r>
              <a:rPr lang="en-US" dirty="0" err="1" smtClean="0"/>
              <a:t>timerID</a:t>
            </a:r>
            <a:r>
              <a:rPr lang="en-US" dirty="0" smtClean="0"/>
              <a:t>;</a:t>
            </a:r>
            <a:endParaRPr lang="en-CA" dirty="0" smtClean="0"/>
          </a:p>
          <a:p>
            <a:r>
              <a:rPr lang="en-CA" dirty="0" err="1" smtClean="0"/>
              <a:t>window.onload</a:t>
            </a:r>
            <a:r>
              <a:rPr lang="en-CA" dirty="0" smtClean="0"/>
              <a:t> = function ()</a:t>
            </a:r>
          </a:p>
          <a:p>
            <a:r>
              <a:rPr lang="en-CA" dirty="0" smtClean="0"/>
              <a:t>{</a:t>
            </a:r>
          </a:p>
          <a:p>
            <a:r>
              <a:rPr lang="en-CA" dirty="0" smtClean="0"/>
              <a:t>  $("next").</a:t>
            </a:r>
            <a:r>
              <a:rPr lang="en-CA" dirty="0" err="1" smtClean="0"/>
              <a:t>onclick</a:t>
            </a:r>
            <a:r>
              <a:rPr lang="en-CA" dirty="0" smtClean="0"/>
              <a:t> = </a:t>
            </a:r>
            <a:r>
              <a:rPr lang="en-CA" dirty="0" err="1" smtClean="0"/>
              <a:t>updateQuote</a:t>
            </a:r>
            <a:r>
              <a:rPr lang="en-CA" dirty="0" smtClean="0"/>
              <a:t>;</a:t>
            </a:r>
          </a:p>
          <a:p>
            <a:r>
              <a:rPr lang="en-CA" dirty="0" smtClean="0"/>
              <a:t>  $("stop").</a:t>
            </a:r>
            <a:r>
              <a:rPr lang="en-CA" dirty="0" err="1" smtClean="0"/>
              <a:t>onclick</a:t>
            </a:r>
            <a:r>
              <a:rPr lang="en-CA" dirty="0" smtClean="0"/>
              <a:t> = </a:t>
            </a:r>
            <a:r>
              <a:rPr lang="en-CA" dirty="0" err="1" smtClean="0"/>
              <a:t>stopTimer</a:t>
            </a:r>
            <a:r>
              <a:rPr lang="en-CA" dirty="0" smtClean="0"/>
              <a:t>;</a:t>
            </a:r>
          </a:p>
          <a:p>
            <a:r>
              <a:rPr lang="en-CA" dirty="0" smtClean="0"/>
              <a:t>  </a:t>
            </a:r>
            <a:r>
              <a:rPr lang="en-CA" dirty="0" err="1" smtClean="0"/>
              <a:t>timerId</a:t>
            </a:r>
            <a:r>
              <a:rPr lang="en-CA" dirty="0" smtClean="0"/>
              <a:t> = </a:t>
            </a:r>
            <a:r>
              <a:rPr lang="en-CA" dirty="0" err="1" smtClean="0"/>
              <a:t>setInterval</a:t>
            </a:r>
            <a:r>
              <a:rPr lang="en-CA" dirty="0" smtClean="0"/>
              <a:t>(</a:t>
            </a:r>
            <a:r>
              <a:rPr lang="en-CA" dirty="0" err="1" smtClean="0"/>
              <a:t>getQuote</a:t>
            </a:r>
            <a:r>
              <a:rPr lang="en-CA" dirty="0" smtClean="0"/>
              <a:t>, 3000);</a:t>
            </a:r>
          </a:p>
          <a:p>
            <a:r>
              <a:rPr lang="en-CA" dirty="0" smtClean="0"/>
              <a:t>}</a:t>
            </a:r>
          </a:p>
          <a:p>
            <a:endParaRPr lang="en-CA" dirty="0"/>
          </a:p>
          <a:p>
            <a:r>
              <a:rPr lang="en-CA" dirty="0" smtClean="0"/>
              <a:t>function </a:t>
            </a:r>
            <a:r>
              <a:rPr lang="en-CA" dirty="0" err="1" smtClean="0"/>
              <a:t>updateQuote</a:t>
            </a:r>
            <a:r>
              <a:rPr lang="en-CA" dirty="0" smtClean="0"/>
              <a:t>()</a:t>
            </a:r>
          </a:p>
          <a:p>
            <a:r>
              <a:rPr lang="en-CA" dirty="0" smtClean="0"/>
              <a:t>{</a:t>
            </a:r>
          </a:p>
          <a:p>
            <a:r>
              <a:rPr lang="en-CA" dirty="0" smtClean="0"/>
              <a:t>  $("</a:t>
            </a:r>
            <a:r>
              <a:rPr lang="en-CA" dirty="0" err="1" smtClean="0"/>
              <a:t>quote_footer</a:t>
            </a:r>
            <a:r>
              <a:rPr lang="en-CA" dirty="0" smtClean="0"/>
              <a:t>").</a:t>
            </a:r>
            <a:r>
              <a:rPr lang="en-CA" dirty="0" err="1" smtClean="0"/>
              <a:t>innerHTML</a:t>
            </a:r>
            <a:r>
              <a:rPr lang="en-CA" dirty="0" smtClean="0"/>
              <a:t> = quote;</a:t>
            </a:r>
          </a:p>
          <a:p>
            <a:r>
              <a:rPr lang="en-CA" dirty="0" smtClean="0"/>
              <a:t>}</a:t>
            </a:r>
          </a:p>
          <a:p>
            <a:endParaRPr lang="en-CA" dirty="0" smtClean="0"/>
          </a:p>
          <a:p>
            <a:r>
              <a:rPr lang="en-CA" dirty="0" smtClean="0"/>
              <a:t>function </a:t>
            </a:r>
            <a:r>
              <a:rPr lang="en-CA" dirty="0" err="1" smtClean="0"/>
              <a:t>stopTimer</a:t>
            </a:r>
            <a:r>
              <a:rPr lang="en-CA" dirty="0" smtClean="0"/>
              <a:t>()</a:t>
            </a:r>
          </a:p>
          <a:p>
            <a:r>
              <a:rPr lang="en-CA" dirty="0" smtClean="0"/>
              <a:t>{</a:t>
            </a:r>
          </a:p>
          <a:p>
            <a:r>
              <a:rPr lang="en-CA" dirty="0" smtClean="0"/>
              <a:t>  </a:t>
            </a:r>
            <a:r>
              <a:rPr lang="en-CA" dirty="0" err="1" smtClean="0"/>
              <a:t>clearInterval</a:t>
            </a:r>
            <a:r>
              <a:rPr lang="en-CA" dirty="0" smtClean="0"/>
              <a:t>(</a:t>
            </a:r>
            <a:r>
              <a:rPr lang="en-CA" dirty="0" err="1" smtClean="0"/>
              <a:t>timerId</a:t>
            </a:r>
            <a:r>
              <a:rPr lang="en-CA" dirty="0" smtClean="0"/>
              <a:t>);</a:t>
            </a:r>
          </a:p>
          <a:p>
            <a:r>
              <a:rPr lang="en-CA" dirty="0" smtClean="0"/>
              <a:t>}</a:t>
            </a:r>
            <a:endParaRPr lang="en-CA" dirty="0"/>
          </a:p>
        </p:txBody>
      </p:sp>
      <p:sp>
        <p:nvSpPr>
          <p:cNvPr id="7" name="Rectangle 6"/>
          <p:cNvSpPr/>
          <p:nvPr/>
        </p:nvSpPr>
        <p:spPr>
          <a:xfrm>
            <a:off x="4724400" y="1535212"/>
            <a:ext cx="4336961" cy="3970318"/>
          </a:xfrm>
          <a:prstGeom prst="rect">
            <a:avLst/>
          </a:prstGeom>
          <a:solidFill>
            <a:srgbClr val="ECEDB1"/>
          </a:solidFill>
          <a:ln>
            <a:solidFill>
              <a:schemeClr val="tx1"/>
            </a:solidFill>
          </a:ln>
        </p:spPr>
        <p:style>
          <a:lnRef idx="2">
            <a:schemeClr val="dk1"/>
          </a:lnRef>
          <a:fillRef idx="1">
            <a:schemeClr val="lt1"/>
          </a:fillRef>
          <a:effectRef idx="0">
            <a:schemeClr val="dk1"/>
          </a:effectRef>
          <a:fontRef idx="minor">
            <a:schemeClr val="dk1"/>
          </a:fontRef>
        </p:style>
        <p:txBody>
          <a:bodyPr wrap="square">
            <a:spAutoFit/>
          </a:bodyPr>
          <a:lstStyle/>
          <a:p>
            <a:r>
              <a:rPr lang="en-CA" dirty="0" smtClean="0"/>
              <a:t>function </a:t>
            </a:r>
            <a:r>
              <a:rPr lang="en-CA" dirty="0" err="1"/>
              <a:t>getQuote</a:t>
            </a:r>
            <a:r>
              <a:rPr lang="en-CA" dirty="0"/>
              <a:t>()</a:t>
            </a:r>
          </a:p>
          <a:p>
            <a:r>
              <a:rPr lang="en-CA" dirty="0"/>
              <a:t>{</a:t>
            </a:r>
          </a:p>
          <a:p>
            <a:r>
              <a:rPr lang="en-CA" dirty="0"/>
              <a:t> </a:t>
            </a:r>
            <a:r>
              <a:rPr lang="en-CA" b="1" dirty="0" err="1">
                <a:solidFill>
                  <a:srgbClr val="FF0000"/>
                </a:solidFill>
              </a:rPr>
              <a:t>var</a:t>
            </a:r>
            <a:r>
              <a:rPr lang="en-CA" b="1" dirty="0">
                <a:solidFill>
                  <a:srgbClr val="FF0000"/>
                </a:solidFill>
              </a:rPr>
              <a:t> </a:t>
            </a:r>
            <a:r>
              <a:rPr lang="en-CA" b="1" dirty="0" err="1">
                <a:solidFill>
                  <a:srgbClr val="FF0000"/>
                </a:solidFill>
              </a:rPr>
              <a:t>xmlhttp</a:t>
            </a:r>
            <a:r>
              <a:rPr lang="en-CA" b="1" dirty="0">
                <a:solidFill>
                  <a:srgbClr val="FF0000"/>
                </a:solidFill>
              </a:rPr>
              <a:t> = new </a:t>
            </a:r>
            <a:r>
              <a:rPr lang="en-CA" b="1" dirty="0" err="1">
                <a:solidFill>
                  <a:srgbClr val="FF0000"/>
                </a:solidFill>
              </a:rPr>
              <a:t>XMLHttpRequest</a:t>
            </a:r>
            <a:r>
              <a:rPr lang="en-CA" b="1" dirty="0">
                <a:solidFill>
                  <a:srgbClr val="FF0000"/>
                </a:solidFill>
              </a:rPr>
              <a:t>();</a:t>
            </a:r>
          </a:p>
          <a:p>
            <a:r>
              <a:rPr lang="en-CA" dirty="0"/>
              <a:t> </a:t>
            </a:r>
            <a:r>
              <a:rPr lang="en-CA" dirty="0" err="1">
                <a:solidFill>
                  <a:srgbClr val="FF0000"/>
                </a:solidFill>
              </a:rPr>
              <a:t>xmlhttp.onreadystatechange</a:t>
            </a:r>
            <a:r>
              <a:rPr lang="en-CA" dirty="0">
                <a:solidFill>
                  <a:srgbClr val="FF0000"/>
                </a:solidFill>
              </a:rPr>
              <a:t> = function() {</a:t>
            </a:r>
          </a:p>
          <a:p>
            <a:r>
              <a:rPr lang="en-CA" dirty="0">
                <a:solidFill>
                  <a:srgbClr val="FF0000"/>
                </a:solidFill>
              </a:rPr>
              <a:t>      if (</a:t>
            </a:r>
            <a:r>
              <a:rPr lang="en-CA" dirty="0" err="1">
                <a:solidFill>
                  <a:srgbClr val="FF0000"/>
                </a:solidFill>
              </a:rPr>
              <a:t>this.readyState</a:t>
            </a:r>
            <a:r>
              <a:rPr lang="en-CA" dirty="0">
                <a:solidFill>
                  <a:srgbClr val="FF0000"/>
                </a:solidFill>
              </a:rPr>
              <a:t> == 4) {   </a:t>
            </a:r>
          </a:p>
          <a:p>
            <a:r>
              <a:rPr lang="en-CA" dirty="0">
                <a:solidFill>
                  <a:srgbClr val="FF0000"/>
                </a:solidFill>
              </a:rPr>
              <a:t>        if (</a:t>
            </a:r>
            <a:r>
              <a:rPr lang="en-CA" dirty="0" err="1">
                <a:solidFill>
                  <a:srgbClr val="FF0000"/>
                </a:solidFill>
              </a:rPr>
              <a:t>this.status</a:t>
            </a:r>
            <a:r>
              <a:rPr lang="en-CA" dirty="0">
                <a:solidFill>
                  <a:srgbClr val="FF0000"/>
                </a:solidFill>
              </a:rPr>
              <a:t> == 200) {   </a:t>
            </a:r>
          </a:p>
          <a:p>
            <a:r>
              <a:rPr lang="en-CA" dirty="0">
                <a:solidFill>
                  <a:srgbClr val="FF0000"/>
                </a:solidFill>
              </a:rPr>
              <a:t>            </a:t>
            </a:r>
            <a:r>
              <a:rPr lang="en-CA" b="1" dirty="0">
                <a:solidFill>
                  <a:srgbClr val="FF0000"/>
                </a:solidFill>
              </a:rPr>
              <a:t>quote</a:t>
            </a:r>
            <a:r>
              <a:rPr lang="en-CA" dirty="0">
                <a:solidFill>
                  <a:srgbClr val="FF0000"/>
                </a:solidFill>
              </a:rPr>
              <a:t> = </a:t>
            </a:r>
            <a:r>
              <a:rPr lang="en-CA" b="1" dirty="0" err="1">
                <a:solidFill>
                  <a:srgbClr val="FF0000"/>
                </a:solidFill>
              </a:rPr>
              <a:t>this.responseText</a:t>
            </a:r>
            <a:r>
              <a:rPr lang="en-CA" dirty="0">
                <a:solidFill>
                  <a:srgbClr val="FF0000"/>
                </a:solidFill>
              </a:rPr>
              <a:t>;</a:t>
            </a:r>
          </a:p>
          <a:p>
            <a:r>
              <a:rPr lang="en-CA" b="1" dirty="0">
                <a:solidFill>
                  <a:srgbClr val="FF0000"/>
                </a:solidFill>
              </a:rPr>
              <a:t>            </a:t>
            </a:r>
            <a:r>
              <a:rPr lang="en-CA" b="1" dirty="0" err="1">
                <a:solidFill>
                  <a:srgbClr val="FF0000"/>
                </a:solidFill>
              </a:rPr>
              <a:t>updateQuote</a:t>
            </a:r>
            <a:r>
              <a:rPr lang="en-CA" b="1" dirty="0">
                <a:solidFill>
                  <a:srgbClr val="FF0000"/>
                </a:solidFill>
              </a:rPr>
              <a:t>();</a:t>
            </a:r>
          </a:p>
          <a:p>
            <a:r>
              <a:rPr lang="en-CA" dirty="0"/>
              <a:t>          }</a:t>
            </a:r>
          </a:p>
          <a:p>
            <a:r>
              <a:rPr lang="en-CA" dirty="0"/>
              <a:t>      }</a:t>
            </a:r>
          </a:p>
          <a:p>
            <a:r>
              <a:rPr lang="en-CA" dirty="0"/>
              <a:t>  };</a:t>
            </a:r>
          </a:p>
          <a:p>
            <a:r>
              <a:rPr lang="en-CA" b="1" dirty="0">
                <a:solidFill>
                  <a:srgbClr val="FF0000"/>
                </a:solidFill>
              </a:rPr>
              <a:t> </a:t>
            </a:r>
            <a:r>
              <a:rPr lang="en-CA" b="1" dirty="0" err="1">
                <a:solidFill>
                  <a:srgbClr val="FF0000"/>
                </a:solidFill>
              </a:rPr>
              <a:t>xmlhttp.open</a:t>
            </a:r>
            <a:r>
              <a:rPr lang="en-CA" b="1" dirty="0">
                <a:solidFill>
                  <a:srgbClr val="FF0000"/>
                </a:solidFill>
              </a:rPr>
              <a:t>("GET", "</a:t>
            </a:r>
            <a:r>
              <a:rPr lang="en-CA" b="1" dirty="0" err="1">
                <a:solidFill>
                  <a:srgbClr val="FF0000"/>
                </a:solidFill>
              </a:rPr>
              <a:t>quotes.php</a:t>
            </a:r>
            <a:r>
              <a:rPr lang="en-CA" b="1" dirty="0">
                <a:solidFill>
                  <a:srgbClr val="FF0000"/>
                </a:solidFill>
              </a:rPr>
              <a:t>", true);</a:t>
            </a:r>
          </a:p>
          <a:p>
            <a:r>
              <a:rPr lang="en-CA" b="1" dirty="0">
                <a:solidFill>
                  <a:srgbClr val="FF0000"/>
                </a:solidFill>
              </a:rPr>
              <a:t> </a:t>
            </a:r>
            <a:r>
              <a:rPr lang="en-CA" b="1" dirty="0" err="1">
                <a:solidFill>
                  <a:srgbClr val="FF0000"/>
                </a:solidFill>
              </a:rPr>
              <a:t>xmlhttp.send</a:t>
            </a:r>
            <a:r>
              <a:rPr lang="en-CA" b="1" dirty="0">
                <a:solidFill>
                  <a:srgbClr val="FF0000"/>
                </a:solidFill>
              </a:rPr>
              <a:t>();</a:t>
            </a:r>
          </a:p>
          <a:p>
            <a:r>
              <a:rPr lang="en-CA" dirty="0"/>
              <a:t>}</a:t>
            </a:r>
          </a:p>
        </p:txBody>
      </p:sp>
      <p:sp>
        <p:nvSpPr>
          <p:cNvPr id="8" name="TextBox 7"/>
          <p:cNvSpPr txBox="1"/>
          <p:nvPr/>
        </p:nvSpPr>
        <p:spPr>
          <a:xfrm>
            <a:off x="6298807" y="5487627"/>
            <a:ext cx="1188146" cy="369332"/>
          </a:xfrm>
          <a:prstGeom prst="rect">
            <a:avLst/>
          </a:prstGeom>
          <a:noFill/>
        </p:spPr>
        <p:txBody>
          <a:bodyPr wrap="none" rtlCol="0">
            <a:spAutoFit/>
          </a:bodyPr>
          <a:lstStyle/>
          <a:p>
            <a:r>
              <a:rPr lang="en-US" dirty="0" smtClean="0"/>
              <a:t>AJAX code</a:t>
            </a:r>
            <a:endParaRPr lang="en-CA" dirty="0"/>
          </a:p>
        </p:txBody>
      </p:sp>
    </p:spTree>
    <p:extLst>
      <p:ext uri="{BB962C8B-B14F-4D97-AF65-F5344CB8AC3E}">
        <p14:creationId xmlns:p14="http://schemas.microsoft.com/office/powerpoint/2010/main" val="2622363275"/>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Examining the AJAX Request</a:t>
            </a:r>
            <a:endParaRPr lang="en-CA" dirty="0"/>
          </a:p>
        </p:txBody>
      </p:sp>
      <p:sp>
        <p:nvSpPr>
          <p:cNvPr id="4" name="Footer Placeholder 3"/>
          <p:cNvSpPr>
            <a:spLocks noGrp="1"/>
          </p:cNvSpPr>
          <p:nvPr>
            <p:ph type="ftr" sz="quarter" idx="11"/>
          </p:nvPr>
        </p:nvSpPr>
        <p:spPr>
          <a:xfrm>
            <a:off x="609601" y="6248400"/>
            <a:ext cx="4495800" cy="365125"/>
          </a:xfrm>
        </p:spPr>
        <p:txBody>
          <a:bodyPr/>
          <a:lstStyle/>
          <a:p>
            <a:r>
              <a:rPr lang="en-US" dirty="0" smtClean="0"/>
              <a:t>EECS1012</a:t>
            </a:r>
            <a:endParaRPr lang="en-US" dirty="0"/>
          </a:p>
        </p:txBody>
      </p:sp>
      <p:sp>
        <p:nvSpPr>
          <p:cNvPr id="5" name="Slide Number Placeholder 4"/>
          <p:cNvSpPr>
            <a:spLocks noGrp="1"/>
          </p:cNvSpPr>
          <p:nvPr>
            <p:ph type="sldNum" sz="quarter" idx="12"/>
          </p:nvPr>
        </p:nvSpPr>
        <p:spPr/>
        <p:txBody>
          <a:bodyPr>
            <a:normAutofit fontScale="85000" lnSpcReduction="20000"/>
          </a:bodyPr>
          <a:lstStyle/>
          <a:p>
            <a:fld id="{CB779743-7B81-4FB7-A3E2-1ACEC99CD8CF}" type="slidenum">
              <a:rPr lang="en-US" smtClean="0"/>
              <a:t>37</a:t>
            </a:fld>
            <a:endParaRPr lang="en-US"/>
          </a:p>
        </p:txBody>
      </p:sp>
      <p:sp>
        <p:nvSpPr>
          <p:cNvPr id="6" name="Rectangle 5"/>
          <p:cNvSpPr/>
          <p:nvPr/>
        </p:nvSpPr>
        <p:spPr>
          <a:xfrm>
            <a:off x="76200" y="1905000"/>
            <a:ext cx="4336961" cy="3970318"/>
          </a:xfrm>
          <a:prstGeom prst="rect">
            <a:avLst/>
          </a:prstGeom>
          <a:solidFill>
            <a:srgbClr val="ECEDB1"/>
          </a:solidFill>
          <a:ln>
            <a:solidFill>
              <a:schemeClr val="tx1"/>
            </a:solidFill>
          </a:ln>
        </p:spPr>
        <p:style>
          <a:lnRef idx="2">
            <a:schemeClr val="dk1"/>
          </a:lnRef>
          <a:fillRef idx="1">
            <a:schemeClr val="lt1"/>
          </a:fillRef>
          <a:effectRef idx="0">
            <a:schemeClr val="dk1"/>
          </a:effectRef>
          <a:fontRef idx="minor">
            <a:schemeClr val="dk1"/>
          </a:fontRef>
        </p:style>
        <p:txBody>
          <a:bodyPr wrap="square">
            <a:spAutoFit/>
          </a:bodyPr>
          <a:lstStyle/>
          <a:p>
            <a:r>
              <a:rPr lang="en-CA" dirty="0" smtClean="0"/>
              <a:t>function </a:t>
            </a:r>
            <a:r>
              <a:rPr lang="en-CA" dirty="0" err="1"/>
              <a:t>getQuote</a:t>
            </a:r>
            <a:r>
              <a:rPr lang="en-CA" dirty="0"/>
              <a:t>()</a:t>
            </a:r>
          </a:p>
          <a:p>
            <a:r>
              <a:rPr lang="en-CA" dirty="0"/>
              <a:t>{</a:t>
            </a:r>
          </a:p>
          <a:p>
            <a:r>
              <a:rPr lang="en-CA" dirty="0"/>
              <a:t> </a:t>
            </a:r>
            <a:r>
              <a:rPr lang="en-CA" dirty="0" err="1"/>
              <a:t>var</a:t>
            </a:r>
            <a:r>
              <a:rPr lang="en-CA" dirty="0"/>
              <a:t> </a:t>
            </a:r>
            <a:r>
              <a:rPr lang="en-CA" dirty="0" err="1"/>
              <a:t>xmlhttp</a:t>
            </a:r>
            <a:r>
              <a:rPr lang="en-CA" dirty="0"/>
              <a:t> = new </a:t>
            </a:r>
            <a:r>
              <a:rPr lang="en-CA" dirty="0" err="1"/>
              <a:t>XMLHttpRequest</a:t>
            </a:r>
            <a:r>
              <a:rPr lang="en-CA" dirty="0"/>
              <a:t>();</a:t>
            </a:r>
          </a:p>
          <a:p>
            <a:r>
              <a:rPr lang="en-CA" dirty="0"/>
              <a:t> </a:t>
            </a:r>
            <a:r>
              <a:rPr lang="en-CA" dirty="0" err="1"/>
              <a:t>xmlhttp.onreadystatechange</a:t>
            </a:r>
            <a:r>
              <a:rPr lang="en-CA" dirty="0"/>
              <a:t> = function() {</a:t>
            </a:r>
          </a:p>
          <a:p>
            <a:r>
              <a:rPr lang="en-CA" dirty="0"/>
              <a:t>      if (</a:t>
            </a:r>
            <a:r>
              <a:rPr lang="en-CA" dirty="0" err="1"/>
              <a:t>this.readyState</a:t>
            </a:r>
            <a:r>
              <a:rPr lang="en-CA" dirty="0"/>
              <a:t> == 4) {   </a:t>
            </a:r>
          </a:p>
          <a:p>
            <a:r>
              <a:rPr lang="en-CA" dirty="0"/>
              <a:t>        if (</a:t>
            </a:r>
            <a:r>
              <a:rPr lang="en-CA" dirty="0" err="1"/>
              <a:t>this.status</a:t>
            </a:r>
            <a:r>
              <a:rPr lang="en-CA" dirty="0"/>
              <a:t> == 200) {   </a:t>
            </a:r>
          </a:p>
          <a:p>
            <a:r>
              <a:rPr lang="en-CA" dirty="0"/>
              <a:t>            quote = </a:t>
            </a:r>
            <a:r>
              <a:rPr lang="en-CA" dirty="0" err="1"/>
              <a:t>this.responseText</a:t>
            </a:r>
            <a:r>
              <a:rPr lang="en-CA" dirty="0"/>
              <a:t>;</a:t>
            </a:r>
          </a:p>
          <a:p>
            <a:r>
              <a:rPr lang="en-CA" dirty="0"/>
              <a:t>            </a:t>
            </a:r>
            <a:r>
              <a:rPr lang="en-CA" dirty="0" err="1"/>
              <a:t>updateQuote</a:t>
            </a:r>
            <a:r>
              <a:rPr lang="en-CA" dirty="0"/>
              <a:t>();</a:t>
            </a:r>
          </a:p>
          <a:p>
            <a:r>
              <a:rPr lang="en-CA" dirty="0"/>
              <a:t>          }</a:t>
            </a:r>
          </a:p>
          <a:p>
            <a:r>
              <a:rPr lang="en-CA" dirty="0"/>
              <a:t>      }</a:t>
            </a:r>
          </a:p>
          <a:p>
            <a:r>
              <a:rPr lang="en-CA" dirty="0"/>
              <a:t>  };</a:t>
            </a:r>
          </a:p>
          <a:p>
            <a:r>
              <a:rPr lang="en-CA" dirty="0"/>
              <a:t> </a:t>
            </a:r>
            <a:r>
              <a:rPr lang="en-CA" dirty="0" err="1"/>
              <a:t>xmlhttp.open</a:t>
            </a:r>
            <a:r>
              <a:rPr lang="en-CA" dirty="0"/>
              <a:t>("GET", "</a:t>
            </a:r>
            <a:r>
              <a:rPr lang="en-CA" dirty="0" err="1"/>
              <a:t>quotes.php</a:t>
            </a:r>
            <a:r>
              <a:rPr lang="en-CA" dirty="0"/>
              <a:t>", true);</a:t>
            </a:r>
          </a:p>
          <a:p>
            <a:r>
              <a:rPr lang="en-CA" dirty="0"/>
              <a:t> </a:t>
            </a:r>
            <a:r>
              <a:rPr lang="en-CA" dirty="0" err="1"/>
              <a:t>xmlhttp.send</a:t>
            </a:r>
            <a:r>
              <a:rPr lang="en-CA" dirty="0"/>
              <a:t>();</a:t>
            </a:r>
          </a:p>
          <a:p>
            <a:r>
              <a:rPr lang="en-CA" dirty="0"/>
              <a:t>}</a:t>
            </a:r>
          </a:p>
        </p:txBody>
      </p:sp>
      <p:cxnSp>
        <p:nvCxnSpPr>
          <p:cNvPr id="8" name="Straight Arrow Connector 7"/>
          <p:cNvCxnSpPr>
            <a:stCxn id="9" idx="1"/>
          </p:cNvCxnSpPr>
          <p:nvPr/>
        </p:nvCxnSpPr>
        <p:spPr>
          <a:xfrm flipH="1">
            <a:off x="3733800" y="1752600"/>
            <a:ext cx="1295400" cy="83820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9" name="TextBox 8"/>
          <p:cNvSpPr txBox="1"/>
          <p:nvPr/>
        </p:nvSpPr>
        <p:spPr>
          <a:xfrm>
            <a:off x="5029200" y="1567934"/>
            <a:ext cx="2637260" cy="369332"/>
          </a:xfrm>
          <a:prstGeom prst="rect">
            <a:avLst/>
          </a:prstGeom>
          <a:noFill/>
        </p:spPr>
        <p:txBody>
          <a:bodyPr wrap="none" rtlCol="0">
            <a:spAutoFit/>
          </a:bodyPr>
          <a:lstStyle/>
          <a:p>
            <a:r>
              <a:rPr lang="en-US" dirty="0" smtClean="0"/>
              <a:t>Create an "AJAX request" </a:t>
            </a:r>
            <a:endParaRPr lang="en-CA" dirty="0"/>
          </a:p>
        </p:txBody>
      </p:sp>
      <p:cxnSp>
        <p:nvCxnSpPr>
          <p:cNvPr id="10" name="Straight Arrow Connector 9"/>
          <p:cNvCxnSpPr/>
          <p:nvPr/>
        </p:nvCxnSpPr>
        <p:spPr>
          <a:xfrm flipH="1">
            <a:off x="4103896" y="2209466"/>
            <a:ext cx="723900" cy="65670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2" name="TextBox 11"/>
          <p:cNvSpPr txBox="1"/>
          <p:nvPr/>
        </p:nvSpPr>
        <p:spPr>
          <a:xfrm>
            <a:off x="4800600" y="1970038"/>
            <a:ext cx="4400500" cy="2308324"/>
          </a:xfrm>
          <a:prstGeom prst="rect">
            <a:avLst/>
          </a:prstGeom>
          <a:noFill/>
        </p:spPr>
        <p:txBody>
          <a:bodyPr wrap="none" rtlCol="0">
            <a:spAutoFit/>
          </a:bodyPr>
          <a:lstStyle/>
          <a:p>
            <a:r>
              <a:rPr lang="en-US" dirty="0" smtClean="0"/>
              <a:t>Define an anonymous function to handle</a:t>
            </a:r>
            <a:br>
              <a:rPr lang="en-US" dirty="0" smtClean="0"/>
            </a:br>
            <a:r>
              <a:rPr lang="en-US" dirty="0" smtClean="0"/>
              <a:t>the result when it comes back.</a:t>
            </a:r>
            <a:endParaRPr lang="en-US" dirty="0"/>
          </a:p>
          <a:p>
            <a:endParaRPr lang="en-US" dirty="0" smtClean="0"/>
          </a:p>
          <a:p>
            <a:r>
              <a:rPr lang="en-US" dirty="0" smtClean="0"/>
              <a:t>When the event results, check </a:t>
            </a:r>
            <a:br>
              <a:rPr lang="en-US" dirty="0" smtClean="0"/>
            </a:br>
            <a:r>
              <a:rPr lang="en-US" dirty="0" smtClean="0"/>
              <a:t>status to make sure it worked  (see next slide).</a:t>
            </a:r>
            <a:br>
              <a:rPr lang="en-US" dirty="0" smtClean="0"/>
            </a:br>
            <a:r>
              <a:rPr lang="en-US" dirty="0" smtClean="0"/>
              <a:t>Set variable "quote" to the response from</a:t>
            </a:r>
            <a:br>
              <a:rPr lang="en-US" dirty="0" smtClean="0"/>
            </a:br>
            <a:r>
              <a:rPr lang="en-US" dirty="0" smtClean="0"/>
              <a:t>the AJAX call.</a:t>
            </a:r>
            <a:r>
              <a:rPr lang="en-US" dirty="0"/>
              <a:t> </a:t>
            </a:r>
            <a:r>
              <a:rPr lang="en-US" dirty="0" smtClean="0"/>
              <a:t> Call the "</a:t>
            </a:r>
            <a:r>
              <a:rPr lang="en-US" dirty="0" err="1" smtClean="0"/>
              <a:t>updateQuote</a:t>
            </a:r>
            <a:r>
              <a:rPr lang="en-US" dirty="0" smtClean="0"/>
              <a:t>()"</a:t>
            </a:r>
            <a:br>
              <a:rPr lang="en-US" dirty="0" smtClean="0"/>
            </a:br>
            <a:r>
              <a:rPr lang="en-US" dirty="0" smtClean="0"/>
              <a:t>function.</a:t>
            </a:r>
          </a:p>
        </p:txBody>
      </p:sp>
      <p:cxnSp>
        <p:nvCxnSpPr>
          <p:cNvPr id="15" name="Straight Arrow Connector 14"/>
          <p:cNvCxnSpPr/>
          <p:nvPr/>
        </p:nvCxnSpPr>
        <p:spPr>
          <a:xfrm flipH="1">
            <a:off x="4152900" y="5029200"/>
            <a:ext cx="833941" cy="8194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7" name="TextBox 16"/>
          <p:cNvSpPr txBox="1"/>
          <p:nvPr/>
        </p:nvSpPr>
        <p:spPr>
          <a:xfrm>
            <a:off x="4953000" y="4549676"/>
            <a:ext cx="4012252" cy="1754326"/>
          </a:xfrm>
          <a:prstGeom prst="rect">
            <a:avLst/>
          </a:prstGeom>
          <a:noFill/>
        </p:spPr>
        <p:txBody>
          <a:bodyPr wrap="none" rtlCol="0">
            <a:spAutoFit/>
          </a:bodyPr>
          <a:lstStyle/>
          <a:p>
            <a:r>
              <a:rPr lang="en-US" dirty="0" smtClean="0"/>
              <a:t>This opens the connection to the</a:t>
            </a:r>
            <a:br>
              <a:rPr lang="en-US" dirty="0" smtClean="0"/>
            </a:br>
            <a:r>
              <a:rPr lang="en-US" dirty="0" smtClean="0"/>
              <a:t>browser.   We send a "GET"</a:t>
            </a:r>
            <a:br>
              <a:rPr lang="en-US" dirty="0" smtClean="0"/>
            </a:br>
            <a:r>
              <a:rPr lang="en-US" dirty="0" smtClean="0"/>
              <a:t>post (like forms).  We call the </a:t>
            </a:r>
            <a:br>
              <a:rPr lang="en-US" dirty="0" smtClean="0"/>
            </a:br>
            <a:r>
              <a:rPr lang="en-US" dirty="0" smtClean="0"/>
              <a:t>PHP file "</a:t>
            </a:r>
            <a:r>
              <a:rPr lang="en-US" dirty="0" err="1" smtClean="0"/>
              <a:t>quotes.php</a:t>
            </a:r>
            <a:r>
              <a:rPr lang="en-US" dirty="0" smtClean="0"/>
              <a:t>".  </a:t>
            </a:r>
          </a:p>
          <a:p>
            <a:endParaRPr lang="en-US" dirty="0"/>
          </a:p>
          <a:p>
            <a:r>
              <a:rPr lang="en-US" dirty="0" smtClean="0"/>
              <a:t>"true"  means this is an asynchronous call. </a:t>
            </a:r>
            <a:endParaRPr lang="en-US" dirty="0"/>
          </a:p>
        </p:txBody>
      </p:sp>
      <p:cxnSp>
        <p:nvCxnSpPr>
          <p:cNvPr id="18" name="Straight Arrow Connector 17"/>
          <p:cNvCxnSpPr/>
          <p:nvPr/>
        </p:nvCxnSpPr>
        <p:spPr>
          <a:xfrm flipH="1" flipV="1">
            <a:off x="1612788" y="5428081"/>
            <a:ext cx="749412" cy="62972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0" name="TextBox 19"/>
          <p:cNvSpPr txBox="1"/>
          <p:nvPr/>
        </p:nvSpPr>
        <p:spPr>
          <a:xfrm>
            <a:off x="2044832" y="6085552"/>
            <a:ext cx="2908168" cy="646331"/>
          </a:xfrm>
          <a:prstGeom prst="rect">
            <a:avLst/>
          </a:prstGeom>
          <a:noFill/>
        </p:spPr>
        <p:txBody>
          <a:bodyPr wrap="none" rtlCol="0">
            <a:spAutoFit/>
          </a:bodyPr>
          <a:lstStyle/>
          <a:p>
            <a:r>
              <a:rPr lang="en-US" dirty="0" smtClean="0"/>
              <a:t>send() sends the </a:t>
            </a:r>
            <a:br>
              <a:rPr lang="en-US" dirty="0" smtClean="0"/>
            </a:br>
            <a:r>
              <a:rPr lang="en-US" dirty="0" smtClean="0"/>
              <a:t>request established in "open".</a:t>
            </a:r>
            <a:endParaRPr lang="en-CA" dirty="0"/>
          </a:p>
        </p:txBody>
      </p:sp>
      <p:cxnSp>
        <p:nvCxnSpPr>
          <p:cNvPr id="21" name="Straight Arrow Connector 20"/>
          <p:cNvCxnSpPr>
            <a:stCxn id="12" idx="1"/>
          </p:cNvCxnSpPr>
          <p:nvPr/>
        </p:nvCxnSpPr>
        <p:spPr>
          <a:xfrm flipH="1">
            <a:off x="3060502" y="3124200"/>
            <a:ext cx="1740098" cy="4759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23042353"/>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err="1"/>
              <a:t>r</a:t>
            </a:r>
            <a:r>
              <a:rPr lang="en-US" dirty="0" err="1" smtClean="0"/>
              <a:t>eadyState</a:t>
            </a:r>
            <a:r>
              <a:rPr lang="en-US" dirty="0" smtClean="0"/>
              <a:t> and status</a:t>
            </a:r>
            <a:endParaRPr lang="en-CA" dirty="0"/>
          </a:p>
        </p:txBody>
      </p:sp>
      <p:sp>
        <p:nvSpPr>
          <p:cNvPr id="5" name="Footer Placeholder 4"/>
          <p:cNvSpPr>
            <a:spLocks noGrp="1"/>
          </p:cNvSpPr>
          <p:nvPr>
            <p:ph type="ftr" sz="quarter" idx="11"/>
          </p:nvPr>
        </p:nvSpPr>
        <p:spPr/>
        <p:txBody>
          <a:bodyPr/>
          <a:lstStyle/>
          <a:p>
            <a:r>
              <a:rPr lang="en-US" smtClean="0"/>
              <a:t>EECS1012</a:t>
            </a:r>
            <a:endParaRPr lang="en-US" dirty="0"/>
          </a:p>
        </p:txBody>
      </p:sp>
      <p:sp>
        <p:nvSpPr>
          <p:cNvPr id="4" name="Slide Number Placeholder 3"/>
          <p:cNvSpPr>
            <a:spLocks noGrp="1"/>
          </p:cNvSpPr>
          <p:nvPr>
            <p:ph type="sldNum" sz="quarter" idx="12"/>
          </p:nvPr>
        </p:nvSpPr>
        <p:spPr/>
        <p:txBody>
          <a:bodyPr>
            <a:normAutofit fontScale="85000" lnSpcReduction="20000"/>
          </a:bodyPr>
          <a:lstStyle/>
          <a:p>
            <a:fld id="{CB779743-7B81-4FB7-A3E2-1ACEC99CD8CF}" type="slidenum">
              <a:rPr lang="en-US" smtClean="0"/>
              <a:t>38</a:t>
            </a:fld>
            <a:endParaRPr lang="en-US"/>
          </a:p>
        </p:txBody>
      </p:sp>
      <p:graphicFrame>
        <p:nvGraphicFramePr>
          <p:cNvPr id="8" name="Table 7"/>
          <p:cNvGraphicFramePr>
            <a:graphicFrameLocks noGrp="1"/>
          </p:cNvGraphicFramePr>
          <p:nvPr>
            <p:extLst>
              <p:ext uri="{D42A27DB-BD31-4B8C-83A1-F6EECF244321}">
                <p14:modId xmlns:p14="http://schemas.microsoft.com/office/powerpoint/2010/main" val="2125309307"/>
              </p:ext>
            </p:extLst>
          </p:nvPr>
        </p:nvGraphicFramePr>
        <p:xfrm>
          <a:off x="304800" y="2150897"/>
          <a:ext cx="8461375" cy="3683648"/>
        </p:xfrm>
        <a:graphic>
          <a:graphicData uri="http://schemas.openxmlformats.org/drawingml/2006/table">
            <a:tbl>
              <a:tblPr/>
              <a:tblGrid>
                <a:gridCol w="2133600"/>
                <a:gridCol w="6327775"/>
              </a:tblGrid>
              <a:tr h="402282">
                <a:tc>
                  <a:txBody>
                    <a:bodyPr/>
                    <a:lstStyle/>
                    <a:p>
                      <a:pPr algn="l" fontAlgn="t"/>
                      <a:r>
                        <a:rPr lang="en-CA" sz="1700" dirty="0">
                          <a:solidFill>
                            <a:schemeClr val="bg1"/>
                          </a:solidFill>
                          <a:effectLst/>
                        </a:rPr>
                        <a:t>Property</a:t>
                      </a:r>
                    </a:p>
                  </a:txBody>
                  <a:tcPr marL="71836" marR="71836" marT="71836" marB="7183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algn="l" fontAlgn="t"/>
                      <a:r>
                        <a:rPr lang="en-CA" sz="1700" dirty="0">
                          <a:solidFill>
                            <a:schemeClr val="bg1"/>
                          </a:solidFill>
                          <a:effectLst/>
                        </a:rPr>
                        <a:t>Description</a:t>
                      </a:r>
                    </a:p>
                  </a:txBody>
                  <a:tcPr marL="71836" marR="71836" marT="71836" marB="7183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r>
              <a:tr h="660892">
                <a:tc>
                  <a:txBody>
                    <a:bodyPr/>
                    <a:lstStyle/>
                    <a:p>
                      <a:pPr algn="l" fontAlgn="t"/>
                      <a:r>
                        <a:rPr lang="en-CA" sz="1700" dirty="0" err="1">
                          <a:effectLst/>
                        </a:rPr>
                        <a:t>onreadystatechange</a:t>
                      </a:r>
                      <a:endParaRPr lang="en-CA" sz="1700" dirty="0">
                        <a:effectLst/>
                      </a:endParaRPr>
                    </a:p>
                  </a:txBody>
                  <a:tcPr marL="71836" marR="71836" marT="71836" marB="7183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1F1F1"/>
                    </a:solidFill>
                  </a:tcPr>
                </a:tc>
                <a:tc>
                  <a:txBody>
                    <a:bodyPr/>
                    <a:lstStyle/>
                    <a:p>
                      <a:pPr algn="l" fontAlgn="t"/>
                      <a:r>
                        <a:rPr lang="en-US" sz="1700" dirty="0">
                          <a:effectLst/>
                        </a:rPr>
                        <a:t>Stores a function (or the name of a function) to be called automatically each time the </a:t>
                      </a:r>
                      <a:r>
                        <a:rPr lang="en-US" sz="1700" dirty="0" err="1">
                          <a:effectLst/>
                        </a:rPr>
                        <a:t>readyState</a:t>
                      </a:r>
                      <a:r>
                        <a:rPr lang="en-US" sz="1700" dirty="0">
                          <a:effectLst/>
                        </a:rPr>
                        <a:t> property </a:t>
                      </a:r>
                      <a:r>
                        <a:rPr lang="en-US" sz="1700" dirty="0" smtClean="0">
                          <a:effectLst/>
                        </a:rPr>
                        <a:t>changes.  This is the event handler that processes the result</a:t>
                      </a:r>
                      <a:r>
                        <a:rPr lang="en-US" sz="1700" baseline="0" dirty="0" smtClean="0">
                          <a:effectLst/>
                        </a:rPr>
                        <a:t> after the </a:t>
                      </a:r>
                      <a:r>
                        <a:rPr lang="en-US" sz="1700" baseline="0" dirty="0" err="1" smtClean="0">
                          <a:effectLst/>
                        </a:rPr>
                        <a:t>rquest</a:t>
                      </a:r>
                      <a:r>
                        <a:rPr lang="en-US" sz="1700" baseline="0" dirty="0" smtClean="0">
                          <a:effectLst/>
                        </a:rPr>
                        <a:t> has been sent.</a:t>
                      </a:r>
                      <a:endParaRPr lang="en-US" sz="1700" dirty="0">
                        <a:effectLst/>
                      </a:endParaRPr>
                    </a:p>
                  </a:txBody>
                  <a:tcPr marL="71836" marR="71836" marT="71836" marB="7183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1F1F1"/>
                    </a:solidFill>
                  </a:tcPr>
                </a:tc>
              </a:tr>
              <a:tr h="1695332">
                <a:tc>
                  <a:txBody>
                    <a:bodyPr/>
                    <a:lstStyle/>
                    <a:p>
                      <a:pPr algn="l" fontAlgn="t"/>
                      <a:r>
                        <a:rPr lang="en-CA" sz="1700" dirty="0" err="1">
                          <a:effectLst/>
                        </a:rPr>
                        <a:t>readyState</a:t>
                      </a:r>
                      <a:endParaRPr lang="en-CA" sz="1700" dirty="0">
                        <a:effectLst/>
                      </a:endParaRPr>
                    </a:p>
                  </a:txBody>
                  <a:tcPr marL="71836" marR="71836" marT="71836" marB="7183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pPr algn="l" fontAlgn="t"/>
                      <a:r>
                        <a:rPr lang="en-US" sz="1700" dirty="0">
                          <a:effectLst/>
                        </a:rPr>
                        <a:t>Holds the status of the </a:t>
                      </a:r>
                      <a:r>
                        <a:rPr lang="en-US" sz="1700" dirty="0" err="1">
                          <a:effectLst/>
                        </a:rPr>
                        <a:t>XMLHttpRequest</a:t>
                      </a:r>
                      <a:r>
                        <a:rPr lang="en-US" sz="1700" dirty="0">
                          <a:effectLst/>
                        </a:rPr>
                        <a:t>. Changes from 0 to </a:t>
                      </a:r>
                      <a:r>
                        <a:rPr lang="en-US" sz="1700" dirty="0" smtClean="0">
                          <a:effectLst/>
                        </a:rPr>
                        <a:t>1-4</a:t>
                      </a:r>
                      <a:r>
                        <a:rPr lang="en-US" sz="1700" dirty="0">
                          <a:effectLst/>
                        </a:rPr>
                        <a:t>: </a:t>
                      </a:r>
                      <a:br>
                        <a:rPr lang="en-US" sz="1700" dirty="0">
                          <a:effectLst/>
                        </a:rPr>
                      </a:br>
                      <a:r>
                        <a:rPr lang="en-US" sz="1700" dirty="0">
                          <a:effectLst/>
                        </a:rPr>
                        <a:t>0: request not initialized </a:t>
                      </a:r>
                      <a:br>
                        <a:rPr lang="en-US" sz="1700" dirty="0">
                          <a:effectLst/>
                        </a:rPr>
                      </a:br>
                      <a:r>
                        <a:rPr lang="en-US" sz="1700" dirty="0">
                          <a:effectLst/>
                        </a:rPr>
                        <a:t>1: server connection established</a:t>
                      </a:r>
                      <a:br>
                        <a:rPr lang="en-US" sz="1700" dirty="0">
                          <a:effectLst/>
                        </a:rPr>
                      </a:br>
                      <a:r>
                        <a:rPr lang="en-US" sz="1700" dirty="0">
                          <a:effectLst/>
                        </a:rPr>
                        <a:t>2: request received </a:t>
                      </a:r>
                      <a:br>
                        <a:rPr lang="en-US" sz="1700" dirty="0">
                          <a:effectLst/>
                        </a:rPr>
                      </a:br>
                      <a:r>
                        <a:rPr lang="en-US" sz="1700" dirty="0">
                          <a:effectLst/>
                        </a:rPr>
                        <a:t>3: processing request </a:t>
                      </a:r>
                      <a:br>
                        <a:rPr lang="en-US" sz="1700" dirty="0">
                          <a:effectLst/>
                        </a:rPr>
                      </a:br>
                      <a:r>
                        <a:rPr lang="en-US" sz="1700" dirty="0">
                          <a:effectLst/>
                        </a:rPr>
                        <a:t>4: request finished and response is ready</a:t>
                      </a:r>
                    </a:p>
                  </a:txBody>
                  <a:tcPr marL="71836" marR="71836" marT="71836" marB="7183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r>
              <a:tr h="660892">
                <a:tc>
                  <a:txBody>
                    <a:bodyPr/>
                    <a:lstStyle/>
                    <a:p>
                      <a:pPr algn="l" fontAlgn="t"/>
                      <a:r>
                        <a:rPr lang="en-CA" sz="1700" dirty="0">
                          <a:effectLst/>
                        </a:rPr>
                        <a:t>status</a:t>
                      </a:r>
                    </a:p>
                  </a:txBody>
                  <a:tcPr marL="71836" marR="71836" marT="71836" marB="7183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1F1F1"/>
                    </a:solidFill>
                  </a:tcPr>
                </a:tc>
                <a:tc>
                  <a:txBody>
                    <a:bodyPr/>
                    <a:lstStyle/>
                    <a:p>
                      <a:pPr algn="l" fontAlgn="t"/>
                      <a:r>
                        <a:rPr lang="en-US" sz="1700" dirty="0">
                          <a:effectLst/>
                        </a:rPr>
                        <a:t>200: "OK</a:t>
                      </a:r>
                      <a:r>
                        <a:rPr lang="en-US" sz="1700" dirty="0" smtClean="0">
                          <a:effectLst/>
                        </a:rPr>
                        <a:t>"  (everything was fine)</a:t>
                      </a:r>
                      <a:r>
                        <a:rPr lang="en-US" sz="1700" dirty="0">
                          <a:effectLst/>
                        </a:rPr>
                        <a:t/>
                      </a:r>
                      <a:br>
                        <a:rPr lang="en-US" sz="1700" dirty="0">
                          <a:effectLst/>
                        </a:rPr>
                      </a:br>
                      <a:r>
                        <a:rPr lang="en-US" sz="1700" dirty="0">
                          <a:effectLst/>
                        </a:rPr>
                        <a:t>404: Page not </a:t>
                      </a:r>
                      <a:r>
                        <a:rPr lang="en-US" sz="1700" dirty="0" smtClean="0">
                          <a:effectLst/>
                        </a:rPr>
                        <a:t>found   (something went wrong)</a:t>
                      </a:r>
                      <a:endParaRPr lang="en-US" sz="1700" dirty="0">
                        <a:effectLst/>
                      </a:endParaRPr>
                    </a:p>
                  </a:txBody>
                  <a:tcPr marL="71836" marR="71836" marT="71836" marB="7183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1F1F1"/>
                    </a:solidFill>
                  </a:tcPr>
                </a:tc>
              </a:tr>
            </a:tbl>
          </a:graphicData>
        </a:graphic>
      </p:graphicFrame>
      <p:sp>
        <p:nvSpPr>
          <p:cNvPr id="2" name="TextBox 1"/>
          <p:cNvSpPr txBox="1"/>
          <p:nvPr/>
        </p:nvSpPr>
        <p:spPr>
          <a:xfrm>
            <a:off x="2571314" y="6107796"/>
            <a:ext cx="6163610" cy="646331"/>
          </a:xfrm>
          <a:prstGeom prst="rect">
            <a:avLst/>
          </a:prstGeom>
        </p:spPr>
        <p:style>
          <a:lnRef idx="2">
            <a:schemeClr val="dk1"/>
          </a:lnRef>
          <a:fillRef idx="1">
            <a:schemeClr val="lt1"/>
          </a:fillRef>
          <a:effectRef idx="0">
            <a:schemeClr val="dk1"/>
          </a:effectRef>
          <a:fontRef idx="minor">
            <a:schemeClr val="dk1"/>
          </a:fontRef>
        </p:style>
        <p:txBody>
          <a:bodyPr wrap="none" rtlCol="0">
            <a:spAutoFit/>
          </a:bodyPr>
          <a:lstStyle/>
          <a:p>
            <a:r>
              <a:rPr lang="en-US" dirty="0" smtClean="0"/>
              <a:t>See previous slide, we check to make sure the </a:t>
            </a:r>
            <a:r>
              <a:rPr lang="en-US" dirty="0" err="1" smtClean="0"/>
              <a:t>readyState</a:t>
            </a:r>
            <a:r>
              <a:rPr lang="en-US" dirty="0" smtClean="0"/>
              <a:t>=4 and</a:t>
            </a:r>
            <a:br>
              <a:rPr lang="en-US" dirty="0" smtClean="0"/>
            </a:br>
            <a:r>
              <a:rPr lang="en-US" dirty="0" smtClean="0"/>
              <a:t>status=200.</a:t>
            </a:r>
            <a:endParaRPr lang="en-CA" dirty="0"/>
          </a:p>
        </p:txBody>
      </p:sp>
    </p:spTree>
    <p:extLst>
      <p:ext uri="{BB962C8B-B14F-4D97-AF65-F5344CB8AC3E}">
        <p14:creationId xmlns:p14="http://schemas.microsoft.com/office/powerpoint/2010/main" val="3496833320"/>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 – PHP – </a:t>
            </a:r>
            <a:r>
              <a:rPr lang="en-US" dirty="0" err="1" smtClean="0"/>
              <a:t>quotes.php</a:t>
            </a:r>
            <a:endParaRPr lang="en-CA" dirty="0"/>
          </a:p>
        </p:txBody>
      </p:sp>
      <p:sp>
        <p:nvSpPr>
          <p:cNvPr id="4" name="Footer Placeholder 3"/>
          <p:cNvSpPr>
            <a:spLocks noGrp="1"/>
          </p:cNvSpPr>
          <p:nvPr>
            <p:ph type="ftr" sz="quarter" idx="11"/>
          </p:nvPr>
        </p:nvSpPr>
        <p:spPr/>
        <p:txBody>
          <a:bodyPr/>
          <a:lstStyle/>
          <a:p>
            <a:r>
              <a:rPr lang="en-US" smtClean="0"/>
              <a:t>EECS1012</a:t>
            </a:r>
            <a:endParaRPr lang="en-US" dirty="0"/>
          </a:p>
        </p:txBody>
      </p:sp>
      <p:sp>
        <p:nvSpPr>
          <p:cNvPr id="5" name="Slide Number Placeholder 4"/>
          <p:cNvSpPr>
            <a:spLocks noGrp="1"/>
          </p:cNvSpPr>
          <p:nvPr>
            <p:ph type="sldNum" sz="quarter" idx="12"/>
          </p:nvPr>
        </p:nvSpPr>
        <p:spPr/>
        <p:txBody>
          <a:bodyPr>
            <a:normAutofit fontScale="85000" lnSpcReduction="20000"/>
          </a:bodyPr>
          <a:lstStyle/>
          <a:p>
            <a:fld id="{CB779743-7B81-4FB7-A3E2-1ACEC99CD8CF}" type="slidenum">
              <a:rPr lang="en-US" smtClean="0"/>
              <a:t>39</a:t>
            </a:fld>
            <a:endParaRPr lang="en-US"/>
          </a:p>
        </p:txBody>
      </p:sp>
      <p:sp>
        <p:nvSpPr>
          <p:cNvPr id="6" name="Rectangle 5"/>
          <p:cNvSpPr/>
          <p:nvPr/>
        </p:nvSpPr>
        <p:spPr>
          <a:xfrm>
            <a:off x="139521" y="1783139"/>
            <a:ext cx="8881593" cy="3416320"/>
          </a:xfrm>
          <a:prstGeom prst="rect">
            <a:avLst/>
          </a:prstGeom>
          <a:solidFill>
            <a:srgbClr val="FFE1FF"/>
          </a:solidFill>
          <a:ln>
            <a:solidFill>
              <a:schemeClr val="tx1"/>
            </a:solidFill>
          </a:ln>
        </p:spPr>
        <p:style>
          <a:lnRef idx="2">
            <a:schemeClr val="dk1"/>
          </a:lnRef>
          <a:fillRef idx="1">
            <a:schemeClr val="lt1"/>
          </a:fillRef>
          <a:effectRef idx="0">
            <a:schemeClr val="dk1"/>
          </a:effectRef>
          <a:fontRef idx="minor">
            <a:schemeClr val="dk1"/>
          </a:fontRef>
        </p:style>
        <p:txBody>
          <a:bodyPr wrap="square">
            <a:spAutoFit/>
          </a:bodyPr>
          <a:lstStyle/>
          <a:p>
            <a:r>
              <a:rPr lang="en-US" dirty="0">
                <a:latin typeface="Consolas" panose="020B0609020204030204" pitchFamily="49" charset="0"/>
                <a:cs typeface="Consolas" panose="020B0609020204030204" pitchFamily="49" charset="0"/>
              </a:rPr>
              <a:t>&lt;?</a:t>
            </a:r>
            <a:r>
              <a:rPr lang="en-US" dirty="0" err="1">
                <a:latin typeface="Consolas" panose="020B0609020204030204" pitchFamily="49" charset="0"/>
                <a:cs typeface="Consolas" panose="020B0609020204030204" pitchFamily="49" charset="0"/>
              </a:rPr>
              <a:t>php</a:t>
            </a:r>
            <a:endParaRPr lang="en-US" dirty="0">
              <a:latin typeface="Consolas" panose="020B0609020204030204" pitchFamily="49" charset="0"/>
              <a:cs typeface="Consolas" panose="020B0609020204030204" pitchFamily="49" charset="0"/>
            </a:endParaRPr>
          </a:p>
          <a:p>
            <a:endParaRPr lang="en-US" dirty="0" smtClean="0">
              <a:latin typeface="Consolas" panose="020B0609020204030204" pitchFamily="49" charset="0"/>
              <a:cs typeface="Consolas" panose="020B0609020204030204" pitchFamily="49" charset="0"/>
            </a:endParaRPr>
          </a:p>
          <a:p>
            <a:r>
              <a:rPr lang="en-US" dirty="0" smtClean="0">
                <a:latin typeface="Consolas" panose="020B0609020204030204" pitchFamily="49" charset="0"/>
                <a:cs typeface="Consolas" panose="020B0609020204030204" pitchFamily="49" charset="0"/>
              </a:rPr>
              <a:t>$</a:t>
            </a:r>
            <a:r>
              <a:rPr lang="en-US" dirty="0">
                <a:latin typeface="Consolas" panose="020B0609020204030204" pitchFamily="49" charset="0"/>
                <a:cs typeface="Consolas" panose="020B0609020204030204" pitchFamily="49" charset="0"/>
              </a:rPr>
              <a:t>quotes = file("quotes.txt</a:t>
            </a:r>
            <a:r>
              <a:rPr lang="en-US" dirty="0" smtClean="0">
                <a:latin typeface="Consolas" panose="020B0609020204030204" pitchFamily="49" charset="0"/>
                <a:cs typeface="Consolas" panose="020B0609020204030204" pitchFamily="49" charset="0"/>
              </a:rPr>
              <a:t>");	  </a:t>
            </a:r>
            <a:r>
              <a:rPr lang="en-US" dirty="0" smtClean="0">
                <a:solidFill>
                  <a:schemeClr val="accent1"/>
                </a:solidFill>
                <a:latin typeface="Consolas" panose="020B0609020204030204" pitchFamily="49" charset="0"/>
                <a:cs typeface="Consolas" panose="020B0609020204030204" pitchFamily="49" charset="0"/>
              </a:rPr>
              <a:t>/* open file as an array */</a:t>
            </a:r>
            <a:endParaRPr lang="en-US" dirty="0">
              <a:solidFill>
                <a:schemeClr val="accent1"/>
              </a:solidFill>
              <a:latin typeface="Consolas" panose="020B0609020204030204" pitchFamily="49" charset="0"/>
              <a:cs typeface="Consolas" panose="020B0609020204030204" pitchFamily="49" charset="0"/>
            </a:endParaRPr>
          </a:p>
          <a:p>
            <a:endParaRPr lang="en-US" dirty="0">
              <a:latin typeface="Consolas" panose="020B0609020204030204" pitchFamily="49" charset="0"/>
              <a:cs typeface="Consolas" panose="020B0609020204030204" pitchFamily="49" charset="0"/>
            </a:endParaRPr>
          </a:p>
          <a:p>
            <a:r>
              <a:rPr lang="en-US" dirty="0" smtClean="0">
                <a:latin typeface="Consolas" panose="020B0609020204030204" pitchFamily="49" charset="0"/>
                <a:cs typeface="Consolas" panose="020B0609020204030204" pitchFamily="49" charset="0"/>
              </a:rPr>
              <a:t>$</a:t>
            </a:r>
            <a:r>
              <a:rPr lang="en-US" dirty="0" err="1">
                <a:latin typeface="Consolas" panose="020B0609020204030204" pitchFamily="49" charset="0"/>
                <a:cs typeface="Consolas" panose="020B0609020204030204" pitchFamily="49" charset="0"/>
              </a:rPr>
              <a:t>i</a:t>
            </a:r>
            <a:r>
              <a:rPr lang="en-US" dirty="0">
                <a:latin typeface="Consolas" panose="020B0609020204030204" pitchFamily="49" charset="0"/>
                <a:cs typeface="Consolas" panose="020B0609020204030204" pitchFamily="49" charset="0"/>
              </a:rPr>
              <a:t> = </a:t>
            </a:r>
            <a:r>
              <a:rPr lang="en-US" dirty="0" err="1">
                <a:latin typeface="Consolas" panose="020B0609020204030204" pitchFamily="49" charset="0"/>
                <a:cs typeface="Consolas" panose="020B0609020204030204" pitchFamily="49" charset="0"/>
              </a:rPr>
              <a:t>array_rand</a:t>
            </a:r>
            <a:r>
              <a:rPr lang="en-US" dirty="0">
                <a:latin typeface="Consolas" panose="020B0609020204030204" pitchFamily="49" charset="0"/>
                <a:cs typeface="Consolas" panose="020B0609020204030204" pitchFamily="49" charset="0"/>
              </a:rPr>
              <a:t>($quotes</a:t>
            </a:r>
            <a:r>
              <a:rPr lang="en-US" dirty="0" smtClean="0">
                <a:latin typeface="Consolas" panose="020B0609020204030204" pitchFamily="49" charset="0"/>
                <a:cs typeface="Consolas" panose="020B0609020204030204" pitchFamily="49" charset="0"/>
              </a:rPr>
              <a:t>);      </a:t>
            </a:r>
            <a:r>
              <a:rPr lang="en-US" dirty="0" smtClean="0">
                <a:solidFill>
                  <a:schemeClr val="accent1"/>
                </a:solidFill>
                <a:latin typeface="Consolas" panose="020B0609020204030204" pitchFamily="49" charset="0"/>
                <a:cs typeface="Consolas" panose="020B0609020204030204" pitchFamily="49" charset="0"/>
              </a:rPr>
              <a:t>/* select random index into array */</a:t>
            </a:r>
            <a:endParaRPr lang="en-US" dirty="0">
              <a:solidFill>
                <a:schemeClr val="accent1"/>
              </a:solidFill>
              <a:latin typeface="Consolas" panose="020B0609020204030204" pitchFamily="49" charset="0"/>
              <a:cs typeface="Consolas" panose="020B0609020204030204" pitchFamily="49" charset="0"/>
            </a:endParaRPr>
          </a:p>
          <a:p>
            <a:endParaRPr lang="en-US" dirty="0">
              <a:latin typeface="Consolas" panose="020B0609020204030204" pitchFamily="49" charset="0"/>
              <a:cs typeface="Consolas" panose="020B0609020204030204" pitchFamily="49" charset="0"/>
            </a:endParaRPr>
          </a:p>
          <a:p>
            <a:r>
              <a:rPr lang="en-US" dirty="0" smtClean="0">
                <a:latin typeface="Consolas" panose="020B0609020204030204" pitchFamily="49" charset="0"/>
                <a:cs typeface="Consolas" panose="020B0609020204030204" pitchFamily="49" charset="0"/>
              </a:rPr>
              <a:t>$</a:t>
            </a:r>
            <a:r>
              <a:rPr lang="en-US" dirty="0">
                <a:latin typeface="Consolas" panose="020B0609020204030204" pitchFamily="49" charset="0"/>
                <a:cs typeface="Consolas" panose="020B0609020204030204" pitchFamily="49" charset="0"/>
              </a:rPr>
              <a:t>response = </a:t>
            </a:r>
            <a:r>
              <a:rPr lang="en-US" dirty="0" err="1">
                <a:latin typeface="Consolas" panose="020B0609020204030204" pitchFamily="49" charset="0"/>
                <a:cs typeface="Consolas" panose="020B0609020204030204" pitchFamily="49" charset="0"/>
              </a:rPr>
              <a:t>htmlspecialchars</a:t>
            </a:r>
            <a:r>
              <a:rPr lang="en-US" dirty="0">
                <a:latin typeface="Consolas" panose="020B0609020204030204" pitchFamily="49" charset="0"/>
                <a:cs typeface="Consolas" panose="020B0609020204030204" pitchFamily="49" charset="0"/>
              </a:rPr>
              <a:t>($quotes[$</a:t>
            </a:r>
            <a:r>
              <a:rPr lang="en-US" dirty="0" err="1">
                <a:latin typeface="Consolas" panose="020B0609020204030204" pitchFamily="49" charset="0"/>
                <a:cs typeface="Consolas" panose="020B0609020204030204" pitchFamily="49" charset="0"/>
              </a:rPr>
              <a:t>i</a:t>
            </a:r>
            <a:r>
              <a:rPr lang="en-US" dirty="0" smtClean="0">
                <a:latin typeface="Consolas" panose="020B0609020204030204" pitchFamily="49" charset="0"/>
                <a:cs typeface="Consolas" panose="020B0609020204030204" pitchFamily="49" charset="0"/>
              </a:rPr>
              <a:t>]); </a:t>
            </a:r>
            <a:r>
              <a:rPr lang="en-US" dirty="0" smtClean="0">
                <a:solidFill>
                  <a:schemeClr val="accent1"/>
                </a:solidFill>
                <a:latin typeface="Consolas" panose="020B0609020204030204" pitchFamily="49" charset="0"/>
                <a:cs typeface="Consolas" panose="020B0609020204030204" pitchFamily="49" charset="0"/>
              </a:rPr>
              <a:t>/*convert to HTML */</a:t>
            </a:r>
          </a:p>
          <a:p>
            <a:r>
              <a:rPr lang="en-US" dirty="0">
                <a:latin typeface="Consolas" panose="020B0609020204030204" pitchFamily="49" charset="0"/>
                <a:cs typeface="Consolas" panose="020B0609020204030204" pitchFamily="49" charset="0"/>
              </a:rPr>
              <a:t> </a:t>
            </a:r>
            <a:r>
              <a:rPr lang="en-US" dirty="0" smtClean="0">
                <a:latin typeface="Consolas" panose="020B0609020204030204" pitchFamily="49" charset="0"/>
                <a:cs typeface="Consolas" panose="020B0609020204030204" pitchFamily="49" charset="0"/>
              </a:rPr>
              <a:t>                                          </a:t>
            </a:r>
            <a:r>
              <a:rPr lang="en-US" dirty="0" smtClean="0">
                <a:solidFill>
                  <a:schemeClr val="accent1"/>
                </a:solidFill>
                <a:latin typeface="Consolas" panose="020B0609020204030204" pitchFamily="49" charset="0"/>
                <a:cs typeface="Consolas" panose="020B0609020204030204" pitchFamily="49" charset="0"/>
              </a:rPr>
              <a:t>/*special char encoding */</a:t>
            </a:r>
          </a:p>
          <a:p>
            <a:endParaRPr lang="en-US" dirty="0" smtClean="0">
              <a:solidFill>
                <a:schemeClr val="accent1"/>
              </a:solidFill>
              <a:latin typeface="Consolas" panose="020B0609020204030204" pitchFamily="49" charset="0"/>
              <a:cs typeface="Consolas" panose="020B0609020204030204" pitchFamily="49" charset="0"/>
            </a:endParaRPr>
          </a:p>
          <a:p>
            <a:r>
              <a:rPr lang="en-US" dirty="0" smtClean="0">
                <a:latin typeface="Consolas" panose="020B0609020204030204" pitchFamily="49" charset="0"/>
                <a:cs typeface="Consolas" panose="020B0609020204030204" pitchFamily="49" charset="0"/>
              </a:rPr>
              <a:t>print </a:t>
            </a:r>
            <a:r>
              <a:rPr lang="en-US" dirty="0">
                <a:latin typeface="Consolas" panose="020B0609020204030204" pitchFamily="49" charset="0"/>
                <a:cs typeface="Consolas" panose="020B0609020204030204" pitchFamily="49" charset="0"/>
              </a:rPr>
              <a:t>$response</a:t>
            </a:r>
            <a:r>
              <a:rPr lang="en-US" dirty="0" smtClean="0">
                <a:latin typeface="Consolas" panose="020B0609020204030204" pitchFamily="49" charset="0"/>
                <a:cs typeface="Consolas" panose="020B0609020204030204" pitchFamily="49" charset="0"/>
              </a:rPr>
              <a:t>;  </a:t>
            </a:r>
            <a:r>
              <a:rPr lang="en-US" dirty="0" smtClean="0">
                <a:solidFill>
                  <a:schemeClr val="accent1"/>
                </a:solidFill>
                <a:latin typeface="Consolas" panose="020B0609020204030204" pitchFamily="49" charset="0"/>
                <a:cs typeface="Consolas" panose="020B0609020204030204" pitchFamily="49" charset="0"/>
              </a:rPr>
              <a:t>/* output response – this will returned to the */</a:t>
            </a:r>
            <a:endParaRPr lang="en-US" dirty="0">
              <a:solidFill>
                <a:schemeClr val="accent1"/>
              </a:solidFill>
              <a:latin typeface="Consolas" panose="020B0609020204030204" pitchFamily="49" charset="0"/>
              <a:cs typeface="Consolas" panose="020B0609020204030204" pitchFamily="49" charset="0"/>
            </a:endParaRPr>
          </a:p>
          <a:p>
            <a:r>
              <a:rPr lang="en-US" dirty="0" smtClean="0">
                <a:latin typeface="Consolas" panose="020B0609020204030204" pitchFamily="49" charset="0"/>
                <a:cs typeface="Consolas" panose="020B0609020204030204" pitchFamily="49" charset="0"/>
              </a:rPr>
              <a:t>                  </a:t>
            </a:r>
            <a:r>
              <a:rPr lang="en-US" dirty="0" smtClean="0">
                <a:solidFill>
                  <a:schemeClr val="accent1"/>
                </a:solidFill>
                <a:latin typeface="Consolas" panose="020B0609020204030204" pitchFamily="49" charset="0"/>
                <a:cs typeface="Consolas" panose="020B0609020204030204" pitchFamily="49" charset="0"/>
              </a:rPr>
              <a:t>/* </a:t>
            </a:r>
            <a:r>
              <a:rPr lang="en-CA" dirty="0" err="1">
                <a:solidFill>
                  <a:schemeClr val="accent1"/>
                </a:solidFill>
                <a:latin typeface="Consolas" panose="020B0609020204030204" pitchFamily="49" charset="0"/>
                <a:cs typeface="Consolas" panose="020B0609020204030204" pitchFamily="49" charset="0"/>
              </a:rPr>
              <a:t>XMLHttpRequest</a:t>
            </a:r>
            <a:r>
              <a:rPr lang="en-CA" dirty="0" smtClean="0">
                <a:solidFill>
                  <a:schemeClr val="accent1"/>
                </a:solidFill>
                <a:latin typeface="Consolas" panose="020B0609020204030204" pitchFamily="49" charset="0"/>
                <a:cs typeface="Consolas" panose="020B0609020204030204" pitchFamily="49" charset="0"/>
              </a:rPr>
              <a:t>(); */</a:t>
            </a:r>
            <a:endParaRPr lang="en-US" dirty="0" smtClean="0">
              <a:solidFill>
                <a:schemeClr val="accent1"/>
              </a:solidFill>
              <a:latin typeface="Consolas" panose="020B0609020204030204" pitchFamily="49" charset="0"/>
              <a:cs typeface="Consolas" panose="020B0609020204030204" pitchFamily="49" charset="0"/>
            </a:endParaRPr>
          </a:p>
          <a:p>
            <a:r>
              <a:rPr lang="en-US" dirty="0" smtClean="0">
                <a:latin typeface="Consolas" panose="020B0609020204030204" pitchFamily="49" charset="0"/>
                <a:cs typeface="Consolas" panose="020B0609020204030204" pitchFamily="49" charset="0"/>
              </a:rPr>
              <a:t>?&gt;</a:t>
            </a:r>
            <a:endParaRPr lang="en-CA" dirty="0">
              <a:latin typeface="Consolas" panose="020B0609020204030204" pitchFamily="49" charset="0"/>
              <a:cs typeface="Consolas" panose="020B0609020204030204" pitchFamily="49" charset="0"/>
            </a:endParaRPr>
          </a:p>
        </p:txBody>
      </p:sp>
      <p:sp>
        <p:nvSpPr>
          <p:cNvPr id="3" name="TextBox 2"/>
          <p:cNvSpPr txBox="1"/>
          <p:nvPr/>
        </p:nvSpPr>
        <p:spPr>
          <a:xfrm>
            <a:off x="779563" y="5388114"/>
            <a:ext cx="8042073" cy="707886"/>
          </a:xfrm>
          <a:prstGeom prst="rect">
            <a:avLst/>
          </a:prstGeom>
        </p:spPr>
        <p:style>
          <a:lnRef idx="2">
            <a:schemeClr val="dk1"/>
          </a:lnRef>
          <a:fillRef idx="1">
            <a:schemeClr val="lt1"/>
          </a:fillRef>
          <a:effectRef idx="0">
            <a:schemeClr val="dk1"/>
          </a:effectRef>
          <a:fontRef idx="minor">
            <a:schemeClr val="dk1"/>
          </a:fontRef>
        </p:style>
        <p:txBody>
          <a:bodyPr wrap="none" rtlCol="0">
            <a:spAutoFit/>
          </a:bodyPr>
          <a:lstStyle/>
          <a:p>
            <a:r>
              <a:rPr lang="en-US" sz="2000" dirty="0" smtClean="0"/>
              <a:t>This is the PHP code called by our </a:t>
            </a:r>
            <a:r>
              <a:rPr lang="en-US" sz="2000" dirty="0" err="1" smtClean="0"/>
              <a:t>XMLHttpRequest</a:t>
            </a:r>
            <a:r>
              <a:rPr lang="en-US" sz="2000" dirty="0" smtClean="0"/>
              <a:t>();</a:t>
            </a:r>
          </a:p>
          <a:p>
            <a:r>
              <a:rPr lang="en-US" sz="2000" dirty="0" smtClean="0"/>
              <a:t>Note how it doesn't have any HTML output – only prints out the string directly.</a:t>
            </a:r>
            <a:endParaRPr lang="en-CA" sz="2000" dirty="0"/>
          </a:p>
        </p:txBody>
      </p:sp>
    </p:spTree>
    <p:extLst>
      <p:ext uri="{BB962C8B-B14F-4D97-AF65-F5344CB8AC3E}">
        <p14:creationId xmlns:p14="http://schemas.microsoft.com/office/powerpoint/2010/main" val="252966834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CSS</a:t>
            </a:r>
            <a:endParaRPr lang="en-CA" dirty="0"/>
          </a:p>
        </p:txBody>
      </p:sp>
      <p:sp>
        <p:nvSpPr>
          <p:cNvPr id="3" name="Footer Placeholder 2"/>
          <p:cNvSpPr>
            <a:spLocks noGrp="1"/>
          </p:cNvSpPr>
          <p:nvPr>
            <p:ph type="ftr" sz="quarter" idx="11"/>
          </p:nvPr>
        </p:nvSpPr>
        <p:spPr/>
        <p:txBody>
          <a:bodyPr/>
          <a:lstStyle/>
          <a:p>
            <a:r>
              <a:rPr lang="en-US" smtClean="0"/>
              <a:t>EECS1012</a:t>
            </a:r>
            <a:endParaRPr lang="en-US" dirty="0"/>
          </a:p>
        </p:txBody>
      </p:sp>
      <p:sp>
        <p:nvSpPr>
          <p:cNvPr id="4" name="Slide Number Placeholder 3"/>
          <p:cNvSpPr>
            <a:spLocks noGrp="1"/>
          </p:cNvSpPr>
          <p:nvPr>
            <p:ph type="sldNum" sz="quarter" idx="12"/>
          </p:nvPr>
        </p:nvSpPr>
        <p:spPr/>
        <p:txBody>
          <a:bodyPr>
            <a:normAutofit fontScale="85000" lnSpcReduction="20000"/>
          </a:bodyPr>
          <a:lstStyle/>
          <a:p>
            <a:fld id="{CB779743-7B81-4FB7-A3E2-1ACEC99CD8CF}" type="slidenum">
              <a:rPr lang="en-US" smtClean="0"/>
              <a:t>4</a:t>
            </a:fld>
            <a:endParaRPr lang="en-US"/>
          </a:p>
        </p:txBody>
      </p:sp>
      <p:pic>
        <p:nvPicPr>
          <p:cNvPr id="5" name="Picture 4"/>
          <p:cNvPicPr>
            <a:picLocks noChangeAspect="1"/>
          </p:cNvPicPr>
          <p:nvPr/>
        </p:nvPicPr>
        <p:blipFill>
          <a:blip r:embed="rId2"/>
          <a:stretch>
            <a:fillRect/>
          </a:stretch>
        </p:blipFill>
        <p:spPr>
          <a:xfrm>
            <a:off x="533400" y="2133600"/>
            <a:ext cx="3964984" cy="3529168"/>
          </a:xfrm>
          <a:prstGeom prst="rect">
            <a:avLst/>
          </a:prstGeom>
          <a:ln>
            <a:solidFill>
              <a:schemeClr val="tx1"/>
            </a:solidFill>
          </a:ln>
        </p:spPr>
      </p:pic>
      <p:sp>
        <p:nvSpPr>
          <p:cNvPr id="6" name="TextBox 5"/>
          <p:cNvSpPr txBox="1"/>
          <p:nvPr/>
        </p:nvSpPr>
        <p:spPr>
          <a:xfrm>
            <a:off x="4801673" y="1764406"/>
            <a:ext cx="3956276" cy="923330"/>
          </a:xfrm>
          <a:prstGeom prst="rect">
            <a:avLst/>
          </a:prstGeom>
          <a:noFill/>
        </p:spPr>
        <p:txBody>
          <a:bodyPr wrap="none" rtlCol="0">
            <a:spAutoFit/>
          </a:bodyPr>
          <a:lstStyle/>
          <a:p>
            <a:r>
              <a:rPr lang="en-US" b="1" dirty="0" smtClean="0"/>
              <a:t>CSS</a:t>
            </a:r>
            <a:r>
              <a:rPr lang="en-US" dirty="0" smtClean="0"/>
              <a:t/>
            </a:r>
            <a:br>
              <a:rPr lang="en-US" dirty="0" smtClean="0"/>
            </a:br>
            <a:r>
              <a:rPr lang="en-US" dirty="0" smtClean="0"/>
              <a:t>Provides the markup language to </a:t>
            </a:r>
            <a:br>
              <a:rPr lang="en-US" dirty="0" smtClean="0"/>
            </a:br>
            <a:r>
              <a:rPr lang="en-US" dirty="0" smtClean="0"/>
              <a:t>modify the appearance of the webpage.</a:t>
            </a:r>
            <a:endParaRPr lang="en-CA" dirty="0"/>
          </a:p>
        </p:txBody>
      </p:sp>
    </p:spTree>
    <p:extLst>
      <p:ext uri="{BB962C8B-B14F-4D97-AF65-F5344CB8AC3E}">
        <p14:creationId xmlns:p14="http://schemas.microsoft.com/office/powerpoint/2010/main" val="1947307338"/>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is happening?</a:t>
            </a:r>
            <a:endParaRPr lang="en-CA" dirty="0"/>
          </a:p>
        </p:txBody>
      </p:sp>
      <p:sp>
        <p:nvSpPr>
          <p:cNvPr id="4" name="Footer Placeholder 3"/>
          <p:cNvSpPr>
            <a:spLocks noGrp="1"/>
          </p:cNvSpPr>
          <p:nvPr>
            <p:ph type="ftr" sz="quarter" idx="11"/>
          </p:nvPr>
        </p:nvSpPr>
        <p:spPr/>
        <p:txBody>
          <a:bodyPr/>
          <a:lstStyle/>
          <a:p>
            <a:r>
              <a:rPr lang="en-US" smtClean="0"/>
              <a:t>EECS1012</a:t>
            </a:r>
            <a:endParaRPr lang="en-US" dirty="0"/>
          </a:p>
        </p:txBody>
      </p:sp>
      <p:sp>
        <p:nvSpPr>
          <p:cNvPr id="5" name="Slide Number Placeholder 4"/>
          <p:cNvSpPr>
            <a:spLocks noGrp="1"/>
          </p:cNvSpPr>
          <p:nvPr>
            <p:ph type="sldNum" sz="quarter" idx="12"/>
          </p:nvPr>
        </p:nvSpPr>
        <p:spPr/>
        <p:txBody>
          <a:bodyPr>
            <a:normAutofit fontScale="85000" lnSpcReduction="20000"/>
          </a:bodyPr>
          <a:lstStyle/>
          <a:p>
            <a:fld id="{CB779743-7B81-4FB7-A3E2-1ACEC99CD8CF}" type="slidenum">
              <a:rPr lang="en-US" smtClean="0"/>
              <a:t>40</a:t>
            </a:fld>
            <a:endParaRPr lang="en-US"/>
          </a:p>
        </p:txBody>
      </p:sp>
      <p:sp>
        <p:nvSpPr>
          <p:cNvPr id="6" name="Rectangle 5"/>
          <p:cNvSpPr/>
          <p:nvPr/>
        </p:nvSpPr>
        <p:spPr>
          <a:xfrm>
            <a:off x="1447800" y="1828800"/>
            <a:ext cx="1447800" cy="1447800"/>
          </a:xfrm>
          <a:prstGeom prst="rect">
            <a:avLst/>
          </a:prstGeom>
        </p:spPr>
        <p:style>
          <a:lnRef idx="1">
            <a:schemeClr val="dk1"/>
          </a:lnRef>
          <a:fillRef idx="2">
            <a:schemeClr val="dk1"/>
          </a:fillRef>
          <a:effectRef idx="1">
            <a:schemeClr val="dk1"/>
          </a:effectRef>
          <a:fontRef idx="minor">
            <a:schemeClr val="dk1"/>
          </a:fontRef>
        </p:style>
        <p:txBody>
          <a:bodyPr rtlCol="0" anchor="ctr"/>
          <a:lstStyle/>
          <a:p>
            <a:pPr algn="ctr"/>
            <a:r>
              <a:rPr lang="en-US" dirty="0" smtClean="0"/>
              <a:t>Client</a:t>
            </a:r>
          </a:p>
          <a:p>
            <a:pPr algn="ctr"/>
            <a:r>
              <a:rPr lang="en-US" dirty="0" smtClean="0"/>
              <a:t>(browser)</a:t>
            </a:r>
            <a:endParaRPr lang="en-CA" dirty="0"/>
          </a:p>
        </p:txBody>
      </p:sp>
      <p:sp>
        <p:nvSpPr>
          <p:cNvPr id="7" name="Rectangle 6"/>
          <p:cNvSpPr/>
          <p:nvPr/>
        </p:nvSpPr>
        <p:spPr>
          <a:xfrm>
            <a:off x="5715000" y="1752600"/>
            <a:ext cx="1447800" cy="1447800"/>
          </a:xfrm>
          <a:prstGeom prst="rect">
            <a:avLst/>
          </a:prstGeom>
        </p:spPr>
        <p:style>
          <a:lnRef idx="1">
            <a:schemeClr val="dk1"/>
          </a:lnRef>
          <a:fillRef idx="2">
            <a:schemeClr val="dk1"/>
          </a:fillRef>
          <a:effectRef idx="1">
            <a:schemeClr val="dk1"/>
          </a:effectRef>
          <a:fontRef idx="minor">
            <a:schemeClr val="dk1"/>
          </a:fontRef>
        </p:style>
        <p:txBody>
          <a:bodyPr rtlCol="0" anchor="ctr"/>
          <a:lstStyle/>
          <a:p>
            <a:pPr algn="ctr"/>
            <a:r>
              <a:rPr lang="en-US" dirty="0" smtClean="0"/>
              <a:t>Server</a:t>
            </a:r>
            <a:endParaRPr lang="en-CA" dirty="0"/>
          </a:p>
        </p:txBody>
      </p:sp>
      <p:sp>
        <p:nvSpPr>
          <p:cNvPr id="8" name="Rectangle 7"/>
          <p:cNvSpPr/>
          <p:nvPr/>
        </p:nvSpPr>
        <p:spPr>
          <a:xfrm>
            <a:off x="7826062" y="1943100"/>
            <a:ext cx="685800" cy="6096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File</a:t>
            </a:r>
            <a:endParaRPr lang="en-CA" dirty="0"/>
          </a:p>
        </p:txBody>
      </p:sp>
      <p:cxnSp>
        <p:nvCxnSpPr>
          <p:cNvPr id="9" name="Straight Arrow Connector 8"/>
          <p:cNvCxnSpPr/>
          <p:nvPr/>
        </p:nvCxnSpPr>
        <p:spPr>
          <a:xfrm>
            <a:off x="3048000" y="2247900"/>
            <a:ext cx="2438400" cy="0"/>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10" name="Straight Arrow Connector 9"/>
          <p:cNvCxnSpPr/>
          <p:nvPr/>
        </p:nvCxnSpPr>
        <p:spPr>
          <a:xfrm>
            <a:off x="7286732" y="2247900"/>
            <a:ext cx="457200" cy="0"/>
          </a:xfrm>
          <a:prstGeom prst="straightConnector1">
            <a:avLst/>
          </a:prstGeom>
          <a:ln w="38100">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1" name="Straight Arrow Connector 10"/>
          <p:cNvCxnSpPr/>
          <p:nvPr/>
        </p:nvCxnSpPr>
        <p:spPr>
          <a:xfrm flipH="1">
            <a:off x="3125818" y="2524891"/>
            <a:ext cx="2209800" cy="0"/>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12" name="TextBox 11"/>
          <p:cNvSpPr txBox="1"/>
          <p:nvPr/>
        </p:nvSpPr>
        <p:spPr>
          <a:xfrm>
            <a:off x="3443414" y="1878568"/>
            <a:ext cx="1563248" cy="369332"/>
          </a:xfrm>
          <a:prstGeom prst="rect">
            <a:avLst/>
          </a:prstGeom>
          <a:noFill/>
        </p:spPr>
        <p:txBody>
          <a:bodyPr wrap="none" rtlCol="0">
            <a:spAutoFit/>
          </a:bodyPr>
          <a:lstStyle/>
          <a:p>
            <a:r>
              <a:rPr lang="en-US" dirty="0" smtClean="0"/>
              <a:t>Access PHP file</a:t>
            </a:r>
            <a:endParaRPr lang="en-CA" dirty="0"/>
          </a:p>
        </p:txBody>
      </p:sp>
      <p:sp>
        <p:nvSpPr>
          <p:cNvPr id="20" name="TextBox 19"/>
          <p:cNvSpPr txBox="1"/>
          <p:nvPr/>
        </p:nvSpPr>
        <p:spPr>
          <a:xfrm>
            <a:off x="7667784" y="1572089"/>
            <a:ext cx="1072088" cy="369332"/>
          </a:xfrm>
          <a:prstGeom prst="rect">
            <a:avLst/>
          </a:prstGeom>
          <a:noFill/>
        </p:spPr>
        <p:txBody>
          <a:bodyPr wrap="none" rtlCol="0">
            <a:spAutoFit/>
          </a:bodyPr>
          <a:lstStyle/>
          <a:p>
            <a:r>
              <a:rPr lang="en-US" dirty="0"/>
              <a:t>q</a:t>
            </a:r>
            <a:r>
              <a:rPr lang="en-US" dirty="0" smtClean="0"/>
              <a:t>uotes.txt</a:t>
            </a:r>
            <a:endParaRPr lang="en-CA" dirty="0"/>
          </a:p>
        </p:txBody>
      </p:sp>
      <p:sp>
        <p:nvSpPr>
          <p:cNvPr id="22" name="TextBox 21"/>
          <p:cNvSpPr txBox="1"/>
          <p:nvPr/>
        </p:nvSpPr>
        <p:spPr>
          <a:xfrm>
            <a:off x="3044394" y="2628316"/>
            <a:ext cx="2361287" cy="369332"/>
          </a:xfrm>
          <a:prstGeom prst="rect">
            <a:avLst/>
          </a:prstGeom>
          <a:noFill/>
        </p:spPr>
        <p:txBody>
          <a:bodyPr wrap="none" rtlCol="0">
            <a:spAutoFit/>
          </a:bodyPr>
          <a:lstStyle/>
          <a:p>
            <a:r>
              <a:rPr lang="en-US" dirty="0" smtClean="0"/>
              <a:t>HTML output to browser</a:t>
            </a:r>
            <a:endParaRPr lang="en-CA" dirty="0"/>
          </a:p>
        </p:txBody>
      </p:sp>
      <p:sp>
        <p:nvSpPr>
          <p:cNvPr id="24" name="TextBox 23"/>
          <p:cNvSpPr txBox="1"/>
          <p:nvPr/>
        </p:nvSpPr>
        <p:spPr>
          <a:xfrm>
            <a:off x="5679718" y="1446987"/>
            <a:ext cx="1518364" cy="369332"/>
          </a:xfrm>
          <a:prstGeom prst="rect">
            <a:avLst/>
          </a:prstGeom>
          <a:noFill/>
        </p:spPr>
        <p:txBody>
          <a:bodyPr wrap="none" rtlCol="0">
            <a:spAutoFit/>
          </a:bodyPr>
          <a:lstStyle/>
          <a:p>
            <a:r>
              <a:rPr lang="en-US" dirty="0" smtClean="0"/>
              <a:t>aboutme2.php</a:t>
            </a:r>
            <a:endParaRPr lang="en-CA" dirty="0"/>
          </a:p>
        </p:txBody>
      </p:sp>
      <p:sp>
        <p:nvSpPr>
          <p:cNvPr id="25" name="Rectangle 24"/>
          <p:cNvSpPr/>
          <p:nvPr/>
        </p:nvSpPr>
        <p:spPr>
          <a:xfrm>
            <a:off x="1491274" y="3984039"/>
            <a:ext cx="1447800" cy="1447800"/>
          </a:xfrm>
          <a:prstGeom prst="rect">
            <a:avLst/>
          </a:prstGeom>
        </p:spPr>
        <p:style>
          <a:lnRef idx="1">
            <a:schemeClr val="dk1"/>
          </a:lnRef>
          <a:fillRef idx="2">
            <a:schemeClr val="dk1"/>
          </a:fillRef>
          <a:effectRef idx="1">
            <a:schemeClr val="dk1"/>
          </a:effectRef>
          <a:fontRef idx="minor">
            <a:schemeClr val="dk1"/>
          </a:fontRef>
        </p:style>
        <p:txBody>
          <a:bodyPr rtlCol="0" anchor="ctr"/>
          <a:lstStyle/>
          <a:p>
            <a:pPr algn="ctr"/>
            <a:r>
              <a:rPr lang="en-US" dirty="0" smtClean="0"/>
              <a:t>Client</a:t>
            </a:r>
          </a:p>
          <a:p>
            <a:pPr algn="ctr"/>
            <a:r>
              <a:rPr lang="en-US" dirty="0" smtClean="0"/>
              <a:t>(browser)</a:t>
            </a:r>
            <a:endParaRPr lang="en-CA" dirty="0"/>
          </a:p>
        </p:txBody>
      </p:sp>
      <p:sp>
        <p:nvSpPr>
          <p:cNvPr id="26" name="Rectangle 25"/>
          <p:cNvSpPr/>
          <p:nvPr/>
        </p:nvSpPr>
        <p:spPr>
          <a:xfrm>
            <a:off x="5758474" y="3907839"/>
            <a:ext cx="1447800" cy="1447800"/>
          </a:xfrm>
          <a:prstGeom prst="rect">
            <a:avLst/>
          </a:prstGeom>
        </p:spPr>
        <p:style>
          <a:lnRef idx="1">
            <a:schemeClr val="dk1"/>
          </a:lnRef>
          <a:fillRef idx="2">
            <a:schemeClr val="dk1"/>
          </a:fillRef>
          <a:effectRef idx="1">
            <a:schemeClr val="dk1"/>
          </a:effectRef>
          <a:fontRef idx="minor">
            <a:schemeClr val="dk1"/>
          </a:fontRef>
        </p:style>
        <p:txBody>
          <a:bodyPr rtlCol="0" anchor="ctr"/>
          <a:lstStyle/>
          <a:p>
            <a:pPr algn="ctr"/>
            <a:r>
              <a:rPr lang="en-US" dirty="0" smtClean="0"/>
              <a:t>Server</a:t>
            </a:r>
            <a:endParaRPr lang="en-CA" dirty="0"/>
          </a:p>
        </p:txBody>
      </p:sp>
      <p:sp>
        <p:nvSpPr>
          <p:cNvPr id="27" name="Rectangle 26"/>
          <p:cNvSpPr/>
          <p:nvPr/>
        </p:nvSpPr>
        <p:spPr>
          <a:xfrm>
            <a:off x="7869536" y="4098339"/>
            <a:ext cx="685800" cy="6096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File</a:t>
            </a:r>
            <a:endParaRPr lang="en-CA" dirty="0"/>
          </a:p>
        </p:txBody>
      </p:sp>
      <p:cxnSp>
        <p:nvCxnSpPr>
          <p:cNvPr id="28" name="Straight Arrow Connector 27"/>
          <p:cNvCxnSpPr/>
          <p:nvPr/>
        </p:nvCxnSpPr>
        <p:spPr>
          <a:xfrm>
            <a:off x="3091474" y="4403139"/>
            <a:ext cx="2438400" cy="0"/>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29" name="Straight Arrow Connector 28"/>
          <p:cNvCxnSpPr/>
          <p:nvPr/>
        </p:nvCxnSpPr>
        <p:spPr>
          <a:xfrm>
            <a:off x="7330206" y="4403139"/>
            <a:ext cx="457200" cy="0"/>
          </a:xfrm>
          <a:prstGeom prst="straightConnector1">
            <a:avLst/>
          </a:prstGeom>
          <a:ln w="38100">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30" name="Straight Arrow Connector 29"/>
          <p:cNvCxnSpPr/>
          <p:nvPr/>
        </p:nvCxnSpPr>
        <p:spPr>
          <a:xfrm flipH="1">
            <a:off x="3205774" y="4806236"/>
            <a:ext cx="2209800" cy="0"/>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31" name="TextBox 30"/>
          <p:cNvSpPr txBox="1"/>
          <p:nvPr/>
        </p:nvSpPr>
        <p:spPr>
          <a:xfrm>
            <a:off x="3125818" y="3991880"/>
            <a:ext cx="2287806" cy="369332"/>
          </a:xfrm>
          <a:prstGeom prst="rect">
            <a:avLst/>
          </a:prstGeom>
          <a:noFill/>
        </p:spPr>
        <p:txBody>
          <a:bodyPr wrap="none" rtlCol="0">
            <a:spAutoFit/>
          </a:bodyPr>
          <a:lstStyle/>
          <a:p>
            <a:r>
              <a:rPr lang="en-US" dirty="0" smtClean="0"/>
              <a:t>AJAX – access PHP file</a:t>
            </a:r>
            <a:endParaRPr lang="en-CA" dirty="0"/>
          </a:p>
        </p:txBody>
      </p:sp>
      <p:sp>
        <p:nvSpPr>
          <p:cNvPr id="32" name="TextBox 31"/>
          <p:cNvSpPr txBox="1"/>
          <p:nvPr/>
        </p:nvSpPr>
        <p:spPr>
          <a:xfrm>
            <a:off x="7711258" y="3727328"/>
            <a:ext cx="1072088" cy="369332"/>
          </a:xfrm>
          <a:prstGeom prst="rect">
            <a:avLst/>
          </a:prstGeom>
          <a:noFill/>
        </p:spPr>
        <p:txBody>
          <a:bodyPr wrap="none" rtlCol="0">
            <a:spAutoFit/>
          </a:bodyPr>
          <a:lstStyle/>
          <a:p>
            <a:r>
              <a:rPr lang="en-US" dirty="0"/>
              <a:t>q</a:t>
            </a:r>
            <a:r>
              <a:rPr lang="en-US" dirty="0" smtClean="0"/>
              <a:t>uotes.txt</a:t>
            </a:r>
            <a:endParaRPr lang="en-CA" dirty="0"/>
          </a:p>
        </p:txBody>
      </p:sp>
      <p:sp>
        <p:nvSpPr>
          <p:cNvPr id="33" name="TextBox 32"/>
          <p:cNvSpPr txBox="1"/>
          <p:nvPr/>
        </p:nvSpPr>
        <p:spPr>
          <a:xfrm>
            <a:off x="3205774" y="4923524"/>
            <a:ext cx="2618602" cy="923330"/>
          </a:xfrm>
          <a:prstGeom prst="rect">
            <a:avLst/>
          </a:prstGeom>
          <a:noFill/>
        </p:spPr>
        <p:txBody>
          <a:bodyPr wrap="none" rtlCol="0">
            <a:spAutoFit/>
          </a:bodyPr>
          <a:lstStyle/>
          <a:p>
            <a:r>
              <a:rPr lang="en-US" dirty="0" smtClean="0"/>
              <a:t>AJAX return to JS</a:t>
            </a:r>
          </a:p>
          <a:p>
            <a:r>
              <a:rPr lang="en-US" dirty="0" smtClean="0"/>
              <a:t>(Does not require</a:t>
            </a:r>
          </a:p>
          <a:p>
            <a:r>
              <a:rPr lang="en-US" dirty="0" smtClean="0"/>
              <a:t>webpage to be refreshed)</a:t>
            </a:r>
            <a:endParaRPr lang="en-CA" dirty="0"/>
          </a:p>
        </p:txBody>
      </p:sp>
      <p:sp>
        <p:nvSpPr>
          <p:cNvPr id="34" name="TextBox 33"/>
          <p:cNvSpPr txBox="1"/>
          <p:nvPr/>
        </p:nvSpPr>
        <p:spPr>
          <a:xfrm>
            <a:off x="5885200" y="3603164"/>
            <a:ext cx="1185902" cy="369332"/>
          </a:xfrm>
          <a:prstGeom prst="rect">
            <a:avLst/>
          </a:prstGeom>
          <a:noFill/>
        </p:spPr>
        <p:txBody>
          <a:bodyPr wrap="none" rtlCol="0">
            <a:spAutoFit/>
          </a:bodyPr>
          <a:lstStyle/>
          <a:p>
            <a:r>
              <a:rPr lang="en-US" dirty="0" err="1" smtClean="0"/>
              <a:t>quotes.php</a:t>
            </a:r>
            <a:endParaRPr lang="en-CA" dirty="0"/>
          </a:p>
        </p:txBody>
      </p:sp>
      <p:sp>
        <p:nvSpPr>
          <p:cNvPr id="3" name="TextBox 2"/>
          <p:cNvSpPr txBox="1"/>
          <p:nvPr/>
        </p:nvSpPr>
        <p:spPr>
          <a:xfrm>
            <a:off x="119324" y="4895671"/>
            <a:ext cx="1394934" cy="1200329"/>
          </a:xfrm>
          <a:prstGeom prst="rect">
            <a:avLst/>
          </a:prstGeom>
          <a:noFill/>
        </p:spPr>
        <p:txBody>
          <a:bodyPr wrap="none" rtlCol="0">
            <a:spAutoFit/>
          </a:bodyPr>
          <a:lstStyle/>
          <a:p>
            <a:r>
              <a:rPr lang="en-US" dirty="0" smtClean="0"/>
              <a:t>JS updates</a:t>
            </a:r>
            <a:br>
              <a:rPr lang="en-US" dirty="0" smtClean="0"/>
            </a:br>
            <a:r>
              <a:rPr lang="en-US" dirty="0" smtClean="0"/>
              <a:t>webpage </a:t>
            </a:r>
            <a:br>
              <a:rPr lang="en-US" dirty="0" smtClean="0"/>
            </a:br>
            <a:r>
              <a:rPr lang="en-US" dirty="0" smtClean="0"/>
              <a:t>when request</a:t>
            </a:r>
            <a:br>
              <a:rPr lang="en-US" dirty="0" smtClean="0"/>
            </a:br>
            <a:r>
              <a:rPr lang="en-US" dirty="0" smtClean="0"/>
              <a:t>returns</a:t>
            </a:r>
            <a:endParaRPr lang="en-CA" dirty="0"/>
          </a:p>
        </p:txBody>
      </p:sp>
      <p:sp>
        <p:nvSpPr>
          <p:cNvPr id="35" name="TextBox 34"/>
          <p:cNvSpPr txBox="1"/>
          <p:nvPr/>
        </p:nvSpPr>
        <p:spPr>
          <a:xfrm>
            <a:off x="73898" y="4091145"/>
            <a:ext cx="1417376" cy="923330"/>
          </a:xfrm>
          <a:prstGeom prst="rect">
            <a:avLst/>
          </a:prstGeom>
          <a:noFill/>
        </p:spPr>
        <p:txBody>
          <a:bodyPr wrap="none" rtlCol="0">
            <a:spAutoFit/>
          </a:bodyPr>
          <a:lstStyle/>
          <a:p>
            <a:r>
              <a:rPr lang="en-US" dirty="0" smtClean="0"/>
              <a:t>JS sends</a:t>
            </a:r>
            <a:br>
              <a:rPr lang="en-US" dirty="0" smtClean="0"/>
            </a:br>
            <a:r>
              <a:rPr lang="en-US" dirty="0" smtClean="0"/>
              <a:t>AJAX request</a:t>
            </a:r>
            <a:br>
              <a:rPr lang="en-US" dirty="0" smtClean="0"/>
            </a:br>
            <a:endParaRPr lang="en-CA" dirty="0"/>
          </a:p>
        </p:txBody>
      </p:sp>
      <p:sp>
        <p:nvSpPr>
          <p:cNvPr id="36" name="Rectangle 35"/>
          <p:cNvSpPr/>
          <p:nvPr/>
        </p:nvSpPr>
        <p:spPr>
          <a:xfrm>
            <a:off x="1615493" y="5074393"/>
            <a:ext cx="1251397" cy="25548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Quote</a:t>
            </a:r>
            <a:endParaRPr lang="en-CA" dirty="0"/>
          </a:p>
        </p:txBody>
      </p:sp>
      <p:cxnSp>
        <p:nvCxnSpPr>
          <p:cNvPr id="17" name="Straight Arrow Connector 16"/>
          <p:cNvCxnSpPr>
            <a:endCxn id="36" idx="1"/>
          </p:cNvCxnSpPr>
          <p:nvPr/>
        </p:nvCxnSpPr>
        <p:spPr>
          <a:xfrm flipV="1">
            <a:off x="1303726" y="5202137"/>
            <a:ext cx="311767" cy="15350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0039226"/>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Example #3 – Online </a:t>
            </a:r>
            <a:r>
              <a:rPr lang="en-US" dirty="0" err="1" smtClean="0"/>
              <a:t>Todo</a:t>
            </a:r>
            <a:endParaRPr lang="en-US" dirty="0"/>
          </a:p>
        </p:txBody>
      </p:sp>
      <p:sp>
        <p:nvSpPr>
          <p:cNvPr id="5" name="Slide Number Placeholder 4"/>
          <p:cNvSpPr>
            <a:spLocks noGrp="1"/>
          </p:cNvSpPr>
          <p:nvPr>
            <p:ph type="sldNum" sz="quarter" idx="11"/>
          </p:nvPr>
        </p:nvSpPr>
        <p:spPr/>
        <p:txBody>
          <a:bodyPr/>
          <a:lstStyle/>
          <a:p>
            <a:fld id="{CB779743-7B81-4FB7-A3E2-1ACEC99CD8CF}" type="slidenum">
              <a:rPr lang="en-US" smtClean="0"/>
              <a:t>41</a:t>
            </a:fld>
            <a:endParaRPr lang="en-US"/>
          </a:p>
        </p:txBody>
      </p:sp>
      <p:pic>
        <p:nvPicPr>
          <p:cNvPr id="2" name="Picture 1"/>
          <p:cNvPicPr>
            <a:picLocks noChangeAspect="1"/>
          </p:cNvPicPr>
          <p:nvPr/>
        </p:nvPicPr>
        <p:blipFill>
          <a:blip r:embed="rId2"/>
          <a:stretch>
            <a:fillRect/>
          </a:stretch>
        </p:blipFill>
        <p:spPr>
          <a:xfrm>
            <a:off x="3276600" y="3340768"/>
            <a:ext cx="2667000" cy="2667000"/>
          </a:xfrm>
          <a:prstGeom prst="rect">
            <a:avLst/>
          </a:prstGeom>
        </p:spPr>
      </p:pic>
    </p:spTree>
    <p:extLst>
      <p:ext uri="{BB962C8B-B14F-4D97-AF65-F5344CB8AC3E}">
        <p14:creationId xmlns:p14="http://schemas.microsoft.com/office/powerpoint/2010/main" val="4283928013"/>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smtClean="0"/>
              <a:t>Online '</a:t>
            </a:r>
            <a:r>
              <a:rPr lang="en-US" dirty="0" err="1" smtClean="0"/>
              <a:t>ToDo</a:t>
            </a:r>
            <a:r>
              <a:rPr lang="en-US" dirty="0" smtClean="0"/>
              <a:t> List'</a:t>
            </a:r>
            <a:endParaRPr lang="en-CA" dirty="0"/>
          </a:p>
        </p:txBody>
      </p:sp>
      <p:pic>
        <p:nvPicPr>
          <p:cNvPr id="8" name="Content Placeholder 7"/>
          <p:cNvPicPr>
            <a:picLocks noGrp="1" noChangeAspect="1"/>
          </p:cNvPicPr>
          <p:nvPr>
            <p:ph sz="quarter" idx="1"/>
          </p:nvPr>
        </p:nvPicPr>
        <p:blipFill>
          <a:blip r:embed="rId2"/>
          <a:stretch>
            <a:fillRect/>
          </a:stretch>
        </p:blipFill>
        <p:spPr>
          <a:xfrm>
            <a:off x="509788" y="1905000"/>
            <a:ext cx="5579495" cy="2362200"/>
          </a:xfrm>
          <a:prstGeom prst="rect">
            <a:avLst/>
          </a:prstGeom>
        </p:spPr>
      </p:pic>
      <p:sp>
        <p:nvSpPr>
          <p:cNvPr id="5" name="Footer Placeholder 4"/>
          <p:cNvSpPr>
            <a:spLocks noGrp="1"/>
          </p:cNvSpPr>
          <p:nvPr>
            <p:ph type="ftr" sz="quarter" idx="11"/>
          </p:nvPr>
        </p:nvSpPr>
        <p:spPr/>
        <p:txBody>
          <a:bodyPr/>
          <a:lstStyle/>
          <a:p>
            <a:r>
              <a:rPr lang="en-US" smtClean="0"/>
              <a:t>EECS1012</a:t>
            </a:r>
            <a:endParaRPr lang="en-US" dirty="0"/>
          </a:p>
        </p:txBody>
      </p:sp>
      <p:sp>
        <p:nvSpPr>
          <p:cNvPr id="4" name="Slide Number Placeholder 3"/>
          <p:cNvSpPr>
            <a:spLocks noGrp="1"/>
          </p:cNvSpPr>
          <p:nvPr>
            <p:ph type="sldNum" sz="quarter" idx="12"/>
          </p:nvPr>
        </p:nvSpPr>
        <p:spPr/>
        <p:txBody>
          <a:bodyPr>
            <a:normAutofit fontScale="85000" lnSpcReduction="20000"/>
          </a:bodyPr>
          <a:lstStyle/>
          <a:p>
            <a:fld id="{CB779743-7B81-4FB7-A3E2-1ACEC99CD8CF}" type="slidenum">
              <a:rPr lang="en-US" smtClean="0"/>
              <a:t>42</a:t>
            </a:fld>
            <a:endParaRPr lang="en-US"/>
          </a:p>
        </p:txBody>
      </p:sp>
      <p:sp>
        <p:nvSpPr>
          <p:cNvPr id="9" name="TextBox 8"/>
          <p:cNvSpPr txBox="1"/>
          <p:nvPr/>
        </p:nvSpPr>
        <p:spPr>
          <a:xfrm>
            <a:off x="6324600" y="1930758"/>
            <a:ext cx="2603533" cy="2585323"/>
          </a:xfrm>
          <a:prstGeom prst="rect">
            <a:avLst/>
          </a:prstGeom>
        </p:spPr>
        <p:style>
          <a:lnRef idx="2">
            <a:schemeClr val="dk1"/>
          </a:lnRef>
          <a:fillRef idx="1">
            <a:schemeClr val="lt1"/>
          </a:fillRef>
          <a:effectRef idx="0">
            <a:schemeClr val="dk1"/>
          </a:effectRef>
          <a:fontRef idx="minor">
            <a:schemeClr val="dk1"/>
          </a:fontRef>
        </p:style>
        <p:txBody>
          <a:bodyPr wrap="none" rtlCol="0">
            <a:spAutoFit/>
          </a:bodyPr>
          <a:lstStyle/>
          <a:p>
            <a:r>
              <a:rPr lang="en-US" b="1" dirty="0" smtClean="0"/>
              <a:t>List items are stored</a:t>
            </a:r>
            <a:br>
              <a:rPr lang="en-US" b="1" dirty="0" smtClean="0"/>
            </a:br>
            <a:r>
              <a:rPr lang="en-US" b="1" dirty="0" smtClean="0"/>
              <a:t>on the server.</a:t>
            </a:r>
            <a:r>
              <a:rPr lang="en-US" dirty="0" smtClean="0"/>
              <a:t/>
            </a:r>
            <a:br>
              <a:rPr lang="en-US" dirty="0" smtClean="0"/>
            </a:br>
            <a:r>
              <a:rPr lang="en-US" dirty="0" smtClean="0"/>
              <a:t/>
            </a:r>
            <a:br>
              <a:rPr lang="en-US" dirty="0" smtClean="0"/>
            </a:br>
            <a:r>
              <a:rPr lang="en-US" dirty="0" smtClean="0"/>
              <a:t>When the webpage </a:t>
            </a:r>
            <a:br>
              <a:rPr lang="en-US" dirty="0" smtClean="0"/>
            </a:br>
            <a:r>
              <a:rPr lang="en-US" dirty="0" smtClean="0"/>
              <a:t>loads, we retrieve the</a:t>
            </a:r>
          </a:p>
          <a:p>
            <a:r>
              <a:rPr lang="en-US" dirty="0" smtClean="0"/>
              <a:t>items.</a:t>
            </a:r>
            <a:br>
              <a:rPr lang="en-US" dirty="0" smtClean="0"/>
            </a:br>
            <a:r>
              <a:rPr lang="en-US" dirty="0" smtClean="0"/>
              <a:t/>
            </a:r>
            <a:br>
              <a:rPr lang="en-US" dirty="0" smtClean="0"/>
            </a:br>
            <a:r>
              <a:rPr lang="en-US" dirty="0" smtClean="0"/>
              <a:t>If we delete or add, we</a:t>
            </a:r>
            <a:br>
              <a:rPr lang="en-US" dirty="0" smtClean="0"/>
            </a:br>
            <a:r>
              <a:rPr lang="en-US" dirty="0" smtClean="0"/>
              <a:t>send the info to the server.</a:t>
            </a:r>
            <a:endParaRPr lang="en-CA" dirty="0"/>
          </a:p>
        </p:txBody>
      </p:sp>
      <p:sp>
        <p:nvSpPr>
          <p:cNvPr id="10" name="TextBox 9"/>
          <p:cNvSpPr txBox="1"/>
          <p:nvPr/>
        </p:nvSpPr>
        <p:spPr>
          <a:xfrm>
            <a:off x="2455083" y="1588257"/>
            <a:ext cx="2549865" cy="369332"/>
          </a:xfrm>
          <a:prstGeom prst="rect">
            <a:avLst/>
          </a:prstGeom>
          <a:noFill/>
        </p:spPr>
        <p:txBody>
          <a:bodyPr wrap="none" rtlCol="0">
            <a:spAutoFit/>
          </a:bodyPr>
          <a:lstStyle/>
          <a:p>
            <a:r>
              <a:rPr lang="en-US" dirty="0" smtClean="0"/>
              <a:t>todo.html, todo.css, todo.js</a:t>
            </a:r>
            <a:endParaRPr lang="en-CA" dirty="0"/>
          </a:p>
        </p:txBody>
      </p:sp>
    </p:spTree>
    <p:extLst>
      <p:ext uri="{BB962C8B-B14F-4D97-AF65-F5344CB8AC3E}">
        <p14:creationId xmlns:p14="http://schemas.microsoft.com/office/powerpoint/2010/main" val="3012634077"/>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Todo</a:t>
            </a:r>
            <a:r>
              <a:rPr lang="en-US" dirty="0" smtClean="0"/>
              <a:t> HTML and </a:t>
            </a:r>
            <a:r>
              <a:rPr lang="en-US" dirty="0" err="1" smtClean="0"/>
              <a:t>Todo</a:t>
            </a:r>
            <a:r>
              <a:rPr lang="en-US" dirty="0" smtClean="0"/>
              <a:t> PHP</a:t>
            </a:r>
            <a:endParaRPr lang="en-CA" dirty="0"/>
          </a:p>
        </p:txBody>
      </p:sp>
      <p:sp>
        <p:nvSpPr>
          <p:cNvPr id="5" name="Slide Number Placeholder 4"/>
          <p:cNvSpPr>
            <a:spLocks noGrp="1"/>
          </p:cNvSpPr>
          <p:nvPr>
            <p:ph type="sldNum" sz="quarter" idx="12"/>
          </p:nvPr>
        </p:nvSpPr>
        <p:spPr/>
        <p:txBody>
          <a:bodyPr>
            <a:normAutofit fontScale="85000" lnSpcReduction="20000"/>
          </a:bodyPr>
          <a:lstStyle/>
          <a:p>
            <a:fld id="{CB779743-7B81-4FB7-A3E2-1ACEC99CD8CF}" type="slidenum">
              <a:rPr lang="en-US" smtClean="0"/>
              <a:t>43</a:t>
            </a:fld>
            <a:endParaRPr lang="en-US"/>
          </a:p>
        </p:txBody>
      </p:sp>
      <p:sp>
        <p:nvSpPr>
          <p:cNvPr id="7" name="Rectangle 6"/>
          <p:cNvSpPr/>
          <p:nvPr/>
        </p:nvSpPr>
        <p:spPr>
          <a:xfrm>
            <a:off x="1600200" y="1916256"/>
            <a:ext cx="1447800" cy="1447800"/>
          </a:xfrm>
          <a:prstGeom prst="rect">
            <a:avLst/>
          </a:prstGeom>
        </p:spPr>
        <p:style>
          <a:lnRef idx="1">
            <a:schemeClr val="dk1"/>
          </a:lnRef>
          <a:fillRef idx="2">
            <a:schemeClr val="dk1"/>
          </a:fillRef>
          <a:effectRef idx="1">
            <a:schemeClr val="dk1"/>
          </a:effectRef>
          <a:fontRef idx="minor">
            <a:schemeClr val="dk1"/>
          </a:fontRef>
        </p:style>
        <p:txBody>
          <a:bodyPr rtlCol="0" anchor="ctr"/>
          <a:lstStyle/>
          <a:p>
            <a:pPr algn="ctr"/>
            <a:r>
              <a:rPr lang="en-US" dirty="0" smtClean="0"/>
              <a:t>Client</a:t>
            </a:r>
          </a:p>
          <a:p>
            <a:pPr algn="ctr"/>
            <a:r>
              <a:rPr lang="en-US" dirty="0" smtClean="0"/>
              <a:t>(browser)</a:t>
            </a:r>
            <a:endParaRPr lang="en-CA" dirty="0"/>
          </a:p>
        </p:txBody>
      </p:sp>
      <p:sp>
        <p:nvSpPr>
          <p:cNvPr id="8" name="Rectangle 7"/>
          <p:cNvSpPr/>
          <p:nvPr/>
        </p:nvSpPr>
        <p:spPr>
          <a:xfrm>
            <a:off x="5867400" y="1840056"/>
            <a:ext cx="1447800" cy="1447800"/>
          </a:xfrm>
          <a:prstGeom prst="rect">
            <a:avLst/>
          </a:prstGeom>
        </p:spPr>
        <p:style>
          <a:lnRef idx="1">
            <a:schemeClr val="dk1"/>
          </a:lnRef>
          <a:fillRef idx="2">
            <a:schemeClr val="dk1"/>
          </a:fillRef>
          <a:effectRef idx="1">
            <a:schemeClr val="dk1"/>
          </a:effectRef>
          <a:fontRef idx="minor">
            <a:schemeClr val="dk1"/>
          </a:fontRef>
        </p:style>
        <p:txBody>
          <a:bodyPr rtlCol="0" anchor="ctr"/>
          <a:lstStyle/>
          <a:p>
            <a:pPr algn="ctr"/>
            <a:r>
              <a:rPr lang="en-US" dirty="0" smtClean="0"/>
              <a:t>Server</a:t>
            </a:r>
            <a:endParaRPr lang="en-CA" dirty="0"/>
          </a:p>
        </p:txBody>
      </p:sp>
      <p:cxnSp>
        <p:nvCxnSpPr>
          <p:cNvPr id="10" name="Straight Arrow Connector 9"/>
          <p:cNvCxnSpPr/>
          <p:nvPr/>
        </p:nvCxnSpPr>
        <p:spPr>
          <a:xfrm>
            <a:off x="3200400" y="2335356"/>
            <a:ext cx="2438400" cy="0"/>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p:nvPr/>
        </p:nvCxnSpPr>
        <p:spPr>
          <a:xfrm flipH="1">
            <a:off x="3314700" y="2738453"/>
            <a:ext cx="2209800" cy="0"/>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14" name="TextBox 13"/>
          <p:cNvSpPr txBox="1"/>
          <p:nvPr/>
        </p:nvSpPr>
        <p:spPr>
          <a:xfrm>
            <a:off x="3314700" y="2855741"/>
            <a:ext cx="1768626" cy="646331"/>
          </a:xfrm>
          <a:prstGeom prst="rect">
            <a:avLst/>
          </a:prstGeom>
          <a:noFill/>
        </p:spPr>
        <p:txBody>
          <a:bodyPr wrap="none" rtlCol="0">
            <a:spAutoFit/>
          </a:bodyPr>
          <a:lstStyle/>
          <a:p>
            <a:r>
              <a:rPr lang="en-US" dirty="0" smtClean="0"/>
              <a:t>Basic HTML page</a:t>
            </a:r>
            <a:br>
              <a:rPr lang="en-US" dirty="0" smtClean="0"/>
            </a:br>
            <a:r>
              <a:rPr lang="en-US" dirty="0" smtClean="0"/>
              <a:t>with JS code</a:t>
            </a:r>
            <a:endParaRPr lang="en-CA" dirty="0"/>
          </a:p>
        </p:txBody>
      </p:sp>
      <p:sp>
        <p:nvSpPr>
          <p:cNvPr id="15" name="TextBox 14"/>
          <p:cNvSpPr txBox="1"/>
          <p:nvPr/>
        </p:nvSpPr>
        <p:spPr>
          <a:xfrm>
            <a:off x="6081288" y="1509362"/>
            <a:ext cx="1020023" cy="369332"/>
          </a:xfrm>
          <a:prstGeom prst="rect">
            <a:avLst/>
          </a:prstGeom>
          <a:noFill/>
        </p:spPr>
        <p:txBody>
          <a:bodyPr wrap="none" rtlCol="0">
            <a:spAutoFit/>
          </a:bodyPr>
          <a:lstStyle/>
          <a:p>
            <a:r>
              <a:rPr lang="en-US" dirty="0" smtClean="0"/>
              <a:t>todo.html</a:t>
            </a:r>
            <a:endParaRPr lang="en-CA" dirty="0"/>
          </a:p>
        </p:txBody>
      </p:sp>
      <p:sp>
        <p:nvSpPr>
          <p:cNvPr id="18" name="Rectangle 17"/>
          <p:cNvSpPr/>
          <p:nvPr/>
        </p:nvSpPr>
        <p:spPr>
          <a:xfrm>
            <a:off x="1637896" y="4065157"/>
            <a:ext cx="1447800" cy="1447800"/>
          </a:xfrm>
          <a:prstGeom prst="rect">
            <a:avLst/>
          </a:prstGeom>
        </p:spPr>
        <p:style>
          <a:lnRef idx="1">
            <a:schemeClr val="dk1"/>
          </a:lnRef>
          <a:fillRef idx="2">
            <a:schemeClr val="dk1"/>
          </a:fillRef>
          <a:effectRef idx="1">
            <a:schemeClr val="dk1"/>
          </a:effectRef>
          <a:fontRef idx="minor">
            <a:schemeClr val="dk1"/>
          </a:fontRef>
        </p:style>
        <p:txBody>
          <a:bodyPr rtlCol="0" anchor="ctr"/>
          <a:lstStyle/>
          <a:p>
            <a:pPr algn="ctr"/>
            <a:r>
              <a:rPr lang="en-US" dirty="0" smtClean="0"/>
              <a:t>Client</a:t>
            </a:r>
          </a:p>
          <a:p>
            <a:pPr algn="ctr"/>
            <a:r>
              <a:rPr lang="en-US" dirty="0" smtClean="0"/>
              <a:t>(browser)</a:t>
            </a:r>
            <a:endParaRPr lang="en-CA" dirty="0"/>
          </a:p>
        </p:txBody>
      </p:sp>
      <p:sp>
        <p:nvSpPr>
          <p:cNvPr id="19" name="Rectangle 18"/>
          <p:cNvSpPr/>
          <p:nvPr/>
        </p:nvSpPr>
        <p:spPr>
          <a:xfrm>
            <a:off x="6019800" y="4065157"/>
            <a:ext cx="1447800" cy="1447800"/>
          </a:xfrm>
          <a:prstGeom prst="rect">
            <a:avLst/>
          </a:prstGeom>
        </p:spPr>
        <p:style>
          <a:lnRef idx="1">
            <a:schemeClr val="dk1"/>
          </a:lnRef>
          <a:fillRef idx="2">
            <a:schemeClr val="dk1"/>
          </a:fillRef>
          <a:effectRef idx="1">
            <a:schemeClr val="dk1"/>
          </a:effectRef>
          <a:fontRef idx="minor">
            <a:schemeClr val="dk1"/>
          </a:fontRef>
        </p:style>
        <p:txBody>
          <a:bodyPr rtlCol="0" anchor="ctr"/>
          <a:lstStyle/>
          <a:p>
            <a:pPr algn="ctr"/>
            <a:r>
              <a:rPr lang="en-US" dirty="0" smtClean="0"/>
              <a:t>Server</a:t>
            </a:r>
            <a:endParaRPr lang="en-CA" dirty="0"/>
          </a:p>
        </p:txBody>
      </p:sp>
      <p:cxnSp>
        <p:nvCxnSpPr>
          <p:cNvPr id="20" name="Straight Arrow Connector 19"/>
          <p:cNvCxnSpPr/>
          <p:nvPr/>
        </p:nvCxnSpPr>
        <p:spPr>
          <a:xfrm>
            <a:off x="3352800" y="4560457"/>
            <a:ext cx="2438400" cy="0"/>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21" name="Straight Arrow Connector 20"/>
          <p:cNvCxnSpPr/>
          <p:nvPr/>
        </p:nvCxnSpPr>
        <p:spPr>
          <a:xfrm flipH="1">
            <a:off x="3352800" y="4963554"/>
            <a:ext cx="2324100" cy="13817"/>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22" name="TextBox 21"/>
          <p:cNvSpPr txBox="1"/>
          <p:nvPr/>
        </p:nvSpPr>
        <p:spPr>
          <a:xfrm>
            <a:off x="61985" y="4789057"/>
            <a:ext cx="2989921" cy="1661993"/>
          </a:xfrm>
          <a:prstGeom prst="rect">
            <a:avLst/>
          </a:prstGeom>
          <a:noFill/>
        </p:spPr>
        <p:txBody>
          <a:bodyPr wrap="none" rtlCol="0">
            <a:spAutoFit/>
          </a:bodyPr>
          <a:lstStyle/>
          <a:p>
            <a:r>
              <a:rPr lang="en-US" dirty="0" smtClean="0"/>
              <a:t>JS code makes</a:t>
            </a:r>
            <a:br>
              <a:rPr lang="en-US" dirty="0" smtClean="0"/>
            </a:br>
            <a:r>
              <a:rPr lang="en-US" dirty="0" smtClean="0"/>
              <a:t>three types of</a:t>
            </a:r>
            <a:br>
              <a:rPr lang="en-US" dirty="0" smtClean="0"/>
            </a:br>
            <a:r>
              <a:rPr lang="en-US" dirty="0" smtClean="0"/>
              <a:t>AJAX</a:t>
            </a:r>
            <a:r>
              <a:rPr lang="en-US" dirty="0"/>
              <a:t> </a:t>
            </a:r>
            <a:r>
              <a:rPr lang="en-US" dirty="0" smtClean="0"/>
              <a:t>calls:</a:t>
            </a:r>
          </a:p>
          <a:p>
            <a:r>
              <a:rPr lang="en-US" sz="1600" dirty="0" smtClean="0">
                <a:latin typeface="Consolas" panose="020B0609020204030204" pitchFamily="49" charset="0"/>
                <a:cs typeface="Consolas" panose="020B0609020204030204" pitchFamily="49" charset="0"/>
              </a:rPr>
              <a:t>(1) </a:t>
            </a:r>
            <a:r>
              <a:rPr lang="en-US" sz="1600" dirty="0" err="1" smtClean="0">
                <a:latin typeface="Consolas" panose="020B0609020204030204" pitchFamily="49" charset="0"/>
                <a:cs typeface="Consolas" panose="020B0609020204030204" pitchFamily="49" charset="0"/>
              </a:rPr>
              <a:t>todo.php?getList</a:t>
            </a:r>
            <a:r>
              <a:rPr lang="en-US" sz="1600" dirty="0" smtClean="0">
                <a:latin typeface="Consolas" panose="020B0609020204030204" pitchFamily="49" charset="0"/>
                <a:cs typeface="Consolas" panose="020B0609020204030204" pitchFamily="49" charset="0"/>
              </a:rPr>
              <a:t>=true</a:t>
            </a:r>
          </a:p>
          <a:p>
            <a:r>
              <a:rPr lang="en-US" sz="1600" dirty="0" smtClean="0">
                <a:latin typeface="Consolas" panose="020B0609020204030204" pitchFamily="49" charset="0"/>
                <a:cs typeface="Consolas" panose="020B0609020204030204" pitchFamily="49" charset="0"/>
              </a:rPr>
              <a:t>(2) </a:t>
            </a:r>
            <a:r>
              <a:rPr lang="en-US" sz="1600" dirty="0" err="1" smtClean="0">
                <a:latin typeface="Consolas" panose="020B0609020204030204" pitchFamily="49" charset="0"/>
                <a:cs typeface="Consolas" panose="020B0609020204030204" pitchFamily="49" charset="0"/>
              </a:rPr>
              <a:t>todo.pp?delete</a:t>
            </a:r>
            <a:r>
              <a:rPr lang="en-US" sz="1600" dirty="0" smtClean="0">
                <a:latin typeface="Consolas" panose="020B0609020204030204" pitchFamily="49" charset="0"/>
                <a:cs typeface="Consolas" panose="020B0609020204030204" pitchFamily="49" charset="0"/>
              </a:rPr>
              <a:t>=item</a:t>
            </a:r>
          </a:p>
          <a:p>
            <a:r>
              <a:rPr lang="en-US" sz="1600" dirty="0" smtClean="0">
                <a:latin typeface="Consolas" panose="020B0609020204030204" pitchFamily="49" charset="0"/>
                <a:cs typeface="Consolas" panose="020B0609020204030204" pitchFamily="49" charset="0"/>
              </a:rPr>
              <a:t>(3) </a:t>
            </a:r>
            <a:r>
              <a:rPr lang="en-US" sz="1600" dirty="0" err="1" smtClean="0">
                <a:latin typeface="Consolas" panose="020B0609020204030204" pitchFamily="49" charset="0"/>
                <a:cs typeface="Consolas" panose="020B0609020204030204" pitchFamily="49" charset="0"/>
              </a:rPr>
              <a:t>todo.php?add</a:t>
            </a:r>
            <a:r>
              <a:rPr lang="en-US" sz="1600" dirty="0" smtClean="0">
                <a:latin typeface="Consolas" panose="020B0609020204030204" pitchFamily="49" charset="0"/>
                <a:cs typeface="Consolas" panose="020B0609020204030204" pitchFamily="49" charset="0"/>
              </a:rPr>
              <a:t>=item</a:t>
            </a:r>
            <a:endParaRPr lang="en-CA" sz="1600" dirty="0">
              <a:latin typeface="Consolas" panose="020B0609020204030204" pitchFamily="49" charset="0"/>
              <a:cs typeface="Consolas" panose="020B0609020204030204" pitchFamily="49" charset="0"/>
            </a:endParaRPr>
          </a:p>
        </p:txBody>
      </p:sp>
      <p:sp>
        <p:nvSpPr>
          <p:cNvPr id="23" name="Rectangle 22"/>
          <p:cNvSpPr/>
          <p:nvPr/>
        </p:nvSpPr>
        <p:spPr>
          <a:xfrm>
            <a:off x="8127417" y="4367771"/>
            <a:ext cx="685800" cy="6096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File</a:t>
            </a:r>
            <a:endParaRPr lang="en-CA" dirty="0"/>
          </a:p>
        </p:txBody>
      </p:sp>
      <p:sp>
        <p:nvSpPr>
          <p:cNvPr id="24" name="TextBox 23"/>
          <p:cNvSpPr txBox="1"/>
          <p:nvPr/>
        </p:nvSpPr>
        <p:spPr>
          <a:xfrm>
            <a:off x="8050408" y="3996760"/>
            <a:ext cx="891783" cy="369332"/>
          </a:xfrm>
          <a:prstGeom prst="rect">
            <a:avLst/>
          </a:prstGeom>
          <a:noFill/>
        </p:spPr>
        <p:txBody>
          <a:bodyPr wrap="none" rtlCol="0">
            <a:spAutoFit/>
          </a:bodyPr>
          <a:lstStyle/>
          <a:p>
            <a:r>
              <a:rPr lang="en-US" dirty="0" smtClean="0"/>
              <a:t>todo.txt</a:t>
            </a:r>
            <a:endParaRPr lang="en-CA" dirty="0"/>
          </a:p>
        </p:txBody>
      </p:sp>
      <p:sp>
        <p:nvSpPr>
          <p:cNvPr id="27" name="TextBox 26"/>
          <p:cNvSpPr txBox="1"/>
          <p:nvPr/>
        </p:nvSpPr>
        <p:spPr>
          <a:xfrm>
            <a:off x="6282003" y="3732714"/>
            <a:ext cx="1005596" cy="369332"/>
          </a:xfrm>
          <a:prstGeom prst="rect">
            <a:avLst/>
          </a:prstGeom>
          <a:noFill/>
        </p:spPr>
        <p:txBody>
          <a:bodyPr wrap="none" rtlCol="0">
            <a:spAutoFit/>
          </a:bodyPr>
          <a:lstStyle/>
          <a:p>
            <a:r>
              <a:rPr lang="en-US" dirty="0" err="1" smtClean="0"/>
              <a:t>todo.php</a:t>
            </a:r>
            <a:endParaRPr lang="en-CA" dirty="0"/>
          </a:p>
        </p:txBody>
      </p:sp>
      <p:cxnSp>
        <p:nvCxnSpPr>
          <p:cNvPr id="28" name="Straight Arrow Connector 27"/>
          <p:cNvCxnSpPr/>
          <p:nvPr/>
        </p:nvCxnSpPr>
        <p:spPr>
          <a:xfrm>
            <a:off x="7593208" y="4560457"/>
            <a:ext cx="457200" cy="0"/>
          </a:xfrm>
          <a:prstGeom prst="straightConnector1">
            <a:avLst/>
          </a:prstGeom>
          <a:ln w="38100">
            <a:headEnd type="triangle"/>
            <a:tailEnd type="triangle"/>
          </a:ln>
        </p:spPr>
        <p:style>
          <a:lnRef idx="1">
            <a:schemeClr val="accent1"/>
          </a:lnRef>
          <a:fillRef idx="0">
            <a:schemeClr val="accent1"/>
          </a:fillRef>
          <a:effectRef idx="0">
            <a:schemeClr val="accent1"/>
          </a:effectRef>
          <a:fontRef idx="minor">
            <a:schemeClr val="tx1"/>
          </a:fontRef>
        </p:style>
      </p:cxnSp>
      <p:sp>
        <p:nvSpPr>
          <p:cNvPr id="29" name="TextBox 28"/>
          <p:cNvSpPr txBox="1"/>
          <p:nvPr/>
        </p:nvSpPr>
        <p:spPr>
          <a:xfrm>
            <a:off x="6504137" y="5672148"/>
            <a:ext cx="2185214" cy="923330"/>
          </a:xfrm>
          <a:prstGeom prst="rect">
            <a:avLst/>
          </a:prstGeom>
          <a:noFill/>
        </p:spPr>
        <p:txBody>
          <a:bodyPr wrap="none" rtlCol="0">
            <a:spAutoFit/>
          </a:bodyPr>
          <a:lstStyle/>
          <a:p>
            <a:r>
              <a:rPr lang="en-US" dirty="0" smtClean="0"/>
              <a:t>PHP application</a:t>
            </a:r>
            <a:br>
              <a:rPr lang="en-US" dirty="0" smtClean="0"/>
            </a:br>
            <a:r>
              <a:rPr lang="en-US" dirty="0" smtClean="0"/>
              <a:t>responses depending </a:t>
            </a:r>
            <a:br>
              <a:rPr lang="en-US" dirty="0" smtClean="0"/>
            </a:br>
            <a:r>
              <a:rPr lang="en-US" dirty="0" smtClean="0"/>
              <a:t>on type of request</a:t>
            </a:r>
            <a:endParaRPr lang="en-CA" dirty="0"/>
          </a:p>
        </p:txBody>
      </p:sp>
    </p:spTree>
    <p:extLst>
      <p:ext uri="{BB962C8B-B14F-4D97-AF65-F5344CB8AC3E}">
        <p14:creationId xmlns:p14="http://schemas.microsoft.com/office/powerpoint/2010/main" val="3626966559"/>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HTML code</a:t>
            </a:r>
            <a:endParaRPr lang="en-CA" dirty="0"/>
          </a:p>
        </p:txBody>
      </p:sp>
      <p:sp>
        <p:nvSpPr>
          <p:cNvPr id="5" name="Slide Number Placeholder 4"/>
          <p:cNvSpPr>
            <a:spLocks noGrp="1"/>
          </p:cNvSpPr>
          <p:nvPr>
            <p:ph type="sldNum" sz="quarter" idx="12"/>
          </p:nvPr>
        </p:nvSpPr>
        <p:spPr/>
        <p:txBody>
          <a:bodyPr>
            <a:normAutofit fontScale="85000" lnSpcReduction="20000"/>
          </a:bodyPr>
          <a:lstStyle/>
          <a:p>
            <a:fld id="{CB779743-7B81-4FB7-A3E2-1ACEC99CD8CF}" type="slidenum">
              <a:rPr lang="en-US" smtClean="0"/>
              <a:t>44</a:t>
            </a:fld>
            <a:endParaRPr lang="en-US"/>
          </a:p>
        </p:txBody>
      </p:sp>
      <p:sp>
        <p:nvSpPr>
          <p:cNvPr id="4" name="Rectangle 3"/>
          <p:cNvSpPr/>
          <p:nvPr/>
        </p:nvSpPr>
        <p:spPr>
          <a:xfrm>
            <a:off x="188583" y="3816249"/>
            <a:ext cx="6553200" cy="2862322"/>
          </a:xfrm>
          <a:prstGeom prst="rect">
            <a:avLst/>
          </a:prstGeom>
          <a:solidFill>
            <a:schemeClr val="bg2"/>
          </a:solidFill>
        </p:spPr>
        <p:style>
          <a:lnRef idx="2">
            <a:schemeClr val="dk1"/>
          </a:lnRef>
          <a:fillRef idx="1">
            <a:schemeClr val="lt1"/>
          </a:fillRef>
          <a:effectRef idx="0">
            <a:schemeClr val="dk1"/>
          </a:effectRef>
          <a:fontRef idx="minor">
            <a:schemeClr val="dk1"/>
          </a:fontRef>
        </p:style>
        <p:txBody>
          <a:bodyPr wrap="square">
            <a:spAutoFit/>
          </a:bodyPr>
          <a:lstStyle/>
          <a:p>
            <a:r>
              <a:rPr lang="en-CA" dirty="0" smtClean="0">
                <a:latin typeface="Consolas" panose="020B0609020204030204" pitchFamily="49" charset="0"/>
                <a:cs typeface="Consolas" panose="020B0609020204030204" pitchFamily="49" charset="0"/>
              </a:rPr>
              <a:t>&lt;</a:t>
            </a:r>
            <a:r>
              <a:rPr lang="en-CA" dirty="0">
                <a:latin typeface="Consolas" panose="020B0609020204030204" pitchFamily="49" charset="0"/>
                <a:cs typeface="Consolas" panose="020B0609020204030204" pitchFamily="49" charset="0"/>
              </a:rPr>
              <a:t>body&gt;</a:t>
            </a:r>
          </a:p>
          <a:p>
            <a:r>
              <a:rPr lang="en-CA" dirty="0">
                <a:latin typeface="Consolas" panose="020B0609020204030204" pitchFamily="49" charset="0"/>
                <a:cs typeface="Consolas" panose="020B0609020204030204" pitchFamily="49" charset="0"/>
              </a:rPr>
              <a:t>&lt;div id="</a:t>
            </a:r>
            <a:r>
              <a:rPr lang="en-CA" dirty="0" err="1">
                <a:latin typeface="Consolas" panose="020B0609020204030204" pitchFamily="49" charset="0"/>
                <a:cs typeface="Consolas" panose="020B0609020204030204" pitchFamily="49" charset="0"/>
              </a:rPr>
              <a:t>myDiv</a:t>
            </a:r>
            <a:r>
              <a:rPr lang="en-CA" dirty="0">
                <a:latin typeface="Consolas" panose="020B0609020204030204" pitchFamily="49" charset="0"/>
                <a:cs typeface="Consolas" panose="020B0609020204030204" pitchFamily="49" charset="0"/>
              </a:rPr>
              <a:t>"&gt;</a:t>
            </a:r>
          </a:p>
          <a:p>
            <a:r>
              <a:rPr lang="en-CA" dirty="0">
                <a:latin typeface="Consolas" panose="020B0609020204030204" pitchFamily="49" charset="0"/>
                <a:cs typeface="Consolas" panose="020B0609020204030204" pitchFamily="49" charset="0"/>
              </a:rPr>
              <a:t>&lt;h2&gt;My Online </a:t>
            </a:r>
            <a:r>
              <a:rPr lang="en-CA" dirty="0" err="1">
                <a:latin typeface="Consolas" panose="020B0609020204030204" pitchFamily="49" charset="0"/>
                <a:cs typeface="Consolas" panose="020B0609020204030204" pitchFamily="49" charset="0"/>
              </a:rPr>
              <a:t>ToDo</a:t>
            </a:r>
            <a:r>
              <a:rPr lang="en-CA" dirty="0">
                <a:latin typeface="Consolas" panose="020B0609020204030204" pitchFamily="49" charset="0"/>
                <a:cs typeface="Consolas" panose="020B0609020204030204" pitchFamily="49" charset="0"/>
              </a:rPr>
              <a:t> List&lt;/h2&gt;</a:t>
            </a:r>
          </a:p>
          <a:p>
            <a:r>
              <a:rPr lang="en-CA" dirty="0">
                <a:latin typeface="Consolas" panose="020B0609020204030204" pitchFamily="49" charset="0"/>
                <a:cs typeface="Consolas" panose="020B0609020204030204" pitchFamily="49" charset="0"/>
              </a:rPr>
              <a:t>&lt;p&gt; New item: &lt;input type="text" id="</a:t>
            </a:r>
            <a:r>
              <a:rPr lang="en-CA" dirty="0" err="1">
                <a:solidFill>
                  <a:srgbClr val="FF0000"/>
                </a:solidFill>
                <a:latin typeface="Consolas" panose="020B0609020204030204" pitchFamily="49" charset="0"/>
                <a:cs typeface="Consolas" panose="020B0609020204030204" pitchFamily="49" charset="0"/>
              </a:rPr>
              <a:t>myInput</a:t>
            </a:r>
            <a:r>
              <a:rPr lang="en-CA" dirty="0">
                <a:latin typeface="Consolas" panose="020B0609020204030204" pitchFamily="49" charset="0"/>
                <a:cs typeface="Consolas" panose="020B0609020204030204" pitchFamily="49" charset="0"/>
              </a:rPr>
              <a:t>"&gt;</a:t>
            </a:r>
          </a:p>
          <a:p>
            <a:r>
              <a:rPr lang="en-CA" dirty="0">
                <a:latin typeface="Consolas" panose="020B0609020204030204" pitchFamily="49" charset="0"/>
                <a:cs typeface="Consolas" panose="020B0609020204030204" pitchFamily="49" charset="0"/>
              </a:rPr>
              <a:t>&lt;button id="</a:t>
            </a:r>
            <a:r>
              <a:rPr lang="en-CA" dirty="0" err="1">
                <a:solidFill>
                  <a:srgbClr val="FF0000"/>
                </a:solidFill>
                <a:latin typeface="Consolas" panose="020B0609020204030204" pitchFamily="49" charset="0"/>
                <a:cs typeface="Consolas" panose="020B0609020204030204" pitchFamily="49" charset="0"/>
              </a:rPr>
              <a:t>addButton</a:t>
            </a:r>
            <a:r>
              <a:rPr lang="en-CA" dirty="0">
                <a:latin typeface="Consolas" panose="020B0609020204030204" pitchFamily="49" charset="0"/>
                <a:cs typeface="Consolas" panose="020B0609020204030204" pitchFamily="49" charset="0"/>
              </a:rPr>
              <a:t>"&gt;Add&lt;/button&gt; &lt;/p&gt;</a:t>
            </a:r>
          </a:p>
          <a:p>
            <a:r>
              <a:rPr lang="en-CA" dirty="0">
                <a:latin typeface="Consolas" panose="020B0609020204030204" pitchFamily="49" charset="0"/>
                <a:cs typeface="Consolas" panose="020B0609020204030204" pitchFamily="49" charset="0"/>
              </a:rPr>
              <a:t>&lt;</a:t>
            </a:r>
            <a:r>
              <a:rPr lang="en-CA" dirty="0" err="1">
                <a:latin typeface="Consolas" panose="020B0609020204030204" pitchFamily="49" charset="0"/>
                <a:cs typeface="Consolas" panose="020B0609020204030204" pitchFamily="49" charset="0"/>
              </a:rPr>
              <a:t>ul</a:t>
            </a:r>
            <a:r>
              <a:rPr lang="en-CA" dirty="0">
                <a:latin typeface="Consolas" panose="020B0609020204030204" pitchFamily="49" charset="0"/>
                <a:cs typeface="Consolas" panose="020B0609020204030204" pitchFamily="49" charset="0"/>
              </a:rPr>
              <a:t> id="</a:t>
            </a:r>
            <a:r>
              <a:rPr lang="en-CA" dirty="0" err="1">
                <a:solidFill>
                  <a:srgbClr val="FF0000"/>
                </a:solidFill>
                <a:latin typeface="Consolas" panose="020B0609020204030204" pitchFamily="49" charset="0"/>
                <a:cs typeface="Consolas" panose="020B0609020204030204" pitchFamily="49" charset="0"/>
              </a:rPr>
              <a:t>myUL</a:t>
            </a:r>
            <a:r>
              <a:rPr lang="en-CA" dirty="0">
                <a:latin typeface="Consolas" panose="020B0609020204030204" pitchFamily="49" charset="0"/>
                <a:cs typeface="Consolas" panose="020B0609020204030204" pitchFamily="49" charset="0"/>
              </a:rPr>
              <a:t>"&gt;</a:t>
            </a:r>
          </a:p>
          <a:p>
            <a:r>
              <a:rPr lang="en-CA" dirty="0">
                <a:latin typeface="Consolas" panose="020B0609020204030204" pitchFamily="49" charset="0"/>
                <a:cs typeface="Consolas" panose="020B0609020204030204" pitchFamily="49" charset="0"/>
              </a:rPr>
              <a:t>&lt;/</a:t>
            </a:r>
            <a:r>
              <a:rPr lang="en-CA" dirty="0" err="1">
                <a:latin typeface="Consolas" panose="020B0609020204030204" pitchFamily="49" charset="0"/>
                <a:cs typeface="Consolas" panose="020B0609020204030204" pitchFamily="49" charset="0"/>
              </a:rPr>
              <a:t>ul</a:t>
            </a:r>
            <a:r>
              <a:rPr lang="en-CA" dirty="0">
                <a:latin typeface="Consolas" panose="020B0609020204030204" pitchFamily="49" charset="0"/>
                <a:cs typeface="Consolas" panose="020B0609020204030204" pitchFamily="49" charset="0"/>
              </a:rPr>
              <a:t>&gt;</a:t>
            </a:r>
          </a:p>
          <a:p>
            <a:r>
              <a:rPr lang="en-CA" dirty="0">
                <a:latin typeface="Consolas" panose="020B0609020204030204" pitchFamily="49" charset="0"/>
                <a:cs typeface="Consolas" panose="020B0609020204030204" pitchFamily="49" charset="0"/>
              </a:rPr>
              <a:t>&lt;p&gt; &lt;span id="</a:t>
            </a:r>
            <a:r>
              <a:rPr lang="en-CA" dirty="0" err="1">
                <a:solidFill>
                  <a:srgbClr val="FF0000"/>
                </a:solidFill>
                <a:latin typeface="Consolas" panose="020B0609020204030204" pitchFamily="49" charset="0"/>
                <a:cs typeface="Consolas" panose="020B0609020204030204" pitchFamily="49" charset="0"/>
              </a:rPr>
              <a:t>messageSpan</a:t>
            </a:r>
            <a:r>
              <a:rPr lang="en-CA" dirty="0">
                <a:latin typeface="Consolas" panose="020B0609020204030204" pitchFamily="49" charset="0"/>
                <a:cs typeface="Consolas" panose="020B0609020204030204" pitchFamily="49" charset="0"/>
              </a:rPr>
              <a:t>"&gt;Hi&lt;/span&gt; &lt;/p&gt;</a:t>
            </a:r>
          </a:p>
          <a:p>
            <a:r>
              <a:rPr lang="en-CA" dirty="0">
                <a:latin typeface="Consolas" panose="020B0609020204030204" pitchFamily="49" charset="0"/>
                <a:cs typeface="Consolas" panose="020B0609020204030204" pitchFamily="49" charset="0"/>
              </a:rPr>
              <a:t>&lt;/div&gt;</a:t>
            </a:r>
          </a:p>
          <a:p>
            <a:r>
              <a:rPr lang="en-CA" dirty="0">
                <a:latin typeface="Consolas" panose="020B0609020204030204" pitchFamily="49" charset="0"/>
                <a:cs typeface="Consolas" panose="020B0609020204030204" pitchFamily="49" charset="0"/>
              </a:rPr>
              <a:t>&lt;/body&gt;</a:t>
            </a:r>
          </a:p>
        </p:txBody>
      </p:sp>
      <p:pic>
        <p:nvPicPr>
          <p:cNvPr id="6" name="Content Placeholder 7"/>
          <p:cNvPicPr>
            <a:picLocks noGrp="1" noChangeAspect="1"/>
          </p:cNvPicPr>
          <p:nvPr>
            <p:ph sz="quarter" idx="1"/>
          </p:nvPr>
        </p:nvPicPr>
        <p:blipFill>
          <a:blip r:embed="rId2"/>
          <a:stretch>
            <a:fillRect/>
          </a:stretch>
        </p:blipFill>
        <p:spPr>
          <a:xfrm>
            <a:off x="3352800" y="1676400"/>
            <a:ext cx="5579495" cy="2362200"/>
          </a:xfrm>
          <a:prstGeom prst="rect">
            <a:avLst/>
          </a:prstGeom>
        </p:spPr>
      </p:pic>
      <p:sp>
        <p:nvSpPr>
          <p:cNvPr id="7" name="TextBox 6"/>
          <p:cNvSpPr txBox="1"/>
          <p:nvPr/>
        </p:nvSpPr>
        <p:spPr>
          <a:xfrm>
            <a:off x="2625613" y="3108915"/>
            <a:ext cx="840486" cy="369332"/>
          </a:xfrm>
          <a:prstGeom prst="rect">
            <a:avLst/>
          </a:prstGeom>
        </p:spPr>
        <p:style>
          <a:lnRef idx="2">
            <a:schemeClr val="dk1"/>
          </a:lnRef>
          <a:fillRef idx="1">
            <a:schemeClr val="lt1"/>
          </a:fillRef>
          <a:effectRef idx="0">
            <a:schemeClr val="dk1"/>
          </a:effectRef>
          <a:fontRef idx="minor">
            <a:schemeClr val="dk1"/>
          </a:fontRef>
        </p:style>
        <p:txBody>
          <a:bodyPr wrap="none" rtlCol="0">
            <a:spAutoFit/>
          </a:bodyPr>
          <a:lstStyle/>
          <a:p>
            <a:r>
              <a:rPr lang="en-US" dirty="0" smtClean="0"/>
              <a:t>"</a:t>
            </a:r>
            <a:r>
              <a:rPr lang="en-US" dirty="0" err="1" smtClean="0"/>
              <a:t>myUL</a:t>
            </a:r>
            <a:r>
              <a:rPr lang="en-US" dirty="0" smtClean="0"/>
              <a:t>"</a:t>
            </a:r>
            <a:endParaRPr lang="en-CA" dirty="0"/>
          </a:p>
        </p:txBody>
      </p:sp>
      <p:sp>
        <p:nvSpPr>
          <p:cNvPr id="8" name="TextBox 7"/>
          <p:cNvSpPr txBox="1"/>
          <p:nvPr/>
        </p:nvSpPr>
        <p:spPr>
          <a:xfrm>
            <a:off x="5693286" y="3853934"/>
            <a:ext cx="1605119" cy="369332"/>
          </a:xfrm>
          <a:prstGeom prst="rect">
            <a:avLst/>
          </a:prstGeom>
        </p:spPr>
        <p:style>
          <a:lnRef idx="2">
            <a:schemeClr val="dk1"/>
          </a:lnRef>
          <a:fillRef idx="1">
            <a:schemeClr val="lt1"/>
          </a:fillRef>
          <a:effectRef idx="0">
            <a:schemeClr val="dk1"/>
          </a:effectRef>
          <a:fontRef idx="minor">
            <a:schemeClr val="dk1"/>
          </a:fontRef>
        </p:style>
        <p:txBody>
          <a:bodyPr wrap="none" rtlCol="0">
            <a:spAutoFit/>
          </a:bodyPr>
          <a:lstStyle/>
          <a:p>
            <a:r>
              <a:rPr lang="en-US" dirty="0" smtClean="0"/>
              <a:t>"</a:t>
            </a:r>
            <a:r>
              <a:rPr lang="en-US" dirty="0" err="1" smtClean="0"/>
              <a:t>messageSpan</a:t>
            </a:r>
            <a:r>
              <a:rPr lang="en-US" dirty="0" smtClean="0"/>
              <a:t>"</a:t>
            </a:r>
            <a:endParaRPr lang="en-CA" dirty="0"/>
          </a:p>
        </p:txBody>
      </p:sp>
      <p:sp>
        <p:nvSpPr>
          <p:cNvPr id="9" name="TextBox 8"/>
          <p:cNvSpPr txBox="1"/>
          <p:nvPr/>
        </p:nvSpPr>
        <p:spPr>
          <a:xfrm>
            <a:off x="8001000" y="1960602"/>
            <a:ext cx="1285929" cy="369332"/>
          </a:xfrm>
          <a:prstGeom prst="rect">
            <a:avLst/>
          </a:prstGeom>
        </p:spPr>
        <p:style>
          <a:lnRef idx="2">
            <a:schemeClr val="dk1"/>
          </a:lnRef>
          <a:fillRef idx="1">
            <a:schemeClr val="lt1"/>
          </a:fillRef>
          <a:effectRef idx="0">
            <a:schemeClr val="dk1"/>
          </a:effectRef>
          <a:fontRef idx="minor">
            <a:schemeClr val="dk1"/>
          </a:fontRef>
        </p:style>
        <p:txBody>
          <a:bodyPr wrap="none" rtlCol="0">
            <a:spAutoFit/>
          </a:bodyPr>
          <a:lstStyle/>
          <a:p>
            <a:r>
              <a:rPr lang="en-US" dirty="0" smtClean="0"/>
              <a:t>"</a:t>
            </a:r>
            <a:r>
              <a:rPr lang="en-US" dirty="0" err="1" smtClean="0"/>
              <a:t>addButton</a:t>
            </a:r>
            <a:r>
              <a:rPr lang="en-US" dirty="0" smtClean="0"/>
              <a:t>"</a:t>
            </a:r>
            <a:endParaRPr lang="en-CA" dirty="0"/>
          </a:p>
        </p:txBody>
      </p:sp>
      <p:sp>
        <p:nvSpPr>
          <p:cNvPr id="10" name="TextBox 9"/>
          <p:cNvSpPr txBox="1"/>
          <p:nvPr/>
        </p:nvSpPr>
        <p:spPr>
          <a:xfrm>
            <a:off x="6214139" y="2211169"/>
            <a:ext cx="1055289" cy="369332"/>
          </a:xfrm>
          <a:prstGeom prst="rect">
            <a:avLst/>
          </a:prstGeom>
        </p:spPr>
        <p:style>
          <a:lnRef idx="2">
            <a:schemeClr val="dk1"/>
          </a:lnRef>
          <a:fillRef idx="1">
            <a:schemeClr val="lt1"/>
          </a:fillRef>
          <a:effectRef idx="0">
            <a:schemeClr val="dk1"/>
          </a:effectRef>
          <a:fontRef idx="minor">
            <a:schemeClr val="dk1"/>
          </a:fontRef>
        </p:style>
        <p:txBody>
          <a:bodyPr wrap="none" rtlCol="0">
            <a:spAutoFit/>
          </a:bodyPr>
          <a:lstStyle/>
          <a:p>
            <a:r>
              <a:rPr lang="en-US" dirty="0" smtClean="0"/>
              <a:t>"</a:t>
            </a:r>
            <a:r>
              <a:rPr lang="en-US" dirty="0" err="1" smtClean="0"/>
              <a:t>myInput</a:t>
            </a:r>
            <a:r>
              <a:rPr lang="en-US" dirty="0" smtClean="0"/>
              <a:t>"</a:t>
            </a:r>
            <a:endParaRPr lang="en-CA" dirty="0"/>
          </a:p>
        </p:txBody>
      </p:sp>
      <p:sp>
        <p:nvSpPr>
          <p:cNvPr id="11" name="Left Brace 10"/>
          <p:cNvSpPr/>
          <p:nvPr/>
        </p:nvSpPr>
        <p:spPr>
          <a:xfrm>
            <a:off x="3523981" y="2901066"/>
            <a:ext cx="184061" cy="806976"/>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CA"/>
          </a:p>
        </p:txBody>
      </p:sp>
    </p:spTree>
    <p:extLst>
      <p:ext uri="{BB962C8B-B14F-4D97-AF65-F5344CB8AC3E}">
        <p14:creationId xmlns:p14="http://schemas.microsoft.com/office/powerpoint/2010/main" val="1446322120"/>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Multi-purpose PHP code</a:t>
            </a:r>
            <a:endParaRPr lang="en-CA" dirty="0"/>
          </a:p>
        </p:txBody>
      </p:sp>
      <p:sp>
        <p:nvSpPr>
          <p:cNvPr id="3" name="Content Placeholder 2"/>
          <p:cNvSpPr>
            <a:spLocks noGrp="1"/>
          </p:cNvSpPr>
          <p:nvPr>
            <p:ph sz="quarter" idx="1"/>
          </p:nvPr>
        </p:nvSpPr>
        <p:spPr/>
        <p:txBody>
          <a:bodyPr/>
          <a:lstStyle/>
          <a:p>
            <a:r>
              <a:rPr lang="en-US" dirty="0" smtClean="0"/>
              <a:t>Our JS code will make the following three calls to the PHP program:</a:t>
            </a:r>
          </a:p>
          <a:p>
            <a:endParaRPr lang="en-US" dirty="0"/>
          </a:p>
          <a:p>
            <a:pPr marL="514350" indent="-514350">
              <a:buFont typeface="+mj-lt"/>
              <a:buAutoNum type="arabicPeriod"/>
            </a:pPr>
            <a:r>
              <a:rPr lang="en-US" sz="2400" dirty="0" err="1" smtClean="0">
                <a:latin typeface="Consolas" panose="020B0609020204030204" pitchFamily="49" charset="0"/>
                <a:cs typeface="Consolas" panose="020B0609020204030204" pitchFamily="49" charset="0"/>
              </a:rPr>
              <a:t>todo.php?getlist</a:t>
            </a:r>
            <a:r>
              <a:rPr lang="en-US" sz="2400" dirty="0" smtClean="0">
                <a:latin typeface="Consolas" panose="020B0609020204030204" pitchFamily="49" charset="0"/>
                <a:cs typeface="Consolas" panose="020B0609020204030204" pitchFamily="49" charset="0"/>
              </a:rPr>
              <a:t>=true</a:t>
            </a:r>
          </a:p>
          <a:p>
            <a:pPr marL="514350" indent="-514350">
              <a:buFont typeface="+mj-lt"/>
              <a:buAutoNum type="arabicPeriod"/>
            </a:pPr>
            <a:endParaRPr lang="en-US" sz="2400" dirty="0">
              <a:latin typeface="Consolas" panose="020B0609020204030204" pitchFamily="49" charset="0"/>
              <a:cs typeface="Consolas" panose="020B0609020204030204" pitchFamily="49" charset="0"/>
            </a:endParaRPr>
          </a:p>
          <a:p>
            <a:pPr marL="514350" indent="-514350">
              <a:buFont typeface="+mj-lt"/>
              <a:buAutoNum type="arabicPeriod"/>
            </a:pPr>
            <a:r>
              <a:rPr lang="en-US" sz="2400" dirty="0" err="1" smtClean="0">
                <a:latin typeface="Consolas" panose="020B0609020204030204" pitchFamily="49" charset="0"/>
                <a:cs typeface="Consolas" panose="020B0609020204030204" pitchFamily="49" charset="0"/>
              </a:rPr>
              <a:t>todo.php?add</a:t>
            </a:r>
            <a:r>
              <a:rPr lang="en-US" sz="2400" dirty="0" smtClean="0">
                <a:latin typeface="Consolas" panose="020B0609020204030204" pitchFamily="49" charset="0"/>
                <a:cs typeface="Consolas" panose="020B0609020204030204" pitchFamily="49" charset="0"/>
              </a:rPr>
              <a:t>=</a:t>
            </a:r>
            <a:r>
              <a:rPr lang="en-US" sz="2400" dirty="0" err="1" smtClean="0">
                <a:latin typeface="Consolas" panose="020B0609020204030204" pitchFamily="49" charset="0"/>
                <a:cs typeface="Consolas" panose="020B0609020204030204" pitchFamily="49" charset="0"/>
              </a:rPr>
              <a:t>item_to_add</a:t>
            </a:r>
            <a:endParaRPr lang="en-US" sz="2400" dirty="0" smtClean="0">
              <a:latin typeface="Consolas" panose="020B0609020204030204" pitchFamily="49" charset="0"/>
              <a:cs typeface="Consolas" panose="020B0609020204030204" pitchFamily="49" charset="0"/>
            </a:endParaRPr>
          </a:p>
          <a:p>
            <a:pPr marL="514350" indent="-514350">
              <a:buFont typeface="+mj-lt"/>
              <a:buAutoNum type="arabicPeriod"/>
            </a:pPr>
            <a:endParaRPr lang="en-US" sz="2400" dirty="0">
              <a:latin typeface="Consolas" panose="020B0609020204030204" pitchFamily="49" charset="0"/>
              <a:cs typeface="Consolas" panose="020B0609020204030204" pitchFamily="49" charset="0"/>
            </a:endParaRPr>
          </a:p>
          <a:p>
            <a:pPr marL="514350" indent="-514350">
              <a:buFont typeface="+mj-lt"/>
              <a:buAutoNum type="arabicPeriod"/>
            </a:pPr>
            <a:r>
              <a:rPr lang="en-US" sz="2400" dirty="0" err="1" smtClean="0">
                <a:latin typeface="Consolas" panose="020B0609020204030204" pitchFamily="49" charset="0"/>
                <a:cs typeface="Consolas" panose="020B0609020204030204" pitchFamily="49" charset="0"/>
              </a:rPr>
              <a:t>todo.php?delete</a:t>
            </a:r>
            <a:r>
              <a:rPr lang="en-US" sz="2400" dirty="0" smtClean="0">
                <a:latin typeface="Consolas" panose="020B0609020204030204" pitchFamily="49" charset="0"/>
                <a:cs typeface="Consolas" panose="020B0609020204030204" pitchFamily="49" charset="0"/>
              </a:rPr>
              <a:t>=</a:t>
            </a:r>
            <a:r>
              <a:rPr lang="en-US" sz="2400" dirty="0" err="1" smtClean="0">
                <a:latin typeface="Consolas" panose="020B0609020204030204" pitchFamily="49" charset="0"/>
                <a:cs typeface="Consolas" panose="020B0609020204030204" pitchFamily="49" charset="0"/>
              </a:rPr>
              <a:t>item_to_delete</a:t>
            </a:r>
            <a:endParaRPr lang="en-CA" sz="2400" dirty="0">
              <a:latin typeface="Consolas" panose="020B0609020204030204" pitchFamily="49" charset="0"/>
              <a:cs typeface="Consolas" panose="020B0609020204030204" pitchFamily="49" charset="0"/>
            </a:endParaRPr>
          </a:p>
        </p:txBody>
      </p:sp>
      <p:sp>
        <p:nvSpPr>
          <p:cNvPr id="4" name="Footer Placeholder 3"/>
          <p:cNvSpPr>
            <a:spLocks noGrp="1"/>
          </p:cNvSpPr>
          <p:nvPr>
            <p:ph type="ftr" sz="quarter" idx="11"/>
          </p:nvPr>
        </p:nvSpPr>
        <p:spPr/>
        <p:txBody>
          <a:bodyPr/>
          <a:lstStyle/>
          <a:p>
            <a:r>
              <a:rPr lang="en-US" smtClean="0"/>
              <a:t>EECS1012</a:t>
            </a:r>
            <a:endParaRPr lang="en-US" dirty="0"/>
          </a:p>
        </p:txBody>
      </p:sp>
      <p:sp>
        <p:nvSpPr>
          <p:cNvPr id="5" name="Slide Number Placeholder 4"/>
          <p:cNvSpPr>
            <a:spLocks noGrp="1"/>
          </p:cNvSpPr>
          <p:nvPr>
            <p:ph type="sldNum" sz="quarter" idx="12"/>
          </p:nvPr>
        </p:nvSpPr>
        <p:spPr/>
        <p:txBody>
          <a:bodyPr>
            <a:normAutofit fontScale="85000" lnSpcReduction="20000"/>
          </a:bodyPr>
          <a:lstStyle/>
          <a:p>
            <a:fld id="{CB779743-7B81-4FB7-A3E2-1ACEC99CD8CF}" type="slidenum">
              <a:rPr lang="en-US" smtClean="0"/>
              <a:t>45</a:t>
            </a:fld>
            <a:endParaRPr lang="en-US"/>
          </a:p>
        </p:txBody>
      </p:sp>
    </p:spTree>
    <p:extLst>
      <p:ext uri="{BB962C8B-B14F-4D97-AF65-F5344CB8AC3E}">
        <p14:creationId xmlns:p14="http://schemas.microsoft.com/office/powerpoint/2010/main" val="1167476511"/>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Multi-purpose PHP code</a:t>
            </a:r>
            <a:endParaRPr lang="en-CA" dirty="0"/>
          </a:p>
        </p:txBody>
      </p:sp>
      <p:sp>
        <p:nvSpPr>
          <p:cNvPr id="5" name="Slide Number Placeholder 4"/>
          <p:cNvSpPr>
            <a:spLocks noGrp="1"/>
          </p:cNvSpPr>
          <p:nvPr>
            <p:ph type="sldNum" sz="quarter" idx="12"/>
          </p:nvPr>
        </p:nvSpPr>
        <p:spPr/>
        <p:txBody>
          <a:bodyPr>
            <a:normAutofit fontScale="85000" lnSpcReduction="20000"/>
          </a:bodyPr>
          <a:lstStyle/>
          <a:p>
            <a:fld id="{CB779743-7B81-4FB7-A3E2-1ACEC99CD8CF}" type="slidenum">
              <a:rPr lang="en-US" smtClean="0"/>
              <a:t>46</a:t>
            </a:fld>
            <a:endParaRPr lang="en-US"/>
          </a:p>
        </p:txBody>
      </p:sp>
      <p:sp>
        <p:nvSpPr>
          <p:cNvPr id="3" name="Rectangle 2"/>
          <p:cNvSpPr/>
          <p:nvPr/>
        </p:nvSpPr>
        <p:spPr>
          <a:xfrm>
            <a:off x="253821" y="1752600"/>
            <a:ext cx="8763000" cy="4524315"/>
          </a:xfrm>
          <a:prstGeom prst="rect">
            <a:avLst/>
          </a:prstGeom>
          <a:solidFill>
            <a:srgbClr val="FFE1FF"/>
          </a:solidFill>
        </p:spPr>
        <p:style>
          <a:lnRef idx="2">
            <a:schemeClr val="dk1"/>
          </a:lnRef>
          <a:fillRef idx="1">
            <a:schemeClr val="lt1"/>
          </a:fillRef>
          <a:effectRef idx="0">
            <a:schemeClr val="dk1"/>
          </a:effectRef>
          <a:fontRef idx="minor">
            <a:schemeClr val="dk1"/>
          </a:fontRef>
        </p:style>
        <p:txBody>
          <a:bodyPr wrap="square">
            <a:spAutoFit/>
          </a:bodyPr>
          <a:lstStyle/>
          <a:p>
            <a:r>
              <a:rPr lang="en-CA" sz="1600" dirty="0">
                <a:latin typeface="Consolas" panose="020B0609020204030204" pitchFamily="49" charset="0"/>
                <a:cs typeface="Consolas" panose="020B0609020204030204" pitchFamily="49" charset="0"/>
              </a:rPr>
              <a:t>&lt;?</a:t>
            </a:r>
            <a:r>
              <a:rPr lang="en-CA" sz="1600" dirty="0" err="1">
                <a:latin typeface="Consolas" panose="020B0609020204030204" pitchFamily="49" charset="0"/>
                <a:cs typeface="Consolas" panose="020B0609020204030204" pitchFamily="49" charset="0"/>
              </a:rPr>
              <a:t>php</a:t>
            </a:r>
            <a:endParaRPr lang="en-CA" sz="1600" dirty="0">
              <a:latin typeface="Consolas" panose="020B0609020204030204" pitchFamily="49" charset="0"/>
              <a:cs typeface="Consolas" panose="020B0609020204030204" pitchFamily="49" charset="0"/>
            </a:endParaRPr>
          </a:p>
          <a:p>
            <a:r>
              <a:rPr lang="en-CA" sz="1600" dirty="0">
                <a:latin typeface="Consolas" panose="020B0609020204030204" pitchFamily="49" charset="0"/>
                <a:cs typeface="Consolas" panose="020B0609020204030204" pitchFamily="49" charset="0"/>
              </a:rPr>
              <a:t>  </a:t>
            </a:r>
          </a:p>
          <a:p>
            <a:r>
              <a:rPr lang="en-CA" sz="1600" dirty="0">
                <a:solidFill>
                  <a:schemeClr val="tx2"/>
                </a:solidFill>
                <a:latin typeface="Consolas" panose="020B0609020204030204" pitchFamily="49" charset="0"/>
                <a:cs typeface="Consolas" panose="020B0609020204030204" pitchFamily="49" charset="0"/>
              </a:rPr>
              <a:t>  /* Get the list */</a:t>
            </a:r>
          </a:p>
          <a:p>
            <a:r>
              <a:rPr lang="en-CA" sz="1600" dirty="0">
                <a:latin typeface="Consolas" panose="020B0609020204030204" pitchFamily="49" charset="0"/>
                <a:cs typeface="Consolas" panose="020B0609020204030204" pitchFamily="49" charset="0"/>
              </a:rPr>
              <a:t>  if (</a:t>
            </a:r>
            <a:r>
              <a:rPr lang="en-CA" sz="1600" dirty="0" err="1">
                <a:latin typeface="Consolas" panose="020B0609020204030204" pitchFamily="49" charset="0"/>
                <a:cs typeface="Consolas" panose="020B0609020204030204" pitchFamily="49" charset="0"/>
              </a:rPr>
              <a:t>isset</a:t>
            </a:r>
            <a:r>
              <a:rPr lang="en-CA" sz="1600" dirty="0">
                <a:latin typeface="Consolas" panose="020B0609020204030204" pitchFamily="49" charset="0"/>
                <a:cs typeface="Consolas" panose="020B0609020204030204" pitchFamily="49" charset="0"/>
              </a:rPr>
              <a:t>($_GET["</a:t>
            </a:r>
            <a:r>
              <a:rPr lang="en-CA" sz="1600" dirty="0" err="1">
                <a:latin typeface="Consolas" panose="020B0609020204030204" pitchFamily="49" charset="0"/>
                <a:cs typeface="Consolas" panose="020B0609020204030204" pitchFamily="49" charset="0"/>
              </a:rPr>
              <a:t>getlist</a:t>
            </a:r>
            <a:r>
              <a:rPr lang="en-CA" sz="1600" dirty="0" smtClean="0">
                <a:latin typeface="Consolas" panose="020B0609020204030204" pitchFamily="49" charset="0"/>
                <a:cs typeface="Consolas" panose="020B0609020204030204" pitchFamily="49" charset="0"/>
              </a:rPr>
              <a:t>"]))  </a:t>
            </a:r>
            <a:r>
              <a:rPr lang="en-CA" sz="1600" dirty="0">
                <a:latin typeface="Consolas" panose="020B0609020204030204" pitchFamily="49" charset="0"/>
                <a:cs typeface="Consolas" panose="020B0609020204030204" pitchFamily="49" charset="0"/>
              </a:rPr>
              <a:t>{</a:t>
            </a:r>
          </a:p>
          <a:p>
            <a:r>
              <a:rPr lang="en-CA" sz="1600" dirty="0">
                <a:latin typeface="Consolas" panose="020B0609020204030204" pitchFamily="49" charset="0"/>
                <a:cs typeface="Consolas" panose="020B0609020204030204" pitchFamily="49" charset="0"/>
              </a:rPr>
              <a:t>    $content = file("todo.txt");</a:t>
            </a:r>
          </a:p>
          <a:p>
            <a:r>
              <a:rPr lang="en-CA" sz="1600" dirty="0">
                <a:latin typeface="Consolas" panose="020B0609020204030204" pitchFamily="49" charset="0"/>
                <a:cs typeface="Consolas" panose="020B0609020204030204" pitchFamily="49" charset="0"/>
              </a:rPr>
              <a:t>    for($</a:t>
            </a:r>
            <a:r>
              <a:rPr lang="en-CA" sz="1600" dirty="0" err="1">
                <a:latin typeface="Consolas" panose="020B0609020204030204" pitchFamily="49" charset="0"/>
                <a:cs typeface="Consolas" panose="020B0609020204030204" pitchFamily="49" charset="0"/>
              </a:rPr>
              <a:t>i</a:t>
            </a:r>
            <a:r>
              <a:rPr lang="en-CA" sz="1600" dirty="0">
                <a:latin typeface="Consolas" panose="020B0609020204030204" pitchFamily="49" charset="0"/>
                <a:cs typeface="Consolas" panose="020B0609020204030204" pitchFamily="49" charset="0"/>
              </a:rPr>
              <a:t>=0; $</a:t>
            </a:r>
            <a:r>
              <a:rPr lang="en-CA" sz="1600" dirty="0" err="1">
                <a:latin typeface="Consolas" panose="020B0609020204030204" pitchFamily="49" charset="0"/>
                <a:cs typeface="Consolas" panose="020B0609020204030204" pitchFamily="49" charset="0"/>
              </a:rPr>
              <a:t>i</a:t>
            </a:r>
            <a:r>
              <a:rPr lang="en-CA" sz="1600" dirty="0">
                <a:latin typeface="Consolas" panose="020B0609020204030204" pitchFamily="49" charset="0"/>
                <a:cs typeface="Consolas" panose="020B0609020204030204" pitchFamily="49" charset="0"/>
              </a:rPr>
              <a:t> &lt; count($content); $</a:t>
            </a:r>
            <a:r>
              <a:rPr lang="en-CA" sz="1600" dirty="0" err="1">
                <a:latin typeface="Consolas" panose="020B0609020204030204" pitchFamily="49" charset="0"/>
                <a:cs typeface="Consolas" panose="020B0609020204030204" pitchFamily="49" charset="0"/>
              </a:rPr>
              <a:t>i</a:t>
            </a:r>
            <a:r>
              <a:rPr lang="en-CA" sz="1600" dirty="0" smtClean="0">
                <a:latin typeface="Consolas" panose="020B0609020204030204" pitchFamily="49" charset="0"/>
                <a:cs typeface="Consolas" panose="020B0609020204030204" pitchFamily="49" charset="0"/>
              </a:rPr>
              <a:t>++)  </a:t>
            </a:r>
            <a:r>
              <a:rPr lang="en-CA" sz="1600" dirty="0">
                <a:latin typeface="Consolas" panose="020B0609020204030204" pitchFamily="49" charset="0"/>
                <a:cs typeface="Consolas" panose="020B0609020204030204" pitchFamily="49" charset="0"/>
              </a:rPr>
              <a:t>{</a:t>
            </a:r>
          </a:p>
          <a:p>
            <a:r>
              <a:rPr lang="en-CA" sz="1600" dirty="0">
                <a:latin typeface="Consolas" panose="020B0609020204030204" pitchFamily="49" charset="0"/>
                <a:cs typeface="Consolas" panose="020B0609020204030204" pitchFamily="49" charset="0"/>
              </a:rPr>
              <a:t>      print trim($content[$</a:t>
            </a:r>
            <a:r>
              <a:rPr lang="en-CA" sz="1600" dirty="0" err="1">
                <a:latin typeface="Consolas" panose="020B0609020204030204" pitchFamily="49" charset="0"/>
                <a:cs typeface="Consolas" panose="020B0609020204030204" pitchFamily="49" charset="0"/>
              </a:rPr>
              <a:t>i</a:t>
            </a:r>
            <a:r>
              <a:rPr lang="en-CA" sz="1600" dirty="0">
                <a:latin typeface="Consolas" panose="020B0609020204030204" pitchFamily="49" charset="0"/>
                <a:cs typeface="Consolas" panose="020B0609020204030204" pitchFamily="49" charset="0"/>
              </a:rPr>
              <a:t>]) . "\n";</a:t>
            </a:r>
          </a:p>
          <a:p>
            <a:r>
              <a:rPr lang="en-CA" sz="1600" dirty="0">
                <a:latin typeface="Consolas" panose="020B0609020204030204" pitchFamily="49" charset="0"/>
                <a:cs typeface="Consolas" panose="020B0609020204030204" pitchFamily="49" charset="0"/>
              </a:rPr>
              <a:t>    }</a:t>
            </a:r>
          </a:p>
          <a:p>
            <a:r>
              <a:rPr lang="en-CA" sz="1600" dirty="0">
                <a:latin typeface="Consolas" panose="020B0609020204030204" pitchFamily="49" charset="0"/>
                <a:cs typeface="Consolas" panose="020B0609020204030204" pitchFamily="49" charset="0"/>
              </a:rPr>
              <a:t>  }</a:t>
            </a:r>
          </a:p>
          <a:p>
            <a:endParaRPr lang="en-CA" sz="1600" dirty="0">
              <a:latin typeface="Consolas" panose="020B0609020204030204" pitchFamily="49" charset="0"/>
              <a:cs typeface="Consolas" panose="020B0609020204030204" pitchFamily="49" charset="0"/>
            </a:endParaRPr>
          </a:p>
          <a:p>
            <a:r>
              <a:rPr lang="en-CA" sz="1600" dirty="0">
                <a:latin typeface="Consolas" panose="020B0609020204030204" pitchFamily="49" charset="0"/>
                <a:cs typeface="Consolas" panose="020B0609020204030204" pitchFamily="49" charset="0"/>
              </a:rPr>
              <a:t>  </a:t>
            </a:r>
            <a:r>
              <a:rPr lang="en-CA" sz="1600" dirty="0">
                <a:solidFill>
                  <a:schemeClr val="tx2"/>
                </a:solidFill>
                <a:latin typeface="Consolas" panose="020B0609020204030204" pitchFamily="49" charset="0"/>
                <a:cs typeface="Consolas" panose="020B0609020204030204" pitchFamily="49" charset="0"/>
              </a:rPr>
              <a:t>/* add to list */</a:t>
            </a:r>
          </a:p>
          <a:p>
            <a:r>
              <a:rPr lang="en-CA" sz="1600" dirty="0">
                <a:latin typeface="Consolas" panose="020B0609020204030204" pitchFamily="49" charset="0"/>
                <a:cs typeface="Consolas" panose="020B0609020204030204" pitchFamily="49" charset="0"/>
              </a:rPr>
              <a:t>  if (</a:t>
            </a:r>
            <a:r>
              <a:rPr lang="en-CA" sz="1600" dirty="0" err="1">
                <a:latin typeface="Consolas" panose="020B0609020204030204" pitchFamily="49" charset="0"/>
                <a:cs typeface="Consolas" panose="020B0609020204030204" pitchFamily="49" charset="0"/>
              </a:rPr>
              <a:t>isset</a:t>
            </a:r>
            <a:r>
              <a:rPr lang="en-CA" sz="1600" dirty="0">
                <a:latin typeface="Consolas" panose="020B0609020204030204" pitchFamily="49" charset="0"/>
                <a:cs typeface="Consolas" panose="020B0609020204030204" pitchFamily="49" charset="0"/>
              </a:rPr>
              <a:t>($_GET["add</a:t>
            </a:r>
            <a:r>
              <a:rPr lang="en-CA" sz="1600" dirty="0" smtClean="0">
                <a:latin typeface="Consolas" panose="020B0609020204030204" pitchFamily="49" charset="0"/>
                <a:cs typeface="Consolas" panose="020B0609020204030204" pitchFamily="49" charset="0"/>
              </a:rPr>
              <a:t>"]))  </a:t>
            </a:r>
            <a:r>
              <a:rPr lang="en-CA" sz="1600" dirty="0">
                <a:latin typeface="Consolas" panose="020B0609020204030204" pitchFamily="49" charset="0"/>
                <a:cs typeface="Consolas" panose="020B0609020204030204" pitchFamily="49" charset="0"/>
              </a:rPr>
              <a:t>{</a:t>
            </a:r>
          </a:p>
          <a:p>
            <a:r>
              <a:rPr lang="en-CA" sz="1600" dirty="0">
                <a:latin typeface="Consolas" panose="020B0609020204030204" pitchFamily="49" charset="0"/>
                <a:cs typeface="Consolas" panose="020B0609020204030204" pitchFamily="49" charset="0"/>
              </a:rPr>
              <a:t>    $</a:t>
            </a:r>
            <a:r>
              <a:rPr lang="en-CA" sz="1600" dirty="0" err="1">
                <a:latin typeface="Consolas" panose="020B0609020204030204" pitchFamily="49" charset="0"/>
                <a:cs typeface="Consolas" panose="020B0609020204030204" pitchFamily="49" charset="0"/>
              </a:rPr>
              <a:t>item_to_add</a:t>
            </a:r>
            <a:r>
              <a:rPr lang="en-CA" sz="1600" dirty="0">
                <a:latin typeface="Consolas" panose="020B0609020204030204" pitchFamily="49" charset="0"/>
                <a:cs typeface="Consolas" panose="020B0609020204030204" pitchFamily="49" charset="0"/>
              </a:rPr>
              <a:t> = "{$_GET["add"]}\n";</a:t>
            </a:r>
          </a:p>
          <a:p>
            <a:r>
              <a:rPr lang="en-CA" sz="1600" dirty="0">
                <a:latin typeface="Consolas" panose="020B0609020204030204" pitchFamily="49" charset="0"/>
                <a:cs typeface="Consolas" panose="020B0609020204030204" pitchFamily="49" charset="0"/>
              </a:rPr>
              <a:t>    </a:t>
            </a:r>
            <a:r>
              <a:rPr lang="en-CA" sz="1600" dirty="0" err="1">
                <a:latin typeface="Consolas" panose="020B0609020204030204" pitchFamily="49" charset="0"/>
                <a:cs typeface="Consolas" panose="020B0609020204030204" pitchFamily="49" charset="0"/>
              </a:rPr>
              <a:t>file_put_contents</a:t>
            </a:r>
            <a:r>
              <a:rPr lang="en-CA" sz="1600" dirty="0">
                <a:latin typeface="Consolas" panose="020B0609020204030204" pitchFamily="49" charset="0"/>
                <a:cs typeface="Consolas" panose="020B0609020204030204" pitchFamily="49" charset="0"/>
              </a:rPr>
              <a:t>("todo.txt", $</a:t>
            </a:r>
            <a:r>
              <a:rPr lang="en-CA" sz="1600" dirty="0" err="1">
                <a:latin typeface="Consolas" panose="020B0609020204030204" pitchFamily="49" charset="0"/>
                <a:cs typeface="Consolas" panose="020B0609020204030204" pitchFamily="49" charset="0"/>
              </a:rPr>
              <a:t>item_to_add</a:t>
            </a:r>
            <a:r>
              <a:rPr lang="en-CA" sz="1600" dirty="0">
                <a:latin typeface="Consolas" panose="020B0609020204030204" pitchFamily="49" charset="0"/>
                <a:cs typeface="Consolas" panose="020B0609020204030204" pitchFamily="49" charset="0"/>
              </a:rPr>
              <a:t>, FILE_APPEND);</a:t>
            </a:r>
          </a:p>
          <a:p>
            <a:r>
              <a:rPr lang="en-CA" sz="1600" dirty="0">
                <a:latin typeface="Consolas" panose="020B0609020204030204" pitchFamily="49" charset="0"/>
                <a:cs typeface="Consolas" panose="020B0609020204030204" pitchFamily="49" charset="0"/>
              </a:rPr>
              <a:t>    print "Item &lt;$</a:t>
            </a:r>
            <a:r>
              <a:rPr lang="en-CA" sz="1600" dirty="0" err="1">
                <a:latin typeface="Consolas" panose="020B0609020204030204" pitchFamily="49" charset="0"/>
                <a:cs typeface="Consolas" panose="020B0609020204030204" pitchFamily="49" charset="0"/>
              </a:rPr>
              <a:t>item_to_add</a:t>
            </a:r>
            <a:r>
              <a:rPr lang="en-CA" sz="1600" dirty="0">
                <a:latin typeface="Consolas" panose="020B0609020204030204" pitchFamily="49" charset="0"/>
                <a:cs typeface="Consolas" panose="020B0609020204030204" pitchFamily="49" charset="0"/>
              </a:rPr>
              <a:t>&gt;  added to server";</a:t>
            </a:r>
          </a:p>
          <a:p>
            <a:r>
              <a:rPr lang="en-CA" sz="1600" dirty="0">
                <a:latin typeface="Consolas" panose="020B0609020204030204" pitchFamily="49" charset="0"/>
                <a:cs typeface="Consolas" panose="020B0609020204030204" pitchFamily="49" charset="0"/>
              </a:rPr>
              <a:t>  </a:t>
            </a:r>
            <a:r>
              <a:rPr lang="en-CA" sz="1600" dirty="0" smtClean="0">
                <a:latin typeface="Consolas" panose="020B0609020204030204" pitchFamily="49" charset="0"/>
                <a:cs typeface="Consolas" panose="020B0609020204030204" pitchFamily="49" charset="0"/>
              </a:rPr>
              <a:t>}</a:t>
            </a:r>
          </a:p>
          <a:p>
            <a:r>
              <a:rPr lang="en-US" sz="1600" dirty="0" smtClean="0">
                <a:latin typeface="Consolas" panose="020B0609020204030204" pitchFamily="49" charset="0"/>
                <a:cs typeface="Consolas" panose="020B0609020204030204" pitchFamily="49" charset="0"/>
              </a:rPr>
              <a:t>…</a:t>
            </a:r>
          </a:p>
          <a:p>
            <a:endParaRPr lang="en-CA" sz="1600" dirty="0">
              <a:latin typeface="Consolas" panose="020B0609020204030204" pitchFamily="49" charset="0"/>
              <a:cs typeface="Consolas" panose="020B0609020204030204" pitchFamily="49" charset="0"/>
            </a:endParaRPr>
          </a:p>
        </p:txBody>
      </p:sp>
      <p:sp>
        <p:nvSpPr>
          <p:cNvPr id="25" name="Rectangle 24"/>
          <p:cNvSpPr/>
          <p:nvPr/>
        </p:nvSpPr>
        <p:spPr>
          <a:xfrm>
            <a:off x="7846818" y="2121932"/>
            <a:ext cx="932109" cy="160908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item1</a:t>
            </a:r>
          </a:p>
          <a:p>
            <a:pPr algn="ctr"/>
            <a:r>
              <a:rPr lang="en-US" dirty="0" smtClean="0"/>
              <a:t>item2</a:t>
            </a:r>
          </a:p>
          <a:p>
            <a:pPr algn="ctr"/>
            <a:r>
              <a:rPr lang="en-US" dirty="0" smtClean="0"/>
              <a:t>item3</a:t>
            </a:r>
          </a:p>
          <a:p>
            <a:pPr algn="ctr"/>
            <a:r>
              <a:rPr lang="en-US" dirty="0" smtClean="0"/>
              <a:t>item4</a:t>
            </a:r>
          </a:p>
          <a:p>
            <a:pPr algn="ctr"/>
            <a:r>
              <a:rPr lang="en-US" dirty="0" smtClean="0"/>
              <a:t>…</a:t>
            </a:r>
          </a:p>
          <a:p>
            <a:pPr algn="ctr"/>
            <a:endParaRPr lang="en-US" dirty="0" smtClean="0"/>
          </a:p>
        </p:txBody>
      </p:sp>
      <p:sp>
        <p:nvSpPr>
          <p:cNvPr id="26" name="TextBox 25"/>
          <p:cNvSpPr txBox="1"/>
          <p:nvPr/>
        </p:nvSpPr>
        <p:spPr>
          <a:xfrm>
            <a:off x="7887144" y="1752600"/>
            <a:ext cx="891783" cy="369332"/>
          </a:xfrm>
          <a:prstGeom prst="rect">
            <a:avLst/>
          </a:prstGeom>
          <a:noFill/>
        </p:spPr>
        <p:txBody>
          <a:bodyPr wrap="none" rtlCol="0">
            <a:spAutoFit/>
          </a:bodyPr>
          <a:lstStyle/>
          <a:p>
            <a:r>
              <a:rPr lang="en-US" dirty="0" smtClean="0"/>
              <a:t>todo.txt</a:t>
            </a:r>
            <a:endParaRPr lang="en-CA" dirty="0"/>
          </a:p>
        </p:txBody>
      </p:sp>
      <p:sp>
        <p:nvSpPr>
          <p:cNvPr id="4" name="TextBox 3"/>
          <p:cNvSpPr txBox="1"/>
          <p:nvPr/>
        </p:nvSpPr>
        <p:spPr>
          <a:xfrm>
            <a:off x="5410200" y="2271546"/>
            <a:ext cx="2110514" cy="1200329"/>
          </a:xfrm>
          <a:prstGeom prst="rect">
            <a:avLst/>
          </a:prstGeom>
        </p:spPr>
        <p:style>
          <a:lnRef idx="2">
            <a:schemeClr val="dk1"/>
          </a:lnRef>
          <a:fillRef idx="1">
            <a:schemeClr val="lt1"/>
          </a:fillRef>
          <a:effectRef idx="0">
            <a:schemeClr val="dk1"/>
          </a:effectRef>
          <a:fontRef idx="minor">
            <a:schemeClr val="dk1"/>
          </a:fontRef>
        </p:style>
        <p:txBody>
          <a:bodyPr wrap="none" rtlCol="0">
            <a:spAutoFit/>
          </a:bodyPr>
          <a:lstStyle/>
          <a:p>
            <a:r>
              <a:rPr lang="en-US" dirty="0" smtClean="0"/>
              <a:t>if "</a:t>
            </a:r>
            <a:r>
              <a:rPr lang="en-US" dirty="0" err="1" smtClean="0"/>
              <a:t>getlist</a:t>
            </a:r>
            <a:r>
              <a:rPr lang="en-US" dirty="0" smtClean="0"/>
              <a:t>" is defined.</a:t>
            </a:r>
          </a:p>
          <a:p>
            <a:r>
              <a:rPr lang="en-US" dirty="0" smtClean="0"/>
              <a:t>Opens the file.</a:t>
            </a:r>
            <a:br>
              <a:rPr lang="en-US" dirty="0" smtClean="0"/>
            </a:br>
            <a:r>
              <a:rPr lang="en-US" dirty="0" smtClean="0"/>
              <a:t>prints out the content</a:t>
            </a:r>
            <a:br>
              <a:rPr lang="en-US" dirty="0" smtClean="0"/>
            </a:br>
            <a:r>
              <a:rPr lang="en-US" dirty="0" smtClean="0"/>
              <a:t>separated by a \n</a:t>
            </a:r>
            <a:endParaRPr lang="en-CA" dirty="0"/>
          </a:p>
        </p:txBody>
      </p:sp>
      <p:sp>
        <p:nvSpPr>
          <p:cNvPr id="30" name="TextBox 29"/>
          <p:cNvSpPr txBox="1"/>
          <p:nvPr/>
        </p:nvSpPr>
        <p:spPr>
          <a:xfrm>
            <a:off x="5240602" y="3951065"/>
            <a:ext cx="2436886" cy="923330"/>
          </a:xfrm>
          <a:prstGeom prst="rect">
            <a:avLst/>
          </a:prstGeom>
        </p:spPr>
        <p:style>
          <a:lnRef idx="2">
            <a:schemeClr val="dk1"/>
          </a:lnRef>
          <a:fillRef idx="1">
            <a:schemeClr val="lt1"/>
          </a:fillRef>
          <a:effectRef idx="0">
            <a:schemeClr val="dk1"/>
          </a:effectRef>
          <a:fontRef idx="minor">
            <a:schemeClr val="dk1"/>
          </a:fontRef>
        </p:style>
        <p:txBody>
          <a:bodyPr wrap="none" rtlCol="0">
            <a:spAutoFit/>
          </a:bodyPr>
          <a:lstStyle/>
          <a:p>
            <a:r>
              <a:rPr lang="en-US" dirty="0" smtClean="0"/>
              <a:t>If "add" is defined.</a:t>
            </a:r>
            <a:br>
              <a:rPr lang="en-US" dirty="0" smtClean="0"/>
            </a:br>
            <a:r>
              <a:rPr lang="en-US" dirty="0" smtClean="0"/>
              <a:t>Appends the item to the </a:t>
            </a:r>
            <a:br>
              <a:rPr lang="en-US" dirty="0" smtClean="0"/>
            </a:br>
            <a:r>
              <a:rPr lang="en-US" dirty="0" smtClean="0"/>
              <a:t>"todo.txt" file.</a:t>
            </a:r>
            <a:endParaRPr lang="en-CA" dirty="0"/>
          </a:p>
        </p:txBody>
      </p:sp>
    </p:spTree>
    <p:extLst>
      <p:ext uri="{BB962C8B-B14F-4D97-AF65-F5344CB8AC3E}">
        <p14:creationId xmlns:p14="http://schemas.microsoft.com/office/powerpoint/2010/main" val="3662890058"/>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Multi-purpose PHP code</a:t>
            </a:r>
            <a:endParaRPr lang="en-CA" dirty="0"/>
          </a:p>
        </p:txBody>
      </p:sp>
      <p:sp>
        <p:nvSpPr>
          <p:cNvPr id="4" name="Footer Placeholder 3"/>
          <p:cNvSpPr>
            <a:spLocks noGrp="1"/>
          </p:cNvSpPr>
          <p:nvPr>
            <p:ph type="ftr" sz="quarter" idx="11"/>
          </p:nvPr>
        </p:nvSpPr>
        <p:spPr/>
        <p:txBody>
          <a:bodyPr/>
          <a:lstStyle/>
          <a:p>
            <a:r>
              <a:rPr lang="en-US" smtClean="0"/>
              <a:t>EECS1012</a:t>
            </a:r>
            <a:endParaRPr lang="en-US" dirty="0"/>
          </a:p>
        </p:txBody>
      </p:sp>
      <p:sp>
        <p:nvSpPr>
          <p:cNvPr id="5" name="Slide Number Placeholder 4"/>
          <p:cNvSpPr>
            <a:spLocks noGrp="1"/>
          </p:cNvSpPr>
          <p:nvPr>
            <p:ph type="sldNum" sz="quarter" idx="12"/>
          </p:nvPr>
        </p:nvSpPr>
        <p:spPr/>
        <p:txBody>
          <a:bodyPr>
            <a:normAutofit fontScale="85000" lnSpcReduction="20000"/>
          </a:bodyPr>
          <a:lstStyle/>
          <a:p>
            <a:fld id="{CB779743-7B81-4FB7-A3E2-1ACEC99CD8CF}" type="slidenum">
              <a:rPr lang="en-US" smtClean="0"/>
              <a:t>47</a:t>
            </a:fld>
            <a:endParaRPr lang="en-US"/>
          </a:p>
        </p:txBody>
      </p:sp>
      <p:sp>
        <p:nvSpPr>
          <p:cNvPr id="6" name="Rectangle 5"/>
          <p:cNvSpPr/>
          <p:nvPr/>
        </p:nvSpPr>
        <p:spPr>
          <a:xfrm>
            <a:off x="3048" y="1177286"/>
            <a:ext cx="8763000" cy="4278094"/>
          </a:xfrm>
          <a:prstGeom prst="rect">
            <a:avLst/>
          </a:prstGeom>
          <a:solidFill>
            <a:srgbClr val="FFE1FF"/>
          </a:solidFill>
        </p:spPr>
        <p:style>
          <a:lnRef idx="2">
            <a:schemeClr val="dk1"/>
          </a:lnRef>
          <a:fillRef idx="1">
            <a:schemeClr val="lt1"/>
          </a:fillRef>
          <a:effectRef idx="0">
            <a:schemeClr val="dk1"/>
          </a:effectRef>
          <a:fontRef idx="minor">
            <a:schemeClr val="dk1"/>
          </a:fontRef>
        </p:style>
        <p:txBody>
          <a:bodyPr wrap="square">
            <a:spAutoFit/>
          </a:bodyPr>
          <a:lstStyle/>
          <a:p>
            <a:r>
              <a:rPr lang="en-CA" sz="1600" dirty="0">
                <a:solidFill>
                  <a:schemeClr val="tx2"/>
                </a:solidFill>
                <a:latin typeface="Consolas" panose="020B0609020204030204" pitchFamily="49" charset="0"/>
                <a:cs typeface="Consolas" panose="020B0609020204030204" pitchFamily="49" charset="0"/>
              </a:rPr>
              <a:t>/* delete item */</a:t>
            </a:r>
            <a:endParaRPr lang="en-CA" sz="1600" dirty="0" smtClean="0">
              <a:solidFill>
                <a:schemeClr val="tx2"/>
              </a:solidFill>
              <a:latin typeface="Consolas" panose="020B0609020204030204" pitchFamily="49" charset="0"/>
              <a:cs typeface="Consolas" panose="020B0609020204030204" pitchFamily="49" charset="0"/>
            </a:endParaRPr>
          </a:p>
          <a:p>
            <a:r>
              <a:rPr lang="en-CA" sz="1600" dirty="0" smtClean="0">
                <a:latin typeface="Consolas" panose="020B0609020204030204" pitchFamily="49" charset="0"/>
                <a:cs typeface="Consolas" panose="020B0609020204030204" pitchFamily="49" charset="0"/>
              </a:rPr>
              <a:t>if </a:t>
            </a:r>
            <a:r>
              <a:rPr lang="en-CA" sz="1600" dirty="0">
                <a:latin typeface="Consolas" panose="020B0609020204030204" pitchFamily="49" charset="0"/>
                <a:cs typeface="Consolas" panose="020B0609020204030204" pitchFamily="49" charset="0"/>
              </a:rPr>
              <a:t>(</a:t>
            </a:r>
            <a:r>
              <a:rPr lang="en-CA" sz="1600" dirty="0" err="1">
                <a:latin typeface="Consolas" panose="020B0609020204030204" pitchFamily="49" charset="0"/>
                <a:cs typeface="Consolas" panose="020B0609020204030204" pitchFamily="49" charset="0"/>
              </a:rPr>
              <a:t>isset</a:t>
            </a:r>
            <a:r>
              <a:rPr lang="en-CA" sz="1600" dirty="0">
                <a:latin typeface="Consolas" panose="020B0609020204030204" pitchFamily="49" charset="0"/>
                <a:cs typeface="Consolas" panose="020B0609020204030204" pitchFamily="49" charset="0"/>
              </a:rPr>
              <a:t>($_GET["delete</a:t>
            </a:r>
            <a:r>
              <a:rPr lang="en-CA" sz="1600" dirty="0" smtClean="0">
                <a:latin typeface="Consolas" panose="020B0609020204030204" pitchFamily="49" charset="0"/>
                <a:cs typeface="Consolas" panose="020B0609020204030204" pitchFamily="49" charset="0"/>
              </a:rPr>
              <a:t>"]))</a:t>
            </a:r>
            <a:endParaRPr lang="en-CA" sz="1600" dirty="0">
              <a:latin typeface="Consolas" panose="020B0609020204030204" pitchFamily="49" charset="0"/>
              <a:cs typeface="Consolas" panose="020B0609020204030204" pitchFamily="49" charset="0"/>
            </a:endParaRPr>
          </a:p>
          <a:p>
            <a:r>
              <a:rPr lang="en-CA" sz="1600" dirty="0">
                <a:latin typeface="Consolas" panose="020B0609020204030204" pitchFamily="49" charset="0"/>
                <a:cs typeface="Consolas" panose="020B0609020204030204" pitchFamily="49" charset="0"/>
              </a:rPr>
              <a:t>  </a:t>
            </a:r>
            <a:r>
              <a:rPr lang="en-CA" sz="1600" dirty="0" smtClean="0">
                <a:latin typeface="Consolas" panose="020B0609020204030204" pitchFamily="49" charset="0"/>
                <a:cs typeface="Consolas" panose="020B0609020204030204" pitchFamily="49" charset="0"/>
              </a:rPr>
              <a:t>{</a:t>
            </a:r>
            <a:endParaRPr lang="en-CA" sz="1600" dirty="0">
              <a:latin typeface="Consolas" panose="020B0609020204030204" pitchFamily="49" charset="0"/>
              <a:cs typeface="Consolas" panose="020B0609020204030204" pitchFamily="49" charset="0"/>
            </a:endParaRPr>
          </a:p>
          <a:p>
            <a:r>
              <a:rPr lang="en-CA" sz="1600" dirty="0">
                <a:latin typeface="Consolas" panose="020B0609020204030204" pitchFamily="49" charset="0"/>
                <a:cs typeface="Consolas" panose="020B0609020204030204" pitchFamily="49" charset="0"/>
              </a:rPr>
              <a:t>    $</a:t>
            </a:r>
            <a:r>
              <a:rPr lang="en-CA" sz="1600" dirty="0" err="1">
                <a:latin typeface="Consolas" panose="020B0609020204030204" pitchFamily="49" charset="0"/>
                <a:cs typeface="Consolas" panose="020B0609020204030204" pitchFamily="49" charset="0"/>
              </a:rPr>
              <a:t>item_to_delete</a:t>
            </a:r>
            <a:r>
              <a:rPr lang="en-CA" sz="1600" dirty="0">
                <a:latin typeface="Consolas" panose="020B0609020204030204" pitchFamily="49" charset="0"/>
                <a:cs typeface="Consolas" panose="020B0609020204030204" pitchFamily="49" charset="0"/>
              </a:rPr>
              <a:t> = $_GET["delete"];</a:t>
            </a:r>
          </a:p>
          <a:p>
            <a:r>
              <a:rPr lang="en-CA" sz="1600" dirty="0">
                <a:latin typeface="Consolas" panose="020B0609020204030204" pitchFamily="49" charset="0"/>
                <a:cs typeface="Consolas" panose="020B0609020204030204" pitchFamily="49" charset="0"/>
              </a:rPr>
              <a:t>    $content = file("todo.txt"); </a:t>
            </a:r>
            <a:endParaRPr lang="en-CA" sz="1600" dirty="0" smtClean="0">
              <a:latin typeface="Consolas" panose="020B0609020204030204" pitchFamily="49" charset="0"/>
              <a:cs typeface="Consolas" panose="020B0609020204030204" pitchFamily="49" charset="0"/>
            </a:endParaRPr>
          </a:p>
          <a:p>
            <a:r>
              <a:rPr lang="en-CA" sz="1600" dirty="0" smtClean="0">
                <a:latin typeface="Consolas" panose="020B0609020204030204" pitchFamily="49" charset="0"/>
                <a:cs typeface="Consolas" panose="020B0609020204030204" pitchFamily="49" charset="0"/>
              </a:rPr>
              <a:t>    </a:t>
            </a:r>
            <a:r>
              <a:rPr lang="en-CA" sz="1600" dirty="0" err="1" smtClean="0">
                <a:latin typeface="Consolas" panose="020B0609020204030204" pitchFamily="49" charset="0"/>
                <a:cs typeface="Consolas" panose="020B0609020204030204" pitchFamily="49" charset="0"/>
              </a:rPr>
              <a:t>file_put_contents</a:t>
            </a:r>
            <a:r>
              <a:rPr lang="en-CA" sz="1600" dirty="0">
                <a:latin typeface="Consolas" panose="020B0609020204030204" pitchFamily="49" charset="0"/>
                <a:cs typeface="Consolas" panose="020B0609020204030204" pitchFamily="49" charset="0"/>
              </a:rPr>
              <a:t>("todo.txt", ""); </a:t>
            </a:r>
          </a:p>
          <a:p>
            <a:endParaRPr lang="en-CA" sz="1600" dirty="0" smtClean="0">
              <a:latin typeface="Consolas" panose="020B0609020204030204" pitchFamily="49" charset="0"/>
              <a:cs typeface="Consolas" panose="020B0609020204030204" pitchFamily="49" charset="0"/>
            </a:endParaRPr>
          </a:p>
          <a:p>
            <a:r>
              <a:rPr lang="en-CA" sz="1600" dirty="0" smtClean="0">
                <a:latin typeface="Consolas" panose="020B0609020204030204" pitchFamily="49" charset="0"/>
                <a:cs typeface="Consolas" panose="020B0609020204030204" pitchFamily="49" charset="0"/>
              </a:rPr>
              <a:t>     for</a:t>
            </a:r>
            <a:r>
              <a:rPr lang="en-CA" sz="1600" dirty="0">
                <a:latin typeface="Consolas" panose="020B0609020204030204" pitchFamily="49" charset="0"/>
                <a:cs typeface="Consolas" panose="020B0609020204030204" pitchFamily="49" charset="0"/>
              </a:rPr>
              <a:t>($</a:t>
            </a:r>
            <a:r>
              <a:rPr lang="en-CA" sz="1600" dirty="0" err="1">
                <a:latin typeface="Consolas" panose="020B0609020204030204" pitchFamily="49" charset="0"/>
                <a:cs typeface="Consolas" panose="020B0609020204030204" pitchFamily="49" charset="0"/>
              </a:rPr>
              <a:t>i</a:t>
            </a:r>
            <a:r>
              <a:rPr lang="en-CA" sz="1600" dirty="0">
                <a:latin typeface="Consolas" panose="020B0609020204030204" pitchFamily="49" charset="0"/>
                <a:cs typeface="Consolas" panose="020B0609020204030204" pitchFamily="49" charset="0"/>
              </a:rPr>
              <a:t>=0; $</a:t>
            </a:r>
            <a:r>
              <a:rPr lang="en-CA" sz="1600" dirty="0" err="1">
                <a:latin typeface="Consolas" panose="020B0609020204030204" pitchFamily="49" charset="0"/>
                <a:cs typeface="Consolas" panose="020B0609020204030204" pitchFamily="49" charset="0"/>
              </a:rPr>
              <a:t>i</a:t>
            </a:r>
            <a:r>
              <a:rPr lang="en-CA" sz="1600" dirty="0">
                <a:latin typeface="Consolas" panose="020B0609020204030204" pitchFamily="49" charset="0"/>
                <a:cs typeface="Consolas" panose="020B0609020204030204" pitchFamily="49" charset="0"/>
              </a:rPr>
              <a:t> &lt; count($content); $</a:t>
            </a:r>
            <a:r>
              <a:rPr lang="en-CA" sz="1600" dirty="0" err="1">
                <a:latin typeface="Consolas" panose="020B0609020204030204" pitchFamily="49" charset="0"/>
                <a:cs typeface="Consolas" panose="020B0609020204030204" pitchFamily="49" charset="0"/>
              </a:rPr>
              <a:t>i</a:t>
            </a:r>
            <a:r>
              <a:rPr lang="en-CA" sz="1600" dirty="0">
                <a:latin typeface="Consolas" panose="020B0609020204030204" pitchFamily="49" charset="0"/>
                <a:cs typeface="Consolas" panose="020B0609020204030204" pitchFamily="49" charset="0"/>
              </a:rPr>
              <a:t>++) </a:t>
            </a:r>
            <a:r>
              <a:rPr lang="en-CA" sz="1600" dirty="0" smtClean="0">
                <a:latin typeface="Consolas" panose="020B0609020204030204" pitchFamily="49" charset="0"/>
                <a:cs typeface="Consolas" panose="020B0609020204030204" pitchFamily="49" charset="0"/>
              </a:rPr>
              <a:t>{     </a:t>
            </a:r>
            <a:endParaRPr lang="en-CA" sz="1600" dirty="0">
              <a:latin typeface="Consolas" panose="020B0609020204030204" pitchFamily="49" charset="0"/>
              <a:cs typeface="Consolas" panose="020B0609020204030204" pitchFamily="49" charset="0"/>
            </a:endParaRPr>
          </a:p>
          <a:p>
            <a:r>
              <a:rPr lang="en-CA" sz="1600" dirty="0">
                <a:latin typeface="Consolas" panose="020B0609020204030204" pitchFamily="49" charset="0"/>
                <a:cs typeface="Consolas" panose="020B0609020204030204" pitchFamily="49" charset="0"/>
              </a:rPr>
              <a:t>      </a:t>
            </a:r>
            <a:r>
              <a:rPr lang="en-CA" sz="1600" dirty="0">
                <a:solidFill>
                  <a:schemeClr val="tx2"/>
                </a:solidFill>
                <a:latin typeface="Consolas" panose="020B0609020204030204" pitchFamily="49" charset="0"/>
                <a:cs typeface="Consolas" panose="020B0609020204030204" pitchFamily="49" charset="0"/>
              </a:rPr>
              <a:t>/* if item found - don't write it to file */</a:t>
            </a:r>
          </a:p>
          <a:p>
            <a:r>
              <a:rPr lang="en-CA" sz="1600" dirty="0">
                <a:latin typeface="Consolas" panose="020B0609020204030204" pitchFamily="49" charset="0"/>
                <a:cs typeface="Consolas" panose="020B0609020204030204" pitchFamily="49" charset="0"/>
              </a:rPr>
              <a:t>      if (trim($content[$</a:t>
            </a:r>
            <a:r>
              <a:rPr lang="en-CA" sz="1600" dirty="0" err="1">
                <a:latin typeface="Consolas" panose="020B0609020204030204" pitchFamily="49" charset="0"/>
                <a:cs typeface="Consolas" panose="020B0609020204030204" pitchFamily="49" charset="0"/>
              </a:rPr>
              <a:t>i</a:t>
            </a:r>
            <a:r>
              <a:rPr lang="en-CA" sz="1600" dirty="0">
                <a:latin typeface="Consolas" panose="020B0609020204030204" pitchFamily="49" charset="0"/>
                <a:cs typeface="Consolas" panose="020B0609020204030204" pitchFamily="49" charset="0"/>
              </a:rPr>
              <a:t>]) </a:t>
            </a:r>
            <a:r>
              <a:rPr lang="en-CA" sz="1600" dirty="0" smtClean="0">
                <a:latin typeface="Consolas" panose="020B0609020204030204" pitchFamily="49" charset="0"/>
                <a:cs typeface="Consolas" panose="020B0609020204030204" pitchFamily="49" charset="0"/>
              </a:rPr>
              <a:t>!= </a:t>
            </a:r>
            <a:r>
              <a:rPr lang="en-CA" sz="1600" dirty="0">
                <a:latin typeface="Consolas" panose="020B0609020204030204" pitchFamily="49" charset="0"/>
                <a:cs typeface="Consolas" panose="020B0609020204030204" pitchFamily="49" charset="0"/>
              </a:rPr>
              <a:t>$</a:t>
            </a:r>
            <a:r>
              <a:rPr lang="en-CA" sz="1600" dirty="0" err="1">
                <a:latin typeface="Consolas" panose="020B0609020204030204" pitchFamily="49" charset="0"/>
                <a:cs typeface="Consolas" panose="020B0609020204030204" pitchFamily="49" charset="0"/>
              </a:rPr>
              <a:t>item_to_delete</a:t>
            </a:r>
            <a:r>
              <a:rPr lang="en-CA" sz="1600" dirty="0">
                <a:latin typeface="Consolas" panose="020B0609020204030204" pitchFamily="49" charset="0"/>
                <a:cs typeface="Consolas" panose="020B0609020204030204" pitchFamily="49" charset="0"/>
              </a:rPr>
              <a:t>) {</a:t>
            </a:r>
          </a:p>
          <a:p>
            <a:r>
              <a:rPr lang="en-CA" sz="1600" dirty="0">
                <a:latin typeface="Consolas" panose="020B0609020204030204" pitchFamily="49" charset="0"/>
                <a:cs typeface="Consolas" panose="020B0609020204030204" pitchFamily="49" charset="0"/>
              </a:rPr>
              <a:t>        </a:t>
            </a:r>
            <a:r>
              <a:rPr lang="en-CA" sz="1600" dirty="0" err="1" smtClean="0">
                <a:latin typeface="Consolas" panose="020B0609020204030204" pitchFamily="49" charset="0"/>
                <a:cs typeface="Consolas" panose="020B0609020204030204" pitchFamily="49" charset="0"/>
              </a:rPr>
              <a:t>file_put_contents</a:t>
            </a:r>
            <a:r>
              <a:rPr lang="en-CA" sz="1600" dirty="0">
                <a:latin typeface="Consolas" panose="020B0609020204030204" pitchFamily="49" charset="0"/>
                <a:cs typeface="Consolas" panose="020B0609020204030204" pitchFamily="49" charset="0"/>
              </a:rPr>
              <a:t>("todo.txt", $content[$</a:t>
            </a:r>
            <a:r>
              <a:rPr lang="en-CA" sz="1600" dirty="0" err="1">
                <a:latin typeface="Consolas" panose="020B0609020204030204" pitchFamily="49" charset="0"/>
                <a:cs typeface="Consolas" panose="020B0609020204030204" pitchFamily="49" charset="0"/>
              </a:rPr>
              <a:t>i</a:t>
            </a:r>
            <a:r>
              <a:rPr lang="en-CA" sz="1600" dirty="0">
                <a:latin typeface="Consolas" panose="020B0609020204030204" pitchFamily="49" charset="0"/>
                <a:cs typeface="Consolas" panose="020B0609020204030204" pitchFamily="49" charset="0"/>
              </a:rPr>
              <a:t>], </a:t>
            </a:r>
            <a:r>
              <a:rPr lang="en-CA" sz="1600" dirty="0" smtClean="0">
                <a:latin typeface="Consolas" panose="020B0609020204030204" pitchFamily="49" charset="0"/>
                <a:cs typeface="Consolas" panose="020B0609020204030204" pitchFamily="49" charset="0"/>
              </a:rPr>
              <a:t/>
            </a:r>
            <a:br>
              <a:rPr lang="en-CA" sz="1600" dirty="0" smtClean="0">
                <a:latin typeface="Consolas" panose="020B0609020204030204" pitchFamily="49" charset="0"/>
                <a:cs typeface="Consolas" panose="020B0609020204030204" pitchFamily="49" charset="0"/>
              </a:rPr>
            </a:br>
            <a:r>
              <a:rPr lang="en-CA" sz="1600" dirty="0" smtClean="0">
                <a:latin typeface="Consolas" panose="020B0609020204030204" pitchFamily="49" charset="0"/>
                <a:cs typeface="Consolas" panose="020B0609020204030204" pitchFamily="49" charset="0"/>
              </a:rPr>
              <a:t>                            FILE_APPEND</a:t>
            </a:r>
            <a:r>
              <a:rPr lang="en-CA" sz="1600" dirty="0">
                <a:latin typeface="Consolas" panose="020B0609020204030204" pitchFamily="49" charset="0"/>
                <a:cs typeface="Consolas" panose="020B0609020204030204" pitchFamily="49" charset="0"/>
              </a:rPr>
              <a:t>);</a:t>
            </a:r>
          </a:p>
          <a:p>
            <a:r>
              <a:rPr lang="en-CA" sz="1600" dirty="0">
                <a:latin typeface="Consolas" panose="020B0609020204030204" pitchFamily="49" charset="0"/>
                <a:cs typeface="Consolas" panose="020B0609020204030204" pitchFamily="49" charset="0"/>
              </a:rPr>
              <a:t>      }</a:t>
            </a:r>
          </a:p>
          <a:p>
            <a:r>
              <a:rPr lang="en-CA" sz="1600" dirty="0">
                <a:latin typeface="Consolas" panose="020B0609020204030204" pitchFamily="49" charset="0"/>
                <a:cs typeface="Consolas" panose="020B0609020204030204" pitchFamily="49" charset="0"/>
              </a:rPr>
              <a:t>    }</a:t>
            </a:r>
          </a:p>
          <a:p>
            <a:r>
              <a:rPr lang="en-CA" sz="1600" dirty="0">
                <a:latin typeface="Consolas" panose="020B0609020204030204" pitchFamily="49" charset="0"/>
                <a:cs typeface="Consolas" panose="020B0609020204030204" pitchFamily="49" charset="0"/>
              </a:rPr>
              <a:t>    </a:t>
            </a:r>
            <a:r>
              <a:rPr lang="en-CA" sz="1600" dirty="0" smtClean="0">
                <a:latin typeface="Consolas" panose="020B0609020204030204" pitchFamily="49" charset="0"/>
                <a:cs typeface="Consolas" panose="020B0609020204030204" pitchFamily="49" charset="0"/>
              </a:rPr>
              <a:t>print </a:t>
            </a:r>
            <a:r>
              <a:rPr lang="en-CA" sz="1600" dirty="0">
                <a:latin typeface="Consolas" panose="020B0609020204030204" pitchFamily="49" charset="0"/>
                <a:cs typeface="Consolas" panose="020B0609020204030204" pitchFamily="49" charset="0"/>
              </a:rPr>
              <a:t>"Item deleted on server\n</a:t>
            </a:r>
            <a:r>
              <a:rPr lang="en-CA" sz="1600" dirty="0" smtClean="0">
                <a:latin typeface="Consolas" panose="020B0609020204030204" pitchFamily="49" charset="0"/>
                <a:cs typeface="Consolas" panose="020B0609020204030204" pitchFamily="49" charset="0"/>
              </a:rPr>
              <a:t>";</a:t>
            </a:r>
          </a:p>
          <a:p>
            <a:r>
              <a:rPr lang="en-CA" sz="1600" dirty="0" smtClean="0">
                <a:latin typeface="Consolas" panose="020B0609020204030204" pitchFamily="49" charset="0"/>
                <a:cs typeface="Consolas" panose="020B0609020204030204" pitchFamily="49" charset="0"/>
              </a:rPr>
              <a:t>  }</a:t>
            </a:r>
          </a:p>
          <a:p>
            <a:r>
              <a:rPr lang="en-US" sz="1600" dirty="0" smtClean="0">
                <a:latin typeface="Consolas" panose="020B0609020204030204" pitchFamily="49" charset="0"/>
                <a:cs typeface="Consolas" panose="020B0609020204030204" pitchFamily="49" charset="0"/>
              </a:rPr>
              <a:t>?&gt;</a:t>
            </a:r>
            <a:endParaRPr lang="en-CA" sz="1600" dirty="0">
              <a:latin typeface="Consolas" panose="020B0609020204030204" pitchFamily="49" charset="0"/>
              <a:cs typeface="Consolas" panose="020B0609020204030204" pitchFamily="49" charset="0"/>
            </a:endParaRPr>
          </a:p>
        </p:txBody>
      </p:sp>
      <p:sp>
        <p:nvSpPr>
          <p:cNvPr id="7" name="Rectangle 6"/>
          <p:cNvSpPr/>
          <p:nvPr/>
        </p:nvSpPr>
        <p:spPr>
          <a:xfrm>
            <a:off x="5985902" y="5172718"/>
            <a:ext cx="932109" cy="160908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item1</a:t>
            </a:r>
          </a:p>
          <a:p>
            <a:pPr algn="ctr"/>
            <a:r>
              <a:rPr lang="en-US" dirty="0" smtClean="0"/>
              <a:t>item2</a:t>
            </a:r>
          </a:p>
          <a:p>
            <a:pPr algn="ctr"/>
            <a:r>
              <a:rPr lang="en-US" dirty="0" smtClean="0">
                <a:solidFill>
                  <a:srgbClr val="FF0000"/>
                </a:solidFill>
              </a:rPr>
              <a:t>item3</a:t>
            </a:r>
          </a:p>
          <a:p>
            <a:pPr algn="ctr"/>
            <a:r>
              <a:rPr lang="en-US" dirty="0" smtClean="0"/>
              <a:t>item4</a:t>
            </a:r>
          </a:p>
          <a:p>
            <a:pPr algn="ctr"/>
            <a:r>
              <a:rPr lang="en-US" dirty="0" smtClean="0"/>
              <a:t>…</a:t>
            </a:r>
          </a:p>
          <a:p>
            <a:pPr algn="ctr"/>
            <a:endParaRPr lang="en-US" dirty="0" smtClean="0"/>
          </a:p>
        </p:txBody>
      </p:sp>
      <p:sp>
        <p:nvSpPr>
          <p:cNvPr id="8" name="TextBox 7"/>
          <p:cNvSpPr txBox="1"/>
          <p:nvPr/>
        </p:nvSpPr>
        <p:spPr>
          <a:xfrm>
            <a:off x="6035260" y="4888468"/>
            <a:ext cx="891783" cy="369332"/>
          </a:xfrm>
          <a:prstGeom prst="rect">
            <a:avLst/>
          </a:prstGeom>
          <a:noFill/>
        </p:spPr>
        <p:txBody>
          <a:bodyPr wrap="none" rtlCol="0">
            <a:spAutoFit/>
          </a:bodyPr>
          <a:lstStyle/>
          <a:p>
            <a:r>
              <a:rPr lang="en-US" dirty="0" smtClean="0"/>
              <a:t>todo.txt</a:t>
            </a:r>
            <a:endParaRPr lang="en-CA" dirty="0"/>
          </a:p>
        </p:txBody>
      </p:sp>
      <p:sp>
        <p:nvSpPr>
          <p:cNvPr id="10" name="Rectangle 9"/>
          <p:cNvSpPr/>
          <p:nvPr/>
        </p:nvSpPr>
        <p:spPr>
          <a:xfrm>
            <a:off x="8135691" y="5166055"/>
            <a:ext cx="932109" cy="160908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item1</a:t>
            </a:r>
          </a:p>
          <a:p>
            <a:pPr algn="ctr"/>
            <a:r>
              <a:rPr lang="en-US" dirty="0" smtClean="0"/>
              <a:t>item2</a:t>
            </a:r>
          </a:p>
          <a:p>
            <a:pPr algn="ctr"/>
            <a:r>
              <a:rPr lang="en-US" dirty="0" smtClean="0"/>
              <a:t>item4</a:t>
            </a:r>
          </a:p>
          <a:p>
            <a:pPr algn="ctr"/>
            <a:r>
              <a:rPr lang="en-US" dirty="0" smtClean="0"/>
              <a:t>…</a:t>
            </a:r>
          </a:p>
          <a:p>
            <a:pPr algn="ctr"/>
            <a:endParaRPr lang="en-US" dirty="0" smtClean="0"/>
          </a:p>
        </p:txBody>
      </p:sp>
      <p:sp>
        <p:nvSpPr>
          <p:cNvPr id="11" name="TextBox 10"/>
          <p:cNvSpPr txBox="1"/>
          <p:nvPr/>
        </p:nvSpPr>
        <p:spPr>
          <a:xfrm>
            <a:off x="8176017" y="4888468"/>
            <a:ext cx="891783" cy="369332"/>
          </a:xfrm>
          <a:prstGeom prst="rect">
            <a:avLst/>
          </a:prstGeom>
          <a:noFill/>
        </p:spPr>
        <p:txBody>
          <a:bodyPr wrap="none" rtlCol="0">
            <a:spAutoFit/>
          </a:bodyPr>
          <a:lstStyle/>
          <a:p>
            <a:r>
              <a:rPr lang="en-US" dirty="0" smtClean="0"/>
              <a:t>todo.txt</a:t>
            </a:r>
            <a:endParaRPr lang="en-CA" dirty="0"/>
          </a:p>
        </p:txBody>
      </p:sp>
      <p:cxnSp>
        <p:nvCxnSpPr>
          <p:cNvPr id="13" name="Straight Arrow Connector 12"/>
          <p:cNvCxnSpPr/>
          <p:nvPr/>
        </p:nvCxnSpPr>
        <p:spPr>
          <a:xfrm>
            <a:off x="7071325" y="5334000"/>
            <a:ext cx="863151" cy="0"/>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14" name="TextBox 13"/>
          <p:cNvSpPr txBox="1"/>
          <p:nvPr/>
        </p:nvSpPr>
        <p:spPr>
          <a:xfrm>
            <a:off x="6952355" y="5543974"/>
            <a:ext cx="1077539" cy="1200329"/>
          </a:xfrm>
          <a:prstGeom prst="rect">
            <a:avLst/>
          </a:prstGeom>
          <a:noFill/>
        </p:spPr>
        <p:txBody>
          <a:bodyPr wrap="none" rtlCol="0">
            <a:spAutoFit/>
          </a:bodyPr>
          <a:lstStyle/>
          <a:p>
            <a:r>
              <a:rPr lang="en-US" dirty="0" smtClean="0"/>
              <a:t>don't</a:t>
            </a:r>
            <a:br>
              <a:rPr lang="en-US" dirty="0" smtClean="0"/>
            </a:br>
            <a:r>
              <a:rPr lang="en-US" dirty="0" smtClean="0"/>
              <a:t>copy item</a:t>
            </a:r>
            <a:br>
              <a:rPr lang="en-US" dirty="0" smtClean="0"/>
            </a:br>
            <a:r>
              <a:rPr lang="en-US" dirty="0" smtClean="0"/>
              <a:t>that is to </a:t>
            </a:r>
            <a:br>
              <a:rPr lang="en-US" dirty="0" smtClean="0"/>
            </a:br>
            <a:r>
              <a:rPr lang="en-US" dirty="0" smtClean="0"/>
              <a:t>be delete</a:t>
            </a:r>
            <a:endParaRPr lang="en-CA" dirty="0"/>
          </a:p>
        </p:txBody>
      </p:sp>
      <p:cxnSp>
        <p:nvCxnSpPr>
          <p:cNvPr id="17" name="Straight Arrow Connector 16"/>
          <p:cNvCxnSpPr/>
          <p:nvPr/>
        </p:nvCxnSpPr>
        <p:spPr>
          <a:xfrm flipH="1">
            <a:off x="4317640" y="1268339"/>
            <a:ext cx="2740154" cy="82758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p:nvPr/>
        </p:nvCxnSpPr>
        <p:spPr>
          <a:xfrm flipH="1">
            <a:off x="3886200" y="1871697"/>
            <a:ext cx="3066155" cy="43143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5" name="Straight Arrow Connector 24"/>
          <p:cNvCxnSpPr/>
          <p:nvPr/>
        </p:nvCxnSpPr>
        <p:spPr>
          <a:xfrm flipH="1">
            <a:off x="4317640" y="2153093"/>
            <a:ext cx="2634715" cy="36150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1" name="Straight Arrow Connector 30"/>
          <p:cNvCxnSpPr/>
          <p:nvPr/>
        </p:nvCxnSpPr>
        <p:spPr>
          <a:xfrm flipH="1">
            <a:off x="5071340" y="2735332"/>
            <a:ext cx="1456102" cy="20911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3" name="Straight Arrow Connector 32"/>
          <p:cNvCxnSpPr/>
          <p:nvPr/>
        </p:nvCxnSpPr>
        <p:spPr>
          <a:xfrm flipH="1" flipV="1">
            <a:off x="5687717" y="3512133"/>
            <a:ext cx="1170283" cy="3208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5" name="Straight Arrow Connector 34"/>
          <p:cNvCxnSpPr/>
          <p:nvPr/>
        </p:nvCxnSpPr>
        <p:spPr>
          <a:xfrm flipH="1">
            <a:off x="3234378" y="755220"/>
            <a:ext cx="3717977" cy="84498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43" name="TextBox 42"/>
          <p:cNvSpPr txBox="1"/>
          <p:nvPr/>
        </p:nvSpPr>
        <p:spPr>
          <a:xfrm>
            <a:off x="2098870" y="5010834"/>
            <a:ext cx="1840568" cy="646331"/>
          </a:xfrm>
          <a:prstGeom prst="rect">
            <a:avLst/>
          </a:prstGeom>
        </p:spPr>
        <p:style>
          <a:lnRef idx="2">
            <a:schemeClr val="dk1"/>
          </a:lnRef>
          <a:fillRef idx="1">
            <a:schemeClr val="lt1"/>
          </a:fillRef>
          <a:effectRef idx="0">
            <a:schemeClr val="dk1"/>
          </a:effectRef>
          <a:fontRef idx="minor">
            <a:schemeClr val="dk1"/>
          </a:fontRef>
        </p:style>
        <p:txBody>
          <a:bodyPr wrap="none" rtlCol="0">
            <a:spAutoFit/>
          </a:bodyPr>
          <a:lstStyle/>
          <a:p>
            <a:r>
              <a:rPr lang="en-US" dirty="0" smtClean="0"/>
              <a:t>Message returned</a:t>
            </a:r>
            <a:br>
              <a:rPr lang="en-US" dirty="0" smtClean="0"/>
            </a:br>
            <a:r>
              <a:rPr lang="en-US" dirty="0" smtClean="0"/>
              <a:t>to AJAX call.</a:t>
            </a:r>
            <a:endParaRPr lang="en-CA" dirty="0"/>
          </a:p>
        </p:txBody>
      </p:sp>
      <p:sp>
        <p:nvSpPr>
          <p:cNvPr id="9" name="TextBox 8"/>
          <p:cNvSpPr txBox="1"/>
          <p:nvPr/>
        </p:nvSpPr>
        <p:spPr>
          <a:xfrm>
            <a:off x="6527442" y="609600"/>
            <a:ext cx="2561823" cy="3970318"/>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en-US" dirty="0" smtClean="0"/>
              <a:t>-if "delete" is defined.</a:t>
            </a:r>
            <a:br>
              <a:rPr lang="en-US" dirty="0" smtClean="0"/>
            </a:br>
            <a:endParaRPr lang="en-US" dirty="0" smtClean="0"/>
          </a:p>
          <a:p>
            <a:r>
              <a:rPr lang="en-US" dirty="0" smtClean="0"/>
              <a:t>-get "item to delete"</a:t>
            </a:r>
            <a:br>
              <a:rPr lang="en-US" dirty="0" smtClean="0"/>
            </a:br>
            <a:r>
              <a:rPr lang="en-US" dirty="0" smtClean="0"/>
              <a:t>from client.</a:t>
            </a:r>
          </a:p>
          <a:p>
            <a:r>
              <a:rPr lang="en-US" dirty="0" smtClean="0"/>
              <a:t>-open "</a:t>
            </a:r>
            <a:r>
              <a:rPr lang="en-US" dirty="0" err="1" smtClean="0"/>
              <a:t>todo</a:t>
            </a:r>
            <a:r>
              <a:rPr lang="en-US" dirty="0" smtClean="0"/>
              <a:t>" file.</a:t>
            </a:r>
            <a:br>
              <a:rPr lang="en-US" dirty="0" smtClean="0"/>
            </a:br>
            <a:r>
              <a:rPr lang="en-US" dirty="0" smtClean="0"/>
              <a:t>-delete the contents.</a:t>
            </a:r>
          </a:p>
          <a:p>
            <a:endParaRPr lang="en-US" dirty="0" smtClean="0"/>
          </a:p>
          <a:p>
            <a:r>
              <a:rPr lang="en-US" dirty="0" smtClean="0"/>
              <a:t>- loop through each item in the file.</a:t>
            </a:r>
          </a:p>
          <a:p>
            <a:endParaRPr lang="en-US" dirty="0" smtClean="0"/>
          </a:p>
          <a:p>
            <a:r>
              <a:rPr lang="en-US" dirty="0" smtClean="0"/>
              <a:t>- if the name of the  item is the same as the one to be delete, don't write it back to the file.  </a:t>
            </a:r>
          </a:p>
        </p:txBody>
      </p:sp>
    </p:spTree>
    <p:extLst>
      <p:ext uri="{BB962C8B-B14F-4D97-AF65-F5344CB8AC3E}">
        <p14:creationId xmlns:p14="http://schemas.microsoft.com/office/powerpoint/2010/main" val="4225118618"/>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JS code (several pages)</a:t>
            </a:r>
            <a:endParaRPr lang="en-CA" dirty="0"/>
          </a:p>
        </p:txBody>
      </p:sp>
      <p:sp>
        <p:nvSpPr>
          <p:cNvPr id="4" name="Footer Placeholder 3"/>
          <p:cNvSpPr>
            <a:spLocks noGrp="1"/>
          </p:cNvSpPr>
          <p:nvPr>
            <p:ph type="ftr" sz="quarter" idx="11"/>
          </p:nvPr>
        </p:nvSpPr>
        <p:spPr/>
        <p:txBody>
          <a:bodyPr/>
          <a:lstStyle/>
          <a:p>
            <a:r>
              <a:rPr lang="en-US" smtClean="0"/>
              <a:t>EECS1012</a:t>
            </a:r>
            <a:endParaRPr lang="en-US" dirty="0"/>
          </a:p>
        </p:txBody>
      </p:sp>
      <p:sp>
        <p:nvSpPr>
          <p:cNvPr id="5" name="Slide Number Placeholder 4"/>
          <p:cNvSpPr>
            <a:spLocks noGrp="1"/>
          </p:cNvSpPr>
          <p:nvPr>
            <p:ph type="sldNum" sz="quarter" idx="12"/>
          </p:nvPr>
        </p:nvSpPr>
        <p:spPr/>
        <p:txBody>
          <a:bodyPr>
            <a:normAutofit fontScale="85000" lnSpcReduction="20000"/>
          </a:bodyPr>
          <a:lstStyle/>
          <a:p>
            <a:fld id="{CB779743-7B81-4FB7-A3E2-1ACEC99CD8CF}" type="slidenum">
              <a:rPr lang="en-US" smtClean="0"/>
              <a:t>48</a:t>
            </a:fld>
            <a:endParaRPr lang="en-US"/>
          </a:p>
        </p:txBody>
      </p:sp>
      <p:sp>
        <p:nvSpPr>
          <p:cNvPr id="6" name="Rectangle 5"/>
          <p:cNvSpPr/>
          <p:nvPr/>
        </p:nvSpPr>
        <p:spPr>
          <a:xfrm>
            <a:off x="266700" y="1752600"/>
            <a:ext cx="8153400" cy="2585323"/>
          </a:xfrm>
          <a:prstGeom prst="rect">
            <a:avLst/>
          </a:prstGeom>
          <a:solidFill>
            <a:srgbClr val="F4F6A8"/>
          </a:solidFill>
        </p:spPr>
        <p:style>
          <a:lnRef idx="2">
            <a:schemeClr val="dk1"/>
          </a:lnRef>
          <a:fillRef idx="1">
            <a:schemeClr val="lt1"/>
          </a:fillRef>
          <a:effectRef idx="0">
            <a:schemeClr val="dk1"/>
          </a:effectRef>
          <a:fontRef idx="minor">
            <a:schemeClr val="dk1"/>
          </a:fontRef>
        </p:style>
        <p:txBody>
          <a:bodyPr wrap="square">
            <a:spAutoFit/>
          </a:bodyPr>
          <a:lstStyle/>
          <a:p>
            <a:r>
              <a:rPr lang="en-CA" dirty="0" smtClean="0">
                <a:solidFill>
                  <a:schemeClr val="tx2"/>
                </a:solidFill>
              </a:rPr>
              <a:t>/* </a:t>
            </a:r>
            <a:r>
              <a:rPr lang="en-CA" dirty="0" err="1" smtClean="0">
                <a:solidFill>
                  <a:schemeClr val="tx2"/>
                </a:solidFill>
              </a:rPr>
              <a:t>onload</a:t>
            </a:r>
            <a:r>
              <a:rPr lang="en-CA" dirty="0" smtClean="0">
                <a:solidFill>
                  <a:schemeClr val="tx2"/>
                </a:solidFill>
              </a:rPr>
              <a:t> - set </a:t>
            </a:r>
            <a:r>
              <a:rPr lang="en-CA" dirty="0" err="1" smtClean="0">
                <a:solidFill>
                  <a:schemeClr val="tx2"/>
                </a:solidFill>
              </a:rPr>
              <a:t>addButton's</a:t>
            </a:r>
            <a:r>
              <a:rPr lang="en-CA" dirty="0" smtClean="0">
                <a:solidFill>
                  <a:schemeClr val="tx2"/>
                </a:solidFill>
              </a:rPr>
              <a:t> function */</a:t>
            </a:r>
          </a:p>
          <a:p>
            <a:r>
              <a:rPr lang="en-CA" dirty="0" err="1" smtClean="0"/>
              <a:t>window.onload</a:t>
            </a:r>
            <a:r>
              <a:rPr lang="en-CA" dirty="0" smtClean="0"/>
              <a:t> = function()</a:t>
            </a:r>
          </a:p>
          <a:p>
            <a:r>
              <a:rPr lang="en-CA" dirty="0" smtClean="0"/>
              <a:t>{</a:t>
            </a:r>
          </a:p>
          <a:p>
            <a:r>
              <a:rPr lang="en-CA" dirty="0" smtClean="0"/>
              <a:t>  $("</a:t>
            </a:r>
            <a:r>
              <a:rPr lang="en-CA" dirty="0" err="1" smtClean="0"/>
              <a:t>addButton</a:t>
            </a:r>
            <a:r>
              <a:rPr lang="en-CA" dirty="0" smtClean="0"/>
              <a:t>").</a:t>
            </a:r>
            <a:r>
              <a:rPr lang="en-CA" dirty="0" err="1" smtClean="0"/>
              <a:t>onclick</a:t>
            </a:r>
            <a:r>
              <a:rPr lang="en-CA" dirty="0" smtClean="0"/>
              <a:t> = </a:t>
            </a:r>
            <a:r>
              <a:rPr lang="en-CA" dirty="0" err="1" smtClean="0"/>
              <a:t>addItem</a:t>
            </a:r>
            <a:r>
              <a:rPr lang="en-CA" dirty="0" smtClean="0"/>
              <a:t>;</a:t>
            </a:r>
          </a:p>
          <a:p>
            <a:r>
              <a:rPr lang="en-CA" dirty="0" smtClean="0"/>
              <a:t>  </a:t>
            </a:r>
            <a:r>
              <a:rPr lang="en-CA" dirty="0" err="1" smtClean="0"/>
              <a:t>getListFromServer</a:t>
            </a:r>
            <a:r>
              <a:rPr lang="en-CA" dirty="0" smtClean="0"/>
              <a:t>(); </a:t>
            </a:r>
            <a:r>
              <a:rPr lang="en-CA" dirty="0" smtClean="0">
                <a:solidFill>
                  <a:schemeClr val="tx2"/>
                </a:solidFill>
              </a:rPr>
              <a:t>/* calls server to get List */</a:t>
            </a:r>
          </a:p>
          <a:p>
            <a:r>
              <a:rPr lang="en-CA" dirty="0" smtClean="0"/>
              <a:t>}</a:t>
            </a:r>
          </a:p>
          <a:p>
            <a:endParaRPr lang="en-US" dirty="0"/>
          </a:p>
          <a:p>
            <a:r>
              <a:rPr lang="en-US" dirty="0" smtClean="0"/>
              <a:t>…</a:t>
            </a:r>
            <a:endParaRPr lang="en-CA" dirty="0"/>
          </a:p>
          <a:p>
            <a:endParaRPr lang="en-CA" dirty="0"/>
          </a:p>
        </p:txBody>
      </p:sp>
    </p:spTree>
    <p:extLst>
      <p:ext uri="{BB962C8B-B14F-4D97-AF65-F5344CB8AC3E}">
        <p14:creationId xmlns:p14="http://schemas.microsoft.com/office/powerpoint/2010/main" val="2298591108"/>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JS code</a:t>
            </a:r>
            <a:endParaRPr lang="en-CA" dirty="0"/>
          </a:p>
        </p:txBody>
      </p:sp>
      <p:sp>
        <p:nvSpPr>
          <p:cNvPr id="4" name="Footer Placeholder 3"/>
          <p:cNvSpPr>
            <a:spLocks noGrp="1"/>
          </p:cNvSpPr>
          <p:nvPr>
            <p:ph type="ftr" sz="quarter" idx="11"/>
          </p:nvPr>
        </p:nvSpPr>
        <p:spPr/>
        <p:txBody>
          <a:bodyPr/>
          <a:lstStyle/>
          <a:p>
            <a:r>
              <a:rPr lang="en-US" smtClean="0"/>
              <a:t>EECS1012</a:t>
            </a:r>
            <a:endParaRPr lang="en-US" dirty="0"/>
          </a:p>
        </p:txBody>
      </p:sp>
      <p:sp>
        <p:nvSpPr>
          <p:cNvPr id="5" name="Slide Number Placeholder 4"/>
          <p:cNvSpPr>
            <a:spLocks noGrp="1"/>
          </p:cNvSpPr>
          <p:nvPr>
            <p:ph type="sldNum" sz="quarter" idx="12"/>
          </p:nvPr>
        </p:nvSpPr>
        <p:spPr/>
        <p:txBody>
          <a:bodyPr>
            <a:normAutofit fontScale="85000" lnSpcReduction="20000"/>
          </a:bodyPr>
          <a:lstStyle/>
          <a:p>
            <a:fld id="{CB779743-7B81-4FB7-A3E2-1ACEC99CD8CF}" type="slidenum">
              <a:rPr lang="en-US" smtClean="0"/>
              <a:t>49</a:t>
            </a:fld>
            <a:endParaRPr lang="en-US"/>
          </a:p>
        </p:txBody>
      </p:sp>
      <p:sp>
        <p:nvSpPr>
          <p:cNvPr id="6" name="Rectangle 5"/>
          <p:cNvSpPr/>
          <p:nvPr/>
        </p:nvSpPr>
        <p:spPr>
          <a:xfrm>
            <a:off x="228600" y="1752600"/>
            <a:ext cx="8153400" cy="4524315"/>
          </a:xfrm>
          <a:prstGeom prst="rect">
            <a:avLst/>
          </a:prstGeom>
          <a:solidFill>
            <a:srgbClr val="F4F6A8"/>
          </a:solidFill>
        </p:spPr>
        <p:style>
          <a:lnRef idx="2">
            <a:schemeClr val="dk1"/>
          </a:lnRef>
          <a:fillRef idx="1">
            <a:schemeClr val="lt1"/>
          </a:fillRef>
          <a:effectRef idx="0">
            <a:schemeClr val="dk1"/>
          </a:effectRef>
          <a:fontRef idx="minor">
            <a:schemeClr val="dk1"/>
          </a:fontRef>
        </p:style>
        <p:txBody>
          <a:bodyPr wrap="square">
            <a:spAutoFit/>
          </a:bodyPr>
          <a:lstStyle/>
          <a:p>
            <a:r>
              <a:rPr lang="en-CA" dirty="0"/>
              <a:t>function </a:t>
            </a:r>
            <a:r>
              <a:rPr lang="en-CA" dirty="0" err="1"/>
              <a:t>getListFromServer</a:t>
            </a:r>
            <a:r>
              <a:rPr lang="en-CA" dirty="0" smtClean="0"/>
              <a:t>()  </a:t>
            </a:r>
            <a:r>
              <a:rPr lang="en-CA" dirty="0" smtClean="0">
                <a:solidFill>
                  <a:schemeClr val="tx2"/>
                </a:solidFill>
              </a:rPr>
              <a:t>/* will call </a:t>
            </a:r>
            <a:r>
              <a:rPr lang="en-CA" dirty="0" err="1" smtClean="0">
                <a:solidFill>
                  <a:schemeClr val="tx2"/>
                </a:solidFill>
              </a:rPr>
              <a:t>todo.php?getlist</a:t>
            </a:r>
            <a:r>
              <a:rPr lang="en-CA" dirty="0" smtClean="0">
                <a:solidFill>
                  <a:schemeClr val="tx2"/>
                </a:solidFill>
              </a:rPr>
              <a:t>=true */</a:t>
            </a:r>
            <a:endParaRPr lang="en-CA" dirty="0">
              <a:solidFill>
                <a:schemeClr val="tx2"/>
              </a:solidFill>
            </a:endParaRPr>
          </a:p>
          <a:p>
            <a:r>
              <a:rPr lang="en-CA" dirty="0"/>
              <a:t>{</a:t>
            </a:r>
          </a:p>
          <a:p>
            <a:r>
              <a:rPr lang="en-CA" dirty="0" smtClean="0"/>
              <a:t>   </a:t>
            </a:r>
            <a:r>
              <a:rPr lang="en-CA" dirty="0" err="1" smtClean="0"/>
              <a:t>var</a:t>
            </a:r>
            <a:r>
              <a:rPr lang="en-CA" dirty="0" smtClean="0"/>
              <a:t> </a:t>
            </a:r>
            <a:r>
              <a:rPr lang="en-CA" dirty="0" err="1"/>
              <a:t>xmlhttp</a:t>
            </a:r>
            <a:r>
              <a:rPr lang="en-CA" dirty="0"/>
              <a:t> = new </a:t>
            </a:r>
            <a:r>
              <a:rPr lang="en-CA" dirty="0" err="1"/>
              <a:t>XMLHttpRequest</a:t>
            </a:r>
            <a:r>
              <a:rPr lang="en-CA" dirty="0" smtClean="0"/>
              <a:t>(); </a:t>
            </a:r>
            <a:r>
              <a:rPr lang="en-CA" dirty="0">
                <a:solidFill>
                  <a:schemeClr val="tx2"/>
                </a:solidFill>
              </a:rPr>
              <a:t>/* make AJAX request </a:t>
            </a:r>
            <a:r>
              <a:rPr lang="en-CA" dirty="0" smtClean="0">
                <a:solidFill>
                  <a:schemeClr val="tx2"/>
                </a:solidFill>
              </a:rPr>
              <a:t>*/</a:t>
            </a:r>
            <a:endParaRPr lang="en-CA" dirty="0">
              <a:solidFill>
                <a:schemeClr val="tx2"/>
              </a:solidFill>
            </a:endParaRPr>
          </a:p>
          <a:p>
            <a:r>
              <a:rPr lang="en-CA" dirty="0"/>
              <a:t>   </a:t>
            </a:r>
            <a:r>
              <a:rPr lang="en-CA" dirty="0" err="1"/>
              <a:t>xmlhttp.onreadystatechange</a:t>
            </a:r>
            <a:r>
              <a:rPr lang="en-CA" dirty="0"/>
              <a:t> = function() {</a:t>
            </a:r>
          </a:p>
          <a:p>
            <a:r>
              <a:rPr lang="en-CA" dirty="0"/>
              <a:t>        if (</a:t>
            </a:r>
            <a:r>
              <a:rPr lang="en-CA" dirty="0" err="1"/>
              <a:t>this.readyState</a:t>
            </a:r>
            <a:r>
              <a:rPr lang="en-CA" dirty="0"/>
              <a:t> == </a:t>
            </a:r>
            <a:r>
              <a:rPr lang="en-CA" dirty="0" smtClean="0"/>
              <a:t>4) {</a:t>
            </a:r>
          </a:p>
          <a:p>
            <a:r>
              <a:rPr lang="en-CA" dirty="0"/>
              <a:t>	</a:t>
            </a:r>
            <a:r>
              <a:rPr lang="en-CA" dirty="0" smtClean="0"/>
              <a:t>if (</a:t>
            </a:r>
            <a:r>
              <a:rPr lang="en-CA" dirty="0" err="1" smtClean="0"/>
              <a:t>t</a:t>
            </a:r>
            <a:r>
              <a:rPr lang="en-CA" dirty="0" err="1" smtClean="0"/>
              <a:t>his.status</a:t>
            </a:r>
            <a:r>
              <a:rPr lang="en-CA" dirty="0" smtClean="0"/>
              <a:t> </a:t>
            </a:r>
            <a:r>
              <a:rPr lang="en-CA" dirty="0"/>
              <a:t>== 200) {</a:t>
            </a:r>
          </a:p>
          <a:p>
            <a:r>
              <a:rPr lang="en-CA" dirty="0"/>
              <a:t>              </a:t>
            </a:r>
            <a:r>
              <a:rPr lang="en-CA" dirty="0" err="1"/>
              <a:t>var</a:t>
            </a:r>
            <a:r>
              <a:rPr lang="en-CA" dirty="0"/>
              <a:t> </a:t>
            </a:r>
            <a:r>
              <a:rPr lang="en-CA" dirty="0">
                <a:solidFill>
                  <a:srgbClr val="FF0000"/>
                </a:solidFill>
              </a:rPr>
              <a:t>items</a:t>
            </a:r>
            <a:r>
              <a:rPr lang="en-CA" dirty="0"/>
              <a:t> = </a:t>
            </a:r>
            <a:r>
              <a:rPr lang="en-CA" dirty="0" err="1">
                <a:solidFill>
                  <a:srgbClr val="FF0000"/>
                </a:solidFill>
              </a:rPr>
              <a:t>this.responseText</a:t>
            </a:r>
            <a:r>
              <a:rPr lang="en-CA" dirty="0"/>
              <a:t>; </a:t>
            </a:r>
            <a:r>
              <a:rPr lang="en-CA" dirty="0" smtClean="0"/>
              <a:t>	           </a:t>
            </a:r>
            <a:r>
              <a:rPr lang="en-CA" dirty="0" smtClean="0">
                <a:solidFill>
                  <a:schemeClr val="tx2"/>
                </a:solidFill>
              </a:rPr>
              <a:t>/* </a:t>
            </a:r>
            <a:r>
              <a:rPr lang="en-CA" dirty="0">
                <a:solidFill>
                  <a:schemeClr val="tx2"/>
                </a:solidFill>
              </a:rPr>
              <a:t>items is a string with each item */</a:t>
            </a:r>
          </a:p>
          <a:p>
            <a:r>
              <a:rPr lang="en-CA" dirty="0"/>
              <a:t>              </a:t>
            </a:r>
            <a:r>
              <a:rPr lang="en-CA" dirty="0" err="1"/>
              <a:t>addItemsFromServer</a:t>
            </a:r>
            <a:r>
              <a:rPr lang="en-CA" dirty="0"/>
              <a:t>(</a:t>
            </a:r>
            <a:r>
              <a:rPr lang="en-CA" b="1" dirty="0">
                <a:solidFill>
                  <a:srgbClr val="FF0000"/>
                </a:solidFill>
              </a:rPr>
              <a:t>items</a:t>
            </a:r>
            <a:r>
              <a:rPr lang="en-CA" dirty="0"/>
              <a:t>);               </a:t>
            </a:r>
            <a:r>
              <a:rPr lang="en-CA" dirty="0">
                <a:solidFill>
                  <a:schemeClr val="tx2"/>
                </a:solidFill>
              </a:rPr>
              <a:t>/* </a:t>
            </a:r>
            <a:r>
              <a:rPr lang="en-CA" dirty="0" smtClean="0">
                <a:solidFill>
                  <a:schemeClr val="tx2"/>
                </a:solidFill>
              </a:rPr>
              <a:t>separated </a:t>
            </a:r>
            <a:r>
              <a:rPr lang="en-CA" dirty="0">
                <a:solidFill>
                  <a:schemeClr val="tx2"/>
                </a:solidFill>
              </a:rPr>
              <a:t>by a \n </a:t>
            </a:r>
            <a:r>
              <a:rPr lang="en-CA" dirty="0" smtClean="0">
                <a:solidFill>
                  <a:schemeClr val="tx2"/>
                </a:solidFill>
              </a:rPr>
              <a:t>*/</a:t>
            </a:r>
            <a:endParaRPr lang="en-CA" dirty="0">
              <a:solidFill>
                <a:schemeClr val="tx2"/>
              </a:solidFill>
            </a:endParaRPr>
          </a:p>
          <a:p>
            <a:r>
              <a:rPr lang="en-CA" dirty="0" smtClean="0"/>
              <a:t>	</a:t>
            </a:r>
            <a:r>
              <a:rPr lang="en-CA" dirty="0" err="1" smtClean="0"/>
              <a:t>postMessage</a:t>
            </a:r>
            <a:r>
              <a:rPr lang="en-CA" dirty="0"/>
              <a:t>("Items loaded from server</a:t>
            </a:r>
            <a:r>
              <a:rPr lang="en-CA" dirty="0" smtClean="0"/>
              <a:t>"); </a:t>
            </a:r>
            <a:r>
              <a:rPr lang="en-CA" dirty="0" smtClean="0">
                <a:solidFill>
                  <a:schemeClr val="tx2"/>
                </a:solidFill>
              </a:rPr>
              <a:t>/* posts a message */</a:t>
            </a:r>
            <a:endParaRPr lang="en-CA" dirty="0">
              <a:solidFill>
                <a:schemeClr val="tx2"/>
              </a:solidFill>
            </a:endParaRPr>
          </a:p>
          <a:p>
            <a:r>
              <a:rPr lang="en-CA" dirty="0"/>
              <a:t>            </a:t>
            </a:r>
            <a:r>
              <a:rPr lang="en-CA" dirty="0" smtClean="0"/>
              <a:t>}</a:t>
            </a:r>
            <a:endParaRPr lang="en-CA" dirty="0"/>
          </a:p>
          <a:p>
            <a:r>
              <a:rPr lang="en-CA" dirty="0"/>
              <a:t>      </a:t>
            </a:r>
            <a:r>
              <a:rPr lang="en-CA" dirty="0"/>
              <a:t> </a:t>
            </a:r>
            <a:r>
              <a:rPr lang="en-CA" dirty="0" smtClean="0"/>
              <a:t>  }</a:t>
            </a:r>
            <a:endParaRPr lang="en-CA" dirty="0"/>
          </a:p>
          <a:p>
            <a:r>
              <a:rPr lang="en-CA" dirty="0"/>
              <a:t>      }</a:t>
            </a:r>
          </a:p>
          <a:p>
            <a:r>
              <a:rPr lang="en-CA" dirty="0"/>
              <a:t>   </a:t>
            </a:r>
            <a:r>
              <a:rPr lang="en-CA" b="1" dirty="0" err="1">
                <a:solidFill>
                  <a:srgbClr val="FF0000"/>
                </a:solidFill>
              </a:rPr>
              <a:t>xmlhttp.open</a:t>
            </a:r>
            <a:r>
              <a:rPr lang="en-CA" b="1" dirty="0">
                <a:solidFill>
                  <a:srgbClr val="FF0000"/>
                </a:solidFill>
              </a:rPr>
              <a:t>("GET", "</a:t>
            </a:r>
            <a:r>
              <a:rPr lang="en-CA" b="1" dirty="0" err="1">
                <a:solidFill>
                  <a:srgbClr val="FF0000"/>
                </a:solidFill>
              </a:rPr>
              <a:t>todo.php?getlist</a:t>
            </a:r>
            <a:r>
              <a:rPr lang="en-CA" b="1" dirty="0">
                <a:solidFill>
                  <a:srgbClr val="FF0000"/>
                </a:solidFill>
              </a:rPr>
              <a:t>=true", true);</a:t>
            </a:r>
          </a:p>
          <a:p>
            <a:r>
              <a:rPr lang="en-CA" dirty="0"/>
              <a:t>   </a:t>
            </a:r>
            <a:r>
              <a:rPr lang="en-CA" dirty="0" err="1"/>
              <a:t>xmlhttp.send</a:t>
            </a:r>
            <a:r>
              <a:rPr lang="en-CA" dirty="0"/>
              <a:t>();</a:t>
            </a:r>
          </a:p>
          <a:p>
            <a:r>
              <a:rPr lang="en-CA" dirty="0" smtClean="0"/>
              <a:t>}</a:t>
            </a:r>
          </a:p>
          <a:p>
            <a:r>
              <a:rPr lang="en-US" dirty="0" smtClean="0"/>
              <a:t>..</a:t>
            </a:r>
            <a:endParaRPr lang="en-CA" dirty="0"/>
          </a:p>
        </p:txBody>
      </p:sp>
      <p:sp>
        <p:nvSpPr>
          <p:cNvPr id="3" name="Rectangle 2"/>
          <p:cNvSpPr/>
          <p:nvPr/>
        </p:nvSpPr>
        <p:spPr>
          <a:xfrm>
            <a:off x="6038426" y="4495800"/>
            <a:ext cx="2735135" cy="167640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US" dirty="0" smtClean="0"/>
              <a:t>Perform AJAX call to </a:t>
            </a:r>
            <a:br>
              <a:rPr lang="en-US" dirty="0" smtClean="0"/>
            </a:br>
            <a:r>
              <a:rPr lang="en-US" dirty="0" smtClean="0"/>
              <a:t>get the contents of the list.</a:t>
            </a:r>
          </a:p>
          <a:p>
            <a:pPr algn="ctr"/>
            <a:endParaRPr lang="en-US" dirty="0" smtClean="0"/>
          </a:p>
          <a:p>
            <a:pPr algn="ctr"/>
            <a:r>
              <a:rPr lang="en-US" dirty="0" smtClean="0"/>
              <a:t>PHP will return the items as one big string separated</a:t>
            </a:r>
            <a:br>
              <a:rPr lang="en-US" dirty="0" smtClean="0"/>
            </a:br>
            <a:r>
              <a:rPr lang="en-US" dirty="0" smtClean="0"/>
              <a:t>by "\n". </a:t>
            </a:r>
            <a:endParaRPr lang="en-CA" dirty="0"/>
          </a:p>
        </p:txBody>
      </p:sp>
    </p:spTree>
    <p:extLst>
      <p:ext uri="{BB962C8B-B14F-4D97-AF65-F5344CB8AC3E}">
        <p14:creationId xmlns:p14="http://schemas.microsoft.com/office/powerpoint/2010/main" val="75951634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PHP  (server-side scripting)</a:t>
            </a:r>
            <a:endParaRPr lang="en-CA" dirty="0"/>
          </a:p>
        </p:txBody>
      </p:sp>
      <p:sp>
        <p:nvSpPr>
          <p:cNvPr id="3" name="Footer Placeholder 2"/>
          <p:cNvSpPr>
            <a:spLocks noGrp="1"/>
          </p:cNvSpPr>
          <p:nvPr>
            <p:ph type="ftr" sz="quarter" idx="11"/>
          </p:nvPr>
        </p:nvSpPr>
        <p:spPr/>
        <p:txBody>
          <a:bodyPr/>
          <a:lstStyle/>
          <a:p>
            <a:r>
              <a:rPr lang="en-US" smtClean="0"/>
              <a:t>EECS1012</a:t>
            </a:r>
            <a:endParaRPr lang="en-US" dirty="0"/>
          </a:p>
        </p:txBody>
      </p:sp>
      <p:sp>
        <p:nvSpPr>
          <p:cNvPr id="4" name="Slide Number Placeholder 3"/>
          <p:cNvSpPr>
            <a:spLocks noGrp="1"/>
          </p:cNvSpPr>
          <p:nvPr>
            <p:ph type="sldNum" sz="quarter" idx="12"/>
          </p:nvPr>
        </p:nvSpPr>
        <p:spPr/>
        <p:txBody>
          <a:bodyPr>
            <a:normAutofit fontScale="85000" lnSpcReduction="20000"/>
          </a:bodyPr>
          <a:lstStyle/>
          <a:p>
            <a:fld id="{CB779743-7B81-4FB7-A3E2-1ACEC99CD8CF}" type="slidenum">
              <a:rPr lang="en-US" smtClean="0"/>
              <a:t>5</a:t>
            </a:fld>
            <a:endParaRPr lang="en-US"/>
          </a:p>
        </p:txBody>
      </p:sp>
      <p:pic>
        <p:nvPicPr>
          <p:cNvPr id="5" name="Picture 4"/>
          <p:cNvPicPr>
            <a:picLocks noChangeAspect="1"/>
          </p:cNvPicPr>
          <p:nvPr/>
        </p:nvPicPr>
        <p:blipFill>
          <a:blip r:embed="rId2"/>
          <a:stretch>
            <a:fillRect/>
          </a:stretch>
        </p:blipFill>
        <p:spPr>
          <a:xfrm>
            <a:off x="0" y="1898904"/>
            <a:ext cx="6583448" cy="875053"/>
          </a:xfrm>
          <a:prstGeom prst="rect">
            <a:avLst/>
          </a:prstGeom>
        </p:spPr>
      </p:pic>
      <p:pic>
        <p:nvPicPr>
          <p:cNvPr id="7" name="Picture 6"/>
          <p:cNvPicPr>
            <a:picLocks noChangeAspect="1"/>
          </p:cNvPicPr>
          <p:nvPr/>
        </p:nvPicPr>
        <p:blipFill>
          <a:blip r:embed="rId3"/>
          <a:stretch>
            <a:fillRect/>
          </a:stretch>
        </p:blipFill>
        <p:spPr>
          <a:xfrm>
            <a:off x="0" y="3222169"/>
            <a:ext cx="6622623" cy="954559"/>
          </a:xfrm>
          <a:prstGeom prst="rect">
            <a:avLst/>
          </a:prstGeom>
        </p:spPr>
      </p:pic>
      <p:pic>
        <p:nvPicPr>
          <p:cNvPr id="8" name="Picture 7"/>
          <p:cNvPicPr>
            <a:picLocks noChangeAspect="1"/>
          </p:cNvPicPr>
          <p:nvPr/>
        </p:nvPicPr>
        <p:blipFill>
          <a:blip r:embed="rId4"/>
          <a:stretch>
            <a:fillRect/>
          </a:stretch>
        </p:blipFill>
        <p:spPr>
          <a:xfrm>
            <a:off x="17888" y="4624939"/>
            <a:ext cx="6604735" cy="2233061"/>
          </a:xfrm>
          <a:prstGeom prst="rect">
            <a:avLst/>
          </a:prstGeom>
        </p:spPr>
      </p:pic>
      <p:sp>
        <p:nvSpPr>
          <p:cNvPr id="9" name="TextBox 8"/>
          <p:cNvSpPr txBox="1"/>
          <p:nvPr/>
        </p:nvSpPr>
        <p:spPr>
          <a:xfrm>
            <a:off x="6784862" y="2321905"/>
            <a:ext cx="2004075" cy="2862322"/>
          </a:xfrm>
          <a:prstGeom prst="rect">
            <a:avLst/>
          </a:prstGeom>
          <a:noFill/>
        </p:spPr>
        <p:txBody>
          <a:bodyPr wrap="none" rtlCol="0">
            <a:spAutoFit/>
          </a:bodyPr>
          <a:lstStyle/>
          <a:p>
            <a:r>
              <a:rPr lang="en-US" b="1" dirty="0" smtClean="0"/>
              <a:t>PHP</a:t>
            </a:r>
            <a:r>
              <a:rPr lang="en-US" dirty="0" smtClean="0"/>
              <a:t/>
            </a:r>
            <a:br>
              <a:rPr lang="en-US" dirty="0" smtClean="0"/>
            </a:br>
            <a:r>
              <a:rPr lang="en-US" dirty="0" smtClean="0"/>
              <a:t>Allowed dynamic</a:t>
            </a:r>
            <a:br>
              <a:rPr lang="en-US" dirty="0" smtClean="0"/>
            </a:br>
            <a:r>
              <a:rPr lang="en-US" dirty="0" smtClean="0"/>
              <a:t>generation of HTML</a:t>
            </a:r>
            <a:br>
              <a:rPr lang="en-US" dirty="0" smtClean="0"/>
            </a:br>
            <a:r>
              <a:rPr lang="en-US" dirty="0" smtClean="0"/>
              <a:t>content.</a:t>
            </a:r>
          </a:p>
          <a:p>
            <a:endParaRPr lang="en-US" dirty="0"/>
          </a:p>
          <a:p>
            <a:r>
              <a:rPr lang="en-US" dirty="0" smtClean="0"/>
              <a:t>This could be used </a:t>
            </a:r>
            <a:br>
              <a:rPr lang="en-US" dirty="0" smtClean="0"/>
            </a:br>
            <a:r>
              <a:rPr lang="en-US" dirty="0" smtClean="0"/>
              <a:t>with HTML forms to</a:t>
            </a:r>
            <a:br>
              <a:rPr lang="en-US" dirty="0" smtClean="0"/>
            </a:br>
            <a:r>
              <a:rPr lang="en-US" dirty="0" smtClean="0"/>
              <a:t>generate content</a:t>
            </a:r>
            <a:br>
              <a:rPr lang="en-US" dirty="0" smtClean="0"/>
            </a:br>
            <a:r>
              <a:rPr lang="en-US" dirty="0" smtClean="0"/>
              <a:t>based on data</a:t>
            </a:r>
            <a:br>
              <a:rPr lang="en-US" dirty="0" smtClean="0"/>
            </a:br>
            <a:r>
              <a:rPr lang="en-US" dirty="0" smtClean="0"/>
              <a:t>sent by the user.</a:t>
            </a:r>
            <a:endParaRPr lang="en-CA" dirty="0"/>
          </a:p>
        </p:txBody>
      </p:sp>
    </p:spTree>
    <p:extLst>
      <p:ext uri="{BB962C8B-B14F-4D97-AF65-F5344CB8AC3E}">
        <p14:creationId xmlns:p14="http://schemas.microsoft.com/office/powerpoint/2010/main" val="740070661"/>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JS code</a:t>
            </a:r>
            <a:endParaRPr lang="en-CA" dirty="0"/>
          </a:p>
        </p:txBody>
      </p:sp>
      <p:sp>
        <p:nvSpPr>
          <p:cNvPr id="4" name="Footer Placeholder 3"/>
          <p:cNvSpPr>
            <a:spLocks noGrp="1"/>
          </p:cNvSpPr>
          <p:nvPr>
            <p:ph type="ftr" sz="quarter" idx="11"/>
          </p:nvPr>
        </p:nvSpPr>
        <p:spPr/>
        <p:txBody>
          <a:bodyPr/>
          <a:lstStyle/>
          <a:p>
            <a:r>
              <a:rPr lang="en-US" smtClean="0"/>
              <a:t>EECS1012</a:t>
            </a:r>
            <a:endParaRPr lang="en-US" dirty="0"/>
          </a:p>
        </p:txBody>
      </p:sp>
      <p:sp>
        <p:nvSpPr>
          <p:cNvPr id="5" name="Slide Number Placeholder 4"/>
          <p:cNvSpPr>
            <a:spLocks noGrp="1"/>
          </p:cNvSpPr>
          <p:nvPr>
            <p:ph type="sldNum" sz="quarter" idx="12"/>
          </p:nvPr>
        </p:nvSpPr>
        <p:spPr/>
        <p:txBody>
          <a:bodyPr>
            <a:normAutofit fontScale="85000" lnSpcReduction="20000"/>
          </a:bodyPr>
          <a:lstStyle/>
          <a:p>
            <a:fld id="{CB779743-7B81-4FB7-A3E2-1ACEC99CD8CF}" type="slidenum">
              <a:rPr lang="en-US" smtClean="0"/>
              <a:t>50</a:t>
            </a:fld>
            <a:endParaRPr lang="en-US"/>
          </a:p>
        </p:txBody>
      </p:sp>
      <p:sp>
        <p:nvSpPr>
          <p:cNvPr id="6" name="Rectangle 5"/>
          <p:cNvSpPr/>
          <p:nvPr/>
        </p:nvSpPr>
        <p:spPr>
          <a:xfrm>
            <a:off x="228600" y="1752600"/>
            <a:ext cx="8153400" cy="4801314"/>
          </a:xfrm>
          <a:prstGeom prst="rect">
            <a:avLst/>
          </a:prstGeom>
          <a:solidFill>
            <a:srgbClr val="F4F6A8"/>
          </a:solidFill>
        </p:spPr>
        <p:style>
          <a:lnRef idx="2">
            <a:schemeClr val="dk1"/>
          </a:lnRef>
          <a:fillRef idx="1">
            <a:schemeClr val="lt1"/>
          </a:fillRef>
          <a:effectRef idx="0">
            <a:schemeClr val="dk1"/>
          </a:effectRef>
          <a:fontRef idx="minor">
            <a:schemeClr val="dk1"/>
          </a:fontRef>
        </p:style>
        <p:txBody>
          <a:bodyPr wrap="square">
            <a:spAutoFit/>
          </a:bodyPr>
          <a:lstStyle/>
          <a:p>
            <a:r>
              <a:rPr lang="en-CA" dirty="0"/>
              <a:t>function </a:t>
            </a:r>
            <a:r>
              <a:rPr lang="en-CA" dirty="0" err="1"/>
              <a:t>addItemsFromServer</a:t>
            </a:r>
            <a:r>
              <a:rPr lang="en-CA" dirty="0"/>
              <a:t>(items)</a:t>
            </a:r>
          </a:p>
          <a:p>
            <a:r>
              <a:rPr lang="en-CA" dirty="0"/>
              <a:t>{</a:t>
            </a:r>
          </a:p>
          <a:p>
            <a:r>
              <a:rPr lang="en-CA" dirty="0"/>
              <a:t>  </a:t>
            </a:r>
            <a:r>
              <a:rPr lang="en-CA" dirty="0">
                <a:solidFill>
                  <a:schemeClr val="accent1"/>
                </a:solidFill>
              </a:rPr>
              <a:t>/* items is a string passed with each time in the list separated by a \n */</a:t>
            </a:r>
          </a:p>
          <a:p>
            <a:r>
              <a:rPr lang="en-CA" dirty="0">
                <a:solidFill>
                  <a:schemeClr val="accent1"/>
                </a:solidFill>
              </a:rPr>
              <a:t>  /* </a:t>
            </a:r>
            <a:r>
              <a:rPr lang="en-CA" dirty="0" err="1">
                <a:solidFill>
                  <a:schemeClr val="accent1"/>
                </a:solidFill>
              </a:rPr>
              <a:t>items.split</a:t>
            </a:r>
            <a:r>
              <a:rPr lang="en-CA" dirty="0">
                <a:solidFill>
                  <a:schemeClr val="accent1"/>
                </a:solidFill>
              </a:rPr>
              <a:t>   is </a:t>
            </a:r>
            <a:r>
              <a:rPr lang="en-CA" dirty="0" smtClean="0">
                <a:solidFill>
                  <a:schemeClr val="accent1"/>
                </a:solidFill>
              </a:rPr>
              <a:t>equivalent </a:t>
            </a:r>
            <a:r>
              <a:rPr lang="en-CA" dirty="0">
                <a:solidFill>
                  <a:schemeClr val="accent1"/>
                </a:solidFill>
              </a:rPr>
              <a:t>to PHP explode("\n", </a:t>
            </a:r>
            <a:r>
              <a:rPr lang="en-CA" dirty="0" smtClean="0">
                <a:solidFill>
                  <a:schemeClr val="accent1"/>
                </a:solidFill>
              </a:rPr>
              <a:t>$items) </a:t>
            </a:r>
            <a:r>
              <a:rPr lang="en-CA" dirty="0">
                <a:solidFill>
                  <a:schemeClr val="accent1"/>
                </a:solidFill>
              </a:rPr>
              <a:t>*/</a:t>
            </a:r>
          </a:p>
          <a:p>
            <a:r>
              <a:rPr lang="en-CA" dirty="0"/>
              <a:t>  </a:t>
            </a:r>
            <a:r>
              <a:rPr lang="en-CA" dirty="0" err="1"/>
              <a:t>var</a:t>
            </a:r>
            <a:r>
              <a:rPr lang="en-CA" dirty="0"/>
              <a:t> </a:t>
            </a:r>
            <a:r>
              <a:rPr lang="en-CA" dirty="0" err="1"/>
              <a:t>itemArray</a:t>
            </a:r>
            <a:r>
              <a:rPr lang="en-CA" dirty="0"/>
              <a:t> </a:t>
            </a:r>
            <a:r>
              <a:rPr lang="en-CA" dirty="0">
                <a:solidFill>
                  <a:srgbClr val="FF0000"/>
                </a:solidFill>
              </a:rPr>
              <a:t>= </a:t>
            </a:r>
            <a:r>
              <a:rPr lang="en-CA" dirty="0" err="1">
                <a:solidFill>
                  <a:srgbClr val="FF0000"/>
                </a:solidFill>
              </a:rPr>
              <a:t>items.split</a:t>
            </a:r>
            <a:r>
              <a:rPr lang="en-CA" dirty="0">
                <a:solidFill>
                  <a:srgbClr val="FF0000"/>
                </a:solidFill>
              </a:rPr>
              <a:t>("\n</a:t>
            </a:r>
            <a:r>
              <a:rPr lang="en-CA" dirty="0" smtClean="0">
                <a:solidFill>
                  <a:srgbClr val="FF0000"/>
                </a:solidFill>
              </a:rPr>
              <a:t>");</a:t>
            </a:r>
            <a:r>
              <a:rPr lang="en-CA" dirty="0" smtClean="0"/>
              <a:t>	</a:t>
            </a:r>
            <a:r>
              <a:rPr lang="en-CA" dirty="0" smtClean="0">
                <a:solidFill>
                  <a:schemeClr val="accent1"/>
                </a:solidFill>
              </a:rPr>
              <a:t>/* splits string into array */</a:t>
            </a:r>
            <a:endParaRPr lang="en-CA" dirty="0">
              <a:solidFill>
                <a:schemeClr val="accent1"/>
              </a:solidFill>
            </a:endParaRPr>
          </a:p>
          <a:p>
            <a:endParaRPr lang="en-CA" dirty="0"/>
          </a:p>
          <a:p>
            <a:r>
              <a:rPr lang="en-CA" dirty="0" smtClean="0"/>
              <a:t>for(</a:t>
            </a:r>
            <a:r>
              <a:rPr lang="en-CA" dirty="0" err="1" smtClean="0"/>
              <a:t>var</a:t>
            </a:r>
            <a:r>
              <a:rPr lang="en-CA" dirty="0" smtClean="0"/>
              <a:t> </a:t>
            </a:r>
            <a:r>
              <a:rPr lang="en-CA" dirty="0" err="1"/>
              <a:t>i</a:t>
            </a:r>
            <a:r>
              <a:rPr lang="en-CA" dirty="0"/>
              <a:t>=0; </a:t>
            </a:r>
            <a:r>
              <a:rPr lang="en-CA" dirty="0" err="1"/>
              <a:t>i</a:t>
            </a:r>
            <a:r>
              <a:rPr lang="en-CA" dirty="0"/>
              <a:t> &lt; </a:t>
            </a:r>
            <a:r>
              <a:rPr lang="en-CA" dirty="0" err="1"/>
              <a:t>itemArray.length</a:t>
            </a:r>
            <a:r>
              <a:rPr lang="en-CA" dirty="0"/>
              <a:t>; </a:t>
            </a:r>
            <a:r>
              <a:rPr lang="en-CA" dirty="0" err="1"/>
              <a:t>i</a:t>
            </a:r>
            <a:r>
              <a:rPr lang="en-CA" dirty="0" smtClean="0"/>
              <a:t>++) </a:t>
            </a:r>
            <a:r>
              <a:rPr lang="en-CA" dirty="0">
                <a:solidFill>
                  <a:schemeClr val="accent1"/>
                </a:solidFill>
              </a:rPr>
              <a:t>/* for each item in the array */</a:t>
            </a:r>
          </a:p>
          <a:p>
            <a:r>
              <a:rPr lang="en-CA" dirty="0"/>
              <a:t>  {</a:t>
            </a:r>
          </a:p>
          <a:p>
            <a:r>
              <a:rPr lang="en-CA" dirty="0"/>
              <a:t>    if (</a:t>
            </a:r>
            <a:r>
              <a:rPr lang="en-CA" dirty="0" err="1"/>
              <a:t>itemArray</a:t>
            </a:r>
            <a:r>
              <a:rPr lang="en-CA" dirty="0"/>
              <a:t>[</a:t>
            </a:r>
            <a:r>
              <a:rPr lang="en-CA" dirty="0" err="1"/>
              <a:t>i</a:t>
            </a:r>
            <a:r>
              <a:rPr lang="en-CA" dirty="0"/>
              <a:t>] != "") </a:t>
            </a:r>
            <a:r>
              <a:rPr lang="en-CA" dirty="0" smtClean="0"/>
              <a:t> { 	</a:t>
            </a:r>
            <a:r>
              <a:rPr lang="en-CA" dirty="0" smtClean="0">
                <a:solidFill>
                  <a:schemeClr val="accent1"/>
                </a:solidFill>
              </a:rPr>
              <a:t>/* </a:t>
            </a:r>
            <a:r>
              <a:rPr lang="en-CA" dirty="0">
                <a:solidFill>
                  <a:schemeClr val="accent1"/>
                </a:solidFill>
              </a:rPr>
              <a:t>make sure items isn't empty </a:t>
            </a:r>
            <a:r>
              <a:rPr lang="en-CA" dirty="0" smtClean="0">
                <a:solidFill>
                  <a:schemeClr val="accent1"/>
                </a:solidFill>
              </a:rPr>
              <a:t>*/</a:t>
            </a:r>
            <a:endParaRPr lang="en-CA" dirty="0">
              <a:solidFill>
                <a:schemeClr val="accent1"/>
              </a:solidFill>
            </a:endParaRPr>
          </a:p>
          <a:p>
            <a:r>
              <a:rPr lang="en-CA" dirty="0"/>
              <a:t>      </a:t>
            </a:r>
            <a:r>
              <a:rPr lang="en-CA" dirty="0" err="1"/>
              <a:t>var</a:t>
            </a:r>
            <a:r>
              <a:rPr lang="en-CA" dirty="0"/>
              <a:t> </a:t>
            </a:r>
            <a:r>
              <a:rPr lang="en-CA" dirty="0" err="1"/>
              <a:t>newLi</a:t>
            </a:r>
            <a:r>
              <a:rPr lang="en-CA" dirty="0"/>
              <a:t> = </a:t>
            </a:r>
            <a:r>
              <a:rPr lang="en-CA" dirty="0" err="1"/>
              <a:t>document.createElement</a:t>
            </a:r>
            <a:r>
              <a:rPr lang="en-CA" dirty="0"/>
              <a:t>("li"); </a:t>
            </a:r>
            <a:r>
              <a:rPr lang="en-CA" dirty="0" smtClean="0"/>
              <a:t>	</a:t>
            </a:r>
            <a:r>
              <a:rPr lang="en-CA" dirty="0" smtClean="0">
                <a:solidFill>
                  <a:schemeClr val="accent1"/>
                </a:solidFill>
              </a:rPr>
              <a:t>/* </a:t>
            </a:r>
            <a:r>
              <a:rPr lang="en-CA" dirty="0">
                <a:solidFill>
                  <a:schemeClr val="accent1"/>
                </a:solidFill>
              </a:rPr>
              <a:t>create new item */</a:t>
            </a:r>
          </a:p>
          <a:p>
            <a:r>
              <a:rPr lang="en-CA" dirty="0"/>
              <a:t>      </a:t>
            </a:r>
            <a:r>
              <a:rPr lang="en-CA" dirty="0" err="1"/>
              <a:t>newLi.onclick</a:t>
            </a:r>
            <a:r>
              <a:rPr lang="en-CA" dirty="0"/>
              <a:t> = </a:t>
            </a:r>
            <a:r>
              <a:rPr lang="en-CA" dirty="0" err="1"/>
              <a:t>clickLi</a:t>
            </a:r>
            <a:r>
              <a:rPr lang="en-CA" dirty="0"/>
              <a:t>;  </a:t>
            </a:r>
            <a:r>
              <a:rPr lang="en-CA" dirty="0" smtClean="0"/>
              <a:t>			</a:t>
            </a:r>
            <a:r>
              <a:rPr lang="en-CA" dirty="0" smtClean="0">
                <a:solidFill>
                  <a:schemeClr val="accent1"/>
                </a:solidFill>
              </a:rPr>
              <a:t>/* </a:t>
            </a:r>
            <a:r>
              <a:rPr lang="en-CA" dirty="0">
                <a:solidFill>
                  <a:schemeClr val="accent1"/>
                </a:solidFill>
              </a:rPr>
              <a:t>set its click event */</a:t>
            </a:r>
          </a:p>
          <a:p>
            <a:r>
              <a:rPr lang="en-CA" dirty="0"/>
              <a:t>      </a:t>
            </a:r>
            <a:r>
              <a:rPr lang="en-CA" dirty="0" err="1"/>
              <a:t>newLi.innerHTML</a:t>
            </a:r>
            <a:r>
              <a:rPr lang="en-CA" dirty="0"/>
              <a:t> = </a:t>
            </a:r>
            <a:r>
              <a:rPr lang="en-CA" dirty="0" err="1"/>
              <a:t>itemArray</a:t>
            </a:r>
            <a:r>
              <a:rPr lang="en-CA" dirty="0"/>
              <a:t>[</a:t>
            </a:r>
            <a:r>
              <a:rPr lang="en-CA" dirty="0" err="1"/>
              <a:t>i</a:t>
            </a:r>
            <a:r>
              <a:rPr lang="en-CA" dirty="0"/>
              <a:t>]; </a:t>
            </a:r>
            <a:r>
              <a:rPr lang="en-CA" dirty="0" smtClean="0"/>
              <a:t>		</a:t>
            </a:r>
            <a:r>
              <a:rPr lang="en-CA" dirty="0" smtClean="0">
                <a:solidFill>
                  <a:schemeClr val="accent1"/>
                </a:solidFill>
              </a:rPr>
              <a:t>/* </a:t>
            </a:r>
            <a:r>
              <a:rPr lang="en-CA" dirty="0">
                <a:solidFill>
                  <a:schemeClr val="accent1"/>
                </a:solidFill>
              </a:rPr>
              <a:t>add content */</a:t>
            </a:r>
          </a:p>
          <a:p>
            <a:r>
              <a:rPr lang="en-CA" dirty="0"/>
              <a:t>      $("</a:t>
            </a:r>
            <a:r>
              <a:rPr lang="en-CA" dirty="0" err="1"/>
              <a:t>myUL</a:t>
            </a:r>
            <a:r>
              <a:rPr lang="en-CA" dirty="0"/>
              <a:t>").</a:t>
            </a:r>
            <a:r>
              <a:rPr lang="en-CA" dirty="0" err="1"/>
              <a:t>appendChild</a:t>
            </a:r>
            <a:r>
              <a:rPr lang="en-CA" dirty="0"/>
              <a:t>(</a:t>
            </a:r>
            <a:r>
              <a:rPr lang="en-CA" dirty="0" err="1"/>
              <a:t>newLi</a:t>
            </a:r>
            <a:r>
              <a:rPr lang="en-CA" dirty="0"/>
              <a:t>);   </a:t>
            </a:r>
            <a:r>
              <a:rPr lang="en-CA" dirty="0" smtClean="0"/>
              <a:t>		</a:t>
            </a:r>
            <a:r>
              <a:rPr lang="en-CA" dirty="0" smtClean="0">
                <a:solidFill>
                  <a:schemeClr val="accent1"/>
                </a:solidFill>
              </a:rPr>
              <a:t>/* </a:t>
            </a:r>
            <a:r>
              <a:rPr lang="en-CA" dirty="0">
                <a:solidFill>
                  <a:schemeClr val="accent1"/>
                </a:solidFill>
              </a:rPr>
              <a:t>append to </a:t>
            </a:r>
            <a:r>
              <a:rPr lang="en-CA" dirty="0" err="1">
                <a:solidFill>
                  <a:schemeClr val="accent1"/>
                </a:solidFill>
              </a:rPr>
              <a:t>myUL</a:t>
            </a:r>
            <a:r>
              <a:rPr lang="en-CA" dirty="0">
                <a:solidFill>
                  <a:schemeClr val="accent1"/>
                </a:solidFill>
              </a:rPr>
              <a:t> list */</a:t>
            </a:r>
          </a:p>
          <a:p>
            <a:r>
              <a:rPr lang="en-CA" dirty="0"/>
              <a:t>    }</a:t>
            </a:r>
          </a:p>
          <a:p>
            <a:r>
              <a:rPr lang="en-CA" dirty="0"/>
              <a:t>  }</a:t>
            </a:r>
          </a:p>
          <a:p>
            <a:r>
              <a:rPr lang="en-CA" dirty="0" smtClean="0"/>
              <a:t>}</a:t>
            </a:r>
          </a:p>
          <a:p>
            <a:r>
              <a:rPr lang="en-US" dirty="0" smtClean="0"/>
              <a:t>…</a:t>
            </a:r>
            <a:endParaRPr lang="en-CA" dirty="0"/>
          </a:p>
        </p:txBody>
      </p:sp>
      <p:sp>
        <p:nvSpPr>
          <p:cNvPr id="7" name="Rectangle 6"/>
          <p:cNvSpPr/>
          <p:nvPr/>
        </p:nvSpPr>
        <p:spPr>
          <a:xfrm>
            <a:off x="6021426" y="5410200"/>
            <a:ext cx="2735135" cy="129540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US" dirty="0" smtClean="0"/>
              <a:t>Break the string into</a:t>
            </a:r>
            <a:br>
              <a:rPr lang="en-US" dirty="0" smtClean="0"/>
            </a:br>
            <a:r>
              <a:rPr lang="en-US" dirty="0" smtClean="0"/>
              <a:t>an array of items.</a:t>
            </a:r>
            <a:br>
              <a:rPr lang="en-US" dirty="0" smtClean="0"/>
            </a:br>
            <a:r>
              <a:rPr lang="en-US" dirty="0" smtClean="0"/>
              <a:t>Add each item as an &lt;li&gt; element to the DOM tree.</a:t>
            </a:r>
            <a:endParaRPr lang="en-CA" dirty="0"/>
          </a:p>
        </p:txBody>
      </p:sp>
    </p:spTree>
    <p:extLst>
      <p:ext uri="{BB962C8B-B14F-4D97-AF65-F5344CB8AC3E}">
        <p14:creationId xmlns:p14="http://schemas.microsoft.com/office/powerpoint/2010/main" val="878332320"/>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JS code</a:t>
            </a:r>
            <a:endParaRPr lang="en-CA" dirty="0"/>
          </a:p>
        </p:txBody>
      </p:sp>
      <p:sp>
        <p:nvSpPr>
          <p:cNvPr id="4" name="Footer Placeholder 3"/>
          <p:cNvSpPr>
            <a:spLocks noGrp="1"/>
          </p:cNvSpPr>
          <p:nvPr>
            <p:ph type="ftr" sz="quarter" idx="11"/>
          </p:nvPr>
        </p:nvSpPr>
        <p:spPr/>
        <p:txBody>
          <a:bodyPr/>
          <a:lstStyle/>
          <a:p>
            <a:r>
              <a:rPr lang="en-US" smtClean="0"/>
              <a:t>EECS1012</a:t>
            </a:r>
            <a:endParaRPr lang="en-US" dirty="0"/>
          </a:p>
        </p:txBody>
      </p:sp>
      <p:sp>
        <p:nvSpPr>
          <p:cNvPr id="5" name="Slide Number Placeholder 4"/>
          <p:cNvSpPr>
            <a:spLocks noGrp="1"/>
          </p:cNvSpPr>
          <p:nvPr>
            <p:ph type="sldNum" sz="quarter" idx="12"/>
          </p:nvPr>
        </p:nvSpPr>
        <p:spPr/>
        <p:txBody>
          <a:bodyPr>
            <a:normAutofit fontScale="85000" lnSpcReduction="20000"/>
          </a:bodyPr>
          <a:lstStyle/>
          <a:p>
            <a:fld id="{CB779743-7B81-4FB7-A3E2-1ACEC99CD8CF}" type="slidenum">
              <a:rPr lang="en-US" smtClean="0"/>
              <a:t>51</a:t>
            </a:fld>
            <a:endParaRPr lang="en-US"/>
          </a:p>
        </p:txBody>
      </p:sp>
      <p:sp>
        <p:nvSpPr>
          <p:cNvPr id="6" name="Rectangle 5"/>
          <p:cNvSpPr/>
          <p:nvPr/>
        </p:nvSpPr>
        <p:spPr>
          <a:xfrm>
            <a:off x="228600" y="1752600"/>
            <a:ext cx="8153400" cy="3970318"/>
          </a:xfrm>
          <a:prstGeom prst="rect">
            <a:avLst/>
          </a:prstGeom>
          <a:solidFill>
            <a:srgbClr val="F4F6A8"/>
          </a:solidFill>
        </p:spPr>
        <p:style>
          <a:lnRef idx="2">
            <a:schemeClr val="dk1"/>
          </a:lnRef>
          <a:fillRef idx="1">
            <a:schemeClr val="lt1"/>
          </a:fillRef>
          <a:effectRef idx="0">
            <a:schemeClr val="dk1"/>
          </a:effectRef>
          <a:fontRef idx="minor">
            <a:schemeClr val="dk1"/>
          </a:fontRef>
        </p:style>
        <p:txBody>
          <a:bodyPr wrap="square">
            <a:spAutoFit/>
          </a:bodyPr>
          <a:lstStyle/>
          <a:p>
            <a:r>
              <a:rPr lang="en-CA" dirty="0" smtClean="0"/>
              <a:t>function </a:t>
            </a:r>
            <a:r>
              <a:rPr lang="en-CA" dirty="0" err="1"/>
              <a:t>postMessage</a:t>
            </a:r>
            <a:r>
              <a:rPr lang="en-CA" dirty="0"/>
              <a:t>(</a:t>
            </a:r>
            <a:r>
              <a:rPr lang="en-CA" dirty="0" err="1"/>
              <a:t>msg</a:t>
            </a:r>
            <a:r>
              <a:rPr lang="en-CA" dirty="0" smtClean="0"/>
              <a:t>) </a:t>
            </a:r>
            <a:r>
              <a:rPr lang="en-CA" dirty="0"/>
              <a:t>/* </a:t>
            </a:r>
            <a:r>
              <a:rPr lang="en-CA" dirty="0" err="1"/>
              <a:t>msg</a:t>
            </a:r>
            <a:r>
              <a:rPr lang="en-CA" dirty="0"/>
              <a:t> is a string to be posted */</a:t>
            </a:r>
          </a:p>
          <a:p>
            <a:endParaRPr lang="en-CA" dirty="0"/>
          </a:p>
          <a:p>
            <a:r>
              <a:rPr lang="en-CA" dirty="0"/>
              <a:t>{</a:t>
            </a:r>
          </a:p>
          <a:p>
            <a:r>
              <a:rPr lang="en-CA" dirty="0"/>
              <a:t>  $("</a:t>
            </a:r>
            <a:r>
              <a:rPr lang="en-CA" dirty="0" err="1"/>
              <a:t>messageSpan</a:t>
            </a:r>
            <a:r>
              <a:rPr lang="en-CA" dirty="0"/>
              <a:t>").</a:t>
            </a:r>
            <a:r>
              <a:rPr lang="en-CA" dirty="0" err="1"/>
              <a:t>innerHTML</a:t>
            </a:r>
            <a:r>
              <a:rPr lang="en-CA" dirty="0"/>
              <a:t> = </a:t>
            </a:r>
            <a:r>
              <a:rPr lang="en-CA" dirty="0" err="1"/>
              <a:t>msg</a:t>
            </a:r>
            <a:r>
              <a:rPr lang="en-CA" dirty="0"/>
              <a:t>;</a:t>
            </a:r>
          </a:p>
          <a:p>
            <a:r>
              <a:rPr lang="en-CA" dirty="0"/>
              <a:t>  </a:t>
            </a:r>
            <a:r>
              <a:rPr lang="en-CA" dirty="0">
                <a:solidFill>
                  <a:schemeClr val="tx2"/>
                </a:solidFill>
              </a:rPr>
              <a:t>/* Set a timeout to clear this message after 5 */</a:t>
            </a:r>
          </a:p>
          <a:p>
            <a:endParaRPr lang="en-CA" dirty="0"/>
          </a:p>
          <a:p>
            <a:r>
              <a:rPr lang="en-CA" dirty="0"/>
              <a:t>  </a:t>
            </a:r>
            <a:r>
              <a:rPr lang="en-CA" dirty="0" smtClean="0">
                <a:solidFill>
                  <a:schemeClr val="tx2"/>
                </a:solidFill>
              </a:rPr>
              <a:t>/* </a:t>
            </a:r>
            <a:r>
              <a:rPr lang="en-CA" dirty="0">
                <a:solidFill>
                  <a:schemeClr val="tx2"/>
                </a:solidFill>
              </a:rPr>
              <a:t>use an anonymous function to clear message after 3 seconds */</a:t>
            </a:r>
          </a:p>
          <a:p>
            <a:r>
              <a:rPr lang="en-CA" dirty="0"/>
              <a:t>  </a:t>
            </a:r>
            <a:r>
              <a:rPr lang="en-CA" dirty="0" err="1"/>
              <a:t>setTimeout</a:t>
            </a:r>
            <a:r>
              <a:rPr lang="en-CA" dirty="0"/>
              <a:t>(function () {</a:t>
            </a:r>
          </a:p>
          <a:p>
            <a:r>
              <a:rPr lang="en-CA" dirty="0"/>
              <a:t>    </a:t>
            </a:r>
            <a:r>
              <a:rPr lang="en-CA" dirty="0" err="1"/>
              <a:t>var</a:t>
            </a:r>
            <a:r>
              <a:rPr lang="en-CA" dirty="0"/>
              <a:t> </a:t>
            </a:r>
            <a:r>
              <a:rPr lang="en-CA" dirty="0" err="1"/>
              <a:t>messageSpan</a:t>
            </a:r>
            <a:r>
              <a:rPr lang="en-CA" dirty="0"/>
              <a:t> = </a:t>
            </a:r>
            <a:r>
              <a:rPr lang="en-CA" dirty="0" err="1"/>
              <a:t>document.getElementById</a:t>
            </a:r>
            <a:r>
              <a:rPr lang="en-CA" dirty="0"/>
              <a:t>("</a:t>
            </a:r>
            <a:r>
              <a:rPr lang="en-CA" dirty="0" err="1"/>
              <a:t>messageSpan</a:t>
            </a:r>
            <a:r>
              <a:rPr lang="en-CA" dirty="0"/>
              <a:t>");</a:t>
            </a:r>
          </a:p>
          <a:p>
            <a:r>
              <a:rPr lang="en-CA" dirty="0"/>
              <a:t>    $("</a:t>
            </a:r>
            <a:r>
              <a:rPr lang="en-CA" dirty="0" err="1"/>
              <a:t>messageSpan</a:t>
            </a:r>
            <a:r>
              <a:rPr lang="en-CA" dirty="0"/>
              <a:t>").</a:t>
            </a:r>
            <a:r>
              <a:rPr lang="en-CA" dirty="0" err="1"/>
              <a:t>innerHTML</a:t>
            </a:r>
            <a:r>
              <a:rPr lang="en-CA" dirty="0"/>
              <a:t> = "";</a:t>
            </a:r>
          </a:p>
          <a:p>
            <a:r>
              <a:rPr lang="en-CA" dirty="0"/>
              <a:t>  </a:t>
            </a:r>
            <a:r>
              <a:rPr lang="en-CA" dirty="0" smtClean="0"/>
              <a:t>  }, </a:t>
            </a:r>
            <a:r>
              <a:rPr lang="en-CA" dirty="0"/>
              <a:t>3000);</a:t>
            </a:r>
          </a:p>
          <a:p>
            <a:r>
              <a:rPr lang="en-CA" dirty="0" smtClean="0"/>
              <a:t>}</a:t>
            </a:r>
          </a:p>
          <a:p>
            <a:endParaRPr lang="en-CA" dirty="0"/>
          </a:p>
          <a:p>
            <a:r>
              <a:rPr lang="en-US" dirty="0" smtClean="0"/>
              <a:t>…</a:t>
            </a:r>
            <a:endParaRPr lang="en-CA" dirty="0"/>
          </a:p>
        </p:txBody>
      </p:sp>
      <p:sp>
        <p:nvSpPr>
          <p:cNvPr id="7" name="Rectangle 6"/>
          <p:cNvSpPr/>
          <p:nvPr/>
        </p:nvSpPr>
        <p:spPr>
          <a:xfrm>
            <a:off x="4495800" y="5304173"/>
            <a:ext cx="3573335" cy="129540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US" dirty="0" smtClean="0"/>
              <a:t>Simple message function that display something in the "</a:t>
            </a:r>
            <a:r>
              <a:rPr lang="en-US" dirty="0" err="1" smtClean="0"/>
              <a:t>messageSpan</a:t>
            </a:r>
            <a:r>
              <a:rPr lang="en-US" dirty="0" smtClean="0"/>
              <a:t>" . . and then creates a timer event to delete the contents after 3 seconds.</a:t>
            </a:r>
            <a:endParaRPr lang="en-CA" dirty="0"/>
          </a:p>
        </p:txBody>
      </p:sp>
    </p:spTree>
    <p:extLst>
      <p:ext uri="{BB962C8B-B14F-4D97-AF65-F5344CB8AC3E}">
        <p14:creationId xmlns:p14="http://schemas.microsoft.com/office/powerpoint/2010/main" val="608650416"/>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JS code</a:t>
            </a:r>
            <a:endParaRPr lang="en-CA" dirty="0"/>
          </a:p>
        </p:txBody>
      </p:sp>
      <p:sp>
        <p:nvSpPr>
          <p:cNvPr id="4" name="Footer Placeholder 3"/>
          <p:cNvSpPr>
            <a:spLocks noGrp="1"/>
          </p:cNvSpPr>
          <p:nvPr>
            <p:ph type="ftr" sz="quarter" idx="11"/>
          </p:nvPr>
        </p:nvSpPr>
        <p:spPr/>
        <p:txBody>
          <a:bodyPr/>
          <a:lstStyle/>
          <a:p>
            <a:r>
              <a:rPr lang="en-US" smtClean="0"/>
              <a:t>EECS1012</a:t>
            </a:r>
            <a:endParaRPr lang="en-US" dirty="0"/>
          </a:p>
        </p:txBody>
      </p:sp>
      <p:sp>
        <p:nvSpPr>
          <p:cNvPr id="5" name="Slide Number Placeholder 4"/>
          <p:cNvSpPr>
            <a:spLocks noGrp="1"/>
          </p:cNvSpPr>
          <p:nvPr>
            <p:ph type="sldNum" sz="quarter" idx="12"/>
          </p:nvPr>
        </p:nvSpPr>
        <p:spPr/>
        <p:txBody>
          <a:bodyPr>
            <a:normAutofit fontScale="85000" lnSpcReduction="20000"/>
          </a:bodyPr>
          <a:lstStyle/>
          <a:p>
            <a:fld id="{CB779743-7B81-4FB7-A3E2-1ACEC99CD8CF}" type="slidenum">
              <a:rPr lang="en-US" smtClean="0"/>
              <a:t>52</a:t>
            </a:fld>
            <a:endParaRPr lang="en-US"/>
          </a:p>
        </p:txBody>
      </p:sp>
      <p:sp>
        <p:nvSpPr>
          <p:cNvPr id="6" name="Rectangle 5"/>
          <p:cNvSpPr/>
          <p:nvPr/>
        </p:nvSpPr>
        <p:spPr>
          <a:xfrm>
            <a:off x="575085" y="1382019"/>
            <a:ext cx="8153400" cy="5355312"/>
          </a:xfrm>
          <a:prstGeom prst="rect">
            <a:avLst/>
          </a:prstGeom>
          <a:solidFill>
            <a:srgbClr val="F4F6A8"/>
          </a:solidFill>
        </p:spPr>
        <p:style>
          <a:lnRef idx="2">
            <a:schemeClr val="dk1"/>
          </a:lnRef>
          <a:fillRef idx="1">
            <a:schemeClr val="lt1"/>
          </a:fillRef>
          <a:effectRef idx="0">
            <a:schemeClr val="dk1"/>
          </a:effectRef>
          <a:fontRef idx="minor">
            <a:schemeClr val="dk1"/>
          </a:fontRef>
        </p:style>
        <p:txBody>
          <a:bodyPr wrap="square">
            <a:spAutoFit/>
          </a:bodyPr>
          <a:lstStyle/>
          <a:p>
            <a:r>
              <a:rPr lang="en-CA" dirty="0"/>
              <a:t>function </a:t>
            </a:r>
            <a:r>
              <a:rPr lang="en-CA" dirty="0" err="1"/>
              <a:t>clickLi</a:t>
            </a:r>
            <a:r>
              <a:rPr lang="en-CA" dirty="0" smtClean="0"/>
              <a:t>() {   </a:t>
            </a:r>
            <a:r>
              <a:rPr lang="en-CA" dirty="0" smtClean="0">
                <a:solidFill>
                  <a:schemeClr val="tx2"/>
                </a:solidFill>
              </a:rPr>
              <a:t>/* </a:t>
            </a:r>
            <a:r>
              <a:rPr lang="en-CA" dirty="0">
                <a:solidFill>
                  <a:schemeClr val="tx2"/>
                </a:solidFill>
              </a:rPr>
              <a:t>will call </a:t>
            </a:r>
            <a:r>
              <a:rPr lang="en-CA" dirty="0" err="1" smtClean="0">
                <a:solidFill>
                  <a:schemeClr val="tx2"/>
                </a:solidFill>
              </a:rPr>
              <a:t>todo.php?delete</a:t>
            </a:r>
            <a:r>
              <a:rPr lang="en-CA" dirty="0" smtClean="0">
                <a:solidFill>
                  <a:schemeClr val="tx2"/>
                </a:solidFill>
              </a:rPr>
              <a:t>=</a:t>
            </a:r>
            <a:r>
              <a:rPr lang="en-CA" dirty="0" err="1" smtClean="0">
                <a:solidFill>
                  <a:schemeClr val="tx2"/>
                </a:solidFill>
              </a:rPr>
              <a:t>item_to_delete</a:t>
            </a:r>
            <a:r>
              <a:rPr lang="en-CA" dirty="0" smtClean="0">
                <a:solidFill>
                  <a:schemeClr val="tx2"/>
                </a:solidFill>
              </a:rPr>
              <a:t> */</a:t>
            </a:r>
            <a:endParaRPr lang="en-CA" dirty="0"/>
          </a:p>
          <a:p>
            <a:r>
              <a:rPr lang="en-CA" dirty="0"/>
              <a:t>  </a:t>
            </a:r>
            <a:r>
              <a:rPr lang="en-CA" dirty="0" err="1"/>
              <a:t>var</a:t>
            </a:r>
            <a:r>
              <a:rPr lang="en-CA" dirty="0"/>
              <a:t> result = confirm("Do you want to delete this item?");</a:t>
            </a:r>
          </a:p>
          <a:p>
            <a:r>
              <a:rPr lang="en-CA" dirty="0"/>
              <a:t>  if (result == true)</a:t>
            </a:r>
          </a:p>
          <a:p>
            <a:r>
              <a:rPr lang="en-CA" dirty="0"/>
              <a:t>  {</a:t>
            </a:r>
          </a:p>
          <a:p>
            <a:r>
              <a:rPr lang="en-CA" dirty="0"/>
              <a:t> </a:t>
            </a:r>
            <a:r>
              <a:rPr lang="en-CA" dirty="0" smtClean="0"/>
              <a:t>   </a:t>
            </a:r>
            <a:r>
              <a:rPr lang="en-CA" dirty="0" err="1" smtClean="0"/>
              <a:t>var</a:t>
            </a:r>
            <a:r>
              <a:rPr lang="en-CA" dirty="0" smtClean="0"/>
              <a:t> </a:t>
            </a:r>
            <a:r>
              <a:rPr lang="en-CA" dirty="0"/>
              <a:t>item = </a:t>
            </a:r>
            <a:r>
              <a:rPr lang="en-CA" dirty="0" err="1"/>
              <a:t>this.innerHTML</a:t>
            </a:r>
            <a:r>
              <a:rPr lang="en-CA" dirty="0" smtClean="0"/>
              <a:t>;     </a:t>
            </a:r>
            <a:r>
              <a:rPr lang="en-CA" dirty="0" smtClean="0">
                <a:solidFill>
                  <a:schemeClr val="tx2"/>
                </a:solidFill>
              </a:rPr>
              <a:t>/* </a:t>
            </a:r>
            <a:r>
              <a:rPr lang="en-CA" dirty="0" err="1" smtClean="0">
                <a:solidFill>
                  <a:schemeClr val="tx2"/>
                </a:solidFill>
              </a:rPr>
              <a:t>item_to_delete</a:t>
            </a:r>
            <a:r>
              <a:rPr lang="en-CA" dirty="0" smtClean="0">
                <a:solidFill>
                  <a:schemeClr val="tx2"/>
                </a:solidFill>
              </a:rPr>
              <a:t> */</a:t>
            </a:r>
            <a:endParaRPr lang="en-CA" dirty="0">
              <a:solidFill>
                <a:schemeClr val="tx2"/>
              </a:solidFill>
            </a:endParaRPr>
          </a:p>
          <a:p>
            <a:r>
              <a:rPr lang="en-CA" dirty="0"/>
              <a:t>    $("</a:t>
            </a:r>
            <a:r>
              <a:rPr lang="en-CA" dirty="0" err="1"/>
              <a:t>myUL</a:t>
            </a:r>
            <a:r>
              <a:rPr lang="en-CA" dirty="0"/>
              <a:t>").</a:t>
            </a:r>
            <a:r>
              <a:rPr lang="en-CA" dirty="0" err="1"/>
              <a:t>removeChild</a:t>
            </a:r>
            <a:r>
              <a:rPr lang="en-CA" dirty="0"/>
              <a:t>(this); </a:t>
            </a:r>
            <a:r>
              <a:rPr lang="en-CA" dirty="0">
                <a:solidFill>
                  <a:schemeClr val="tx2"/>
                </a:solidFill>
              </a:rPr>
              <a:t>/* remove from HTML using DOM */</a:t>
            </a:r>
          </a:p>
          <a:p>
            <a:endParaRPr lang="en-CA" dirty="0"/>
          </a:p>
          <a:p>
            <a:r>
              <a:rPr lang="en-CA" dirty="0" smtClean="0"/>
              <a:t>    </a:t>
            </a:r>
            <a:r>
              <a:rPr lang="en-CA" dirty="0" err="1" smtClean="0"/>
              <a:t>var</a:t>
            </a:r>
            <a:r>
              <a:rPr lang="en-CA" dirty="0" smtClean="0"/>
              <a:t> </a:t>
            </a:r>
            <a:r>
              <a:rPr lang="en-CA" dirty="0" err="1"/>
              <a:t>xmlhttp</a:t>
            </a:r>
            <a:r>
              <a:rPr lang="en-CA" dirty="0"/>
              <a:t> = new </a:t>
            </a:r>
            <a:r>
              <a:rPr lang="en-CA" dirty="0" err="1"/>
              <a:t>XMLHttpRequest</a:t>
            </a:r>
            <a:r>
              <a:rPr lang="en-CA" dirty="0" smtClean="0"/>
              <a:t>(); </a:t>
            </a:r>
            <a:r>
              <a:rPr lang="en-CA" dirty="0"/>
              <a:t> </a:t>
            </a:r>
            <a:r>
              <a:rPr lang="en-CA" dirty="0" smtClean="0"/>
              <a:t> </a:t>
            </a:r>
            <a:r>
              <a:rPr lang="en-CA" dirty="0">
                <a:solidFill>
                  <a:schemeClr val="tx2"/>
                </a:solidFill>
              </a:rPr>
              <a:t>/* send PHP a message to delete */</a:t>
            </a:r>
          </a:p>
          <a:p>
            <a:r>
              <a:rPr lang="en-CA" dirty="0"/>
              <a:t>    </a:t>
            </a:r>
            <a:r>
              <a:rPr lang="en-CA" dirty="0" err="1"/>
              <a:t>xmlhttp.onreadystatechange</a:t>
            </a:r>
            <a:r>
              <a:rPr lang="en-CA" dirty="0"/>
              <a:t> = function() {</a:t>
            </a:r>
          </a:p>
          <a:p>
            <a:r>
              <a:rPr lang="en-CA" dirty="0"/>
              <a:t>        if (</a:t>
            </a:r>
            <a:r>
              <a:rPr lang="en-CA" dirty="0" err="1"/>
              <a:t>this.readyState</a:t>
            </a:r>
            <a:r>
              <a:rPr lang="en-CA" dirty="0"/>
              <a:t> == 4) {</a:t>
            </a:r>
          </a:p>
          <a:p>
            <a:r>
              <a:rPr lang="en-CA" dirty="0"/>
              <a:t>          if (</a:t>
            </a:r>
            <a:r>
              <a:rPr lang="en-CA" dirty="0" err="1"/>
              <a:t>this.status</a:t>
            </a:r>
            <a:r>
              <a:rPr lang="en-CA" dirty="0"/>
              <a:t> == 200) {</a:t>
            </a:r>
          </a:p>
          <a:p>
            <a:r>
              <a:rPr lang="en-CA" dirty="0"/>
              <a:t>                </a:t>
            </a:r>
            <a:r>
              <a:rPr lang="en-CA" dirty="0" err="1"/>
              <a:t>postMessage</a:t>
            </a:r>
            <a:r>
              <a:rPr lang="en-CA" dirty="0"/>
              <a:t>(</a:t>
            </a:r>
            <a:r>
              <a:rPr lang="en-CA" dirty="0" err="1"/>
              <a:t>this.responseText</a:t>
            </a:r>
            <a:r>
              <a:rPr lang="en-CA" dirty="0" smtClean="0"/>
              <a:t>); </a:t>
            </a:r>
            <a:br>
              <a:rPr lang="en-CA" dirty="0" smtClean="0"/>
            </a:br>
            <a:r>
              <a:rPr lang="en-CA" dirty="0" smtClean="0"/>
              <a:t>          </a:t>
            </a:r>
            <a:r>
              <a:rPr lang="en-CA" dirty="0"/>
              <a:t>}</a:t>
            </a:r>
          </a:p>
          <a:p>
            <a:r>
              <a:rPr lang="en-CA" dirty="0"/>
              <a:t>        }</a:t>
            </a:r>
          </a:p>
          <a:p>
            <a:r>
              <a:rPr lang="en-CA" dirty="0"/>
              <a:t>      }</a:t>
            </a:r>
          </a:p>
          <a:p>
            <a:r>
              <a:rPr lang="en-CA" dirty="0" smtClean="0"/>
              <a:t>       </a:t>
            </a:r>
            <a:r>
              <a:rPr lang="en-CA" b="1" dirty="0" err="1" smtClean="0">
                <a:solidFill>
                  <a:srgbClr val="FF0000"/>
                </a:solidFill>
              </a:rPr>
              <a:t>xmlhttp.open</a:t>
            </a:r>
            <a:r>
              <a:rPr lang="en-CA" b="1" dirty="0">
                <a:solidFill>
                  <a:srgbClr val="FF0000"/>
                </a:solidFill>
              </a:rPr>
              <a:t>("GET", "</a:t>
            </a:r>
            <a:r>
              <a:rPr lang="en-CA" b="1" dirty="0" err="1">
                <a:solidFill>
                  <a:srgbClr val="FF0000"/>
                </a:solidFill>
              </a:rPr>
              <a:t>todo.php?delete</a:t>
            </a:r>
            <a:r>
              <a:rPr lang="en-CA" b="1" dirty="0">
                <a:solidFill>
                  <a:srgbClr val="FF0000"/>
                </a:solidFill>
              </a:rPr>
              <a:t>=" + item, true);</a:t>
            </a:r>
          </a:p>
          <a:p>
            <a:r>
              <a:rPr lang="en-CA" dirty="0"/>
              <a:t>      </a:t>
            </a:r>
            <a:r>
              <a:rPr lang="en-CA" dirty="0" err="1"/>
              <a:t>xmlhttp.send</a:t>
            </a:r>
            <a:r>
              <a:rPr lang="en-CA" dirty="0"/>
              <a:t>();</a:t>
            </a:r>
          </a:p>
          <a:p>
            <a:r>
              <a:rPr lang="en-CA" dirty="0"/>
              <a:t>  }</a:t>
            </a:r>
          </a:p>
          <a:p>
            <a:r>
              <a:rPr lang="en-CA" dirty="0" smtClean="0"/>
              <a:t>} …</a:t>
            </a:r>
            <a:endParaRPr lang="en-CA" dirty="0"/>
          </a:p>
        </p:txBody>
      </p:sp>
      <p:sp>
        <p:nvSpPr>
          <p:cNvPr id="7" name="Rectangle 6"/>
          <p:cNvSpPr/>
          <p:nvPr/>
        </p:nvSpPr>
        <p:spPr>
          <a:xfrm>
            <a:off x="5410200" y="3657600"/>
            <a:ext cx="3573335" cy="175260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US" dirty="0" smtClean="0"/>
              <a:t>If an "li" is clicked, we use a pop-up window to ask if we want to delete the item.</a:t>
            </a:r>
          </a:p>
          <a:p>
            <a:pPr algn="ctr"/>
            <a:endParaRPr lang="en-US" dirty="0"/>
          </a:p>
          <a:p>
            <a:pPr algn="ctr"/>
            <a:r>
              <a:rPr lang="en-US" dirty="0" smtClean="0"/>
              <a:t>If so, do an AJAX call to  </a:t>
            </a:r>
            <a:br>
              <a:rPr lang="en-US" dirty="0" smtClean="0"/>
            </a:br>
            <a:r>
              <a:rPr lang="en-US" dirty="0" smtClean="0"/>
              <a:t>delete the item.</a:t>
            </a:r>
            <a:endParaRPr lang="en-CA" dirty="0"/>
          </a:p>
        </p:txBody>
      </p:sp>
    </p:spTree>
    <p:extLst>
      <p:ext uri="{BB962C8B-B14F-4D97-AF65-F5344CB8AC3E}">
        <p14:creationId xmlns:p14="http://schemas.microsoft.com/office/powerpoint/2010/main" val="3626895774"/>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JS code</a:t>
            </a:r>
            <a:endParaRPr lang="en-CA" dirty="0"/>
          </a:p>
        </p:txBody>
      </p:sp>
      <p:sp>
        <p:nvSpPr>
          <p:cNvPr id="4" name="Footer Placeholder 3"/>
          <p:cNvSpPr>
            <a:spLocks noGrp="1"/>
          </p:cNvSpPr>
          <p:nvPr>
            <p:ph type="ftr" sz="quarter" idx="11"/>
          </p:nvPr>
        </p:nvSpPr>
        <p:spPr/>
        <p:txBody>
          <a:bodyPr/>
          <a:lstStyle/>
          <a:p>
            <a:r>
              <a:rPr lang="en-US" smtClean="0"/>
              <a:t>EECS1012</a:t>
            </a:r>
            <a:endParaRPr lang="en-US" dirty="0"/>
          </a:p>
        </p:txBody>
      </p:sp>
      <p:sp>
        <p:nvSpPr>
          <p:cNvPr id="5" name="Slide Number Placeholder 4"/>
          <p:cNvSpPr>
            <a:spLocks noGrp="1"/>
          </p:cNvSpPr>
          <p:nvPr>
            <p:ph type="sldNum" sz="quarter" idx="12"/>
          </p:nvPr>
        </p:nvSpPr>
        <p:spPr/>
        <p:txBody>
          <a:bodyPr>
            <a:normAutofit fontScale="85000" lnSpcReduction="20000"/>
          </a:bodyPr>
          <a:lstStyle/>
          <a:p>
            <a:fld id="{CB779743-7B81-4FB7-A3E2-1ACEC99CD8CF}" type="slidenum">
              <a:rPr lang="en-US" smtClean="0"/>
              <a:t>53</a:t>
            </a:fld>
            <a:endParaRPr lang="en-US"/>
          </a:p>
        </p:txBody>
      </p:sp>
      <p:sp>
        <p:nvSpPr>
          <p:cNvPr id="6" name="Rectangle 5"/>
          <p:cNvSpPr/>
          <p:nvPr/>
        </p:nvSpPr>
        <p:spPr>
          <a:xfrm>
            <a:off x="723900" y="1143000"/>
            <a:ext cx="8153400" cy="5632311"/>
          </a:xfrm>
          <a:prstGeom prst="rect">
            <a:avLst/>
          </a:prstGeom>
          <a:solidFill>
            <a:srgbClr val="F4F6A8"/>
          </a:solidFill>
        </p:spPr>
        <p:style>
          <a:lnRef idx="2">
            <a:schemeClr val="dk1"/>
          </a:lnRef>
          <a:fillRef idx="1">
            <a:schemeClr val="lt1"/>
          </a:fillRef>
          <a:effectRef idx="0">
            <a:schemeClr val="dk1"/>
          </a:effectRef>
          <a:fontRef idx="minor">
            <a:schemeClr val="dk1"/>
          </a:fontRef>
        </p:style>
        <p:txBody>
          <a:bodyPr wrap="square">
            <a:spAutoFit/>
          </a:bodyPr>
          <a:lstStyle/>
          <a:p>
            <a:r>
              <a:rPr lang="en-CA" dirty="0"/>
              <a:t>function </a:t>
            </a:r>
            <a:r>
              <a:rPr lang="en-CA" dirty="0" err="1"/>
              <a:t>addItem</a:t>
            </a:r>
            <a:r>
              <a:rPr lang="en-CA" dirty="0" smtClean="0"/>
              <a:t>() {   </a:t>
            </a:r>
            <a:r>
              <a:rPr lang="en-CA" dirty="0" smtClean="0">
                <a:solidFill>
                  <a:schemeClr val="tx2"/>
                </a:solidFill>
              </a:rPr>
              <a:t>/* </a:t>
            </a:r>
            <a:r>
              <a:rPr lang="en-CA" dirty="0">
                <a:solidFill>
                  <a:schemeClr val="tx2"/>
                </a:solidFill>
              </a:rPr>
              <a:t>will call </a:t>
            </a:r>
            <a:r>
              <a:rPr lang="en-CA" dirty="0" err="1" smtClean="0">
                <a:solidFill>
                  <a:schemeClr val="tx2"/>
                </a:solidFill>
              </a:rPr>
              <a:t>todo.php?add</a:t>
            </a:r>
            <a:r>
              <a:rPr lang="en-CA" dirty="0" smtClean="0">
                <a:solidFill>
                  <a:schemeClr val="tx2"/>
                </a:solidFill>
              </a:rPr>
              <a:t>=</a:t>
            </a:r>
            <a:r>
              <a:rPr lang="en-CA" dirty="0" err="1" smtClean="0">
                <a:solidFill>
                  <a:schemeClr val="tx2"/>
                </a:solidFill>
              </a:rPr>
              <a:t>item_to_delete</a:t>
            </a:r>
            <a:r>
              <a:rPr lang="en-CA" dirty="0" smtClean="0">
                <a:solidFill>
                  <a:schemeClr val="tx2"/>
                </a:solidFill>
              </a:rPr>
              <a:t> */</a:t>
            </a:r>
            <a:endParaRPr lang="en-CA" dirty="0"/>
          </a:p>
          <a:p>
            <a:r>
              <a:rPr lang="en-CA" dirty="0"/>
              <a:t>{</a:t>
            </a:r>
          </a:p>
          <a:p>
            <a:r>
              <a:rPr lang="en-CA" dirty="0" smtClean="0"/>
              <a:t>  if </a:t>
            </a:r>
            <a:r>
              <a:rPr lang="en-CA" dirty="0"/>
              <a:t>($(</a:t>
            </a:r>
            <a:r>
              <a:rPr lang="en-CA" dirty="0" err="1"/>
              <a:t>myInput</a:t>
            </a:r>
            <a:r>
              <a:rPr lang="en-CA" dirty="0"/>
              <a:t>).value != "")  </a:t>
            </a:r>
            <a:r>
              <a:rPr lang="en-CA" dirty="0" smtClean="0"/>
              <a:t>{ </a:t>
            </a:r>
            <a:r>
              <a:rPr lang="en-CA" dirty="0" smtClean="0">
                <a:solidFill>
                  <a:schemeClr val="tx2"/>
                </a:solidFill>
              </a:rPr>
              <a:t>/* </a:t>
            </a:r>
            <a:r>
              <a:rPr lang="en-CA" dirty="0">
                <a:solidFill>
                  <a:schemeClr val="tx2"/>
                </a:solidFill>
              </a:rPr>
              <a:t>if value is empty do nothing </a:t>
            </a:r>
            <a:r>
              <a:rPr lang="en-CA" dirty="0" smtClean="0">
                <a:solidFill>
                  <a:schemeClr val="tx2"/>
                </a:solidFill>
              </a:rPr>
              <a:t>*/</a:t>
            </a:r>
            <a:endParaRPr lang="en-CA" dirty="0">
              <a:solidFill>
                <a:schemeClr val="tx2"/>
              </a:solidFill>
            </a:endParaRPr>
          </a:p>
          <a:p>
            <a:r>
              <a:rPr lang="en-CA" dirty="0"/>
              <a:t>    </a:t>
            </a:r>
            <a:r>
              <a:rPr lang="en-CA" dirty="0" err="1"/>
              <a:t>var</a:t>
            </a:r>
            <a:r>
              <a:rPr lang="en-CA" dirty="0"/>
              <a:t> </a:t>
            </a:r>
            <a:r>
              <a:rPr lang="en-CA" dirty="0" err="1"/>
              <a:t>newLi</a:t>
            </a:r>
            <a:r>
              <a:rPr lang="en-CA" dirty="0"/>
              <a:t> = </a:t>
            </a:r>
            <a:r>
              <a:rPr lang="en-CA" dirty="0" err="1"/>
              <a:t>document.createElement</a:t>
            </a:r>
            <a:r>
              <a:rPr lang="en-CA" dirty="0"/>
              <a:t>("li</a:t>
            </a:r>
            <a:r>
              <a:rPr lang="en-CA" dirty="0" smtClean="0"/>
              <a:t>");  </a:t>
            </a:r>
            <a:r>
              <a:rPr lang="en-CA" dirty="0" smtClean="0">
                <a:solidFill>
                  <a:schemeClr val="tx2"/>
                </a:solidFill>
              </a:rPr>
              <a:t>/* create item */</a:t>
            </a:r>
            <a:endParaRPr lang="en-CA" dirty="0">
              <a:solidFill>
                <a:schemeClr val="tx2"/>
              </a:solidFill>
            </a:endParaRPr>
          </a:p>
          <a:p>
            <a:r>
              <a:rPr lang="en-CA" dirty="0"/>
              <a:t>    </a:t>
            </a:r>
            <a:r>
              <a:rPr lang="en-CA" dirty="0" err="1"/>
              <a:t>newLi.innerHTML</a:t>
            </a:r>
            <a:r>
              <a:rPr lang="en-CA" dirty="0"/>
              <a:t> = $("</a:t>
            </a:r>
            <a:r>
              <a:rPr lang="en-CA" dirty="0" err="1"/>
              <a:t>myInput</a:t>
            </a:r>
            <a:r>
              <a:rPr lang="en-CA" dirty="0"/>
              <a:t>").value</a:t>
            </a:r>
            <a:r>
              <a:rPr lang="en-CA" dirty="0" smtClean="0"/>
              <a:t>;      </a:t>
            </a:r>
            <a:r>
              <a:rPr lang="en-CA" dirty="0" smtClean="0">
                <a:solidFill>
                  <a:schemeClr val="tx2"/>
                </a:solidFill>
              </a:rPr>
              <a:t>/* add content */</a:t>
            </a:r>
            <a:endParaRPr lang="en-CA" dirty="0">
              <a:solidFill>
                <a:schemeClr val="tx2"/>
              </a:solidFill>
            </a:endParaRPr>
          </a:p>
          <a:p>
            <a:r>
              <a:rPr lang="en-CA" dirty="0"/>
              <a:t>    </a:t>
            </a:r>
            <a:r>
              <a:rPr lang="en-CA" dirty="0" err="1"/>
              <a:t>newLi.onclick</a:t>
            </a:r>
            <a:r>
              <a:rPr lang="en-CA" dirty="0"/>
              <a:t> = </a:t>
            </a:r>
            <a:r>
              <a:rPr lang="en-CA" dirty="0" err="1"/>
              <a:t>clickLi</a:t>
            </a:r>
            <a:r>
              <a:rPr lang="en-CA" dirty="0" smtClean="0"/>
              <a:t>;  		       </a:t>
            </a:r>
            <a:r>
              <a:rPr lang="en-CA" dirty="0" smtClean="0">
                <a:solidFill>
                  <a:schemeClr val="tx2"/>
                </a:solidFill>
              </a:rPr>
              <a:t>/* add </a:t>
            </a:r>
            <a:r>
              <a:rPr lang="en-CA" dirty="0" err="1" smtClean="0">
                <a:solidFill>
                  <a:schemeClr val="tx2"/>
                </a:solidFill>
              </a:rPr>
              <a:t>clickEvent</a:t>
            </a:r>
            <a:r>
              <a:rPr lang="en-CA" dirty="0" smtClean="0">
                <a:solidFill>
                  <a:schemeClr val="tx2"/>
                </a:solidFill>
              </a:rPr>
              <a:t> */</a:t>
            </a:r>
            <a:endParaRPr lang="en-CA" dirty="0">
              <a:solidFill>
                <a:schemeClr val="tx2"/>
              </a:solidFill>
            </a:endParaRPr>
          </a:p>
          <a:p>
            <a:r>
              <a:rPr lang="en-CA" dirty="0"/>
              <a:t>    $("</a:t>
            </a:r>
            <a:r>
              <a:rPr lang="en-CA" dirty="0" err="1"/>
              <a:t>myUL</a:t>
            </a:r>
            <a:r>
              <a:rPr lang="en-CA" dirty="0"/>
              <a:t>").</a:t>
            </a:r>
            <a:r>
              <a:rPr lang="en-CA" dirty="0" err="1"/>
              <a:t>appendChild</a:t>
            </a:r>
            <a:r>
              <a:rPr lang="en-CA" dirty="0"/>
              <a:t>(</a:t>
            </a:r>
            <a:r>
              <a:rPr lang="en-CA" dirty="0" err="1"/>
              <a:t>newLi</a:t>
            </a:r>
            <a:r>
              <a:rPr lang="en-CA" dirty="0" smtClean="0"/>
              <a:t>);	       </a:t>
            </a:r>
            <a:r>
              <a:rPr lang="en-CA" dirty="0" smtClean="0">
                <a:solidFill>
                  <a:schemeClr val="tx2"/>
                </a:solidFill>
              </a:rPr>
              <a:t>/* append new element to DOM tree */</a:t>
            </a:r>
            <a:endParaRPr lang="en-CA" dirty="0">
              <a:solidFill>
                <a:schemeClr val="tx2"/>
              </a:solidFill>
            </a:endParaRPr>
          </a:p>
          <a:p>
            <a:endParaRPr lang="en-CA" dirty="0"/>
          </a:p>
          <a:p>
            <a:r>
              <a:rPr lang="en-CA" dirty="0"/>
              <a:t>    </a:t>
            </a:r>
            <a:r>
              <a:rPr lang="en-CA" dirty="0" err="1"/>
              <a:t>var</a:t>
            </a:r>
            <a:r>
              <a:rPr lang="en-CA" dirty="0"/>
              <a:t> </a:t>
            </a:r>
            <a:r>
              <a:rPr lang="en-CA" dirty="0" err="1"/>
              <a:t>xmlhttp</a:t>
            </a:r>
            <a:r>
              <a:rPr lang="en-CA" dirty="0"/>
              <a:t> = new </a:t>
            </a:r>
            <a:r>
              <a:rPr lang="en-CA" dirty="0" err="1"/>
              <a:t>XMLHttpRequest</a:t>
            </a:r>
            <a:r>
              <a:rPr lang="en-CA" dirty="0" smtClean="0"/>
              <a:t>();	        </a:t>
            </a:r>
            <a:r>
              <a:rPr lang="en-CA" dirty="0" smtClean="0">
                <a:solidFill>
                  <a:schemeClr val="tx2"/>
                </a:solidFill>
              </a:rPr>
              <a:t>/* Create AJAX call */</a:t>
            </a:r>
            <a:endParaRPr lang="en-CA" dirty="0">
              <a:solidFill>
                <a:schemeClr val="tx2"/>
              </a:solidFill>
            </a:endParaRPr>
          </a:p>
          <a:p>
            <a:r>
              <a:rPr lang="en-CA" dirty="0"/>
              <a:t>    </a:t>
            </a:r>
            <a:r>
              <a:rPr lang="en-CA" dirty="0" err="1"/>
              <a:t>xmlhttp.onreadystatechange</a:t>
            </a:r>
            <a:r>
              <a:rPr lang="en-CA" dirty="0"/>
              <a:t> = function() {</a:t>
            </a:r>
          </a:p>
          <a:p>
            <a:r>
              <a:rPr lang="en-CA" dirty="0"/>
              <a:t>      if (</a:t>
            </a:r>
            <a:r>
              <a:rPr lang="en-CA" dirty="0" err="1"/>
              <a:t>this.readyState</a:t>
            </a:r>
            <a:r>
              <a:rPr lang="en-CA" dirty="0"/>
              <a:t> == 4) {   </a:t>
            </a:r>
          </a:p>
          <a:p>
            <a:r>
              <a:rPr lang="en-CA" dirty="0"/>
              <a:t>        if (</a:t>
            </a:r>
            <a:r>
              <a:rPr lang="en-CA" dirty="0" err="1"/>
              <a:t>this.status</a:t>
            </a:r>
            <a:r>
              <a:rPr lang="en-CA" dirty="0"/>
              <a:t> == 200) {   </a:t>
            </a:r>
          </a:p>
          <a:p>
            <a:r>
              <a:rPr lang="en-CA" dirty="0"/>
              <a:t>              </a:t>
            </a:r>
            <a:r>
              <a:rPr lang="en-CA" dirty="0" err="1"/>
              <a:t>postMessage</a:t>
            </a:r>
            <a:r>
              <a:rPr lang="en-CA" dirty="0"/>
              <a:t>(</a:t>
            </a:r>
            <a:r>
              <a:rPr lang="en-CA" dirty="0" err="1"/>
              <a:t>this.responseText</a:t>
            </a:r>
            <a:r>
              <a:rPr lang="en-CA" dirty="0" smtClean="0"/>
              <a:t>);	/* post message */</a:t>
            </a:r>
            <a:endParaRPr lang="en-CA" dirty="0"/>
          </a:p>
          <a:p>
            <a:r>
              <a:rPr lang="en-CA" dirty="0"/>
              <a:t>            }</a:t>
            </a:r>
          </a:p>
          <a:p>
            <a:r>
              <a:rPr lang="en-CA" dirty="0"/>
              <a:t>        }</a:t>
            </a:r>
          </a:p>
          <a:p>
            <a:r>
              <a:rPr lang="en-CA" dirty="0"/>
              <a:t>      }</a:t>
            </a:r>
          </a:p>
          <a:p>
            <a:r>
              <a:rPr lang="en-CA" dirty="0" smtClean="0"/>
              <a:t>      </a:t>
            </a:r>
            <a:r>
              <a:rPr lang="en-CA" b="1" dirty="0" err="1" smtClean="0">
                <a:solidFill>
                  <a:srgbClr val="FF0000"/>
                </a:solidFill>
              </a:rPr>
              <a:t>xmlhttp.open</a:t>
            </a:r>
            <a:r>
              <a:rPr lang="en-CA" b="1" dirty="0">
                <a:solidFill>
                  <a:srgbClr val="FF0000"/>
                </a:solidFill>
              </a:rPr>
              <a:t>("GET", "</a:t>
            </a:r>
            <a:r>
              <a:rPr lang="en-CA" b="1" dirty="0" err="1">
                <a:solidFill>
                  <a:srgbClr val="FF0000"/>
                </a:solidFill>
              </a:rPr>
              <a:t>todo.php?add</a:t>
            </a:r>
            <a:r>
              <a:rPr lang="en-CA" b="1" dirty="0">
                <a:solidFill>
                  <a:srgbClr val="FF0000"/>
                </a:solidFill>
              </a:rPr>
              <a:t>=" + $("</a:t>
            </a:r>
            <a:r>
              <a:rPr lang="en-CA" b="1" dirty="0" err="1">
                <a:solidFill>
                  <a:srgbClr val="FF0000"/>
                </a:solidFill>
              </a:rPr>
              <a:t>myInput</a:t>
            </a:r>
            <a:r>
              <a:rPr lang="en-CA" b="1" dirty="0">
                <a:solidFill>
                  <a:srgbClr val="FF0000"/>
                </a:solidFill>
              </a:rPr>
              <a:t>").value, true);</a:t>
            </a:r>
          </a:p>
          <a:p>
            <a:r>
              <a:rPr lang="en-CA" dirty="0"/>
              <a:t>      </a:t>
            </a:r>
            <a:r>
              <a:rPr lang="en-CA" dirty="0" err="1"/>
              <a:t>xmlhttp.send</a:t>
            </a:r>
            <a:r>
              <a:rPr lang="en-CA" dirty="0"/>
              <a:t>();</a:t>
            </a:r>
          </a:p>
          <a:p>
            <a:r>
              <a:rPr lang="en-CA" dirty="0"/>
              <a:t>    }</a:t>
            </a:r>
          </a:p>
          <a:p>
            <a:r>
              <a:rPr lang="en-CA" dirty="0"/>
              <a:t>}</a:t>
            </a:r>
          </a:p>
        </p:txBody>
      </p:sp>
      <p:sp>
        <p:nvSpPr>
          <p:cNvPr id="7" name="Rectangle 6"/>
          <p:cNvSpPr/>
          <p:nvPr/>
        </p:nvSpPr>
        <p:spPr>
          <a:xfrm>
            <a:off x="5410200" y="3733800"/>
            <a:ext cx="3573335" cy="175260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US" dirty="0" smtClean="0"/>
              <a:t>If "</a:t>
            </a:r>
            <a:r>
              <a:rPr lang="en-US" dirty="0" err="1" smtClean="0"/>
              <a:t>addButton</a:t>
            </a:r>
            <a:r>
              <a:rPr lang="en-US" dirty="0" smtClean="0"/>
              <a:t>" is clicked.</a:t>
            </a:r>
            <a:br>
              <a:rPr lang="en-US" dirty="0" smtClean="0"/>
            </a:br>
            <a:r>
              <a:rPr lang="en-US" dirty="0" smtClean="0"/>
              <a:t>Add a new item to the list, </a:t>
            </a:r>
            <a:br>
              <a:rPr lang="en-US" dirty="0" smtClean="0"/>
            </a:br>
            <a:r>
              <a:rPr lang="en-US" dirty="0" smtClean="0"/>
              <a:t>call PHP code to add the item.</a:t>
            </a:r>
            <a:endParaRPr lang="en-CA" dirty="0"/>
          </a:p>
        </p:txBody>
      </p:sp>
    </p:spTree>
    <p:extLst>
      <p:ext uri="{BB962C8B-B14F-4D97-AF65-F5344CB8AC3E}">
        <p14:creationId xmlns:p14="http://schemas.microsoft.com/office/powerpoint/2010/main" val="1438247943"/>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Recap</a:t>
            </a:r>
            <a:endParaRPr lang="en-CA" dirty="0"/>
          </a:p>
        </p:txBody>
      </p:sp>
      <p:sp>
        <p:nvSpPr>
          <p:cNvPr id="3" name="Content Placeholder 2"/>
          <p:cNvSpPr>
            <a:spLocks noGrp="1"/>
          </p:cNvSpPr>
          <p:nvPr>
            <p:ph sz="quarter" idx="1"/>
          </p:nvPr>
        </p:nvSpPr>
        <p:spPr/>
        <p:txBody>
          <a:bodyPr/>
          <a:lstStyle/>
          <a:p>
            <a:r>
              <a:rPr lang="en-US" dirty="0" smtClean="0"/>
              <a:t>Three examples to help see how we can put everything together</a:t>
            </a:r>
          </a:p>
          <a:p>
            <a:r>
              <a:rPr lang="en-US" dirty="0" smtClean="0"/>
              <a:t>Example #2 shows how to do "code generation" where we use PHP to modify our JS code</a:t>
            </a:r>
          </a:p>
          <a:p>
            <a:r>
              <a:rPr lang="en-US" dirty="0" smtClean="0"/>
              <a:t>Example #2 and #3 show examples using AJAX</a:t>
            </a:r>
          </a:p>
          <a:p>
            <a:r>
              <a:rPr lang="en-US" dirty="0" smtClean="0"/>
              <a:t>Most of the social network platforms use this style of asynchronous communication between server and client</a:t>
            </a:r>
          </a:p>
          <a:p>
            <a:r>
              <a:rPr lang="en-US" dirty="0" smtClean="0">
                <a:solidFill>
                  <a:srgbClr val="FF0000"/>
                </a:solidFill>
              </a:rPr>
              <a:t>NOTE: AJAX will not be on the final exam or </a:t>
            </a:r>
            <a:r>
              <a:rPr lang="en-US" dirty="0" err="1" smtClean="0">
                <a:solidFill>
                  <a:srgbClr val="FF0000"/>
                </a:solidFill>
              </a:rPr>
              <a:t>labtest</a:t>
            </a:r>
            <a:endParaRPr lang="en-US" dirty="0">
              <a:solidFill>
                <a:srgbClr val="FF0000"/>
              </a:solidFill>
            </a:endParaRPr>
          </a:p>
        </p:txBody>
      </p:sp>
      <p:sp>
        <p:nvSpPr>
          <p:cNvPr id="4" name="Footer Placeholder 3"/>
          <p:cNvSpPr>
            <a:spLocks noGrp="1"/>
          </p:cNvSpPr>
          <p:nvPr>
            <p:ph type="ftr" sz="quarter" idx="11"/>
          </p:nvPr>
        </p:nvSpPr>
        <p:spPr/>
        <p:txBody>
          <a:bodyPr/>
          <a:lstStyle/>
          <a:p>
            <a:r>
              <a:rPr lang="en-US" smtClean="0"/>
              <a:t>EECS1012</a:t>
            </a:r>
            <a:endParaRPr lang="en-US" dirty="0"/>
          </a:p>
        </p:txBody>
      </p:sp>
      <p:sp>
        <p:nvSpPr>
          <p:cNvPr id="5" name="Slide Number Placeholder 4"/>
          <p:cNvSpPr>
            <a:spLocks noGrp="1"/>
          </p:cNvSpPr>
          <p:nvPr>
            <p:ph type="sldNum" sz="quarter" idx="12"/>
          </p:nvPr>
        </p:nvSpPr>
        <p:spPr/>
        <p:txBody>
          <a:bodyPr>
            <a:normAutofit fontScale="85000" lnSpcReduction="20000"/>
          </a:bodyPr>
          <a:lstStyle/>
          <a:p>
            <a:fld id="{CB779743-7B81-4FB7-A3E2-1ACEC99CD8CF}" type="slidenum">
              <a:rPr lang="en-US" smtClean="0"/>
              <a:t>54</a:t>
            </a:fld>
            <a:endParaRPr lang="en-US" dirty="0"/>
          </a:p>
        </p:txBody>
      </p:sp>
    </p:spTree>
    <p:extLst>
      <p:ext uri="{BB962C8B-B14F-4D97-AF65-F5344CB8AC3E}">
        <p14:creationId xmlns:p14="http://schemas.microsoft.com/office/powerpoint/2010/main" val="6627710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JavaScript  (client-side scripting</a:t>
            </a:r>
            <a:r>
              <a:rPr lang="en-US" dirty="0"/>
              <a:t>)</a:t>
            </a:r>
            <a:endParaRPr lang="en-CA" dirty="0"/>
          </a:p>
        </p:txBody>
      </p:sp>
      <p:sp>
        <p:nvSpPr>
          <p:cNvPr id="3" name="Footer Placeholder 2"/>
          <p:cNvSpPr>
            <a:spLocks noGrp="1"/>
          </p:cNvSpPr>
          <p:nvPr>
            <p:ph type="ftr" sz="quarter" idx="11"/>
          </p:nvPr>
        </p:nvSpPr>
        <p:spPr/>
        <p:txBody>
          <a:bodyPr/>
          <a:lstStyle/>
          <a:p>
            <a:r>
              <a:rPr lang="en-US" smtClean="0"/>
              <a:t>EECS1012</a:t>
            </a:r>
            <a:endParaRPr lang="en-US" dirty="0"/>
          </a:p>
        </p:txBody>
      </p:sp>
      <p:sp>
        <p:nvSpPr>
          <p:cNvPr id="4" name="Slide Number Placeholder 3"/>
          <p:cNvSpPr>
            <a:spLocks noGrp="1"/>
          </p:cNvSpPr>
          <p:nvPr>
            <p:ph type="sldNum" sz="quarter" idx="12"/>
          </p:nvPr>
        </p:nvSpPr>
        <p:spPr/>
        <p:txBody>
          <a:bodyPr>
            <a:normAutofit fontScale="85000" lnSpcReduction="20000"/>
          </a:bodyPr>
          <a:lstStyle/>
          <a:p>
            <a:fld id="{CB779743-7B81-4FB7-A3E2-1ACEC99CD8CF}" type="slidenum">
              <a:rPr lang="en-US" smtClean="0"/>
              <a:t>6</a:t>
            </a:fld>
            <a:endParaRPr lang="en-US"/>
          </a:p>
        </p:txBody>
      </p:sp>
      <p:pic>
        <p:nvPicPr>
          <p:cNvPr id="5" name="Picture 4"/>
          <p:cNvPicPr>
            <a:picLocks noChangeAspect="1"/>
          </p:cNvPicPr>
          <p:nvPr/>
        </p:nvPicPr>
        <p:blipFill>
          <a:blip r:embed="rId2"/>
          <a:stretch>
            <a:fillRect/>
          </a:stretch>
        </p:blipFill>
        <p:spPr>
          <a:xfrm>
            <a:off x="302117" y="1676400"/>
            <a:ext cx="2703381" cy="2293937"/>
          </a:xfrm>
          <a:prstGeom prst="rect">
            <a:avLst/>
          </a:prstGeom>
        </p:spPr>
      </p:pic>
      <p:pic>
        <p:nvPicPr>
          <p:cNvPr id="6" name="Picture 5"/>
          <p:cNvPicPr>
            <a:picLocks noChangeAspect="1"/>
          </p:cNvPicPr>
          <p:nvPr/>
        </p:nvPicPr>
        <p:blipFill>
          <a:blip r:embed="rId3"/>
          <a:stretch>
            <a:fillRect/>
          </a:stretch>
        </p:blipFill>
        <p:spPr>
          <a:xfrm>
            <a:off x="384485" y="3869139"/>
            <a:ext cx="2621013" cy="2590800"/>
          </a:xfrm>
          <a:prstGeom prst="rect">
            <a:avLst/>
          </a:prstGeom>
        </p:spPr>
      </p:pic>
      <p:sp>
        <p:nvSpPr>
          <p:cNvPr id="7" name="TextBox 6"/>
          <p:cNvSpPr txBox="1"/>
          <p:nvPr/>
        </p:nvSpPr>
        <p:spPr>
          <a:xfrm>
            <a:off x="4506913" y="1981200"/>
            <a:ext cx="3048000" cy="2031325"/>
          </a:xfrm>
          <a:prstGeom prst="rect">
            <a:avLst/>
          </a:prstGeom>
          <a:noFill/>
        </p:spPr>
        <p:txBody>
          <a:bodyPr wrap="square" rtlCol="0">
            <a:spAutoFit/>
          </a:bodyPr>
          <a:lstStyle/>
          <a:p>
            <a:r>
              <a:rPr lang="en-US" b="1" dirty="0" smtClean="0"/>
              <a:t>JavaScript</a:t>
            </a:r>
            <a:r>
              <a:rPr lang="en-US" dirty="0" smtClean="0"/>
              <a:t/>
            </a:r>
            <a:br>
              <a:rPr lang="en-US" dirty="0" smtClean="0"/>
            </a:br>
            <a:r>
              <a:rPr lang="en-US" dirty="0" smtClean="0"/>
              <a:t>Allowed our pages to be interactive, without having to contact </a:t>
            </a:r>
            <a:r>
              <a:rPr lang="en-US" dirty="0"/>
              <a:t> </a:t>
            </a:r>
            <a:r>
              <a:rPr lang="en-US" dirty="0" smtClean="0"/>
              <a:t>the server.</a:t>
            </a:r>
          </a:p>
          <a:p>
            <a:endParaRPr lang="en-US" dirty="0"/>
          </a:p>
          <a:p>
            <a:r>
              <a:rPr lang="en-US" dirty="0" smtClean="0"/>
              <a:t>Provided the ability to add "behavior" to the webpage.</a:t>
            </a:r>
            <a:endParaRPr lang="en-CA" dirty="0"/>
          </a:p>
        </p:txBody>
      </p:sp>
    </p:spTree>
    <p:extLst>
      <p:ext uri="{BB962C8B-B14F-4D97-AF65-F5344CB8AC3E}">
        <p14:creationId xmlns:p14="http://schemas.microsoft.com/office/powerpoint/2010/main" val="86834891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sweet spot</a:t>
            </a:r>
            <a:endParaRPr lang="en-CA" dirty="0"/>
          </a:p>
        </p:txBody>
      </p:sp>
      <p:sp>
        <p:nvSpPr>
          <p:cNvPr id="3" name="Footer Placeholder 2"/>
          <p:cNvSpPr>
            <a:spLocks noGrp="1"/>
          </p:cNvSpPr>
          <p:nvPr>
            <p:ph type="ftr" sz="quarter" idx="11"/>
          </p:nvPr>
        </p:nvSpPr>
        <p:spPr/>
        <p:txBody>
          <a:bodyPr/>
          <a:lstStyle/>
          <a:p>
            <a:r>
              <a:rPr lang="en-US" smtClean="0"/>
              <a:t>EECS1012</a:t>
            </a:r>
            <a:endParaRPr lang="en-US" dirty="0"/>
          </a:p>
        </p:txBody>
      </p:sp>
      <p:sp>
        <p:nvSpPr>
          <p:cNvPr id="4" name="Slide Number Placeholder 3"/>
          <p:cNvSpPr>
            <a:spLocks noGrp="1"/>
          </p:cNvSpPr>
          <p:nvPr>
            <p:ph type="sldNum" sz="quarter" idx="12"/>
          </p:nvPr>
        </p:nvSpPr>
        <p:spPr/>
        <p:txBody>
          <a:bodyPr>
            <a:normAutofit fontScale="85000" lnSpcReduction="20000"/>
          </a:bodyPr>
          <a:lstStyle/>
          <a:p>
            <a:fld id="{CB779743-7B81-4FB7-A3E2-1ACEC99CD8CF}" type="slidenum">
              <a:rPr lang="en-US" smtClean="0"/>
              <a:t>7</a:t>
            </a:fld>
            <a:endParaRPr lang="en-US"/>
          </a:p>
        </p:txBody>
      </p:sp>
      <p:graphicFrame>
        <p:nvGraphicFramePr>
          <p:cNvPr id="5" name="Diagram 4"/>
          <p:cNvGraphicFramePr/>
          <p:nvPr>
            <p:extLst>
              <p:ext uri="{D42A27DB-BD31-4B8C-83A1-F6EECF244321}">
                <p14:modId xmlns:p14="http://schemas.microsoft.com/office/powerpoint/2010/main" val="261100467"/>
              </p:ext>
            </p:extLst>
          </p:nvPr>
        </p:nvGraphicFramePr>
        <p:xfrm>
          <a:off x="114300" y="2057400"/>
          <a:ext cx="4686300" cy="33528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8" name="TextBox 7"/>
          <p:cNvSpPr txBox="1"/>
          <p:nvPr/>
        </p:nvSpPr>
        <p:spPr>
          <a:xfrm>
            <a:off x="4748366" y="2721217"/>
            <a:ext cx="3709990" cy="646331"/>
          </a:xfrm>
          <a:prstGeom prst="rect">
            <a:avLst/>
          </a:prstGeom>
        </p:spPr>
        <p:style>
          <a:lnRef idx="2">
            <a:schemeClr val="dk1"/>
          </a:lnRef>
          <a:fillRef idx="1">
            <a:schemeClr val="lt1"/>
          </a:fillRef>
          <a:effectRef idx="0">
            <a:schemeClr val="dk1"/>
          </a:effectRef>
          <a:fontRef idx="minor">
            <a:schemeClr val="dk1"/>
          </a:fontRef>
        </p:style>
        <p:txBody>
          <a:bodyPr wrap="none" rtlCol="0">
            <a:spAutoFit/>
          </a:bodyPr>
          <a:lstStyle/>
          <a:p>
            <a:r>
              <a:rPr lang="en-US" dirty="0" smtClean="0"/>
              <a:t>Putting this all together, we create the </a:t>
            </a:r>
          </a:p>
          <a:p>
            <a:r>
              <a:rPr lang="en-US" dirty="0" smtClean="0"/>
              <a:t>best of our web experiences.</a:t>
            </a:r>
            <a:endParaRPr lang="en-CA" dirty="0"/>
          </a:p>
        </p:txBody>
      </p:sp>
      <p:sp>
        <p:nvSpPr>
          <p:cNvPr id="10" name="Heart 9"/>
          <p:cNvSpPr/>
          <p:nvPr/>
        </p:nvSpPr>
        <p:spPr>
          <a:xfrm>
            <a:off x="2338234" y="3619500"/>
            <a:ext cx="238432" cy="228600"/>
          </a:xfrm>
          <a:prstGeom prst="hear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cxnSp>
        <p:nvCxnSpPr>
          <p:cNvPr id="7" name="Straight Arrow Connector 6"/>
          <p:cNvCxnSpPr/>
          <p:nvPr/>
        </p:nvCxnSpPr>
        <p:spPr>
          <a:xfrm flipH="1">
            <a:off x="2576666" y="3059061"/>
            <a:ext cx="2171700" cy="674739"/>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825920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Putting it all together</a:t>
            </a:r>
            <a:endParaRPr lang="en-US" dirty="0"/>
          </a:p>
        </p:txBody>
      </p:sp>
      <p:sp>
        <p:nvSpPr>
          <p:cNvPr id="5" name="Slide Number Placeholder 4"/>
          <p:cNvSpPr>
            <a:spLocks noGrp="1"/>
          </p:cNvSpPr>
          <p:nvPr>
            <p:ph type="sldNum" sz="quarter" idx="11"/>
          </p:nvPr>
        </p:nvSpPr>
        <p:spPr/>
        <p:txBody>
          <a:bodyPr/>
          <a:lstStyle/>
          <a:p>
            <a:fld id="{CB779743-7B81-4FB7-A3E2-1ACEC99CD8CF}" type="slidenum">
              <a:rPr lang="en-US" smtClean="0"/>
              <a:t>8</a:t>
            </a:fld>
            <a:endParaRPr lang="en-US"/>
          </a:p>
        </p:txBody>
      </p:sp>
      <p:pic>
        <p:nvPicPr>
          <p:cNvPr id="2" name="Picture 1"/>
          <p:cNvPicPr>
            <a:picLocks noChangeAspect="1"/>
          </p:cNvPicPr>
          <p:nvPr/>
        </p:nvPicPr>
        <p:blipFill>
          <a:blip r:embed="rId2"/>
          <a:stretch>
            <a:fillRect/>
          </a:stretch>
        </p:blipFill>
        <p:spPr>
          <a:xfrm>
            <a:off x="3276600" y="3340768"/>
            <a:ext cx="2667000" cy="2667000"/>
          </a:xfrm>
          <a:prstGeom prst="rect">
            <a:avLst/>
          </a:prstGeom>
        </p:spPr>
      </p:pic>
    </p:spTree>
    <p:extLst>
      <p:ext uri="{BB962C8B-B14F-4D97-AF65-F5344CB8AC3E}">
        <p14:creationId xmlns:p14="http://schemas.microsoft.com/office/powerpoint/2010/main" val="159996806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Three examples</a:t>
            </a:r>
            <a:endParaRPr lang="en-CA" dirty="0"/>
          </a:p>
        </p:txBody>
      </p:sp>
      <p:sp>
        <p:nvSpPr>
          <p:cNvPr id="3" name="Content Placeholder 2"/>
          <p:cNvSpPr>
            <a:spLocks noGrp="1"/>
          </p:cNvSpPr>
          <p:nvPr>
            <p:ph sz="quarter" idx="1"/>
          </p:nvPr>
        </p:nvSpPr>
        <p:spPr/>
        <p:txBody>
          <a:bodyPr/>
          <a:lstStyle/>
          <a:p>
            <a:pPr marL="514350" indent="-514350">
              <a:buFont typeface="+mj-lt"/>
              <a:buAutoNum type="arabicPeriod"/>
            </a:pPr>
            <a:r>
              <a:rPr lang="en-US" dirty="0" smtClean="0"/>
              <a:t>Keeping track of # of visitors (PHP only)</a:t>
            </a:r>
            <a:br>
              <a:rPr lang="en-US" dirty="0" smtClean="0"/>
            </a:br>
            <a:endParaRPr lang="en-US" dirty="0" smtClean="0"/>
          </a:p>
          <a:p>
            <a:pPr marL="514350" indent="-514350">
              <a:buFont typeface="+mj-lt"/>
              <a:buAutoNum type="arabicPeriod"/>
            </a:pPr>
            <a:r>
              <a:rPr lang="en-US" dirty="0" smtClean="0"/>
              <a:t>Inspirational quotes </a:t>
            </a:r>
          </a:p>
          <a:p>
            <a:pPr marL="835025" lvl="1" indent="-514350">
              <a:buFont typeface="+mj-lt"/>
              <a:buAutoNum type="arabicPeriod"/>
            </a:pPr>
            <a:r>
              <a:rPr lang="en-US" dirty="0" smtClean="0"/>
              <a:t>without AJAX</a:t>
            </a:r>
          </a:p>
          <a:p>
            <a:pPr marL="881063" lvl="1" indent="-514350">
              <a:buFont typeface="+mj-lt"/>
              <a:buAutoNum type="arabicPeriod"/>
            </a:pPr>
            <a:r>
              <a:rPr lang="en-US" dirty="0" smtClean="0"/>
              <a:t>with AJAX</a:t>
            </a:r>
            <a:br>
              <a:rPr lang="en-US" dirty="0" smtClean="0"/>
            </a:br>
            <a:endParaRPr lang="en-US" dirty="0"/>
          </a:p>
          <a:p>
            <a:pPr marL="514350" indent="-514350">
              <a:buFont typeface="+mj-lt"/>
              <a:buAutoNum type="arabicPeriod"/>
            </a:pPr>
            <a:r>
              <a:rPr lang="en-US" dirty="0" smtClean="0"/>
              <a:t>Online "to do" list</a:t>
            </a:r>
          </a:p>
          <a:p>
            <a:pPr marL="366713" lvl="1" indent="0">
              <a:buNone/>
            </a:pPr>
            <a:endParaRPr lang="en-US" dirty="0" smtClean="0"/>
          </a:p>
          <a:p>
            <a:pPr marL="366713" lvl="1" indent="0">
              <a:buNone/>
            </a:pPr>
            <a:endParaRPr lang="en-US" dirty="0" smtClean="0"/>
          </a:p>
          <a:p>
            <a:pPr marL="514350" indent="-514350">
              <a:buFont typeface="+mj-lt"/>
              <a:buAutoNum type="arabicPeriod"/>
            </a:pPr>
            <a:endParaRPr lang="en-US" dirty="0"/>
          </a:p>
          <a:p>
            <a:pPr marL="514350" indent="-514350">
              <a:buFont typeface="+mj-lt"/>
              <a:buAutoNum type="arabicPeriod"/>
            </a:pPr>
            <a:endParaRPr lang="en-US" dirty="0"/>
          </a:p>
          <a:p>
            <a:pPr marL="514350" indent="-514350">
              <a:buFont typeface="+mj-lt"/>
              <a:buAutoNum type="arabicPeriod"/>
            </a:pPr>
            <a:endParaRPr lang="en-CA" dirty="0"/>
          </a:p>
        </p:txBody>
      </p:sp>
      <p:sp>
        <p:nvSpPr>
          <p:cNvPr id="4" name="Footer Placeholder 3"/>
          <p:cNvSpPr>
            <a:spLocks noGrp="1"/>
          </p:cNvSpPr>
          <p:nvPr>
            <p:ph type="ftr" sz="quarter" idx="11"/>
          </p:nvPr>
        </p:nvSpPr>
        <p:spPr/>
        <p:txBody>
          <a:bodyPr/>
          <a:lstStyle/>
          <a:p>
            <a:r>
              <a:rPr lang="en-US" smtClean="0"/>
              <a:t>EECS1012</a:t>
            </a:r>
            <a:endParaRPr lang="en-US" dirty="0"/>
          </a:p>
        </p:txBody>
      </p:sp>
      <p:sp>
        <p:nvSpPr>
          <p:cNvPr id="5" name="Slide Number Placeholder 4"/>
          <p:cNvSpPr>
            <a:spLocks noGrp="1"/>
          </p:cNvSpPr>
          <p:nvPr>
            <p:ph type="sldNum" sz="quarter" idx="12"/>
          </p:nvPr>
        </p:nvSpPr>
        <p:spPr/>
        <p:txBody>
          <a:bodyPr>
            <a:normAutofit fontScale="85000" lnSpcReduction="20000"/>
          </a:bodyPr>
          <a:lstStyle/>
          <a:p>
            <a:fld id="{CB779743-7B81-4FB7-A3E2-1ACEC99CD8CF}" type="slidenum">
              <a:rPr lang="en-US" smtClean="0"/>
              <a:t>9</a:t>
            </a:fld>
            <a:endParaRPr lang="en-US"/>
          </a:p>
        </p:txBody>
      </p:sp>
    </p:spTree>
    <p:extLst>
      <p:ext uri="{BB962C8B-B14F-4D97-AF65-F5344CB8AC3E}">
        <p14:creationId xmlns:p14="http://schemas.microsoft.com/office/powerpoint/2010/main" val="3533245351"/>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Theme2">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Median">
      <a:maj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Theme2</Template>
  <TotalTime>13473</TotalTime>
  <Words>2737</Words>
  <Application>Microsoft Office PowerPoint</Application>
  <PresentationFormat>On-screen Show (4:3)</PresentationFormat>
  <Paragraphs>695</Paragraphs>
  <Slides>54</Slides>
  <Notes>1</Notes>
  <HiddenSlides>0</HiddenSlides>
  <MMClips>0</MMClips>
  <ScaleCrop>false</ScaleCrop>
  <HeadingPairs>
    <vt:vector size="6" baseType="variant">
      <vt:variant>
        <vt:lpstr>Fonts Used</vt:lpstr>
      </vt:variant>
      <vt:variant>
        <vt:i4>8</vt:i4>
      </vt:variant>
      <vt:variant>
        <vt:lpstr>Theme</vt:lpstr>
      </vt:variant>
      <vt:variant>
        <vt:i4>2</vt:i4>
      </vt:variant>
      <vt:variant>
        <vt:lpstr>Slide Titles</vt:lpstr>
      </vt:variant>
      <vt:variant>
        <vt:i4>54</vt:i4>
      </vt:variant>
    </vt:vector>
  </HeadingPairs>
  <TitlesOfParts>
    <vt:vector size="64" baseType="lpstr">
      <vt:lpstr>Arial</vt:lpstr>
      <vt:lpstr>Calibri</vt:lpstr>
      <vt:lpstr>Consolas</vt:lpstr>
      <vt:lpstr>Courier New</vt:lpstr>
      <vt:lpstr>Tahoma</vt:lpstr>
      <vt:lpstr>Tw Cen MT</vt:lpstr>
      <vt:lpstr>Wingdings</vt:lpstr>
      <vt:lpstr>Wingdings 2</vt:lpstr>
      <vt:lpstr>Theme2</vt:lpstr>
      <vt:lpstr>Office Theme</vt:lpstr>
      <vt:lpstr>EECS1012</vt:lpstr>
      <vt:lpstr>HTML, CSS, PHP, and JavaScript</vt:lpstr>
      <vt:lpstr>HTML</vt:lpstr>
      <vt:lpstr>CSS</vt:lpstr>
      <vt:lpstr>PHP  (server-side scripting)</vt:lpstr>
      <vt:lpstr>JavaScript  (client-side scripting)</vt:lpstr>
      <vt:lpstr>The sweet spot</vt:lpstr>
      <vt:lpstr>Putting it all together</vt:lpstr>
      <vt:lpstr>Three examples</vt:lpstr>
      <vt:lpstr>Example 1: # of visitors</vt:lpstr>
      <vt:lpstr>Tracking # of visitors to your page</vt:lpstr>
      <vt:lpstr>HTML page redirected to PHP </vt:lpstr>
      <vt:lpstr>HTML Redirect</vt:lpstr>
      <vt:lpstr>HTML Redirect</vt:lpstr>
      <vt:lpstr>Back to our example</vt:lpstr>
      <vt:lpstr>PHP code added to HTML page</vt:lpstr>
      <vt:lpstr>What is going on? </vt:lpstr>
      <vt:lpstr>Example #2 - Quotes Revisited</vt:lpstr>
      <vt:lpstr>Remember this PHP code?</vt:lpstr>
      <vt:lpstr>How this PHP code worked</vt:lpstr>
      <vt:lpstr>Quotes using PHP</vt:lpstr>
      <vt:lpstr>Problem?</vt:lpstr>
      <vt:lpstr>We want an interactive quote via JS</vt:lpstr>
      <vt:lpstr>PHP creates the quote in the HTML</vt:lpstr>
      <vt:lpstr>Javascript code</vt:lpstr>
      <vt:lpstr>Where do we get the "quotes[]"?</vt:lpstr>
      <vt:lpstr>Use PHP to modify our JS file!</vt:lpstr>
      <vt:lpstr>What just happened?</vt:lpstr>
      <vt:lpstr>JS code generated by our PHP program</vt:lpstr>
      <vt:lpstr>Code generation</vt:lpstr>
      <vt:lpstr>Synchronous web access</vt:lpstr>
      <vt:lpstr>AJAX</vt:lpstr>
      <vt:lpstr>Asynchronous access</vt:lpstr>
      <vt:lpstr>Asynchronous JavaScript And XML</vt:lpstr>
      <vt:lpstr>How it works</vt:lpstr>
      <vt:lpstr>AJAX - for our quotes example</vt:lpstr>
      <vt:lpstr>Examining the AJAX Request</vt:lpstr>
      <vt:lpstr>readyState and status</vt:lpstr>
      <vt:lpstr>Example – PHP – quotes.php</vt:lpstr>
      <vt:lpstr>What is happening?</vt:lpstr>
      <vt:lpstr>Example #3 – Online Todo</vt:lpstr>
      <vt:lpstr>Online 'ToDo List'</vt:lpstr>
      <vt:lpstr>Todo HTML and Todo PHP</vt:lpstr>
      <vt:lpstr>HTML code</vt:lpstr>
      <vt:lpstr>Multi-purpose PHP code</vt:lpstr>
      <vt:lpstr>Multi-purpose PHP code</vt:lpstr>
      <vt:lpstr>Multi-purpose PHP code</vt:lpstr>
      <vt:lpstr>JS code (several pages)</vt:lpstr>
      <vt:lpstr>JS code</vt:lpstr>
      <vt:lpstr>JS code</vt:lpstr>
      <vt:lpstr>JS code</vt:lpstr>
      <vt:lpstr>JS code</vt:lpstr>
      <vt:lpstr>JS code</vt:lpstr>
      <vt:lpstr>Recap</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 to Javascript</dc:title>
  <dc:creator>Xenia Mountrouidou</dc:creator>
  <cp:lastModifiedBy>Michael S. Brown</cp:lastModifiedBy>
  <cp:revision>364</cp:revision>
  <dcterms:created xsi:type="dcterms:W3CDTF">2011-09-04T19:18:10Z</dcterms:created>
  <dcterms:modified xsi:type="dcterms:W3CDTF">2017-11-21T00:01:58Z</dcterms:modified>
</cp:coreProperties>
</file>