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7" r:id="rId3"/>
  </p:sldMasterIdLst>
  <p:notesMasterIdLst>
    <p:notesMasterId r:id="rId48"/>
  </p:notesMasterIdLst>
  <p:sldIdLst>
    <p:sldId id="297" r:id="rId4"/>
    <p:sldId id="463" r:id="rId5"/>
    <p:sldId id="462" r:id="rId6"/>
    <p:sldId id="464" r:id="rId7"/>
    <p:sldId id="466" r:id="rId8"/>
    <p:sldId id="465" r:id="rId9"/>
    <p:sldId id="467" r:id="rId10"/>
    <p:sldId id="468" r:id="rId11"/>
    <p:sldId id="469" r:id="rId12"/>
    <p:sldId id="418" r:id="rId13"/>
    <p:sldId id="421" r:id="rId14"/>
    <p:sldId id="422" r:id="rId15"/>
    <p:sldId id="423" r:id="rId16"/>
    <p:sldId id="424" r:id="rId17"/>
    <p:sldId id="470" r:id="rId18"/>
    <p:sldId id="474" r:id="rId19"/>
    <p:sldId id="471" r:id="rId20"/>
    <p:sldId id="472" r:id="rId21"/>
    <p:sldId id="473" r:id="rId22"/>
    <p:sldId id="475" r:id="rId23"/>
    <p:sldId id="428" r:id="rId24"/>
    <p:sldId id="476" r:id="rId25"/>
    <p:sldId id="477" r:id="rId26"/>
    <p:sldId id="432" r:id="rId27"/>
    <p:sldId id="434" r:id="rId28"/>
    <p:sldId id="478" r:id="rId29"/>
    <p:sldId id="479" r:id="rId30"/>
    <p:sldId id="437" r:id="rId31"/>
    <p:sldId id="440" r:id="rId32"/>
    <p:sldId id="480" r:id="rId33"/>
    <p:sldId id="481" r:id="rId34"/>
    <p:sldId id="482" r:id="rId35"/>
    <p:sldId id="489" r:id="rId36"/>
    <p:sldId id="438" r:id="rId37"/>
    <p:sldId id="439" r:id="rId38"/>
    <p:sldId id="441" r:id="rId39"/>
    <p:sldId id="446" r:id="rId40"/>
    <p:sldId id="447" r:id="rId41"/>
    <p:sldId id="448" r:id="rId42"/>
    <p:sldId id="483" r:id="rId43"/>
    <p:sldId id="485" r:id="rId44"/>
    <p:sldId id="486" r:id="rId45"/>
    <p:sldId id="487" r:id="rId46"/>
    <p:sldId id="48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. Brown" initials="MSB" lastIdx="1" clrIdx="0">
    <p:extLst>
      <p:ext uri="{19B8F6BF-5375-455C-9EA6-DF929625EA0E}">
        <p15:presenceInfo xmlns:p15="http://schemas.microsoft.com/office/powerpoint/2012/main" userId="Michael S. Brow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C4EE"/>
    <a:srgbClr val="C9A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251" autoAdjust="0"/>
  </p:normalViewPr>
  <p:slideViewPr>
    <p:cSldViewPr>
      <p:cViewPr varScale="1">
        <p:scale>
          <a:sx n="60" d="100"/>
          <a:sy n="60" d="100"/>
        </p:scale>
        <p:origin x="1686" y="60"/>
      </p:cViewPr>
      <p:guideLst>
        <p:guide orient="horz" pos="22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61945-F91E-4707-91EF-BDF810CE038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1D5FC-6908-4932-AE1E-6816DDF9E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705ED-2D0E-4441-A3B6-7EBDAD6C99AD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42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240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Reset</a:t>
            </a:r>
            <a:r>
              <a:rPr lang="en-US" baseline="0" dirty="0" smtClean="0"/>
              <a:t> is not working here! Debug! </a:t>
            </a:r>
            <a:r>
              <a:rPr lang="en-US" baseline="0" smtClean="0"/>
              <a:t>test1.html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7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Reset</a:t>
            </a:r>
            <a:r>
              <a:rPr lang="en-US" baseline="0" dirty="0" smtClean="0"/>
              <a:t> is not working here! Debug! </a:t>
            </a:r>
            <a:r>
              <a:rPr lang="en-US" baseline="0" smtClean="0"/>
              <a:t>test1.html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37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Reset</a:t>
            </a:r>
            <a:r>
              <a:rPr lang="en-US" baseline="0" dirty="0" smtClean="0"/>
              <a:t> is not working here! Debug! </a:t>
            </a:r>
            <a:r>
              <a:rPr lang="en-US" baseline="0" smtClean="0"/>
              <a:t>test1.html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03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Reset</a:t>
            </a:r>
            <a:r>
              <a:rPr lang="en-US" baseline="0" dirty="0" smtClean="0"/>
              <a:t> is not working here! Debug! </a:t>
            </a:r>
            <a:r>
              <a:rPr lang="en-US" baseline="0" smtClean="0"/>
              <a:t>test1.html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58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27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31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6D783-408F-4FEA-A2B8-B64AAB5EA06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12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5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browser requests a .html file (static content): server just sends that file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browser requests a 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file (dynamic content): server reads it, runs any script code inside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it, then sends result across the 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script produces output that becomes the response sent 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8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8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JavaScript can be used to create</a:t>
            </a:r>
          </a:p>
          <a:p>
            <a:r>
              <a:rPr lang="en-US" dirty="0" smtClean="0"/>
              <a:t>interactive controls (seen later)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66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 page may contain many forms if so desired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60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Play with the box,</a:t>
            </a:r>
            <a:r>
              <a:rPr lang="en-US" baseline="0" dirty="0" smtClean="0"/>
              <a:t> add more lines, can you add more lines?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50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35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94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62B5A-9644-416D-B4E5-5C7641FE1622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6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2A59B1E-2FF6-4B3B-8D8D-B08AD38EB820}" type="datetime1">
              <a:rPr lang="en-US" smtClean="0"/>
              <a:t>12/5/2017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05EFC-C3F8-4E9C-B0B5-30D3BF548048}" type="datetime1">
              <a:rPr lang="en-US" smtClean="0"/>
              <a:t>12/5/2017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63AF7E1B-8744-4D70-8CCC-FDBD8248B8BF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4DFD5B1-41A4-4C16-97D5-71AA42E8F4B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30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362"/>
            <a:ext cx="7886700" cy="4656137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6413929-4D8B-4B70-88FC-41D80DC2BDDB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6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174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F1B551B-3312-4A06-8C70-D429F2E1D6EB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9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50C6DBD-741F-4CA2-9013-6B893B0D827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719456-FADE-4161-B140-DEBA592B1DEE}" type="datetime1">
              <a:rPr lang="en-US" smtClean="0"/>
              <a:pPr/>
              <a:t>12/5/2017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DBF5F9"/>
                </a:solidFill>
              </a:rPr>
              <a:t>CS380</a:t>
            </a:r>
            <a:endParaRPr lang="en-US">
              <a:solidFill>
                <a:srgbClr val="DBF5F9"/>
              </a:solidFill>
            </a:endParaRP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3ECA90-4926-4DCC-A018-BD0D4372A3D4}" type="slidenum">
              <a:rPr lang="en-US" smtClean="0">
                <a:solidFill>
                  <a:srgbClr val="DBF5F9"/>
                </a:solidFill>
              </a:rPr>
              <a:pPr/>
              <a:t>‹#›</a:t>
            </a:fld>
            <a:endParaRPr lang="en-US">
              <a:solidFill>
                <a:srgbClr val="DBF5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300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40BABE-1FE5-40EE-959A-811255119616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56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1201E-4855-4901-9ACE-137B1D5B5B5A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0875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C9BB324-D4E8-4276-A69E-53B1D682DA25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48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A1C4BB-30C8-4EBC-A85E-B1827A00FA60}" type="datetime1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414F83F-0FD7-4A6D-8806-1018051BE1D3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15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31AFC-4460-41B2-9426-97722DFC35ED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06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6DD1-DAF7-4E35-A49D-DC39760742E5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3ECA90-4926-4DCC-A018-BD0D4372A3D4}" type="slidenum">
              <a:rPr lang="en-US" smtClean="0">
                <a:solidFill>
                  <a:srgbClr val="04617B"/>
                </a:solidFill>
              </a:rPr>
              <a:pPr/>
              <a:t>‹#›</a:t>
            </a:fld>
            <a:endParaRPr lang="en-US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89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4B3FA6-130F-4249-B938-D7754E9E595D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84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B0D8F20A-1681-4E46-A812-CA12547FB4D5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107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0AE8EF-C940-4E83-B651-9E5D75C81F21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06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74ECC95E-00C0-4F8B-BF6F-F7723CAA9EAD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25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04F71-DA2F-47D9-99CA-3CB18A01251F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5F3684-FC9E-4021-BD22-C9E5B91F4924}" type="datetime1">
              <a:rPr lang="en-US" smtClean="0"/>
              <a:t>12/5/2017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9717240-46C3-48EE-824A-25527F125900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34F47-C4E6-437F-80D3-9E036847A0F3}" type="datetime1">
              <a:rPr lang="en-US" smtClean="0"/>
              <a:t>12/5/2017</a:t>
            </a:fld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1F329CCC-61AE-4989-AABD-D3B9E195578A}" type="datetime1">
              <a:rPr lang="en-US" smtClean="0"/>
              <a:t>12/5/2017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fld id="{E85B2D12-0A7C-45AB-99AF-7A4AF81796D7}" type="datetime1">
              <a:rPr lang="en-US" smtClean="0"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+mn-cs"/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3B6A2D1-791F-4040-A592-5C9E9FB90F0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BC8C114-5F02-44E4-8F4F-899AC0E25192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6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fld id="{59A9F025-C5F7-46F8-B4AF-D2679052B1F7}" type="datetime1">
              <a:rPr lang="en-US" smtClean="0">
                <a:solidFill>
                  <a:srgbClr val="04617B"/>
                </a:solidFill>
              </a:rPr>
              <a:pPr/>
              <a:t>12/5/2017</a:t>
            </a:fld>
            <a:endParaRPr lang="en-US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+mn-cs"/>
              </a:defRPr>
            </a:lvl1pPr>
          </a:lstStyle>
          <a:p>
            <a:fld id="{603ECA90-4926-4DCC-A018-BD0D4372A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3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yerweb.com/eric/tools/dencoder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1681"/>
            <a:ext cx="7772400" cy="1170461"/>
          </a:xfrm>
        </p:spPr>
        <p:txBody>
          <a:bodyPr anchor="t"/>
          <a:lstStyle/>
          <a:p>
            <a:r>
              <a:rPr lang="en-US" dirty="0" smtClean="0"/>
              <a:t>EECS1012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57929"/>
            <a:ext cx="6858000" cy="1655762"/>
          </a:xfrm>
        </p:spPr>
        <p:txBody>
          <a:bodyPr/>
          <a:lstStyle/>
          <a:p>
            <a:r>
              <a:rPr lang="en-US" dirty="0" smtClean="0"/>
              <a:t>Net-centric Introduction to Computing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0010" y="3711348"/>
            <a:ext cx="43640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Lecture</a:t>
            </a:r>
            <a:endParaRPr lang="en-US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3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HTML Forms</a:t>
            </a:r>
          </a:p>
          <a:p>
            <a:pPr algn="ctr"/>
            <a:r>
              <a:rPr lang="en-US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(linking webpages to PHP)</a:t>
            </a:r>
            <a:endParaRPr lang="en-US" sz="2800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5362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9666" y="5334000"/>
            <a:ext cx="9163665" cy="1528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b="1" dirty="0" smtClean="0"/>
              <a:t>Acknowledgements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C</a:t>
            </a:r>
            <a:r>
              <a:rPr lang="en-US" sz="1400" dirty="0" smtClean="0"/>
              <a:t>ontents are adapted from web lectures for “Web Programming Step by Step”, by M. </a:t>
            </a:r>
            <a:r>
              <a:rPr lang="en-US" sz="1400" dirty="0" err="1" smtClean="0"/>
              <a:t>Stepp</a:t>
            </a:r>
            <a:r>
              <a:rPr lang="en-US" sz="1400" dirty="0" smtClean="0"/>
              <a:t>, J. Miller, and V. Kirst.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Slides have been ported to PPT by Dr. </a:t>
            </a:r>
            <a:r>
              <a:rPr lang="en-US" sz="1400" dirty="0"/>
              <a:t>Xenia </a:t>
            </a:r>
            <a:r>
              <a:rPr lang="en-US" sz="1400" dirty="0" err="1" smtClean="0"/>
              <a:t>Mountrouidou</a:t>
            </a:r>
            <a:r>
              <a:rPr lang="en-US" sz="1400" dirty="0"/>
              <a:t>.</a:t>
            </a:r>
            <a:endParaRPr lang="en-US" sz="14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These slides have been edited for EECS1012, York University.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 contents of these slides may be modified and redistributed, please give appropriate credit.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(Creative Commons) Michael S. Brown, 2017.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3361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Basics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3ECA90-4926-4DCC-A018-BD0D4372A3D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5282" y="1629861"/>
            <a:ext cx="3730752" cy="4495800"/>
          </a:xfrm>
        </p:spPr>
        <p:txBody>
          <a:bodyPr/>
          <a:lstStyle/>
          <a:p>
            <a:r>
              <a:rPr lang="en-US" b="1" dirty="0"/>
              <a:t>form</a:t>
            </a:r>
            <a:r>
              <a:rPr lang="en-US" dirty="0"/>
              <a:t>: a group of UI controls that </a:t>
            </a:r>
            <a:r>
              <a:rPr lang="en-US" dirty="0" smtClean="0"/>
              <a:t>accepts information </a:t>
            </a:r>
            <a:r>
              <a:rPr lang="en-US" dirty="0"/>
              <a:t>from the user and sends </a:t>
            </a:r>
            <a:r>
              <a:rPr lang="en-US" dirty="0" smtClean="0"/>
              <a:t>the information </a:t>
            </a:r>
            <a:r>
              <a:rPr lang="en-US" dirty="0"/>
              <a:t>to a web server</a:t>
            </a:r>
          </a:p>
          <a:p>
            <a:r>
              <a:rPr lang="en-US" dirty="0"/>
              <a:t>the information is sent to the server as </a:t>
            </a:r>
            <a:r>
              <a:rPr lang="en-US" dirty="0" smtClean="0"/>
              <a:t>a "query string"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53924"/>
            <a:ext cx="4178422" cy="2224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form: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&lt;form&gt;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200400"/>
            <a:ext cx="8153400" cy="1219200"/>
          </a:xfrm>
        </p:spPr>
        <p:txBody>
          <a:bodyPr/>
          <a:lstStyle/>
          <a:p>
            <a:r>
              <a:rPr lang="en-US" dirty="0" smtClean="0"/>
              <a:t>form element tells HTML that this page will submit information to the URL specified.</a:t>
            </a:r>
          </a:p>
          <a:p>
            <a:r>
              <a:rPr lang="en-US" dirty="0" smtClean="0"/>
              <a:t>when </a:t>
            </a:r>
            <a:r>
              <a:rPr lang="en-US" dirty="0"/>
              <a:t>form has been filled out and </a:t>
            </a:r>
            <a:r>
              <a:rPr lang="en-US" b="1" dirty="0"/>
              <a:t>submitted</a:t>
            </a:r>
            <a:r>
              <a:rPr lang="en-US" dirty="0"/>
              <a:t>, its data will be sent to the </a:t>
            </a:r>
            <a:r>
              <a:rPr lang="en-US" dirty="0" smtClean="0"/>
              <a:t>action attribute's </a:t>
            </a:r>
            <a:r>
              <a:rPr lang="en-US" b="1" dirty="0" smtClean="0"/>
              <a:t>destination URL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666965"/>
            <a:ext cx="8153400" cy="147732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&lt;form action="</a:t>
            </a:r>
            <a:r>
              <a:rPr lang="en-US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destination URL</a:t>
            </a:r>
            <a:r>
              <a:rPr lang="en-US" sz="2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form controls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&lt;/form&gt;                                                        </a:t>
            </a:r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							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6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– a simple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876800"/>
            <a:ext cx="8153400" cy="1219200"/>
          </a:xfrm>
        </p:spPr>
        <p:txBody>
          <a:bodyPr/>
          <a:lstStyle/>
          <a:p>
            <a:r>
              <a:rPr lang="en-US" dirty="0" smtClean="0"/>
              <a:t>This example will send a query to </a:t>
            </a:r>
            <a:r>
              <a:rPr lang="en-US" dirty="0" smtClean="0">
                <a:hlinkClick r:id="rId2"/>
              </a:rPr>
              <a:t>www.google.com</a:t>
            </a:r>
            <a:r>
              <a:rPr lang="en-US" dirty="0" smtClean="0"/>
              <a:t>  with name "q" and the value written in the text field.  The data is sent with the submit button is pressed.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153400" cy="2308324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&lt;form action="http://www.google.com/search"&gt;</a:t>
            </a:r>
          </a:p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&lt;div&gt;</a:t>
            </a:r>
          </a:p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Let's search Google:</a:t>
            </a:r>
          </a:p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&lt;input name="q"&gt;</a:t>
            </a:r>
          </a:p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&lt;input type="submit" value="Submit Query"&gt;</a:t>
            </a:r>
          </a:p>
          <a:p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&lt;/div&gt;</a:t>
            </a:r>
          </a:p>
          <a:p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                                                          								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3864114"/>
            <a:ext cx="8153400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First Paragraph</a:t>
            </a: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763000" y="3657600"/>
            <a:ext cx="0" cy="6463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6705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5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3ECA90-4926-4DCC-A018-BD0D4372A3D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3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. . . &gt;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90800"/>
          </a:xfrm>
        </p:spPr>
        <p:txBody>
          <a:bodyPr/>
          <a:lstStyle/>
          <a:p>
            <a:r>
              <a:rPr lang="en-US" dirty="0" smtClean="0"/>
              <a:t>&lt;input . . &gt; can be used to specify several types of different user interface controls</a:t>
            </a:r>
            <a:endParaRPr lang="en-US" dirty="0"/>
          </a:p>
          <a:p>
            <a:r>
              <a:rPr lang="en-US" dirty="0" smtClean="0"/>
              <a:t>The type attribute is used to select the type of UI control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103849"/>
              </p:ext>
            </p:extLst>
          </p:nvPr>
        </p:nvGraphicFramePr>
        <p:xfrm>
          <a:off x="247650" y="3505200"/>
          <a:ext cx="8648700" cy="3276600"/>
        </p:xfrm>
        <a:graphic>
          <a:graphicData uri="http://schemas.openxmlformats.org/drawingml/2006/table">
            <a:tbl>
              <a:tblPr/>
              <a:tblGrid>
                <a:gridCol w="4324350"/>
                <a:gridCol w="4324350"/>
              </a:tblGrid>
              <a:tr h="472662">
                <a:tc>
                  <a:txBody>
                    <a:bodyPr/>
                    <a:lstStyle/>
                    <a:p>
                      <a:pPr algn="l" fontAlgn="t"/>
                      <a:r>
                        <a:rPr lang="en-CA" sz="2000" dirty="0">
                          <a:effectLst/>
                        </a:rPr>
                        <a:t>Type</a:t>
                      </a:r>
                    </a:p>
                  </a:txBody>
                  <a:tcPr marL="1524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2000" dirty="0">
                          <a:effectLst/>
                        </a:rPr>
                        <a:t>Description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2662">
                <a:tc>
                  <a:txBody>
                    <a:bodyPr/>
                    <a:lstStyle/>
                    <a:p>
                      <a:pPr algn="l" fontAlgn="t"/>
                      <a:r>
                        <a:rPr lang="en-CA" sz="2000" dirty="0">
                          <a:effectLst/>
                        </a:rPr>
                        <a:t>&lt;input type="</a:t>
                      </a:r>
                      <a:r>
                        <a:rPr lang="en-CA" sz="2000" b="1" dirty="0">
                          <a:effectLst/>
                        </a:rPr>
                        <a:t>text</a:t>
                      </a:r>
                      <a:r>
                        <a:rPr lang="en-CA" sz="2000" dirty="0" smtClean="0">
                          <a:effectLst/>
                        </a:rPr>
                        <a:t>"…&gt;</a:t>
                      </a:r>
                      <a:endParaRPr lang="en-CA" sz="2000" dirty="0">
                        <a:effectLst/>
                      </a:endParaRPr>
                    </a:p>
                  </a:txBody>
                  <a:tcPr marL="1524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>
                          <a:effectLst/>
                        </a:rPr>
                        <a:t>Defines a one-line text input field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  <a:tr h="806306">
                <a:tc>
                  <a:txBody>
                    <a:bodyPr/>
                    <a:lstStyle/>
                    <a:p>
                      <a:pPr algn="l" fontAlgn="t"/>
                      <a:r>
                        <a:rPr lang="en-CA" sz="2000" dirty="0">
                          <a:effectLst/>
                        </a:rPr>
                        <a:t>&lt;input type="</a:t>
                      </a:r>
                      <a:r>
                        <a:rPr lang="en-CA" sz="2000" b="1" dirty="0">
                          <a:effectLst/>
                        </a:rPr>
                        <a:t>radio</a:t>
                      </a:r>
                      <a:r>
                        <a:rPr lang="en-CA" sz="2000" dirty="0" smtClean="0">
                          <a:effectLst/>
                        </a:rPr>
                        <a:t>"..&gt;</a:t>
                      </a:r>
                      <a:endParaRPr lang="en-CA" sz="2000" dirty="0">
                        <a:effectLst/>
                      </a:endParaRPr>
                    </a:p>
                  </a:txBody>
                  <a:tcPr marL="1524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>
                          <a:effectLst/>
                        </a:rPr>
                        <a:t>Defines a radio button (for selecting one of many choices)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6306">
                <a:tc>
                  <a:txBody>
                    <a:bodyPr/>
                    <a:lstStyle/>
                    <a:p>
                      <a:pPr algn="l" fontAlgn="t"/>
                      <a:r>
                        <a:rPr lang="en-CA" sz="2000" dirty="0">
                          <a:effectLst/>
                        </a:rPr>
                        <a:t>&lt;input type="</a:t>
                      </a:r>
                      <a:r>
                        <a:rPr lang="en-CA" sz="2000" b="1" dirty="0">
                          <a:effectLst/>
                        </a:rPr>
                        <a:t>submit</a:t>
                      </a:r>
                      <a:r>
                        <a:rPr lang="en-CA" sz="2000" dirty="0" smtClean="0">
                          <a:effectLst/>
                        </a:rPr>
                        <a:t>"..&gt;</a:t>
                      </a:r>
                      <a:endParaRPr lang="en-CA" sz="2000" dirty="0">
                        <a:effectLst/>
                      </a:endParaRPr>
                    </a:p>
                  </a:txBody>
                  <a:tcPr marL="1524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dirty="0">
                          <a:effectLst/>
                        </a:rPr>
                        <a:t>Defines a submit button (for submitting the form)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  <a:tr h="718664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dirty="0" smtClean="0">
                          <a:effectLst/>
                        </a:rPr>
                        <a:t>&lt;input type="</a:t>
                      </a:r>
                      <a:r>
                        <a:rPr lang="en-US" sz="2000" b="1" dirty="0" smtClean="0">
                          <a:effectLst/>
                        </a:rPr>
                        <a:t>checkbox</a:t>
                      </a:r>
                      <a:r>
                        <a:rPr lang="en-US" sz="2000" dirty="0" smtClean="0">
                          <a:effectLst/>
                        </a:rPr>
                        <a:t>"..&gt;</a:t>
                      </a:r>
                      <a:endParaRPr lang="en-CA" sz="2000" dirty="0">
                        <a:effectLst/>
                      </a:endParaRPr>
                    </a:p>
                  </a:txBody>
                  <a:tcPr marL="1524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dirty="0" smtClean="0">
                          <a:effectLst/>
                        </a:rPr>
                        <a:t>Defines</a:t>
                      </a:r>
                      <a:r>
                        <a:rPr lang="en-US" sz="2000" baseline="0" dirty="0" smtClean="0">
                          <a:effectLst/>
                        </a:rPr>
                        <a:t> a checkbox </a:t>
                      </a:r>
                      <a:endParaRPr lang="en-US" sz="2000" dirty="0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8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type="text"&gt;	(1/3)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57463" y="1676400"/>
            <a:ext cx="8153400" cy="2362200"/>
          </a:xfr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/>
              <a:t>&lt;form </a:t>
            </a:r>
            <a:r>
              <a:rPr lang="en-US" dirty="0" smtClean="0"/>
              <a:t>action="http</a:t>
            </a:r>
            <a:r>
              <a:rPr lang="en-US" dirty="0"/>
              <a:t>://</a:t>
            </a:r>
            <a:r>
              <a:rPr lang="en-US" dirty="0" smtClean="0"/>
              <a:t>localhost/formTest.php"&gt;</a:t>
            </a:r>
          </a:p>
          <a:p>
            <a:pPr marL="0" indent="0">
              <a:buNone/>
            </a:pPr>
            <a:r>
              <a:rPr lang="en-US" dirty="0" smtClean="0"/>
              <a:t>&lt;input type="text" name="q" value="email"&gt;</a:t>
            </a:r>
          </a:p>
          <a:p>
            <a:pPr marL="0" indent="0">
              <a:buNone/>
            </a:pPr>
            <a:r>
              <a:rPr lang="en-US" dirty="0" smtClean="0">
                <a:solidFill>
                  <a:prstClr val="black"/>
                </a:solidFill>
                <a:cs typeface="Courier New" pitchFamily="49" charset="0"/>
              </a:rPr>
              <a:t>&lt;input type="submit"&gt;</a:t>
            </a:r>
          </a:p>
          <a:p>
            <a:pPr marL="0" indent="0">
              <a:buNone/>
            </a:pPr>
            <a:r>
              <a:rPr lang="en-US" dirty="0" smtClean="0"/>
              <a:t>&lt;/form&gt;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4495800"/>
            <a:ext cx="4876800" cy="734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type="text"&gt; 	(2/3)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&lt;form </a:t>
            </a:r>
            <a:r>
              <a:rPr lang="en-US" dirty="0" smtClean="0"/>
              <a:t>action="http</a:t>
            </a:r>
            <a:r>
              <a:rPr lang="en-US" dirty="0"/>
              <a:t>://</a:t>
            </a:r>
            <a:r>
              <a:rPr lang="en-US" dirty="0" smtClean="0"/>
              <a:t>localhost/formTest.php"&gt;</a:t>
            </a:r>
          </a:p>
          <a:p>
            <a:pPr marL="0" indent="0">
              <a:buNone/>
            </a:pPr>
            <a:r>
              <a:rPr lang="en-US" dirty="0" smtClean="0"/>
              <a:t>&lt;input type="text" name="</a:t>
            </a:r>
            <a:r>
              <a:rPr lang="en-US" dirty="0" smtClean="0">
                <a:solidFill>
                  <a:srgbClr val="FF0000"/>
                </a:solidFill>
              </a:rPr>
              <a:t>q</a:t>
            </a:r>
            <a:r>
              <a:rPr lang="en-US" dirty="0" smtClean="0"/>
              <a:t>" value="email"&gt;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solidFill>
                <a:prstClr val="black"/>
              </a:solidFill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prstClr val="black"/>
                </a:solidFill>
                <a:cs typeface="Courier New" pitchFamily="49" charset="0"/>
              </a:rPr>
              <a:t/>
            </a:r>
            <a:br>
              <a:rPr lang="en-US" dirty="0" smtClean="0">
                <a:solidFill>
                  <a:prstClr val="black"/>
                </a:solidFill>
                <a:cs typeface="Courier New" pitchFamily="49" charset="0"/>
              </a:rPr>
            </a:br>
            <a:endParaRPr lang="en-US" dirty="0" smtClean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5400000" flipH="1">
            <a:off x="2400299" y="2261029"/>
            <a:ext cx="457200" cy="1447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Left Brace 6"/>
          <p:cNvSpPr/>
          <p:nvPr/>
        </p:nvSpPr>
        <p:spPr>
          <a:xfrm rot="5400000" flipH="1">
            <a:off x="4092741" y="2176167"/>
            <a:ext cx="457200" cy="1447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Left Brace 7"/>
          <p:cNvSpPr/>
          <p:nvPr/>
        </p:nvSpPr>
        <p:spPr>
          <a:xfrm rot="5400000" flipH="1">
            <a:off x="5989176" y="1972173"/>
            <a:ext cx="457200" cy="1855787"/>
          </a:xfrm>
          <a:prstGeom prst="leftBrace">
            <a:avLst>
              <a:gd name="adj1" fmla="val 14036"/>
              <a:gd name="adj2" fmla="val 534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2052459" y="3309586"/>
            <a:ext cx="1263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means</a:t>
            </a:r>
            <a:br>
              <a:rPr lang="en-US" dirty="0" smtClean="0"/>
            </a:br>
            <a:r>
              <a:rPr lang="en-US" dirty="0" smtClean="0"/>
              <a:t>the input</a:t>
            </a:r>
            <a:br>
              <a:rPr lang="en-US" dirty="0" smtClean="0"/>
            </a:br>
            <a:r>
              <a:rPr lang="en-US" dirty="0" smtClean="0"/>
              <a:t>is text field.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00230" y="3218130"/>
            <a:ext cx="15183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to</a:t>
            </a:r>
            <a:br>
              <a:rPr lang="en-US" dirty="0" smtClean="0"/>
            </a:br>
            <a:r>
              <a:rPr lang="en-US" dirty="0" smtClean="0"/>
              <a:t>associate with</a:t>
            </a:r>
            <a:br>
              <a:rPr lang="en-US" dirty="0" smtClean="0"/>
            </a:br>
            <a:r>
              <a:rPr lang="en-US" dirty="0" smtClean="0"/>
              <a:t>this data when</a:t>
            </a:r>
            <a:br>
              <a:rPr lang="en-US" dirty="0" smtClean="0"/>
            </a:br>
            <a:r>
              <a:rPr lang="en-US" dirty="0" smtClean="0"/>
              <a:t>it is posted.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7400" y="3239869"/>
            <a:ext cx="1996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default value to put</a:t>
            </a:r>
            <a:br>
              <a:rPr lang="en-US" dirty="0" smtClean="0"/>
            </a:br>
            <a:r>
              <a:rPr lang="en-US" dirty="0" smtClean="0"/>
              <a:t>in the text field.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2648" y="5638297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/>
              <a:t>http://</a:t>
            </a:r>
            <a:r>
              <a:rPr lang="en-CA" sz="2400" dirty="0" smtClean="0"/>
              <a:t>localhost/formTest.php</a:t>
            </a:r>
            <a:endParaRPr lang="en-CA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6719" y="6172762"/>
            <a:ext cx="4243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$_GET = array ("</a:t>
            </a:r>
            <a:r>
              <a:rPr lang="en-US" sz="2000" b="1" dirty="0" smtClean="0">
                <a:solidFill>
                  <a:srgbClr val="FF0000"/>
                </a:solidFill>
              </a:rPr>
              <a:t>q</a:t>
            </a:r>
            <a:r>
              <a:rPr lang="en-US" sz="2000" b="1" dirty="0" smtClean="0"/>
              <a:t>"=&gt;"data in field")</a:t>
            </a:r>
            <a:endParaRPr lang="en-CA" sz="20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223" y="4598745"/>
            <a:ext cx="3512073" cy="52884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266700" y="5337164"/>
            <a:ext cx="7962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459412" y="4974728"/>
            <a:ext cx="3404240" cy="891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53871" y="5558952"/>
            <a:ext cx="27650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"submit" is</a:t>
            </a:r>
            <a:br>
              <a:rPr lang="en-US" dirty="0" smtClean="0"/>
            </a:br>
            <a:r>
              <a:rPr lang="en-US" dirty="0" smtClean="0"/>
              <a:t>clicked, the data</a:t>
            </a:r>
            <a:br>
              <a:rPr lang="en-US" dirty="0" smtClean="0"/>
            </a:br>
            <a:r>
              <a:rPr lang="en-US" dirty="0" smtClean="0"/>
              <a:t>with value q will be</a:t>
            </a:r>
            <a:br>
              <a:rPr lang="en-US" dirty="0" smtClean="0"/>
            </a:br>
            <a:r>
              <a:rPr lang="en-US" dirty="0" smtClean="0"/>
              <a:t>passed to the PHP program.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4374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type="submit"&gt;	(3/3)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91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&lt;form </a:t>
            </a:r>
            <a:r>
              <a:rPr lang="en-US" dirty="0" smtClean="0"/>
              <a:t>action="http</a:t>
            </a:r>
            <a:r>
              <a:rPr lang="en-US" dirty="0"/>
              <a:t>://</a:t>
            </a:r>
            <a:r>
              <a:rPr lang="en-US" dirty="0" smtClean="0"/>
              <a:t>localhost/formTest.php"&gt;</a:t>
            </a:r>
          </a:p>
          <a:p>
            <a:pPr marL="0" indent="0">
              <a:buNone/>
            </a:pPr>
            <a:r>
              <a:rPr lang="en-US" dirty="0" smtClean="0"/>
              <a:t>&lt;input type="text" name="q" value="email"&gt; 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  <a:r>
              <a:rPr lang="en-US" dirty="0" smtClean="0">
                <a:solidFill>
                  <a:prstClr val="black"/>
                </a:solidFill>
                <a:cs typeface="Courier New" pitchFamily="49" charset="0"/>
              </a:rPr>
              <a:t/>
            </a:r>
            <a:br>
              <a:rPr lang="en-US" dirty="0" smtClean="0">
                <a:solidFill>
                  <a:prstClr val="black"/>
                </a:solidFill>
                <a:cs typeface="Courier New" pitchFamily="49" charset="0"/>
              </a:rPr>
            </a:br>
            <a:r>
              <a:rPr lang="en-US" dirty="0" smtClean="0">
                <a:solidFill>
                  <a:prstClr val="black"/>
                </a:solidFill>
                <a:cs typeface="Courier New" pitchFamily="49" charset="0"/>
              </a:rPr>
              <a:t>&lt;input type="submit" value="Click me"&gt;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968" y="4454871"/>
            <a:ext cx="3347545" cy="990600"/>
          </a:xfrm>
          <a:prstGeom prst="rect">
            <a:avLst/>
          </a:prstGeom>
        </p:spPr>
      </p:pic>
      <p:sp>
        <p:nvSpPr>
          <p:cNvPr id="19" name="Left Brace 18"/>
          <p:cNvSpPr/>
          <p:nvPr/>
        </p:nvSpPr>
        <p:spPr>
          <a:xfrm rot="5400000" flipH="1">
            <a:off x="2628900" y="2476500"/>
            <a:ext cx="457200" cy="1447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2252431" y="3531541"/>
            <a:ext cx="1758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Creates a button</a:t>
            </a:r>
            <a:br>
              <a:rPr lang="en-US" dirty="0" smtClean="0"/>
            </a:br>
            <a:r>
              <a:rPr lang="en-US" dirty="0" smtClean="0"/>
              <a:t>that when clicked</a:t>
            </a:r>
            <a:br>
              <a:rPr lang="en-US" dirty="0" smtClean="0"/>
            </a:br>
            <a:r>
              <a:rPr lang="en-US" dirty="0" smtClean="0"/>
              <a:t>submits the data</a:t>
            </a:r>
          </a:p>
        </p:txBody>
      </p:sp>
      <p:sp>
        <p:nvSpPr>
          <p:cNvPr id="23" name="Left Brace 22"/>
          <p:cNvSpPr/>
          <p:nvPr/>
        </p:nvSpPr>
        <p:spPr>
          <a:xfrm rot="5400000" flipH="1">
            <a:off x="5410200" y="2460458"/>
            <a:ext cx="457200" cy="1447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4890837" y="3569005"/>
            <a:ext cx="3562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to place in the button</a:t>
            </a:r>
            <a:br>
              <a:rPr lang="en-US" dirty="0" smtClean="0"/>
            </a:br>
            <a:r>
              <a:rPr lang="en-US" dirty="0" smtClean="0"/>
              <a:t>when displayed.  Default is "Submit".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87394" y="5445471"/>
            <a:ext cx="42546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*why does this example have the text field</a:t>
            </a:r>
            <a:br>
              <a:rPr lang="en-US" dirty="0" smtClean="0"/>
            </a:br>
            <a:r>
              <a:rPr lang="en-US" dirty="0" smtClean="0"/>
              <a:t>on the top and button on the bottom.  Notice</a:t>
            </a:r>
            <a:br>
              <a:rPr lang="en-US" dirty="0" smtClean="0"/>
            </a:br>
            <a:r>
              <a:rPr lang="en-US" dirty="0" smtClean="0"/>
              <a:t>the &lt;</a:t>
            </a:r>
            <a:r>
              <a:rPr lang="en-US" dirty="0" err="1" smtClean="0"/>
              <a:t>br</a:t>
            </a:r>
            <a:r>
              <a:rPr lang="en-US" dirty="0" smtClean="0"/>
              <a:t>&gt; after the first &lt;input&gt;.  The</a:t>
            </a:r>
            <a:br>
              <a:rPr lang="en-US" dirty="0" smtClean="0"/>
            </a:br>
            <a:r>
              <a:rPr lang="en-US" dirty="0" smtClean="0"/>
              <a:t>&lt;input . . &gt; act as in-line elements.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2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type="radio"&gt;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5553" y="1600368"/>
            <a:ext cx="8766047" cy="2253704"/>
          </a:xfr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&lt;form 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action="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http://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localhost/formTest.php"&gt;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&lt;input type="radio" name="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child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 checked&gt; Child &lt;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br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&lt;input type="radio" name="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adult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"&gt; Adult &lt;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br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&lt;input type="radio" name="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age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senior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"&gt; Senior &lt;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br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 &lt;input type="submit"&gt;</a:t>
            </a:r>
          </a:p>
          <a:p>
            <a:pPr marL="0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&lt;/form&gt; </a:t>
            </a:r>
            <a:endParaRPr lang="en-US" sz="18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021023"/>
            <a:ext cx="1828800" cy="16099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1492" y="6284490"/>
            <a:ext cx="375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$_GET = array ("</a:t>
            </a:r>
            <a:r>
              <a:rPr lang="en-US" sz="2000" b="1" dirty="0" smtClean="0">
                <a:solidFill>
                  <a:srgbClr val="FF0000"/>
                </a:solidFill>
              </a:rPr>
              <a:t>age</a:t>
            </a:r>
            <a:r>
              <a:rPr lang="en-US" sz="2000" b="1" dirty="0" smtClean="0"/>
              <a:t>"=&gt;"adult")</a:t>
            </a:r>
            <a:endParaRPr lang="en-CA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729454" y="3039282"/>
            <a:ext cx="113598" cy="618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429000" y="3128253"/>
            <a:ext cx="0" cy="529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858000" y="3045666"/>
            <a:ext cx="457200" cy="694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15200" y="3530768"/>
            <a:ext cx="110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HTML text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29140" y="3568755"/>
            <a:ext cx="151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Radio button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variable name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36307" y="3253769"/>
            <a:ext cx="1345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value of the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button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2648" y="5638297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/>
              <a:t>http://</a:t>
            </a:r>
            <a:r>
              <a:rPr lang="en-CA" sz="2400" dirty="0" smtClean="0"/>
              <a:t>localhost/formTest.php</a:t>
            </a:r>
            <a:endParaRPr lang="en-CA" sz="2400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85538" y="5562600"/>
            <a:ext cx="7962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1"/>
          </p:cNvCxnSpPr>
          <p:nvPr/>
        </p:nvCxnSpPr>
        <p:spPr>
          <a:xfrm flipH="1">
            <a:off x="3868608" y="4826008"/>
            <a:ext cx="1617792" cy="1458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253871" y="5558952"/>
            <a:ext cx="27650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"submit" is</a:t>
            </a:r>
            <a:br>
              <a:rPr lang="en-US" dirty="0" smtClean="0"/>
            </a:br>
            <a:r>
              <a:rPr lang="en-US" dirty="0" smtClean="0"/>
              <a:t>clicked, the data</a:t>
            </a:r>
            <a:br>
              <a:rPr lang="en-US" dirty="0" smtClean="0"/>
            </a:br>
            <a:r>
              <a:rPr lang="en-US" dirty="0" smtClean="0"/>
              <a:t>with value q will be</a:t>
            </a:r>
            <a:br>
              <a:rPr lang="en-US" dirty="0" smtClean="0"/>
            </a:br>
            <a:r>
              <a:rPr lang="en-US" dirty="0" smtClean="0"/>
              <a:t>passed to the PHP program.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7052709" y="4009237"/>
            <a:ext cx="20027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that the text</a:t>
            </a:r>
            <a:br>
              <a:rPr lang="en-US" dirty="0" smtClean="0"/>
            </a:br>
            <a:r>
              <a:rPr lang="en-US" dirty="0" smtClean="0"/>
              <a:t>shown is HTML</a:t>
            </a:r>
            <a:br>
              <a:rPr lang="en-US" dirty="0" smtClean="0"/>
            </a:br>
            <a:r>
              <a:rPr lang="en-US" dirty="0" smtClean="0"/>
              <a:t>text . . it is not</a:t>
            </a:r>
            <a:br>
              <a:rPr lang="en-US" dirty="0" smtClean="0"/>
            </a:br>
            <a:r>
              <a:rPr lang="en-US" dirty="0" smtClean="0"/>
              <a:t>part of the &lt;input&gt;</a:t>
            </a:r>
            <a:br>
              <a:rPr lang="en-US" dirty="0" smtClean="0"/>
            </a:br>
            <a:r>
              <a:rPr lang="en-US" dirty="0" smtClean="0"/>
              <a:t>tag.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185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 communication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this lecture we will look at ways to send data from the web browser to the web server</a:t>
            </a:r>
          </a:p>
          <a:p>
            <a:endParaRPr lang="en-US" dirty="0"/>
          </a:p>
          <a:p>
            <a:r>
              <a:rPr lang="en-US" dirty="0" smtClean="0"/>
              <a:t>This will allow the web server to prepare an HTML page based on the data we have sent.</a:t>
            </a:r>
          </a:p>
          <a:p>
            <a:endParaRPr lang="en-US" dirty="0"/>
          </a:p>
          <a:p>
            <a:r>
              <a:rPr lang="en-US" dirty="0" smtClean="0"/>
              <a:t>This provides a two way communication between a web browser and a web server.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20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 type="checkbox"&gt;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1828800"/>
            <a:ext cx="8534400" cy="14773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&lt;form action=" http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://localhost/formTest.php"&gt;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&lt;input type="checkbox" name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="</a:t>
            </a:r>
            <a:r>
              <a:rPr lang="en-CA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vehicle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value="</a:t>
            </a:r>
            <a:r>
              <a:rPr lang="en-CA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Bike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"&gt; 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bike 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&lt;input type="checkbox" name="</a:t>
            </a:r>
            <a:r>
              <a:rPr lang="en-CA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vehicle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value="</a:t>
            </a:r>
            <a:r>
              <a:rPr lang="en-CA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Car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 checked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car </a:t>
            </a:r>
            <a:b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 &lt;input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type="submit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&lt;/form&gt;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074" y="4200510"/>
            <a:ext cx="1865312" cy="158828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810000" y="2793275"/>
            <a:ext cx="609600" cy="825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61994" y="3556239"/>
            <a:ext cx="1889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default check is on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3294995" y="3618865"/>
            <a:ext cx="234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variable name </a:t>
            </a:r>
            <a:r>
              <a:rPr lang="en-CA" dirty="0" smtClean="0"/>
              <a:t>   values</a:t>
            </a:r>
            <a:endParaRPr lang="en-US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334000" y="2728753"/>
            <a:ext cx="374274" cy="797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0"/>
          </p:cNvCxnSpPr>
          <p:nvPr/>
        </p:nvCxnSpPr>
        <p:spPr>
          <a:xfrm flipV="1">
            <a:off x="7006836" y="2793275"/>
            <a:ext cx="140870" cy="762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31492" y="6284490"/>
            <a:ext cx="3889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$_GET = array ("</a:t>
            </a:r>
            <a:r>
              <a:rPr lang="en-US" sz="2000" b="1" dirty="0" smtClean="0">
                <a:solidFill>
                  <a:srgbClr val="FF0000"/>
                </a:solidFill>
              </a:rPr>
              <a:t>vehicle</a:t>
            </a:r>
            <a:r>
              <a:rPr lang="en-US" sz="2000" b="1" dirty="0" smtClean="0"/>
              <a:t>"=&gt;"</a:t>
            </a:r>
            <a:r>
              <a:rPr lang="en-US" sz="2000" b="1" dirty="0" smtClean="0">
                <a:solidFill>
                  <a:srgbClr val="FF0000"/>
                </a:solidFill>
              </a:rPr>
              <a:t>car</a:t>
            </a:r>
            <a:r>
              <a:rPr lang="en-US" sz="2000" b="1" dirty="0" smtClean="0"/>
              <a:t>")</a:t>
            </a:r>
            <a:endParaRPr lang="en-CA" sz="2000" b="1" dirty="0"/>
          </a:p>
        </p:txBody>
      </p:sp>
      <p:sp>
        <p:nvSpPr>
          <p:cNvPr id="14" name="Rectangle 13"/>
          <p:cNvSpPr/>
          <p:nvPr/>
        </p:nvSpPr>
        <p:spPr>
          <a:xfrm>
            <a:off x="612648" y="5638297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/>
              <a:t>http://</a:t>
            </a:r>
            <a:r>
              <a:rPr lang="en-CA" sz="2400" dirty="0" smtClean="0"/>
              <a:t>localhost/formTest.php</a:t>
            </a:r>
            <a:endParaRPr lang="en-CA" sz="2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868608" y="5257800"/>
            <a:ext cx="2144466" cy="1026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4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boxes</a:t>
            </a:r>
            <a:r>
              <a:rPr lang="en-US" dirty="0"/>
              <a:t>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textarea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4745255"/>
            <a:ext cx="8153400" cy="1219200"/>
          </a:xfrm>
        </p:spPr>
        <p:txBody>
          <a:bodyPr/>
          <a:lstStyle/>
          <a:p>
            <a:r>
              <a:rPr lang="en-US" sz="2800" dirty="0" smtClean="0"/>
              <a:t>&lt;</a:t>
            </a:r>
            <a:r>
              <a:rPr lang="en-US" sz="2800" dirty="0" err="1" smtClean="0"/>
              <a:t>textarea</a:t>
            </a:r>
            <a:r>
              <a:rPr lang="en-US" sz="2800" dirty="0" smtClean="0"/>
              <a:t>&gt; &lt;/</a:t>
            </a:r>
            <a:r>
              <a:rPr lang="en-US" sz="2800" dirty="0" err="1" smtClean="0"/>
              <a:t>texarea</a:t>
            </a:r>
            <a:r>
              <a:rPr lang="en-US" sz="2800" dirty="0" smtClean="0"/>
              <a:t>&gt; creates a text box area of size "rows" and "cols".    Note that text appearing between the open/end tags is the default data to be placed in the text area.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153400" cy="156966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400" b="1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textarea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rows="4" cols="20"&gt;</a:t>
            </a:r>
          </a:p>
          <a:p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Type your comments here.</a:t>
            </a:r>
          </a:p>
          <a:p>
            <a:r>
              <a:rPr lang="en-US" sz="2400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2400" b="1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textarea</a:t>
            </a:r>
            <a:r>
              <a:rPr lang="en-US" sz="2400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400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						        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</a:t>
            </a:r>
            <a:r>
              <a:rPr lang="en-US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95" y="3179025"/>
            <a:ext cx="8153400" cy="131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5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labels: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&lt;label&gt;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615647"/>
            <a:ext cx="8534400" cy="147732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&lt;form action="..."&gt;</a:t>
            </a:r>
          </a:p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&lt;label&gt;&lt;input type="checkbox" name="bold"&gt; Bold &lt;/label&gt;</a:t>
            </a:r>
          </a:p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&lt;label&gt;&lt;input type="checkbox" name="italic"&gt; Italic &lt;/label&gt;</a:t>
            </a:r>
          </a:p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					      					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253" y="2714020"/>
            <a:ext cx="2794663" cy="9570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77516" y="3581400"/>
            <a:ext cx="815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One problem with checkboxes and radio buttons is that the associated text is just basic HTML</a:t>
            </a:r>
          </a:p>
          <a:p>
            <a:r>
              <a:rPr lang="en-US" sz="2800" i="1" dirty="0" smtClean="0"/>
              <a:t>The &lt;label&gt; tag allows you to associate text with a radio button or checkbox</a:t>
            </a:r>
          </a:p>
          <a:p>
            <a:r>
              <a:rPr lang="en-US" sz="2800" dirty="0" smtClean="0"/>
              <a:t>In this example, because of the &lt;label&gt; tag, you click on the words (Bold or Italic) to activate the radio button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990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labels: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&lt;label&gt;  (ver2)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615647"/>
            <a:ext cx="8534400" cy="20313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&lt;form action="..."&gt;</a:t>
            </a:r>
          </a:p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label for="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bold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</a:t>
            </a:r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Bold 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&lt;/label&gt;</a:t>
            </a:r>
          </a:p>
          <a:p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input 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id="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bold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 type</a:t>
            </a:r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="checkbox" name="bold"&gt; </a:t>
            </a:r>
            <a:endParaRPr lang="en-US" b="1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&lt;label for="</a:t>
            </a:r>
            <a:r>
              <a:rPr lang="en-US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italic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 Italic &lt;/label&gt;</a:t>
            </a:r>
          </a:p>
          <a:p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input 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id="</a:t>
            </a:r>
            <a:r>
              <a:rPr lang="en-US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italic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 type</a:t>
            </a:r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="checkbox" name="italic</a:t>
            </a:r>
            <a:r>
              <a:rPr lang="en-US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</a:t>
            </a:r>
            <a:endParaRPr lang="en-US" b="1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					      					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086342"/>
            <a:ext cx="2794663" cy="95707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77516" y="3860125"/>
            <a:ext cx="815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Another way to do this is to create an "id" for each radio button or checkbox, then associate the label using for="id"</a:t>
            </a:r>
          </a:p>
          <a:p>
            <a:r>
              <a:rPr lang="en-US" sz="2800" dirty="0" smtClean="0"/>
              <a:t>This is shown above.</a:t>
            </a:r>
          </a:p>
          <a:p>
            <a:r>
              <a:rPr lang="en-US" sz="2800" dirty="0" smtClean="0"/>
              <a:t>Personally, I prefer the version on the previous slide, but both are valid.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461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78952" cy="990600"/>
          </a:xfrm>
        </p:spPr>
        <p:txBody>
          <a:bodyPr/>
          <a:lstStyle/>
          <a:p>
            <a:r>
              <a:rPr lang="en-US" dirty="0" smtClean="0"/>
              <a:t>Drop down lists: &lt;select&gt;&amp;&lt;option&gt;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962400"/>
            <a:ext cx="8153400" cy="1219200"/>
          </a:xfrm>
        </p:spPr>
        <p:txBody>
          <a:bodyPr/>
          <a:lstStyle/>
          <a:p>
            <a:r>
              <a:rPr lang="en-US" sz="2800" dirty="0" smtClean="0"/>
              <a:t>&lt;select name=".."&gt; creates a pulldown list</a:t>
            </a:r>
          </a:p>
          <a:p>
            <a:r>
              <a:rPr lang="en-US" sz="2800" dirty="0" smtClean="0"/>
              <a:t>option </a:t>
            </a:r>
            <a:r>
              <a:rPr lang="en-US" sz="2800" dirty="0"/>
              <a:t>element represents each </a:t>
            </a:r>
            <a:r>
              <a:rPr lang="en-US" sz="2800" dirty="0" smtClean="0"/>
              <a:t>choice from</a:t>
            </a:r>
            <a:br>
              <a:rPr lang="en-US" sz="2800" dirty="0" smtClean="0"/>
            </a:br>
            <a:r>
              <a:rPr lang="en-US" sz="2800" dirty="0" smtClean="0"/>
              <a:t>a pull down list</a:t>
            </a:r>
            <a:endParaRPr lang="en-US" sz="2800" dirty="0"/>
          </a:p>
          <a:p>
            <a:r>
              <a:rPr lang="en-US" sz="2800" dirty="0" smtClean="0"/>
              <a:t>optional </a:t>
            </a:r>
            <a:r>
              <a:rPr lang="en-US" sz="2800" dirty="0"/>
              <a:t>selected attribute sets which one is initially chosen</a:t>
            </a:r>
            <a:endParaRPr lang="en-US" sz="2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153400" cy="20313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&lt;select name</a:t>
            </a:r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="</a:t>
            </a:r>
            <a:r>
              <a:rPr lang="en-US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vehicletype</a:t>
            </a:r>
            <a:r>
              <a:rPr lang="en-US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&lt;option&gt;Truck&lt;/option&gt;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&lt;option&gt;SUV&lt;/option&gt;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&lt;option selected="selected"&gt;Car&lt;/option&gt;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&lt;option&gt;Hybrid&lt;/option&gt;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&lt;/select&gt;	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				      						</a:t>
            </a:r>
            <a:endParaRPr lang="en-US" i="1" dirty="0" smtClean="0">
              <a:solidFill>
                <a:prstClr val="black">
                  <a:lumMod val="50000"/>
                  <a:lumOff val="50000"/>
                </a:prst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4617B"/>
                </a:solidFill>
              </a:rPr>
              <a:t>CS380</a:t>
            </a:r>
            <a:endParaRPr lang="en-US" dirty="0">
              <a:solidFill>
                <a:srgbClr val="04617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2879557"/>
            <a:ext cx="1600200" cy="18463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693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groups: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optgroup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4968121"/>
            <a:ext cx="8153400" cy="1219200"/>
          </a:xfrm>
        </p:spPr>
        <p:txBody>
          <a:bodyPr/>
          <a:lstStyle/>
          <a:p>
            <a:r>
              <a:rPr lang="en-US" sz="2800" dirty="0" err="1" smtClean="0"/>
              <a:t>optgroup</a:t>
            </a:r>
            <a:r>
              <a:rPr lang="en-US" sz="2800" dirty="0" smtClean="0"/>
              <a:t> allows us to group our items within the dropdown list. </a:t>
            </a:r>
            <a:endParaRPr lang="en-US" sz="2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153400" cy="3139321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&lt;select name="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vehicetype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optgroup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label="Lots of gas"&gt;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&lt;option&gt;Truck&lt;/option&gt;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&lt;option&gt;SUV&lt;/option&gt;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&lt;/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optgroup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optgroup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label="Less gas"&gt;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&lt;option&gt;Hybrid&lt;/option&gt;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&lt;option&gt;Car&lt;/option&gt;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&lt;/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optgroup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&lt;/select&gt;	</a:t>
            </a:r>
            <a:r>
              <a:rPr lang="en-US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						      								</a:t>
            </a:r>
            <a:r>
              <a:rPr lang="en-US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4617B"/>
                </a:solidFill>
              </a:rPr>
              <a:t>CS380</a:t>
            </a:r>
            <a:endParaRPr lang="en-US">
              <a:solidFill>
                <a:srgbClr val="04617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2380170"/>
            <a:ext cx="1752600" cy="258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button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2648" y="1524084"/>
            <a:ext cx="8153400" cy="203132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&lt;form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action=... method="get"&gt;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&lt;div&gt;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First name: &lt;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input type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="text" name="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"&gt;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Last name: &lt;input type="text" name="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"&gt;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&lt;input type="submit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&lt;input type="reset"&gt;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2960826"/>
            <a:ext cx="3989005" cy="1228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541421" y="4202192"/>
            <a:ext cx="8153400" cy="1219200"/>
          </a:xfrm>
        </p:spPr>
        <p:txBody>
          <a:bodyPr/>
          <a:lstStyle/>
          <a:p>
            <a:r>
              <a:rPr lang="en-US" dirty="0" smtClean="0"/>
              <a:t>Reset type create a button that clears all the fields/inputs</a:t>
            </a:r>
          </a:p>
          <a:p>
            <a:r>
              <a:rPr lang="en-US" sz="2800" dirty="0" smtClean="0">
                <a:latin typeface="+mj-lt"/>
                <a:cs typeface="Courier New" pitchFamily="49" charset="0"/>
              </a:rPr>
              <a:t>This is useful to allow the user a quick way to reset all the values in a form.</a:t>
            </a:r>
            <a:endParaRPr lang="en-US" sz="2800" dirty="0">
              <a:latin typeface="+mj-lt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HTML5 UI controls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748087"/>
            <a:ext cx="8153400" cy="1219200"/>
          </a:xfrm>
        </p:spPr>
        <p:txBody>
          <a:bodyPr/>
          <a:lstStyle/>
          <a:p>
            <a:r>
              <a:rPr lang="en-US" dirty="0" smtClean="0"/>
              <a:t>There are a number of HTML5</a:t>
            </a:r>
            <a:br>
              <a:rPr lang="en-US" dirty="0" smtClean="0"/>
            </a:br>
            <a:r>
              <a:rPr lang="en-US" dirty="0" smtClean="0"/>
              <a:t> specific UI types</a:t>
            </a:r>
          </a:p>
          <a:p>
            <a:r>
              <a:rPr lang="en-US" dirty="0" smtClean="0"/>
              <a:t>I'm showing date above</a:t>
            </a:r>
          </a:p>
          <a:p>
            <a:r>
              <a:rPr lang="en-US" dirty="0" smtClean="0"/>
              <a:t>The problem, however, is some browsers do not support these newer UI controls . . .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1524000"/>
            <a:ext cx="8153400" cy="1200329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&lt;form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action="…"&gt;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&lt;div&gt; &lt;input type="date" name="date"&gt; &lt;/div&gt;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&lt;input type="submit"&gt;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			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0913" y="2242958"/>
            <a:ext cx="2867025" cy="2257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5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 input: 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3600" dirty="0" err="1">
                <a:latin typeface="Courier New" pitchFamily="49" charset="0"/>
                <a:cs typeface="Courier New" pitchFamily="49" charset="0"/>
              </a:rPr>
              <a:t>fieldset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&gt;, &lt;legend&gt;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5012075"/>
            <a:ext cx="8153400" cy="1219200"/>
          </a:xfrm>
        </p:spPr>
        <p:txBody>
          <a:bodyPr/>
          <a:lstStyle/>
          <a:p>
            <a:r>
              <a:rPr lang="en-US" dirty="0" err="1"/>
              <a:t>fieldset</a:t>
            </a:r>
            <a:r>
              <a:rPr lang="en-US" dirty="0"/>
              <a:t> groups related input fields, adds a border; legend supplies a caption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CS380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2648" y="1806494"/>
            <a:ext cx="8153400" cy="258532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ieldset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legend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&gt;Credit cards:&lt;/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legend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&lt;input type="radio" name="cc" value="visa" 	checked="checked" /&gt; Visa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&lt;input type="radio" name="cc" value="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mastercard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 /&gt; 	MasterCard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&lt;input type="radio" name="cc" value="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amex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 /&gt; 	American Express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fieldset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109829"/>
            <a:ext cx="48291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0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input parameters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3581400"/>
            <a:ext cx="8153400" cy="1219200"/>
          </a:xfrm>
        </p:spPr>
        <p:txBody>
          <a:bodyPr/>
          <a:lstStyle/>
          <a:p>
            <a:r>
              <a:rPr lang="en-US" dirty="0"/>
              <a:t>an invisible parameter that is still passed to the server when </a:t>
            </a:r>
            <a:r>
              <a:rPr lang="en-US" dirty="0" smtClean="0"/>
              <a:t>the form </a:t>
            </a:r>
            <a:r>
              <a:rPr lang="en-US" dirty="0"/>
              <a:t>is submitted</a:t>
            </a:r>
          </a:p>
          <a:p>
            <a:r>
              <a:rPr lang="en-US" dirty="0"/>
              <a:t>useful for passing on additional </a:t>
            </a:r>
            <a:r>
              <a:rPr lang="en-US" dirty="0" smtClean="0"/>
              <a:t>information </a:t>
            </a:r>
            <a:r>
              <a:rPr lang="en-US" dirty="0"/>
              <a:t>that isn't modified by the </a:t>
            </a:r>
            <a:r>
              <a:rPr lang="en-US" dirty="0" smtClean="0"/>
              <a:t>user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CS380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941254"/>
            <a:ext cx="8153400" cy="147732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&lt;input type="text" name="username"&gt; Name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&lt;input type="text" name="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"&gt; SID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&lt;input type="hidden" name="school" value="YU"&gt;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&lt;input type="hidden" name="year" value="2048"&gt;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	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Data to a PHP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534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324600"/>
            <a:ext cx="2133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User’s computer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6381690"/>
            <a:ext cx="2133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Server computer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410200" y="5638800"/>
            <a:ext cx="762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18982" y="5524381"/>
            <a:ext cx="1747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Program output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can be based 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data passed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from the forms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383" y="2754868"/>
            <a:ext cx="81945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Name </a:t>
            </a:r>
            <a:endParaRPr lang="en-C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3276600"/>
            <a:ext cx="10324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Message</a:t>
            </a:r>
            <a:endParaRPr lang="en-CA" b="1" dirty="0"/>
          </a:p>
        </p:txBody>
      </p:sp>
      <p:sp>
        <p:nvSpPr>
          <p:cNvPr id="12" name="Rectangle 11"/>
          <p:cNvSpPr/>
          <p:nvPr/>
        </p:nvSpPr>
        <p:spPr>
          <a:xfrm>
            <a:off x="1524000" y="2722602"/>
            <a:ext cx="1524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Rectangle 14"/>
          <p:cNvSpPr/>
          <p:nvPr/>
        </p:nvSpPr>
        <p:spPr>
          <a:xfrm>
            <a:off x="762000" y="3733800"/>
            <a:ext cx="2286000" cy="14917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3962400" y="2035314"/>
            <a:ext cx="1460977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Send data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to the server</a:t>
            </a:r>
            <a:endParaRPr lang="en-CA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6108" y="3028936"/>
            <a:ext cx="1608517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Data can be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used by the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PHP program.</a:t>
            </a:r>
            <a:endParaRPr lang="en-C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together. . . HTML forms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672" y="1532105"/>
            <a:ext cx="9101328" cy="44012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000" dirty="0"/>
              <a:t>&lt;html&gt;</a:t>
            </a:r>
          </a:p>
          <a:p>
            <a:r>
              <a:rPr lang="en-CA" sz="2000" dirty="0"/>
              <a:t>&lt;body&gt;</a:t>
            </a:r>
          </a:p>
          <a:p>
            <a:r>
              <a:rPr lang="en-CA" sz="2000" dirty="0"/>
              <a:t>&lt;form action="</a:t>
            </a:r>
            <a:r>
              <a:rPr lang="en-CA" sz="2000" dirty="0">
                <a:solidFill>
                  <a:schemeClr val="tx2"/>
                </a:solidFill>
              </a:rPr>
              <a:t>http://localhost/printForm.php</a:t>
            </a:r>
            <a:r>
              <a:rPr lang="en-CA" sz="2000" dirty="0"/>
              <a:t>"&gt;</a:t>
            </a:r>
          </a:p>
          <a:p>
            <a:r>
              <a:rPr lang="en-CA" sz="2000" dirty="0"/>
              <a:t>&lt;div&gt;</a:t>
            </a:r>
          </a:p>
          <a:p>
            <a:r>
              <a:rPr lang="en-CA" sz="2000" dirty="0"/>
              <a:t>  &lt;input type="text" name="</a:t>
            </a:r>
            <a:r>
              <a:rPr lang="en-CA" sz="2000" dirty="0" err="1">
                <a:solidFill>
                  <a:srgbClr val="FF0000"/>
                </a:solidFill>
              </a:rPr>
              <a:t>userid</a:t>
            </a:r>
            <a:r>
              <a:rPr lang="en-CA" sz="2000" dirty="0"/>
              <a:t>" max="14"&gt; User ID </a:t>
            </a:r>
            <a:r>
              <a:rPr lang="en-CA" sz="2000" dirty="0" smtClean="0"/>
              <a:t>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&lt;input type="text" name="</a:t>
            </a:r>
            <a:r>
              <a:rPr lang="en-CA" sz="2000" dirty="0" err="1">
                <a:solidFill>
                  <a:srgbClr val="FF0000"/>
                </a:solidFill>
              </a:rPr>
              <a:t>ccard_number</a:t>
            </a:r>
            <a:r>
              <a:rPr lang="en-CA" sz="2000" dirty="0"/>
              <a:t>" max="14"&gt;   Credit Card Number 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&lt;label&gt; &lt;input type="radio" name="</a:t>
            </a:r>
            <a:r>
              <a:rPr lang="en-CA" sz="2000" dirty="0" err="1">
                <a:solidFill>
                  <a:srgbClr val="FF0000"/>
                </a:solidFill>
              </a:rPr>
              <a:t>creditcard</a:t>
            </a:r>
            <a:r>
              <a:rPr lang="en-CA" sz="2000" dirty="0"/>
              <a:t>" value="visa"&gt; Visa &lt;/label&gt; 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&lt;label&gt; &lt;input type="radio" name="</a:t>
            </a:r>
            <a:r>
              <a:rPr lang="en-CA" sz="2000" dirty="0" err="1">
                <a:solidFill>
                  <a:srgbClr val="FF0000"/>
                </a:solidFill>
              </a:rPr>
              <a:t>creditcard</a:t>
            </a:r>
            <a:r>
              <a:rPr lang="en-CA" sz="2000" dirty="0"/>
              <a:t>" value="master"&gt; Master Card &lt;/label&gt; </a:t>
            </a:r>
            <a:r>
              <a:rPr lang="en-CA" sz="2000" dirty="0" smtClean="0"/>
              <a:t>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&lt;input type="submit" value="Order"&gt;</a:t>
            </a:r>
          </a:p>
          <a:p>
            <a:r>
              <a:rPr lang="en-CA" sz="2000" dirty="0"/>
              <a:t>  &lt;/div&gt;</a:t>
            </a:r>
          </a:p>
          <a:p>
            <a:r>
              <a:rPr lang="en-CA" sz="2000" dirty="0"/>
              <a:t>&lt;/form&gt;</a:t>
            </a:r>
          </a:p>
          <a:p>
            <a:r>
              <a:rPr lang="en-CA" sz="2000" dirty="0"/>
              <a:t>&lt;/body&gt;</a:t>
            </a:r>
          </a:p>
          <a:p>
            <a:r>
              <a:rPr lang="en-CA" sz="2000" dirty="0"/>
              <a:t>&lt;/html&gt;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5" y="4343400"/>
            <a:ext cx="3952875" cy="2524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Rectangle 2"/>
          <p:cNvSpPr/>
          <p:nvPr/>
        </p:nvSpPr>
        <p:spPr>
          <a:xfrm>
            <a:off x="5191125" y="1676400"/>
            <a:ext cx="2886075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URL of the PHP program to pass our form's info to</a:t>
            </a:r>
            <a:endParaRPr lang="en-CA" dirty="0"/>
          </a:p>
        </p:txBody>
      </p:sp>
      <p:cxnSp>
        <p:nvCxnSpPr>
          <p:cNvPr id="8" name="Straight Arrow Connector 7"/>
          <p:cNvCxnSpPr>
            <a:stCxn id="3" idx="1"/>
          </p:cNvCxnSpPr>
          <p:nvPr/>
        </p:nvCxnSpPr>
        <p:spPr>
          <a:xfrm flipH="1">
            <a:off x="4689348" y="1981200"/>
            <a:ext cx="501777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6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together. . . PHP page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6700" y="2554620"/>
            <a:ext cx="8499348" cy="424731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dirty="0" smtClean="0"/>
              <a:t>&lt;html&gt; &lt;body&gt;</a:t>
            </a:r>
          </a:p>
          <a:p>
            <a:r>
              <a:rPr lang="en-CA" dirty="0" smtClean="0"/>
              <a:t>  &lt;h1&gt; Russian Hacker Website &lt;/h1&gt;</a:t>
            </a:r>
          </a:p>
          <a:p>
            <a:r>
              <a:rPr lang="en-CA" dirty="0" smtClean="0"/>
              <a:t>  &lt;?</a:t>
            </a:r>
            <a:r>
              <a:rPr lang="en-CA" dirty="0" err="1" smtClean="0"/>
              <a:t>php</a:t>
            </a:r>
            <a:endParaRPr lang="en-CA" dirty="0" smtClean="0"/>
          </a:p>
          <a:p>
            <a:r>
              <a:rPr lang="en-CA" dirty="0" smtClean="0"/>
              <a:t>    $name = $_GET["</a:t>
            </a:r>
            <a:r>
              <a:rPr lang="en-CA" dirty="0" err="1" smtClean="0">
                <a:solidFill>
                  <a:srgbClr val="FF0000"/>
                </a:solidFill>
              </a:rPr>
              <a:t>userid</a:t>
            </a:r>
            <a:r>
              <a:rPr lang="en-CA" dirty="0" smtClean="0"/>
              <a:t>"];</a:t>
            </a:r>
          </a:p>
          <a:p>
            <a:r>
              <a:rPr lang="en-CA" dirty="0" smtClean="0"/>
              <a:t>    $</a:t>
            </a:r>
            <a:r>
              <a:rPr lang="en-CA" dirty="0" err="1" smtClean="0"/>
              <a:t>ccn</a:t>
            </a:r>
            <a:r>
              <a:rPr lang="en-CA" dirty="0" smtClean="0"/>
              <a:t>  = $_GET["</a:t>
            </a:r>
            <a:r>
              <a:rPr lang="en-CA" dirty="0" err="1" smtClean="0">
                <a:solidFill>
                  <a:srgbClr val="FF0000"/>
                </a:solidFill>
              </a:rPr>
              <a:t>ccard_number</a:t>
            </a:r>
            <a:r>
              <a:rPr lang="en-CA" dirty="0" smtClean="0"/>
              <a:t>"];</a:t>
            </a:r>
          </a:p>
          <a:p>
            <a:r>
              <a:rPr lang="en-CA" dirty="0" smtClean="0"/>
              <a:t>    $type = $_GET["</a:t>
            </a:r>
            <a:r>
              <a:rPr lang="en-CA" dirty="0" err="1" smtClean="0">
                <a:solidFill>
                  <a:srgbClr val="FF0000"/>
                </a:solidFill>
              </a:rPr>
              <a:t>creditcard</a:t>
            </a:r>
            <a:r>
              <a:rPr lang="en-CA" dirty="0" smtClean="0"/>
              <a:t>"];</a:t>
            </a:r>
          </a:p>
          <a:p>
            <a:endParaRPr lang="en-CA" dirty="0" smtClean="0"/>
          </a:p>
          <a:p>
            <a:r>
              <a:rPr lang="en-CA" dirty="0" smtClean="0"/>
              <a:t>    print "&lt;p&gt; Thank you \"$name\" &lt;/p&gt; \n";</a:t>
            </a:r>
          </a:p>
          <a:p>
            <a:r>
              <a:rPr lang="en-CA" dirty="0" smtClean="0"/>
              <a:t>    print "&lt;p&gt; Your $type credit card \"$</a:t>
            </a:r>
            <a:r>
              <a:rPr lang="en-CA" dirty="0" err="1" smtClean="0"/>
              <a:t>ccn</a:t>
            </a:r>
            <a:r>
              <a:rPr lang="en-CA" dirty="0" smtClean="0"/>
              <a:t>\"</a:t>
            </a:r>
          </a:p>
          <a:p>
            <a:r>
              <a:rPr lang="en-CA" dirty="0" smtClean="0"/>
              <a:t>           has been charged $10,000.00!&lt;/p&gt; \n";</a:t>
            </a:r>
          </a:p>
          <a:p>
            <a:r>
              <a:rPr lang="en-CA" dirty="0" smtClean="0"/>
              <a:t>    print "&lt;p&gt; TOO BAD LOSER! &lt;/p&gt; \n";</a:t>
            </a:r>
          </a:p>
          <a:p>
            <a:r>
              <a:rPr lang="en-CA" dirty="0" smtClean="0"/>
              <a:t>    ?&gt;</a:t>
            </a:r>
          </a:p>
          <a:p>
            <a:r>
              <a:rPr lang="en-CA" dirty="0" smtClean="0"/>
              <a:t>    &lt;p&gt;</a:t>
            </a:r>
          </a:p>
          <a:p>
            <a:r>
              <a:rPr lang="en-CA" dirty="0" smtClean="0"/>
              <a:t>&lt;/body&gt;</a:t>
            </a:r>
          </a:p>
          <a:p>
            <a:r>
              <a:rPr lang="en-CA" dirty="0" smtClean="0"/>
              <a:t>&lt;/html&gt;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117348" y="1908289"/>
            <a:ext cx="8648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</a:t>
            </a:r>
            <a:r>
              <a:rPr lang="en-CA" dirty="0"/>
              <a:t>://localhost/printForm.php?</a:t>
            </a:r>
            <a:r>
              <a:rPr lang="en-CA" dirty="0">
                <a:solidFill>
                  <a:srgbClr val="FF0000"/>
                </a:solidFill>
              </a:rPr>
              <a:t>userid</a:t>
            </a:r>
            <a:r>
              <a:rPr lang="en-CA" dirty="0"/>
              <a:t>=Honest+Mike&amp;</a:t>
            </a:r>
            <a:r>
              <a:rPr lang="en-CA" dirty="0">
                <a:solidFill>
                  <a:srgbClr val="FF0000"/>
                </a:solidFill>
              </a:rPr>
              <a:t>ccard_number</a:t>
            </a:r>
            <a:r>
              <a:rPr lang="en-CA" dirty="0"/>
              <a:t>=4545500043334888&amp;</a:t>
            </a:r>
            <a:r>
              <a:rPr lang="en-CA" dirty="0">
                <a:solidFill>
                  <a:srgbClr val="FF0000"/>
                </a:solidFill>
              </a:rPr>
              <a:t>creditcard</a:t>
            </a:r>
            <a:r>
              <a:rPr lang="en-CA" dirty="0"/>
              <a:t>=visa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1604462"/>
            <a:ext cx="740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we click on "Place Order", the PHP will be called with the following URL: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3960238" y="2411108"/>
            <a:ext cx="14582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printForm.php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964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together. . . PHP output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6700" y="1565669"/>
            <a:ext cx="8499348" cy="286232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&lt;html&gt;</a:t>
            </a:r>
          </a:p>
          <a:p>
            <a:r>
              <a:rPr lang="en-US" dirty="0"/>
              <a:t>&lt;body&gt;</a:t>
            </a:r>
          </a:p>
          <a:p>
            <a:r>
              <a:rPr lang="en-US" dirty="0"/>
              <a:t>  &lt;h1&gt; Russian Hacker Website &lt;/h1&gt;</a:t>
            </a:r>
          </a:p>
          <a:p>
            <a:r>
              <a:rPr lang="en-US" dirty="0"/>
              <a:t>  &lt;p&gt; Thank you "Honest Mike" &lt;/p&gt; </a:t>
            </a:r>
          </a:p>
          <a:p>
            <a:r>
              <a:rPr lang="en-US" dirty="0"/>
              <a:t>&lt;p&gt; Your visa credit card "4545500043334888"</a:t>
            </a:r>
          </a:p>
          <a:p>
            <a:r>
              <a:rPr lang="en-US" dirty="0"/>
              <a:t>           has been charged $10,000.00!&lt;/p&gt; </a:t>
            </a:r>
          </a:p>
          <a:p>
            <a:r>
              <a:rPr lang="en-US" dirty="0"/>
              <a:t>&lt;p&gt; TOO BAD LOSER! &lt;/p&gt; </a:t>
            </a:r>
          </a:p>
          <a:p>
            <a:r>
              <a:rPr lang="en-US" dirty="0"/>
              <a:t>    &lt;p&gt;</a:t>
            </a:r>
          </a:p>
          <a:p>
            <a:r>
              <a:rPr lang="en-US" dirty="0"/>
              <a:t>&lt;/body&gt;</a:t>
            </a:r>
          </a:p>
          <a:p>
            <a:r>
              <a:rPr lang="en-US" dirty="0"/>
              <a:t>&lt;/html&gt;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038600"/>
            <a:ext cx="5946648" cy="2385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2962" y="1447800"/>
            <a:ext cx="23270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printForm.php's</a:t>
            </a:r>
            <a:r>
              <a:rPr lang="en-US" dirty="0" smtClean="0"/>
              <a:t>  output!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435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Forms gives you a way to create UI elements to allow the users to input data</a:t>
            </a:r>
          </a:p>
          <a:p>
            <a:endParaRPr lang="en-US" dirty="0"/>
          </a:p>
          <a:p>
            <a:r>
              <a:rPr lang="en-US" dirty="0" smtClean="0"/>
              <a:t>The &lt;input type="submit"&gt; creates a button that will submit the form</a:t>
            </a:r>
          </a:p>
          <a:p>
            <a:pPr lvl="1"/>
            <a:r>
              <a:rPr lang="en-US" dirty="0" smtClean="0"/>
              <a:t>The browser will automatically generate a URL with the form's data embedded in the URL   </a:t>
            </a:r>
          </a:p>
          <a:p>
            <a:pPr lvl="1"/>
            <a:r>
              <a:rPr lang="en-US" dirty="0" smtClean="0"/>
              <a:t>This is used to access the PHP program</a:t>
            </a:r>
          </a:p>
          <a:p>
            <a:pPr marL="366713" lvl="1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UI control errors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1219200"/>
          </a:xfrm>
        </p:spPr>
        <p:txBody>
          <a:bodyPr/>
          <a:lstStyle/>
          <a:p>
            <a:r>
              <a:rPr lang="en-US" dirty="0"/>
              <a:t>“I changed the form's HTML code ... but when I refresh, the page doesn't update</a:t>
            </a:r>
            <a:r>
              <a:rPr lang="en-US" dirty="0" smtClean="0"/>
              <a:t>!”</a:t>
            </a:r>
          </a:p>
          <a:p>
            <a:r>
              <a:rPr lang="en-US" dirty="0" smtClean="0"/>
              <a:t>By </a:t>
            </a:r>
            <a:r>
              <a:rPr lang="en-US" dirty="0"/>
              <a:t>default, when you refresh a page, it leaves the previous values in all form controls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you want it to clear out all UI controls' state and values, you must do a full refresh</a:t>
            </a:r>
          </a:p>
          <a:p>
            <a:pPr lvl="2"/>
            <a:r>
              <a:rPr lang="en-US" dirty="0"/>
              <a:t>Firefox: Shift-Ctrl-R</a:t>
            </a:r>
          </a:p>
          <a:p>
            <a:pPr lvl="2"/>
            <a:r>
              <a:rPr lang="en-US" dirty="0"/>
              <a:t>Mac: </a:t>
            </a:r>
            <a:r>
              <a:rPr lang="en-US" dirty="0" smtClean="0"/>
              <a:t>Shift-Command-R</a:t>
            </a:r>
          </a:p>
          <a:p>
            <a:r>
              <a:rPr lang="en-US" dirty="0" smtClean="0">
                <a:latin typeface="+mj-lt"/>
                <a:cs typeface="Courier New" pitchFamily="49" charset="0"/>
              </a:rPr>
              <a:t>Consider: adding a "reset" button to your form!</a:t>
            </a:r>
            <a:endParaRPr lang="en-US" dirty="0">
              <a:latin typeface="+mj-lt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CS380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form controls in CSS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2251" y="3523685"/>
            <a:ext cx="8153400" cy="1219200"/>
          </a:xfrm>
        </p:spPr>
        <p:txBody>
          <a:bodyPr/>
          <a:lstStyle/>
          <a:p>
            <a:r>
              <a:rPr lang="en-US" dirty="0" smtClean="0"/>
              <a:t>We can use CSS to style our various UI controls.  The following is a selector for input with type "text"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CS380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619071"/>
            <a:ext cx="8153400" cy="1631216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input[type="text"]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background-color: yellow;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font-weight: bold;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								  								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CSS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1947" y="4528386"/>
            <a:ext cx="4191000" cy="2333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12235" y="5129779"/>
            <a:ext cx="1199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CSS above</a:t>
            </a:r>
            <a:br>
              <a:rPr lang="en-US" dirty="0" smtClean="0"/>
            </a:br>
            <a:r>
              <a:rPr lang="en-US" dirty="0" smtClean="0"/>
              <a:t>applied to</a:t>
            </a:r>
            <a:br>
              <a:rPr lang="en-US" dirty="0" smtClean="0"/>
            </a:br>
            <a:r>
              <a:rPr lang="en-US" dirty="0" smtClean="0"/>
              <a:t>slide 28's</a:t>
            </a:r>
            <a:br>
              <a:rPr lang="en-US" dirty="0" smtClean="0"/>
            </a:br>
            <a:r>
              <a:rPr lang="en-US" dirty="0" smtClean="0"/>
              <a:t>code.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1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Submitting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8A9D53-ED47-46FB-B911-D880C3ACD7C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 dirty="0"/>
              <a:t> vs.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 dirty="0"/>
              <a:t> requests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98541"/>
            <a:ext cx="8153400" cy="1219200"/>
          </a:xfrm>
        </p:spPr>
        <p:txBody>
          <a:bodyPr/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 dirty="0"/>
              <a:t> : asks a server for a page or data</a:t>
            </a:r>
          </a:p>
          <a:p>
            <a:pPr lvl="1"/>
            <a:r>
              <a:rPr lang="en-US" b="1" dirty="0"/>
              <a:t>if the request has parameters, they are sent in the URL as a query </a:t>
            </a:r>
            <a:r>
              <a:rPr lang="en-US" b="1" dirty="0" smtClean="0"/>
              <a:t>string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All examples you have seen so far have used GET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 dirty="0"/>
              <a:t> : submits data to a web server and retrieves the server's response</a:t>
            </a:r>
          </a:p>
          <a:p>
            <a:pPr lvl="1"/>
            <a:r>
              <a:rPr lang="en-US" dirty="0"/>
              <a:t>if the request has parameters, they are embedded in the request's HTTP packet, </a:t>
            </a:r>
            <a:r>
              <a:rPr lang="en-US" dirty="0" smtClean="0"/>
              <a:t>not the URL!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37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CS380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1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 dirty="0"/>
              <a:t> vs.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 dirty="0"/>
              <a:t> requests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763027"/>
            <a:ext cx="8153400" cy="1219200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submitting data, a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 dirty="0"/>
              <a:t> request is more appropriate than a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GET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GET</a:t>
            </a:r>
            <a:r>
              <a:rPr lang="en-US" dirty="0"/>
              <a:t> requests embed their parameters in their URLs</a:t>
            </a:r>
          </a:p>
          <a:p>
            <a:pPr lvl="1"/>
            <a:r>
              <a:rPr lang="en-US" dirty="0"/>
              <a:t>URLs are limited in length (~ 1024 characters)</a:t>
            </a:r>
          </a:p>
          <a:p>
            <a:pPr lvl="1"/>
            <a:r>
              <a:rPr lang="en-US" dirty="0"/>
              <a:t>URLs cannot contain special characters without encoding</a:t>
            </a:r>
          </a:p>
          <a:p>
            <a:pPr lvl="1"/>
            <a:r>
              <a:rPr lang="en-US" dirty="0"/>
              <a:t>private data in a URL can be seen or modified by users</a:t>
            </a:r>
            <a:endParaRPr lang="en-US" sz="2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38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CS380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9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 </a:t>
            </a:r>
            <a:r>
              <a:rPr lang="en-US" sz="4000" dirty="0">
                <a:latin typeface="Courier New" pitchFamily="49" charset="0"/>
                <a:cs typeface="Courier New" pitchFamily="49" charset="0"/>
              </a:rPr>
              <a:t>POST</a:t>
            </a:r>
            <a:r>
              <a:rPr lang="en-US" dirty="0"/>
              <a:t> example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CS380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C76F15A-3445-4ED0-A4DF-DE4BBF06AE1A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2057400"/>
            <a:ext cx="8153400" cy="258532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&lt;form action="http://localhost/app.php"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method="post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&lt;div&gt;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Name: &lt;input type="text" name="name"&gt;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Food: &lt;input type="text" name="meal"&gt;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&lt;label&gt;Meat? &lt;input type="checkbox" name="meat"&gt;&lt;label&gt; 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&lt;input type="submit"&gt;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&lt;div&gt;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&lt;/form&gt;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871323"/>
            <a:ext cx="8153400" cy="1219200"/>
          </a:xfrm>
        </p:spPr>
        <p:txBody>
          <a:bodyPr/>
          <a:lstStyle/>
          <a:p>
            <a:r>
              <a:rPr lang="en-US" dirty="0" smtClean="0"/>
              <a:t>Very easy to change, modify &lt;form action&gt; to include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method="post"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6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Recall that a URL can have text after the file name: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95552"/>
            <a:ext cx="7810500" cy="1478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781800" y="3926307"/>
            <a:ext cx="216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(from our first lecture)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7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$_POST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752600"/>
            <a:ext cx="9101328" cy="44012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000" dirty="0"/>
              <a:t>&lt;html&gt;</a:t>
            </a:r>
          </a:p>
          <a:p>
            <a:r>
              <a:rPr lang="en-CA" sz="2000" dirty="0"/>
              <a:t>&lt;body&gt;</a:t>
            </a:r>
          </a:p>
          <a:p>
            <a:r>
              <a:rPr lang="en-CA" sz="2000" dirty="0"/>
              <a:t>&lt;form </a:t>
            </a:r>
            <a:r>
              <a:rPr lang="en-CA" sz="2000" dirty="0" smtClean="0"/>
              <a:t>action="http</a:t>
            </a:r>
            <a:r>
              <a:rPr lang="en-CA" sz="2000" dirty="0"/>
              <a:t>://</a:t>
            </a:r>
            <a:r>
              <a:rPr lang="en-CA" sz="2000" dirty="0" smtClean="0"/>
              <a:t>localhost/printForm.php"  method="post"&gt;</a:t>
            </a:r>
            <a:endParaRPr lang="en-CA" sz="2000" dirty="0"/>
          </a:p>
          <a:p>
            <a:r>
              <a:rPr lang="en-CA" sz="2000" dirty="0"/>
              <a:t>&lt;div&gt;</a:t>
            </a:r>
          </a:p>
          <a:p>
            <a:r>
              <a:rPr lang="en-CA" sz="2000" dirty="0"/>
              <a:t>  &lt;input type="text" name="</a:t>
            </a:r>
            <a:r>
              <a:rPr lang="en-CA" sz="2000" dirty="0" err="1">
                <a:solidFill>
                  <a:srgbClr val="FF0000"/>
                </a:solidFill>
              </a:rPr>
              <a:t>userid</a:t>
            </a:r>
            <a:r>
              <a:rPr lang="en-CA" sz="2000" dirty="0"/>
              <a:t>" max="14"&gt; User ID </a:t>
            </a:r>
            <a:r>
              <a:rPr lang="en-CA" sz="2000" dirty="0" smtClean="0"/>
              <a:t>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&lt;input type="text" name="</a:t>
            </a:r>
            <a:r>
              <a:rPr lang="en-CA" sz="2000" dirty="0" err="1">
                <a:solidFill>
                  <a:srgbClr val="FF0000"/>
                </a:solidFill>
              </a:rPr>
              <a:t>ccard_number</a:t>
            </a:r>
            <a:r>
              <a:rPr lang="en-CA" sz="2000" dirty="0"/>
              <a:t>" max="14"&gt;   Credit Card Number 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&lt;label&gt; &lt;input type="radio" name="</a:t>
            </a:r>
            <a:r>
              <a:rPr lang="en-CA" sz="2000" dirty="0" err="1">
                <a:solidFill>
                  <a:srgbClr val="FF0000"/>
                </a:solidFill>
              </a:rPr>
              <a:t>creditcard</a:t>
            </a:r>
            <a:r>
              <a:rPr lang="en-CA" sz="2000" dirty="0"/>
              <a:t>" value="visa"&gt; Visa &lt;/label&gt; 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&lt;label&gt; &lt;input type="radio" name="</a:t>
            </a:r>
            <a:r>
              <a:rPr lang="en-CA" sz="2000" dirty="0" err="1">
                <a:solidFill>
                  <a:srgbClr val="FF0000"/>
                </a:solidFill>
              </a:rPr>
              <a:t>creditcard</a:t>
            </a:r>
            <a:r>
              <a:rPr lang="en-CA" sz="2000" dirty="0"/>
              <a:t>" value="master"&gt; Master Card &lt;/label&gt; </a:t>
            </a:r>
            <a:r>
              <a:rPr lang="en-CA" sz="2000" dirty="0" smtClean="0"/>
              <a:t>&lt;</a:t>
            </a:r>
            <a:r>
              <a:rPr lang="en-CA" sz="2000" dirty="0" err="1"/>
              <a:t>br</a:t>
            </a:r>
            <a:r>
              <a:rPr lang="en-CA" sz="2000" dirty="0"/>
              <a:t>&gt;</a:t>
            </a:r>
          </a:p>
          <a:p>
            <a:r>
              <a:rPr lang="en-CA" sz="2000" dirty="0"/>
              <a:t>  &lt;input type="submit" value="Order"&gt;</a:t>
            </a:r>
          </a:p>
          <a:p>
            <a:r>
              <a:rPr lang="en-CA" sz="2000" dirty="0"/>
              <a:t>  &lt;/div&gt;</a:t>
            </a:r>
          </a:p>
          <a:p>
            <a:r>
              <a:rPr lang="en-CA" sz="2000" dirty="0"/>
              <a:t>&lt;/form&gt;</a:t>
            </a:r>
          </a:p>
          <a:p>
            <a:r>
              <a:rPr lang="en-CA" sz="2000" dirty="0"/>
              <a:t>&lt;/body&gt;</a:t>
            </a:r>
          </a:p>
          <a:p>
            <a:r>
              <a:rPr lang="en-CA" sz="2000" dirty="0"/>
              <a:t>&lt;/html&gt;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$_POST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6700" y="2554620"/>
            <a:ext cx="8499348" cy="424731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dirty="0" smtClean="0"/>
              <a:t>&lt;html&gt; &lt;body&gt;</a:t>
            </a:r>
          </a:p>
          <a:p>
            <a:r>
              <a:rPr lang="en-CA" dirty="0" smtClean="0"/>
              <a:t>  &lt;h1&gt; Russian Hacker Website &lt;/h1&gt;</a:t>
            </a:r>
          </a:p>
          <a:p>
            <a:r>
              <a:rPr lang="en-CA" dirty="0" smtClean="0"/>
              <a:t>  &lt;?</a:t>
            </a:r>
            <a:r>
              <a:rPr lang="en-CA" dirty="0" err="1" smtClean="0"/>
              <a:t>php</a:t>
            </a:r>
            <a:endParaRPr lang="en-CA" dirty="0" smtClean="0"/>
          </a:p>
          <a:p>
            <a:r>
              <a:rPr lang="en-CA" dirty="0" smtClean="0"/>
              <a:t>    $name = </a:t>
            </a:r>
            <a:r>
              <a:rPr lang="en-CA" b="1" dirty="0" smtClean="0"/>
              <a:t>$_POST</a:t>
            </a:r>
            <a:r>
              <a:rPr lang="en-CA" dirty="0" smtClean="0"/>
              <a:t>["</a:t>
            </a:r>
            <a:r>
              <a:rPr lang="en-CA" dirty="0" err="1" smtClean="0">
                <a:solidFill>
                  <a:srgbClr val="FF0000"/>
                </a:solidFill>
              </a:rPr>
              <a:t>userid</a:t>
            </a:r>
            <a:r>
              <a:rPr lang="en-CA" dirty="0" smtClean="0"/>
              <a:t>"];</a:t>
            </a:r>
          </a:p>
          <a:p>
            <a:r>
              <a:rPr lang="en-CA" dirty="0" smtClean="0"/>
              <a:t>    $</a:t>
            </a:r>
            <a:r>
              <a:rPr lang="en-CA" dirty="0" err="1" smtClean="0"/>
              <a:t>ccn</a:t>
            </a:r>
            <a:r>
              <a:rPr lang="en-CA" dirty="0" smtClean="0"/>
              <a:t>  = </a:t>
            </a:r>
            <a:r>
              <a:rPr lang="en-CA" b="1" dirty="0" smtClean="0"/>
              <a:t>$_POST</a:t>
            </a:r>
            <a:r>
              <a:rPr lang="en-CA" dirty="0" smtClean="0"/>
              <a:t>["</a:t>
            </a:r>
            <a:r>
              <a:rPr lang="en-CA" dirty="0" err="1" smtClean="0">
                <a:solidFill>
                  <a:srgbClr val="FF0000"/>
                </a:solidFill>
              </a:rPr>
              <a:t>ccard_number</a:t>
            </a:r>
            <a:r>
              <a:rPr lang="en-CA" dirty="0" smtClean="0"/>
              <a:t>"];</a:t>
            </a:r>
          </a:p>
          <a:p>
            <a:r>
              <a:rPr lang="en-CA" dirty="0" smtClean="0"/>
              <a:t>    $type </a:t>
            </a:r>
            <a:r>
              <a:rPr lang="en-CA" b="1" dirty="0" smtClean="0"/>
              <a:t>= $_POST</a:t>
            </a:r>
            <a:r>
              <a:rPr lang="en-CA" dirty="0" smtClean="0"/>
              <a:t>["</a:t>
            </a:r>
            <a:r>
              <a:rPr lang="en-CA" dirty="0" err="1" smtClean="0">
                <a:solidFill>
                  <a:srgbClr val="FF0000"/>
                </a:solidFill>
              </a:rPr>
              <a:t>creditcard</a:t>
            </a:r>
            <a:r>
              <a:rPr lang="en-CA" dirty="0" smtClean="0"/>
              <a:t>"];</a:t>
            </a:r>
          </a:p>
          <a:p>
            <a:endParaRPr lang="en-CA" dirty="0" smtClean="0"/>
          </a:p>
          <a:p>
            <a:r>
              <a:rPr lang="en-CA" dirty="0" smtClean="0"/>
              <a:t>    print "&lt;p&gt; Thank you \"$name\" &lt;/p&gt; \n";</a:t>
            </a:r>
          </a:p>
          <a:p>
            <a:r>
              <a:rPr lang="en-CA" dirty="0" smtClean="0"/>
              <a:t>    print "&lt;p&gt; Your $type credit card \"$</a:t>
            </a:r>
            <a:r>
              <a:rPr lang="en-CA" dirty="0" err="1" smtClean="0"/>
              <a:t>ccn</a:t>
            </a:r>
            <a:r>
              <a:rPr lang="en-CA" dirty="0" smtClean="0"/>
              <a:t>\"</a:t>
            </a:r>
          </a:p>
          <a:p>
            <a:r>
              <a:rPr lang="en-CA" dirty="0" smtClean="0"/>
              <a:t>           has been charged $10,000.00!&lt;/p&gt; \n";</a:t>
            </a:r>
          </a:p>
          <a:p>
            <a:r>
              <a:rPr lang="en-CA" dirty="0" smtClean="0"/>
              <a:t>    print "&lt;p&gt; TOO BAD LOSER! &lt;/p&gt; \n";</a:t>
            </a:r>
          </a:p>
          <a:p>
            <a:r>
              <a:rPr lang="en-CA" dirty="0" smtClean="0"/>
              <a:t>    ?&gt;</a:t>
            </a:r>
          </a:p>
          <a:p>
            <a:r>
              <a:rPr lang="en-CA" dirty="0" smtClean="0"/>
              <a:t>    &lt;p&gt;</a:t>
            </a:r>
          </a:p>
          <a:p>
            <a:r>
              <a:rPr lang="en-CA" dirty="0" smtClean="0"/>
              <a:t>&lt;/body&gt;</a:t>
            </a:r>
          </a:p>
          <a:p>
            <a:r>
              <a:rPr lang="en-CA" dirty="0" smtClean="0"/>
              <a:t>&lt;/html&gt;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1516063"/>
            <a:ext cx="74542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we click on "Place Order",  the data will be embedded in a HTTP packet.</a:t>
            </a:r>
            <a:br>
              <a:rPr lang="en-US" dirty="0" smtClean="0"/>
            </a:br>
            <a:r>
              <a:rPr lang="en-US" dirty="0" smtClean="0"/>
              <a:t>We won't be able to see it . . however, it will be passed to the PHP program.</a:t>
            </a:r>
            <a:br>
              <a:rPr lang="en-US" dirty="0" smtClean="0"/>
            </a:br>
            <a:r>
              <a:rPr lang="en-US" dirty="0" smtClean="0"/>
              <a:t>To access it, use the variable $_POST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209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learned the basics of HTML form UIs</a:t>
            </a:r>
            <a:endParaRPr lang="en-US" dirty="0"/>
          </a:p>
          <a:p>
            <a:r>
              <a:rPr lang="en-US" dirty="0" smtClean="0"/>
              <a:t>Forms can be used to send data to PHP programs</a:t>
            </a:r>
          </a:p>
          <a:p>
            <a:pPr lvl="1"/>
            <a:r>
              <a:rPr lang="en-US" dirty="0" smtClean="0"/>
              <a:t>Two methods:</a:t>
            </a:r>
          </a:p>
          <a:p>
            <a:pPr lvl="1"/>
            <a:r>
              <a:rPr lang="en-US" dirty="0" smtClean="0"/>
              <a:t>GET (default) – uses the URL to pass data</a:t>
            </a:r>
          </a:p>
          <a:p>
            <a:pPr lvl="2"/>
            <a:r>
              <a:rPr lang="en-US" dirty="0" smtClean="0"/>
              <a:t>Access using $_GET variable in PHP</a:t>
            </a:r>
          </a:p>
          <a:p>
            <a:pPr lvl="1"/>
            <a:r>
              <a:rPr lang="en-US" dirty="0" smtClean="0"/>
              <a:t>POST – embeds the data in the HTTP packets</a:t>
            </a:r>
          </a:p>
          <a:p>
            <a:pPr lvl="2"/>
            <a:r>
              <a:rPr lang="en-US" dirty="0" smtClean="0"/>
              <a:t>Access using $_POST variable in PHP</a:t>
            </a:r>
          </a:p>
          <a:p>
            <a:pPr lvl="2"/>
            <a:r>
              <a:rPr lang="en-US" dirty="0" smtClean="0"/>
              <a:t>POST is generally the preferred method for sending data.</a:t>
            </a:r>
          </a:p>
          <a:p>
            <a:pPr lvl="1"/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3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757864" y="3352800"/>
            <a:ext cx="1423736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 "trick" to hack PHP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realize someone's PHP code is printing out strings exactly as passed, you can do some interesting tricks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6700" y="3375820"/>
            <a:ext cx="82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http://localhost/printForm.php?</a:t>
            </a:r>
            <a:r>
              <a:rPr lang="en-CA" dirty="0">
                <a:solidFill>
                  <a:srgbClr val="FF0000"/>
                </a:solidFill>
              </a:rPr>
              <a:t>userid</a:t>
            </a:r>
            <a:r>
              <a:rPr lang="en-CA" dirty="0"/>
              <a:t>=Honest+Mike&amp;</a:t>
            </a:r>
            <a:r>
              <a:rPr lang="en-CA" dirty="0">
                <a:solidFill>
                  <a:srgbClr val="FF0000"/>
                </a:solidFill>
              </a:rPr>
              <a:t>ccard_number</a:t>
            </a:r>
            <a:r>
              <a:rPr lang="en-CA" dirty="0"/>
              <a:t>=4545500043334888&amp;</a:t>
            </a:r>
            <a:r>
              <a:rPr lang="en-CA" dirty="0">
                <a:solidFill>
                  <a:srgbClr val="FF0000"/>
                </a:solidFill>
              </a:rPr>
              <a:t>creditcard</a:t>
            </a:r>
            <a:r>
              <a:rPr lang="en-CA" dirty="0"/>
              <a:t>=visa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6701" y="4114800"/>
            <a:ext cx="8724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if we passed the following, instead of "Honest Mike", we passed the string:</a:t>
            </a:r>
          </a:p>
          <a:p>
            <a:r>
              <a:rPr lang="en-US" dirty="0"/>
              <a:t>'</a:t>
            </a:r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="http</a:t>
            </a:r>
            <a:r>
              <a:rPr lang="en-US" dirty="0"/>
              <a:t>://dogecoin.com</a:t>
            </a:r>
            <a:r>
              <a:rPr lang="en-US" dirty="0" smtClean="0"/>
              <a:t>/"&gt; Honest Mike &lt;/a&gt;'</a:t>
            </a:r>
          </a:p>
          <a:p>
            <a:endParaRPr lang="en-US" dirty="0"/>
          </a:p>
          <a:p>
            <a:r>
              <a:rPr lang="en-US" dirty="0" smtClean="0"/>
              <a:t>This can be done by using services to convert strings into formatted URLs</a:t>
            </a:r>
          </a:p>
          <a:p>
            <a:r>
              <a:rPr lang="en-US" dirty="0"/>
              <a:t>(</a:t>
            </a:r>
            <a:r>
              <a:rPr lang="en-US" dirty="0">
                <a:hlinkClick r:id="rId3"/>
              </a:rPr>
              <a:t>https://meyerweb.com/eric/tools/dencoder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="http://dogecoin.com/"&gt; Honest Mike &lt;/a</a:t>
            </a:r>
            <a:r>
              <a:rPr lang="en-US" dirty="0" smtClean="0"/>
              <a:t>&gt; is encoded as:</a:t>
            </a:r>
          </a:p>
          <a:p>
            <a:r>
              <a:rPr lang="en-CA" dirty="0"/>
              <a:t>%3Ca%20href%3D%22http%3A%2F%2Fdogecoin.com%2F%22%3E%20Honest%20Mike%20%3C%2Fa%3E%0A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0251" y="3027592"/>
            <a:ext cx="448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Recall our form generated the following URL: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3441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our trick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760067"/>
            <a:ext cx="6429375" cy="2428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455675" y="1676400"/>
            <a:ext cx="82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http://</a:t>
            </a:r>
            <a:r>
              <a:rPr lang="en-CA" dirty="0" smtClean="0"/>
              <a:t>localhost/printForm.php?userid=%3Ca%20href%3D%22http%3A%2F%2Fdogecoin.com%2F%22%3E%20Honest%20Mike%20%3C%2Fa%3E%0A</a:t>
            </a:r>
            <a:endParaRPr lang="en-CA" dirty="0"/>
          </a:p>
          <a:p>
            <a:r>
              <a:rPr lang="en-CA" dirty="0" smtClean="0"/>
              <a:t>&amp;</a:t>
            </a:r>
            <a:r>
              <a:rPr lang="en-CA" dirty="0" err="1" smtClean="0"/>
              <a:t>ccard_number</a:t>
            </a:r>
            <a:r>
              <a:rPr lang="en-CA" dirty="0" smtClean="0"/>
              <a:t>=4545500043334888&amp;creditcard=visa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333" y="4830763"/>
            <a:ext cx="2345284" cy="17827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3276600" y="4267200"/>
            <a:ext cx="2970733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93454" y="5385374"/>
            <a:ext cx="268971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Now the name is printed as</a:t>
            </a:r>
            <a:br>
              <a:rPr lang="en-US" dirty="0" smtClean="0"/>
            </a:br>
            <a:r>
              <a:rPr lang="en-US" dirty="0" smtClean="0"/>
              <a:t>a link to a website!!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- $_GET variable and URLs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743" y="2438400"/>
            <a:ext cx="8994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http://servername/filename.php?</a:t>
            </a:r>
            <a:r>
              <a:rPr lang="en-US" sz="2800" dirty="0" smtClean="0">
                <a:solidFill>
                  <a:srgbClr val="FF0000"/>
                </a:solidFill>
              </a:rPr>
              <a:t>var1=value1&amp;var2=value2</a:t>
            </a:r>
            <a:endParaRPr lang="en-CA" sz="2800" dirty="0">
              <a:solidFill>
                <a:srgbClr val="FF000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 rot="16200000">
            <a:off x="6692106" y="1271726"/>
            <a:ext cx="533400" cy="39131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2703068" y="3547400"/>
            <a:ext cx="634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$_GET = array(var1 =&gt; value1,  var2=&gt; value2)</a:t>
            </a:r>
            <a:endParaRPr lang="en-C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4540549"/>
            <a:ext cx="8471274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PHP has a special variable called "$_GET" that stores the "query" values from the URL as an associative array.   This can be access in the PHP program.</a:t>
            </a:r>
            <a:endParaRPr lang="en-C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5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$_GET variable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1070" y="2290465"/>
            <a:ext cx="3508930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title&gt; Form </a:t>
            </a:r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Test&lt;/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title&gt;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&lt;/head&gt;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r>
              <a:rPr lang="en-CA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&lt;?</a:t>
            </a:r>
            <a:r>
              <a:rPr lang="en-CA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CA" sz="16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CA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CA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($_GET);</a:t>
            </a:r>
          </a:p>
          <a:p>
            <a:r>
              <a:rPr lang="en-CA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?&gt;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67090" y="2077086"/>
            <a:ext cx="13508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formTest.php</a:t>
            </a:r>
            <a:endParaRPr lang="en-CA" dirty="0"/>
          </a:p>
        </p:txBody>
      </p:sp>
      <p:sp>
        <p:nvSpPr>
          <p:cNvPr id="11" name="Rectangle 10"/>
          <p:cNvSpPr/>
          <p:nvPr/>
        </p:nvSpPr>
        <p:spPr>
          <a:xfrm>
            <a:off x="876300" y="1524000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/>
              <a:t>http://localhost/formTest.php?</a:t>
            </a:r>
            <a:r>
              <a:rPr lang="en-CA" sz="2400" dirty="0">
                <a:solidFill>
                  <a:srgbClr val="FF0000"/>
                </a:solidFill>
              </a:rPr>
              <a:t>name=hello&amp;number=10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6200" y="2315240"/>
            <a:ext cx="5237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$_GET = array ("name"=&gt;"hello", "number"="10")</a:t>
            </a:r>
            <a:endParaRPr lang="en-CA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560595" y="1985665"/>
            <a:ext cx="230605" cy="276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590800" y="2751218"/>
            <a:ext cx="3200400" cy="1248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971800"/>
            <a:ext cx="5114925" cy="2838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" name="TextBox 12"/>
          <p:cNvSpPr txBox="1"/>
          <p:nvPr/>
        </p:nvSpPr>
        <p:spPr>
          <a:xfrm>
            <a:off x="226594" y="5304611"/>
            <a:ext cx="8688806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This simple PHP program prints out the contents of the $_GET </a:t>
            </a:r>
            <a:r>
              <a:rPr lang="en-US" sz="2000" dirty="0"/>
              <a:t>variable (using </a:t>
            </a:r>
            <a:r>
              <a:rPr lang="en-US" sz="2000" dirty="0" err="1"/>
              <a:t>print_r</a:t>
            </a:r>
            <a:r>
              <a:rPr lang="en-US" sz="2000" dirty="0"/>
              <a:t>) . </a:t>
            </a:r>
            <a:r>
              <a:rPr lang="en-US" sz="2000" dirty="0" smtClean="0"/>
              <a:t>See how the key and values of the associative array match the URL!!   This provides a mechanism to pass information to PHP!</a:t>
            </a:r>
            <a:endParaRPr lang="en-CA" sz="20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790099" y="4171732"/>
            <a:ext cx="1248501" cy="19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16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Forms + PHP (#1)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en-US" dirty="0" smtClean="0"/>
              <a:t>HTML forms provide user interface (UI) controls that gather data that is sent to the web server.</a:t>
            </a:r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228600" y="2709208"/>
            <a:ext cx="710665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000" dirty="0" smtClean="0"/>
              <a:t>&lt;</a:t>
            </a:r>
            <a:r>
              <a:rPr lang="en-CA" sz="2000" dirty="0"/>
              <a:t>body&gt;</a:t>
            </a:r>
          </a:p>
          <a:p>
            <a:r>
              <a:rPr lang="en-CA" sz="2000" dirty="0"/>
              <a:t>    &lt;form action="http://localhost/formTest.php" method="get"&gt;</a:t>
            </a:r>
          </a:p>
          <a:p>
            <a:r>
              <a:rPr lang="en-CA" sz="2000" dirty="0"/>
              <a:t>        </a:t>
            </a:r>
            <a:r>
              <a:rPr lang="en-CA" sz="2000" dirty="0">
                <a:solidFill>
                  <a:schemeClr val="tx2"/>
                </a:solidFill>
              </a:rPr>
              <a:t>&lt;input name="q"&gt;</a:t>
            </a:r>
          </a:p>
          <a:p>
            <a:r>
              <a:rPr lang="en-CA" sz="2000" dirty="0"/>
              <a:t>        </a:t>
            </a:r>
            <a:r>
              <a:rPr lang="en-CA" sz="2000" dirty="0">
                <a:solidFill>
                  <a:srgbClr val="FF0000"/>
                </a:solidFill>
              </a:rPr>
              <a:t>&lt;input type="submit" value="Click Me"&gt;</a:t>
            </a:r>
          </a:p>
          <a:p>
            <a:r>
              <a:rPr lang="en-CA" sz="2000" dirty="0"/>
              <a:t>    &lt;/form&gt;</a:t>
            </a:r>
          </a:p>
          <a:p>
            <a:r>
              <a:rPr lang="en-CA" sz="2000" dirty="0"/>
              <a:t>&lt;/body</a:t>
            </a:r>
            <a:r>
              <a:rPr lang="en-CA" sz="2000" dirty="0" smtClean="0"/>
              <a:t>&gt;</a:t>
            </a:r>
            <a:endParaRPr lang="en-CA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044" y="3567568"/>
            <a:ext cx="4111752" cy="3580279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endCxn id="11" idx="1"/>
          </p:cNvCxnSpPr>
          <p:nvPr/>
        </p:nvCxnSpPr>
        <p:spPr>
          <a:xfrm flipV="1">
            <a:off x="4500279" y="5357708"/>
            <a:ext cx="611765" cy="36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09707" y="5411251"/>
            <a:ext cx="2090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Place to input text.</a:t>
            </a:r>
            <a:r>
              <a:rPr lang="en-CA" dirty="0" smtClean="0">
                <a:solidFill>
                  <a:schemeClr val="tx2"/>
                </a:solidFill>
              </a:rPr>
              <a:t/>
            </a:r>
            <a:br>
              <a:rPr lang="en-CA" dirty="0" smtClean="0">
                <a:solidFill>
                  <a:schemeClr val="tx2"/>
                </a:solidFill>
              </a:rPr>
            </a:br>
            <a:r>
              <a:rPr lang="en-CA" dirty="0" smtClean="0">
                <a:solidFill>
                  <a:schemeClr val="tx2"/>
                </a:solidFill>
              </a:rPr>
              <a:t>Variable name is "q"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5391090"/>
            <a:ext cx="2137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dirty="0">
                <a:solidFill>
                  <a:schemeClr val="tx2"/>
                </a:solidFill>
              </a:rPr>
              <a:t>&lt;input name="q"&gt;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696200" y="5486400"/>
            <a:ext cx="229723" cy="5583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05191" y="5685312"/>
            <a:ext cx="43254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Submit (button) text of button is "Click Me"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37831" y="6044715"/>
            <a:ext cx="397416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&lt;input type="submit" value="Click Me"&gt;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0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Forms + PHP </a:t>
            </a:r>
            <a:r>
              <a:rPr lang="en-US" dirty="0" smtClean="0"/>
              <a:t>(#2)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6" y="1752600"/>
            <a:ext cx="5124450" cy="2847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946523"/>
            <a:ext cx="5086350" cy="27908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70372" y="2052826"/>
            <a:ext cx="138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formPost.html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6429375" y="3577191"/>
            <a:ext cx="135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formTest.php</a:t>
            </a:r>
            <a:endParaRPr lang="en-CA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19400" y="3413123"/>
            <a:ext cx="1295400" cy="7778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4312" y="5493603"/>
            <a:ext cx="419768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We have sent data from our</a:t>
            </a:r>
            <a:br>
              <a:rPr lang="en-US" sz="2400" dirty="0" smtClean="0"/>
            </a:br>
            <a:r>
              <a:rPr lang="en-US" sz="2400" dirty="0" smtClean="0"/>
              <a:t>HTML page to our PHP program!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39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lecture . . HTML Forms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12579"/>
            <a:ext cx="8153400" cy="4495800"/>
          </a:xfrm>
        </p:spPr>
        <p:txBody>
          <a:bodyPr/>
          <a:lstStyle/>
          <a:p>
            <a:r>
              <a:rPr lang="en-US" dirty="0" smtClean="0"/>
              <a:t>We will look at the various type of HTML forms</a:t>
            </a:r>
          </a:p>
          <a:p>
            <a:pPr lvl="1"/>
            <a:r>
              <a:rPr lang="en-US" dirty="0" smtClean="0"/>
              <a:t>HTML forms provide user interface (UI) controls for users to input data</a:t>
            </a:r>
          </a:p>
          <a:p>
            <a:endParaRPr lang="en-US" dirty="0"/>
          </a:p>
          <a:p>
            <a:r>
              <a:rPr lang="en-US" dirty="0" smtClean="0"/>
              <a:t>We will look at two different methods to send the data  (GET and POST)</a:t>
            </a:r>
          </a:p>
          <a:p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3ECA90-4926-4DCC-A018-BD0D4372A3D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4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7891</TotalTime>
  <Words>3177</Words>
  <Application>Microsoft Office PowerPoint</Application>
  <PresentationFormat>On-screen Show (4:3)</PresentationFormat>
  <Paragraphs>486</Paragraphs>
  <Slides>44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Arial</vt:lpstr>
      <vt:lpstr>Calibri</vt:lpstr>
      <vt:lpstr>Consolas</vt:lpstr>
      <vt:lpstr>Courier New</vt:lpstr>
      <vt:lpstr>Tahoma</vt:lpstr>
      <vt:lpstr>Times New Roman</vt:lpstr>
      <vt:lpstr>Tw Cen MT</vt:lpstr>
      <vt:lpstr>Wingdings</vt:lpstr>
      <vt:lpstr>Wingdings 2</vt:lpstr>
      <vt:lpstr>Theme2</vt:lpstr>
      <vt:lpstr>Office Theme</vt:lpstr>
      <vt:lpstr>1_Theme2</vt:lpstr>
      <vt:lpstr>EECS1012</vt:lpstr>
      <vt:lpstr>Two way communication</vt:lpstr>
      <vt:lpstr>Sending Data to a PHP program</vt:lpstr>
      <vt:lpstr>Quick example</vt:lpstr>
      <vt:lpstr>PHP - $_GET variable and URLs</vt:lpstr>
      <vt:lpstr>Example - $_GET variable</vt:lpstr>
      <vt:lpstr>HTML Forms + PHP (#1) </vt:lpstr>
      <vt:lpstr>HTML Forms + PHP (#2)</vt:lpstr>
      <vt:lpstr>In this lecture . . HTML Forms</vt:lpstr>
      <vt:lpstr>Form Basics</vt:lpstr>
      <vt:lpstr>HTML forms</vt:lpstr>
      <vt:lpstr>HTML form: &lt;form&gt;</vt:lpstr>
      <vt:lpstr>Form – a simple example</vt:lpstr>
      <vt:lpstr>Form controls</vt:lpstr>
      <vt:lpstr>&lt;input . . . &gt;</vt:lpstr>
      <vt:lpstr>&lt;input type="text"&gt; (1/3) </vt:lpstr>
      <vt:lpstr>&lt;input type="text"&gt;  (2/3)</vt:lpstr>
      <vt:lpstr>&lt;input type="submit"&gt; (3/3) </vt:lpstr>
      <vt:lpstr>&lt;input type="radio"&gt; </vt:lpstr>
      <vt:lpstr>&lt;input type="checkbox"&gt;</vt:lpstr>
      <vt:lpstr>Text boxes: &lt;textarea&gt;</vt:lpstr>
      <vt:lpstr>Text labels: &lt;label&gt;</vt:lpstr>
      <vt:lpstr>Text labels: &lt;label&gt;  (ver2)</vt:lpstr>
      <vt:lpstr>Drop down lists: &lt;select&gt;&amp;&lt;option&gt;</vt:lpstr>
      <vt:lpstr>Option groups: &lt;optgroup&gt;</vt:lpstr>
      <vt:lpstr>Reset button</vt:lpstr>
      <vt:lpstr>HTML5 UI controls</vt:lpstr>
      <vt:lpstr>Grouping input: &lt;fieldset&gt;, &lt;legend&gt;</vt:lpstr>
      <vt:lpstr>Hidden input parameters</vt:lpstr>
      <vt:lpstr>Putting it together. . . HTML forms</vt:lpstr>
      <vt:lpstr>Putting it together. . . PHP page</vt:lpstr>
      <vt:lpstr>Putting it together. . . PHP output</vt:lpstr>
      <vt:lpstr>Recap</vt:lpstr>
      <vt:lpstr>Common UI control errors</vt:lpstr>
      <vt:lpstr>Styling form controls in CSS</vt:lpstr>
      <vt:lpstr>Submitting data</vt:lpstr>
      <vt:lpstr>HTTP GET vs. POST requests</vt:lpstr>
      <vt:lpstr>HTTP GET vs. POST requests</vt:lpstr>
      <vt:lpstr>Form POST example</vt:lpstr>
      <vt:lpstr>Variable $_POST</vt:lpstr>
      <vt:lpstr>Variable $_POST</vt:lpstr>
      <vt:lpstr>Recap</vt:lpstr>
      <vt:lpstr>A fun "trick" to hack PHP</vt:lpstr>
      <vt:lpstr>Applying our trick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PHP</dc:title>
  <dc:creator>Xenia Mountrouidou</dc:creator>
  <cp:lastModifiedBy>Michael S. Brown</cp:lastModifiedBy>
  <cp:revision>288</cp:revision>
  <dcterms:created xsi:type="dcterms:W3CDTF">2011-07-22T19:31:05Z</dcterms:created>
  <dcterms:modified xsi:type="dcterms:W3CDTF">2017-12-05T13:19:45Z</dcterms:modified>
</cp:coreProperties>
</file>