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57"/>
  </p:notesMasterIdLst>
  <p:sldIdLst>
    <p:sldId id="297" r:id="rId3"/>
    <p:sldId id="358" r:id="rId4"/>
    <p:sldId id="310" r:id="rId5"/>
    <p:sldId id="317" r:id="rId6"/>
    <p:sldId id="418" r:id="rId7"/>
    <p:sldId id="359" r:id="rId8"/>
    <p:sldId id="360" r:id="rId9"/>
    <p:sldId id="362" r:id="rId10"/>
    <p:sldId id="361" r:id="rId11"/>
    <p:sldId id="302" r:id="rId12"/>
    <p:sldId id="419" r:id="rId13"/>
    <p:sldId id="366" r:id="rId14"/>
    <p:sldId id="363" r:id="rId15"/>
    <p:sldId id="367" r:id="rId16"/>
    <p:sldId id="365" r:id="rId17"/>
    <p:sldId id="403" r:id="rId18"/>
    <p:sldId id="404" r:id="rId19"/>
    <p:sldId id="420" r:id="rId20"/>
    <p:sldId id="368" r:id="rId21"/>
    <p:sldId id="369" r:id="rId22"/>
    <p:sldId id="370" r:id="rId23"/>
    <p:sldId id="371" r:id="rId24"/>
    <p:sldId id="372" r:id="rId25"/>
    <p:sldId id="373" r:id="rId26"/>
    <p:sldId id="405" r:id="rId27"/>
    <p:sldId id="406" r:id="rId28"/>
    <p:sldId id="374" r:id="rId29"/>
    <p:sldId id="337" r:id="rId30"/>
    <p:sldId id="375" r:id="rId31"/>
    <p:sldId id="336" r:id="rId32"/>
    <p:sldId id="379" r:id="rId33"/>
    <p:sldId id="376" r:id="rId34"/>
    <p:sldId id="378" r:id="rId35"/>
    <p:sldId id="380" r:id="rId36"/>
    <p:sldId id="381" r:id="rId37"/>
    <p:sldId id="382" r:id="rId38"/>
    <p:sldId id="383" r:id="rId39"/>
    <p:sldId id="384" r:id="rId40"/>
    <p:sldId id="385" r:id="rId41"/>
    <p:sldId id="386" r:id="rId42"/>
    <p:sldId id="387" r:id="rId43"/>
    <p:sldId id="407" r:id="rId44"/>
    <p:sldId id="389" r:id="rId45"/>
    <p:sldId id="409" r:id="rId46"/>
    <p:sldId id="410" r:id="rId47"/>
    <p:sldId id="421" r:id="rId48"/>
    <p:sldId id="390" r:id="rId49"/>
    <p:sldId id="391" r:id="rId50"/>
    <p:sldId id="412" r:id="rId51"/>
    <p:sldId id="415" r:id="rId52"/>
    <p:sldId id="416" r:id="rId53"/>
    <p:sldId id="413" r:id="rId54"/>
    <p:sldId id="414" r:id="rId55"/>
    <p:sldId id="417" r:id="rId5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. Brown" initials="MSB" lastIdx="1" clrIdx="0">
    <p:extLst>
      <p:ext uri="{19B8F6BF-5375-455C-9EA6-DF929625EA0E}">
        <p15:presenceInfo xmlns:p15="http://schemas.microsoft.com/office/powerpoint/2012/main" userId="Michael S. Brow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C4EE"/>
    <a:srgbClr val="C9A4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0251" autoAdjust="0"/>
  </p:normalViewPr>
  <p:slideViewPr>
    <p:cSldViewPr>
      <p:cViewPr varScale="1">
        <p:scale>
          <a:sx n="60" d="100"/>
          <a:sy n="60" d="100"/>
        </p:scale>
        <p:origin x="990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notesMaster" Target="notesMasters/notesMaster1.xml"/><Relationship Id="rId61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361945-F91E-4707-91EF-BDF810CE038C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D1D5FC-6908-4932-AE1E-6816DDF9EF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504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705ED-2D0E-4441-A3B6-7EBDAD6C99AD}" type="slidenum">
              <a:rPr lang="en-CA" smtClean="0">
                <a:solidFill>
                  <a:prstClr val="black"/>
                </a:solidFill>
              </a:rPr>
              <a:pPr/>
              <a:t>1</a:t>
            </a:fld>
            <a:endParaRPr lang="en-C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5425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1D5FC-6908-4932-AE1E-6816DDF9EF7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9254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1D5FC-6908-4932-AE1E-6816DDF9EF73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3296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1D5FC-6908-4932-AE1E-6816DDF9EF73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5238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1D5FC-6908-4932-AE1E-6816DDF9EF73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8253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1D5FC-6908-4932-AE1E-6816DDF9EF73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1701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9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10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12A59B1E-2FF6-4B3B-8D8D-B08AD38EB820}" type="datetime1">
              <a:rPr lang="en-US" smtClean="0"/>
              <a:t>9/27/2017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CS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BA9C494-EE57-4648-944B-B5DAF8C17B9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B05EFC-C3F8-4E9C-B0B5-30D3BF548048}" type="datetime1">
              <a:rPr lang="en-US" smtClean="0"/>
              <a:t>9/27/2017</a:t>
            </a:fld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A9C494-EE57-4648-944B-B5DAF8C17B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fld id="{63AF7E1B-8744-4D70-8CCC-FDBD8248B8BF}" type="datetime1">
              <a:rPr lang="en-US" smtClean="0"/>
              <a:t>9/27/2017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CS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fld id="{3BA9C494-EE57-4648-944B-B5DAF8C17B9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 b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48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E4DFD5B1-41A4-4C16-97D5-71AA42E8F4B6}" type="datetime1">
              <a:rPr lang="en-CA" smtClean="0">
                <a:solidFill>
                  <a:prstClr val="black"/>
                </a:solidFill>
              </a:rPr>
              <a:pPr/>
              <a:t>27/09/2017</a:t>
            </a:fld>
            <a:endParaRPr lang="en-CA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M.S. Brown, EECS – York University</a:t>
            </a:r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D3D940CA-FF81-44C3-99B0-1894ACAA5D6F}" type="slidenum">
              <a:rPr lang="en-CA" smtClean="0">
                <a:solidFill>
                  <a:prstClr val="black"/>
                </a:solidFill>
              </a:rPr>
              <a:pPr/>
              <a:t>‹#›</a:t>
            </a:fld>
            <a:endParaRPr lang="en-C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3091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325563"/>
          </a:xfrm>
        </p:spPr>
        <p:txBody>
          <a:bodyPr>
            <a:normAutofit/>
          </a:bodyPr>
          <a:lstStyle>
            <a:lvl1pPr>
              <a:defRPr sz="40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76362"/>
            <a:ext cx="7886700" cy="4656137"/>
          </a:xfrm>
        </p:spPr>
        <p:txBody>
          <a:bodyPr/>
          <a:lstStyle>
            <a:lvl1pPr>
              <a:lnSpc>
                <a:spcPct val="100000"/>
              </a:lnSpc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lnSpc>
                <a:spcPct val="100000"/>
              </a:lnSpc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lnSpc>
                <a:spcPct val="100000"/>
              </a:lnSpc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lnSpc>
                <a:spcPct val="100000"/>
              </a:lnSpc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lnSpc>
                <a:spcPct val="100000"/>
              </a:lnSpc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56413929-4D8B-4B70-88FC-41D80DC2BDDB}" type="datetime1">
              <a:rPr lang="en-CA" smtClean="0">
                <a:solidFill>
                  <a:prstClr val="black"/>
                </a:solidFill>
              </a:rPr>
              <a:pPr/>
              <a:t>27/09/2017</a:t>
            </a:fld>
            <a:endParaRPr lang="en-CA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M.S. Brown, EECS – York University</a:t>
            </a:r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D3D940CA-FF81-44C3-99B0-1894ACAA5D6F}" type="slidenum">
              <a:rPr lang="en-CA" smtClean="0">
                <a:solidFill>
                  <a:prstClr val="black"/>
                </a:solidFill>
              </a:rPr>
              <a:pPr/>
              <a:t>‹#›</a:t>
            </a:fld>
            <a:endParaRPr lang="en-C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6652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-3174"/>
            <a:ext cx="7886700" cy="1325563"/>
          </a:xfrm>
        </p:spPr>
        <p:txBody>
          <a:bodyPr>
            <a:normAutofit/>
          </a:bodyPr>
          <a:lstStyle>
            <a:lvl1pPr>
              <a:defRPr sz="40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EF1B551B-3312-4A06-8C70-D429F2E1D6EB}" type="datetime1">
              <a:rPr lang="en-CA" smtClean="0">
                <a:solidFill>
                  <a:prstClr val="black"/>
                </a:solidFill>
              </a:rPr>
              <a:pPr/>
              <a:t>27/09/2017</a:t>
            </a:fld>
            <a:endParaRPr lang="en-CA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M.S. Brown, EECS – York University</a:t>
            </a:r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D3D940CA-FF81-44C3-99B0-1894ACAA5D6F}" type="slidenum">
              <a:rPr lang="en-CA" smtClean="0">
                <a:solidFill>
                  <a:prstClr val="black"/>
                </a:solidFill>
              </a:rPr>
              <a:pPr/>
              <a:t>‹#›</a:t>
            </a:fld>
            <a:endParaRPr lang="en-C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5978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E50C6DBD-741F-4CA2-9013-6B893B0D8276}" type="datetime1">
              <a:rPr lang="en-CA" smtClean="0">
                <a:solidFill>
                  <a:prstClr val="black"/>
                </a:solidFill>
              </a:rPr>
              <a:pPr/>
              <a:t>27/09/2017</a:t>
            </a:fld>
            <a:endParaRPr lang="en-CA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M.S. Brown, EECS – York University</a:t>
            </a:r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D3D940CA-FF81-44C3-99B0-1894ACAA5D6F}" type="slidenum">
              <a:rPr lang="en-CA" smtClean="0">
                <a:solidFill>
                  <a:prstClr val="black"/>
                </a:solidFill>
              </a:rPr>
              <a:pPr/>
              <a:t>‹#›</a:t>
            </a:fld>
            <a:endParaRPr lang="en-C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56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A1C4BB-30C8-4EBC-A85E-B1827A00FA60}" type="datetime1">
              <a:rPr lang="en-US" smtClean="0"/>
              <a:t>9/27/2017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CS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A9C494-EE57-4648-944B-B5DAF8C17B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104F71-DA2F-47D9-99CA-3CB18A01251F}" type="datetime1">
              <a:rPr lang="en-US" smtClean="0"/>
              <a:t>9/27/2017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3BA9C494-EE57-4648-944B-B5DAF8C17B9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CS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D5F3684-FC9E-4021-BD22-C9E5B91F4924}" type="datetime1">
              <a:rPr lang="en-US" smtClean="0"/>
              <a:t>9/27/2017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fld id="{3BA9C494-EE57-4648-944B-B5DAF8C17B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r>
              <a:rPr lang="en-US" dirty="0" smtClean="0"/>
              <a:t>CS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B9717240-46C3-48EE-824A-25527F125900}" type="datetime1">
              <a:rPr lang="en-US" smtClean="0"/>
              <a:t>9/27/2017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fld id="{3BA9C494-EE57-4648-944B-B5DAF8C17B9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r>
              <a:rPr lang="en-US" dirty="0" smtClean="0"/>
              <a:t>CS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A9C494-EE57-4648-944B-B5DAF8C17B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BA9C494-EE57-4648-944B-B5DAF8C17B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434F47-C4E6-437F-80D3-9E036847A0F3}" type="datetime1">
              <a:rPr lang="en-US" smtClean="0"/>
              <a:t>9/27/2017</a:t>
            </a:fld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A9C494-EE57-4648-944B-B5DAF8C17B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9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10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fld id="{1F329CCC-61AE-4989-AABD-D3B9E195578A}" type="datetime1">
              <a:rPr lang="en-US" smtClean="0"/>
              <a:t>9/27/2017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/>
            </a:lvl1pPr>
          </a:lstStyle>
          <a:p>
            <a:fld id="{3BA9C494-EE57-4648-944B-B5DAF8C17B9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r>
              <a:rPr lang="en-US" dirty="0" smtClean="0"/>
              <a:t>CS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cs typeface="+mn-cs"/>
              </a:defRPr>
            </a:lvl1pPr>
          </a:lstStyle>
          <a:p>
            <a:fld id="{E85B2D12-0A7C-45AB-99AF-7A4AF81796D7}" type="datetime1">
              <a:rPr lang="en-US" smtClean="0"/>
              <a:t>9/27/2017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cs typeface="+mn-cs"/>
              </a:defRPr>
            </a:lvl1pPr>
          </a:lstStyle>
          <a:p>
            <a:r>
              <a:rPr lang="en-US" dirty="0" smtClean="0"/>
              <a:t>CS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  <a:cs typeface="+mn-cs"/>
              </a:defRPr>
            </a:lvl1pPr>
          </a:lstStyle>
          <a:p>
            <a:fld id="{3BA9C494-EE57-4648-944B-B5DAF8C17B9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1" fontAlgn="base" hangingPunct="1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1" fontAlgn="base" hangingPunct="1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fontAlgn="base" hangingPunct="1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fontAlgn="base" hangingPunct="1">
        <a:spcBef>
          <a:spcPts val="400"/>
        </a:spcBef>
        <a:spcAft>
          <a:spcPct val="0"/>
        </a:spcAft>
        <a:buClr>
          <a:srgbClr val="A04DA3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fontAlgn="base" hangingPunct="1">
        <a:spcBef>
          <a:spcPts val="400"/>
        </a:spcBef>
        <a:spcAft>
          <a:spcPct val="0"/>
        </a:spcAft>
        <a:buClr>
          <a:srgbClr val="C4652D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33B6A2D1-791F-4040-A592-5C9E9FB90F06}" type="datetime1">
              <a:rPr lang="en-CA" smtClean="0">
                <a:solidFill>
                  <a:prstClr val="black"/>
                </a:solidFill>
              </a:rPr>
              <a:pPr/>
              <a:t>27/09/2017</a:t>
            </a:fld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M.S. Brown, EECS – York University</a:t>
            </a:r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2BC8C114-5F02-44E4-8F4F-899AC0E25192}" type="slidenum">
              <a:rPr lang="en-CA" smtClean="0">
                <a:solidFill>
                  <a:prstClr val="black"/>
                </a:solidFill>
              </a:rPr>
              <a:pPr/>
              <a:t>‹#›</a:t>
            </a:fld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062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w3schools.com/php/php_arrays.asp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w3schools.com/PhP/func_array_count.asp" TargetMode="Externa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w3schools.com/PhP/func_array_rand.asp" TargetMode="Externa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3schools.com/PhP/php_arrays_sort.asp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3schools.com/PhP/func_array_keys.asp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3schools.com/PhP/func_array_in_array.asp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3schools.com/php/php_arrays.asp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3schools.com/PhP/func_string_implode.asp" TargetMode="External"/><Relationship Id="rId2" Type="http://schemas.openxmlformats.org/officeDocument/2006/relationships/hyperlink" Target="https://www.w3schools.com/PhP/func_string_explode.asp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Delimiter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http://sandbox.onlinephpfunctions.com/code/d97a3881f43b43d22fb111b6dc3f94b8d853e8b7" TargetMode="Externa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hyperlink" Target="http://sandbox.onlinephpfunctions.com/code/1f19f177e15b813f45584a42769fa8461f1711cd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w3schools.com/PhP/php_arrays.asp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w3resource.com/php/function-reference/print_r.php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11681"/>
            <a:ext cx="7772400" cy="1170461"/>
          </a:xfrm>
        </p:spPr>
        <p:txBody>
          <a:bodyPr anchor="t"/>
          <a:lstStyle/>
          <a:p>
            <a:r>
              <a:rPr lang="en-US" dirty="0" smtClean="0"/>
              <a:t>EECS1012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1957929"/>
            <a:ext cx="6858000" cy="1655762"/>
          </a:xfrm>
        </p:spPr>
        <p:txBody>
          <a:bodyPr/>
          <a:lstStyle/>
          <a:p>
            <a:r>
              <a:rPr lang="en-US" dirty="0" smtClean="0"/>
              <a:t>Net-centric Introduction to Computing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M.S. Brown, EECS – York University</a:t>
            </a:r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940CA-FF81-44C3-99B0-1894ACAA5D6F}" type="slidenum">
              <a:rPr lang="en-CA" smtClean="0">
                <a:solidFill>
                  <a:prstClr val="black"/>
                </a:solidFill>
              </a:rPr>
              <a:pPr/>
              <a:t>1</a:t>
            </a:fld>
            <a:endParaRPr lang="en-CA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30374" y="3770367"/>
            <a:ext cx="50832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More PHP: Arrays and </a:t>
            </a:r>
            <a:r>
              <a:rPr lang="en-US" sz="3200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Files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400" y="253628"/>
            <a:ext cx="14183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EECS 1012</a:t>
            </a:r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-19666" y="5334000"/>
            <a:ext cx="9163665" cy="15289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800" kern="1200">
                <a:solidFill>
                  <a:schemeClr val="dk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10000"/>
              </a:lnSpc>
              <a:spcBef>
                <a:spcPts val="0"/>
              </a:spcBef>
            </a:pPr>
            <a:r>
              <a:rPr lang="en-US" sz="1400" b="1" dirty="0" smtClean="0"/>
              <a:t>Acknowledgements </a:t>
            </a:r>
          </a:p>
          <a:p>
            <a:pPr algn="l">
              <a:lnSpc>
                <a:spcPct val="110000"/>
              </a:lnSpc>
              <a:spcBef>
                <a:spcPts val="0"/>
              </a:spcBef>
            </a:pPr>
            <a:r>
              <a:rPr lang="en-US" sz="1400" dirty="0"/>
              <a:t>C</a:t>
            </a:r>
            <a:r>
              <a:rPr lang="en-US" sz="1400" dirty="0" smtClean="0"/>
              <a:t>ontents are adapted from web lectures for “Web Programming Step by Step”, by M. </a:t>
            </a:r>
            <a:r>
              <a:rPr lang="en-US" sz="1400" dirty="0" err="1" smtClean="0"/>
              <a:t>Stepp</a:t>
            </a:r>
            <a:r>
              <a:rPr lang="en-US" sz="1400" dirty="0" smtClean="0"/>
              <a:t>, J. Miller, and V. Kirst. </a:t>
            </a:r>
          </a:p>
          <a:p>
            <a:pPr algn="l">
              <a:lnSpc>
                <a:spcPct val="110000"/>
              </a:lnSpc>
              <a:spcBef>
                <a:spcPts val="0"/>
              </a:spcBef>
            </a:pPr>
            <a:r>
              <a:rPr lang="en-US" sz="1400" dirty="0" smtClean="0"/>
              <a:t>Slides have been ported to PPT by Dr. </a:t>
            </a:r>
            <a:r>
              <a:rPr lang="en-US" sz="1400" dirty="0"/>
              <a:t>Xenia </a:t>
            </a:r>
            <a:r>
              <a:rPr lang="en-US" sz="1400" dirty="0" err="1" smtClean="0"/>
              <a:t>Mountrouidou</a:t>
            </a:r>
            <a:r>
              <a:rPr lang="en-US" sz="1400" dirty="0"/>
              <a:t>.</a:t>
            </a:r>
            <a:endParaRPr lang="en-US" sz="1400" dirty="0" smtClean="0"/>
          </a:p>
          <a:p>
            <a:pPr algn="l">
              <a:lnSpc>
                <a:spcPct val="110000"/>
              </a:lnSpc>
              <a:spcBef>
                <a:spcPts val="0"/>
              </a:spcBef>
            </a:pPr>
            <a:r>
              <a:rPr lang="en-US" sz="1400" dirty="0" smtClean="0"/>
              <a:t>These slides have been edited for EECS1012, York University.</a:t>
            </a:r>
          </a:p>
          <a:p>
            <a:pPr algn="l">
              <a:lnSpc>
                <a:spcPct val="110000"/>
              </a:lnSpc>
              <a:spcBef>
                <a:spcPts val="0"/>
              </a:spcBef>
            </a:pPr>
            <a:r>
              <a:rPr lang="en-US" sz="1400" dirty="0" smtClean="0"/>
              <a:t>The contents of these slides may be modified and redistributed, please give appropriate credit.</a:t>
            </a:r>
            <a:r>
              <a:rPr lang="en-US" sz="1400" dirty="0"/>
              <a:t/>
            </a:r>
            <a:br>
              <a:rPr lang="en-US" sz="1400" dirty="0"/>
            </a:br>
            <a:r>
              <a:rPr lang="en-US" sz="1400" dirty="0" smtClean="0"/>
              <a:t>(Creative Commons) Michael S. Brown, 2017.</a:t>
            </a:r>
            <a:endParaRPr lang="en-CA" sz="1400" dirty="0"/>
          </a:p>
        </p:txBody>
      </p:sp>
    </p:spTree>
    <p:extLst>
      <p:ext uri="{BB962C8B-B14F-4D97-AF65-F5344CB8AC3E}">
        <p14:creationId xmlns:p14="http://schemas.microsoft.com/office/powerpoint/2010/main" val="43361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Associative Arrays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10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09600" y="1676400"/>
            <a:ext cx="8153400" cy="1754326"/>
          </a:xfrm>
          <a:prstGeom prst="rect">
            <a:avLst/>
          </a:prstGeom>
          <a:solidFill>
            <a:srgbClr val="EEC4E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&lt;?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php</a:t>
            </a:r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$age = array("Peter"=&gt;"35", "Ben"=&gt;"37", "Joe"=&gt;"43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");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print $age["Peter“];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print “\n”;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print $age[“Joe”];</a:t>
            </a: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?&gt; 	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						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PHP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24385" y="3549372"/>
            <a:ext cx="8138615" cy="98488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35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43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				      											output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609600" y="4652903"/>
            <a:ext cx="8153400" cy="1127107"/>
          </a:xfrm>
          <a:prstGeom prst="rect">
            <a:avLst/>
          </a:prstGeom>
        </p:spPr>
        <p:txBody>
          <a:bodyPr/>
          <a:lstStyle>
            <a:lvl1pPr marL="319088" indent="-319088" algn="l" rtl="0" eaLnBrk="1" fontAlgn="base" hangingPunct="1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rtl="0" eaLnBrk="1" fontAlgn="base" hangingPunct="1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fontAlgn="base" hangingPunct="1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A04DA3"/>
              </a:buClr>
              <a:buSzPct val="7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Associative arrays uses a “key” to access </a:t>
            </a:r>
            <a:r>
              <a:rPr lang="en-US" dirty="0" smtClean="0"/>
              <a:t>an</a:t>
            </a:r>
            <a:r>
              <a:rPr lang="en-US" dirty="0" smtClean="0"/>
              <a:t> </a:t>
            </a:r>
            <a:r>
              <a:rPr lang="en-US" dirty="0" smtClean="0"/>
              <a:t>individual </a:t>
            </a:r>
            <a:r>
              <a:rPr lang="en-US" dirty="0" smtClean="0"/>
              <a:t>element</a:t>
            </a:r>
            <a:r>
              <a:rPr lang="en-US" dirty="0"/>
              <a:t> </a:t>
            </a:r>
            <a:r>
              <a:rPr lang="en-US" dirty="0" smtClean="0"/>
              <a:t>in the array.</a:t>
            </a:r>
            <a:endParaRPr lang="en-US" dirty="0" smtClean="0"/>
          </a:p>
          <a:p>
            <a:r>
              <a:rPr lang="en-US" dirty="0" smtClean="0"/>
              <a:t>Syntax:  $</a:t>
            </a:r>
            <a:r>
              <a:rPr lang="en-US" dirty="0" err="1" smtClean="0"/>
              <a:t>var_name</a:t>
            </a:r>
            <a:r>
              <a:rPr lang="en-US" dirty="0" smtClean="0"/>
              <a:t>[ </a:t>
            </a:r>
            <a:r>
              <a:rPr lang="en-US" b="1" dirty="0" smtClean="0"/>
              <a:t>key</a:t>
            </a:r>
            <a:r>
              <a:rPr lang="en-US" dirty="0" smtClean="0"/>
              <a:t> ].  The key is often a string, but can also be a numerical value.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8370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Associative array </a:t>
            </a:r>
            <a:r>
              <a:rPr lang="en-US" dirty="0"/>
              <a:t>s</a:t>
            </a:r>
            <a:r>
              <a:rPr lang="en-US" dirty="0" smtClean="0"/>
              <a:t>yntax</a:t>
            </a:r>
            <a:endParaRPr lang="en-C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11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877738" y="3075057"/>
            <a:ext cx="25017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$</a:t>
            </a:r>
            <a:r>
              <a:rPr lang="en-US" sz="4000" b="1" dirty="0" err="1" smtClean="0">
                <a:solidFill>
                  <a:schemeClr val="tx2"/>
                </a:solidFill>
              </a:rPr>
              <a:t>var</a:t>
            </a:r>
            <a:r>
              <a:rPr lang="en-US" sz="4000" b="1" dirty="0" smtClean="0"/>
              <a:t>[ </a:t>
            </a:r>
            <a:r>
              <a:rPr lang="en-US" sz="4000" b="1" dirty="0" smtClean="0">
                <a:solidFill>
                  <a:srgbClr val="FF0000"/>
                </a:solidFill>
              </a:rPr>
              <a:t>key</a:t>
            </a:r>
            <a:r>
              <a:rPr lang="en-US" sz="4000" b="1" dirty="0" smtClean="0"/>
              <a:t> ]</a:t>
            </a:r>
            <a:endParaRPr lang="en-CA" sz="4000" b="1" dirty="0"/>
          </a:p>
        </p:txBody>
      </p:sp>
      <p:cxnSp>
        <p:nvCxnSpPr>
          <p:cNvPr id="6" name="Straight Arrow Connector 5"/>
          <p:cNvCxnSpPr>
            <a:stCxn id="7" idx="0"/>
          </p:cNvCxnSpPr>
          <p:nvPr/>
        </p:nvCxnSpPr>
        <p:spPr>
          <a:xfrm flipV="1">
            <a:off x="2197029" y="3810000"/>
            <a:ext cx="1137909" cy="56045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820338" y="4370457"/>
            <a:ext cx="27533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Array variable name</a:t>
            </a:r>
            <a:endParaRPr lang="en-CA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4357063" y="4327866"/>
            <a:ext cx="39898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name of the key that you want </a:t>
            </a:r>
            <a:br>
              <a:rPr lang="en-US" sz="2400" dirty="0" smtClean="0"/>
            </a:br>
            <a:r>
              <a:rPr lang="en-US" sz="2400" dirty="0" smtClean="0"/>
              <a:t>to access within brackets [ ]</a:t>
            </a:r>
            <a:endParaRPr lang="en-CA" sz="2400" dirty="0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4790759" y="3782943"/>
            <a:ext cx="1219200" cy="54492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4756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Associative arrays using array()</a:t>
            </a:r>
            <a:endParaRPr lang="en-C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12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205740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$a = array</a:t>
            </a: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("</a:t>
            </a:r>
            <a:r>
              <a:rPr lang="en-US" sz="24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Peter</a:t>
            </a: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"=&gt;"</a:t>
            </a:r>
            <a:r>
              <a:rPr lang="en-US" sz="24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35</a:t>
            </a: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", "</a:t>
            </a:r>
            <a:r>
              <a:rPr lang="en-US" sz="24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Ben</a:t>
            </a: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"=&gt;"</a:t>
            </a:r>
            <a:r>
              <a:rPr lang="en-US" sz="24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37</a:t>
            </a: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", "</a:t>
            </a:r>
            <a:r>
              <a:rPr lang="en-US" sz="24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Joe</a:t>
            </a: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"=&gt;"</a:t>
            </a:r>
            <a:r>
              <a:rPr lang="en-US" sz="24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43</a:t>
            </a: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");</a:t>
            </a:r>
            <a:endParaRPr lang="en-CA" sz="2400" dirty="0"/>
          </a:p>
        </p:txBody>
      </p:sp>
      <p:cxnSp>
        <p:nvCxnSpPr>
          <p:cNvPr id="6" name="Straight Arrow Connector 5"/>
          <p:cNvCxnSpPr>
            <a:stCxn id="7" idx="0"/>
          </p:cNvCxnSpPr>
          <p:nvPr/>
        </p:nvCxnSpPr>
        <p:spPr>
          <a:xfrm flipV="1">
            <a:off x="2456367" y="2457373"/>
            <a:ext cx="6131" cy="4419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906376" y="2899355"/>
            <a:ext cx="109998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key is </a:t>
            </a:r>
            <a:br>
              <a:rPr lang="en-US" sz="2400" dirty="0" smtClean="0"/>
            </a:br>
            <a:r>
              <a:rPr lang="en-US" sz="2400" dirty="0" smtClean="0"/>
              <a:t>a string</a:t>
            </a:r>
            <a:endParaRPr lang="en-CA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548511" y="2951747"/>
            <a:ext cx="20940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value is a string</a:t>
            </a:r>
            <a:endParaRPr lang="en-CA" sz="2400" dirty="0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3733800" y="2494733"/>
            <a:ext cx="152400" cy="4180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114300" y="3795566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$a = array(</a:t>
            </a:r>
            <a:r>
              <a:rPr lang="en-US" sz="2400" dirty="0" smtClean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=&gt; "</a:t>
            </a:r>
            <a:r>
              <a:rPr lang="en-US" sz="2400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Five</a:t>
            </a:r>
            <a:r>
              <a:rPr 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", </a:t>
            </a:r>
            <a:r>
              <a:rPr lang="en-US" sz="2400" dirty="0" smtClean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=&gt; "</a:t>
            </a:r>
            <a:r>
              <a:rPr lang="en-US" sz="2400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Two</a:t>
            </a:r>
            <a:r>
              <a:rPr 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", </a:t>
            </a:r>
            <a:r>
              <a:rPr lang="en-US" sz="2400" dirty="0" smtClean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  <a:r>
              <a:rPr 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=&gt; "</a:t>
            </a:r>
            <a:r>
              <a:rPr lang="en-US" sz="2400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Three</a:t>
            </a:r>
            <a:r>
              <a:rPr 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");</a:t>
            </a:r>
            <a:endParaRPr lang="en-CA" sz="2400" dirty="0"/>
          </a:p>
        </p:txBody>
      </p:sp>
      <p:cxnSp>
        <p:nvCxnSpPr>
          <p:cNvPr id="13" name="Straight Arrow Connector 12"/>
          <p:cNvCxnSpPr>
            <a:stCxn id="14" idx="0"/>
          </p:cNvCxnSpPr>
          <p:nvPr/>
        </p:nvCxnSpPr>
        <p:spPr>
          <a:xfrm flipH="1" flipV="1">
            <a:off x="2191886" y="4147508"/>
            <a:ext cx="114096" cy="4419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635766" y="4589490"/>
            <a:ext cx="13404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key is </a:t>
            </a:r>
            <a:br>
              <a:rPr lang="en-US" sz="2400" dirty="0" smtClean="0"/>
            </a:br>
            <a:r>
              <a:rPr lang="en-US" sz="2400" dirty="0" smtClean="0"/>
              <a:t>a number</a:t>
            </a:r>
            <a:endParaRPr lang="en-CA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3319911" y="4641891"/>
            <a:ext cx="20940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value is a string</a:t>
            </a:r>
            <a:endParaRPr lang="en-CA" sz="2400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3396111" y="4257231"/>
            <a:ext cx="152400" cy="4180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81739" y="5531868"/>
            <a:ext cx="85805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Syntax to </a:t>
            </a:r>
            <a:r>
              <a:rPr lang="en-US" sz="2400" dirty="0" smtClean="0"/>
              <a:t>specify </a:t>
            </a:r>
            <a:r>
              <a:rPr lang="en-US" sz="2400" dirty="0" smtClean="0"/>
              <a:t>in the array() function:  </a:t>
            </a:r>
            <a:r>
              <a:rPr lang="en-US" sz="2400" dirty="0" smtClean="0"/>
              <a:t>key </a:t>
            </a:r>
            <a:r>
              <a:rPr lang="en-US" sz="2400" dirty="0" smtClean="0"/>
              <a:t>=&gt; value.  </a:t>
            </a:r>
            <a:r>
              <a:rPr lang="en-US" sz="2400" dirty="0" smtClean="0"/>
              <a:t>You will generally string values used as keys, but </a:t>
            </a:r>
            <a:r>
              <a:rPr lang="en-US" sz="2400" dirty="0" smtClean="0"/>
              <a:t>numerical values can also be used as shown above.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111789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Associative array example</a:t>
            </a:r>
            <a:endParaRPr lang="en-C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13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9600" y="1676400"/>
            <a:ext cx="8153400" cy="2308324"/>
          </a:xfrm>
          <a:prstGeom prst="rect">
            <a:avLst/>
          </a:prstGeom>
          <a:solidFill>
            <a:srgbClr val="EEC4E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&lt;?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php</a:t>
            </a:r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$a["lecture"] = "Hall A";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$a["labs"] = "William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Small 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106";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$a["university"] = "York";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$a["college"] = "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Lassonde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";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print_r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($a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); ?&gt;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				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PHP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62600" y="2861339"/>
            <a:ext cx="3414215" cy="252376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Array</a:t>
            </a: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(</a:t>
            </a: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   [lecture] =&gt; Hall A</a:t>
            </a: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   [labs] =&gt; William Small 106</a:t>
            </a: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   [university] =&gt; York</a:t>
            </a: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   [college] =&gt;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Lassonde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		output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85537" y="4499756"/>
            <a:ext cx="8153400" cy="1127107"/>
          </a:xfrm>
          <a:prstGeom prst="rect">
            <a:avLst/>
          </a:prstGeom>
        </p:spPr>
        <p:txBody>
          <a:bodyPr/>
          <a:lstStyle>
            <a:lvl1pPr marL="319088" indent="-319088" algn="l" rtl="0" eaLnBrk="1" fontAlgn="base" hangingPunct="1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rtl="0" eaLnBrk="1" fontAlgn="base" hangingPunct="1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fontAlgn="base" hangingPunct="1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A04DA3"/>
              </a:buClr>
              <a:buSzPct val="7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You can also manually assign</a:t>
            </a:r>
            <a:br>
              <a:rPr lang="en-US" dirty="0" smtClean="0"/>
            </a:br>
            <a:r>
              <a:rPr lang="en-US" dirty="0" smtClean="0"/>
              <a:t>data to</a:t>
            </a:r>
            <a:r>
              <a:rPr lang="en-US" dirty="0" smtClean="0"/>
              <a:t> </a:t>
            </a:r>
            <a:r>
              <a:rPr lang="en-US" dirty="0" smtClean="0"/>
              <a:t>associative </a:t>
            </a:r>
            <a:r>
              <a:rPr lang="en-US" dirty="0" smtClean="0"/>
              <a:t>arrays.</a:t>
            </a:r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47366" y="6261318"/>
            <a:ext cx="14183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EECS 1012</a:t>
            </a:r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25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Printing array values</a:t>
            </a:r>
            <a:endParaRPr lang="en-C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14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9600" y="1676400"/>
            <a:ext cx="8153400" cy="2031325"/>
          </a:xfrm>
          <a:prstGeom prst="rect">
            <a:avLst/>
          </a:prstGeom>
          <a:solidFill>
            <a:srgbClr val="EEC4E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&lt;?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php</a:t>
            </a:r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$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prez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[0] = "Obama";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$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prez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[1] = "Trump";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$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prez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[2] = "Bush";</a:t>
            </a:r>
          </a:p>
          <a:p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print "First $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prez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[2], then $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prez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[0], now $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prez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[1] . .  \n";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								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PHP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95300" y="4800600"/>
            <a:ext cx="8153400" cy="1127107"/>
          </a:xfrm>
          <a:prstGeom prst="rect">
            <a:avLst/>
          </a:prstGeom>
        </p:spPr>
        <p:txBody>
          <a:bodyPr/>
          <a:lstStyle>
            <a:lvl1pPr marL="319088" indent="-319088" algn="l" rtl="0" eaLnBrk="1" fontAlgn="base" hangingPunct="1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rtl="0" eaLnBrk="1" fontAlgn="base" hangingPunct="1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fontAlgn="base" hangingPunct="1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A04DA3"/>
              </a:buClr>
              <a:buSzPct val="7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We can print out indexed arrays just like other variables</a:t>
            </a:r>
          </a:p>
          <a:p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624385" y="3672482"/>
            <a:ext cx="8138615" cy="101566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  <a:cs typeface="Consolas" pitchFamily="49" charset="0"/>
              </a:rPr>
              <a:t>First Bush, then Obama, now Trump . . </a:t>
            </a:r>
            <a:r>
              <a:rPr lang="en-US" sz="2400" dirty="0" smtClean="0">
                <a:latin typeface="+mj-lt"/>
                <a:cs typeface="Consolas" pitchFamily="49" charset="0"/>
              </a:rPr>
              <a:t>.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			      															output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47366" y="6261318"/>
            <a:ext cx="14183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EECS 1012</a:t>
            </a:r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147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Printing </a:t>
            </a:r>
            <a:r>
              <a:rPr lang="en-US" dirty="0" smtClean="0"/>
              <a:t>array </a:t>
            </a:r>
            <a:r>
              <a:rPr lang="en-US" dirty="0" smtClean="0"/>
              <a:t>with string keys</a:t>
            </a:r>
            <a:endParaRPr lang="en-C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15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9600" y="1676400"/>
            <a:ext cx="8153400" cy="1477328"/>
          </a:xfrm>
          <a:prstGeom prst="rect">
            <a:avLst/>
          </a:prstGeom>
          <a:solidFill>
            <a:srgbClr val="EEC4E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$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a["university"] = "York";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$a["college"] = "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Lassonde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";</a:t>
            </a: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print "EECS is in the </a:t>
            </a:r>
            <a:r>
              <a:rPr lang="en-US" b="1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{$a["college"]}</a:t>
            </a:r>
            <a:r>
              <a:rPr lang="en-US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college \n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";</a:t>
            </a:r>
            <a:b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								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PHP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95300" y="3899958"/>
            <a:ext cx="8153400" cy="1127107"/>
          </a:xfrm>
          <a:prstGeom prst="rect">
            <a:avLst/>
          </a:prstGeom>
        </p:spPr>
        <p:txBody>
          <a:bodyPr/>
          <a:lstStyle>
            <a:lvl1pPr marL="319088" indent="-319088" algn="l" rtl="0" eaLnBrk="1" fontAlgn="base" hangingPunct="1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rtl="0" eaLnBrk="1" fontAlgn="base" hangingPunct="1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fontAlgn="base" hangingPunct="1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A04DA3"/>
              </a:buClr>
              <a:buSzPct val="7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When we print array values with string keys, we need to place them within </a:t>
            </a:r>
            <a:r>
              <a:rPr lang="en-US" dirty="0" smtClean="0"/>
              <a:t>{ } </a:t>
            </a:r>
            <a:r>
              <a:rPr lang="en-US" dirty="0" smtClean="0"/>
              <a:t>in the print statement</a:t>
            </a:r>
          </a:p>
          <a:p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47366" y="6261318"/>
            <a:ext cx="14183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EECS 1012</a:t>
            </a:r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080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458200" cy="990600"/>
          </a:xfrm>
        </p:spPr>
        <p:txBody>
          <a:bodyPr/>
          <a:lstStyle/>
          <a:p>
            <a:r>
              <a:rPr lang="en-US" dirty="0" smtClean="0"/>
              <a:t>Arrays are used like other variables</a:t>
            </a:r>
            <a:endParaRPr lang="en-C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16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9600" y="1676400"/>
            <a:ext cx="8153400" cy="2031325"/>
          </a:xfrm>
          <a:prstGeom prst="rect">
            <a:avLst/>
          </a:prstGeom>
          <a:solidFill>
            <a:srgbClr val="EEC4E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$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a = array( 5, 10, 15, 20, 25, 30 );  </a:t>
            </a:r>
            <a:endParaRPr lang="en-US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$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a[0] = $a[0] + 10;  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	// 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$a[0] now equals 15  </a:t>
            </a:r>
            <a:endParaRPr lang="en-US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$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a[1]++;		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	// 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$a[1] now equals 11  </a:t>
            </a:r>
            <a:endParaRPr lang="en-US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$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a[2] = $a[3] + $a[5];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	// 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$a[2] now equals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50 </a:t>
            </a:r>
          </a:p>
          <a:p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print_r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($a);</a:t>
            </a:r>
            <a:endParaRPr lang="en-US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					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 			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							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PHP</a:t>
            </a:r>
            <a:endParaRPr lang="en-US" i="1" dirty="0" smtClean="0">
              <a:solidFill>
                <a:schemeClr val="tx1">
                  <a:lumMod val="50000"/>
                  <a:lumOff val="50000"/>
                </a:schemeClr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54521" y="4343400"/>
            <a:ext cx="424552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The math operations in</a:t>
            </a:r>
            <a:br>
              <a:rPr lang="en-US" sz="2400" dirty="0" smtClean="0"/>
            </a:br>
            <a:r>
              <a:rPr lang="en-US" sz="2400" dirty="0" smtClean="0"/>
              <a:t>this example are just like</a:t>
            </a:r>
          </a:p>
          <a:p>
            <a:r>
              <a:rPr lang="en-US" sz="2400" dirty="0" smtClean="0"/>
              <a:t>we saw for non-array </a:t>
            </a:r>
          </a:p>
          <a:p>
            <a:r>
              <a:rPr lang="en-US" sz="2400" dirty="0" smtClean="0"/>
              <a:t>variables</a:t>
            </a:r>
            <a:r>
              <a:rPr lang="en-US" sz="2400" dirty="0"/>
              <a:t> </a:t>
            </a:r>
            <a:r>
              <a:rPr lang="en-US" sz="2400" dirty="0" smtClean="0"/>
              <a:t>in the last lecture notes.</a:t>
            </a:r>
            <a:endParaRPr lang="en-CA" sz="2400" dirty="0"/>
          </a:p>
        </p:txBody>
      </p:sp>
      <p:sp>
        <p:nvSpPr>
          <p:cNvPr id="5" name="Rectangle 4"/>
          <p:cNvSpPr/>
          <p:nvPr/>
        </p:nvSpPr>
        <p:spPr>
          <a:xfrm>
            <a:off x="4191000" y="3799389"/>
            <a:ext cx="4572000" cy="258532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n-CA" dirty="0"/>
              <a:t>Array</a:t>
            </a:r>
          </a:p>
          <a:p>
            <a:r>
              <a:rPr lang="en-CA" dirty="0"/>
              <a:t>(</a:t>
            </a:r>
          </a:p>
          <a:p>
            <a:r>
              <a:rPr lang="en-CA" dirty="0"/>
              <a:t>    [0] =&gt; 15</a:t>
            </a:r>
          </a:p>
          <a:p>
            <a:r>
              <a:rPr lang="en-CA" dirty="0"/>
              <a:t>    [1] =&gt; 11</a:t>
            </a:r>
          </a:p>
          <a:p>
            <a:r>
              <a:rPr lang="en-CA" dirty="0"/>
              <a:t>    [2] =&gt; 50</a:t>
            </a:r>
          </a:p>
          <a:p>
            <a:r>
              <a:rPr lang="en-CA" dirty="0"/>
              <a:t>    [3] =&gt; 20</a:t>
            </a:r>
          </a:p>
          <a:p>
            <a:r>
              <a:rPr lang="en-CA" dirty="0"/>
              <a:t>    [4] =&gt; 25</a:t>
            </a:r>
          </a:p>
          <a:p>
            <a:r>
              <a:rPr lang="en-CA" dirty="0"/>
              <a:t>    [5] =&gt; 30</a:t>
            </a:r>
          </a:p>
          <a:p>
            <a:r>
              <a:rPr lang="en-CA" dirty="0" smtClean="0"/>
              <a:t>)   			</a:t>
            </a:r>
            <a:r>
              <a:rPr lang="en-CA" b="1" dirty="0" smtClean="0"/>
              <a:t>OUTPUT</a:t>
            </a:r>
            <a:endParaRPr lang="en-CA" b="1" dirty="0"/>
          </a:p>
        </p:txBody>
      </p:sp>
    </p:spTree>
    <p:extLst>
      <p:ext uri="{BB962C8B-B14F-4D97-AF65-F5344CB8AC3E}">
        <p14:creationId xmlns:p14="http://schemas.microsoft.com/office/powerpoint/2010/main" val="742030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458200" cy="990600"/>
          </a:xfrm>
        </p:spPr>
        <p:txBody>
          <a:bodyPr/>
          <a:lstStyle/>
          <a:p>
            <a:r>
              <a:rPr lang="en-US" dirty="0" smtClean="0"/>
              <a:t>Arrays are used like other variables</a:t>
            </a:r>
            <a:endParaRPr lang="en-C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17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9600" y="1676400"/>
            <a:ext cx="8153400" cy="2031325"/>
          </a:xfrm>
          <a:prstGeom prst="rect">
            <a:avLst/>
          </a:prstGeom>
          <a:solidFill>
            <a:srgbClr val="EEC4E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$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a = array(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"first" =&gt; "Abdel",  "last" =&gt; "Zhang" );  </a:t>
            </a:r>
          </a:p>
          <a:p>
            <a:endParaRPr lang="en-US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$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anme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US" dirty="0" smtClean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$a["first"]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. " " . </a:t>
            </a:r>
            <a:r>
              <a:rPr lang="en-US" dirty="0" smtClean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$a["last"]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endParaRPr lang="en-US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print "$name \n";</a:t>
            </a:r>
            <a:endParaRPr lang="en-US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					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 			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							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PHP</a:t>
            </a:r>
            <a:endParaRPr lang="en-US" i="1" dirty="0" smtClean="0">
              <a:solidFill>
                <a:schemeClr val="tx1">
                  <a:lumMod val="50000"/>
                  <a:lumOff val="50000"/>
                </a:schemeClr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057400" y="3962400"/>
            <a:ext cx="457200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n-CA" dirty="0" smtClean="0"/>
              <a:t>Abdel Zhang						       </a:t>
            </a:r>
            <a:r>
              <a:rPr lang="en-CA" b="1" dirty="0" smtClean="0"/>
              <a:t>OUTPUT</a:t>
            </a:r>
            <a:endParaRPr lang="en-CA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5257800"/>
            <a:ext cx="81716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In this example the associative array values are accessed using keys.  They are</a:t>
            </a:r>
            <a:br>
              <a:rPr lang="en-US" sz="2000" dirty="0" smtClean="0"/>
            </a:br>
            <a:r>
              <a:rPr lang="en-US" sz="2000" dirty="0" smtClean="0"/>
              <a:t>concatenated together (with a space in the middle) to form a larger string.</a:t>
            </a:r>
            <a:endParaRPr lang="en-CA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247366" y="6261318"/>
            <a:ext cx="14183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EECS 1012</a:t>
            </a:r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436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458200" cy="990600"/>
          </a:xfrm>
        </p:spPr>
        <p:txBody>
          <a:bodyPr/>
          <a:lstStyle/>
          <a:p>
            <a:r>
              <a:rPr lang="en-US" dirty="0" smtClean="0"/>
              <a:t>Expression breakdown</a:t>
            </a:r>
            <a:endParaRPr lang="en-C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18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47366" y="6261318"/>
            <a:ext cx="14183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EECS 1012</a:t>
            </a:r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2078084"/>
            <a:ext cx="8305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$</a:t>
            </a: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name = </a:t>
            </a:r>
            <a:r>
              <a:rPr lang="en-US" sz="24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$a["first"] </a:t>
            </a: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. " " . </a:t>
            </a:r>
            <a:r>
              <a:rPr lang="en-US" sz="24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$a["last"]</a:t>
            </a: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2374232" y="2478681"/>
            <a:ext cx="3429000" cy="334601"/>
            <a:chOff x="3200400" y="2133600"/>
            <a:chExt cx="3429000" cy="685800"/>
          </a:xfrm>
        </p:grpSpPr>
        <p:cxnSp>
          <p:nvCxnSpPr>
            <p:cNvPr id="10" name="Straight Arrow Connector 9"/>
            <p:cNvCxnSpPr/>
            <p:nvPr/>
          </p:nvCxnSpPr>
          <p:spPr>
            <a:xfrm flipV="1">
              <a:off x="3200400" y="2133600"/>
              <a:ext cx="0" cy="68580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flipV="1">
              <a:off x="6629400" y="2133600"/>
              <a:ext cx="0" cy="68580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ctangle 13"/>
          <p:cNvSpPr/>
          <p:nvPr/>
        </p:nvSpPr>
        <p:spPr>
          <a:xfrm>
            <a:off x="1680411" y="2940347"/>
            <a:ext cx="49610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"Abdel"  </a:t>
            </a:r>
            <a:r>
              <a:rPr 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. </a:t>
            </a: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" " . </a:t>
            </a:r>
            <a:r>
              <a:rPr lang="en-US" sz="2400" dirty="0" smtClean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"Zhang"</a:t>
            </a:r>
            <a:r>
              <a:rPr 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endParaRPr lang="en-US" sz="24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20" name="Right Brace 19"/>
          <p:cNvSpPr/>
          <p:nvPr/>
        </p:nvSpPr>
        <p:spPr>
          <a:xfrm rot="5400000">
            <a:off x="2892021" y="2339750"/>
            <a:ext cx="247787" cy="2350168"/>
          </a:xfrm>
          <a:prstGeom prst="rightBrace">
            <a:avLst>
              <a:gd name="adj1" fmla="val 8333"/>
              <a:gd name="adj2" fmla="val 49274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Rectangle 20"/>
          <p:cNvSpPr/>
          <p:nvPr/>
        </p:nvSpPr>
        <p:spPr>
          <a:xfrm>
            <a:off x="2754940" y="3773514"/>
            <a:ext cx="49610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"Abdel</a:t>
            </a:r>
            <a:r>
              <a:rPr 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" . </a:t>
            </a:r>
            <a:r>
              <a:rPr lang="en-US" sz="2400" dirty="0" smtClean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"Zhang"</a:t>
            </a:r>
            <a:r>
              <a:rPr 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endParaRPr lang="en-US" sz="24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22" name="Right Brace 21"/>
          <p:cNvSpPr/>
          <p:nvPr/>
        </p:nvSpPr>
        <p:spPr>
          <a:xfrm rot="5400000">
            <a:off x="4281465" y="3245479"/>
            <a:ext cx="276271" cy="2286001"/>
          </a:xfrm>
          <a:prstGeom prst="rightBrace">
            <a:avLst>
              <a:gd name="adj1" fmla="val 8333"/>
              <a:gd name="adj2" fmla="val 49274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3" name="Rectangle 22"/>
          <p:cNvSpPr/>
          <p:nvPr/>
        </p:nvSpPr>
        <p:spPr>
          <a:xfrm>
            <a:off x="2516605" y="4687699"/>
            <a:ext cx="49610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"Abdel</a:t>
            </a:r>
            <a:r>
              <a:rPr 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400" dirty="0" smtClean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Zhang"</a:t>
            </a:r>
            <a:r>
              <a:rPr 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endParaRPr lang="en-US" sz="24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801416" y="1960435"/>
            <a:ext cx="18290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(1) access values</a:t>
            </a:r>
            <a:br>
              <a:rPr lang="en-US" dirty="0" smtClean="0"/>
            </a:br>
            <a:r>
              <a:rPr lang="en-US" dirty="0" smtClean="0"/>
              <a:t>from the two </a:t>
            </a:r>
            <a:br>
              <a:rPr lang="en-US" dirty="0" smtClean="0"/>
            </a:br>
            <a:r>
              <a:rPr lang="en-US" dirty="0" smtClean="0"/>
              <a:t>associative arrays</a:t>
            </a:r>
            <a:endParaRPr lang="en-CA" dirty="0"/>
          </a:p>
        </p:txBody>
      </p:sp>
      <p:sp>
        <p:nvSpPr>
          <p:cNvPr id="28" name="TextBox 27"/>
          <p:cNvSpPr txBox="1"/>
          <p:nvPr/>
        </p:nvSpPr>
        <p:spPr>
          <a:xfrm>
            <a:off x="6801416" y="2979903"/>
            <a:ext cx="200843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(2) apply the first</a:t>
            </a:r>
            <a:br>
              <a:rPr lang="en-US" dirty="0" smtClean="0"/>
            </a:br>
            <a:r>
              <a:rPr lang="en-US" dirty="0" smtClean="0"/>
              <a:t>concatenation </a:t>
            </a:r>
            <a:r>
              <a:rPr lang="en-US" dirty="0" err="1" smtClean="0"/>
              <a:t>oper</a:t>
            </a:r>
            <a:r>
              <a:rPr lang="en-US" dirty="0" smtClean="0"/>
              <a:t>-</a:t>
            </a:r>
            <a:br>
              <a:rPr lang="en-US" dirty="0" smtClean="0"/>
            </a:br>
            <a:r>
              <a:rPr lang="en-US" dirty="0" err="1" smtClean="0"/>
              <a:t>ator</a:t>
            </a:r>
            <a:r>
              <a:rPr lang="en-US" dirty="0" smtClean="0"/>
              <a:t> with "Abdel" </a:t>
            </a:r>
            <a:br>
              <a:rPr lang="en-US" dirty="0" smtClean="0"/>
            </a:br>
            <a:r>
              <a:rPr lang="en-US" dirty="0" smtClean="0"/>
              <a:t>and " ".</a:t>
            </a:r>
            <a:endParaRPr lang="en-CA" dirty="0"/>
          </a:p>
        </p:txBody>
      </p:sp>
      <p:sp>
        <p:nvSpPr>
          <p:cNvPr id="30" name="TextBox 29"/>
          <p:cNvSpPr txBox="1"/>
          <p:nvPr/>
        </p:nvSpPr>
        <p:spPr>
          <a:xfrm>
            <a:off x="6831715" y="4254823"/>
            <a:ext cx="200843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(3) apply </a:t>
            </a:r>
            <a:r>
              <a:rPr lang="en-US" dirty="0" err="1" smtClean="0"/>
              <a:t>seccond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concatenation </a:t>
            </a:r>
            <a:r>
              <a:rPr lang="en-US" dirty="0" err="1" smtClean="0"/>
              <a:t>oper</a:t>
            </a:r>
            <a:r>
              <a:rPr lang="en-US" dirty="0" smtClean="0"/>
              <a:t>-</a:t>
            </a:r>
            <a:br>
              <a:rPr lang="en-US" dirty="0" smtClean="0"/>
            </a:br>
            <a:r>
              <a:rPr lang="en-US" dirty="0" err="1" smtClean="0"/>
              <a:t>ator</a:t>
            </a:r>
            <a:r>
              <a:rPr lang="en-US" dirty="0" smtClean="0"/>
              <a:t> with "Abdel " </a:t>
            </a:r>
            <a:br>
              <a:rPr lang="en-US" dirty="0" smtClean="0"/>
            </a:br>
            <a:r>
              <a:rPr lang="en-US" dirty="0" smtClean="0"/>
              <a:t>and "Zhang"</a:t>
            </a:r>
            <a:endParaRPr lang="en-CA" dirty="0"/>
          </a:p>
        </p:txBody>
      </p:sp>
      <p:sp>
        <p:nvSpPr>
          <p:cNvPr id="31" name="TextBox 30"/>
          <p:cNvSpPr txBox="1"/>
          <p:nvPr/>
        </p:nvSpPr>
        <p:spPr>
          <a:xfrm>
            <a:off x="6880540" y="5613073"/>
            <a:ext cx="18501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(4) assign result to</a:t>
            </a:r>
            <a:br>
              <a:rPr lang="en-US" dirty="0" smtClean="0"/>
            </a:br>
            <a:r>
              <a:rPr lang="en-US" dirty="0" smtClean="0"/>
              <a:t>variable $name</a:t>
            </a:r>
            <a:endParaRPr lang="en-CA" dirty="0"/>
          </a:p>
        </p:txBody>
      </p:sp>
      <p:sp>
        <p:nvSpPr>
          <p:cNvPr id="32" name="Rectangle 31"/>
          <p:cNvSpPr/>
          <p:nvPr/>
        </p:nvSpPr>
        <p:spPr>
          <a:xfrm>
            <a:off x="1207168" y="5519979"/>
            <a:ext cx="49610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$name = </a:t>
            </a:r>
            <a:r>
              <a:rPr lang="en-US" sz="2400" dirty="0" smtClean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"Abdel</a:t>
            </a:r>
            <a:r>
              <a:rPr 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400" dirty="0" smtClean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Zhang"</a:t>
            </a:r>
            <a:r>
              <a:rPr 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endParaRPr lang="en-US" sz="24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9455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Accessing </a:t>
            </a:r>
            <a:r>
              <a:rPr lang="en-US" dirty="0" smtClean="0"/>
              <a:t>arrays </a:t>
            </a:r>
            <a:r>
              <a:rPr lang="en-US" dirty="0" smtClean="0"/>
              <a:t>using variables</a:t>
            </a:r>
            <a:endParaRPr lang="en-C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19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9600" y="1524084"/>
            <a:ext cx="8153400" cy="2031325"/>
          </a:xfrm>
          <a:prstGeom prst="rect">
            <a:avLst/>
          </a:prstGeom>
          <a:solidFill>
            <a:srgbClr val="EEC4E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$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a = array("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Pide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", "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Dosa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", "Falafel", "Poutine");</a:t>
            </a:r>
          </a:p>
          <a:p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print "I like the following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foods 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";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for($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=0; $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&lt; 4; $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++)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{ 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	print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"($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) $a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[$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] ";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}	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				  			 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PHP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24385" y="3860293"/>
            <a:ext cx="8138615" cy="73866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  <a:cs typeface="Consolas" pitchFamily="49" charset="0"/>
              </a:rPr>
              <a:t>I like the following foods: </a:t>
            </a:r>
            <a:r>
              <a:rPr lang="en-US" sz="2400" dirty="0" smtClean="0">
                <a:latin typeface="+mj-lt"/>
                <a:cs typeface="Consolas" pitchFamily="49" charset="0"/>
              </a:rPr>
              <a:t>(1) </a:t>
            </a:r>
            <a:r>
              <a:rPr lang="en-US" sz="2400" dirty="0" err="1" smtClean="0">
                <a:latin typeface="+mj-lt"/>
                <a:cs typeface="Consolas" pitchFamily="49" charset="0"/>
              </a:rPr>
              <a:t>Pide</a:t>
            </a:r>
            <a:r>
              <a:rPr lang="en-US" sz="2400" dirty="0" smtClean="0">
                <a:latin typeface="+mj-lt"/>
                <a:cs typeface="Consolas" pitchFamily="49" charset="0"/>
              </a:rPr>
              <a:t> (2) </a:t>
            </a:r>
            <a:r>
              <a:rPr lang="en-US" sz="2400" dirty="0" err="1" smtClean="0">
                <a:latin typeface="+mj-lt"/>
                <a:cs typeface="Consolas" pitchFamily="49" charset="0"/>
              </a:rPr>
              <a:t>Dosa</a:t>
            </a:r>
            <a:r>
              <a:rPr lang="en-US" sz="2400" dirty="0">
                <a:latin typeface="+mj-lt"/>
                <a:cs typeface="Consolas" pitchFamily="49" charset="0"/>
              </a:rPr>
              <a:t> </a:t>
            </a:r>
            <a:r>
              <a:rPr lang="en-US" sz="2400" dirty="0" smtClean="0">
                <a:latin typeface="+mj-lt"/>
                <a:cs typeface="Consolas" pitchFamily="49" charset="0"/>
              </a:rPr>
              <a:t>(3)</a:t>
            </a:r>
            <a:r>
              <a:rPr lang="en-US" sz="2400" dirty="0" smtClean="0">
                <a:latin typeface="+mj-lt"/>
                <a:cs typeface="Consolas" pitchFamily="49" charset="0"/>
              </a:rPr>
              <a:t> </a:t>
            </a:r>
            <a:r>
              <a:rPr lang="en-US" sz="2400" dirty="0">
                <a:latin typeface="+mj-lt"/>
                <a:cs typeface="Consolas" pitchFamily="49" charset="0"/>
              </a:rPr>
              <a:t>Falafel </a:t>
            </a:r>
            <a:r>
              <a:rPr lang="en-US" sz="2400" dirty="0" smtClean="0">
                <a:latin typeface="+mj-lt"/>
                <a:cs typeface="Consolas" pitchFamily="49" charset="0"/>
              </a:rPr>
              <a:t>(4) Poutine 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   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							     output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09600" y="4903841"/>
            <a:ext cx="8153400" cy="1127107"/>
          </a:xfrm>
          <a:prstGeom prst="rect">
            <a:avLst/>
          </a:prstGeom>
        </p:spPr>
        <p:txBody>
          <a:bodyPr/>
          <a:lstStyle>
            <a:lvl1pPr marL="319088" indent="-319088" algn="l" rtl="0" eaLnBrk="1" fontAlgn="base" hangingPunct="1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rtl="0" eaLnBrk="1" fontAlgn="base" hangingPunct="1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fontAlgn="base" hangingPunct="1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A04DA3"/>
              </a:buClr>
              <a:buSzPct val="7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We can use a variable's value to access the index.</a:t>
            </a:r>
          </a:p>
          <a:p>
            <a:r>
              <a:rPr lang="en-US" dirty="0" smtClean="0"/>
              <a:t>In the above example, $</a:t>
            </a:r>
            <a:r>
              <a:rPr lang="en-US" dirty="0" err="1" smtClean="0"/>
              <a:t>i</a:t>
            </a:r>
            <a:r>
              <a:rPr lang="en-US" dirty="0" smtClean="0"/>
              <a:t>, is used to access the values in array $a</a:t>
            </a:r>
          </a:p>
        </p:txBody>
      </p:sp>
    </p:spTree>
    <p:extLst>
      <p:ext uri="{BB962C8B-B14F-4D97-AF65-F5344CB8AC3E}">
        <p14:creationId xmlns:p14="http://schemas.microsoft.com/office/powerpoint/2010/main" val="429950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Arrays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BA9C494-EE57-4648-944B-B5DAF8C17B9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19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count </a:t>
            </a:r>
            <a:r>
              <a:rPr lang="en-US" dirty="0" smtClean="0"/>
              <a:t>function for arrays</a:t>
            </a:r>
            <a:endParaRPr lang="en-C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20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9600" y="1524084"/>
            <a:ext cx="8153400" cy="1200329"/>
          </a:xfrm>
          <a:prstGeom prst="rect">
            <a:avLst/>
          </a:prstGeom>
          <a:solidFill>
            <a:srgbClr val="EEC4E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$a = array("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Pide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", "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Dosa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", "Falafel", "Poutine");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$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a_length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= count($a);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print 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"The number of items in the array is $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a_length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. \n";   </a:t>
            </a:r>
            <a:endParaRPr lang="en-US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				  			 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PHP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9600" y="2895600"/>
            <a:ext cx="8138615" cy="73866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  <a:cs typeface="Consolas" pitchFamily="49" charset="0"/>
              </a:rPr>
              <a:t>The number of items in the array is 4. </a:t>
            </a:r>
          </a:p>
          <a:p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							     output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09600" y="4191000"/>
            <a:ext cx="8153400" cy="1127107"/>
          </a:xfrm>
          <a:prstGeom prst="rect">
            <a:avLst/>
          </a:prstGeom>
        </p:spPr>
        <p:txBody>
          <a:bodyPr/>
          <a:lstStyle>
            <a:lvl1pPr marL="319088" indent="-319088" algn="l" rtl="0" eaLnBrk="1" fontAlgn="base" hangingPunct="1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rtl="0" eaLnBrk="1" fontAlgn="base" hangingPunct="1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fontAlgn="base" hangingPunct="1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A04DA3"/>
              </a:buClr>
              <a:buSzPct val="7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count(</a:t>
            </a:r>
            <a:r>
              <a:rPr lang="en-US" b="1" dirty="0" smtClean="0"/>
              <a:t>a</a:t>
            </a:r>
            <a:r>
              <a:rPr lang="en-US" dirty="0" smtClean="0"/>
              <a:t>) returns the number of elements in the array </a:t>
            </a:r>
            <a:r>
              <a:rPr lang="en-US" b="1" dirty="0" smtClean="0"/>
              <a:t>a</a:t>
            </a:r>
            <a:r>
              <a:rPr lang="en-US" dirty="0" smtClean="0"/>
              <a:t>.  Sometimes we call this the "size" of the array, or "length" of the array.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47366" y="6261318"/>
            <a:ext cx="14183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EECS 1012</a:t>
            </a:r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835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</a:t>
            </a:r>
            <a:r>
              <a:rPr lang="en-US" dirty="0"/>
              <a:t>a</a:t>
            </a:r>
            <a:r>
              <a:rPr lang="en-US" dirty="0" smtClean="0"/>
              <a:t>rray </a:t>
            </a:r>
            <a:r>
              <a:rPr lang="en-US" dirty="0" smtClean="0"/>
              <a:t>code example</a:t>
            </a:r>
            <a:endParaRPr lang="en-C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21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9600" y="1676400"/>
            <a:ext cx="8153400" cy="2862322"/>
          </a:xfrm>
          <a:prstGeom prst="rect">
            <a:avLst/>
          </a:prstGeom>
          <a:solidFill>
            <a:srgbClr val="EEC4E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&lt;?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php</a:t>
            </a:r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$names = </a:t>
            </a:r>
            <a:r>
              <a:rPr lang="en-US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array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("Abdel", "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Xiong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", "Tyler", "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Mahsa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", "Lili", </a:t>
            </a:r>
            <a:b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"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Deaner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", "Tony", "Saeed");</a:t>
            </a:r>
          </a:p>
          <a:p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 for($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=0; $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&lt; </a:t>
            </a:r>
            <a:r>
              <a:rPr lang="en-US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count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($names); $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++)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{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print "Student $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has name $</a:t>
            </a:r>
            <a:r>
              <a:rPr lang="en-US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names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[$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] \n";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}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				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 			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PHP</a:t>
            </a:r>
          </a:p>
        </p:txBody>
      </p:sp>
      <p:sp>
        <p:nvSpPr>
          <p:cNvPr id="5" name="Rectangle 4"/>
          <p:cNvSpPr/>
          <p:nvPr/>
        </p:nvSpPr>
        <p:spPr>
          <a:xfrm>
            <a:off x="3352800" y="4343400"/>
            <a:ext cx="4572000" cy="23083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n-CA" dirty="0"/>
              <a:t>Student 0 has name Abdel </a:t>
            </a:r>
          </a:p>
          <a:p>
            <a:r>
              <a:rPr lang="en-CA" dirty="0"/>
              <a:t>Student 1 has name </a:t>
            </a:r>
            <a:r>
              <a:rPr lang="en-CA" dirty="0" err="1"/>
              <a:t>Xiong</a:t>
            </a:r>
            <a:r>
              <a:rPr lang="en-CA" dirty="0"/>
              <a:t> </a:t>
            </a:r>
          </a:p>
          <a:p>
            <a:r>
              <a:rPr lang="en-CA" dirty="0"/>
              <a:t>Student 2 has name Tyler </a:t>
            </a:r>
          </a:p>
          <a:p>
            <a:r>
              <a:rPr lang="en-CA" dirty="0"/>
              <a:t>Student 3 has name </a:t>
            </a:r>
            <a:r>
              <a:rPr lang="en-CA" dirty="0" err="1"/>
              <a:t>Mahsa</a:t>
            </a:r>
            <a:r>
              <a:rPr lang="en-CA" dirty="0"/>
              <a:t> </a:t>
            </a:r>
          </a:p>
          <a:p>
            <a:r>
              <a:rPr lang="en-CA" dirty="0"/>
              <a:t>Student 4 has name Lili </a:t>
            </a:r>
          </a:p>
          <a:p>
            <a:r>
              <a:rPr lang="en-CA" dirty="0"/>
              <a:t>Student 5 has name </a:t>
            </a:r>
            <a:r>
              <a:rPr lang="en-CA" dirty="0" err="1"/>
              <a:t>Deaner</a:t>
            </a:r>
            <a:r>
              <a:rPr lang="en-CA" dirty="0"/>
              <a:t> </a:t>
            </a:r>
          </a:p>
          <a:p>
            <a:r>
              <a:rPr lang="en-CA" dirty="0"/>
              <a:t>Student 6 has name Tony </a:t>
            </a:r>
          </a:p>
          <a:p>
            <a:r>
              <a:rPr lang="en-CA" dirty="0"/>
              <a:t>Student 7 has name Saeed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10400" y="6282392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Output</a:t>
            </a:r>
            <a:endParaRPr lang="en-CA" b="1" i="1" dirty="0"/>
          </a:p>
        </p:txBody>
      </p:sp>
      <p:sp>
        <p:nvSpPr>
          <p:cNvPr id="8" name="TextBox 7"/>
          <p:cNvSpPr txBox="1"/>
          <p:nvPr/>
        </p:nvSpPr>
        <p:spPr>
          <a:xfrm>
            <a:off x="247366" y="6261318"/>
            <a:ext cx="14183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EECS 1012</a:t>
            </a:r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1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useful array functions</a:t>
            </a:r>
            <a:endParaRPr lang="en-C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22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0619884"/>
              </p:ext>
            </p:extLst>
          </p:nvPr>
        </p:nvGraphicFramePr>
        <p:xfrm>
          <a:off x="1295400" y="1676400"/>
          <a:ext cx="7239000" cy="4302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4648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Function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array_rand</a:t>
                      </a:r>
                      <a:r>
                        <a:rPr lang="en-US" sz="2400" dirty="0" smtClean="0"/>
                        <a:t>(</a:t>
                      </a:r>
                      <a:r>
                        <a:rPr lang="en-US" sz="2400" b="1" dirty="0" smtClean="0"/>
                        <a:t>a</a:t>
                      </a:r>
                      <a:r>
                        <a:rPr lang="en-US" sz="2400" dirty="0" smtClean="0"/>
                        <a:t>)</a:t>
                      </a:r>
                      <a:endParaRPr lang="en-C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Returns</a:t>
                      </a:r>
                      <a:r>
                        <a:rPr lang="en-US" sz="2000" baseline="0" dirty="0" smtClean="0"/>
                        <a:t> a randomly chosen </a:t>
                      </a:r>
                      <a:r>
                        <a:rPr lang="en-US" sz="2000" i="1" baseline="0" dirty="0" smtClean="0"/>
                        <a:t>index that is valid for array a</a:t>
                      </a:r>
                      <a:endParaRPr lang="en-CA" sz="2000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count(</a:t>
                      </a:r>
                      <a:r>
                        <a:rPr lang="en-US" sz="2400" b="1" dirty="0" smtClean="0"/>
                        <a:t>a</a:t>
                      </a:r>
                      <a:r>
                        <a:rPr lang="en-US" sz="2400" dirty="0" smtClean="0"/>
                        <a:t>)</a:t>
                      </a:r>
                      <a:endParaRPr lang="en-C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returns</a:t>
                      </a:r>
                      <a:r>
                        <a:rPr lang="en-US" sz="2000" baseline="0" dirty="0" smtClean="0"/>
                        <a:t> the number of elements in an array</a:t>
                      </a:r>
                      <a:endParaRPr lang="en-C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array_sum</a:t>
                      </a:r>
                      <a:r>
                        <a:rPr lang="en-US" sz="2400" dirty="0" smtClean="0"/>
                        <a:t>(</a:t>
                      </a:r>
                      <a:r>
                        <a:rPr lang="en-US" sz="2400" b="1" dirty="0" smtClean="0"/>
                        <a:t>a</a:t>
                      </a:r>
                      <a:r>
                        <a:rPr lang="en-US" sz="2400" dirty="0" smtClean="0"/>
                        <a:t>)</a:t>
                      </a:r>
                      <a:endParaRPr lang="en-C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Sums</a:t>
                      </a:r>
                      <a:r>
                        <a:rPr lang="en-US" sz="2000" baseline="0" dirty="0" smtClean="0"/>
                        <a:t> up all the values in the array</a:t>
                      </a:r>
                      <a:endParaRPr lang="en-C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in_array</a:t>
                      </a:r>
                      <a:r>
                        <a:rPr lang="en-US" sz="2400" dirty="0" smtClean="0"/>
                        <a:t>(</a:t>
                      </a:r>
                      <a:r>
                        <a:rPr lang="en-US" sz="2400" b="1" dirty="0" err="1" smtClean="0"/>
                        <a:t>val</a:t>
                      </a:r>
                      <a:r>
                        <a:rPr lang="en-US" sz="2400" dirty="0" smtClean="0"/>
                        <a:t>,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="1" baseline="0" dirty="0" smtClean="0"/>
                        <a:t>a</a:t>
                      </a:r>
                      <a:r>
                        <a:rPr lang="en-US" sz="2400" baseline="0" dirty="0" smtClean="0"/>
                        <a:t>)</a:t>
                      </a:r>
                      <a:endParaRPr lang="en-C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Returns</a:t>
                      </a:r>
                      <a:r>
                        <a:rPr lang="en-US" sz="2000" baseline="0" dirty="0" smtClean="0"/>
                        <a:t> "true" if the given value is found in the array a</a:t>
                      </a:r>
                      <a:endParaRPr lang="en-C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shuffle(</a:t>
                      </a:r>
                      <a:r>
                        <a:rPr lang="en-US" sz="2400" b="1" dirty="0" smtClean="0"/>
                        <a:t>a</a:t>
                      </a:r>
                      <a:r>
                        <a:rPr lang="en-US" sz="2400" dirty="0" smtClean="0"/>
                        <a:t>)</a:t>
                      </a:r>
                      <a:endParaRPr lang="en-C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rearranges the order of an array</a:t>
                      </a:r>
                      <a:endParaRPr lang="en-C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sort(</a:t>
                      </a:r>
                      <a:r>
                        <a:rPr lang="en-US" sz="2400" b="1" dirty="0" smtClean="0"/>
                        <a:t>a</a:t>
                      </a:r>
                      <a:r>
                        <a:rPr lang="en-US" sz="2400" dirty="0" smtClean="0"/>
                        <a:t>)</a:t>
                      </a:r>
                      <a:endParaRPr lang="en-C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sorts the</a:t>
                      </a:r>
                      <a:r>
                        <a:rPr lang="en-US" sz="2000" baseline="0" dirty="0" smtClean="0"/>
                        <a:t> contents of array </a:t>
                      </a:r>
                      <a:r>
                        <a:rPr lang="en-US" sz="2000" b="1" baseline="0" dirty="0" smtClean="0"/>
                        <a:t>a</a:t>
                      </a:r>
                      <a:endParaRPr lang="en-CA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0" dirty="0" err="1" smtClean="0"/>
                        <a:t>array_keys</a:t>
                      </a:r>
                      <a:r>
                        <a:rPr lang="en-US" sz="2400" b="0" dirty="0" smtClean="0"/>
                        <a:t>(</a:t>
                      </a:r>
                      <a:r>
                        <a:rPr lang="en-US" sz="2400" b="1" dirty="0" smtClean="0"/>
                        <a:t>a</a:t>
                      </a:r>
                      <a:r>
                        <a:rPr lang="en-US" sz="2400" b="0" dirty="0" smtClean="0"/>
                        <a:t>)</a:t>
                      </a:r>
                      <a:endParaRPr lang="en-C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returns an indexed</a:t>
                      </a:r>
                      <a:r>
                        <a:rPr lang="en-US" sz="2000" baseline="0" dirty="0" smtClean="0"/>
                        <a:t> array of all the keys in an associative array </a:t>
                      </a:r>
                      <a:r>
                        <a:rPr lang="en-US" sz="2000" b="1" baseline="0" dirty="0" smtClean="0"/>
                        <a:t>a</a:t>
                      </a:r>
                      <a:endParaRPr lang="en-CA" sz="20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47366" y="6261318"/>
            <a:ext cx="14183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EECS 1012</a:t>
            </a:r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789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– </a:t>
            </a:r>
            <a:r>
              <a:rPr lang="en-US" dirty="0" err="1" smtClean="0">
                <a:hlinkClick r:id="rId2"/>
              </a:rPr>
              <a:t>array_rand</a:t>
            </a:r>
            <a:r>
              <a:rPr lang="en-US" dirty="0" smtClean="0"/>
              <a:t>()</a:t>
            </a:r>
            <a:endParaRPr lang="en-C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23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95300" y="1676400"/>
            <a:ext cx="8153400" cy="2562240"/>
          </a:xfrm>
          <a:prstGeom prst="rect">
            <a:avLst/>
          </a:prstGeom>
          <a:solidFill>
            <a:srgbClr val="EEC4E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&lt;?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php</a:t>
            </a:r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spcBef>
                <a:spcPts val="300"/>
              </a:spcBef>
            </a:pP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$names = </a:t>
            </a:r>
            <a:r>
              <a:rPr lang="en-US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array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("Abdel", "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Xiong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", "Tyler", "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Mahsa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", "Lili", </a:t>
            </a:r>
            <a:b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"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Deaner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", "Tony", "Saeed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");</a:t>
            </a:r>
          </a:p>
          <a:p>
            <a:pPr>
              <a:spcBef>
                <a:spcPts val="300"/>
              </a:spcBef>
            </a:pP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dirty="0" smtClean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</a:t>
            </a:r>
            <a:r>
              <a:rPr lang="en-US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lucky = </a:t>
            </a:r>
            <a:r>
              <a:rPr lang="en-US" dirty="0" err="1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array_rand</a:t>
            </a:r>
            <a:r>
              <a:rPr lang="en-US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($names</a:t>
            </a:r>
            <a:r>
              <a:rPr lang="en-US" dirty="0" smtClean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 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# selects a random index!</a:t>
            </a:r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lnSpc>
                <a:spcPct val="150000"/>
              </a:lnSpc>
              <a:spcBef>
                <a:spcPts val="300"/>
              </a:spcBef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print "$names[</a:t>
            </a:r>
            <a:r>
              <a:rPr lang="en-US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$lucky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] gets an A for EECS1012 \n";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			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 			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PHP</a:t>
            </a:r>
          </a:p>
        </p:txBody>
      </p:sp>
      <p:sp>
        <p:nvSpPr>
          <p:cNvPr id="6" name="Rectangle 5"/>
          <p:cNvSpPr/>
          <p:nvPr/>
        </p:nvSpPr>
        <p:spPr>
          <a:xfrm>
            <a:off x="1066800" y="4695840"/>
            <a:ext cx="6362700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000" dirty="0" err="1"/>
              <a:t>Deaner</a:t>
            </a:r>
            <a:r>
              <a:rPr lang="en-US" sz="2000" dirty="0"/>
              <a:t> gets an A for EECS1012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47366" y="6261318"/>
            <a:ext cx="14183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EECS 1012</a:t>
            </a:r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743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– </a:t>
            </a:r>
            <a:r>
              <a:rPr lang="en-US" dirty="0" smtClean="0">
                <a:hlinkClick r:id="rId3"/>
              </a:rPr>
              <a:t>sort</a:t>
            </a:r>
            <a:r>
              <a:rPr lang="en-US" dirty="0" smtClean="0"/>
              <a:t>()</a:t>
            </a:r>
            <a:endParaRPr lang="en-C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24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09600" y="1516063"/>
            <a:ext cx="8153400" cy="3416320"/>
          </a:xfrm>
          <a:prstGeom prst="rect">
            <a:avLst/>
          </a:prstGeom>
          <a:solidFill>
            <a:srgbClr val="EEC4E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&lt;?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php</a:t>
            </a:r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$names = </a:t>
            </a:r>
            <a:r>
              <a:rPr lang="en-US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array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("Abdel", "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Xiong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", "Tyler", "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Mahsa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", "Lili", </a:t>
            </a:r>
            <a:b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"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Deaner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", "Tony", "Saeed");</a:t>
            </a:r>
          </a:p>
          <a:p>
            <a:endParaRPr lang="en-US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b="1" dirty="0" smtClean="0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sort($names);  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# this sorts the array, place result back in</a:t>
            </a:r>
            <a:b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# the same variable</a:t>
            </a:r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 for($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=0; $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&lt; </a:t>
            </a:r>
            <a:r>
              <a:rPr lang="en-US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count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($names); $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++)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{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print "Student $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has name $</a:t>
            </a:r>
            <a:r>
              <a:rPr lang="en-US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names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[$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] \n";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}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				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 			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PHP</a:t>
            </a:r>
          </a:p>
        </p:txBody>
      </p:sp>
      <p:sp>
        <p:nvSpPr>
          <p:cNvPr id="8" name="Rectangle 7"/>
          <p:cNvSpPr/>
          <p:nvPr/>
        </p:nvSpPr>
        <p:spPr>
          <a:xfrm>
            <a:off x="4419600" y="4549676"/>
            <a:ext cx="4572000" cy="23083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n-US" dirty="0"/>
              <a:t>Student 0 has name Abdel </a:t>
            </a:r>
          </a:p>
          <a:p>
            <a:r>
              <a:rPr lang="en-US" dirty="0"/>
              <a:t>Student 1 has name </a:t>
            </a:r>
            <a:r>
              <a:rPr lang="en-US" dirty="0" err="1"/>
              <a:t>Deaner</a:t>
            </a:r>
            <a:r>
              <a:rPr lang="en-US" dirty="0"/>
              <a:t> </a:t>
            </a:r>
          </a:p>
          <a:p>
            <a:r>
              <a:rPr lang="en-US" dirty="0"/>
              <a:t>Student 2 has name Lili </a:t>
            </a:r>
          </a:p>
          <a:p>
            <a:r>
              <a:rPr lang="en-US" dirty="0"/>
              <a:t>Student 3 has name </a:t>
            </a:r>
            <a:r>
              <a:rPr lang="en-US" dirty="0" err="1"/>
              <a:t>Mahsa</a:t>
            </a:r>
            <a:r>
              <a:rPr lang="en-US" dirty="0"/>
              <a:t> </a:t>
            </a:r>
          </a:p>
          <a:p>
            <a:r>
              <a:rPr lang="en-US" dirty="0"/>
              <a:t>Student 4 has name Saeed </a:t>
            </a:r>
          </a:p>
          <a:p>
            <a:r>
              <a:rPr lang="en-US" dirty="0"/>
              <a:t>Student 5 has name Tony </a:t>
            </a:r>
          </a:p>
          <a:p>
            <a:r>
              <a:rPr lang="en-US" dirty="0"/>
              <a:t>Student 6 has name Tyler </a:t>
            </a:r>
          </a:p>
          <a:p>
            <a:r>
              <a:rPr lang="en-US" dirty="0"/>
              <a:t>Student 7 has name </a:t>
            </a:r>
            <a:r>
              <a:rPr lang="en-US" dirty="0" err="1" smtClean="0"/>
              <a:t>Xiong</a:t>
            </a:r>
            <a:r>
              <a:rPr lang="en-US" b="1" i="1" dirty="0"/>
              <a:t> </a:t>
            </a:r>
            <a:r>
              <a:rPr lang="en-US" b="1" i="1" dirty="0" smtClean="0"/>
              <a:t>		Output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47366" y="6261318"/>
            <a:ext cx="14183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EECS 1012</a:t>
            </a:r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225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– </a:t>
            </a:r>
            <a:r>
              <a:rPr lang="en-US" dirty="0" err="1" smtClean="0">
                <a:hlinkClick r:id="rId3"/>
              </a:rPr>
              <a:t>array_keys</a:t>
            </a:r>
            <a:r>
              <a:rPr lang="en-US" dirty="0" smtClean="0"/>
              <a:t>()</a:t>
            </a:r>
            <a:endParaRPr lang="en-C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25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6200" y="1516063"/>
            <a:ext cx="8877300" cy="3416320"/>
          </a:xfrm>
          <a:prstGeom prst="rect">
            <a:avLst/>
          </a:prstGeom>
          <a:solidFill>
            <a:srgbClr val="EEC4E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$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items= array("iPhone" =&gt; 988, "Samsung" =&gt; 700, "LG" =&gt; 500); </a:t>
            </a:r>
            <a:endParaRPr lang="en-US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$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keys = </a:t>
            </a:r>
            <a:r>
              <a:rPr lang="en-US" dirty="0" err="1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array_keys</a:t>
            </a:r>
            <a:r>
              <a:rPr lang="en-US" dirty="0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 $items ); </a:t>
            </a:r>
            <a:r>
              <a:rPr lang="en-US" dirty="0" smtClean="0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# returns an array with the keys from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           # items </a:t>
            </a:r>
          </a:p>
          <a:p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for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($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=0; $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&lt; count($keys); $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++)  </a:t>
            </a:r>
            <a:endParaRPr lang="en-US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{     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$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key = $keys[$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];     </a:t>
            </a:r>
            <a:endParaRPr lang="en-US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print 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"Item: $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Brand: $key Price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: $ </a:t>
            </a:r>
            <a:r>
              <a:rPr lang="en-US" dirty="0" smtClean="0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$items</a:t>
            </a:r>
            <a:r>
              <a:rPr lang="en-US" dirty="0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[$key</a:t>
            </a:r>
            <a:r>
              <a:rPr lang="en-US" dirty="0" smtClean="0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 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\n"; </a:t>
            </a:r>
            <a:endParaRPr lang="en-US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endParaRPr lang="en-US" dirty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			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 			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PHP</a:t>
            </a:r>
            <a:endParaRPr lang="en-US" i="1" dirty="0" smtClean="0">
              <a:solidFill>
                <a:schemeClr val="tx1">
                  <a:lumMod val="50000"/>
                  <a:lumOff val="50000"/>
                </a:schemeClr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19200" y="5176858"/>
            <a:ext cx="6629400" cy="132343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Item: 0 Brand: iPhone Price: $ 988 </a:t>
            </a:r>
          </a:p>
          <a:p>
            <a:r>
              <a:rPr lang="en-US" sz="2000" dirty="0"/>
              <a:t>Item: 1 Brand: Samsung Price: $ 700 </a:t>
            </a:r>
          </a:p>
          <a:p>
            <a:r>
              <a:rPr lang="en-US" sz="2000" dirty="0"/>
              <a:t>Item: 2 Brand: LG Price: $ 500 </a:t>
            </a:r>
            <a:r>
              <a:rPr lang="en-US" sz="2000" dirty="0" smtClean="0"/>
              <a:t>     		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				            OUTPUT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526583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– </a:t>
            </a:r>
            <a:r>
              <a:rPr lang="en-US" dirty="0" err="1" smtClean="0">
                <a:hlinkClick r:id="rId3"/>
              </a:rPr>
              <a:t>i</a:t>
            </a:r>
            <a:r>
              <a:rPr lang="en-US" dirty="0" err="1" smtClean="0">
                <a:hlinkClick r:id="rId3"/>
              </a:rPr>
              <a:t>n_array</a:t>
            </a:r>
            <a:r>
              <a:rPr lang="en-US" dirty="0" smtClean="0"/>
              <a:t>()</a:t>
            </a:r>
            <a:endParaRPr lang="en-C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26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6200" y="1592282"/>
            <a:ext cx="8877300" cy="3970318"/>
          </a:xfrm>
          <a:prstGeom prst="rect">
            <a:avLst/>
          </a:prstGeom>
          <a:solidFill>
            <a:srgbClr val="EEC4E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$class = 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array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("Abdel", "Mahmoud", "Sam", "Tyler", "Susan", "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Kyros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");</a:t>
            </a:r>
          </a:p>
          <a:p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$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find_person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= "Pasha";</a:t>
            </a:r>
          </a:p>
          <a:p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if (</a:t>
            </a:r>
            <a:r>
              <a:rPr lang="en-US" dirty="0" err="1" smtClean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in_array</a:t>
            </a:r>
            <a:r>
              <a:rPr lang="en-US" dirty="0" smtClean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($</a:t>
            </a:r>
            <a:r>
              <a:rPr lang="en-US" dirty="0" err="1" smtClean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find_person</a:t>
            </a:r>
            <a:r>
              <a:rPr lang="en-US" dirty="0" smtClean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$class)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)  # function returns TRUE or FALSE</a:t>
            </a: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print "$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find_person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is enrolled. \n";</a:t>
            </a: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else</a:t>
            </a: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print "$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find_person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is not enrolled. \n";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en-US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endParaRPr lang="en-US" dirty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			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 			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PHP</a:t>
            </a:r>
            <a:endParaRPr lang="en-US" i="1" dirty="0" smtClean="0">
              <a:solidFill>
                <a:schemeClr val="tx1">
                  <a:lumMod val="50000"/>
                  <a:lumOff val="50000"/>
                </a:schemeClr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00150" y="5730856"/>
            <a:ext cx="6629400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000" dirty="0" smtClean="0"/>
              <a:t>Pasha is not enrolled.		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				            OUTPUT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77499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on strings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BA9C494-EE57-4648-944B-B5DAF8C17B9E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36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66700" y="4191000"/>
            <a:ext cx="6591300" cy="25146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Processing strings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66700" y="1516063"/>
            <a:ext cx="8153400" cy="4495800"/>
          </a:xfrm>
        </p:spPr>
        <p:txBody>
          <a:bodyPr/>
          <a:lstStyle/>
          <a:p>
            <a:r>
              <a:rPr lang="en-US" dirty="0" smtClean="0"/>
              <a:t>The vast majority of content we will manipulate in web programming is text.  Text is best represented using string types.</a:t>
            </a:r>
          </a:p>
          <a:p>
            <a:r>
              <a:rPr lang="en-US" dirty="0" smtClean="0"/>
              <a:t>Text is often organized (or semi-organized) into some type of structure, e.g.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 smtClean="0"/>
              <a:t>Class list</a:t>
            </a:r>
          </a:p>
          <a:p>
            <a:pPr marL="0" indent="0">
              <a:buNone/>
            </a:pPr>
            <a:r>
              <a:rPr lang="en-US" dirty="0" smtClean="0"/>
              <a:t>Name |  email address | </a:t>
            </a:r>
            <a:r>
              <a:rPr lang="en-US" dirty="0" err="1" smtClean="0"/>
              <a:t>studentID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Name </a:t>
            </a:r>
            <a:r>
              <a:rPr lang="en-US" dirty="0"/>
              <a:t>|  email address | </a:t>
            </a:r>
            <a:r>
              <a:rPr lang="en-US" dirty="0" err="1"/>
              <a:t>studentID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 smtClean="0"/>
              <a:t>Name </a:t>
            </a:r>
            <a:r>
              <a:rPr lang="en-US" dirty="0"/>
              <a:t>|  email address | </a:t>
            </a:r>
            <a:r>
              <a:rPr lang="en-US" dirty="0" err="1"/>
              <a:t>studentID</a:t>
            </a:r>
            <a:r>
              <a:rPr lang="en-US" dirty="0"/>
              <a:t> </a:t>
            </a:r>
            <a:r>
              <a:rPr lang="en-US" dirty="0" smtClean="0"/>
              <a:t>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219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on </a:t>
            </a:r>
            <a:r>
              <a:rPr lang="en-US" dirty="0" smtClean="0"/>
              <a:t>strings </a:t>
            </a:r>
            <a:r>
              <a:rPr lang="en-US" dirty="0" smtClean="0"/>
              <a:t>(and arrays)</a:t>
            </a:r>
            <a:endParaRPr lang="en-C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29</a:t>
            </a:fld>
            <a:endParaRPr lang="en-US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12648" y="1676400"/>
            <a:ext cx="8153400" cy="4495800"/>
          </a:xfrm>
          <a:prstGeom prst="rect">
            <a:avLst/>
          </a:prstGeom>
        </p:spPr>
        <p:txBody>
          <a:bodyPr/>
          <a:lstStyle>
            <a:lvl1pPr marL="319088" indent="-319088" algn="l" rtl="0" eaLnBrk="1" fontAlgn="base" hangingPunct="1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rtl="0" eaLnBrk="1" fontAlgn="base" hangingPunct="1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fontAlgn="base" hangingPunct="1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A04DA3"/>
              </a:buClr>
              <a:buSzPct val="7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 smtClean="0"/>
              <a:t>Now that we know how to use arrays, we can revisit string functions</a:t>
            </a:r>
          </a:p>
          <a:p>
            <a:endParaRPr lang="en-US" sz="3200" dirty="0"/>
          </a:p>
          <a:p>
            <a:r>
              <a:rPr lang="en-US" sz="3200" dirty="0" smtClean="0"/>
              <a:t>There are many functions to process strings that </a:t>
            </a:r>
            <a:r>
              <a:rPr lang="en-US" sz="3200" dirty="0" smtClean="0"/>
              <a:t>return arrays of strings are their result, or that take arrays as their parameters</a:t>
            </a:r>
            <a:endParaRPr lang="en-US" sz="3200" dirty="0" smtClean="0"/>
          </a:p>
          <a:p>
            <a:endParaRPr lang="en-US" sz="3200" dirty="0"/>
          </a:p>
          <a:p>
            <a:r>
              <a:rPr lang="en-US" sz="3200" dirty="0" smtClean="0"/>
              <a:t>We will examine two very useful </a:t>
            </a:r>
            <a:r>
              <a:rPr lang="en-US" sz="3200" dirty="0" smtClean="0"/>
              <a:t>string functions</a:t>
            </a:r>
            <a:r>
              <a:rPr lang="en-US" sz="3200" dirty="0" smtClean="0"/>
              <a:t>: </a:t>
            </a:r>
            <a:r>
              <a:rPr lang="en-US" sz="3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implode</a:t>
            </a:r>
            <a:r>
              <a:rPr lang="en-US" sz="3200" dirty="0" smtClean="0"/>
              <a:t> and </a:t>
            </a:r>
            <a:r>
              <a:rPr lang="en-US" sz="3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explode</a:t>
            </a:r>
          </a:p>
          <a:p>
            <a:pPr marL="0" indent="0">
              <a:buFont typeface="Wingdings" pitchFamily="2" charset="2"/>
              <a:buNone/>
            </a:pPr>
            <a:r>
              <a:rPr lang="en-US" sz="32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81673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Arrays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16314E3-73DD-47A1-A0F6-5E80C77B0D39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1200329"/>
          </a:xfrm>
          <a:prstGeom prst="rect">
            <a:avLst/>
          </a:prstGeom>
          <a:solidFill>
            <a:srgbClr val="EEC4E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&lt;?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php</a:t>
            </a:r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$food = </a:t>
            </a:r>
            <a:r>
              <a:rPr lang="en-US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array("falafel", "</a:t>
            </a:r>
            <a:r>
              <a:rPr lang="en-US" dirty="0" err="1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pide</a:t>
            </a:r>
            <a:r>
              <a:rPr lang="en-US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", "poutine");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print "I like to eat </a:t>
            </a:r>
            <a:r>
              <a:rPr lang="en-US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$food[0]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and </a:t>
            </a:r>
            <a:r>
              <a:rPr lang="en-US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$food[2]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";</a:t>
            </a:r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?&gt;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						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PHP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33484" y="3673493"/>
            <a:ext cx="8153400" cy="4495800"/>
          </a:xfrm>
          <a:prstGeom prst="rect">
            <a:avLst/>
          </a:prstGeom>
        </p:spPr>
        <p:txBody>
          <a:bodyPr/>
          <a:lstStyle>
            <a:lvl1pPr marL="319088" indent="-319088" algn="l" rtl="0" eaLnBrk="1" fontAlgn="base" hangingPunct="1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rtl="0" eaLnBrk="1" fontAlgn="base" hangingPunct="1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fontAlgn="base" hangingPunct="1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A04DA3"/>
              </a:buClr>
              <a:buSzPct val="7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An array stores multiple values </a:t>
            </a:r>
            <a:r>
              <a:rPr lang="en-US" dirty="0" smtClean="0"/>
              <a:t>accessible by a </a:t>
            </a:r>
            <a:r>
              <a:rPr lang="en-US" dirty="0" smtClean="0"/>
              <a:t>single variable name</a:t>
            </a:r>
            <a:endParaRPr lang="en-US" dirty="0" smtClean="0"/>
          </a:p>
          <a:p>
            <a:r>
              <a:rPr lang="en-US" dirty="0" smtClean="0"/>
              <a:t>We can access </a:t>
            </a:r>
            <a:r>
              <a:rPr lang="en-US" dirty="0" smtClean="0"/>
              <a:t>the value sin the array using </a:t>
            </a:r>
            <a:r>
              <a:rPr lang="en-US" dirty="0" smtClean="0"/>
              <a:t>an “index” or “key</a:t>
            </a:r>
            <a:r>
              <a:rPr lang="en-US" dirty="0" smtClean="0"/>
              <a:t>”.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609600" y="6248400"/>
            <a:ext cx="5421313" cy="365125"/>
          </a:xfrm>
        </p:spPr>
        <p:txBody>
          <a:bodyPr/>
          <a:lstStyle/>
          <a:p>
            <a:pPr algn="l"/>
            <a:r>
              <a:rPr lang="en-US" dirty="0" smtClean="0"/>
              <a:t>CS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43954" y="6274900"/>
            <a:ext cx="14183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EECS 1012</a:t>
            </a:r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4385" y="2936557"/>
            <a:ext cx="8138615" cy="67710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 like to eat falafel and poutine. 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					      							output</a:t>
            </a:r>
          </a:p>
        </p:txBody>
      </p:sp>
    </p:spTree>
    <p:extLst>
      <p:ext uri="{BB962C8B-B14F-4D97-AF65-F5344CB8AC3E}">
        <p14:creationId xmlns:p14="http://schemas.microsoft.com/office/powerpoint/2010/main" val="585066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Functions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  <a:hlinkClick r:id="rId2"/>
              </a:rPr>
              <a:t>explode</a:t>
            </a:r>
            <a:r>
              <a:rPr lang="en-US" dirty="0" smtClean="0">
                <a:hlinkClick r:id="rId2"/>
              </a:rPr>
              <a:t> </a:t>
            </a:r>
            <a:r>
              <a:rPr lang="en-US" dirty="0" smtClean="0"/>
              <a:t>and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  <a:hlinkClick r:id="rId3"/>
              </a:rPr>
              <a:t>implode</a:t>
            </a:r>
            <a:endParaRPr lang="en-CA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30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5992892"/>
              </p:ext>
            </p:extLst>
          </p:nvPr>
        </p:nvGraphicFramePr>
        <p:xfrm>
          <a:off x="533400" y="1828800"/>
          <a:ext cx="8153400" cy="356616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4076700"/>
                <a:gridCol w="4076700"/>
              </a:tblGrid>
              <a:tr h="0">
                <a:tc>
                  <a:txBody>
                    <a:bodyPr/>
                    <a:lstStyle/>
                    <a:p>
                      <a:r>
                        <a:rPr lang="en-US" sz="2400" b="1" dirty="0"/>
                        <a:t>Name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What</a:t>
                      </a:r>
                      <a:r>
                        <a:rPr lang="en-US" sz="2400" b="1" baseline="0" dirty="0" smtClean="0"/>
                        <a:t> does it do?</a:t>
                      </a:r>
                      <a:endParaRPr lang="en-US" sz="2400" b="1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explode</a:t>
                      </a:r>
                      <a:r>
                        <a:rPr lang="en-US" sz="2400" baseline="0" dirty="0" smtClean="0"/>
                        <a:t>(</a:t>
                      </a:r>
                      <a:r>
                        <a:rPr lang="en-US" sz="2400" b="1" baseline="0" dirty="0" err="1" smtClean="0"/>
                        <a:t>delim</a:t>
                      </a:r>
                      <a:r>
                        <a:rPr lang="en-US" sz="2400" baseline="0" dirty="0" smtClean="0"/>
                        <a:t>, </a:t>
                      </a:r>
                      <a:r>
                        <a:rPr lang="en-US" sz="2400" b="1" baseline="0" dirty="0" smtClean="0"/>
                        <a:t>s</a:t>
                      </a:r>
                      <a:r>
                        <a:rPr lang="en-US" sz="2400" baseline="0" dirty="0" smtClean="0"/>
                        <a:t>)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Takes a string,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="1" baseline="0" dirty="0" smtClean="0"/>
                        <a:t>s</a:t>
                      </a:r>
                      <a:r>
                        <a:rPr lang="en-US" sz="2400" baseline="0" dirty="0" smtClean="0"/>
                        <a:t>, </a:t>
                      </a:r>
                      <a:r>
                        <a:rPr lang="en-US" sz="2400" dirty="0" smtClean="0"/>
                        <a:t>and </a:t>
                      </a:r>
                      <a:r>
                        <a:rPr lang="en-US" sz="2400" dirty="0" smtClean="0"/>
                        <a:t>breaks</a:t>
                      </a:r>
                      <a:r>
                        <a:rPr lang="en-US" sz="2400" baseline="0" dirty="0" smtClean="0"/>
                        <a:t> it up into multiple strings based on the </a:t>
                      </a:r>
                      <a:r>
                        <a:rPr lang="en-US" sz="2400" baseline="0" dirty="0" smtClean="0"/>
                        <a:t>delimiter, </a:t>
                      </a:r>
                      <a:r>
                        <a:rPr lang="en-US" sz="2400" b="1" baseline="0" dirty="0" err="1" smtClean="0"/>
                        <a:t>delim</a:t>
                      </a:r>
                      <a:r>
                        <a:rPr lang="en-US" sz="2400" baseline="0" dirty="0" smtClean="0"/>
                        <a:t>.  </a:t>
                      </a:r>
                      <a:r>
                        <a:rPr lang="en-US" sz="2400" baseline="0" dirty="0" smtClean="0"/>
                        <a:t>The result is an array of string.</a:t>
                      </a:r>
                      <a:endParaRPr lang="en-US" sz="240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implode(</a:t>
                      </a:r>
                      <a:r>
                        <a:rPr lang="en-US" sz="2400" b="1" dirty="0" err="1" smtClean="0"/>
                        <a:t>delim</a:t>
                      </a:r>
                      <a:r>
                        <a:rPr lang="en-US" sz="2400" dirty="0" smtClean="0"/>
                        <a:t>,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="1" baseline="0" dirty="0" smtClean="0"/>
                        <a:t>a</a:t>
                      </a:r>
                      <a:r>
                        <a:rPr lang="en-US" sz="2400" baseline="0" dirty="0" smtClean="0"/>
                        <a:t>)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Takes an array of </a:t>
                      </a:r>
                      <a:r>
                        <a:rPr lang="en-US" sz="2400" dirty="0" smtClean="0"/>
                        <a:t>strings, </a:t>
                      </a:r>
                      <a:r>
                        <a:rPr lang="en-US" sz="2400" b="1" dirty="0" smtClean="0"/>
                        <a:t>a</a:t>
                      </a:r>
                      <a:r>
                        <a:rPr lang="en-US" sz="2400" dirty="0" smtClean="0"/>
                        <a:t>, </a:t>
                      </a:r>
                      <a:r>
                        <a:rPr lang="en-US" sz="2400" dirty="0" smtClean="0"/>
                        <a:t>and places them back into</a:t>
                      </a:r>
                      <a:r>
                        <a:rPr lang="en-US" sz="2400" baseline="0" dirty="0" smtClean="0"/>
                        <a:t> a single string separated by </a:t>
                      </a:r>
                      <a:r>
                        <a:rPr lang="en-US" sz="2400" baseline="0" dirty="0" smtClean="0"/>
                        <a:t>the delimiter, </a:t>
                      </a:r>
                      <a:r>
                        <a:rPr lang="en-US" sz="2400" b="1" baseline="0" dirty="0" err="1" smtClean="0"/>
                        <a:t>delim</a:t>
                      </a:r>
                      <a:r>
                        <a:rPr lang="en-US" sz="2400" b="1" baseline="0" dirty="0" smtClean="0"/>
                        <a:t>.</a:t>
                      </a:r>
                      <a:endParaRPr lang="en-US" sz="2400" b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47366" y="6261318"/>
            <a:ext cx="14183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EECS 1012</a:t>
            </a:r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732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delimiter?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31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800" y="1579007"/>
            <a:ext cx="3629025" cy="49625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6700" y="2107897"/>
            <a:ext cx="4587474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 sequence of one or more symbols</a:t>
            </a:r>
            <a:br>
              <a:rPr lang="en-US" sz="2400" dirty="0" smtClean="0"/>
            </a:br>
            <a:r>
              <a:rPr lang="en-US" sz="2400" dirty="0" smtClean="0"/>
              <a:t>used to specify the boundary</a:t>
            </a:r>
            <a:br>
              <a:rPr lang="en-US" sz="2400" dirty="0" smtClean="0"/>
            </a:br>
            <a:r>
              <a:rPr lang="en-US" sz="2400" dirty="0" smtClean="0"/>
              <a:t>between independent regions.</a:t>
            </a:r>
          </a:p>
          <a:p>
            <a:endParaRPr lang="en-US" sz="2400" dirty="0"/>
          </a:p>
          <a:p>
            <a:r>
              <a:rPr lang="en-US" sz="2400" dirty="0" smtClean="0"/>
              <a:t>You use delimiters all the time!</a:t>
            </a:r>
            <a:br>
              <a:rPr lang="en-US" sz="2400" dirty="0" smtClean="0"/>
            </a:br>
            <a:r>
              <a:rPr lang="en-US" sz="2400" dirty="0" smtClean="0"/>
              <a:t>If you didn't add a space delimiter, </a:t>
            </a:r>
            <a:br>
              <a:rPr lang="en-US" sz="2400" dirty="0" smtClean="0"/>
            </a:br>
            <a:r>
              <a:rPr lang="en-US" sz="2400" dirty="0" smtClean="0"/>
              <a:t>text would be unreadable!</a:t>
            </a:r>
          </a:p>
        </p:txBody>
      </p:sp>
      <p:sp>
        <p:nvSpPr>
          <p:cNvPr id="8" name="Rectangle 7"/>
          <p:cNvSpPr/>
          <p:nvPr/>
        </p:nvSpPr>
        <p:spPr>
          <a:xfrm>
            <a:off x="165454" y="6172200"/>
            <a:ext cx="39084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>
                <a:hlinkClick r:id="rId3"/>
              </a:rPr>
              <a:t>https://</a:t>
            </a:r>
            <a:r>
              <a:rPr lang="en-CA" dirty="0" smtClean="0">
                <a:hlinkClick r:id="rId3"/>
              </a:rPr>
              <a:t>en.wikipedia.org/wiki/Delimiter</a:t>
            </a:r>
            <a:r>
              <a:rPr lang="en-CA" dirty="0" smtClean="0"/>
              <a:t>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4676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Explode - example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32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2768" y="1772483"/>
            <a:ext cx="8558463" cy="4247317"/>
          </a:xfrm>
          <a:prstGeom prst="rect">
            <a:avLst/>
          </a:prstGeom>
          <a:solidFill>
            <a:srgbClr val="EEC4E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# imagine we read this string this from a file   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$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bigString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= "Abdel | abdel@gmail.com |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1238203 \n" 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        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Lili  | lili@yahoo.com |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123888 \n" 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        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George| xi@yorku.ca |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304304 \n" 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. 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        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Xiong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| batman@136.com |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111000 ";</a:t>
            </a:r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            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print $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bigString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b="1" dirty="0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</a:t>
            </a:r>
            <a:r>
              <a:rPr lang="en-US" b="1" dirty="0" err="1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eachLine</a:t>
            </a:r>
            <a:r>
              <a:rPr lang="en-US" b="1" dirty="0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= explode("\n", $</a:t>
            </a:r>
            <a:r>
              <a:rPr lang="en-US" b="1" dirty="0" err="1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bigString</a:t>
            </a:r>
            <a:r>
              <a:rPr lang="en-US" b="1" dirty="0" smtClean="0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 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# this is an array</a:t>
            </a: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$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numberOfLines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= count($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eachLine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); 	    # this is the size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                    # the array "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eachLine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</a:p>
          <a:p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print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"Number of students = $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numberOfLines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\n";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				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 			                                   								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PHP</a:t>
            </a:r>
          </a:p>
        </p:txBody>
      </p:sp>
      <p:sp>
        <p:nvSpPr>
          <p:cNvPr id="7" name="Rectangle 6"/>
          <p:cNvSpPr/>
          <p:nvPr/>
        </p:nvSpPr>
        <p:spPr>
          <a:xfrm>
            <a:off x="5434779" y="6204188"/>
            <a:ext cx="3517758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CA" dirty="0"/>
              <a:t>Number of students = </a:t>
            </a:r>
            <a:r>
              <a:rPr lang="en-CA" dirty="0" smtClean="0"/>
              <a:t>4         output</a:t>
            </a:r>
            <a:endParaRPr lang="en-CA" dirty="0"/>
          </a:p>
        </p:txBody>
      </p:sp>
      <p:sp>
        <p:nvSpPr>
          <p:cNvPr id="8" name="TextBox 7"/>
          <p:cNvSpPr txBox="1"/>
          <p:nvPr/>
        </p:nvSpPr>
        <p:spPr>
          <a:xfrm>
            <a:off x="247366" y="6261318"/>
            <a:ext cx="14183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EECS 1012</a:t>
            </a:r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099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Explode – </a:t>
            </a:r>
            <a:r>
              <a:rPr lang="en-US" dirty="0" smtClean="0"/>
              <a:t>breakdown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33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1679" y="3657600"/>
            <a:ext cx="84953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Consolas" panose="020B0609020204030204" pitchFamily="49" charset="0"/>
                <a:cs typeface="Consolas" panose="020B0609020204030204" pitchFamily="49" charset="0"/>
              </a:rPr>
              <a:t>$</a:t>
            </a:r>
            <a:r>
              <a:rPr lang="en-US" sz="2800" dirty="0" err="1">
                <a:latin typeface="Consolas" panose="020B0609020204030204" pitchFamily="49" charset="0"/>
                <a:cs typeface="Consolas" panose="020B0609020204030204" pitchFamily="49" charset="0"/>
              </a:rPr>
              <a:t>eachLine</a:t>
            </a:r>
            <a:r>
              <a:rPr lang="en-US" sz="2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US" sz="2800" dirty="0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explode</a:t>
            </a:r>
            <a:r>
              <a:rPr lang="en-US" sz="2800" dirty="0">
                <a:latin typeface="Consolas" panose="020B0609020204030204" pitchFamily="49" charset="0"/>
                <a:cs typeface="Consolas" panose="020B0609020204030204" pitchFamily="49" charset="0"/>
              </a:rPr>
              <a:t>("\n", $</a:t>
            </a:r>
            <a:r>
              <a:rPr lang="en-US" sz="2800" dirty="0" err="1">
                <a:latin typeface="Consolas" panose="020B0609020204030204" pitchFamily="49" charset="0"/>
                <a:cs typeface="Consolas" panose="020B0609020204030204" pitchFamily="49" charset="0"/>
              </a:rPr>
              <a:t>bigString</a:t>
            </a:r>
            <a:r>
              <a:rPr lang="en-US" sz="2800" dirty="0">
                <a:latin typeface="Consolas" panose="020B0609020204030204" pitchFamily="49" charset="0"/>
                <a:cs typeface="Consolas" panose="020B0609020204030204" pitchFamily="49" charset="0"/>
              </a:rPr>
              <a:t>); </a:t>
            </a:r>
            <a:endParaRPr lang="en-CA" sz="2800" dirty="0"/>
          </a:p>
        </p:txBody>
      </p:sp>
      <p:sp>
        <p:nvSpPr>
          <p:cNvPr id="7" name="Rectangle 6"/>
          <p:cNvSpPr/>
          <p:nvPr/>
        </p:nvSpPr>
        <p:spPr>
          <a:xfrm>
            <a:off x="117348" y="1722339"/>
            <a:ext cx="83408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$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bigString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= "Abdel | abdel@gmail.com | 1238203 \n" .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         "Lili  | lili@yahoo.com | 123888 \n" .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         "George| xi@yorku.ca | 304304 \n" . 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         "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Xiong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| batman@136.com |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111000";</a:t>
            </a:r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6934200" y="4323924"/>
            <a:ext cx="533400" cy="5178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272814" y="4832621"/>
            <a:ext cx="13650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string</a:t>
            </a:r>
            <a:br>
              <a:rPr lang="en-US" dirty="0" smtClean="0"/>
            </a:br>
            <a:r>
              <a:rPr lang="en-US" dirty="0" smtClean="0"/>
              <a:t>that we want</a:t>
            </a:r>
            <a:br>
              <a:rPr lang="en-US" dirty="0" smtClean="0"/>
            </a:br>
            <a:r>
              <a:rPr lang="en-US" dirty="0" smtClean="0"/>
              <a:t>to explode.</a:t>
            </a:r>
            <a:r>
              <a:rPr lang="en-US" dirty="0" smtClean="0"/>
              <a:t> </a:t>
            </a:r>
            <a:endParaRPr lang="en-CA" dirty="0"/>
          </a:p>
        </p:txBody>
      </p:sp>
      <p:sp>
        <p:nvSpPr>
          <p:cNvPr id="11" name="TextBox 10"/>
          <p:cNvSpPr txBox="1"/>
          <p:nvPr/>
        </p:nvSpPr>
        <p:spPr>
          <a:xfrm>
            <a:off x="2351204" y="4832621"/>
            <a:ext cx="36531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delimiter that specifies the </a:t>
            </a:r>
            <a:br>
              <a:rPr lang="en-US" dirty="0" smtClean="0"/>
            </a:br>
            <a:r>
              <a:rPr lang="en-US" dirty="0" smtClean="0"/>
              <a:t>boundaries of wha</a:t>
            </a:r>
            <a:r>
              <a:rPr lang="en-US" dirty="0" smtClean="0"/>
              <a:t>t want to separate.</a:t>
            </a:r>
            <a:endParaRPr lang="en-CA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4572000" y="4151863"/>
            <a:ext cx="163826" cy="7097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47366" y="6261318"/>
            <a:ext cx="14183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EECS 1012</a:t>
            </a:r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584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result?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Explode returns an</a:t>
            </a:r>
            <a:r>
              <a:rPr lang="en-US" dirty="0" smtClean="0"/>
              <a:t> </a:t>
            </a:r>
            <a:r>
              <a:rPr lang="en-US" dirty="0" smtClean="0"/>
              <a:t>array that </a:t>
            </a:r>
            <a:r>
              <a:rPr lang="en-US" dirty="0" smtClean="0"/>
              <a:t>contains the strings that have been separated by the delimiter.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34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09600" y="4305201"/>
            <a:ext cx="6096000" cy="20313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CA" dirty="0"/>
              <a:t>Array</a:t>
            </a:r>
          </a:p>
          <a:p>
            <a:r>
              <a:rPr lang="en-CA" dirty="0"/>
              <a:t>(</a:t>
            </a:r>
          </a:p>
          <a:p>
            <a:r>
              <a:rPr lang="en-CA" dirty="0"/>
              <a:t>    [0] =&gt; Abdel | abdel@gmail.com | 1238203 </a:t>
            </a:r>
          </a:p>
          <a:p>
            <a:r>
              <a:rPr lang="en-CA" dirty="0"/>
              <a:t>    [1] =&gt; Lili  | lili@yahoo.com | 123888 </a:t>
            </a:r>
          </a:p>
          <a:p>
            <a:r>
              <a:rPr lang="en-CA" dirty="0"/>
              <a:t>    [2] =&gt; George| xi@yorku.ca | 304304 </a:t>
            </a:r>
          </a:p>
          <a:p>
            <a:r>
              <a:rPr lang="en-CA" dirty="0"/>
              <a:t>    [3] =&gt; </a:t>
            </a:r>
            <a:r>
              <a:rPr lang="en-CA" dirty="0" err="1"/>
              <a:t>Xiong</a:t>
            </a:r>
            <a:r>
              <a:rPr lang="en-CA" dirty="0"/>
              <a:t> | batman@136.com | 111000</a:t>
            </a:r>
          </a:p>
          <a:p>
            <a:r>
              <a:rPr lang="en-CA" dirty="0"/>
              <a:t>)</a:t>
            </a:r>
          </a:p>
        </p:txBody>
      </p:sp>
      <p:sp>
        <p:nvSpPr>
          <p:cNvPr id="7" name="Rectangle 6"/>
          <p:cNvSpPr/>
          <p:nvPr/>
        </p:nvSpPr>
        <p:spPr>
          <a:xfrm>
            <a:off x="609600" y="3152246"/>
            <a:ext cx="6629400" cy="707886"/>
          </a:xfrm>
          <a:prstGeom prst="rect">
            <a:avLst/>
          </a:prstGeom>
          <a:solidFill>
            <a:srgbClr val="EEC4EE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$</a:t>
            </a:r>
            <a:r>
              <a:rPr lang="en-US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eachLine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= explode("\n", $</a:t>
            </a:r>
            <a:r>
              <a:rPr lang="en-US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bigString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print_r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($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eachLine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3518963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Going further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35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10116" y="1828800"/>
            <a:ext cx="8558463" cy="4370427"/>
          </a:xfrm>
          <a:prstGeom prst="rect">
            <a:avLst/>
          </a:prstGeom>
          <a:solidFill>
            <a:srgbClr val="EEC4E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# imagine we read this string this from a file   </a:t>
            </a:r>
          </a:p>
          <a:p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$</a:t>
            </a:r>
            <a:r>
              <a:rPr lang="en-US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bigString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= "Abdel | abdel@gmail.com |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1238203 \n" 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</a:p>
          <a:p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           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Lili  | lili@yahoo.com |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123888 \n" 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</a:p>
          <a:p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           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George| xi@yorku.ca |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304304 \n" 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. </a:t>
            </a:r>
          </a:p>
          <a:p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           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Xiong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| batman@136.com |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111000 ";</a:t>
            </a:r>
            <a:endParaRPr lang="en-US" sz="20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               </a:t>
            </a:r>
          </a:p>
          <a:p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$</a:t>
            </a:r>
            <a:r>
              <a:rPr lang="en-US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eachLine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US" sz="2000" b="1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explode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("\n", $</a:t>
            </a:r>
            <a:r>
              <a:rPr lang="en-US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bigString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);  # this is an array</a:t>
            </a:r>
          </a:p>
          <a:p>
            <a:endParaRPr lang="en-US" sz="20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for ($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= 0; $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&lt; </a:t>
            </a:r>
            <a:r>
              <a:rPr lang="en-US" sz="2000" b="1" dirty="0" smtClean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count($</a:t>
            </a:r>
            <a:r>
              <a:rPr lang="en-US" sz="2000" b="1" dirty="0" err="1" smtClean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eachLine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); $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++) </a:t>
            </a:r>
          </a:p>
          <a:p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$info = </a:t>
            </a:r>
            <a:r>
              <a:rPr lang="en-US" sz="2000" b="1" dirty="0" smtClean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explode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( "|", $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eachLine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[$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]);</a:t>
            </a:r>
          </a:p>
          <a:p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print_r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($info);</a:t>
            </a:r>
          </a:p>
          <a:p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				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 			                                   								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PHP</a:t>
            </a:r>
          </a:p>
        </p:txBody>
      </p:sp>
    </p:spTree>
    <p:extLst>
      <p:ext uri="{BB962C8B-B14F-4D97-AF65-F5344CB8AC3E}">
        <p14:creationId xmlns:p14="http://schemas.microsoft.com/office/powerpoint/2010/main" val="3893005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Going further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36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764213" y="845365"/>
            <a:ext cx="3379787" cy="58169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CA" sz="1200" dirty="0" smtClean="0"/>
              <a:t>Array </a:t>
            </a:r>
          </a:p>
          <a:p>
            <a:r>
              <a:rPr lang="en-CA" sz="1200" dirty="0" smtClean="0"/>
              <a:t>(</a:t>
            </a:r>
            <a:endParaRPr lang="en-CA" sz="1200" dirty="0"/>
          </a:p>
          <a:p>
            <a:r>
              <a:rPr lang="en-CA" sz="1200" dirty="0"/>
              <a:t>    [0] =&gt; Abdel | abdel@gmail.com | 1238203 </a:t>
            </a:r>
          </a:p>
          <a:p>
            <a:r>
              <a:rPr lang="en-CA" sz="1200" dirty="0"/>
              <a:t>    [1] =&gt; Lili  | lili@yahoo.com | 123888 </a:t>
            </a:r>
          </a:p>
          <a:p>
            <a:r>
              <a:rPr lang="en-CA" sz="1200" dirty="0"/>
              <a:t>    [2] =&gt; George| xi@yorku.ca | 304304 </a:t>
            </a:r>
          </a:p>
          <a:p>
            <a:r>
              <a:rPr lang="en-CA" sz="1200" dirty="0"/>
              <a:t>    [3] =&gt; </a:t>
            </a:r>
            <a:r>
              <a:rPr lang="en-CA" sz="1200" dirty="0" err="1"/>
              <a:t>Xiong</a:t>
            </a:r>
            <a:r>
              <a:rPr lang="en-CA" sz="1200" dirty="0"/>
              <a:t> | batman@136.com | 111000 </a:t>
            </a:r>
          </a:p>
          <a:p>
            <a:r>
              <a:rPr lang="en-CA" sz="1200" dirty="0" smtClean="0"/>
              <a:t>) </a:t>
            </a:r>
            <a:endParaRPr lang="en-CA" sz="1200" dirty="0"/>
          </a:p>
          <a:p>
            <a:r>
              <a:rPr lang="en-CA" sz="1200" dirty="0" smtClean="0"/>
              <a:t>Array </a:t>
            </a:r>
            <a:endParaRPr lang="en-CA" sz="1200" dirty="0"/>
          </a:p>
          <a:p>
            <a:r>
              <a:rPr lang="en-CA" sz="1200" dirty="0"/>
              <a:t>(</a:t>
            </a:r>
          </a:p>
          <a:p>
            <a:r>
              <a:rPr lang="en-CA" sz="1200" dirty="0"/>
              <a:t>    [0] =&gt; Abdel </a:t>
            </a:r>
          </a:p>
          <a:p>
            <a:r>
              <a:rPr lang="en-CA" sz="1200" dirty="0"/>
              <a:t>    [1] =&gt;  abdel@gmail.com </a:t>
            </a:r>
          </a:p>
          <a:p>
            <a:r>
              <a:rPr lang="en-CA" sz="1200" dirty="0"/>
              <a:t>    [2] =&gt;  1238203 </a:t>
            </a:r>
          </a:p>
          <a:p>
            <a:r>
              <a:rPr lang="en-CA" sz="1200" dirty="0"/>
              <a:t>)</a:t>
            </a:r>
          </a:p>
          <a:p>
            <a:r>
              <a:rPr lang="en-CA" sz="1200" dirty="0"/>
              <a:t>Array</a:t>
            </a:r>
          </a:p>
          <a:p>
            <a:r>
              <a:rPr lang="en-CA" sz="1200" dirty="0"/>
              <a:t>(</a:t>
            </a:r>
          </a:p>
          <a:p>
            <a:r>
              <a:rPr lang="en-CA" sz="1200" dirty="0"/>
              <a:t>    [0] =&gt; Lili  </a:t>
            </a:r>
          </a:p>
          <a:p>
            <a:r>
              <a:rPr lang="en-CA" sz="1200" dirty="0"/>
              <a:t>    [1] =&gt;  lili@yahoo.com </a:t>
            </a:r>
          </a:p>
          <a:p>
            <a:r>
              <a:rPr lang="en-CA" sz="1200" dirty="0"/>
              <a:t>    [2] =&gt;  123888 </a:t>
            </a:r>
          </a:p>
          <a:p>
            <a:r>
              <a:rPr lang="en-CA" sz="1200" dirty="0"/>
              <a:t>)</a:t>
            </a:r>
          </a:p>
          <a:p>
            <a:r>
              <a:rPr lang="en-CA" sz="1200" dirty="0"/>
              <a:t>Array</a:t>
            </a:r>
          </a:p>
          <a:p>
            <a:r>
              <a:rPr lang="en-CA" sz="1200" dirty="0"/>
              <a:t>(</a:t>
            </a:r>
          </a:p>
          <a:p>
            <a:r>
              <a:rPr lang="en-CA" sz="1200" dirty="0"/>
              <a:t>    [0] =&gt; George</a:t>
            </a:r>
          </a:p>
          <a:p>
            <a:r>
              <a:rPr lang="en-CA" sz="1200" dirty="0"/>
              <a:t>    [1] =&gt;  xi@yorku.ca </a:t>
            </a:r>
          </a:p>
          <a:p>
            <a:r>
              <a:rPr lang="en-CA" sz="1200" dirty="0"/>
              <a:t>    [2] =&gt;  304304 </a:t>
            </a:r>
          </a:p>
          <a:p>
            <a:r>
              <a:rPr lang="en-CA" sz="1200" dirty="0"/>
              <a:t>)</a:t>
            </a:r>
          </a:p>
          <a:p>
            <a:r>
              <a:rPr lang="en-CA" sz="1200" dirty="0"/>
              <a:t>Array</a:t>
            </a:r>
          </a:p>
          <a:p>
            <a:r>
              <a:rPr lang="en-CA" sz="1200" dirty="0"/>
              <a:t>(</a:t>
            </a:r>
          </a:p>
          <a:p>
            <a:r>
              <a:rPr lang="en-CA" sz="1200" dirty="0"/>
              <a:t>    [0] =&gt; </a:t>
            </a:r>
            <a:r>
              <a:rPr lang="en-CA" sz="1200" dirty="0" err="1"/>
              <a:t>Xiong</a:t>
            </a:r>
            <a:r>
              <a:rPr lang="en-CA" sz="1200" dirty="0"/>
              <a:t> </a:t>
            </a:r>
          </a:p>
          <a:p>
            <a:r>
              <a:rPr lang="en-CA" sz="1200" dirty="0"/>
              <a:t>    [1] =&gt;  batman@136.com </a:t>
            </a:r>
          </a:p>
          <a:p>
            <a:r>
              <a:rPr lang="en-CA" sz="1200" dirty="0"/>
              <a:t>    [2] =&gt;  111000 </a:t>
            </a:r>
          </a:p>
          <a:p>
            <a:r>
              <a:rPr lang="en-CA" sz="1200" dirty="0"/>
              <a:t>)</a:t>
            </a:r>
          </a:p>
        </p:txBody>
      </p:sp>
      <p:sp>
        <p:nvSpPr>
          <p:cNvPr id="7" name="Rectangle 6"/>
          <p:cNvSpPr/>
          <p:nvPr/>
        </p:nvSpPr>
        <p:spPr>
          <a:xfrm>
            <a:off x="62707" y="2413337"/>
            <a:ext cx="5423693" cy="2031325"/>
          </a:xfrm>
          <a:prstGeom prst="rect">
            <a:avLst/>
          </a:prstGeom>
          <a:solidFill>
            <a:srgbClr val="EEC4EE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$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eachLine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US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explode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("\n", $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bigString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);  </a:t>
            </a:r>
            <a:endParaRPr lang="en-US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for ($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= 0; $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&lt; count($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eachLine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); $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++) 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 $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info = </a:t>
            </a:r>
            <a:r>
              <a:rPr lang="en-US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explode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 "|", $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eachLine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[$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]);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print_r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($info);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en-CA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4953000" y="1516063"/>
            <a:ext cx="914400" cy="10747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5108492" y="2264383"/>
            <a:ext cx="758908" cy="14047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5108492" y="3380873"/>
            <a:ext cx="655721" cy="3213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108492" y="3769938"/>
            <a:ext cx="655721" cy="5764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5108492" y="3794347"/>
            <a:ext cx="655721" cy="18093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24390" y="4636118"/>
            <a:ext cx="5157950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With two </a:t>
            </a:r>
            <a:r>
              <a:rPr lang="en-US" dirty="0" smtClean="0"/>
              <a:t>applications of "explode</a:t>
            </a:r>
            <a:r>
              <a:rPr lang="en-US" dirty="0" smtClean="0"/>
              <a:t>" functions, we </a:t>
            </a:r>
            <a:r>
              <a:rPr lang="en-US" dirty="0" smtClean="0"/>
              <a:t>have</a:t>
            </a:r>
            <a:br>
              <a:rPr lang="en-US" dirty="0" smtClean="0"/>
            </a:br>
            <a:r>
              <a:rPr lang="en-US" dirty="0" smtClean="0"/>
              <a:t>taken </a:t>
            </a:r>
            <a:r>
              <a:rPr lang="en-US" dirty="0" smtClean="0"/>
              <a:t>our </a:t>
            </a:r>
            <a:r>
              <a:rPr lang="en-US" dirty="0" smtClean="0"/>
              <a:t> original </a:t>
            </a:r>
            <a:r>
              <a:rPr lang="en-US" dirty="0" smtClean="0"/>
              <a:t>string and broke it first into lines,</a:t>
            </a:r>
            <a:br>
              <a:rPr lang="en-US" dirty="0" smtClean="0"/>
            </a:br>
            <a:r>
              <a:rPr lang="en-US" dirty="0" smtClean="0"/>
              <a:t>then each </a:t>
            </a:r>
            <a:r>
              <a:rPr lang="en-US" dirty="0" smtClean="0"/>
              <a:t>line </a:t>
            </a:r>
            <a:r>
              <a:rPr lang="en-US" dirty="0" smtClean="0"/>
              <a:t>into the basic "info".</a:t>
            </a:r>
          </a:p>
          <a:p>
            <a:endParaRPr lang="en-US" dirty="0"/>
          </a:p>
          <a:p>
            <a:r>
              <a:rPr lang="en-US" dirty="0" smtClean="0"/>
              <a:t>$info[0] </a:t>
            </a:r>
            <a:r>
              <a:rPr lang="en-US" dirty="0" smtClean="0"/>
              <a:t>is </a:t>
            </a:r>
            <a:r>
              <a:rPr lang="en-US" dirty="0" smtClean="0"/>
              <a:t>the name</a:t>
            </a:r>
          </a:p>
          <a:p>
            <a:r>
              <a:rPr lang="en-US" dirty="0" smtClean="0"/>
              <a:t>$info[1] is the email</a:t>
            </a:r>
          </a:p>
          <a:p>
            <a:r>
              <a:rPr lang="en-US" dirty="0" smtClean="0"/>
              <a:t>$info[2] is the </a:t>
            </a:r>
            <a:r>
              <a:rPr lang="en-US" dirty="0" err="1" smtClean="0"/>
              <a:t>studentID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95672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Yet </a:t>
            </a:r>
            <a:r>
              <a:rPr lang="en-US" dirty="0" smtClean="0"/>
              <a:t>even further. . .  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37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0" y="1752600"/>
            <a:ext cx="9152021" cy="4524315"/>
          </a:xfrm>
          <a:prstGeom prst="rect">
            <a:avLst/>
          </a:prstGeom>
          <a:solidFill>
            <a:srgbClr val="EEC4EE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CA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$</a:t>
            </a:r>
            <a:r>
              <a:rPr lang="en-CA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bigString</a:t>
            </a:r>
            <a:r>
              <a:rPr lang="en-CA" sz="1600" dirty="0">
                <a:latin typeface="Consolas" panose="020B0609020204030204" pitchFamily="49" charset="0"/>
                <a:cs typeface="Consolas" panose="020B0609020204030204" pitchFamily="49" charset="0"/>
              </a:rPr>
              <a:t> = "Abdel | abdel@gmail.com | 1238203 \n" .</a:t>
            </a:r>
          </a:p>
          <a:p>
            <a:r>
              <a:rPr lang="en-CA" sz="1600" dirty="0">
                <a:latin typeface="Consolas" panose="020B0609020204030204" pitchFamily="49" charset="0"/>
                <a:cs typeface="Consolas" panose="020B0609020204030204" pitchFamily="49" charset="0"/>
              </a:rPr>
              <a:t>             "Lili  | lili@yahoo.com | 123888 \n" .</a:t>
            </a:r>
          </a:p>
          <a:p>
            <a:r>
              <a:rPr lang="en-CA" sz="1600" dirty="0">
                <a:latin typeface="Consolas" panose="020B0609020204030204" pitchFamily="49" charset="0"/>
                <a:cs typeface="Consolas" panose="020B0609020204030204" pitchFamily="49" charset="0"/>
              </a:rPr>
              <a:t>             "George| xi@yorku.ca | 304304 \n" . </a:t>
            </a:r>
          </a:p>
          <a:p>
            <a:r>
              <a:rPr lang="en-CA" sz="1600" dirty="0">
                <a:latin typeface="Consolas" panose="020B0609020204030204" pitchFamily="49" charset="0"/>
                <a:cs typeface="Consolas" panose="020B0609020204030204" pitchFamily="49" charset="0"/>
              </a:rPr>
              <a:t>             "</a:t>
            </a:r>
            <a:r>
              <a:rPr lang="en-CA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Xiong</a:t>
            </a:r>
            <a:r>
              <a:rPr lang="en-CA" sz="1600" dirty="0">
                <a:latin typeface="Consolas" panose="020B0609020204030204" pitchFamily="49" charset="0"/>
                <a:cs typeface="Consolas" panose="020B0609020204030204" pitchFamily="49" charset="0"/>
              </a:rPr>
              <a:t> | batman@136.com | 111000 ";</a:t>
            </a:r>
          </a:p>
          <a:p>
            <a:r>
              <a:rPr lang="en-CA" sz="1600" dirty="0">
                <a:latin typeface="Consolas" panose="020B0609020204030204" pitchFamily="49" charset="0"/>
                <a:cs typeface="Consolas" panose="020B0609020204030204" pitchFamily="49" charset="0"/>
              </a:rPr>
              <a:t>                </a:t>
            </a:r>
          </a:p>
          <a:p>
            <a:r>
              <a:rPr lang="en-CA" sz="1600" dirty="0">
                <a:latin typeface="Consolas" panose="020B0609020204030204" pitchFamily="49" charset="0"/>
                <a:cs typeface="Consolas" panose="020B0609020204030204" pitchFamily="49" charset="0"/>
              </a:rPr>
              <a:t>$</a:t>
            </a:r>
            <a:r>
              <a:rPr lang="en-CA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eachLine</a:t>
            </a:r>
            <a:r>
              <a:rPr lang="en-CA" sz="1600" dirty="0">
                <a:latin typeface="Consolas" panose="020B0609020204030204" pitchFamily="49" charset="0"/>
                <a:cs typeface="Consolas" panose="020B0609020204030204" pitchFamily="49" charset="0"/>
              </a:rPr>
              <a:t> = explode("\n", $</a:t>
            </a:r>
            <a:r>
              <a:rPr lang="en-CA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bigString</a:t>
            </a:r>
            <a:r>
              <a:rPr lang="en-CA" sz="1600" dirty="0">
                <a:latin typeface="Consolas" panose="020B0609020204030204" pitchFamily="49" charset="0"/>
                <a:cs typeface="Consolas" panose="020B0609020204030204" pitchFamily="49" charset="0"/>
              </a:rPr>
              <a:t>);  # </a:t>
            </a:r>
            <a:r>
              <a:rPr lang="en-CA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break into lines</a:t>
            </a:r>
            <a:endParaRPr lang="en-CA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endParaRPr lang="en-CA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CA" sz="1600" dirty="0">
                <a:latin typeface="Consolas" panose="020B0609020204030204" pitchFamily="49" charset="0"/>
                <a:cs typeface="Consolas" panose="020B0609020204030204" pitchFamily="49" charset="0"/>
              </a:rPr>
              <a:t>print "&lt;table&gt; \n";</a:t>
            </a:r>
          </a:p>
          <a:p>
            <a:r>
              <a:rPr lang="en-CA" sz="1600" dirty="0">
                <a:latin typeface="Consolas" panose="020B0609020204030204" pitchFamily="49" charset="0"/>
                <a:cs typeface="Consolas" panose="020B0609020204030204" pitchFamily="49" charset="0"/>
              </a:rPr>
              <a:t>print "&lt;</a:t>
            </a:r>
            <a:r>
              <a:rPr lang="en-CA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tr</a:t>
            </a:r>
            <a:r>
              <a:rPr lang="en-CA" sz="1600" dirty="0">
                <a:latin typeface="Consolas" panose="020B0609020204030204" pitchFamily="49" charset="0"/>
                <a:cs typeface="Consolas" panose="020B0609020204030204" pitchFamily="49" charset="0"/>
              </a:rPr>
              <a:t>&gt; &lt;</a:t>
            </a:r>
            <a:r>
              <a:rPr lang="en-CA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th</a:t>
            </a:r>
            <a:r>
              <a:rPr lang="en-CA" sz="1600" dirty="0">
                <a:latin typeface="Consolas" panose="020B0609020204030204" pitchFamily="49" charset="0"/>
                <a:cs typeface="Consolas" panose="020B0609020204030204" pitchFamily="49" charset="0"/>
              </a:rPr>
              <a:t>&gt; Name &lt;/</a:t>
            </a:r>
            <a:r>
              <a:rPr lang="en-CA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th</a:t>
            </a:r>
            <a:r>
              <a:rPr lang="en-CA" sz="1600" dirty="0">
                <a:latin typeface="Consolas" panose="020B0609020204030204" pitchFamily="49" charset="0"/>
                <a:cs typeface="Consolas" panose="020B0609020204030204" pitchFamily="49" charset="0"/>
              </a:rPr>
              <a:t>&gt; &lt;</a:t>
            </a:r>
            <a:r>
              <a:rPr lang="en-CA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th</a:t>
            </a:r>
            <a:r>
              <a:rPr lang="en-CA" sz="1600" dirty="0">
                <a:latin typeface="Consolas" panose="020B0609020204030204" pitchFamily="49" charset="0"/>
                <a:cs typeface="Consolas" panose="020B0609020204030204" pitchFamily="49" charset="0"/>
              </a:rPr>
              <a:t>&gt; Email &lt;/</a:t>
            </a:r>
            <a:r>
              <a:rPr lang="en-CA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th</a:t>
            </a:r>
            <a:r>
              <a:rPr lang="en-CA" sz="1600" dirty="0">
                <a:latin typeface="Consolas" panose="020B0609020204030204" pitchFamily="49" charset="0"/>
                <a:cs typeface="Consolas" panose="020B0609020204030204" pitchFamily="49" charset="0"/>
              </a:rPr>
              <a:t>&gt; &lt;</a:t>
            </a:r>
            <a:r>
              <a:rPr lang="en-CA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th</a:t>
            </a:r>
            <a:r>
              <a:rPr lang="en-CA" sz="1600" dirty="0">
                <a:latin typeface="Consolas" panose="020B0609020204030204" pitchFamily="49" charset="0"/>
                <a:cs typeface="Consolas" panose="020B0609020204030204" pitchFamily="49" charset="0"/>
              </a:rPr>
              <a:t>&gt; Student ID &lt;/</a:t>
            </a:r>
            <a:r>
              <a:rPr lang="en-CA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th</a:t>
            </a:r>
            <a:r>
              <a:rPr lang="en-CA" sz="1600" dirty="0">
                <a:latin typeface="Consolas" panose="020B0609020204030204" pitchFamily="49" charset="0"/>
                <a:cs typeface="Consolas" panose="020B0609020204030204" pitchFamily="49" charset="0"/>
              </a:rPr>
              <a:t>&gt; &lt;/</a:t>
            </a:r>
            <a:r>
              <a:rPr lang="en-CA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tr</a:t>
            </a:r>
            <a:r>
              <a:rPr lang="en-CA" sz="1600" dirty="0">
                <a:latin typeface="Consolas" panose="020B0609020204030204" pitchFamily="49" charset="0"/>
                <a:cs typeface="Consolas" panose="020B0609020204030204" pitchFamily="49" charset="0"/>
              </a:rPr>
              <a:t>&gt; \n</a:t>
            </a:r>
            <a:r>
              <a:rPr lang="en-CA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";</a:t>
            </a:r>
          </a:p>
          <a:p>
            <a:endParaRPr lang="en-CA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CA" sz="1600" dirty="0">
                <a:latin typeface="Consolas" panose="020B0609020204030204" pitchFamily="49" charset="0"/>
                <a:cs typeface="Consolas" panose="020B0609020204030204" pitchFamily="49" charset="0"/>
              </a:rPr>
              <a:t>for ($</a:t>
            </a:r>
            <a:r>
              <a:rPr lang="en-CA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CA" sz="1600" dirty="0">
                <a:latin typeface="Consolas" panose="020B0609020204030204" pitchFamily="49" charset="0"/>
                <a:cs typeface="Consolas" panose="020B0609020204030204" pitchFamily="49" charset="0"/>
              </a:rPr>
              <a:t> = 0; $</a:t>
            </a:r>
            <a:r>
              <a:rPr lang="en-CA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CA" sz="1600" dirty="0">
                <a:latin typeface="Consolas" panose="020B0609020204030204" pitchFamily="49" charset="0"/>
                <a:cs typeface="Consolas" panose="020B0609020204030204" pitchFamily="49" charset="0"/>
              </a:rPr>
              <a:t> &lt; count($</a:t>
            </a:r>
            <a:r>
              <a:rPr lang="en-CA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eachLine</a:t>
            </a:r>
            <a:r>
              <a:rPr lang="en-CA" sz="1600" dirty="0">
                <a:latin typeface="Consolas" panose="020B0609020204030204" pitchFamily="49" charset="0"/>
                <a:cs typeface="Consolas" panose="020B0609020204030204" pitchFamily="49" charset="0"/>
              </a:rPr>
              <a:t>); $</a:t>
            </a:r>
            <a:r>
              <a:rPr lang="en-CA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CA" sz="1600" dirty="0">
                <a:latin typeface="Consolas" panose="020B0609020204030204" pitchFamily="49" charset="0"/>
                <a:cs typeface="Consolas" panose="020B0609020204030204" pitchFamily="49" charset="0"/>
              </a:rPr>
              <a:t>++) </a:t>
            </a:r>
          </a:p>
          <a:p>
            <a:r>
              <a:rPr lang="en-CA" sz="1600" dirty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r>
              <a:rPr lang="en-CA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$</a:t>
            </a:r>
            <a:r>
              <a:rPr lang="en-CA" sz="1600" dirty="0">
                <a:latin typeface="Consolas" panose="020B0609020204030204" pitchFamily="49" charset="0"/>
                <a:cs typeface="Consolas" panose="020B0609020204030204" pitchFamily="49" charset="0"/>
              </a:rPr>
              <a:t>info = explode( "|", $</a:t>
            </a:r>
            <a:r>
              <a:rPr lang="en-CA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eachLine</a:t>
            </a:r>
            <a:r>
              <a:rPr lang="en-CA" sz="1600" dirty="0">
                <a:latin typeface="Consolas" panose="020B0609020204030204" pitchFamily="49" charset="0"/>
                <a:cs typeface="Consolas" panose="020B0609020204030204" pitchFamily="49" charset="0"/>
              </a:rPr>
              <a:t>[$</a:t>
            </a:r>
            <a:r>
              <a:rPr lang="en-CA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CA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]);  # break line into data</a:t>
            </a:r>
          </a:p>
          <a:p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# print this out to table!</a:t>
            </a:r>
            <a:endParaRPr lang="en-CA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CA" sz="1600" dirty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CA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print </a:t>
            </a:r>
            <a:r>
              <a:rPr lang="en-CA" sz="1600" dirty="0">
                <a:latin typeface="Consolas" panose="020B0609020204030204" pitchFamily="49" charset="0"/>
                <a:cs typeface="Consolas" panose="020B0609020204030204" pitchFamily="49" charset="0"/>
              </a:rPr>
              <a:t>"&lt;</a:t>
            </a:r>
            <a:r>
              <a:rPr lang="en-CA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tr</a:t>
            </a:r>
            <a:r>
              <a:rPr lang="en-CA" sz="1600" dirty="0">
                <a:latin typeface="Consolas" panose="020B0609020204030204" pitchFamily="49" charset="0"/>
                <a:cs typeface="Consolas" panose="020B0609020204030204" pitchFamily="49" charset="0"/>
              </a:rPr>
              <a:t>&gt; &lt;td&gt; $info[0] &lt;/td&gt; &lt;td&gt; $info[1] &lt;/td&gt; &lt;td&gt; $info[2] &lt;/td&gt; \n";</a:t>
            </a:r>
          </a:p>
          <a:p>
            <a:r>
              <a:rPr lang="en-CA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endParaRPr lang="en-CA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CA" sz="1600" dirty="0">
                <a:latin typeface="Consolas" panose="020B0609020204030204" pitchFamily="49" charset="0"/>
                <a:cs typeface="Consolas" panose="020B0609020204030204" pitchFamily="49" charset="0"/>
              </a:rPr>
              <a:t>print "&lt;/table&gt; \n";</a:t>
            </a:r>
          </a:p>
        </p:txBody>
      </p:sp>
    </p:spTree>
    <p:extLst>
      <p:ext uri="{BB962C8B-B14F-4D97-AF65-F5344CB8AC3E}">
        <p14:creationId xmlns:p14="http://schemas.microsoft.com/office/powerpoint/2010/main" val="578271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T</a:t>
            </a:r>
            <a:r>
              <a:rPr lang="en-US" dirty="0" smtClean="0"/>
              <a:t>able </a:t>
            </a:r>
            <a:r>
              <a:rPr lang="en-US" dirty="0" smtClean="0"/>
              <a:t>with a few lines of code!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38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07848" y="2413337"/>
            <a:ext cx="8763000" cy="20313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CA" dirty="0"/>
              <a:t>&lt;table&gt; </a:t>
            </a:r>
          </a:p>
          <a:p>
            <a:r>
              <a:rPr lang="en-CA" dirty="0"/>
              <a:t>&lt;</a:t>
            </a:r>
            <a:r>
              <a:rPr lang="en-CA" dirty="0" err="1"/>
              <a:t>tr</a:t>
            </a:r>
            <a:r>
              <a:rPr lang="en-CA" dirty="0"/>
              <a:t>&gt; &lt;</a:t>
            </a:r>
            <a:r>
              <a:rPr lang="en-CA" dirty="0" err="1"/>
              <a:t>th</a:t>
            </a:r>
            <a:r>
              <a:rPr lang="en-CA" dirty="0"/>
              <a:t>&gt; Name &lt;/</a:t>
            </a:r>
            <a:r>
              <a:rPr lang="en-CA" dirty="0" err="1"/>
              <a:t>th</a:t>
            </a:r>
            <a:r>
              <a:rPr lang="en-CA" dirty="0"/>
              <a:t>&gt; &lt;</a:t>
            </a:r>
            <a:r>
              <a:rPr lang="en-CA" dirty="0" err="1"/>
              <a:t>th</a:t>
            </a:r>
            <a:r>
              <a:rPr lang="en-CA" dirty="0"/>
              <a:t>&gt; Email &lt;/</a:t>
            </a:r>
            <a:r>
              <a:rPr lang="en-CA" dirty="0" err="1"/>
              <a:t>th</a:t>
            </a:r>
            <a:r>
              <a:rPr lang="en-CA" dirty="0"/>
              <a:t>&gt; &lt;</a:t>
            </a:r>
            <a:r>
              <a:rPr lang="en-CA" dirty="0" err="1"/>
              <a:t>th</a:t>
            </a:r>
            <a:r>
              <a:rPr lang="en-CA" dirty="0"/>
              <a:t>&gt; Student ID &lt;/</a:t>
            </a:r>
            <a:r>
              <a:rPr lang="en-CA" dirty="0" err="1"/>
              <a:t>th</a:t>
            </a:r>
            <a:r>
              <a:rPr lang="en-CA" dirty="0"/>
              <a:t>&gt; &lt;/</a:t>
            </a:r>
            <a:r>
              <a:rPr lang="en-CA" dirty="0" err="1"/>
              <a:t>tr</a:t>
            </a:r>
            <a:r>
              <a:rPr lang="en-CA" dirty="0"/>
              <a:t>&gt; </a:t>
            </a:r>
          </a:p>
          <a:p>
            <a:r>
              <a:rPr lang="en-CA" dirty="0"/>
              <a:t>&lt;</a:t>
            </a:r>
            <a:r>
              <a:rPr lang="en-CA" dirty="0" err="1"/>
              <a:t>tr</a:t>
            </a:r>
            <a:r>
              <a:rPr lang="en-CA" dirty="0"/>
              <a:t>&gt; &lt;td&gt; Abdel  &lt;/td&gt; &lt;td&gt;  abdel@gmail.com  &lt;/td&gt; &lt;td&gt;  1238203  &lt;/td&gt; </a:t>
            </a:r>
          </a:p>
          <a:p>
            <a:r>
              <a:rPr lang="en-CA" dirty="0"/>
              <a:t>&lt;</a:t>
            </a:r>
            <a:r>
              <a:rPr lang="en-CA" dirty="0" err="1"/>
              <a:t>tr</a:t>
            </a:r>
            <a:r>
              <a:rPr lang="en-CA" dirty="0"/>
              <a:t>&gt; &lt;td&gt; Lili   &lt;/td&gt; &lt;td&gt;  lili@yahoo.com  &lt;/td&gt; &lt;td&gt;  123888  &lt;/td&gt; </a:t>
            </a:r>
          </a:p>
          <a:p>
            <a:r>
              <a:rPr lang="en-CA" dirty="0"/>
              <a:t>&lt;</a:t>
            </a:r>
            <a:r>
              <a:rPr lang="en-CA" dirty="0" err="1"/>
              <a:t>tr</a:t>
            </a:r>
            <a:r>
              <a:rPr lang="en-CA" dirty="0"/>
              <a:t>&gt; &lt;td&gt; George &lt;/td&gt; &lt;td&gt;  xi@yorku.ca  &lt;/td&gt; &lt;td&gt;  304304  &lt;/td&gt; </a:t>
            </a:r>
          </a:p>
          <a:p>
            <a:r>
              <a:rPr lang="en-CA" dirty="0"/>
              <a:t>&lt;</a:t>
            </a:r>
            <a:r>
              <a:rPr lang="en-CA" dirty="0" err="1"/>
              <a:t>tr</a:t>
            </a:r>
            <a:r>
              <a:rPr lang="en-CA" dirty="0"/>
              <a:t>&gt; &lt;td&gt; </a:t>
            </a:r>
            <a:r>
              <a:rPr lang="en-CA" dirty="0" err="1"/>
              <a:t>Xiong</a:t>
            </a:r>
            <a:r>
              <a:rPr lang="en-CA" dirty="0"/>
              <a:t>  &lt;/td&gt; &lt;td&gt;  batman@136.com  &lt;/td&gt; &lt;td&gt;  111000  &lt;/td&gt; </a:t>
            </a:r>
          </a:p>
          <a:p>
            <a:r>
              <a:rPr lang="en-CA" dirty="0"/>
              <a:t>&lt;/table&gt;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2528" y="4853969"/>
            <a:ext cx="807894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With just a few lines of code, we have created a table from our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original </a:t>
            </a:r>
            <a:r>
              <a:rPr lang="en-US" sz="2400" dirty="0" smtClean="0"/>
              <a:t>big string!</a:t>
            </a:r>
          </a:p>
          <a:p>
            <a:endParaRPr lang="en-US" sz="2400" dirty="0"/>
          </a:p>
          <a:p>
            <a:r>
              <a:rPr lang="en-US" sz="2400" dirty="0" smtClean="0"/>
              <a:t>See example </a:t>
            </a:r>
            <a:r>
              <a:rPr lang="en-US" sz="2400" dirty="0" smtClean="0">
                <a:hlinkClick r:id="rId2"/>
              </a:rPr>
              <a:t>here</a:t>
            </a:r>
            <a:endParaRPr lang="en-CA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307848" y="1974502"/>
            <a:ext cx="40991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Output from previous slide's PHP code. . </a:t>
            </a:r>
            <a:endParaRPr lang="en-CA" b="1" dirty="0"/>
          </a:p>
        </p:txBody>
      </p:sp>
    </p:spTree>
    <p:extLst>
      <p:ext uri="{BB962C8B-B14F-4D97-AF65-F5344CB8AC3E}">
        <p14:creationId xmlns:p14="http://schemas.microsoft.com/office/powerpoint/2010/main" val="349863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Implode</a:t>
            </a:r>
            <a:r>
              <a:rPr lang="en-US" dirty="0" smtClean="0"/>
              <a:t> function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Takes an array and forms a big string inserting the specified delimiter 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39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74721" y="2743200"/>
            <a:ext cx="7924800" cy="3139321"/>
          </a:xfrm>
          <a:prstGeom prst="rect">
            <a:avLst/>
          </a:prstGeom>
          <a:solidFill>
            <a:srgbClr val="EEC4EE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CA" dirty="0">
                <a:latin typeface="Consolas" panose="020B0609020204030204" pitchFamily="49" charset="0"/>
                <a:cs typeface="Consolas" panose="020B0609020204030204" pitchFamily="49" charset="0"/>
              </a:rPr>
              <a:t> $names = array("Abdel", "</a:t>
            </a:r>
            <a:r>
              <a:rPr lang="en-CA" dirty="0" err="1">
                <a:latin typeface="Consolas" panose="020B0609020204030204" pitchFamily="49" charset="0"/>
                <a:cs typeface="Consolas" panose="020B0609020204030204" pitchFamily="49" charset="0"/>
              </a:rPr>
              <a:t>Xiong</a:t>
            </a:r>
            <a:r>
              <a:rPr lang="en-CA" dirty="0">
                <a:latin typeface="Consolas" panose="020B0609020204030204" pitchFamily="49" charset="0"/>
                <a:cs typeface="Consolas" panose="020B0609020204030204" pitchFamily="49" charset="0"/>
              </a:rPr>
              <a:t>", "Tyler", "</a:t>
            </a:r>
            <a:r>
              <a:rPr lang="en-CA" dirty="0" err="1">
                <a:latin typeface="Consolas" panose="020B0609020204030204" pitchFamily="49" charset="0"/>
                <a:cs typeface="Consolas" panose="020B0609020204030204" pitchFamily="49" charset="0"/>
              </a:rPr>
              <a:t>Mahsa</a:t>
            </a:r>
            <a:r>
              <a:rPr lang="en-CA" dirty="0">
                <a:latin typeface="Consolas" panose="020B0609020204030204" pitchFamily="49" charset="0"/>
                <a:cs typeface="Consolas" panose="020B0609020204030204" pitchFamily="49" charset="0"/>
              </a:rPr>
              <a:t>", "Lili</a:t>
            </a:r>
            <a:r>
              <a:rPr lang="en-CA" dirty="0" smtClean="0">
                <a:latin typeface="Consolas" panose="020B0609020204030204" pitchFamily="49" charset="0"/>
                <a:cs typeface="Consolas" panose="020B0609020204030204" pitchFamily="49" charset="0"/>
              </a:rPr>
              <a:t>",</a:t>
            </a:r>
            <a:br>
              <a:rPr lang="en-CA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CA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</a:t>
            </a:r>
            <a:r>
              <a:rPr lang="en-CA" dirty="0"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CA" dirty="0" err="1">
                <a:latin typeface="Consolas" panose="020B0609020204030204" pitchFamily="49" charset="0"/>
                <a:cs typeface="Consolas" panose="020B0609020204030204" pitchFamily="49" charset="0"/>
              </a:rPr>
              <a:t>Deaner</a:t>
            </a:r>
            <a:r>
              <a:rPr lang="en-CA" dirty="0">
                <a:latin typeface="Consolas" panose="020B0609020204030204" pitchFamily="49" charset="0"/>
                <a:cs typeface="Consolas" panose="020B0609020204030204" pitchFamily="49" charset="0"/>
              </a:rPr>
              <a:t>", "Tony", "Saeed");  </a:t>
            </a:r>
          </a:p>
          <a:p>
            <a:endParaRPr lang="en-CA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CA" dirty="0">
                <a:latin typeface="Consolas" panose="020B0609020204030204" pitchFamily="49" charset="0"/>
                <a:cs typeface="Consolas" panose="020B0609020204030204" pitchFamily="49" charset="0"/>
              </a:rPr>
              <a:t>  $</a:t>
            </a:r>
            <a:r>
              <a:rPr lang="en-CA" dirty="0" err="1">
                <a:latin typeface="Consolas" panose="020B0609020204030204" pitchFamily="49" charset="0"/>
                <a:cs typeface="Consolas" panose="020B0609020204030204" pitchFamily="49" charset="0"/>
              </a:rPr>
              <a:t>allNames</a:t>
            </a:r>
            <a:r>
              <a:rPr lang="en-CA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CA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implode</a:t>
            </a:r>
            <a:r>
              <a:rPr lang="en-CA" dirty="0">
                <a:latin typeface="Consolas" panose="020B0609020204030204" pitchFamily="49" charset="0"/>
                <a:cs typeface="Consolas" panose="020B0609020204030204" pitchFamily="49" charset="0"/>
              </a:rPr>
              <a:t>(",", $names); </a:t>
            </a:r>
            <a:endParaRPr lang="en-CA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endParaRPr lang="en-CA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CA" dirty="0">
                <a:latin typeface="Consolas" panose="020B0609020204030204" pitchFamily="49" charset="0"/>
                <a:cs typeface="Consolas" panose="020B0609020204030204" pitchFamily="49" charset="0"/>
              </a:rPr>
              <a:t>  print '$names is of type ' . </a:t>
            </a:r>
            <a:r>
              <a:rPr lang="en-CA" dirty="0" err="1">
                <a:latin typeface="Consolas" panose="020B0609020204030204" pitchFamily="49" charset="0"/>
                <a:cs typeface="Consolas" panose="020B0609020204030204" pitchFamily="49" charset="0"/>
              </a:rPr>
              <a:t>gettype</a:t>
            </a:r>
            <a:r>
              <a:rPr lang="en-CA" dirty="0">
                <a:latin typeface="Consolas" panose="020B0609020204030204" pitchFamily="49" charset="0"/>
                <a:cs typeface="Consolas" panose="020B0609020204030204" pitchFamily="49" charset="0"/>
              </a:rPr>
              <a:t>($names) . "\n"; </a:t>
            </a:r>
          </a:p>
          <a:p>
            <a:r>
              <a:rPr lang="en-CA" dirty="0">
                <a:latin typeface="Consolas" panose="020B0609020204030204" pitchFamily="49" charset="0"/>
                <a:cs typeface="Consolas" panose="020B0609020204030204" pitchFamily="49" charset="0"/>
              </a:rPr>
              <a:t>  print '$</a:t>
            </a:r>
            <a:r>
              <a:rPr lang="en-CA" dirty="0" err="1">
                <a:latin typeface="Consolas" panose="020B0609020204030204" pitchFamily="49" charset="0"/>
                <a:cs typeface="Consolas" panose="020B0609020204030204" pitchFamily="49" charset="0"/>
              </a:rPr>
              <a:t>allNames</a:t>
            </a:r>
            <a:r>
              <a:rPr lang="en-CA" dirty="0">
                <a:latin typeface="Consolas" panose="020B0609020204030204" pitchFamily="49" charset="0"/>
                <a:cs typeface="Consolas" panose="020B0609020204030204" pitchFamily="49" charset="0"/>
              </a:rPr>
              <a:t> is of type ' . </a:t>
            </a:r>
            <a:r>
              <a:rPr lang="en-CA" dirty="0" err="1">
                <a:latin typeface="Consolas" panose="020B0609020204030204" pitchFamily="49" charset="0"/>
                <a:cs typeface="Consolas" panose="020B0609020204030204" pitchFamily="49" charset="0"/>
              </a:rPr>
              <a:t>gettype</a:t>
            </a:r>
            <a:r>
              <a:rPr lang="en-CA" dirty="0">
                <a:latin typeface="Consolas" panose="020B0609020204030204" pitchFamily="49" charset="0"/>
                <a:cs typeface="Consolas" panose="020B0609020204030204" pitchFamily="49" charset="0"/>
              </a:rPr>
              <a:t>($</a:t>
            </a:r>
            <a:r>
              <a:rPr lang="en-CA" dirty="0" err="1">
                <a:latin typeface="Consolas" panose="020B0609020204030204" pitchFamily="49" charset="0"/>
                <a:cs typeface="Consolas" panose="020B0609020204030204" pitchFamily="49" charset="0"/>
              </a:rPr>
              <a:t>allNames</a:t>
            </a:r>
            <a:r>
              <a:rPr lang="en-CA" dirty="0">
                <a:latin typeface="Consolas" panose="020B0609020204030204" pitchFamily="49" charset="0"/>
                <a:cs typeface="Consolas" panose="020B0609020204030204" pitchFamily="49" charset="0"/>
              </a:rPr>
              <a:t>) . "\n";</a:t>
            </a:r>
          </a:p>
          <a:p>
            <a:r>
              <a:rPr lang="en-CA" dirty="0">
                <a:latin typeface="Consolas" panose="020B0609020204030204" pitchFamily="49" charset="0"/>
                <a:cs typeface="Consolas" panose="020B0609020204030204" pitchFamily="49" charset="0"/>
              </a:rPr>
              <a:t>  print '$names = ';    </a:t>
            </a:r>
          </a:p>
          <a:p>
            <a:r>
              <a:rPr lang="en-CA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CA" dirty="0" err="1">
                <a:latin typeface="Consolas" panose="020B0609020204030204" pitchFamily="49" charset="0"/>
                <a:cs typeface="Consolas" panose="020B0609020204030204" pitchFamily="49" charset="0"/>
              </a:rPr>
              <a:t>print_r</a:t>
            </a:r>
            <a:r>
              <a:rPr lang="en-CA" dirty="0">
                <a:latin typeface="Consolas" panose="020B0609020204030204" pitchFamily="49" charset="0"/>
                <a:cs typeface="Consolas" panose="020B0609020204030204" pitchFamily="49" charset="0"/>
              </a:rPr>
              <a:t>($names);        </a:t>
            </a:r>
          </a:p>
          <a:p>
            <a:r>
              <a:rPr lang="en-CA" dirty="0">
                <a:latin typeface="Consolas" panose="020B0609020204030204" pitchFamily="49" charset="0"/>
                <a:cs typeface="Consolas" panose="020B0609020204030204" pitchFamily="49" charset="0"/>
              </a:rPr>
              <a:t>  print '$</a:t>
            </a:r>
            <a:r>
              <a:rPr lang="en-CA" dirty="0" err="1">
                <a:latin typeface="Consolas" panose="020B0609020204030204" pitchFamily="49" charset="0"/>
                <a:cs typeface="Consolas" panose="020B0609020204030204" pitchFamily="49" charset="0"/>
              </a:rPr>
              <a:t>allNames</a:t>
            </a:r>
            <a:r>
              <a:rPr lang="en-CA" dirty="0">
                <a:latin typeface="Consolas" panose="020B0609020204030204" pitchFamily="49" charset="0"/>
                <a:cs typeface="Consolas" panose="020B0609020204030204" pitchFamily="49" charset="0"/>
              </a:rPr>
              <a:t> = ';   </a:t>
            </a:r>
          </a:p>
          <a:p>
            <a:r>
              <a:rPr lang="en-CA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CA" dirty="0" err="1">
                <a:latin typeface="Consolas" panose="020B0609020204030204" pitchFamily="49" charset="0"/>
                <a:cs typeface="Consolas" panose="020B0609020204030204" pitchFamily="49" charset="0"/>
              </a:rPr>
              <a:t>print_r</a:t>
            </a:r>
            <a:r>
              <a:rPr lang="en-CA" dirty="0">
                <a:latin typeface="Consolas" panose="020B0609020204030204" pitchFamily="49" charset="0"/>
                <a:cs typeface="Consolas" panose="020B0609020204030204" pitchFamily="49" charset="0"/>
              </a:rPr>
              <a:t>($</a:t>
            </a:r>
            <a:r>
              <a:rPr lang="en-CA" dirty="0" err="1">
                <a:latin typeface="Consolas" panose="020B0609020204030204" pitchFamily="49" charset="0"/>
                <a:cs typeface="Consolas" panose="020B0609020204030204" pitchFamily="49" charset="0"/>
              </a:rPr>
              <a:t>allNames</a:t>
            </a:r>
            <a:r>
              <a:rPr lang="en-CA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6805" y="6292334"/>
            <a:ext cx="15648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See code </a:t>
            </a:r>
            <a:r>
              <a:rPr lang="en-US" dirty="0" smtClean="0">
                <a:hlinkClick r:id="rId2"/>
              </a:rPr>
              <a:t>here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66594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Indexed Arrays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4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66700" y="2895600"/>
            <a:ext cx="8153400" cy="2057400"/>
          </a:xfrm>
          <a:prstGeom prst="rect">
            <a:avLst/>
          </a:prstGeom>
        </p:spPr>
        <p:txBody>
          <a:bodyPr/>
          <a:lstStyle>
            <a:lvl1pPr marL="319088" indent="-319088" algn="l" rtl="0" eaLnBrk="1" fontAlgn="base" hangingPunct="1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rtl="0" eaLnBrk="1" fontAlgn="base" hangingPunct="1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fontAlgn="base" hangingPunct="1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A04DA3"/>
              </a:buClr>
              <a:buSzPct val="7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Index arrays </a:t>
            </a:r>
            <a:r>
              <a:rPr lang="en-US" dirty="0" smtClean="0"/>
              <a:t>(or numerical </a:t>
            </a:r>
            <a:r>
              <a:rPr lang="en-US" dirty="0" smtClean="0"/>
              <a:t>arrays) </a:t>
            </a:r>
            <a:r>
              <a:rPr lang="en-US" dirty="0" smtClean="0"/>
              <a:t>are arrays where the individual values in the array are access with a </a:t>
            </a:r>
            <a:r>
              <a:rPr lang="en-US" i="1" dirty="0" smtClean="0"/>
              <a:t>numeric index</a:t>
            </a:r>
            <a:r>
              <a:rPr lang="en-US" dirty="0" smtClean="0"/>
              <a:t>. Indexing starts at position 0, not 1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609600" y="1676400"/>
            <a:ext cx="8153400" cy="1200329"/>
          </a:xfrm>
          <a:prstGeom prst="rect">
            <a:avLst/>
          </a:prstGeom>
          <a:solidFill>
            <a:srgbClr val="EEC4E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&lt;?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php</a:t>
            </a:r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$food = array("falafel", "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pide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", "poutine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");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print "My favorite is $food[0] \n";</a:t>
            </a:r>
            <a:endParaRPr lang="en-US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?&gt;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						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PHP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814841"/>
              </p:ext>
            </p:extLst>
          </p:nvPr>
        </p:nvGraphicFramePr>
        <p:xfrm>
          <a:off x="2478505" y="5181600"/>
          <a:ext cx="6322599" cy="9906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107533"/>
                <a:gridCol w="2107533"/>
                <a:gridCol w="2107533"/>
              </a:tblGrid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0</a:t>
                      </a:r>
                      <a:endParaRPr lang="en-C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</a:t>
                      </a:r>
                      <a:endParaRPr lang="en-C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CA" b="1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"falafel"</a:t>
                      </a:r>
                      <a:endParaRPr lang="en-CA" b="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"</a:t>
                      </a:r>
                      <a:r>
                        <a:rPr lang="en-US" b="0" dirty="0" err="1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pide</a:t>
                      </a:r>
                      <a:r>
                        <a:rPr lang="en-US" b="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"</a:t>
                      </a:r>
                      <a:endParaRPr lang="en-CA" b="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"poutine"</a:t>
                      </a:r>
                      <a:endParaRPr lang="en-CA" b="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430488" y="5181600"/>
            <a:ext cx="10218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[</a:t>
            </a:r>
            <a:r>
              <a:rPr lang="en-US" sz="2400" dirty="0"/>
              <a:t>i</a:t>
            </a:r>
            <a:r>
              <a:rPr lang="en-US" sz="2400" dirty="0" smtClean="0"/>
              <a:t>ndex]</a:t>
            </a:r>
            <a:endParaRPr lang="en-CA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876305" y="5619571"/>
            <a:ext cx="16136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array value</a:t>
            </a:r>
            <a:endParaRPr lang="en-CA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467621" y="5141893"/>
            <a:ext cx="105637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$food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endParaRPr lang="en-CA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247366" y="6261318"/>
            <a:ext cx="14183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EECS 1012</a:t>
            </a:r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9940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Implode – explained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40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1679" y="4503248"/>
            <a:ext cx="84953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$</a:t>
            </a:r>
            <a:r>
              <a:rPr lang="en-US" sz="2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allNames</a:t>
            </a:r>
            <a:r>
              <a:rPr lang="en-US" sz="2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= implode(",", $names); </a:t>
            </a:r>
            <a:endParaRPr lang="en-CA" sz="2800" dirty="0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6324600" y="5113486"/>
            <a:ext cx="533400" cy="51787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853989" y="5606534"/>
            <a:ext cx="1747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array to implode</a:t>
            </a:r>
            <a:endParaRPr lang="en-CA" dirty="0"/>
          </a:p>
        </p:txBody>
      </p:sp>
      <p:sp>
        <p:nvSpPr>
          <p:cNvPr id="11" name="TextBox 10"/>
          <p:cNvSpPr txBox="1"/>
          <p:nvPr/>
        </p:nvSpPr>
        <p:spPr>
          <a:xfrm>
            <a:off x="2241985" y="5830669"/>
            <a:ext cx="39194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Make a single </a:t>
            </a:r>
            <a:r>
              <a:rPr lang="en-US" dirty="0" smtClean="0"/>
              <a:t>string</a:t>
            </a:r>
            <a:r>
              <a:rPr lang="en-US" dirty="0"/>
              <a:t> </a:t>
            </a:r>
            <a:r>
              <a:rPr lang="en-US" dirty="0" smtClean="0"/>
              <a:t>by concatenating</a:t>
            </a:r>
            <a:br>
              <a:rPr lang="en-US" dirty="0" smtClean="0"/>
            </a:br>
            <a:r>
              <a:rPr lang="en-US" dirty="0" smtClean="0"/>
              <a:t>all the content with this d</a:t>
            </a:r>
            <a:r>
              <a:rPr lang="en-US" dirty="0" smtClean="0"/>
              <a:t>elimiter inserted</a:t>
            </a:r>
            <a:br>
              <a:rPr lang="en-US" dirty="0" smtClean="0"/>
            </a:br>
            <a:r>
              <a:rPr lang="en-US" dirty="0" smtClean="0"/>
              <a:t>between each item. </a:t>
            </a:r>
            <a:endParaRPr lang="en-CA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4484374" y="5081484"/>
            <a:ext cx="163826" cy="70971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266700" y="1725384"/>
            <a:ext cx="4572000" cy="24622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n-CA" sz="1400" dirty="0"/>
              <a:t>$names = Array</a:t>
            </a:r>
          </a:p>
          <a:p>
            <a:r>
              <a:rPr lang="en-CA" sz="1400" dirty="0"/>
              <a:t>(</a:t>
            </a:r>
          </a:p>
          <a:p>
            <a:r>
              <a:rPr lang="en-CA" sz="1400" dirty="0"/>
              <a:t>    [0] =&gt; Abdel</a:t>
            </a:r>
          </a:p>
          <a:p>
            <a:r>
              <a:rPr lang="en-CA" sz="1400" dirty="0"/>
              <a:t>    [1] =&gt; </a:t>
            </a:r>
            <a:r>
              <a:rPr lang="en-CA" sz="1400" dirty="0" err="1"/>
              <a:t>Xiong</a:t>
            </a:r>
            <a:endParaRPr lang="en-CA" sz="1400" dirty="0"/>
          </a:p>
          <a:p>
            <a:r>
              <a:rPr lang="en-CA" sz="1400" dirty="0"/>
              <a:t>    [2] =&gt; Tyler</a:t>
            </a:r>
          </a:p>
          <a:p>
            <a:r>
              <a:rPr lang="en-CA" sz="1400" dirty="0"/>
              <a:t>    [3] =&gt; </a:t>
            </a:r>
            <a:r>
              <a:rPr lang="en-CA" sz="1400" dirty="0" err="1"/>
              <a:t>Mahsa</a:t>
            </a:r>
            <a:endParaRPr lang="en-CA" sz="1400" dirty="0"/>
          </a:p>
          <a:p>
            <a:r>
              <a:rPr lang="en-CA" sz="1400" dirty="0"/>
              <a:t>    [4] =&gt; Lili</a:t>
            </a:r>
          </a:p>
          <a:p>
            <a:r>
              <a:rPr lang="en-CA" sz="1400" dirty="0"/>
              <a:t>    [5] =&gt; </a:t>
            </a:r>
            <a:r>
              <a:rPr lang="en-CA" sz="1400" dirty="0" err="1"/>
              <a:t>Deaner</a:t>
            </a:r>
            <a:endParaRPr lang="en-CA" sz="1400" dirty="0"/>
          </a:p>
          <a:p>
            <a:r>
              <a:rPr lang="en-CA" sz="1400" dirty="0"/>
              <a:t>    [6] =&gt; Tony</a:t>
            </a:r>
          </a:p>
          <a:p>
            <a:r>
              <a:rPr lang="en-CA" sz="1400" dirty="0"/>
              <a:t>    [7] =&gt; Saeed</a:t>
            </a:r>
          </a:p>
          <a:p>
            <a:r>
              <a:rPr lang="en-CA" sz="1400" dirty="0"/>
              <a:t>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47366" y="6261318"/>
            <a:ext cx="14183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EECS 1012</a:t>
            </a:r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1445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Impode</a:t>
            </a:r>
            <a:r>
              <a:rPr lang="en-US" dirty="0" smtClean="0"/>
              <a:t> example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41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999183" y="2485936"/>
            <a:ext cx="7384341" cy="1200329"/>
          </a:xfrm>
          <a:prstGeom prst="rect">
            <a:avLst/>
          </a:prstGeom>
          <a:solidFill>
            <a:srgbClr val="EEC4EE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CA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$</a:t>
            </a:r>
            <a:r>
              <a:rPr lang="en-CA" sz="2400" dirty="0" err="1">
                <a:latin typeface="Consolas" panose="020B0609020204030204" pitchFamily="49" charset="0"/>
                <a:cs typeface="Consolas" panose="020B0609020204030204" pitchFamily="49" charset="0"/>
              </a:rPr>
              <a:t>allNames</a:t>
            </a:r>
            <a:r>
              <a:rPr lang="en-CA" sz="24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CA" sz="2400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implode</a:t>
            </a:r>
            <a:r>
              <a:rPr lang="en-CA" sz="2400" dirty="0">
                <a:latin typeface="Consolas" panose="020B0609020204030204" pitchFamily="49" charset="0"/>
                <a:cs typeface="Consolas" panose="020B0609020204030204" pitchFamily="49" charset="0"/>
              </a:rPr>
              <a:t>(",", $names); </a:t>
            </a:r>
            <a:endParaRPr lang="en-CA" sz="24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CA" sz="2400" dirty="0">
                <a:latin typeface="Consolas" panose="020B0609020204030204" pitchFamily="49" charset="0"/>
                <a:cs typeface="Consolas" panose="020B0609020204030204" pitchFamily="49" charset="0"/>
              </a:rPr>
              <a:t>print </a:t>
            </a:r>
            <a:r>
              <a:rPr lang="en-CA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$</a:t>
            </a:r>
            <a:r>
              <a:rPr lang="en-CA" sz="2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allNames</a:t>
            </a:r>
            <a:r>
              <a:rPr lang="en-CA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						     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PHP</a:t>
            </a:r>
            <a:endParaRPr lang="en-CA" sz="2400" dirty="0">
              <a:solidFill>
                <a:schemeClr val="bg1">
                  <a:lumMod val="65000"/>
                </a:schemeClr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95172" y="4150667"/>
            <a:ext cx="7388352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CA" sz="2400" dirty="0" err="1" smtClean="0"/>
              <a:t>Abdel,Xiong,Tyler,Mahsa,Lili,Deaner,Tony,Saeed</a:t>
            </a:r>
            <a:endParaRPr lang="en-CA" sz="2400" dirty="0" smtClean="0"/>
          </a:p>
          <a:p>
            <a:r>
              <a:rPr lang="en-US" sz="2400" dirty="0" smtClean="0"/>
              <a:t>						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</a:rPr>
              <a:t>Output</a:t>
            </a:r>
            <a:endParaRPr lang="en-CA" sz="2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5715000"/>
            <a:ext cx="85863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This example took our array of names and created a single string with a delimiter</a:t>
            </a:r>
            <a:br>
              <a:rPr lang="en-US" sz="2000" dirty="0" smtClean="0"/>
            </a:br>
            <a:r>
              <a:rPr lang="en-US" sz="2000" dirty="0" smtClean="0"/>
              <a:t>inserted between each item in the array.</a:t>
            </a: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196904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Array/string recap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Arrays are useful data types to store a collection of data using the same variable name</a:t>
            </a:r>
          </a:p>
          <a:p>
            <a:endParaRPr lang="en-US" dirty="0" smtClean="0"/>
          </a:p>
          <a:p>
            <a:r>
              <a:rPr lang="en-US" dirty="0" smtClean="0"/>
              <a:t>Two types of arrays: indexed and associative</a:t>
            </a:r>
          </a:p>
          <a:p>
            <a:endParaRPr lang="en-US" dirty="0"/>
          </a:p>
          <a:p>
            <a:r>
              <a:rPr lang="en-US" dirty="0" smtClean="0"/>
              <a:t>Many string functions return their results as arrays, or accept arrays as input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42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47366" y="6261318"/>
            <a:ext cx="14183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EECS 1012</a:t>
            </a:r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9274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PHP File </a:t>
            </a:r>
            <a:r>
              <a:rPr lang="en-US" dirty="0" err="1" smtClean="0"/>
              <a:t>Input/Output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0CCEE58-BB30-497C-96AB-9A497C174467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646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File are stored on our "hard drives" – the data remains there even when the computer is turned off.</a:t>
            </a:r>
          </a:p>
          <a:p>
            <a:r>
              <a:rPr lang="en-US" dirty="0" smtClean="0"/>
              <a:t>We can read and write data to files.  These files are generally stored on the web server.</a:t>
            </a:r>
          </a:p>
          <a:p>
            <a:r>
              <a:rPr lang="en-US" dirty="0" smtClean="0"/>
              <a:t>PHP can read this data into the program.</a:t>
            </a:r>
          </a:p>
          <a:p>
            <a:r>
              <a:rPr lang="en-US" dirty="0" smtClean="0"/>
              <a:t>PHP can also write out information to files.</a:t>
            </a:r>
          </a:p>
          <a:p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44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47366" y="6261318"/>
            <a:ext cx="14183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EECS 1012</a:t>
            </a:r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08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PHP file diagram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45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905000"/>
            <a:ext cx="67056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Snip Single Corner Rectangle 10"/>
          <p:cNvSpPr/>
          <p:nvPr/>
        </p:nvSpPr>
        <p:spPr>
          <a:xfrm>
            <a:off x="7620000" y="2362200"/>
            <a:ext cx="917448" cy="1676400"/>
          </a:xfrm>
          <a:prstGeom prst="snip1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Text File</a:t>
            </a:r>
            <a:endParaRPr lang="en-CA" dirty="0"/>
          </a:p>
        </p:txBody>
      </p:sp>
      <p:sp>
        <p:nvSpPr>
          <p:cNvPr id="12" name="Left-Right Arrow 11"/>
          <p:cNvSpPr/>
          <p:nvPr/>
        </p:nvSpPr>
        <p:spPr>
          <a:xfrm>
            <a:off x="6858000" y="2933700"/>
            <a:ext cx="685800" cy="457200"/>
          </a:xfrm>
          <a:prstGeom prst="leftRight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TextBox 12"/>
          <p:cNvSpPr txBox="1"/>
          <p:nvPr/>
        </p:nvSpPr>
        <p:spPr>
          <a:xfrm>
            <a:off x="7415894" y="4170163"/>
            <a:ext cx="1782860" cy="24622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Text file that</a:t>
            </a:r>
            <a:br>
              <a:rPr lang="en-US" sz="1400" dirty="0" smtClean="0"/>
            </a:br>
            <a:r>
              <a:rPr lang="en-US" sz="1400" dirty="0" smtClean="0"/>
              <a:t>is on the server.</a:t>
            </a:r>
          </a:p>
          <a:p>
            <a:endParaRPr lang="en-US" sz="1400" dirty="0"/>
          </a:p>
          <a:p>
            <a:r>
              <a:rPr lang="en-US" sz="1400" dirty="0" smtClean="0"/>
              <a:t>PHP can access</a:t>
            </a:r>
            <a:br>
              <a:rPr lang="en-US" sz="1400" dirty="0" smtClean="0"/>
            </a:br>
            <a:r>
              <a:rPr lang="en-US" sz="1400" dirty="0" smtClean="0"/>
              <a:t>this file and</a:t>
            </a:r>
          </a:p>
          <a:p>
            <a:r>
              <a:rPr lang="en-US" sz="1400" dirty="0" smtClean="0"/>
              <a:t>incorporate</a:t>
            </a:r>
            <a:br>
              <a:rPr lang="en-US" sz="1400" dirty="0" smtClean="0"/>
            </a:br>
            <a:r>
              <a:rPr lang="en-US" sz="1400" dirty="0" smtClean="0"/>
              <a:t>its contents into the </a:t>
            </a:r>
            <a:br>
              <a:rPr lang="en-US" sz="1400" dirty="0" smtClean="0"/>
            </a:br>
            <a:r>
              <a:rPr lang="en-US" sz="1400" dirty="0" smtClean="0"/>
              <a:t>output.  PHP can </a:t>
            </a:r>
          </a:p>
          <a:p>
            <a:r>
              <a:rPr lang="en-US" sz="1400" dirty="0" smtClean="0"/>
              <a:t>also write information </a:t>
            </a:r>
          </a:p>
          <a:p>
            <a:r>
              <a:rPr lang="en-US" sz="1400" dirty="0" smtClean="0"/>
              <a:t>to this  file.</a:t>
            </a:r>
            <a:br>
              <a:rPr lang="en-US" sz="1400" dirty="0" smtClean="0"/>
            </a:br>
            <a:endParaRPr lang="en-CA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247366" y="6261318"/>
            <a:ext cx="14183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EECS 1012</a:t>
            </a:r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10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Facebook has a file on all of you!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46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3" y="1981201"/>
            <a:ext cx="4414837" cy="2133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637" y="2233948"/>
            <a:ext cx="727925" cy="9294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410200" y="2233948"/>
            <a:ext cx="3505319" cy="23083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err="1" smtClean="0"/>
              <a:t>Deaner's</a:t>
            </a:r>
            <a:r>
              <a:rPr lang="en-US" b="1" dirty="0" smtClean="0"/>
              <a:t> File</a:t>
            </a:r>
          </a:p>
          <a:p>
            <a:endParaRPr lang="en-US" dirty="0"/>
          </a:p>
          <a:p>
            <a:r>
              <a:rPr lang="en-US" b="1" dirty="0" smtClean="0"/>
              <a:t>Likes</a:t>
            </a:r>
            <a:r>
              <a:rPr lang="en-US" dirty="0" smtClean="0"/>
              <a:t>: Poutine, Beer, Smokes, Hockey</a:t>
            </a:r>
          </a:p>
          <a:p>
            <a:endParaRPr lang="en-US" dirty="0"/>
          </a:p>
          <a:p>
            <a:r>
              <a:rPr lang="en-US" b="1" dirty="0" smtClean="0"/>
              <a:t>Posts</a:t>
            </a:r>
            <a:r>
              <a:rPr lang="en-US" dirty="0" smtClean="0"/>
              <a:t>: Just </a:t>
            </a:r>
            <a:r>
              <a:rPr lang="en-US" dirty="0" err="1" smtClean="0"/>
              <a:t>Give'r</a:t>
            </a:r>
            <a:r>
              <a:rPr lang="en-US" dirty="0" smtClean="0"/>
              <a:t> Terry, …, …, …</a:t>
            </a:r>
          </a:p>
          <a:p>
            <a:endParaRPr lang="en-US" dirty="0"/>
          </a:p>
          <a:p>
            <a:r>
              <a:rPr lang="en-US" b="1" dirty="0" smtClean="0"/>
              <a:t>Friends</a:t>
            </a:r>
            <a:r>
              <a:rPr lang="en-US" dirty="0" smtClean="0"/>
              <a:t>: Tron, Terry, Ron</a:t>
            </a:r>
          </a:p>
          <a:p>
            <a:endParaRPr lang="en-US" dirty="0"/>
          </a:p>
        </p:txBody>
      </p:sp>
      <p:sp>
        <p:nvSpPr>
          <p:cNvPr id="9" name="Left-Right Arrow 8"/>
          <p:cNvSpPr/>
          <p:nvPr/>
        </p:nvSpPr>
        <p:spPr>
          <a:xfrm>
            <a:off x="4648200" y="2241496"/>
            <a:ext cx="685800" cy="457200"/>
          </a:xfrm>
          <a:prstGeom prst="leftRight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TextBox 9"/>
          <p:cNvSpPr txBox="1"/>
          <p:nvPr/>
        </p:nvSpPr>
        <p:spPr>
          <a:xfrm>
            <a:off x="152400" y="4918237"/>
            <a:ext cx="72969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Facebook stores all your information, posts, likes, </a:t>
            </a:r>
            <a:r>
              <a:rPr lang="en-US" sz="2400" dirty="0" err="1" smtClean="0"/>
              <a:t>etc</a:t>
            </a:r>
            <a:r>
              <a:rPr lang="en-US" sz="2400" dirty="0" smtClean="0"/>
              <a:t> in</a:t>
            </a:r>
            <a:br>
              <a:rPr lang="en-US" sz="2400" dirty="0" smtClean="0"/>
            </a:br>
            <a:r>
              <a:rPr lang="en-US" sz="2400" dirty="0" smtClean="0"/>
              <a:t>files that it accesses each time you log in.  It also shares</a:t>
            </a:r>
            <a:br>
              <a:rPr lang="en-US" sz="2400" dirty="0" smtClean="0"/>
            </a:br>
            <a:r>
              <a:rPr lang="en-US" sz="2400" dirty="0" smtClean="0"/>
              <a:t>this information with vendors who want to sell you things.   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369170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PHP </a:t>
            </a:r>
            <a:r>
              <a:rPr lang="en-US" dirty="0"/>
              <a:t>file I/O functions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53104498"/>
              </p:ext>
            </p:extLst>
          </p:nvPr>
        </p:nvGraphicFramePr>
        <p:xfrm>
          <a:off x="533400" y="1660926"/>
          <a:ext cx="8153400" cy="431292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4076700"/>
                <a:gridCol w="4076700"/>
              </a:tblGrid>
              <a:tr h="0">
                <a:tc>
                  <a:txBody>
                    <a:bodyPr/>
                    <a:lstStyle/>
                    <a:p>
                      <a:r>
                        <a:rPr lang="en-US" sz="2400" b="1" dirty="0"/>
                        <a:t>function </a:t>
                      </a:r>
                      <a:r>
                        <a:rPr lang="en-US" sz="2400" b="1" dirty="0" smtClean="0"/>
                        <a:t>name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category </a:t>
                      </a:r>
                    </a:p>
                  </a:txBody>
                  <a:tcPr anchor="ctr"/>
                </a:tc>
              </a:tr>
              <a:tr h="8382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file(</a:t>
                      </a:r>
                      <a:r>
                        <a:rPr lang="en-US" sz="2000" b="1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filename</a:t>
                      </a:r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)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Reads the contents from a fil</a:t>
                      </a:r>
                      <a:r>
                        <a:rPr lang="en-US" sz="2000" baseline="0" dirty="0" smtClean="0"/>
                        <a:t>e with the name </a:t>
                      </a:r>
                      <a:r>
                        <a:rPr lang="en-US" sz="2000" b="1" baseline="0" dirty="0" smtClean="0"/>
                        <a:t>filename </a:t>
                      </a:r>
                      <a:r>
                        <a:rPr lang="en-US" sz="2000" b="0" i="0" baseline="0" dirty="0" smtClean="0"/>
                        <a:t>into an array of strings, where each string is a line from the file.</a:t>
                      </a:r>
                      <a:endParaRPr lang="en-US" sz="2000" b="1" dirty="0" smtClean="0"/>
                    </a:p>
                  </a:txBody>
                  <a:tcPr anchor="ctr"/>
                </a:tc>
              </a:tr>
              <a:tr h="838200">
                <a:tc>
                  <a:txBody>
                    <a:bodyPr/>
                    <a:lstStyle/>
                    <a:p>
                      <a:r>
                        <a:rPr kumimoji="0" lang="en-CA" sz="20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Consolas" panose="020B0609020204030204" pitchFamily="49" charset="0"/>
                          <a:ea typeface="+mn-ea"/>
                          <a:cs typeface="Consolas" panose="020B0609020204030204" pitchFamily="49" charset="0"/>
                        </a:rPr>
                        <a:t>file_get_contents</a:t>
                      </a:r>
                      <a:r>
                        <a:rPr kumimoji="0" lang="en-CA" sz="2000" b="0" i="0" kern="1200" dirty="0" smtClean="0">
                          <a:solidFill>
                            <a:schemeClr val="dk1"/>
                          </a:solidFill>
                          <a:effectLst/>
                          <a:latin typeface="Consolas" panose="020B0609020204030204" pitchFamily="49" charset="0"/>
                          <a:ea typeface="+mn-ea"/>
                          <a:cs typeface="Consolas" panose="020B0609020204030204" pitchFamily="49" charset="0"/>
                        </a:rPr>
                        <a:t>(</a:t>
                      </a:r>
                      <a:r>
                        <a:rPr kumimoji="0" lang="en-CA" sz="2000" b="1" i="0" kern="1200" dirty="0" smtClean="0">
                          <a:solidFill>
                            <a:schemeClr val="dk1"/>
                          </a:solidFill>
                          <a:effectLst/>
                          <a:latin typeface="Consolas" panose="020B0609020204030204" pitchFamily="49" charset="0"/>
                          <a:ea typeface="+mn-ea"/>
                          <a:cs typeface="Consolas" panose="020B0609020204030204" pitchFamily="49" charset="0"/>
                        </a:rPr>
                        <a:t>filename</a:t>
                      </a:r>
                      <a:r>
                        <a:rPr kumimoji="0" lang="en-CA" sz="2000" b="0" i="0" kern="1200" dirty="0" smtClean="0">
                          <a:solidFill>
                            <a:schemeClr val="dk1"/>
                          </a:solidFill>
                          <a:effectLst/>
                          <a:latin typeface="Consolas" panose="020B0609020204030204" pitchFamily="49" charset="0"/>
                          <a:ea typeface="+mn-ea"/>
                          <a:cs typeface="Consolas" panose="020B0609020204030204" pitchFamily="49" charset="0"/>
                        </a:rPr>
                        <a:t>)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Reads the contents </a:t>
                      </a:r>
                      <a:r>
                        <a:rPr lang="en-US" sz="2000" dirty="0" smtClean="0"/>
                        <a:t>from a fil</a:t>
                      </a:r>
                      <a:r>
                        <a:rPr lang="en-US" sz="2000" baseline="0" dirty="0" smtClean="0"/>
                        <a:t>e with the </a:t>
                      </a:r>
                      <a:r>
                        <a:rPr lang="en-US" sz="2000" baseline="0" smtClean="0"/>
                        <a:t>name </a:t>
                      </a:r>
                      <a:r>
                        <a:rPr lang="en-US" sz="2000" b="1" baseline="0" smtClean="0"/>
                        <a:t>filename </a:t>
                      </a:r>
                      <a:r>
                        <a:rPr lang="en-US" sz="2000" b="0" baseline="0" smtClean="0"/>
                        <a:t>into</a:t>
                      </a:r>
                      <a:r>
                        <a:rPr lang="en-US" sz="2000" b="1" baseline="0" smtClean="0"/>
                        <a:t> one large string.</a:t>
                      </a:r>
                      <a:endParaRPr lang="en-US" sz="2000" b="1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file_put_contents</a:t>
                      </a:r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(</a:t>
                      </a:r>
                      <a:r>
                        <a:rPr lang="en-US" sz="2000" b="1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filename</a:t>
                      </a:r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, </a:t>
                      </a:r>
                      <a:r>
                        <a:rPr lang="en-US" sz="2000" b="1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data</a:t>
                      </a:r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, </a:t>
                      </a:r>
                      <a:r>
                        <a:rPr lang="en-US" sz="2000" b="1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mode</a:t>
                      </a:r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)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Writ</a:t>
                      </a:r>
                      <a:r>
                        <a:rPr lang="en-US" sz="2000" baseline="0" dirty="0" smtClean="0"/>
                        <a:t>e content from </a:t>
                      </a:r>
                      <a:r>
                        <a:rPr lang="en-US" sz="2000" b="1" baseline="0" dirty="0" smtClean="0"/>
                        <a:t>data</a:t>
                      </a:r>
                      <a:r>
                        <a:rPr lang="en-US" sz="2000" baseline="0" dirty="0" smtClean="0"/>
                        <a:t> to a file with the name </a:t>
                      </a:r>
                      <a:r>
                        <a:rPr lang="en-US" sz="2000" b="1" baseline="0" dirty="0" smtClean="0"/>
                        <a:t>filename</a:t>
                      </a:r>
                      <a:r>
                        <a:rPr lang="en-US" sz="2000" baseline="0" dirty="0" smtClean="0"/>
                        <a:t>, using a particular writing </a:t>
                      </a:r>
                      <a:r>
                        <a:rPr lang="en-US" sz="2000" b="1" baseline="0" dirty="0" smtClean="0"/>
                        <a:t>mode</a:t>
                      </a:r>
                      <a:r>
                        <a:rPr lang="en-US" sz="2000" baseline="0" dirty="0" smtClean="0"/>
                        <a:t>.</a:t>
                      </a:r>
                      <a:endParaRPr lang="en-US" sz="200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CA" sz="20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Consolas" panose="020B0609020204030204" pitchFamily="49" charset="0"/>
                          <a:ea typeface="+mn-ea"/>
                          <a:cs typeface="Consolas" panose="020B0609020204030204" pitchFamily="49" charset="0"/>
                        </a:rPr>
                        <a:t>file_exists</a:t>
                      </a:r>
                      <a:r>
                        <a:rPr kumimoji="0" lang="en-CA" sz="2000" b="1" i="0" kern="1200" dirty="0" smtClean="0">
                          <a:solidFill>
                            <a:schemeClr val="dk1"/>
                          </a:solidFill>
                          <a:effectLst/>
                          <a:latin typeface="Consolas" panose="020B0609020204030204" pitchFamily="49" charset="0"/>
                          <a:ea typeface="+mn-ea"/>
                          <a:cs typeface="Consolas" panose="020B0609020204030204" pitchFamily="49" charset="0"/>
                        </a:rPr>
                        <a:t>(filename</a:t>
                      </a:r>
                      <a:r>
                        <a:rPr kumimoji="0" lang="en-CA" sz="2000" b="0" i="0" kern="1200" dirty="0" smtClean="0">
                          <a:solidFill>
                            <a:schemeClr val="dk1"/>
                          </a:solidFill>
                          <a:effectLst/>
                          <a:latin typeface="Consolas" panose="020B0609020204030204" pitchFamily="49" charset="0"/>
                          <a:ea typeface="+mn-ea"/>
                          <a:cs typeface="Consolas" panose="020B0609020204030204" pitchFamily="49" charset="0"/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Checks to see if a file of filename exists.</a:t>
                      </a:r>
                      <a:endParaRPr lang="en-US" sz="20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70CCEE58-BB30-497C-96AB-9A497C174467}" type="slidenum">
              <a:rPr lang="en-US" smtClean="0"/>
              <a:t>47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76463" y="6488668"/>
            <a:ext cx="546763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I/O is computing speak for "Input/Output"</a:t>
            </a:r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8070" y="6112621"/>
            <a:ext cx="80977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There are many types of file functions for PHP, we will learn a few basic ones.</a:t>
            </a: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2976887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Reading from a file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888552673"/>
              </p:ext>
            </p:extLst>
          </p:nvPr>
        </p:nvGraphicFramePr>
        <p:xfrm>
          <a:off x="2743200" y="1600200"/>
          <a:ext cx="5829490" cy="320040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2914745"/>
                <a:gridCol w="2914745"/>
              </a:tblGrid>
              <a:tr h="0">
                <a:tc>
                  <a:txBody>
                    <a:bodyPr/>
                    <a:lstStyle/>
                    <a:p>
                      <a:r>
                        <a:rPr lang="en-US" sz="2400" b="1" dirty="0"/>
                        <a:t>file("foo.txt")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 b="1" dirty="0" err="1" smtClean="0"/>
                        <a:t>file_get_contents</a:t>
                      </a:r>
                      <a:r>
                        <a:rPr lang="en-US" sz="2400" b="1" dirty="0" smtClean="0"/>
                        <a:t/>
                      </a:r>
                      <a:br>
                        <a:rPr lang="en-US" sz="2400" b="1" dirty="0" smtClean="0"/>
                      </a:br>
                      <a:r>
                        <a:rPr lang="en-US" sz="2400" b="1" dirty="0" smtClean="0"/>
                        <a:t>("</a:t>
                      </a:r>
                      <a:r>
                        <a:rPr lang="en-US" sz="2400" b="1" dirty="0"/>
                        <a:t>foo.txt")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Returns (an array)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Returns</a:t>
                      </a:r>
                      <a:r>
                        <a:rPr lang="en-US" sz="2400" b="1" baseline="0" dirty="0" smtClean="0"/>
                        <a:t> (a string)</a:t>
                      </a:r>
                      <a:endParaRPr lang="en-US" sz="2400" b="1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2000" dirty="0"/>
                        <a:t>array( </a:t>
                      </a:r>
                      <a:endParaRPr lang="en-US" sz="2000" dirty="0" smtClean="0"/>
                    </a:p>
                    <a:p>
                      <a:r>
                        <a:rPr lang="en-US" sz="2000" dirty="0" smtClean="0"/>
                        <a:t> "</a:t>
                      </a:r>
                      <a:r>
                        <a:rPr lang="en-US" sz="2000" dirty="0"/>
                        <a:t>Hello\n", </a:t>
                      </a:r>
                      <a:r>
                        <a:rPr lang="en-US" sz="2000" dirty="0" smtClean="0"/>
                        <a:t>  #0 </a:t>
                      </a:r>
                    </a:p>
                    <a:p>
                      <a:r>
                        <a:rPr lang="en-US" sz="2000" dirty="0" smtClean="0"/>
                        <a:t> "</a:t>
                      </a:r>
                      <a:r>
                        <a:rPr lang="en-US" sz="2000" dirty="0"/>
                        <a:t>how are\n", </a:t>
                      </a:r>
                      <a:r>
                        <a:rPr lang="en-US" sz="2000" dirty="0" smtClean="0"/>
                        <a:t>#1              </a:t>
                      </a:r>
                    </a:p>
                    <a:p>
                      <a:r>
                        <a:rPr lang="en-US" sz="2000" dirty="0" smtClean="0"/>
                        <a:t> "</a:t>
                      </a:r>
                      <a:r>
                        <a:rPr lang="en-US" sz="2000" dirty="0"/>
                        <a:t>you?\n", </a:t>
                      </a:r>
                      <a:r>
                        <a:rPr lang="en-US" sz="2000" dirty="0" smtClean="0"/>
                        <a:t>   #2</a:t>
                      </a:r>
                    </a:p>
                    <a:p>
                      <a:r>
                        <a:rPr lang="en-US" sz="2000" dirty="0" smtClean="0"/>
                        <a:t> "\</a:t>
                      </a:r>
                      <a:r>
                        <a:rPr lang="en-US" sz="2000" dirty="0"/>
                        <a:t>n", </a:t>
                      </a:r>
                      <a:r>
                        <a:rPr lang="en-US" sz="2000" dirty="0" smtClean="0"/>
                        <a:t>       #3 </a:t>
                      </a:r>
                    </a:p>
                    <a:p>
                      <a:r>
                        <a:rPr lang="en-US" sz="2000" dirty="0" smtClean="0"/>
                        <a:t> "</a:t>
                      </a:r>
                      <a:r>
                        <a:rPr lang="en-US" sz="2000" dirty="0"/>
                        <a:t>I'm fine\n" </a:t>
                      </a:r>
                      <a:r>
                        <a:rPr lang="en-US" sz="2000" dirty="0" smtClean="0"/>
                        <a:t>#4 </a:t>
                      </a:r>
                      <a:r>
                        <a:rPr lang="en-US" sz="2000" dirty="0"/>
                        <a:t>) </a:t>
                      </a:r>
                      <a:endParaRPr lang="en-US" sz="20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"Hello\n </a:t>
                      </a:r>
                      <a:endParaRPr lang="en-US" sz="2000" dirty="0" smtClean="0"/>
                    </a:p>
                    <a:p>
                      <a:r>
                        <a:rPr lang="en-US" sz="2000" dirty="0" smtClean="0"/>
                        <a:t>how </a:t>
                      </a:r>
                      <a:r>
                        <a:rPr lang="en-US" sz="2000" dirty="0"/>
                        <a:t>are\n </a:t>
                      </a:r>
                      <a:endParaRPr lang="en-US" sz="2000" dirty="0" smtClean="0"/>
                    </a:p>
                    <a:p>
                      <a:r>
                        <a:rPr lang="en-US" sz="2000" dirty="0" smtClean="0"/>
                        <a:t>you</a:t>
                      </a:r>
                      <a:r>
                        <a:rPr lang="en-US" sz="2000" dirty="0"/>
                        <a:t>?\n </a:t>
                      </a:r>
                      <a:endParaRPr lang="en-US" sz="2000" dirty="0" smtClean="0"/>
                    </a:p>
                    <a:p>
                      <a:r>
                        <a:rPr lang="en-US" sz="2000" dirty="0" smtClean="0"/>
                        <a:t>\</a:t>
                      </a:r>
                      <a:r>
                        <a:rPr lang="en-US" sz="2000" dirty="0"/>
                        <a:t>n </a:t>
                      </a:r>
                      <a:endParaRPr lang="en-US" sz="2000" dirty="0" smtClean="0"/>
                    </a:p>
                    <a:p>
                      <a:r>
                        <a:rPr lang="en-US" sz="2000" dirty="0" smtClean="0"/>
                        <a:t>I'm </a:t>
                      </a:r>
                      <a:r>
                        <a:rPr lang="en-US" sz="2000" dirty="0"/>
                        <a:t>fine\n" </a:t>
                      </a:r>
                      <a:endParaRPr lang="en-US" sz="20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dirty="0" smtClean="0"/>
              <a:t>CS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70CCEE58-BB30-497C-96AB-9A497C174467}" type="slidenum">
              <a:rPr lang="en-US" smtClean="0"/>
              <a:t>48</a:t>
            </a:fld>
            <a:endParaRPr lang="en-US"/>
          </a:p>
        </p:txBody>
      </p:sp>
      <p:sp>
        <p:nvSpPr>
          <p:cNvPr id="7" name="Content Placeholder 6"/>
          <p:cNvSpPr txBox="1">
            <a:spLocks/>
          </p:cNvSpPr>
          <p:nvPr/>
        </p:nvSpPr>
        <p:spPr bwMode="auto">
          <a:xfrm>
            <a:off x="612648" y="4876800"/>
            <a:ext cx="8153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19088" indent="-319088" algn="l" rtl="0" eaLnBrk="1" fontAlgn="base" hangingPunct="1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rtl="0" eaLnBrk="1" fontAlgn="base" hangingPunct="1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fontAlgn="base" hangingPunct="1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A04DA3"/>
              </a:buClr>
              <a:buSzPct val="7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file</a:t>
            </a:r>
            <a:r>
              <a:rPr lang="en-US" sz="2400" dirty="0"/>
              <a:t> returns lines of a file as an array</a:t>
            </a:r>
          </a:p>
          <a:p>
            <a:r>
              <a:rPr lang="en-US" sz="2400" dirty="0" err="1">
                <a:latin typeface="Consolas" panose="020B0609020204030204" pitchFamily="49" charset="0"/>
                <a:cs typeface="Consolas" panose="020B0609020204030204" pitchFamily="49" charset="0"/>
              </a:rPr>
              <a:t>file_get_contents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dirty="0"/>
              <a:t>returns entire contents of a file as a string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7366" y="6261318"/>
            <a:ext cx="14183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EECS 1012</a:t>
            </a:r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23" y="2134336"/>
            <a:ext cx="1905000" cy="14773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>
                <a:latin typeface="Courier New" pitchFamily="49" charset="0"/>
                <a:cs typeface="Courier New" pitchFamily="49" charset="0"/>
              </a:rPr>
              <a:t>Hello 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how are 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you? </a:t>
            </a:r>
          </a:p>
          <a:p>
            <a:endParaRPr lang="en-US" dirty="0">
              <a:latin typeface="Courier New" pitchFamily="49" charset="0"/>
              <a:cs typeface="Courier New" pitchFamily="49" charset="0"/>
            </a:endParaRP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I'm fine 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1752600"/>
            <a:ext cx="13173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File: foo.txt</a:t>
            </a:r>
            <a:endParaRPr lang="en-CA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15323" y="1762522"/>
            <a:ext cx="1904281" cy="3718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File: foo.txt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468714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– quotes.txt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Assume I have a file named "quotes.txt" in my webserver directory (e.g. www folder).</a:t>
            </a:r>
          </a:p>
          <a:p>
            <a:r>
              <a:rPr lang="en-US" dirty="0" smtClean="0"/>
              <a:t>This file has a text  "quote" on each line.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49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04800" y="3960674"/>
            <a:ext cx="8763000" cy="1754326"/>
          </a:xfrm>
          <a:prstGeom prst="rect">
            <a:avLst/>
          </a:prstGeom>
          <a:ln w="38100"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CA" dirty="0"/>
              <a:t>"If you want to achieve greatness stop asking for permission." --Anonymous</a:t>
            </a:r>
          </a:p>
          <a:p>
            <a:r>
              <a:rPr lang="en-CA" dirty="0"/>
              <a:t>"Things work out best for those who make the best of how things work out." --John Wooden</a:t>
            </a:r>
          </a:p>
          <a:p>
            <a:r>
              <a:rPr lang="en-CA" dirty="0"/>
              <a:t>"To live a creative life, we must lose our fear of being wrong." </a:t>
            </a:r>
            <a:r>
              <a:rPr lang="en-CA" dirty="0" smtClean="0"/>
              <a:t>–Anonymous</a:t>
            </a:r>
          </a:p>
          <a:p>
            <a:r>
              <a:rPr lang="en-US" dirty="0" smtClean="0"/>
              <a:t>…</a:t>
            </a:r>
          </a:p>
          <a:p>
            <a:r>
              <a:rPr lang="en-US" dirty="0" smtClean="0"/>
              <a:t>…</a:t>
            </a:r>
          </a:p>
          <a:p>
            <a:r>
              <a:rPr lang="en-US" dirty="0" smtClean="0"/>
              <a:t>…</a:t>
            </a:r>
            <a:endParaRPr lang="en-CA" dirty="0"/>
          </a:p>
        </p:txBody>
      </p:sp>
      <p:sp>
        <p:nvSpPr>
          <p:cNvPr id="7" name="TextBox 6"/>
          <p:cNvSpPr txBox="1"/>
          <p:nvPr/>
        </p:nvSpPr>
        <p:spPr>
          <a:xfrm>
            <a:off x="266700" y="3519358"/>
            <a:ext cx="1570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File:  quotes.txt</a:t>
            </a:r>
            <a:endParaRPr lang="en-CA" dirty="0"/>
          </a:p>
        </p:txBody>
      </p:sp>
      <p:sp>
        <p:nvSpPr>
          <p:cNvPr id="8" name="TextBox 7"/>
          <p:cNvSpPr txBox="1"/>
          <p:nvPr/>
        </p:nvSpPr>
        <p:spPr>
          <a:xfrm>
            <a:off x="247366" y="6261318"/>
            <a:ext cx="14183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EECS 1012</a:t>
            </a:r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0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Indexed array </a:t>
            </a:r>
            <a:r>
              <a:rPr lang="en-US" dirty="0"/>
              <a:t>s</a:t>
            </a:r>
            <a:r>
              <a:rPr lang="en-US" dirty="0" smtClean="0"/>
              <a:t>yntax</a:t>
            </a:r>
            <a:endParaRPr lang="en-C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5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877738" y="3075057"/>
            <a:ext cx="29345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$</a:t>
            </a:r>
            <a:r>
              <a:rPr lang="en-US" sz="4000" b="1" dirty="0" err="1" smtClean="0">
                <a:solidFill>
                  <a:schemeClr val="tx2"/>
                </a:solidFill>
              </a:rPr>
              <a:t>var</a:t>
            </a:r>
            <a:r>
              <a:rPr lang="en-US" sz="4000" b="1" dirty="0" smtClean="0"/>
              <a:t>[ </a:t>
            </a:r>
            <a:r>
              <a:rPr lang="en-US" sz="4000" b="1" dirty="0" smtClean="0">
                <a:solidFill>
                  <a:srgbClr val="FF0000"/>
                </a:solidFill>
              </a:rPr>
              <a:t>index</a:t>
            </a:r>
            <a:r>
              <a:rPr lang="en-US" sz="4000" b="1" dirty="0" smtClean="0"/>
              <a:t> ]</a:t>
            </a:r>
            <a:endParaRPr lang="en-CA" sz="4000" b="1" dirty="0"/>
          </a:p>
        </p:txBody>
      </p:sp>
      <p:cxnSp>
        <p:nvCxnSpPr>
          <p:cNvPr id="6" name="Straight Arrow Connector 5"/>
          <p:cNvCxnSpPr>
            <a:stCxn id="7" idx="0"/>
          </p:cNvCxnSpPr>
          <p:nvPr/>
        </p:nvCxnSpPr>
        <p:spPr>
          <a:xfrm flipV="1">
            <a:off x="2197029" y="3810000"/>
            <a:ext cx="1137909" cy="56045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820338" y="4370457"/>
            <a:ext cx="27533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Array variable name</a:t>
            </a:r>
            <a:endParaRPr lang="en-CA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4357063" y="4327866"/>
            <a:ext cx="425353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index (sometimes called "offset") </a:t>
            </a:r>
            <a:br>
              <a:rPr lang="en-US" sz="2400" dirty="0" smtClean="0"/>
            </a:br>
            <a:r>
              <a:rPr lang="en-US" sz="2400" dirty="0" smtClean="0"/>
              <a:t>that you want to access </a:t>
            </a:r>
            <a:br>
              <a:rPr lang="en-US" sz="2400" dirty="0" smtClean="0"/>
            </a:br>
            <a:r>
              <a:rPr lang="en-US" sz="2400" dirty="0" smtClean="0"/>
              <a:t>within brackets [ ]</a:t>
            </a:r>
            <a:endParaRPr lang="en-CA" sz="2400" dirty="0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4790759" y="3782943"/>
            <a:ext cx="1219200" cy="54492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0216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Reading a file using </a:t>
            </a:r>
            <a:r>
              <a:rPr lang="en-US" sz="3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file()</a:t>
            </a:r>
            <a:endParaRPr lang="en-CA" sz="36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50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15824" y="1520074"/>
            <a:ext cx="8912352" cy="3416320"/>
          </a:xfrm>
          <a:prstGeom prst="rect">
            <a:avLst/>
          </a:prstGeom>
          <a:solidFill>
            <a:srgbClr val="EEC4EE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# opens the file and reads 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content in – each line is placed into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an 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# array </a:t>
            </a:r>
            <a:endParaRPr lang="en-CA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CA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CA" b="1" dirty="0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$quotes = file("quotes.txt</a:t>
            </a:r>
            <a:r>
              <a:rPr lang="en-CA" b="1" dirty="0" smtClean="0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");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endParaRPr lang="en-US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# randomly select an index in this array</a:t>
            </a:r>
          </a:p>
          <a:p>
            <a:r>
              <a:rPr lang="en-CA" dirty="0" smtClean="0">
                <a:latin typeface="Consolas" panose="020B0609020204030204" pitchFamily="49" charset="0"/>
                <a:cs typeface="Consolas" panose="020B0609020204030204" pitchFamily="49" charset="0"/>
              </a:rPr>
              <a:t> $</a:t>
            </a:r>
            <a:r>
              <a:rPr lang="en-CA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CA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CA" dirty="0" err="1">
                <a:latin typeface="Consolas" panose="020B0609020204030204" pitchFamily="49" charset="0"/>
                <a:cs typeface="Consolas" panose="020B0609020204030204" pitchFamily="49" charset="0"/>
              </a:rPr>
              <a:t>array_rand</a:t>
            </a:r>
            <a:r>
              <a:rPr lang="en-CA" dirty="0">
                <a:latin typeface="Consolas" panose="020B0609020204030204" pitchFamily="49" charset="0"/>
                <a:cs typeface="Consolas" panose="020B0609020204030204" pitchFamily="49" charset="0"/>
              </a:rPr>
              <a:t>($quotes</a:t>
            </a:r>
            <a:r>
              <a:rPr lang="en-CA" dirty="0" smtClean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# convert the $quotes[$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] to special characters 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# (e.g. " becomes &amp;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quot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;)</a:t>
            </a:r>
            <a:endParaRPr lang="en-CA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CA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CA" dirty="0">
                <a:latin typeface="Consolas" panose="020B0609020204030204" pitchFamily="49" charset="0"/>
                <a:cs typeface="Consolas" panose="020B0609020204030204" pitchFamily="49" charset="0"/>
              </a:rPr>
              <a:t>$output = </a:t>
            </a:r>
            <a:r>
              <a:rPr lang="en-CA" dirty="0" err="1">
                <a:latin typeface="Consolas" panose="020B0609020204030204" pitchFamily="49" charset="0"/>
                <a:cs typeface="Consolas" panose="020B0609020204030204" pitchFamily="49" charset="0"/>
              </a:rPr>
              <a:t>htmlspecialchars</a:t>
            </a:r>
            <a:r>
              <a:rPr lang="en-CA" dirty="0">
                <a:latin typeface="Consolas" panose="020B0609020204030204" pitchFamily="49" charset="0"/>
                <a:cs typeface="Consolas" panose="020B0609020204030204" pitchFamily="49" charset="0"/>
              </a:rPr>
              <a:t>($quotes[$</a:t>
            </a:r>
            <a:r>
              <a:rPr lang="en-CA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CA" dirty="0">
                <a:latin typeface="Consolas" panose="020B0609020204030204" pitchFamily="49" charset="0"/>
                <a:cs typeface="Consolas" panose="020B0609020204030204" pitchFamily="49" charset="0"/>
              </a:rPr>
              <a:t>]);</a:t>
            </a:r>
          </a:p>
          <a:p>
            <a:endParaRPr lang="en-CA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CA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CA" dirty="0">
                <a:latin typeface="Consolas" panose="020B0609020204030204" pitchFamily="49" charset="0"/>
                <a:cs typeface="Consolas" panose="020B0609020204030204" pitchFamily="49" charset="0"/>
              </a:rPr>
              <a:t>print "&lt;p&gt; &lt;quote&gt; $output &lt;/quote&gt; &lt;/p&gt; \n</a:t>
            </a:r>
            <a:r>
              <a:rPr lang="en-CA" dirty="0" smtClean="0">
                <a:latin typeface="Consolas" panose="020B0609020204030204" pitchFamily="49" charset="0"/>
                <a:cs typeface="Consolas" panose="020B0609020204030204" pitchFamily="49" charset="0"/>
              </a:rPr>
              <a:t>";</a:t>
            </a:r>
            <a:endParaRPr lang="en-CA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15824" y="4999653"/>
            <a:ext cx="8912352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CA" dirty="0"/>
              <a:t>&lt;p&gt; &lt;quote&gt; &amp;</a:t>
            </a:r>
            <a:r>
              <a:rPr lang="en-CA" dirty="0" err="1"/>
              <a:t>quot;Successful</a:t>
            </a:r>
            <a:r>
              <a:rPr lang="en-CA" dirty="0"/>
              <a:t> entrepreneurs are givers and not takers of positive energy.&amp;</a:t>
            </a:r>
            <a:r>
              <a:rPr lang="en-CA" dirty="0" err="1"/>
              <a:t>quot</a:t>
            </a:r>
            <a:r>
              <a:rPr lang="en-CA" dirty="0"/>
              <a:t>; --Anonymous</a:t>
            </a:r>
          </a:p>
          <a:p>
            <a:r>
              <a:rPr lang="en-CA" dirty="0"/>
              <a:t> &lt;/quote&gt; &lt;/p&gt; </a:t>
            </a:r>
            <a:r>
              <a:rPr lang="en-CA" dirty="0" smtClean="0"/>
              <a:t>   					</a:t>
            </a:r>
            <a:r>
              <a:rPr lang="en-CA" b="1" dirty="0" smtClean="0"/>
              <a:t>OUTPUT</a:t>
            </a:r>
            <a:endParaRPr lang="en-CA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47366" y="6261318"/>
            <a:ext cx="14183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EECS 1012</a:t>
            </a:r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37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Reading using </a:t>
            </a:r>
            <a:r>
              <a:rPr lang="en-US" sz="3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file_get_content</a:t>
            </a:r>
            <a:r>
              <a:rPr lang="en-US" sz="3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  <a:endParaRPr lang="en-CA" sz="36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51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15824" y="1626745"/>
            <a:ext cx="8912352" cy="2862322"/>
          </a:xfrm>
          <a:prstGeom prst="rect">
            <a:avLst/>
          </a:prstGeom>
          <a:solidFill>
            <a:srgbClr val="EEC4EE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# opens the file and reads 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content in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as one big string</a:t>
            </a:r>
            <a:endParaRPr lang="en-CA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CA" b="1" dirty="0" smtClean="0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$content </a:t>
            </a:r>
            <a:r>
              <a:rPr lang="en-CA" b="1" dirty="0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en-CA" b="1" dirty="0" err="1" smtClean="0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file_get_content</a:t>
            </a:r>
            <a:r>
              <a:rPr lang="en-CA" b="1" dirty="0" smtClean="0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</a:t>
            </a:r>
            <a:r>
              <a:rPr lang="en-CA" b="1" dirty="0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quotes.txt</a:t>
            </a:r>
            <a:r>
              <a:rPr lang="en-CA" b="1" dirty="0" smtClean="0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");</a:t>
            </a:r>
          </a:p>
          <a:p>
            <a:endParaRPr lang="en-US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# convert the string to all upper case</a:t>
            </a:r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$content = </a:t>
            </a:r>
            <a:r>
              <a:rPr lang="en-US" dirty="0" err="1">
                <a:latin typeface="Lucida Console" panose="020B0609040504020204" pitchFamily="49" charset="0"/>
                <a:cs typeface="Courier New" panose="02070309020205020404" pitchFamily="49" charset="0"/>
              </a:rPr>
              <a:t>strtoupper</a:t>
            </a:r>
            <a:r>
              <a:rPr lang="en-US" dirty="0">
                <a:latin typeface="Lucida Console" panose="020B06090405040202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( $content );</a:t>
            </a:r>
          </a:p>
          <a:p>
            <a:endParaRPr lang="en-US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# print the string (this is the entire file as one big string!)</a:t>
            </a:r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print $content;</a:t>
            </a:r>
            <a:endParaRPr lang="en-CA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endParaRPr lang="en-US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endParaRPr lang="en-CA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7856" y="4599750"/>
            <a:ext cx="8912352" cy="20313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/>
              <a:t>"IF YOU WANT TO ACHIEVE GREATNESS STOP ASKING FOR PERMISSION." --ANONYMOUS</a:t>
            </a:r>
          </a:p>
          <a:p>
            <a:r>
              <a:rPr lang="en-US" dirty="0"/>
              <a:t>"THINGS WORK OUT BEST FOR THOSE WHO MAKE THE BEST OF HOW THINGS WORK OUT." --JOHN WOODEN</a:t>
            </a:r>
          </a:p>
          <a:p>
            <a:r>
              <a:rPr lang="en-US" dirty="0"/>
              <a:t>"TO LIVE A CREATIVE LIFE, WE MUST LOSE OUR FEAR OF BEING WRONG." --ANONYMOUS</a:t>
            </a:r>
          </a:p>
          <a:p>
            <a:r>
              <a:rPr lang="en-US" dirty="0"/>
              <a:t>"IF YOU ARE NOT WILLING TO RISK THE USUAL YOU WILL HAVE TO SETTLE FOR THE ORDINARY." --JIM ROHN</a:t>
            </a:r>
          </a:p>
          <a:p>
            <a:r>
              <a:rPr lang="en-US" dirty="0" smtClean="0"/>
              <a:t>….</a:t>
            </a:r>
            <a:r>
              <a:rPr lang="en-CA" dirty="0" smtClean="0"/>
              <a:t>							</a:t>
            </a:r>
            <a:r>
              <a:rPr lang="en-CA" b="1" dirty="0" smtClean="0"/>
              <a:t>OUTPUT</a:t>
            </a:r>
            <a:endParaRPr lang="en-CA" b="1" dirty="0"/>
          </a:p>
        </p:txBody>
      </p:sp>
    </p:spTree>
    <p:extLst>
      <p:ext uri="{BB962C8B-B14F-4D97-AF65-F5344CB8AC3E}">
        <p14:creationId xmlns:p14="http://schemas.microsoft.com/office/powerpoint/2010/main" val="1796093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to a file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52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33400" y="1752600"/>
            <a:ext cx="7924800" cy="2585323"/>
          </a:xfrm>
          <a:prstGeom prst="rect">
            <a:avLst/>
          </a:prstGeom>
          <a:solidFill>
            <a:srgbClr val="EEC4EE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for($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=0; $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&lt; 10; $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++)</a:t>
            </a: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 $square = $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* $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 $output[] = "$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* $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= $square \n";  # appends to array </a:t>
            </a: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# writes an array of strings to the file.</a:t>
            </a:r>
          </a:p>
          <a:p>
            <a:r>
              <a:rPr lang="en-US" b="1" dirty="0" err="1" smtClean="0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file_put_contents</a:t>
            </a:r>
            <a:r>
              <a:rPr lang="en-US" b="1" dirty="0" smtClean="0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("square_table.txt", $output);</a:t>
            </a:r>
            <a:endParaRPr lang="en-CA" b="1" dirty="0" smtClean="0">
              <a:solidFill>
                <a:schemeClr val="accent1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endParaRPr lang="en-CA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629400" y="3901697"/>
            <a:ext cx="2286000" cy="286232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CA" dirty="0"/>
              <a:t>0 * 0 = 0 </a:t>
            </a:r>
          </a:p>
          <a:p>
            <a:r>
              <a:rPr lang="en-CA" dirty="0"/>
              <a:t>1 * 1 = 1 </a:t>
            </a:r>
          </a:p>
          <a:p>
            <a:r>
              <a:rPr lang="en-CA" dirty="0"/>
              <a:t>2 * 2 = 4 </a:t>
            </a:r>
          </a:p>
          <a:p>
            <a:r>
              <a:rPr lang="en-CA" dirty="0"/>
              <a:t>3 * 3 = 9 </a:t>
            </a:r>
          </a:p>
          <a:p>
            <a:r>
              <a:rPr lang="en-CA" dirty="0"/>
              <a:t>4 * 4 = 16 </a:t>
            </a:r>
          </a:p>
          <a:p>
            <a:r>
              <a:rPr lang="en-CA" dirty="0"/>
              <a:t>5 * 5 = 25 </a:t>
            </a:r>
          </a:p>
          <a:p>
            <a:r>
              <a:rPr lang="en-CA" dirty="0"/>
              <a:t>6 * 6 = 36 </a:t>
            </a:r>
          </a:p>
          <a:p>
            <a:r>
              <a:rPr lang="en-CA" dirty="0"/>
              <a:t>7 * 7 = 49 </a:t>
            </a:r>
          </a:p>
          <a:p>
            <a:r>
              <a:rPr lang="en-CA" dirty="0"/>
              <a:t>8 * 8 = 64 </a:t>
            </a:r>
          </a:p>
          <a:p>
            <a:r>
              <a:rPr lang="en-CA" dirty="0"/>
              <a:t>9 * 9 = 81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14099" y="4396809"/>
            <a:ext cx="275049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If the file doesn't already</a:t>
            </a:r>
            <a:br>
              <a:rPr lang="en-US" dirty="0" smtClean="0"/>
            </a:br>
            <a:r>
              <a:rPr lang="en-US" dirty="0" err="1" smtClean="0"/>
              <a:t>exisit</a:t>
            </a:r>
            <a:r>
              <a:rPr lang="en-US" dirty="0" smtClean="0"/>
              <a:t>, this creates a file</a:t>
            </a:r>
            <a:br>
              <a:rPr lang="en-US" dirty="0" smtClean="0"/>
            </a:br>
            <a:r>
              <a:rPr lang="en-US" dirty="0" smtClean="0"/>
              <a:t>named "square_table.txt"</a:t>
            </a:r>
            <a:br>
              <a:rPr lang="en-US" dirty="0" smtClean="0"/>
            </a:br>
            <a:r>
              <a:rPr lang="en-US" dirty="0" smtClean="0"/>
              <a:t>and places the following </a:t>
            </a:r>
            <a:br>
              <a:rPr lang="en-US" dirty="0" smtClean="0"/>
            </a:br>
            <a:r>
              <a:rPr lang="en-US" dirty="0" smtClean="0"/>
              <a:t>content in it.  If the file did</a:t>
            </a:r>
            <a:br>
              <a:rPr lang="en-US" dirty="0" smtClean="0"/>
            </a:br>
            <a:r>
              <a:rPr lang="en-US" dirty="0" smtClean="0"/>
              <a:t>already exist, this </a:t>
            </a:r>
            <a:r>
              <a:rPr lang="en-US" b="1" dirty="0" smtClean="0"/>
              <a:t>overrides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content in the file.  So,</a:t>
            </a:r>
            <a:br>
              <a:rPr lang="en-US" dirty="0" smtClean="0"/>
            </a:br>
            <a:r>
              <a:rPr lang="en-US" dirty="0" smtClean="0"/>
              <a:t>be careful with file writing!</a:t>
            </a:r>
            <a:endParaRPr lang="en-CA" dirty="0"/>
          </a:p>
        </p:txBody>
      </p:sp>
      <p:sp>
        <p:nvSpPr>
          <p:cNvPr id="9" name="TextBox 8"/>
          <p:cNvSpPr txBox="1"/>
          <p:nvPr/>
        </p:nvSpPr>
        <p:spPr>
          <a:xfrm>
            <a:off x="6629400" y="3532365"/>
            <a:ext cx="2286000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File: square_table.txt</a:t>
            </a:r>
            <a:endParaRPr lang="en-CA" dirty="0"/>
          </a:p>
        </p:txBody>
      </p:sp>
      <p:sp>
        <p:nvSpPr>
          <p:cNvPr id="10" name="TextBox 9"/>
          <p:cNvSpPr txBox="1"/>
          <p:nvPr/>
        </p:nvSpPr>
        <p:spPr>
          <a:xfrm>
            <a:off x="247366" y="6261318"/>
            <a:ext cx="14183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EECS 1012</a:t>
            </a:r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983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Appending to a file (FILE_APPEND)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53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33400" y="1611154"/>
            <a:ext cx="8382000" cy="2308324"/>
          </a:xfrm>
          <a:prstGeom prst="rect">
            <a:avLst/>
          </a:prstGeom>
          <a:solidFill>
            <a:srgbClr val="EEC4EE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for($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=0; $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&lt; 10; $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++)</a:t>
            </a: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 $square = $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* $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 $output[] = "$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* $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= $square \n";  # appends to array </a:t>
            </a: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endParaRPr lang="en-US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b="1" dirty="0" err="1" smtClean="0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file_put_contents</a:t>
            </a:r>
            <a:r>
              <a:rPr lang="en-US" b="1" dirty="0" smtClean="0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("square_table.txt", $output, </a:t>
            </a:r>
            <a:r>
              <a:rPr lang="en-CA" b="1" dirty="0" smtClean="0">
                <a:solidFill>
                  <a:srgbClr val="FF0000"/>
                </a:solidFill>
              </a:rPr>
              <a:t>FILE_APPEND</a:t>
            </a:r>
            <a:r>
              <a:rPr lang="en-US" b="1" dirty="0" smtClean="0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endParaRPr lang="en-CA" b="1" dirty="0" smtClean="0">
              <a:solidFill>
                <a:schemeClr val="accent1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endParaRPr lang="en-CA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84745" y="5410200"/>
            <a:ext cx="40198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If the file already exists, this writes</a:t>
            </a:r>
            <a:br>
              <a:rPr lang="en-US" sz="2000" dirty="0" smtClean="0"/>
            </a:br>
            <a:r>
              <a:rPr lang="en-US" sz="2000" dirty="0" smtClean="0"/>
              <a:t>the data to the </a:t>
            </a:r>
            <a:r>
              <a:rPr lang="en-US" sz="2000" b="1" i="1" dirty="0" smtClean="0"/>
              <a:t>end</a:t>
            </a:r>
            <a:r>
              <a:rPr lang="en-US" sz="2000" dirty="0" smtClean="0"/>
              <a:t> of the file.  If the</a:t>
            </a:r>
            <a:br>
              <a:rPr lang="en-US" sz="2000" dirty="0" smtClean="0"/>
            </a:br>
            <a:r>
              <a:rPr lang="en-US" sz="2000" dirty="0" smtClean="0"/>
              <a:t>file doesn't exist, it creates a new file.</a:t>
            </a:r>
            <a:endParaRPr lang="en-CA" sz="2000" dirty="0"/>
          </a:p>
        </p:txBody>
      </p:sp>
      <p:grpSp>
        <p:nvGrpSpPr>
          <p:cNvPr id="3" name="Group 2"/>
          <p:cNvGrpSpPr/>
          <p:nvPr/>
        </p:nvGrpSpPr>
        <p:grpSpPr>
          <a:xfrm>
            <a:off x="6629400" y="3827145"/>
            <a:ext cx="2286000" cy="2954655"/>
            <a:chOff x="6629400" y="3532365"/>
            <a:chExt cx="2286000" cy="2954655"/>
          </a:xfrm>
        </p:grpSpPr>
        <p:sp>
          <p:nvSpPr>
            <p:cNvPr id="7" name="Rectangle 6"/>
            <p:cNvSpPr/>
            <p:nvPr/>
          </p:nvSpPr>
          <p:spPr>
            <a:xfrm>
              <a:off x="6629400" y="3901697"/>
              <a:ext cx="2286000" cy="2585323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en-US" dirty="0" smtClean="0"/>
                <a:t>….</a:t>
              </a:r>
              <a:endParaRPr lang="en-CA" dirty="0" smtClean="0"/>
            </a:p>
            <a:p>
              <a:r>
                <a:rPr lang="en-CA" dirty="0" smtClean="0"/>
                <a:t>0 </a:t>
              </a:r>
              <a:r>
                <a:rPr lang="en-CA" dirty="0"/>
                <a:t>* 0 = 0 </a:t>
              </a:r>
              <a:r>
                <a:rPr lang="en-CA" dirty="0" smtClean="0"/>
                <a:t>(</a:t>
              </a:r>
              <a:r>
                <a:rPr lang="en-CA" dirty="0" smtClean="0">
                  <a:solidFill>
                    <a:srgbClr val="FF0000"/>
                  </a:solidFill>
                </a:rPr>
                <a:t>Added to</a:t>
              </a:r>
              <a:endParaRPr lang="en-CA" dirty="0">
                <a:solidFill>
                  <a:srgbClr val="FF0000"/>
                </a:solidFill>
              </a:endParaRPr>
            </a:p>
            <a:p>
              <a:r>
                <a:rPr lang="en-CA" dirty="0"/>
                <a:t>1 * 1 = 1 </a:t>
              </a:r>
              <a:r>
                <a:rPr lang="en-CA" dirty="0" smtClean="0"/>
                <a:t> </a:t>
              </a:r>
              <a:r>
                <a:rPr lang="en-CA" dirty="0" smtClean="0">
                  <a:solidFill>
                    <a:srgbClr val="FF0000"/>
                  </a:solidFill>
                </a:rPr>
                <a:t>the end of</a:t>
              </a:r>
              <a:endParaRPr lang="en-CA" dirty="0">
                <a:solidFill>
                  <a:srgbClr val="FF0000"/>
                </a:solidFill>
              </a:endParaRPr>
            </a:p>
            <a:p>
              <a:r>
                <a:rPr lang="en-CA" dirty="0"/>
                <a:t>2 * 2 = 4 </a:t>
              </a:r>
              <a:r>
                <a:rPr lang="en-CA" dirty="0" smtClean="0"/>
                <a:t> </a:t>
              </a:r>
              <a:r>
                <a:rPr lang="en-CA" dirty="0" smtClean="0">
                  <a:solidFill>
                    <a:srgbClr val="FF0000"/>
                  </a:solidFill>
                </a:rPr>
                <a:t>the existing</a:t>
              </a:r>
              <a:endParaRPr lang="en-CA" dirty="0">
                <a:solidFill>
                  <a:srgbClr val="FF0000"/>
                </a:solidFill>
              </a:endParaRPr>
            </a:p>
            <a:p>
              <a:r>
                <a:rPr lang="en-CA" dirty="0"/>
                <a:t>3 * 3 = 9 </a:t>
              </a:r>
              <a:r>
                <a:rPr lang="en-CA" dirty="0" smtClean="0"/>
                <a:t> </a:t>
              </a:r>
              <a:r>
                <a:rPr lang="en-CA" dirty="0" smtClean="0">
                  <a:solidFill>
                    <a:srgbClr val="FF0000"/>
                  </a:solidFill>
                </a:rPr>
                <a:t>file</a:t>
              </a:r>
              <a:r>
                <a:rPr lang="en-CA" dirty="0" smtClean="0"/>
                <a:t>)</a:t>
              </a:r>
              <a:endParaRPr lang="en-CA" dirty="0"/>
            </a:p>
            <a:p>
              <a:r>
                <a:rPr lang="en-CA" dirty="0"/>
                <a:t>4 * 4 = 16 </a:t>
              </a:r>
            </a:p>
            <a:p>
              <a:r>
                <a:rPr lang="en-CA" dirty="0"/>
                <a:t>5 * 5 = 25 </a:t>
              </a:r>
            </a:p>
            <a:p>
              <a:r>
                <a:rPr lang="en-CA" dirty="0"/>
                <a:t>6 * 6 = 36 </a:t>
              </a:r>
            </a:p>
            <a:p>
              <a:r>
                <a:rPr lang="en-US" dirty="0" smtClean="0"/>
                <a:t>.</a:t>
              </a:r>
              <a:endParaRPr lang="en-CA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629400" y="3532365"/>
              <a:ext cx="2286000" cy="3693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 smtClean="0"/>
                <a:t>File: square_table.txt</a:t>
              </a:r>
              <a:endParaRPr lang="en-CA" dirty="0"/>
            </a:p>
          </p:txBody>
        </p:sp>
      </p:grpSp>
      <p:cxnSp>
        <p:nvCxnSpPr>
          <p:cNvPr id="10" name="Straight Arrow Connector 9"/>
          <p:cNvCxnSpPr/>
          <p:nvPr/>
        </p:nvCxnSpPr>
        <p:spPr>
          <a:xfrm flipV="1">
            <a:off x="6099763" y="3586695"/>
            <a:ext cx="609600" cy="457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775268" y="4043895"/>
            <a:ext cx="34044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When the FILE_APPEND parameter</a:t>
            </a:r>
            <a:br>
              <a:rPr lang="en-US" dirty="0" smtClean="0"/>
            </a:br>
            <a:r>
              <a:rPr lang="en-US" dirty="0" smtClean="0"/>
              <a:t>is specified,  new  content will be</a:t>
            </a:r>
            <a:br>
              <a:rPr lang="en-US" dirty="0" smtClean="0"/>
            </a:br>
            <a:r>
              <a:rPr lang="en-US" dirty="0" smtClean="0"/>
              <a:t>appended to the end of the file.</a:t>
            </a:r>
            <a:endParaRPr lang="en-CA" dirty="0"/>
          </a:p>
        </p:txBody>
      </p:sp>
      <p:sp>
        <p:nvSpPr>
          <p:cNvPr id="16" name="TextBox 15"/>
          <p:cNvSpPr txBox="1"/>
          <p:nvPr/>
        </p:nvSpPr>
        <p:spPr>
          <a:xfrm>
            <a:off x="247366" y="6261318"/>
            <a:ext cx="14183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EECS 1012</a:t>
            </a:r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7235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Recap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Basic File I/O is easy in PHP</a:t>
            </a:r>
            <a:endParaRPr lang="en-US" dirty="0"/>
          </a:p>
          <a:p>
            <a:r>
              <a:rPr lang="en-US" dirty="0" smtClean="0"/>
              <a:t>File content can be easily be read in as an array or a string</a:t>
            </a:r>
            <a:endParaRPr lang="en-US" dirty="0"/>
          </a:p>
          <a:p>
            <a:r>
              <a:rPr lang="en-US" dirty="0" smtClean="0"/>
              <a:t>Data can be easily written out to files.</a:t>
            </a:r>
          </a:p>
          <a:p>
            <a:endParaRPr lang="en-US" dirty="0"/>
          </a:p>
          <a:p>
            <a:r>
              <a:rPr lang="en-US" b="1" dirty="0" smtClean="0"/>
              <a:t>NEXT UP</a:t>
            </a:r>
            <a:r>
              <a:rPr lang="en-US" dirty="0" smtClean="0"/>
              <a:t>:   getting information from HTML files through </a:t>
            </a:r>
            <a:r>
              <a:rPr lang="en-US" i="1" dirty="0" smtClean="0"/>
              <a:t>html forms</a:t>
            </a:r>
            <a:endParaRPr lang="en-CA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54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47366" y="6261318"/>
            <a:ext cx="14183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EECS 1012</a:t>
            </a:r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4013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  <a:hlinkClick r:id="rId2"/>
              </a:rPr>
              <a:t>Array() </a:t>
            </a:r>
            <a:r>
              <a:rPr lang="en-US" dirty="0" smtClean="0"/>
              <a:t>function</a:t>
            </a:r>
            <a:endParaRPr lang="en-C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6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9600" y="1676400"/>
            <a:ext cx="8153400" cy="1200329"/>
          </a:xfrm>
          <a:prstGeom prst="rect">
            <a:avLst/>
          </a:prstGeom>
          <a:solidFill>
            <a:srgbClr val="EEC4E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&lt;?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php</a:t>
            </a:r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$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num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US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array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(100, 90, 80, 70, 60, 50, 40, 30, 20, 10);</a:t>
            </a: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 print $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num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[0];  # output would be 100</a:t>
            </a:r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?&gt;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						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PHP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04800" y="3175155"/>
            <a:ext cx="8153400" cy="2057400"/>
          </a:xfrm>
          <a:prstGeom prst="rect">
            <a:avLst/>
          </a:prstGeom>
        </p:spPr>
        <p:txBody>
          <a:bodyPr/>
          <a:lstStyle>
            <a:lvl1pPr marL="319088" indent="-319088" algn="l" rtl="0" eaLnBrk="1" fontAlgn="base" hangingPunct="1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rtl="0" eaLnBrk="1" fontAlgn="base" hangingPunct="1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fontAlgn="base" hangingPunct="1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A04DA3"/>
              </a:buClr>
              <a:buSzPct val="7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The function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array</a:t>
            </a:r>
            <a:r>
              <a:rPr lang="en-US" dirty="0" smtClean="0"/>
              <a:t>() </a:t>
            </a:r>
            <a:r>
              <a:rPr lang="en-US" dirty="0" smtClean="0"/>
              <a:t>can be used to create an array variable as </a:t>
            </a:r>
            <a:r>
              <a:rPr lang="en-US" dirty="0" smtClean="0"/>
              <a:t>shown above.   In this example, the data in the array are integers.</a:t>
            </a:r>
            <a:endParaRPr lang="en-US" dirty="0" smtClean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0606876"/>
              </p:ext>
            </p:extLst>
          </p:nvPr>
        </p:nvGraphicFramePr>
        <p:xfrm>
          <a:off x="2592800" y="4896029"/>
          <a:ext cx="5865400" cy="9906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86540"/>
                <a:gridCol w="586540"/>
                <a:gridCol w="586540"/>
                <a:gridCol w="586540"/>
                <a:gridCol w="586540"/>
                <a:gridCol w="586540"/>
                <a:gridCol w="586540"/>
                <a:gridCol w="586540"/>
                <a:gridCol w="586540"/>
                <a:gridCol w="586540"/>
              </a:tblGrid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0</a:t>
                      </a:r>
                      <a:endParaRPr lang="en-C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</a:t>
                      </a:r>
                      <a:endParaRPr lang="en-C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C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C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4</a:t>
                      </a:r>
                      <a:endParaRPr lang="en-C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C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C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C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C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CA" b="1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100</a:t>
                      </a:r>
                      <a:endParaRPr lang="en-CA" b="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90</a:t>
                      </a:r>
                      <a:endParaRPr lang="en-CA" b="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80</a:t>
                      </a:r>
                      <a:endParaRPr lang="en-CA" b="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70</a:t>
                      </a:r>
                      <a:endParaRPr lang="en-CA" b="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60</a:t>
                      </a:r>
                      <a:endParaRPr lang="en-CA" b="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50</a:t>
                      </a:r>
                      <a:endParaRPr lang="en-CA" b="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40</a:t>
                      </a:r>
                      <a:endParaRPr lang="en-CA" b="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30</a:t>
                      </a:r>
                      <a:endParaRPr lang="en-CA" b="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20</a:t>
                      </a:r>
                      <a:endParaRPr lang="en-CA" b="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10</a:t>
                      </a:r>
                      <a:endParaRPr lang="en-CA" b="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544783" y="4896029"/>
            <a:ext cx="10218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[</a:t>
            </a:r>
            <a:r>
              <a:rPr lang="en-US" sz="2400" dirty="0"/>
              <a:t>i</a:t>
            </a:r>
            <a:r>
              <a:rPr lang="en-US" sz="2400" dirty="0" smtClean="0"/>
              <a:t>ndex]</a:t>
            </a:r>
            <a:endParaRPr lang="en-CA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990600" y="5334000"/>
            <a:ext cx="16136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array value</a:t>
            </a:r>
            <a:endParaRPr lang="en-CA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571495" y="4832684"/>
            <a:ext cx="104067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$</a:t>
            </a:r>
            <a:r>
              <a:rPr lang="en-US" sz="2800" b="1" dirty="0" err="1" smtClean="0"/>
              <a:t>num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endParaRPr lang="en-CA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33400" y="6248400"/>
            <a:ext cx="8129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Indexed arrays are similar </a:t>
            </a:r>
            <a:r>
              <a:rPr lang="en-US" dirty="0" smtClean="0"/>
              <a:t>to how we accessed individual characters in string variables.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87142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Manual array assignment</a:t>
            </a:r>
            <a:endParaRPr lang="en-C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7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9600" y="1676400"/>
            <a:ext cx="8153400" cy="2031325"/>
          </a:xfrm>
          <a:prstGeom prst="rect">
            <a:avLst/>
          </a:prstGeom>
          <a:solidFill>
            <a:srgbClr val="EEC4E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&lt;?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php</a:t>
            </a:r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</a:t>
            </a:r>
            <a:r>
              <a:rPr lang="en-US" dirty="0" smtClean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food[0] = "</a:t>
            </a:r>
            <a:r>
              <a:rPr lang="en-US" dirty="0" err="1" smtClean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dosa</a:t>
            </a:r>
            <a:r>
              <a:rPr lang="en-US" dirty="0" smtClean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";</a:t>
            </a:r>
          </a:p>
          <a:p>
            <a:r>
              <a:rPr lang="en-US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 smtClean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$food[1] = </a:t>
            </a:r>
            <a:r>
              <a:rPr lang="en-US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dirty="0" err="1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pide</a:t>
            </a:r>
            <a:r>
              <a:rPr lang="en-US" dirty="0" smtClean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";</a:t>
            </a:r>
          </a:p>
          <a:p>
            <a:r>
              <a:rPr lang="en-US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 smtClean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$food[2] = "poutine";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endParaRPr lang="en-US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print 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"I like to eat $food[0] and $food[2]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";</a:t>
            </a:r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?&gt;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						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PHP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9600" y="3826371"/>
            <a:ext cx="8138615" cy="67710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 like to eat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dosa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and poutine. 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					      							output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81000" y="4800600"/>
            <a:ext cx="8153400" cy="914400"/>
          </a:xfrm>
          <a:prstGeom prst="rect">
            <a:avLst/>
          </a:prstGeom>
        </p:spPr>
        <p:txBody>
          <a:bodyPr/>
          <a:lstStyle>
            <a:lvl1pPr marL="319088" indent="-319088" algn="l" rtl="0" eaLnBrk="1" fontAlgn="base" hangingPunct="1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rtl="0" eaLnBrk="1" fontAlgn="base" hangingPunct="1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fontAlgn="base" hangingPunct="1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A04DA3"/>
              </a:buClr>
              <a:buSzPct val="7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We can </a:t>
            </a:r>
            <a:r>
              <a:rPr lang="en-US" dirty="0" smtClean="0"/>
              <a:t>manually </a:t>
            </a:r>
            <a:r>
              <a:rPr lang="en-US" dirty="0" smtClean="0"/>
              <a:t>assign values to an </a:t>
            </a:r>
            <a:r>
              <a:rPr lang="en-US" dirty="0" smtClean="0"/>
              <a:t>array.</a:t>
            </a:r>
          </a:p>
          <a:p>
            <a:r>
              <a:rPr lang="en-US" dirty="0" smtClean="0"/>
              <a:t>This example did not use the array function, but the result is identical.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53771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  <a:hlinkClick r:id="rId2"/>
              </a:rPr>
              <a:t>p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  <a:hlinkClick r:id="rId2"/>
              </a:rPr>
              <a:t>rint_r</a:t>
            </a:r>
            <a:r>
              <a:rPr lang="en-US" dirty="0" smtClean="0">
                <a:hlinkClick r:id="rId2"/>
              </a:rPr>
              <a:t> </a:t>
            </a:r>
            <a:r>
              <a:rPr lang="en-US" dirty="0" smtClean="0"/>
              <a:t>function</a:t>
            </a:r>
            <a:endParaRPr lang="en-C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8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9600" y="1676400"/>
            <a:ext cx="8153400" cy="1754326"/>
          </a:xfrm>
          <a:prstGeom prst="rect">
            <a:avLst/>
          </a:prstGeom>
          <a:solidFill>
            <a:srgbClr val="EEC4E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&lt;?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php</a:t>
            </a:r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$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array_var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= array( "CSS", "PHP", "HTML", "Coding" );</a:t>
            </a:r>
          </a:p>
          <a:p>
            <a:endParaRPr lang="en-US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 smtClean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b="1" dirty="0" err="1" smtClean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print_r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($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array_var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?&gt;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						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PHP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9600" y="3430726"/>
            <a:ext cx="8138615" cy="224676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Array</a:t>
            </a: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(</a:t>
            </a: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   [0] =&gt; CSS</a:t>
            </a: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   [1] =&gt; PHP</a:t>
            </a: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   [2] =&gt; HTML</a:t>
            </a: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   [3] =&gt; Coding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							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output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3400" y="5867400"/>
            <a:ext cx="77066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This function is </a:t>
            </a:r>
            <a:r>
              <a:rPr lang="en-US" dirty="0" smtClean="0"/>
              <a:t>referred </a:t>
            </a:r>
            <a:r>
              <a:rPr lang="en-US" dirty="0" smtClean="0"/>
              <a:t>to as </a:t>
            </a:r>
            <a:r>
              <a:rPr lang="en-US" dirty="0" smtClean="0"/>
              <a:t>the </a:t>
            </a:r>
            <a:r>
              <a:rPr lang="en-US" dirty="0" smtClean="0"/>
              <a:t>"Print </a:t>
            </a:r>
            <a:r>
              <a:rPr lang="en-US" dirty="0" smtClean="0"/>
              <a:t>Readable" function and helps you visualize</a:t>
            </a:r>
            <a:br>
              <a:rPr lang="en-US" dirty="0" smtClean="0"/>
            </a:br>
            <a:r>
              <a:rPr lang="en-US" dirty="0" smtClean="0"/>
              <a:t>the contents of </a:t>
            </a:r>
            <a:r>
              <a:rPr lang="en-US" dirty="0" smtClean="0"/>
              <a:t>your data.  You can use it with arrays or other data types</a:t>
            </a:r>
            <a:r>
              <a:rPr lang="en-US" dirty="0" smtClean="0"/>
              <a:t>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1664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ppending </a:t>
            </a:r>
            <a:r>
              <a:rPr lang="en-US" dirty="0" smtClean="0"/>
              <a:t>an </a:t>
            </a:r>
            <a:r>
              <a:rPr lang="en-US" dirty="0" smtClean="0"/>
              <a:t>array </a:t>
            </a:r>
            <a:endParaRPr lang="en-C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9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9600" y="1676400"/>
            <a:ext cx="8153400" cy="1754326"/>
          </a:xfrm>
          <a:prstGeom prst="rect">
            <a:avLst/>
          </a:prstGeom>
          <a:solidFill>
            <a:srgbClr val="EEC4E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&lt;?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php</a:t>
            </a:r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endParaRPr lang="en-US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$a = array("CSS", "HTML", "PHP");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 smtClean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b="1" dirty="0" smtClean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$a[] = "Java Script";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print_r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($a); </a:t>
            </a: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?&gt; 	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						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PHP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239122" y="2256968"/>
            <a:ext cx="2880815" cy="224676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Array</a:t>
            </a: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(</a:t>
            </a: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   [0] =&gt; CSS</a:t>
            </a: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   [1] =&gt; HTML</a:t>
            </a: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   [2] =&gt; PHP</a:t>
            </a: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   [3] =&gt; Java Script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 		output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66700" y="4527800"/>
            <a:ext cx="8153400" cy="914400"/>
          </a:xfrm>
          <a:prstGeom prst="rect">
            <a:avLst/>
          </a:prstGeom>
        </p:spPr>
        <p:txBody>
          <a:bodyPr/>
          <a:lstStyle>
            <a:lvl1pPr marL="319088" indent="-319088" algn="l" rtl="0" eaLnBrk="1" fontAlgn="base" hangingPunct="1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rtl="0" eaLnBrk="1" fontAlgn="base" hangingPunct="1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fontAlgn="base" hangingPunct="1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A04DA3"/>
              </a:buClr>
              <a:buSzPct val="7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If you assign a value to an array without an index specified, e.g. $a[ ] = "Hello",  PHP will append the new value at the "end" of the current array.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47366" y="6261318"/>
            <a:ext cx="14183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EECS 1012</a:t>
            </a:r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431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me2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Theme2</Template>
  <TotalTime>7716</TotalTime>
  <Words>4191</Words>
  <Application>Microsoft Office PowerPoint</Application>
  <PresentationFormat>On-screen Show (4:3)</PresentationFormat>
  <Paragraphs>746</Paragraphs>
  <Slides>54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54</vt:i4>
      </vt:variant>
    </vt:vector>
  </HeadingPairs>
  <TitlesOfParts>
    <vt:vector size="66" baseType="lpstr">
      <vt:lpstr>Arial</vt:lpstr>
      <vt:lpstr>Calibri</vt:lpstr>
      <vt:lpstr>Consolas</vt:lpstr>
      <vt:lpstr>Courier New</vt:lpstr>
      <vt:lpstr>Lucida Console</vt:lpstr>
      <vt:lpstr>Tahoma</vt:lpstr>
      <vt:lpstr>Times New Roman</vt:lpstr>
      <vt:lpstr>Tw Cen MT</vt:lpstr>
      <vt:lpstr>Wingdings</vt:lpstr>
      <vt:lpstr>Wingdings 2</vt:lpstr>
      <vt:lpstr>Theme2</vt:lpstr>
      <vt:lpstr>Office Theme</vt:lpstr>
      <vt:lpstr>EECS1012</vt:lpstr>
      <vt:lpstr>Arrays</vt:lpstr>
      <vt:lpstr>Arrays</vt:lpstr>
      <vt:lpstr>Indexed Arrays</vt:lpstr>
      <vt:lpstr>Indexed array syntax</vt:lpstr>
      <vt:lpstr>Array() function</vt:lpstr>
      <vt:lpstr>Manual array assignment</vt:lpstr>
      <vt:lpstr>print_r function</vt:lpstr>
      <vt:lpstr>Appending an array </vt:lpstr>
      <vt:lpstr>Associative Arrays</vt:lpstr>
      <vt:lpstr>Associative array syntax</vt:lpstr>
      <vt:lpstr>Associative arrays using array()</vt:lpstr>
      <vt:lpstr>Associative array example</vt:lpstr>
      <vt:lpstr>Printing array values</vt:lpstr>
      <vt:lpstr>Printing array with string keys</vt:lpstr>
      <vt:lpstr>Arrays are used like other variables</vt:lpstr>
      <vt:lpstr>Arrays are used like other variables</vt:lpstr>
      <vt:lpstr>Expression breakdown</vt:lpstr>
      <vt:lpstr>Accessing arrays using variables</vt:lpstr>
      <vt:lpstr>count function for arrays</vt:lpstr>
      <vt:lpstr>Simple array code example</vt:lpstr>
      <vt:lpstr>Some useful array functions</vt:lpstr>
      <vt:lpstr>Examples – array_rand()</vt:lpstr>
      <vt:lpstr>Examples – sort()</vt:lpstr>
      <vt:lpstr>Examples – array_keys()</vt:lpstr>
      <vt:lpstr>Examples – in_array()</vt:lpstr>
      <vt:lpstr>More on strings</vt:lpstr>
      <vt:lpstr>Processing strings</vt:lpstr>
      <vt:lpstr>More on strings (and arrays)</vt:lpstr>
      <vt:lpstr>Functions explode and implode</vt:lpstr>
      <vt:lpstr>What is a delimiter?</vt:lpstr>
      <vt:lpstr>Explode - example</vt:lpstr>
      <vt:lpstr>Explode – breakdown</vt:lpstr>
      <vt:lpstr>What is the result?</vt:lpstr>
      <vt:lpstr>Going further</vt:lpstr>
      <vt:lpstr>Going further</vt:lpstr>
      <vt:lpstr>Yet even further. . .  </vt:lpstr>
      <vt:lpstr>A Table with a few lines of code!</vt:lpstr>
      <vt:lpstr>Implode function</vt:lpstr>
      <vt:lpstr>Implode – explained</vt:lpstr>
      <vt:lpstr>Impode example</vt:lpstr>
      <vt:lpstr>Array/string recap</vt:lpstr>
      <vt:lpstr>PHP File Input/Output</vt:lpstr>
      <vt:lpstr>Files</vt:lpstr>
      <vt:lpstr>PHP file diagram</vt:lpstr>
      <vt:lpstr>Facebook has a file on all of you!</vt:lpstr>
      <vt:lpstr>Basic PHP file I/O functions</vt:lpstr>
      <vt:lpstr>Reading from a file</vt:lpstr>
      <vt:lpstr>Example – quotes.txt</vt:lpstr>
      <vt:lpstr>Reading a file using file()</vt:lpstr>
      <vt:lpstr>Reading using file_get_content()</vt:lpstr>
      <vt:lpstr>Writing to a file</vt:lpstr>
      <vt:lpstr>Appending to a file (FILE_APPEND)</vt:lpstr>
      <vt:lpstr>Recap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Arrays, Strings, and Files</dc:title>
  <dc:creator>Xenia Mountrouidou</dc:creator>
  <cp:lastModifiedBy>Michael S. Brown</cp:lastModifiedBy>
  <cp:revision>253</cp:revision>
  <dcterms:created xsi:type="dcterms:W3CDTF">2011-07-22T19:31:05Z</dcterms:created>
  <dcterms:modified xsi:type="dcterms:W3CDTF">2017-09-28T20:21:14Z</dcterms:modified>
</cp:coreProperties>
</file>