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1"/>
  </p:notesMasterIdLst>
  <p:sldIdLst>
    <p:sldId id="297" r:id="rId3"/>
    <p:sldId id="339" r:id="rId4"/>
    <p:sldId id="256" r:id="rId5"/>
    <p:sldId id="257" r:id="rId6"/>
    <p:sldId id="258" r:id="rId7"/>
    <p:sldId id="259" r:id="rId8"/>
    <p:sldId id="261" r:id="rId9"/>
    <p:sldId id="263" r:id="rId10"/>
    <p:sldId id="298" r:id="rId11"/>
    <p:sldId id="264" r:id="rId12"/>
    <p:sldId id="266" r:id="rId13"/>
    <p:sldId id="267" r:id="rId14"/>
    <p:sldId id="325" r:id="rId15"/>
    <p:sldId id="268" r:id="rId16"/>
    <p:sldId id="349" r:id="rId17"/>
    <p:sldId id="378" r:id="rId18"/>
    <p:sldId id="299" r:id="rId19"/>
    <p:sldId id="269" r:id="rId20"/>
    <p:sldId id="305" r:id="rId21"/>
    <p:sldId id="313" r:id="rId22"/>
    <p:sldId id="340" r:id="rId23"/>
    <p:sldId id="341" r:id="rId24"/>
    <p:sldId id="342" r:id="rId25"/>
    <p:sldId id="343" r:id="rId26"/>
    <p:sldId id="344" r:id="rId27"/>
    <p:sldId id="300" r:id="rId28"/>
    <p:sldId id="345" r:id="rId29"/>
    <p:sldId id="346" r:id="rId30"/>
    <p:sldId id="330" r:id="rId31"/>
    <p:sldId id="303" r:id="rId32"/>
    <p:sldId id="307" r:id="rId33"/>
    <p:sldId id="347" r:id="rId34"/>
    <p:sldId id="348" r:id="rId35"/>
    <p:sldId id="304" r:id="rId36"/>
    <p:sldId id="331" r:id="rId37"/>
    <p:sldId id="272" r:id="rId38"/>
    <p:sldId id="329" r:id="rId39"/>
    <p:sldId id="316" r:id="rId40"/>
    <p:sldId id="308" r:id="rId41"/>
    <p:sldId id="309" r:id="rId42"/>
    <p:sldId id="311" r:id="rId43"/>
    <p:sldId id="352" r:id="rId44"/>
    <p:sldId id="350" r:id="rId45"/>
    <p:sldId id="351" r:id="rId46"/>
    <p:sldId id="306" r:id="rId47"/>
    <p:sldId id="271" r:id="rId48"/>
    <p:sldId id="332" r:id="rId49"/>
    <p:sldId id="338" r:id="rId50"/>
    <p:sldId id="273" r:id="rId51"/>
    <p:sldId id="358" r:id="rId52"/>
    <p:sldId id="285" r:id="rId53"/>
    <p:sldId id="319" r:id="rId54"/>
    <p:sldId id="361" r:id="rId55"/>
    <p:sldId id="379" r:id="rId56"/>
    <p:sldId id="335" r:id="rId57"/>
    <p:sldId id="360" r:id="rId58"/>
    <p:sldId id="333" r:id="rId59"/>
    <p:sldId id="334" r:id="rId60"/>
    <p:sldId id="362" r:id="rId61"/>
    <p:sldId id="381" r:id="rId62"/>
    <p:sldId id="363" r:id="rId63"/>
    <p:sldId id="364" r:id="rId64"/>
    <p:sldId id="365" r:id="rId65"/>
    <p:sldId id="367" r:id="rId66"/>
    <p:sldId id="368" r:id="rId67"/>
    <p:sldId id="369" r:id="rId68"/>
    <p:sldId id="370" r:id="rId69"/>
    <p:sldId id="371" r:id="rId70"/>
    <p:sldId id="321" r:id="rId71"/>
    <p:sldId id="322" r:id="rId72"/>
    <p:sldId id="372" r:id="rId73"/>
    <p:sldId id="278" r:id="rId74"/>
    <p:sldId id="320" r:id="rId75"/>
    <p:sldId id="373" r:id="rId76"/>
    <p:sldId id="374" r:id="rId77"/>
    <p:sldId id="375" r:id="rId78"/>
    <p:sldId id="279" r:id="rId79"/>
    <p:sldId id="323" r:id="rId80"/>
    <p:sldId id="276" r:id="rId81"/>
    <p:sldId id="376" r:id="rId82"/>
    <p:sldId id="377" r:id="rId83"/>
    <p:sldId id="380" r:id="rId84"/>
    <p:sldId id="382" r:id="rId85"/>
    <p:sldId id="383" r:id="rId86"/>
    <p:sldId id="384" r:id="rId87"/>
    <p:sldId id="385" r:id="rId88"/>
    <p:sldId id="386" r:id="rId89"/>
    <p:sldId id="324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C4EE"/>
    <a:srgbClr val="C9A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7-09-16T14:55:19.7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4912 11559 0,'0'0'78,"0"0"-63,0 0 16,24 0-15,-24 0 0,50 0-1,-25 0-15,0 0 63,24 0-48,-49 0 1,25 0-1,25 0 1,-1 0 0,-24 0-1,25 0 1,-25 0-1,-25 0 1,49 0 0,-24 0-1,0 0 1,0 0-1,-25 0 1,49 0 0,-49 0-1,25 0 1,0 0-1,0 0 1,24 0 0,-24 0-1,0 0 1,0 0-1,-1 0 1,1 0 15,25 0-15,-50 0-1,25 0 17,-1 0-1,-24 0 31,25 0 47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7-09-16T14:55:22.4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17314 11460 0,'25'0'31,"-25"0"-15,25 0 15,24 0 0,1 25-31,-1-25 47,-24 0-31,50 0 15,-51 0-15,26 0-1,-25 0-15,0 24 16,0-24 15,24 0-31,1 0 16,-25 0 15,-1 0-31,26 0 31,24 25-15,-24-25-16,-25 0 31,24 0-31,-24 0 31,25 0-31,-1 0 16,-24 0 15,0 25-16,25-25-15,-50 0 32,24 0-17,1 0 63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7-09-16T14:55:23.71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17934 11956 0,'25'0'15,"0"0"1,49 0 0,-24 0-1,24 0 1,25 0-1,-24 0 1,49 25 0,-75-25 15,-24 0-31,74 0 15,50 0 1,-49 24 0,73-24-1,-98 0 1,49 0-1,49 0 17,1 25-32,-25-25 15,-25 0 16,0 0-15,-75 0 0,51 0-1,-1 0 16,-25 0-31,25 0 16,-24 0 15,-50 0-31,-25 0 31,24 0 16,1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61945-F91E-4707-91EF-BDF810CE038C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1D5FC-6908-4932-AE1E-6816DDF9E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705ED-2D0E-4441-A3B6-7EBDAD6C99AD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42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72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although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keyword is much more common, else if is also supported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although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keyword is much more common, else if is also supported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28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although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keyword is much more common, else if is also supported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74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although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keyword is much more common, else if is also supported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57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although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keyword is much more common, else if is also supported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26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break and continue keywords also behave as in Java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browser requests a .html file (static content): server just sends that file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browser requests a 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file (dynamic content): server reads it, runs any script code inside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it, then sends result across the 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script produces output that becomes the response sent 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72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129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1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block or file of PHP code begins with &lt;?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ends with ?&gt;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 statements, function declarations, etc. appear between these endpoints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can't view your 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page on your local hard drive; you'll either see nothing or see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 source code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you upload the file to a PHP-enabled web server, requesting the 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file will run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 and send you back its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6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29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</a:t>
            </a:r>
            <a:r>
              <a:rPr lang="en-US" baseline="0" dirty="0" smtClean="0"/>
              <a:t> switchers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27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PHP programmers use the equivalent echo instead of print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weird with this slide? \n has no effect, no line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names are case sensitive; separate multiple words with _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72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1D5FC-6908-4932-AE1E-6816DDF9EF7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19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2A59B1E-2FF6-4B3B-8D8D-B08AD38EB820}" type="datetime1">
              <a:rPr lang="en-US" smtClean="0"/>
              <a:t>12/5/2017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05EFC-C3F8-4E9C-B0B5-30D3BF548048}" type="datetime1">
              <a:rPr lang="en-US" smtClean="0"/>
              <a:t>12/5/2017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63AF7E1B-8744-4D70-8CCC-FDBD8248B8BF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4DFD5B1-41A4-4C16-97D5-71AA42E8F4B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30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362"/>
            <a:ext cx="7886700" cy="4656137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00000"/>
              </a:lnSpc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6413929-4D8B-4B70-88FC-41D80DC2BDDB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6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174"/>
            <a:ext cx="7886700" cy="1325563"/>
          </a:xfrm>
        </p:spPr>
        <p:txBody>
          <a:bodyPr>
            <a:normAutofit/>
          </a:bodyPr>
          <a:lstStyle>
            <a:lvl1pPr>
              <a:defRPr sz="4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F1B551B-3312-4A06-8C70-D429F2E1D6EB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9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50C6DBD-741F-4CA2-9013-6B893B0D827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A1C4BB-30C8-4EBC-A85E-B1827A00FA60}" type="datetime1">
              <a:rPr lang="en-US" smtClean="0"/>
              <a:t>12/5/2017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04F71-DA2F-47D9-99CA-3CB18A01251F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5F3684-FC9E-4021-BD22-C9E5B91F4924}" type="datetime1">
              <a:rPr lang="en-US" smtClean="0"/>
              <a:t>12/5/2017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9717240-46C3-48EE-824A-25527F125900}" type="datetime1">
              <a:rPr lang="en-US" smtClean="0"/>
              <a:t>12/5/2017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34F47-C4E6-437F-80D3-9E036847A0F3}" type="datetime1">
              <a:rPr lang="en-US" smtClean="0"/>
              <a:t>12/5/2017</a:t>
            </a:fld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1F329CCC-61AE-4989-AABD-D3B9E195578A}" type="datetime1">
              <a:rPr lang="en-US" smtClean="0"/>
              <a:t>12/5/2017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fld id="{E85B2D12-0A7C-45AB-99AF-7A4AF81796D7}" type="datetime1">
              <a:rPr lang="en-US" smtClean="0"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+mn-cs"/>
              </a:defRPr>
            </a:lvl1pPr>
          </a:lstStyle>
          <a:p>
            <a:fld id="{3BA9C494-EE57-4648-944B-B5DAF8C17B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3B6A2D1-791F-4040-A592-5C9E9FB90F06}" type="datetime1">
              <a:rPr lang="en-CA" smtClean="0">
                <a:solidFill>
                  <a:prstClr val="black"/>
                </a:solidFill>
              </a:rPr>
              <a:pPr/>
              <a:t>05/12/2017</a:t>
            </a:fld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BC8C114-5F02-44E4-8F4F-899AC0E25192}" type="slidenum">
              <a:rPr lang="en-CA" smtClean="0">
                <a:solidFill>
                  <a:prstClr val="black"/>
                </a:solidFill>
              </a:rPr>
              <a:pPr/>
              <a:t>‹#›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6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9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hyperlink" Target="https://www.youtube.com/watch?v=-GPndJNdm9k" TargetMode="External"/><Relationship Id="rId5" Type="http://schemas.openxmlformats.org/officeDocument/2006/relationships/customXml" Target="../ink/ink1.xml"/><Relationship Id="rId10" Type="http://schemas.openxmlformats.org/officeDocument/2006/relationships/image" Target="../media/image18.emf"/><Relationship Id="rId4" Type="http://schemas.openxmlformats.org/officeDocument/2006/relationships/image" Target="../media/image10.png"/><Relationship Id="rId9" Type="http://schemas.openxmlformats.org/officeDocument/2006/relationships/customXml" Target="../ink/ink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echo_print.as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phppot.com/php/php-escape-sequences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php_datatypes.asp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variables.as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ref_math.as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php_datatypes.asp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3schools.com/php/showphp.asp?filename=demo_oper_less_than" TargetMode="External"/><Relationship Id="rId3" Type="http://schemas.openxmlformats.org/officeDocument/2006/relationships/hyperlink" Target="https://www.w3schools.com/php/showphp.asp?filename=demo_oper_identical" TargetMode="External"/><Relationship Id="rId7" Type="http://schemas.openxmlformats.org/officeDocument/2006/relationships/hyperlink" Target="https://www.w3schools.com/php/showphp.asp?filename=demo_oper_greater_than" TargetMode="External"/><Relationship Id="rId2" Type="http://schemas.openxmlformats.org/officeDocument/2006/relationships/hyperlink" Target="https://www.w3schools.com/php/showphp.asp?filename=demo_oper_equa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w3schools.com/php/showphp.asp?filename=demo_oper_not_identical" TargetMode="External"/><Relationship Id="rId5" Type="http://schemas.openxmlformats.org/officeDocument/2006/relationships/hyperlink" Target="https://www.w3schools.com/php/showphp.asp?filename=demo_oper_not_equal2" TargetMode="External"/><Relationship Id="rId10" Type="http://schemas.openxmlformats.org/officeDocument/2006/relationships/hyperlink" Target="https://www.w3schools.com/php/showphp.asp?filename=demo_oper_less_than2" TargetMode="External"/><Relationship Id="rId4" Type="http://schemas.openxmlformats.org/officeDocument/2006/relationships/hyperlink" Target="https://www.w3schools.com/php/showphp.asp?filename=demo_oper_not_equal" TargetMode="External"/><Relationship Id="rId9" Type="http://schemas.openxmlformats.org/officeDocument/2006/relationships/hyperlink" Target="https://www.w3schools.com/php/showphp.asp?filename=demo_oper_greater_than2" TargetMode="Externa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hp/php_if_else.asp" TargetMode="Externa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looping.asp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php/php_looping_for.as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YTKm2oUzA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1681"/>
            <a:ext cx="7772400" cy="1170461"/>
          </a:xfrm>
        </p:spPr>
        <p:txBody>
          <a:bodyPr anchor="t"/>
          <a:lstStyle/>
          <a:p>
            <a:r>
              <a:rPr lang="en-US" dirty="0" smtClean="0"/>
              <a:t>EECS1012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57929"/>
            <a:ext cx="6858000" cy="1655762"/>
          </a:xfrm>
        </p:spPr>
        <p:txBody>
          <a:bodyPr/>
          <a:lstStyle/>
          <a:p>
            <a:r>
              <a:rPr lang="en-US" dirty="0" smtClean="0"/>
              <a:t>Net-centric Introduction to Computing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M.S. Brown, EECS – York University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940CA-FF81-44C3-99B0-1894ACAA5D6F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2771" y="3711348"/>
            <a:ext cx="2418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 to PHP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53628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9666" y="5334000"/>
            <a:ext cx="9163665" cy="1528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b="1" dirty="0" smtClean="0"/>
              <a:t>Acknowledgements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C</a:t>
            </a:r>
            <a:r>
              <a:rPr lang="en-US" sz="1400" dirty="0" smtClean="0"/>
              <a:t>ontents are adapted from web lectures for “Web Programming Step by Step”, by M. </a:t>
            </a:r>
            <a:r>
              <a:rPr lang="en-US" sz="1400" dirty="0" err="1" smtClean="0"/>
              <a:t>Stepp</a:t>
            </a:r>
            <a:r>
              <a:rPr lang="en-US" sz="1400" dirty="0" smtClean="0"/>
              <a:t>, J. Miller, and V. Kirst. 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Slides have been ported to PPT by Dr. </a:t>
            </a:r>
            <a:r>
              <a:rPr lang="en-US" sz="1400" dirty="0"/>
              <a:t>Xenia </a:t>
            </a:r>
            <a:r>
              <a:rPr lang="en-US" sz="1400" dirty="0" err="1" smtClean="0"/>
              <a:t>Mountrouidou</a:t>
            </a:r>
            <a:r>
              <a:rPr lang="en-US" sz="1400" dirty="0"/>
              <a:t>.</a:t>
            </a:r>
            <a:endParaRPr lang="en-US" sz="14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These slides have been edited for EECS1012, York University.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The contents of these slides may be modified and redistributed, please give appropriate credit.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(Creative Commons) Michael S. Brown, 2017.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3361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Lifecycle of a PHP web request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534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2743200"/>
            <a:ext cx="13708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Hello world!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324600"/>
            <a:ext cx="2133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User’s computer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6381690"/>
            <a:ext cx="2133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Server computer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2438400"/>
            <a:ext cx="152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Hello.php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410200" y="5638800"/>
            <a:ext cx="762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81480" y="5649767"/>
            <a:ext cx="21859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Pay attention!!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PHP </a:t>
            </a:r>
            <a:r>
              <a:rPr lang="en-US" sz="1600" b="1" dirty="0" smtClean="0">
                <a:solidFill>
                  <a:srgbClr val="FF0000"/>
                </a:solidFill>
              </a:rPr>
              <a:t>outputs</a:t>
            </a:r>
            <a:r>
              <a:rPr lang="en-US" sz="1600" dirty="0" smtClean="0">
                <a:solidFill>
                  <a:srgbClr val="FF0000"/>
                </a:solidFill>
              </a:rPr>
              <a:t> HTML.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So the browser (client)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receives standard HTML.</a:t>
            </a:r>
            <a:endParaRPr lang="en-CA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‘Hello, world!’ PHP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1543046"/>
            <a:ext cx="8153400" cy="2308324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&lt;head&gt; &lt;/head&gt;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&lt;body&gt; &lt;p&gt;</a:t>
            </a:r>
          </a:p>
          <a:p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b="1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b="1" dirty="0" smtClean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print "Hello, world!";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?&gt;</a:t>
            </a:r>
            <a:endParaRPr lang="en-US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&lt;/p&gt;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878666"/>
            <a:ext cx="8153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Hello, world!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      </a:t>
            </a: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output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648200"/>
            <a:ext cx="8153400" cy="3031217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print statement will output the words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world!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directly in the HTML file.</a:t>
            </a:r>
          </a:p>
          <a:p>
            <a:r>
              <a:rPr lang="en-US" sz="2400" dirty="0" smtClean="0"/>
              <a:t>The command “echo” can be used just like print, you may see echo used in other resources (e.g. by the w3school)</a:t>
            </a:r>
          </a:p>
        </p:txBody>
      </p:sp>
    </p:spTree>
    <p:extLst>
      <p:ext uri="{BB962C8B-B14F-4D97-AF65-F5344CB8AC3E}">
        <p14:creationId xmlns:p14="http://schemas.microsoft.com/office/powerpoint/2010/main" val="27726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PHP output in Browser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0423" y="3768881"/>
            <a:ext cx="412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Unlike HTML (and CSS), you </a:t>
            </a:r>
            <a:r>
              <a:rPr lang="en-US" b="1" dirty="0" smtClean="0"/>
              <a:t>cannot </a:t>
            </a:r>
            <a:r>
              <a:rPr lang="en-US" dirty="0" smtClean="0"/>
              <a:t>view </a:t>
            </a:r>
            <a:br>
              <a:rPr lang="en-US" dirty="0" smtClean="0"/>
            </a:br>
            <a:r>
              <a:rPr lang="en-US" dirty="0" smtClean="0"/>
              <a:t>PHP directly through your browser if </a:t>
            </a:r>
          </a:p>
          <a:p>
            <a:r>
              <a:rPr lang="en-US" dirty="0" smtClean="0"/>
              <a:t>you were to load it up as a file.  You</a:t>
            </a:r>
            <a:br>
              <a:rPr lang="en-US" dirty="0" smtClean="0"/>
            </a:br>
            <a:r>
              <a:rPr lang="en-US" dirty="0" smtClean="0"/>
              <a:t>must use a </a:t>
            </a:r>
            <a:r>
              <a:rPr lang="en-US" b="1" dirty="0" smtClean="0"/>
              <a:t>web server </a:t>
            </a:r>
            <a:r>
              <a:rPr lang="en-US" dirty="0" smtClean="0"/>
              <a:t>that supports PHP.</a:t>
            </a:r>
            <a:endParaRPr lang="en-CA" dirty="0"/>
          </a:p>
        </p:txBody>
      </p:sp>
      <p:pic>
        <p:nvPicPr>
          <p:cNvPr id="1026" name="Picture 2" descr="PHP local outp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04230"/>
            <a:ext cx="3892337" cy="184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P server outp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18" y="1792146"/>
            <a:ext cx="3943426" cy="186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25885" y="3748776"/>
            <a:ext cx="4011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example uses my virtual machine</a:t>
            </a:r>
            <a:br>
              <a:rPr lang="en-US" dirty="0" smtClean="0"/>
            </a:br>
            <a:r>
              <a:rPr lang="en-US" dirty="0" smtClean="0"/>
              <a:t>application and accesses “localhost”. As a</a:t>
            </a:r>
            <a:br>
              <a:rPr lang="en-US" dirty="0" smtClean="0"/>
            </a:br>
            <a:r>
              <a:rPr lang="en-US" dirty="0" smtClean="0"/>
              <a:t>result I’m contacting the local web server.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281" y="6187176"/>
            <a:ext cx="6255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to install a virtual box on your own computer?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See “Additional Resources for Week 1” on the course homepage. 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PHP from the command 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Instead of using the web browser, you can also run the PHP program from the “command line” on your virtual box using a </a:t>
            </a:r>
            <a:r>
              <a:rPr lang="en-US" dirty="0" err="1" smtClean="0"/>
              <a:t>unix</a:t>
            </a:r>
            <a:r>
              <a:rPr lang="en-US" dirty="0" smtClean="0"/>
              <a:t> terminal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95" y="3020447"/>
            <a:ext cx="4345115" cy="3227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003" y="3604582"/>
            <a:ext cx="4171460" cy="25676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1600200" y="3899005"/>
              <a:ext cx="339480" cy="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84360" y="3835645"/>
                <a:ext cx="37116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6172200" y="4155000"/>
              <a:ext cx="402120" cy="360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56360" y="4091640"/>
                <a:ext cx="43380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6456240" y="4304160"/>
              <a:ext cx="955800" cy="27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40400" y="4240440"/>
                <a:ext cx="987480" cy="15444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Rectangle 10"/>
          <p:cNvSpPr/>
          <p:nvPr/>
        </p:nvSpPr>
        <p:spPr>
          <a:xfrm>
            <a:off x="2651030" y="639096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hlinkClick r:id="rId11"/>
              </a:rPr>
              <a:t>https://www.youtube.com/watch?v=-</a:t>
            </a:r>
            <a:r>
              <a:rPr lang="en-CA" dirty="0" smtClean="0">
                <a:hlinkClick r:id="rId11"/>
              </a:rPr>
              <a:t>GPndJNdm9k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254668" y="6396947"/>
            <a:ext cx="239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Video on how to do this: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9019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Basic Syntax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 syntax template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12648" y="4648200"/>
            <a:ext cx="8153400" cy="1066800"/>
          </a:xfrm>
        </p:spPr>
        <p:txBody>
          <a:bodyPr/>
          <a:lstStyle/>
          <a:p>
            <a:r>
              <a:rPr lang="en-US" sz="2400" dirty="0" smtClean="0"/>
              <a:t>Contents </a:t>
            </a:r>
            <a:r>
              <a:rPr lang="en-US" sz="2400" dirty="0"/>
              <a:t>of a .</a:t>
            </a:r>
            <a:r>
              <a:rPr lang="en-US" sz="2400" dirty="0" err="1"/>
              <a:t>php</a:t>
            </a:r>
            <a:r>
              <a:rPr lang="en-US" sz="2400" dirty="0"/>
              <a:t> file </a:t>
            </a:r>
            <a:r>
              <a:rPr lang="en-US" sz="2400" dirty="0" smtClean="0"/>
              <a:t>between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400" dirty="0"/>
              <a:t> and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?&gt;</a:t>
            </a:r>
            <a:r>
              <a:rPr lang="en-US" sz="2400" dirty="0"/>
              <a:t> are executed as PHP </a:t>
            </a:r>
            <a:r>
              <a:rPr lang="en-US" sz="2400" dirty="0" smtClean="0"/>
              <a:t>code . . output from PHP is injected into the HTML code</a:t>
            </a:r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ll </a:t>
            </a:r>
            <a:r>
              <a:rPr lang="en-US" sz="2400" dirty="0"/>
              <a:t>other contents are output as pure HTML</a:t>
            </a:r>
          </a:p>
          <a:p>
            <a:r>
              <a:rPr lang="en-US" sz="2400" dirty="0" smtClean="0"/>
              <a:t>We can </a:t>
            </a:r>
            <a:r>
              <a:rPr lang="en-US" sz="2400" dirty="0"/>
              <a:t>switch back and forth between HTML and PHP "modes"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600200"/>
            <a:ext cx="8153400" cy="286232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Courier New" pitchFamily="49" charset="0"/>
                <a:cs typeface="Courier New" pitchFamily="49" charset="0"/>
              </a:rPr>
              <a:t>HTML content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php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i="1" dirty="0" smtClean="0">
                <a:latin typeface="Courier New" pitchFamily="49" charset="0"/>
                <a:cs typeface="Courier New" pitchFamily="49" charset="0"/>
              </a:rPr>
              <a:t>PHP </a:t>
            </a:r>
            <a:r>
              <a:rPr lang="en-US" sz="2000" b="1" i="1" dirty="0">
                <a:latin typeface="Courier New" pitchFamily="49" charset="0"/>
                <a:cs typeface="Courier New" pitchFamily="49" charset="0"/>
              </a:rPr>
              <a:t>code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?&gt;</a:t>
            </a:r>
          </a:p>
          <a:p>
            <a:r>
              <a:rPr lang="en-US" sz="2000" i="1" dirty="0">
                <a:latin typeface="Courier New" pitchFamily="49" charset="0"/>
                <a:cs typeface="Courier New" pitchFamily="49" charset="0"/>
              </a:rPr>
              <a:t>HTML content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php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i="1" dirty="0" smtClean="0">
                <a:latin typeface="Courier New" pitchFamily="49" charset="0"/>
                <a:cs typeface="Courier New" pitchFamily="49" charset="0"/>
              </a:rPr>
              <a:t>PHP </a:t>
            </a:r>
            <a:r>
              <a:rPr lang="en-US" sz="2000" b="1" i="1" dirty="0">
                <a:latin typeface="Courier New" pitchFamily="49" charset="0"/>
                <a:cs typeface="Courier New" pitchFamily="49" charset="0"/>
              </a:rPr>
              <a:t>code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?&gt;</a:t>
            </a:r>
          </a:p>
          <a:p>
            <a:r>
              <a:rPr lang="en-US" sz="2000" i="1" dirty="0">
                <a:latin typeface="Courier New" pitchFamily="49" charset="0"/>
                <a:cs typeface="Courier New" pitchFamily="49" charset="0"/>
              </a:rPr>
              <a:t>HTML content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...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  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14674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PHP Example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16063"/>
            <a:ext cx="8153400" cy="2585323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&lt;!DOCTYPE 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&lt;head&gt;&lt;/head&gt;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&lt;h1&gt; 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print "Output from PHP"; ?&gt;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&lt;/h1&gt;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&lt;p&gt; This is a simple example of PHP &lt;/p&gt;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&lt;p&gt; The square root of 5 is 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print </a:t>
            </a:r>
            <a:r>
              <a:rPr lang="en-US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(5); ?&gt;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&lt;/p&gt;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 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96477"/>
            <a:ext cx="8153400" cy="258532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&lt;!DOCTYPE 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&lt;head&gt;&lt;/head&gt;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&lt;h1&gt; Output from PHP &lt;/h1&gt;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&lt;p&gt; This is a simple example of PHP &lt;/p&gt;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&lt;p&gt; The square root of 5 is 2.2360679774998 &lt;/p&gt;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OUTPUT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65066"/>
            <a:ext cx="8648700" cy="990600"/>
          </a:xfrm>
        </p:spPr>
        <p:txBody>
          <a:bodyPr/>
          <a:lstStyle/>
          <a:p>
            <a:r>
              <a:rPr lang="en-US" dirty="0" smtClean="0"/>
              <a:t>ASIDE: PHP as a beginner’s language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1249" y="1531985"/>
            <a:ext cx="8153400" cy="4495800"/>
          </a:xfrm>
        </p:spPr>
        <p:txBody>
          <a:bodyPr/>
          <a:lstStyle/>
          <a:p>
            <a:r>
              <a:rPr lang="en-US" dirty="0" smtClean="0"/>
              <a:t>As I mentioned in the first lecture, if you are new to programming, PHP is not the best language to start with</a:t>
            </a:r>
          </a:p>
          <a:p>
            <a:r>
              <a:rPr lang="en-US" b="1" dirty="0" smtClean="0"/>
              <a:t>First</a:t>
            </a:r>
            <a:r>
              <a:rPr lang="en-US" dirty="0" smtClean="0"/>
              <a:t>, it is complicated since you need to mix PHP and HTML code</a:t>
            </a:r>
          </a:p>
          <a:p>
            <a:r>
              <a:rPr lang="en-US" b="1" dirty="0" smtClean="0"/>
              <a:t>Second</a:t>
            </a:r>
            <a:r>
              <a:rPr lang="en-US" dirty="0" smtClean="0"/>
              <a:t>, it is really a “scripting language” that allows you to do things that are not allowed in more rigorous languages that you will undoubtedly learn later (Java, C, C++, . . . 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Courier New" pitchFamily="49" charset="0"/>
              </a:rPr>
              <a:t>PHP </a:t>
            </a:r>
            <a:r>
              <a:rPr lang="en-US" dirty="0" smtClean="0">
                <a:cs typeface="Courier New" pitchFamily="49" charset="0"/>
                <a:hlinkClick r:id="rId3"/>
              </a:rPr>
              <a:t>print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8425" y="2141156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print "Hello, World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!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"Escape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chars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need a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\\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before them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!\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print "You can have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line breaks in a string.";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print 'A string can use "single-quotes". It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 cool!';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4132" y="4001869"/>
            <a:ext cx="8153400" cy="190821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Hello, World!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Escape "chars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need a \ before them !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You can have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line breaks in a string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string can use "single-quotes".  It's cool!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</a:p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  PHP output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5821" y="6211669"/>
            <a:ext cx="5438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*you can also use the command “echo” instead of print.   </a:t>
            </a:r>
          </a:p>
          <a:p>
            <a:r>
              <a:rPr lang="en-US" dirty="0" smtClean="0"/>
              <a:t>Many examples on the web use echo. 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39528" y="1654905"/>
            <a:ext cx="6089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Print command is the main way to generate output in PHP.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61146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915400" cy="990600"/>
          </a:xfrm>
        </p:spPr>
        <p:txBody>
          <a:bodyPr/>
          <a:lstStyle/>
          <a:p>
            <a:r>
              <a:rPr lang="en-US" dirty="0" smtClean="0"/>
              <a:t>Print escape characters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19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71249" y="1531985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2"/>
              </a:rPr>
              <a:t>http://phppot.com/php/php-escape-sequences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04667"/>
              </p:ext>
            </p:extLst>
          </p:nvPr>
        </p:nvGraphicFramePr>
        <p:xfrm>
          <a:off x="1071883" y="2133600"/>
          <a:ext cx="6552131" cy="418386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90930"/>
                <a:gridCol w="5261201"/>
              </a:tblGrid>
              <a:tr h="336339">
                <a:tc>
                  <a:txBody>
                    <a:bodyPr/>
                    <a:lstStyle/>
                    <a:p>
                      <a:r>
                        <a:rPr lang="en-CA" sz="2000" b="1" dirty="0"/>
                        <a:t>Escape Sequence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CA" sz="2000" b="1" dirty="0"/>
                        <a:t>Description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 dirty="0"/>
                        <a:t>\t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Insert a tab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 dirty="0"/>
                        <a:t>\b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backspace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>
                          <a:solidFill>
                            <a:schemeClr val="accent2"/>
                          </a:solidFill>
                        </a:rPr>
                        <a:t>\n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Insert a newline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/>
                        <a:t>\r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carriage return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/>
                        <a:t>\f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</a:t>
                      </a:r>
                      <a:r>
                        <a:rPr lang="en-US" sz="2000" dirty="0" err="1"/>
                        <a:t>formfeed</a:t>
                      </a:r>
                      <a:r>
                        <a:rPr lang="en-US" sz="2000" dirty="0"/>
                        <a:t>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40337">
                <a:tc>
                  <a:txBody>
                    <a:bodyPr/>
                    <a:lstStyle/>
                    <a:p>
                      <a:r>
                        <a:rPr lang="en-CA" sz="2000"/>
                        <a:t>\'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single quote character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484001">
                <a:tc>
                  <a:txBody>
                    <a:bodyPr/>
                    <a:lstStyle/>
                    <a:p>
                      <a:r>
                        <a:rPr lang="en-CA" sz="2000"/>
                        <a:t>\"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double quote character in the text at this point.</a:t>
                      </a:r>
                    </a:p>
                  </a:txBody>
                  <a:tcPr marL="29237" marR="29237" marT="29237" marB="29237" anchor="ctr"/>
                </a:tc>
              </a:tr>
              <a:tr h="336339">
                <a:tc>
                  <a:txBody>
                    <a:bodyPr/>
                    <a:lstStyle/>
                    <a:p>
                      <a:r>
                        <a:rPr lang="en-CA" sz="2000" dirty="0"/>
                        <a:t>\\</a:t>
                      </a:r>
                    </a:p>
                  </a:txBody>
                  <a:tcPr marL="29237" marR="29237" marT="29237" marB="29237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a backslash character in the text at this point.</a:t>
                      </a:r>
                    </a:p>
                  </a:txBody>
                  <a:tcPr marL="29237" marR="29237" marT="29237" marB="2923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4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notes and the book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96537"/>
            <a:ext cx="8153400" cy="4495800"/>
          </a:xfrm>
        </p:spPr>
        <p:txBody>
          <a:bodyPr/>
          <a:lstStyle/>
          <a:p>
            <a:r>
              <a:rPr lang="en-US" dirty="0" smtClean="0"/>
              <a:t>Our textbook assumes you already know the basics of programming </a:t>
            </a:r>
          </a:p>
          <a:p>
            <a:pPr lvl="1"/>
            <a:r>
              <a:rPr lang="en-US" dirty="0" smtClean="0"/>
              <a:t>I know many of your have never programmed before</a:t>
            </a:r>
          </a:p>
          <a:p>
            <a:r>
              <a:rPr lang="en-US" dirty="0" smtClean="0"/>
              <a:t>I’ll follow the textbook, however, I am reordering some of the content</a:t>
            </a:r>
          </a:p>
          <a:p>
            <a:r>
              <a:rPr lang="en-US" dirty="0" smtClean="0"/>
              <a:t>I’m also giving more examples and elaborating on many of the functions in more detail</a:t>
            </a:r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5300" y="1676400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"You need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an escape sequence to print \"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\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n";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"But you don‘t to print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single quotes '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\n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'You need an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escape sequence to print \'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\n'; 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print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'But you don\’t a print a double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quote "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\n';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3581400"/>
            <a:ext cx="8153400" cy="167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need an escape sequence to print "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don't to print single quotes '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an escape sequence to print '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don't a print a double quote "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PHP Output</a:t>
            </a:r>
            <a:endParaRPr lang="en-CA" sz="2000" i="1" dirty="0">
              <a:solidFill>
                <a:schemeClr val="bg1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" y="5943600"/>
            <a:ext cx="8690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Output:  </a:t>
            </a:r>
            <a:r>
              <a:rPr lang="en-US" b="1" dirty="0" smtClean="0">
                <a:solidFill>
                  <a:srgbClr val="FF0000"/>
                </a:solidFill>
              </a:rPr>
              <a:t>Note, what is shown above is not what is seen in the browser.  This is what PHP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outputs.  This will be injected into your HTML page.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80988"/>
            <a:ext cx="8991600" cy="990600"/>
          </a:xfrm>
        </p:spPr>
        <p:txBody>
          <a:bodyPr/>
          <a:lstStyle/>
          <a:p>
            <a:r>
              <a:rPr lang="en-US" dirty="0" smtClean="0"/>
              <a:t>Print with double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 smtClean="0"/>
              <a:t> vs single quotes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88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(PHP code)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6700" y="1676400"/>
            <a:ext cx="8496300" cy="4247317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&lt;!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DOCTYPE html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html&gt;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head&gt;  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title&gt;My First PHP Page&lt;/title&gt;  &lt;/head&gt; 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body&gt;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&lt;p&gt;  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print "Hello, World!\n";      </a:t>
            </a:r>
            <a:endParaRPr lang="en-US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	print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"Escape \"characters\" are the same as in Java!\n";      </a:t>
            </a:r>
            <a:endParaRPr lang="en-US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"You can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have</a:t>
            </a:r>
          </a:p>
          <a:p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line breaks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in a string\n";      </a:t>
            </a:r>
            <a:endParaRPr lang="en-US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	print 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'A string can use "single-quotes".  It\'s cool!';    </a:t>
            </a:r>
            <a:endParaRPr lang="en-US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	?&gt;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&lt;/p&gt;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body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4535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(HTML output: source)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6647" y="1676400"/>
            <a:ext cx="8496300" cy="42473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&lt;!DOCTYPE 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&lt;head&gt;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&lt;title&gt;My First PHP Page&lt;/title&gt;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&lt;/head&gt;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&lt;p&gt;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Hello, World!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Escape "characters" are the same as in Java!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You can have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line breaks in a string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A string can use "single-quotes".  It's cool!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&lt;/p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&lt;/body&gt;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&lt;/html&gt;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        HTML OUTPUT</a:t>
            </a:r>
          </a:p>
        </p:txBody>
      </p:sp>
    </p:spTree>
    <p:extLst>
      <p:ext uri="{BB962C8B-B14F-4D97-AF65-F5344CB8AC3E}">
        <p14:creationId xmlns:p14="http://schemas.microsoft.com/office/powerpoint/2010/main" val="181406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(Browser rendering)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11" y="1752600"/>
            <a:ext cx="7958138" cy="4638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6591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</a:t>
            </a:r>
            <a:r>
              <a:rPr lang="en-US" dirty="0">
                <a:sym typeface="Wingdings" panose="05000000000000000000" pitchFamily="2" charset="2"/>
              </a:rPr>
              <a:t></a:t>
            </a:r>
            <a:r>
              <a:rPr lang="en-US" dirty="0" smtClean="0"/>
              <a:t> HTML </a:t>
            </a:r>
            <a:r>
              <a:rPr lang="en-US" dirty="0" smtClean="0">
                <a:sym typeface="Wingdings" panose="05000000000000000000" pitchFamily="2" charset="2"/>
              </a:rPr>
              <a:t> </a:t>
            </a:r>
            <a:r>
              <a:rPr lang="en-US" dirty="0" smtClean="0"/>
              <a:t>Browser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24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1249" y="1600200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Keep in mind that PHP code outputs text that is injected into the HTML page</a:t>
            </a:r>
          </a:p>
          <a:p>
            <a:r>
              <a:rPr lang="en-US" dirty="0" smtClean="0"/>
              <a:t>The HTML page is then interpreted (or rendered) by the browser</a:t>
            </a:r>
          </a:p>
          <a:p>
            <a:r>
              <a:rPr lang="en-US" dirty="0" smtClean="0"/>
              <a:t>These lecture notes are an “introduction to PHP”, so we will not be looking at the browser output (yet), mainly just the PHP output </a:t>
            </a:r>
          </a:p>
        </p:txBody>
      </p:sp>
    </p:spTree>
    <p:extLst>
      <p:ext uri="{BB962C8B-B14F-4D97-AF65-F5344CB8AC3E}">
        <p14:creationId xmlns:p14="http://schemas.microsoft.com/office/powerpoint/2010/main" val="176720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25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648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Virtually all programming languages categorize data into types</a:t>
            </a:r>
          </a:p>
          <a:p>
            <a:endParaRPr lang="en-US" dirty="0" smtClean="0"/>
          </a:p>
          <a:p>
            <a:r>
              <a:rPr lang="en-US" dirty="0" smtClean="0"/>
              <a:t>PHP is known as a “loosely typed” language.  That means it decides the data type dynamically.  This means variables storing data can change types.</a:t>
            </a:r>
          </a:p>
          <a:p>
            <a:endParaRPr lang="en-US" dirty="0"/>
          </a:p>
          <a:p>
            <a:r>
              <a:rPr lang="en-US" dirty="0" smtClean="0"/>
              <a:t>Strongly type languages (e.g. C, C++, Java) require the programmer to declare variable types that remain the same </a:t>
            </a:r>
          </a:p>
        </p:txBody>
      </p:sp>
    </p:spTree>
    <p:extLst>
      <p:ext uri="{BB962C8B-B14F-4D97-AF65-F5344CB8AC3E}">
        <p14:creationId xmlns:p14="http://schemas.microsoft.com/office/powerpoint/2010/main" val="411904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Data Types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56543"/>
              </p:ext>
            </p:extLst>
          </p:nvPr>
        </p:nvGraphicFramePr>
        <p:xfrm>
          <a:off x="381000" y="1600200"/>
          <a:ext cx="8534400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757"/>
                <a:gridCol w="4750279"/>
                <a:gridCol w="26773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int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variable that stores whole number</a:t>
                      </a:r>
                      <a:r>
                        <a:rPr lang="en-US" baseline="0" dirty="0" smtClean="0"/>
                        <a:t> values (that is, an integer)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 3, -1, 0, 100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float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variable that stores</a:t>
                      </a:r>
                      <a:r>
                        <a:rPr lang="en-US" baseline="0" dirty="0" smtClean="0"/>
                        <a:t> real numbers. For example, 1/3 = 0.3333 is a float.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1.22, 10.99, -10.34934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boolean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variable that wholes only two possible values – </a:t>
                      </a:r>
                      <a:r>
                        <a:rPr lang="en-US" b="1" baseline="0" dirty="0" smtClean="0"/>
                        <a:t>true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b="1" baseline="0" dirty="0" smtClean="0"/>
                        <a:t>false</a:t>
                      </a:r>
                      <a:r>
                        <a:rPr lang="en-US" baseline="0" dirty="0" smtClean="0"/>
                        <a:t>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</a:t>
                      </a:r>
                      <a:r>
                        <a:rPr lang="en-US" baseline="0" dirty="0" smtClean="0"/>
                        <a:t> or false  (1 or 0)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string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variable that is a collection of characters</a:t>
                      </a:r>
                      <a:r>
                        <a:rPr lang="en-US" baseline="0" dirty="0" smtClean="0"/>
                        <a:t>, we call this a string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“Hello”, “EECS1012”, “</a:t>
                      </a:r>
                      <a:r>
                        <a:rPr lang="en-US" dirty="0" err="1" smtClean="0"/>
                        <a:t>Deaner</a:t>
                      </a:r>
                      <a:r>
                        <a:rPr lang="en-US" dirty="0" smtClean="0"/>
                        <a:t>”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array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variable that is actually a collection of variables</a:t>
                      </a:r>
                      <a:r>
                        <a:rPr lang="en-US" baseline="0" dirty="0" smtClean="0"/>
                        <a:t> that can be access with an index (or a key)  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[1,2,3,4, …]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[“hello”, “</a:t>
                      </a:r>
                      <a:r>
                        <a:rPr lang="en-US" dirty="0" err="1" smtClean="0"/>
                        <a:t>deaner</a:t>
                      </a:r>
                      <a:r>
                        <a:rPr lang="en-US" dirty="0" smtClean="0"/>
                        <a:t>”, …]</a:t>
                      </a:r>
                    </a:p>
                    <a:p>
                      <a:r>
                        <a:rPr lang="en-US" dirty="0" smtClean="0"/>
                        <a:t>[3.4,</a:t>
                      </a:r>
                      <a:r>
                        <a:rPr lang="en-US" baseline="0" dirty="0" smtClean="0"/>
                        <a:t> 3333.4, -1.344, …]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object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bit more complex, out of the scope of this class.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complex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NULL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Special</a:t>
                      </a:r>
                      <a:r>
                        <a:rPr lang="en-US" baseline="0" dirty="0" smtClean="0"/>
                        <a:t> type that has the value of “NULL” (that is computer speak for “nothing”.  We sometimes equated with “false”.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 to give an</a:t>
                      </a:r>
                      <a:r>
                        <a:rPr lang="en-US" baseline="0" dirty="0" smtClean="0"/>
                        <a:t> example.  We probably won't use this in our class.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Variables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2057400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user_name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“mundruid78”;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$age = 16;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drinking_age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$age +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3;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this_class_rocks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TRUE;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611868"/>
            <a:ext cx="8153400" cy="36933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$name = </a:t>
            </a:r>
            <a:r>
              <a:rPr lang="en-US" b="1" i="1" dirty="0" smtClean="0">
                <a:latin typeface="Courier New" pitchFamily="49" charset="0"/>
                <a:cs typeface="Courier New" pitchFamily="49" charset="0"/>
              </a:rPr>
              <a:t>some expression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3352800"/>
            <a:ext cx="88392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programming, a variable is used to store information</a:t>
            </a:r>
          </a:p>
          <a:p>
            <a:r>
              <a:rPr lang="en-US" dirty="0" smtClean="0"/>
              <a:t>Data is assigned to a variable using an = symbol</a:t>
            </a:r>
          </a:p>
        </p:txBody>
      </p:sp>
    </p:spTree>
    <p:extLst>
      <p:ext uri="{BB962C8B-B14F-4D97-AF65-F5344CB8AC3E}">
        <p14:creationId xmlns:p14="http://schemas.microsoft.com/office/powerpoint/2010/main" val="28884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variable names (1)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676400"/>
            <a:ext cx="8534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PHP variable name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</a:t>
            </a:r>
            <a:r>
              <a:rPr lang="en-US" sz="2800" dirty="0" smtClean="0"/>
              <a:t>variable </a:t>
            </a:r>
            <a:r>
              <a:rPr lang="en-US" sz="2800" dirty="0"/>
              <a:t>starts with the $ sign, followed by the name of the variable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variable name </a:t>
            </a:r>
            <a:r>
              <a:rPr lang="en-US" sz="2800" b="1" dirty="0" smtClean="0"/>
              <a:t>must</a:t>
            </a:r>
            <a:r>
              <a:rPr lang="en-US" sz="2800" dirty="0" smtClean="0"/>
              <a:t> start </a:t>
            </a:r>
            <a:r>
              <a:rPr lang="en-US" sz="2800" dirty="0"/>
              <a:t>with a letter or the underscore </a:t>
            </a:r>
            <a:r>
              <a:rPr lang="en-US" sz="2800" dirty="0" smtClean="0"/>
              <a:t>character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variable name cannot start with a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variable name can only contain alpha-numeric characters and underscores (A-z, 0-9, and _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Variable names are case-sensitive ($</a:t>
            </a:r>
            <a:r>
              <a:rPr lang="en-US" sz="2800" dirty="0" smtClean="0"/>
              <a:t>age, $Age, and </a:t>
            </a:r>
            <a:r>
              <a:rPr lang="en-US" sz="2800" dirty="0"/>
              <a:t>$AGE are </a:t>
            </a:r>
            <a:r>
              <a:rPr lang="en-US" sz="2800" dirty="0" smtClean="0"/>
              <a:t>considered three different </a:t>
            </a:r>
            <a:r>
              <a:rPr lang="en-US" sz="2800" dirty="0"/>
              <a:t>variables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14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 variable names </a:t>
            </a:r>
            <a:r>
              <a:rPr lang="en-US" dirty="0" smtClean="0"/>
              <a:t>(2)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29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It is always good to give your variables descriptive names:</a:t>
            </a:r>
          </a:p>
          <a:p>
            <a:r>
              <a:rPr lang="en-US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dirty="0" smtClean="0"/>
              <a:t>(for storing information about a name)</a:t>
            </a:r>
          </a:p>
          <a:p>
            <a:r>
              <a:rPr lang="en-US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$age    </a:t>
            </a:r>
            <a:r>
              <a:rPr lang="en-US" dirty="0" smtClean="0"/>
              <a:t>(for storing information about age)</a:t>
            </a:r>
          </a:p>
          <a:p>
            <a:endParaRPr lang="en-US" dirty="0"/>
          </a:p>
          <a:p>
            <a:r>
              <a:rPr lang="en-US" dirty="0" smtClean="0"/>
              <a:t>However,  for demo purposes, we will often use simple names like $a and $b.</a:t>
            </a:r>
          </a:p>
          <a:p>
            <a:r>
              <a:rPr lang="en-US" dirty="0" smtClean="0"/>
              <a:t>You will learn over time that programmers have standard conventions for variables, for example,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$j </a:t>
            </a:r>
            <a:r>
              <a:rPr lang="en-US" dirty="0" smtClean="0"/>
              <a:t>for “indices”, “foo” for functions, </a:t>
            </a:r>
            <a:r>
              <a:rPr lang="en-US" dirty="0" err="1" smtClean="0"/>
              <a:t>etc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748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basics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2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and variable types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2648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automatically assigns the type for a variable</a:t>
            </a:r>
          </a:p>
          <a:p>
            <a:r>
              <a:rPr lang="en-US" dirty="0" smtClean="0"/>
              <a:t>PHP will also change the type dynamically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2611" y="2819400"/>
            <a:ext cx="8534400" cy="163121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1;		# $a is a integer type</a:t>
            </a: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$b = "12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		# $b is a string type (char ‘1’ and ‘2’)</a:t>
            </a:r>
          </a:p>
          <a:p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"Poutine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	# now $a is a string type</a:t>
            </a:r>
          </a:p>
          <a:p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					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42738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variables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5300" y="1935581"/>
            <a:ext cx="81534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onsole" panose="020B0609040504020204" pitchFamily="49" charset="0"/>
                <a:cs typeface="Consolas" panose="020B0609020204030204" pitchFamily="49" charset="0"/>
              </a:rPr>
              <a:t>$a = 10;	# integer type</a:t>
            </a:r>
          </a:p>
          <a:p>
            <a:r>
              <a:rPr lang="en-US" dirty="0" smtClean="0">
                <a:latin typeface="Lucida Console" panose="020B0609040504020204" pitchFamily="49" charset="0"/>
                <a:cs typeface="Consolas" panose="020B0609020204030204" pitchFamily="49" charset="0"/>
              </a:rPr>
              <a:t>print "The value of our variable is $a. \n";</a:t>
            </a:r>
          </a:p>
          <a:p>
            <a:r>
              <a:rPr lang="en-US" dirty="0" smtClean="0">
                <a:latin typeface="Lucida Console" panose="020B0609040504020204" pitchFamily="49" charset="0"/>
                <a:cs typeface="Consolas" panose="020B0609020204030204" pitchFamily="49" charset="0"/>
              </a:rPr>
              <a:t>print $a;   # you don’t have to put this in quotes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502" y="3214827"/>
            <a:ext cx="8153400" cy="984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value of our variable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</a:p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      output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4648200"/>
            <a:ext cx="91367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You can use print (or echo) to output the value of the variable. </a:t>
            </a:r>
          </a:p>
          <a:p>
            <a:r>
              <a:rPr lang="en-US" sz="2800" dirty="0" smtClean="0"/>
              <a:t>This will be used very frequently in PHP.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6159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type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32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648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is “jumping ahead” a bit, but there are functions in PHP to help you determine the variable’s type.   We often use these functions to help debug our code.</a:t>
            </a:r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410875"/>
              </p:ext>
            </p:extLst>
          </p:nvPr>
        </p:nvGraphicFramePr>
        <p:xfrm>
          <a:off x="1638300" y="372872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gettype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(2.71)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“float”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gettype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(42)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“</a:t>
                      </a:r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int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”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gettype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(“Hello”)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“string”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gettype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(“42”)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“string”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is_string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(“hello”)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TRUE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</a:rPr>
                        <a:t>is_string</a:t>
                      </a:r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(50)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</a:rPr>
                        <a:t>FALSE</a:t>
                      </a:r>
                      <a:endParaRPr lang="en-CA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8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821847"/>
            <a:ext cx="8153400" cy="317009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$a = 1;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'Variable $a is of type ';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gettype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($a);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"\n";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$a = "Poutine";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'Variable $a is of type ';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gettype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($a);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print "\n";</a:t>
            </a:r>
          </a:p>
          <a:p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	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					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7568" y="5257800"/>
            <a:ext cx="8153400" cy="10156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cs typeface="Times New Roman" panose="02020603050405020304" pitchFamily="18" charset="0"/>
              </a:rPr>
              <a:t>variable $a is of type integer</a:t>
            </a:r>
          </a:p>
          <a:p>
            <a:r>
              <a:rPr lang="en-US" sz="2000" dirty="0" smtClean="0">
                <a:cs typeface="Times New Roman" panose="02020603050405020304" pitchFamily="18" charset="0"/>
              </a:rPr>
              <a:t>variable $a is of type string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									 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157872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(and statements)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2074" y="2887682"/>
            <a:ext cx="8939852" cy="3970318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$num1 = 5;	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value 5 is the expression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$num2 = $num1 + 10;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$num1 + 10 is the expression,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#operator is +, this computes 5 + 10;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$num2 = $num2 + 1;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this uses $num2 and assigns the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#result back to $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$str1 = "hello";		# value is “hello”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$str2 = "world";		# value is “world”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$num1  = ((3.14) * 10.0) / 180.0;  # multiple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operators</a:t>
            </a:r>
          </a:p>
          <a:p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	PHP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2648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 </a:t>
            </a:r>
            <a:r>
              <a:rPr lang="en-US" dirty="0"/>
              <a:t>e</a:t>
            </a:r>
            <a:r>
              <a:rPr lang="en-US" dirty="0" smtClean="0"/>
              <a:t>xpression is the combination of one or more variables, values, operators, or functions that computes a result.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5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33400" y="2280520"/>
            <a:ext cx="77724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syntax breakdown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2280520"/>
            <a:ext cx="7869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$num1  </a:t>
            </a:r>
            <a:r>
              <a:rPr lang="en-US" sz="32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((3.14) * 10.0) / 180.0</a:t>
            </a:r>
            <a:r>
              <a:rPr lang="en-US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lang="en-C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91633" y="3212657"/>
            <a:ext cx="37521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An expression that will be </a:t>
            </a:r>
            <a:br>
              <a:rPr lang="en-US" sz="2000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>evaluated to compute some result.</a:t>
            </a:r>
            <a:br>
              <a:rPr lang="en-US" sz="2000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>Later we will see this can</a:t>
            </a:r>
            <a:br>
              <a:rPr lang="en-US" sz="2000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>be other things, like calling a “function”, or testing if something is “true” or “false”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" y="1752600"/>
            <a:ext cx="1266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variable</a:t>
            </a:r>
            <a:endParaRPr lang="en-CA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8584" y="3212657"/>
            <a:ext cx="24730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= is an assignment.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This takes the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result of the 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expression and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makes it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the current value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of the variable on the 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left side of the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assignment.</a:t>
            </a:r>
            <a:endParaRPr lang="en-CA" sz="20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7748" y="3201415"/>
            <a:ext cx="12962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semicolon.</a:t>
            </a:r>
          </a:p>
          <a:p>
            <a:r>
              <a:rPr lang="en-US" sz="2000" dirty="0" smtClean="0"/>
              <a:t>in PHP, </a:t>
            </a:r>
            <a:br>
              <a:rPr lang="en-US" sz="2000" dirty="0" smtClean="0"/>
            </a:br>
            <a:r>
              <a:rPr lang="en-US" sz="2000" dirty="0" smtClean="0"/>
              <a:t>we will</a:t>
            </a:r>
            <a:br>
              <a:rPr lang="en-US" sz="2000" dirty="0" smtClean="0"/>
            </a:br>
            <a:r>
              <a:rPr lang="en-US" sz="2000" dirty="0" smtClean="0"/>
              <a:t>use a semi</a:t>
            </a:r>
            <a:br>
              <a:rPr lang="en-US" sz="2000" dirty="0" smtClean="0"/>
            </a:br>
            <a:r>
              <a:rPr lang="en-US" sz="2000" dirty="0" smtClean="0"/>
              <a:t>colon to</a:t>
            </a:r>
            <a:br>
              <a:rPr lang="en-US" sz="2000" dirty="0" smtClean="0"/>
            </a:br>
            <a:r>
              <a:rPr lang="en-US" sz="2000" dirty="0" smtClean="0"/>
              <a:t>end most</a:t>
            </a:r>
            <a:br>
              <a:rPr lang="en-US" sz="2000" dirty="0" smtClean="0"/>
            </a:br>
            <a:r>
              <a:rPr lang="en-US" sz="2000" dirty="0" smtClean="0"/>
              <a:t>of our</a:t>
            </a:r>
            <a:br>
              <a:rPr lang="en-US" sz="2000" dirty="0" smtClean="0"/>
            </a:br>
            <a:r>
              <a:rPr lang="en-US" sz="2000" dirty="0" smtClean="0"/>
              <a:t>statements.</a:t>
            </a:r>
            <a:br>
              <a:rPr lang="en-US" sz="2000" dirty="0" smtClean="0"/>
            </a:br>
            <a:endParaRPr lang="en-CA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66800" y="2132823"/>
            <a:ext cx="228600" cy="275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86000" y="2756724"/>
            <a:ext cx="65001" cy="455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572954" y="2811318"/>
            <a:ext cx="65001" cy="455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978844" y="2765139"/>
            <a:ext cx="174556" cy="5847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327" y="6332187"/>
            <a:ext cx="9078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entire entity above, that is the expression,  assignment, and semicolon is called a "statement".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430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arithmetic </a:t>
            </a:r>
            <a:r>
              <a:rPr lang="en-US" dirty="0"/>
              <a:t>operators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36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547653"/>
              </p:ext>
            </p:extLst>
          </p:nvPr>
        </p:nvGraphicFramePr>
        <p:xfrm>
          <a:off x="523164" y="1736507"/>
          <a:ext cx="7848600" cy="26517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86636"/>
                <a:gridCol w="2209800"/>
                <a:gridCol w="3952164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CA" sz="2400" dirty="0">
                          <a:effectLst/>
                        </a:rPr>
                        <a:t>$a + $b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Addition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Sum of $a and $b.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$a - $b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Subtraction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Difference of $a and $b.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$a * $b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Multiplication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Product of $a and $b.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CA" sz="2400" dirty="0">
                          <a:effectLst/>
                        </a:rPr>
                        <a:t>$a / $b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A" sz="2400">
                          <a:effectLst/>
                        </a:rPr>
                        <a:t>Division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Quotient of $a and $b.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CA" sz="2400" dirty="0">
                          <a:effectLst/>
                        </a:rPr>
                        <a:t>$a % $b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CA" sz="2400" dirty="0">
                          <a:effectLst/>
                        </a:rPr>
                        <a:t>Modulo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</a:rPr>
                        <a:t>Remainder of $a divided by $b.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025" y="4877500"/>
            <a:ext cx="7587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Here $a and $b could be variables, but we could also replace them with</a:t>
            </a:r>
            <a:br>
              <a:rPr lang="en-US" sz="2000" dirty="0" smtClean="0"/>
            </a:br>
            <a:r>
              <a:rPr lang="en-US" sz="2000" dirty="0" smtClean="0"/>
              <a:t>numbers.    10 + 20,  3.14 / 2.0, etc.  . 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96451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and assignment 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32444" y="2133600"/>
            <a:ext cx="447911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$num1 = 10;</a:t>
            </a:r>
          </a:p>
          <a:p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$num1 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3200" b="1" dirty="0">
                <a:latin typeface="Consolas" panose="020B0609020204030204" pitchFamily="49" charset="0"/>
                <a:cs typeface="Consolas" panose="020B0609020204030204" pitchFamily="49" charset="0"/>
              </a:rPr>
              <a:t>$num1 + 10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CA" sz="3200" dirty="0"/>
          </a:p>
        </p:txBody>
      </p:sp>
      <p:sp>
        <p:nvSpPr>
          <p:cNvPr id="12" name="Right Brace 11"/>
          <p:cNvSpPr/>
          <p:nvPr/>
        </p:nvSpPr>
        <p:spPr>
          <a:xfrm rot="5400000">
            <a:off x="5181600" y="2209800"/>
            <a:ext cx="304800" cy="2133600"/>
          </a:xfrm>
          <a:prstGeom prst="rightBrace">
            <a:avLst>
              <a:gd name="adj1" fmla="val 8333"/>
              <a:gd name="adj2" fmla="val 4804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583503" y="3657600"/>
            <a:ext cx="41544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expression is always</a:t>
            </a:r>
            <a:br>
              <a:rPr lang="en-US" sz="2800" dirty="0" smtClean="0"/>
            </a:br>
            <a:r>
              <a:rPr lang="en-US" sz="2800" dirty="0" smtClean="0"/>
              <a:t>computed </a:t>
            </a:r>
            <a:r>
              <a:rPr lang="en-US" sz="2800" b="1" dirty="0" smtClean="0"/>
              <a:t>before</a:t>
            </a:r>
            <a:r>
              <a:rPr lang="en-US" sz="2800" dirty="0" smtClean="0"/>
              <a:t> the</a:t>
            </a:r>
            <a:br>
              <a:rPr lang="en-US" sz="2800" dirty="0" smtClean="0"/>
            </a:br>
            <a:r>
              <a:rPr lang="en-US" sz="2800" dirty="0" smtClean="0"/>
              <a:t>assignment.  This allows </a:t>
            </a:r>
            <a:br>
              <a:rPr lang="en-US" sz="2800" dirty="0" smtClean="0"/>
            </a:br>
            <a:r>
              <a:rPr lang="en-US" sz="2800" dirty="0" smtClean="0"/>
              <a:t>us to use a variable and </a:t>
            </a:r>
            <a:br>
              <a:rPr lang="en-US" sz="2800" dirty="0" smtClean="0"/>
            </a:br>
            <a:r>
              <a:rPr lang="en-US" sz="2800" dirty="0" smtClean="0"/>
              <a:t>assign the result back to the</a:t>
            </a:r>
          </a:p>
          <a:p>
            <a:r>
              <a:rPr lang="en-US" sz="2800" dirty="0" smtClean="0"/>
              <a:t>same variable.</a:t>
            </a:r>
            <a:endParaRPr lang="en-CA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2032" y="3526036"/>
            <a:ext cx="375776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PHP will interpret these</a:t>
            </a:r>
            <a:br>
              <a:rPr lang="en-US" sz="2800" dirty="0" smtClean="0"/>
            </a:br>
            <a:r>
              <a:rPr lang="en-US" sz="2800" dirty="0" smtClean="0"/>
              <a:t>statements as:</a:t>
            </a:r>
          </a:p>
          <a:p>
            <a:r>
              <a:rPr lang="en-US" sz="2800" dirty="0" smtClean="0"/>
              <a:t>1: $num1 is assigned 10 </a:t>
            </a:r>
            <a:br>
              <a:rPr lang="en-US" sz="2800" dirty="0" smtClean="0"/>
            </a:br>
            <a:r>
              <a:rPr lang="en-US" sz="2800" dirty="0" smtClean="0"/>
              <a:t>2: ($num1) + 10</a:t>
            </a:r>
            <a:br>
              <a:rPr lang="en-US" sz="2800" dirty="0" smtClean="0"/>
            </a:br>
            <a:r>
              <a:rPr lang="en-US" sz="2800" dirty="0" smtClean="0"/>
              <a:t>    10 + 10</a:t>
            </a:r>
            <a:br>
              <a:rPr lang="en-US" sz="2800" dirty="0" smtClean="0"/>
            </a:br>
            <a:r>
              <a:rPr lang="en-US" sz="2800" dirty="0" smtClean="0"/>
              <a:t>    20</a:t>
            </a:r>
          </a:p>
          <a:p>
            <a:r>
              <a:rPr lang="en-US" sz="2800" dirty="0" smtClean="0"/>
              <a:t>    $num1 is assigned 20</a:t>
            </a:r>
            <a:endParaRPr lang="en-C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33632" y="2209800"/>
            <a:ext cx="561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1: </a:t>
            </a:r>
          </a:p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2:</a:t>
            </a:r>
            <a:endParaRPr lang="en-US" sz="2800" dirty="0" smtClean="0">
              <a:solidFill>
                <a:schemeClr val="bg1">
                  <a:lumMod val="6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S</a:t>
            </a:r>
            <a:r>
              <a:rPr lang="en-US" dirty="0" smtClean="0"/>
              <a:t>hort hand” assignment operators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1981200"/>
            <a:ext cx="8686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Fira Mono"/>
              </a:rPr>
              <a:t>Assignment    </a:t>
            </a:r>
            <a:r>
              <a:rPr lang="en-CA" sz="2800" dirty="0" smtClean="0">
                <a:solidFill>
                  <a:srgbClr val="000000"/>
                </a:solidFill>
                <a:latin typeface="Fira Mono"/>
              </a:rPr>
              <a:t>	Same </a:t>
            </a:r>
            <a:r>
              <a:rPr lang="en-CA" sz="2800" dirty="0">
                <a:solidFill>
                  <a:srgbClr val="000000"/>
                </a:solidFill>
                <a:latin typeface="Fira Mono"/>
              </a:rPr>
              <a:t>as: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 +=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    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$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= $a +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Fira Mono"/>
              </a:rPr>
              <a:t>  </a:t>
            </a: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Addition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 -=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 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 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$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= $a -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en-CA" sz="2800" dirty="0" smtClean="0">
                <a:solidFill>
                  <a:srgbClr val="000000"/>
                </a:solidFill>
                <a:latin typeface="Fira Mono"/>
              </a:rPr>
              <a:t>	</a:t>
            </a: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Subtraction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 *=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    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$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= $a *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 smtClean="0">
                <a:solidFill>
                  <a:srgbClr val="000000"/>
                </a:solidFill>
                <a:latin typeface="Fira Mono"/>
              </a:rPr>
              <a:t>	</a:t>
            </a: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Multiplication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 /=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    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$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= $a / 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$b;	</a:t>
            </a: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Division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 %=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   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$</a:t>
            </a:r>
            <a:r>
              <a:rPr lang="en-CA" sz="2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 = $a % $</a:t>
            </a:r>
            <a:r>
              <a:rPr lang="en-CA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b;	</a:t>
            </a:r>
            <a:r>
              <a:rPr lang="en-CA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Modulus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$a++;		$a = $a + 1;</a:t>
            </a:r>
            <a:r>
              <a:rPr lang="en-US" sz="2800" dirty="0" smtClean="0">
                <a:solidFill>
                  <a:srgbClr val="000000"/>
                </a:solidFill>
                <a:latin typeface="Fira Mono"/>
              </a:rPr>
              <a:t>	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Self Addition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$a--;		$a = $a -1;	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Fira Mono"/>
              </a:rPr>
              <a:t>Self subtraction</a:t>
            </a:r>
            <a:endParaRPr lang="en-CA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2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Operator Precedence (Math)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1676400"/>
            <a:ext cx="9067800" cy="1200329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$num1 = 5 * 5 + 4 + 1 / 2;    # What is the answer?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$num2 = 5 * (5 + 4) + 1 / 2;  # What is the answer?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print "$num1 and $num2";	 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	      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3726359"/>
            <a:ext cx="33021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Operator Precedence</a:t>
            </a:r>
          </a:p>
          <a:p>
            <a:r>
              <a:rPr lang="en-US" sz="2800" dirty="0" smtClean="0"/>
              <a:t>()		Highest</a:t>
            </a:r>
          </a:p>
          <a:p>
            <a:r>
              <a:rPr lang="en-US" sz="2800" dirty="0" smtClean="0"/>
              <a:t>* / %</a:t>
            </a:r>
          </a:p>
          <a:p>
            <a:r>
              <a:rPr lang="en-US" sz="2800" dirty="0" smtClean="0"/>
              <a:t> + - 		Lowest</a:t>
            </a:r>
            <a:endParaRPr lang="en-C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2936557"/>
            <a:ext cx="9067800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29.5 and 45.5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</a:p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      output</a:t>
            </a:r>
          </a:p>
        </p:txBody>
      </p:sp>
      <p:sp>
        <p:nvSpPr>
          <p:cNvPr id="9" name="Down Arrow 8"/>
          <p:cNvSpPr/>
          <p:nvPr/>
        </p:nvSpPr>
        <p:spPr>
          <a:xfrm>
            <a:off x="1612993" y="4289048"/>
            <a:ext cx="215807" cy="1160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4009373" y="3941802"/>
            <a:ext cx="47295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Compute results based on </a:t>
            </a:r>
            <a:br>
              <a:rPr lang="en-US" sz="2800" dirty="0" smtClean="0"/>
            </a:br>
            <a:r>
              <a:rPr lang="en-US" sz="2800" dirty="0" smtClean="0"/>
              <a:t>order of precedence, and from </a:t>
            </a:r>
            <a:br>
              <a:rPr lang="en-US" sz="2800" dirty="0" smtClean="0"/>
            </a:br>
            <a:r>
              <a:rPr lang="en-US" sz="2800" dirty="0" smtClean="0"/>
              <a:t>left to right in the expression.</a:t>
            </a:r>
          </a:p>
        </p:txBody>
      </p:sp>
    </p:spTree>
    <p:extLst>
      <p:ext uri="{BB962C8B-B14F-4D97-AF65-F5344CB8AC3E}">
        <p14:creationId xmlns:p14="http://schemas.microsoft.com/office/powerpoint/2010/main" val="248170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URLs and web servers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438400"/>
            <a:ext cx="8153400" cy="3657600"/>
          </a:xfrm>
        </p:spPr>
        <p:txBody>
          <a:bodyPr/>
          <a:lstStyle/>
          <a:p>
            <a:r>
              <a:rPr lang="en-US" dirty="0" smtClean="0"/>
              <a:t>When you </a:t>
            </a:r>
            <a:r>
              <a:rPr lang="en-US" dirty="0"/>
              <a:t>type a URL in your browser:</a:t>
            </a:r>
          </a:p>
          <a:p>
            <a:pPr lvl="1"/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computer looks up the server's IP address using DNS</a:t>
            </a:r>
          </a:p>
          <a:p>
            <a:pPr lvl="1"/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browser connects to that IP address and requests the given file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web server software (e.g. Apache) grabs that file from the server's local file </a:t>
            </a:r>
            <a:r>
              <a:rPr lang="en-US" dirty="0" smtClean="0"/>
              <a:t>system</a:t>
            </a:r>
            <a:endParaRPr lang="en-US" dirty="0"/>
          </a:p>
          <a:p>
            <a:pPr lvl="1"/>
            <a:r>
              <a:rPr lang="en-US" dirty="0" smtClean="0"/>
              <a:t>The server </a:t>
            </a:r>
            <a:r>
              <a:rPr lang="en-US" dirty="0"/>
              <a:t>sends back its contents to </a:t>
            </a:r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600200"/>
            <a:ext cx="8077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1676400"/>
            <a:ext cx="441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http://</a:t>
            </a:r>
            <a:r>
              <a:rPr lang="en-US" sz="2800" dirty="0" smtClean="0"/>
              <a:t>server/path/</a:t>
            </a:r>
            <a:r>
              <a:rPr lang="en-US" sz="2800" b="1" dirty="0" smtClean="0"/>
              <a:t>file.html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9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from previous slide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6700" y="1828800"/>
            <a:ext cx="46025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$num1 = 5 * 5 + 4 + 1 / 2;</a:t>
            </a:r>
            <a:endParaRPr lang="en-CA" sz="2400" dirty="0"/>
          </a:p>
        </p:txBody>
      </p:sp>
      <p:sp>
        <p:nvSpPr>
          <p:cNvPr id="6" name="Left Brace 5"/>
          <p:cNvSpPr/>
          <p:nvPr/>
        </p:nvSpPr>
        <p:spPr>
          <a:xfrm rot="16200000">
            <a:off x="2056263" y="1908327"/>
            <a:ext cx="78475" cy="685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Left Brace 6"/>
          <p:cNvSpPr/>
          <p:nvPr/>
        </p:nvSpPr>
        <p:spPr>
          <a:xfrm rot="16200000">
            <a:off x="4113662" y="1906138"/>
            <a:ext cx="78475" cy="685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1876530" y="235539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908281" y="2355393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CA" dirty="0"/>
          </a:p>
        </p:txBody>
      </p:sp>
      <p:sp>
        <p:nvSpPr>
          <p:cNvPr id="11" name="Left Brace 10"/>
          <p:cNvSpPr/>
          <p:nvPr/>
        </p:nvSpPr>
        <p:spPr>
          <a:xfrm rot="16200000">
            <a:off x="2573127" y="2272789"/>
            <a:ext cx="149650" cy="11049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2438401" y="295731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</a:t>
            </a:r>
            <a:endParaRPr lang="en-CA" dirty="0"/>
          </a:p>
        </p:txBody>
      </p:sp>
      <p:sp>
        <p:nvSpPr>
          <p:cNvPr id="13" name="Left Brace 12"/>
          <p:cNvSpPr/>
          <p:nvPr/>
        </p:nvSpPr>
        <p:spPr>
          <a:xfrm rot="16200000">
            <a:off x="3367049" y="2681250"/>
            <a:ext cx="119921" cy="137558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3208039" y="348119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29.5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1514117" y="233577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4353831" y="235539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CA" dirty="0"/>
          </a:p>
        </p:txBody>
      </p:sp>
      <p:sp>
        <p:nvSpPr>
          <p:cNvPr id="17" name="TextBox 16"/>
          <p:cNvSpPr txBox="1"/>
          <p:nvPr/>
        </p:nvSpPr>
        <p:spPr>
          <a:xfrm>
            <a:off x="2002063" y="2957318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</a:t>
            </a:r>
            <a:endParaRPr lang="en-CA" dirty="0"/>
          </a:p>
        </p:txBody>
      </p:sp>
      <p:sp>
        <p:nvSpPr>
          <p:cNvPr id="18" name="TextBox 17"/>
          <p:cNvSpPr txBox="1"/>
          <p:nvPr/>
        </p:nvSpPr>
        <p:spPr>
          <a:xfrm>
            <a:off x="2764064" y="346868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(d)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5358040" y="1547965"/>
            <a:ext cx="3480505" cy="25545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Based on operator precedence,</a:t>
            </a:r>
            <a:br>
              <a:rPr lang="en-US" sz="2000" dirty="0" smtClean="0"/>
            </a:br>
            <a:r>
              <a:rPr lang="en-US" sz="2000" dirty="0" smtClean="0"/>
              <a:t>the expression would be have </a:t>
            </a:r>
            <a:br>
              <a:rPr lang="en-US" sz="2000" dirty="0" smtClean="0"/>
            </a:br>
            <a:r>
              <a:rPr lang="en-US" sz="2000" dirty="0" smtClean="0"/>
              <a:t>computed</a:t>
            </a:r>
            <a:r>
              <a:rPr lang="en-US" sz="2000" dirty="0"/>
              <a:t> </a:t>
            </a:r>
            <a:r>
              <a:rPr lang="en-US" sz="2000" dirty="0" smtClean="0"/>
              <a:t>in the following order:</a:t>
            </a:r>
          </a:p>
          <a:p>
            <a:r>
              <a:rPr lang="en-US" sz="2000" dirty="0" smtClean="0"/>
              <a:t>(a) 5*5 = 25</a:t>
            </a:r>
            <a:br>
              <a:rPr lang="en-US" sz="2000" dirty="0" smtClean="0"/>
            </a:br>
            <a:r>
              <a:rPr lang="en-US" sz="2000" dirty="0" smtClean="0"/>
              <a:t>(b) 1 / 2 = 0.5</a:t>
            </a:r>
            <a:br>
              <a:rPr lang="en-US" sz="2000" dirty="0" smtClean="0"/>
            </a:br>
            <a:r>
              <a:rPr lang="en-US" sz="2000" dirty="0" smtClean="0"/>
              <a:t>(c) (a) + 4  [where (a) is 25]</a:t>
            </a:r>
            <a:br>
              <a:rPr lang="en-US" sz="2000" dirty="0" smtClean="0"/>
            </a:br>
            <a:r>
              <a:rPr lang="en-US" sz="2000" dirty="0" smtClean="0"/>
              <a:t>(d) 29 + (b) [where (b) is 0.5]</a:t>
            </a:r>
            <a:br>
              <a:rPr lang="en-US" sz="2000" dirty="0" smtClean="0"/>
            </a:br>
            <a:r>
              <a:rPr lang="en-US" sz="2000" dirty="0" smtClean="0"/>
              <a:t>final 29.5</a:t>
            </a:r>
            <a:endParaRPr lang="en-CA" sz="2000" dirty="0"/>
          </a:p>
        </p:txBody>
      </p:sp>
      <p:sp>
        <p:nvSpPr>
          <p:cNvPr id="20" name="Rectangle 19"/>
          <p:cNvSpPr/>
          <p:nvPr/>
        </p:nvSpPr>
        <p:spPr>
          <a:xfrm>
            <a:off x="266700" y="4290815"/>
            <a:ext cx="4942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$num1 = 5 *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(5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4) 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+ 1 / 2;</a:t>
            </a:r>
            <a:endParaRPr lang="en-CA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98741" y="4319608"/>
            <a:ext cx="3400354" cy="224676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Based on operator precedence,</a:t>
            </a:r>
            <a:br>
              <a:rPr lang="en-US" sz="2000" dirty="0" smtClean="0"/>
            </a:br>
            <a:r>
              <a:rPr lang="en-US" sz="2000" dirty="0" smtClean="0"/>
              <a:t>we would have:</a:t>
            </a:r>
          </a:p>
          <a:p>
            <a:r>
              <a:rPr lang="en-US" sz="2000" dirty="0" smtClean="0"/>
              <a:t>(a) (5+4) = 9</a:t>
            </a:r>
            <a:br>
              <a:rPr lang="en-US" sz="2000" dirty="0" smtClean="0"/>
            </a:br>
            <a:r>
              <a:rPr lang="en-US" sz="2000" dirty="0" smtClean="0"/>
              <a:t>(b) 5 * (a) [where (a) is 9]</a:t>
            </a:r>
            <a:br>
              <a:rPr lang="en-US" sz="2000" dirty="0" smtClean="0"/>
            </a:br>
            <a:r>
              <a:rPr lang="en-US" sz="2000" dirty="0" smtClean="0"/>
              <a:t>(c) 1/2 = 0.5</a:t>
            </a:r>
            <a:br>
              <a:rPr lang="en-US" sz="2000" dirty="0" smtClean="0"/>
            </a:br>
            <a:r>
              <a:rPr lang="en-US" sz="2000" dirty="0" smtClean="0"/>
              <a:t>(d) (2) + (c) [45 + 0.5]</a:t>
            </a:r>
          </a:p>
          <a:p>
            <a:r>
              <a:rPr lang="en-US" sz="2000" dirty="0" smtClean="0"/>
              <a:t>Final 45.5</a:t>
            </a:r>
            <a:endParaRPr lang="en-CA" sz="2000" dirty="0"/>
          </a:p>
        </p:txBody>
      </p:sp>
      <p:sp>
        <p:nvSpPr>
          <p:cNvPr id="22" name="Left Brace 21"/>
          <p:cNvSpPr/>
          <p:nvPr/>
        </p:nvSpPr>
        <p:spPr>
          <a:xfrm rot="16200000">
            <a:off x="2877441" y="4476682"/>
            <a:ext cx="78475" cy="685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Brace 22"/>
          <p:cNvSpPr/>
          <p:nvPr/>
        </p:nvSpPr>
        <p:spPr>
          <a:xfrm rot="16200000">
            <a:off x="4372449" y="4827883"/>
            <a:ext cx="78475" cy="685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2800352" y="4835947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CA" dirty="0"/>
          </a:p>
        </p:txBody>
      </p:sp>
      <p:sp>
        <p:nvSpPr>
          <p:cNvPr id="25" name="TextBox 24"/>
          <p:cNvSpPr txBox="1"/>
          <p:nvPr/>
        </p:nvSpPr>
        <p:spPr>
          <a:xfrm>
            <a:off x="4060681" y="5210467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CA" dirty="0"/>
          </a:p>
        </p:txBody>
      </p:sp>
      <p:sp>
        <p:nvSpPr>
          <p:cNvPr id="26" name="Left Brace 25"/>
          <p:cNvSpPr/>
          <p:nvPr/>
        </p:nvSpPr>
        <p:spPr>
          <a:xfrm rot="16200000">
            <a:off x="2363576" y="4705002"/>
            <a:ext cx="149650" cy="11049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TextBox 26"/>
          <p:cNvSpPr txBox="1"/>
          <p:nvPr/>
        </p:nvSpPr>
        <p:spPr>
          <a:xfrm>
            <a:off x="2220232" y="5362080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</a:t>
            </a:r>
            <a:endParaRPr lang="en-CA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3341655" y="4826189"/>
            <a:ext cx="126426" cy="189792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3114789" y="5873733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45.5</a:t>
            </a:r>
            <a:endParaRPr lang="en-CA" dirty="0"/>
          </a:p>
        </p:txBody>
      </p:sp>
      <p:sp>
        <p:nvSpPr>
          <p:cNvPr id="30" name="TextBox 29"/>
          <p:cNvSpPr txBox="1"/>
          <p:nvPr/>
        </p:nvSpPr>
        <p:spPr>
          <a:xfrm>
            <a:off x="2154463" y="461899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CA" dirty="0"/>
          </a:p>
        </p:txBody>
      </p:sp>
      <p:sp>
        <p:nvSpPr>
          <p:cNvPr id="31" name="TextBox 30"/>
          <p:cNvSpPr txBox="1"/>
          <p:nvPr/>
        </p:nvSpPr>
        <p:spPr>
          <a:xfrm>
            <a:off x="4506231" y="5210467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</a:t>
            </a:r>
            <a:endParaRPr lang="en-CA" dirty="0"/>
          </a:p>
        </p:txBody>
      </p:sp>
      <p:sp>
        <p:nvSpPr>
          <p:cNvPr id="32" name="TextBox 31"/>
          <p:cNvSpPr txBox="1"/>
          <p:nvPr/>
        </p:nvSpPr>
        <p:spPr>
          <a:xfrm>
            <a:off x="2154463" y="58123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(d)</a:t>
            </a:r>
            <a:endParaRPr lang="en-CA" dirty="0"/>
          </a:p>
        </p:txBody>
      </p:sp>
      <p:sp>
        <p:nvSpPr>
          <p:cNvPr id="34" name="TextBox 33"/>
          <p:cNvSpPr txBox="1"/>
          <p:nvPr/>
        </p:nvSpPr>
        <p:spPr>
          <a:xfrm>
            <a:off x="1479800" y="502580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015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functions and function calls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of the most powerful aspect of PHP is the large variety of built-in functions that can be used (over 1000 functions)</a:t>
            </a:r>
          </a:p>
          <a:p>
            <a:r>
              <a:rPr lang="en-US" dirty="0" smtClean="0"/>
              <a:t>A function is a procedure or routine that performs a task and (generally) returns a value.  Functions can also take parameters as part of its “call”.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2648" y="4722674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rand();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# function rand() returns a random number	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rand(1,10);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# function	 rand() returns a random number between 1-10		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									                                       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19096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 </a:t>
            </a:r>
            <a:r>
              <a:rPr lang="en-US" dirty="0" smtClean="0"/>
              <a:t>function call breakdown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2819400"/>
            <a:ext cx="32766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685800" y="2819400"/>
            <a:ext cx="2896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</a:t>
            </a:r>
            <a:r>
              <a:rPr lang="en-US" sz="3200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en-US" sz="3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4400" y="2819400"/>
            <a:ext cx="42672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876800" y="2819400"/>
            <a:ext cx="4253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$a = </a:t>
            </a:r>
            <a:r>
              <a:rPr lang="en-US" sz="3200" b="1" dirty="0" smtClean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en-US" sz="3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32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32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US" sz="3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209800" y="3404175"/>
            <a:ext cx="228600" cy="48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5568" y="3824644"/>
            <a:ext cx="2547492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function name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PHP sees </a:t>
            </a:r>
            <a:r>
              <a:rPr lang="en-US" sz="2800" b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, it</a:t>
            </a:r>
          </a:p>
          <a:p>
            <a:r>
              <a:rPr lang="en-US" dirty="0" smtClean="0"/>
              <a:t>searches for a function</a:t>
            </a:r>
            <a:br>
              <a:rPr lang="en-US" dirty="0" smtClean="0"/>
            </a:br>
            <a:r>
              <a:rPr lang="en-US" dirty="0" smtClean="0"/>
              <a:t>with that name.    Note </a:t>
            </a:r>
            <a:br>
              <a:rPr lang="en-US" dirty="0" smtClean="0"/>
            </a:br>
            <a:r>
              <a:rPr lang="en-US" dirty="0" smtClean="0"/>
              <a:t>that the function does not </a:t>
            </a:r>
            <a:br>
              <a:rPr lang="en-US" dirty="0" smtClean="0"/>
            </a:br>
            <a:r>
              <a:rPr lang="en-US" dirty="0" smtClean="0"/>
              <a:t>have a $ in front of its</a:t>
            </a:r>
            <a:br>
              <a:rPr lang="en-US" dirty="0" smtClean="0"/>
            </a:br>
            <a:r>
              <a:rPr lang="en-US" dirty="0" smtClean="0"/>
              <a:t>name.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238659" y="1744579"/>
            <a:ext cx="5272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Most functions return a value that can be assigned</a:t>
            </a:r>
            <a:br>
              <a:rPr lang="en-US" sz="2000" dirty="0" smtClean="0"/>
            </a:br>
            <a:r>
              <a:rPr lang="en-US" sz="2000" dirty="0" smtClean="0"/>
              <a:t>to a variable or used in an expression.</a:t>
            </a:r>
            <a:endParaRPr lang="en-CA" sz="20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219200" y="2390910"/>
            <a:ext cx="306368" cy="569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541718" y="3404175"/>
            <a:ext cx="228600" cy="48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55846" y="3831267"/>
            <a:ext cx="269272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function parameters</a:t>
            </a:r>
            <a:endParaRPr lang="en-US" dirty="0" smtClean="0"/>
          </a:p>
          <a:p>
            <a:r>
              <a:rPr lang="en-US" dirty="0" smtClean="0"/>
              <a:t>Most functions allow you</a:t>
            </a:r>
            <a:br>
              <a:rPr lang="en-US" dirty="0" smtClean="0"/>
            </a:br>
            <a:r>
              <a:rPr lang="en-US" dirty="0" smtClean="0"/>
              <a:t>to "pass</a:t>
            </a:r>
            <a:r>
              <a:rPr lang="en-US" dirty="0"/>
              <a:t>"</a:t>
            </a:r>
            <a:r>
              <a:rPr lang="en-US" dirty="0" smtClean="0"/>
              <a:t> parameters</a:t>
            </a:r>
            <a:br>
              <a:rPr lang="en-US" dirty="0" smtClean="0"/>
            </a:br>
            <a:r>
              <a:rPr lang="en-US" dirty="0" smtClean="0"/>
              <a:t>to the function that will</a:t>
            </a:r>
            <a:br>
              <a:rPr lang="en-US" dirty="0" smtClean="0"/>
            </a:br>
            <a:r>
              <a:rPr lang="en-US" dirty="0" smtClean="0"/>
              <a:t>be used when computing </a:t>
            </a:r>
            <a:br>
              <a:rPr lang="en-US" dirty="0" smtClean="0"/>
            </a:br>
            <a:r>
              <a:rPr lang="en-US" dirty="0" smtClean="0"/>
              <a:t>the result.   The parameters</a:t>
            </a:r>
            <a:br>
              <a:rPr lang="en-US" dirty="0" smtClean="0"/>
            </a:br>
            <a:r>
              <a:rPr lang="en-US" dirty="0" smtClean="0"/>
              <a:t>are placed within the</a:t>
            </a:r>
            <a:br>
              <a:rPr lang="en-US" dirty="0" smtClean="0"/>
            </a:br>
            <a:r>
              <a:rPr lang="en-US" dirty="0" smtClean="0"/>
              <a:t>parenthesis.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01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PHP math functions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321697"/>
              </p:ext>
            </p:extLst>
          </p:nvPr>
        </p:nvGraphicFramePr>
        <p:xfrm>
          <a:off x="483268" y="1828800"/>
          <a:ext cx="8177463" cy="414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067"/>
                <a:gridCol w="4473396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 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abs(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absolute value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ceil(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), floor(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ceil</a:t>
                      </a:r>
                      <a:r>
                        <a:rPr lang="en-US" baseline="0" dirty="0" smtClean="0"/>
                        <a:t> means round up,  floor means round down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log(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compute the natural</a:t>
                      </a:r>
                      <a:r>
                        <a:rPr lang="en-US" baseline="0" dirty="0" smtClean="0"/>
                        <a:t> logarithm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min, max(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 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 ..)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or max of a sequence of numbers:</a:t>
                      </a:r>
                    </a:p>
                    <a:p>
                      <a:r>
                        <a:rPr lang="en-US" dirty="0" smtClean="0"/>
                        <a:t>e.g. max(50, 43, 1, -1, 30) = 50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pow(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base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</a:t>
                      </a:r>
                      <a:r>
                        <a:rPr lang="en-US" baseline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</a:t>
                      </a:r>
                      <a:r>
                        <a:rPr lang="en-US" b="1" baseline="0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exp</a:t>
                      </a:r>
                      <a:r>
                        <a:rPr lang="en-US" baseline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compute (exponent)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base</a:t>
                      </a:r>
                      <a:r>
                        <a:rPr lang="en-US" baseline="30000" dirty="0" err="1" smtClean="0"/>
                        <a:t>exp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rand(), </a:t>
                      </a:r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rand(</a:t>
                      </a:r>
                      <a:r>
                        <a:rPr lang="en-US" b="1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min</a:t>
                      </a:r>
                      <a:r>
                        <a:rPr lang="en-US" b="0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</a:t>
                      </a:r>
                      <a:r>
                        <a:rPr lang="en-US" b="1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max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 a random number, or a random</a:t>
                      </a:r>
                      <a:r>
                        <a:rPr lang="en-US" baseline="0" dirty="0" smtClean="0"/>
                        <a:t> number within a min-max range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round(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</a:p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round(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, 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digits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 a number 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the nearest integer or decimal place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sqrt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en-US" b="1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square</a:t>
                      </a:r>
                      <a:r>
                        <a:rPr lang="en-US" baseline="0" dirty="0" smtClean="0"/>
                        <a:t> root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9310" y="6393934"/>
            <a:ext cx="6605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are more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www.w3schools.com/php/php_ref_math.asp</a:t>
            </a:r>
            <a:r>
              <a:rPr lang="en-US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49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 examples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188156"/>
              </p:ext>
            </p:extLst>
          </p:nvPr>
        </p:nvGraphicFramePr>
        <p:xfrm>
          <a:off x="533400" y="1524000"/>
          <a:ext cx="54102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895600"/>
              </a:tblGrid>
              <a:tr h="35254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math </a:t>
                      </a:r>
                      <a:r>
                        <a:rPr lang="en-US" baseline="0" dirty="0" err="1" smtClean="0"/>
                        <a:t>funcs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1130078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$a = -50; 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$b = 25; 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$c = 32;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$d = 3.493;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  <a:p>
                      <a:endParaRPr lang="en-US" sz="2000" dirty="0" smtClean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  <a:p>
                      <a:endParaRPr lang="en-US" sz="2000" dirty="0" smtClean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  <a:p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Result</a:t>
                      </a:r>
                      <a:endParaRPr lang="en-CA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3216376"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abs($a)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ceil($d)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floor($d)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log($c)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min($b, $c, $d)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max($b, $c)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rand()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rand(1, 10)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round($d)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round($d, 1)</a:t>
                      </a:r>
                    </a:p>
                    <a:p>
                      <a:r>
                        <a:rPr lang="en-CA" sz="2000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sqrt</a:t>
                      </a:r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($b)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50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3.4657359027997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3.493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32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1659778700</a:t>
                      </a:r>
                      <a:r>
                        <a:rPr lang="en-CA" sz="2000" dirty="0" smtClean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*</a:t>
                      </a:r>
                    </a:p>
                    <a:p>
                      <a:r>
                        <a:rPr lang="en-CA" sz="2000" dirty="0" smtClean="0">
                          <a:solidFill>
                            <a:schemeClr val="dk1"/>
                          </a:solidFill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r>
                        <a:rPr lang="en-CA" sz="2000" dirty="0" smtClean="0">
                          <a:solidFill>
                            <a:schemeClr val="tx2"/>
                          </a:solidFill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*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3.5</a:t>
                      </a:r>
                    </a:p>
                    <a:p>
                      <a:r>
                        <a:rPr lang="en-CA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96000" y="4495800"/>
            <a:ext cx="31399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result will be a large random</a:t>
            </a:r>
            <a:br>
              <a:rPr lang="en-US" dirty="0" smtClean="0"/>
            </a:br>
            <a:r>
              <a:rPr lang="en-US" dirty="0" smtClean="0"/>
              <a:t>number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2"/>
                </a:solidFill>
              </a:rPr>
              <a:t>*</a:t>
            </a:r>
            <a:r>
              <a:rPr lang="en-US" dirty="0" smtClean="0"/>
              <a:t>result will be a random number</a:t>
            </a:r>
            <a:br>
              <a:rPr lang="en-US" dirty="0" smtClean="0"/>
            </a:br>
            <a:r>
              <a:rPr lang="en-US" dirty="0" smtClean="0"/>
              <a:t>between 1-10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174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5006"/>
            <a:ext cx="8915400" cy="990600"/>
          </a:xfrm>
        </p:spPr>
        <p:txBody>
          <a:bodyPr/>
          <a:lstStyle/>
          <a:p>
            <a:r>
              <a:rPr lang="en-US" dirty="0"/>
              <a:t>  </a:t>
            </a:r>
            <a:r>
              <a:rPr lang="en-US" dirty="0" smtClean="0"/>
              <a:t>Simple example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1752600"/>
            <a:ext cx="8153400" cy="1754326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5;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num_cubed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pow(5, 3);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print "&lt;p&gt;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cubed is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num_cubed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&lt;/p&gt;";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	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3547883"/>
            <a:ext cx="8153400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&lt;p&gt; 5 </a:t>
            </a:r>
            <a:r>
              <a:rPr lang="en-CA" sz="2000" dirty="0"/>
              <a:t>cubed is </a:t>
            </a:r>
            <a:r>
              <a:rPr lang="en-CA" sz="2000" dirty="0" smtClean="0"/>
              <a:t>125 &lt;/p&gt;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      output</a:t>
            </a:r>
          </a:p>
        </p:txBody>
      </p:sp>
    </p:spTree>
    <p:extLst>
      <p:ext uri="{BB962C8B-B14F-4D97-AF65-F5344CB8AC3E}">
        <p14:creationId xmlns:p14="http://schemas.microsoft.com/office/powerpoint/2010/main" val="185166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auto conversion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46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648" y="1524000"/>
            <a:ext cx="8150352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</a:t>
            </a:r>
            <a:r>
              <a:rPr lang="en-US" dirty="0"/>
              <a:t>converts between types automatically in many </a:t>
            </a:r>
            <a:r>
              <a:rPr lang="en-US" dirty="0" smtClean="0"/>
              <a:t>cases:</a:t>
            </a:r>
          </a:p>
          <a:p>
            <a:pPr lvl="1"/>
            <a:r>
              <a:rPr lang="en-US" dirty="0" smtClean="0"/>
              <a:t>string </a:t>
            </a:r>
            <a:r>
              <a:rPr lang="en-US" dirty="0"/>
              <a:t>→ </a:t>
            </a:r>
            <a:r>
              <a:rPr lang="en-US" dirty="0" err="1"/>
              <a:t>int</a:t>
            </a:r>
            <a:r>
              <a:rPr lang="en-US" dirty="0"/>
              <a:t> auto-conversion on +</a:t>
            </a:r>
          </a:p>
          <a:p>
            <a:pPr lvl="1"/>
            <a:r>
              <a:rPr lang="en-US" dirty="0" err="1"/>
              <a:t>int</a:t>
            </a:r>
            <a:r>
              <a:rPr lang="en-US" dirty="0"/>
              <a:t> → float auto-conversion on </a:t>
            </a:r>
            <a:r>
              <a:rPr lang="en-US" dirty="0" smtClean="0"/>
              <a:t>/ (division)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2122" y="3454580"/>
            <a:ext cx="90678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"5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		# this is a string type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$num2 =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+ 1;	# the string was converted to an integer!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print "Result #1 is $num2 \n";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$num2 = $num2 / 5;	# integer was converted to a float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print "result #2 is $num2 \n";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122" y="5527357"/>
            <a:ext cx="8747078" cy="984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Result #1 is 6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Result #2 is 1.2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      								output</a:t>
            </a:r>
          </a:p>
        </p:txBody>
      </p:sp>
    </p:spTree>
    <p:extLst>
      <p:ext uri="{BB962C8B-B14F-4D97-AF65-F5344CB8AC3E}">
        <p14:creationId xmlns:p14="http://schemas.microsoft.com/office/powerpoint/2010/main" val="40031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 called “type </a:t>
            </a:r>
            <a:r>
              <a:rPr lang="en-US" dirty="0"/>
              <a:t>j</a:t>
            </a:r>
            <a:r>
              <a:rPr lang="en-US" dirty="0" smtClean="0"/>
              <a:t>uggling”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1421" y="1664284"/>
            <a:ext cx="8077200" cy="313932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$foo = "1";  // $foo is string 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$foo *= 2;   // $foo is now an integer (2)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$foo = $foo * 1.3;  // $foo is now a float (2.6)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$foo = 5 * "10 Little 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Piggies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"; // $foo is integer (50)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$foo = 5 * "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10.1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Small Pigs";     // $foo is 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50.5)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$foo = 4 / 2;	// $foo is still an integer (2)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$foo = 3 / 2;  // $foo is now a float (1.333333)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			PHP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5221" y="4803605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PHP will try to convert a string to a numerical value if it finds numerical content in the string</a:t>
            </a:r>
          </a:p>
          <a:p>
            <a:r>
              <a:rPr lang="en-US" dirty="0" smtClean="0"/>
              <a:t>Integer division that doesn’t result in “whole” numbers are automatically converted to float</a:t>
            </a:r>
          </a:p>
        </p:txBody>
      </p:sp>
    </p:spTree>
    <p:extLst>
      <p:ext uri="{BB962C8B-B14F-4D97-AF65-F5344CB8AC3E}">
        <p14:creationId xmlns:p14="http://schemas.microsoft.com/office/powerpoint/2010/main" val="33165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casting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48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" y="1676400"/>
            <a:ext cx="4495800" cy="203132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2.71;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var_int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 // 2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“bob”;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var_int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$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  // 0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  		PHP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4038600"/>
            <a:ext cx="46176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Sometimes the programmer wants</a:t>
            </a:r>
            <a:br>
              <a:rPr lang="en-US" sz="2000" dirty="0" smtClean="0"/>
            </a:br>
            <a:r>
              <a:rPr lang="en-US" sz="2000" dirty="0" smtClean="0"/>
              <a:t>to specify how to change the type.</a:t>
            </a:r>
          </a:p>
          <a:p>
            <a:endParaRPr lang="en-US" sz="2000" dirty="0"/>
          </a:p>
          <a:p>
            <a:r>
              <a:rPr lang="en-US" sz="2000" dirty="0" smtClean="0"/>
              <a:t>We call this “type casting”.  It is easy to do,</a:t>
            </a:r>
          </a:p>
          <a:p>
            <a:r>
              <a:rPr lang="en-US" sz="2000" dirty="0" smtClean="0"/>
              <a:t>just write (TYPE) in front of an expression</a:t>
            </a:r>
            <a:br>
              <a:rPr lang="en-US" sz="2000" dirty="0" smtClean="0"/>
            </a:br>
            <a:r>
              <a:rPr lang="en-US" sz="2000" dirty="0" smtClean="0"/>
              <a:t>or variable.  [TYPE is PHP type, </a:t>
            </a:r>
            <a:r>
              <a:rPr lang="en-US" sz="2000" dirty="0" err="1" smtClean="0"/>
              <a:t>int</a:t>
            </a:r>
            <a:r>
              <a:rPr lang="en-US" sz="2000" dirty="0" smtClean="0"/>
              <a:t>, float, </a:t>
            </a:r>
            <a:br>
              <a:rPr lang="en-US" sz="2000" dirty="0" smtClean="0"/>
            </a:br>
            <a:r>
              <a:rPr lang="en-US" sz="2000" dirty="0" smtClean="0"/>
              <a:t>string, </a:t>
            </a:r>
            <a:r>
              <a:rPr lang="en-US" sz="2000" dirty="0" err="1" smtClean="0"/>
              <a:t>etc</a:t>
            </a:r>
            <a:r>
              <a:rPr lang="en-US" sz="2000" dirty="0" smtClean="0"/>
              <a:t>].</a:t>
            </a:r>
          </a:p>
          <a:p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590661"/>
              </p:ext>
            </p:extLst>
          </p:nvPr>
        </p:nvGraphicFramePr>
        <p:xfrm>
          <a:off x="5334000" y="1905000"/>
          <a:ext cx="32004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) 2.71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) “2.71”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(float) “2.71”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(string) 2.71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“2.71”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) 3</a:t>
                      </a:r>
                      <a:r>
                        <a:rPr lang="en-US" baseline="0" dirty="0" smtClean="0"/>
                        <a:t>/2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  (why?)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) (3 / 2)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54053" y="5181600"/>
            <a:ext cx="36360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above example,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) 3 / 2 first casted the </a:t>
            </a:r>
            <a:br>
              <a:rPr lang="en-US" dirty="0" smtClean="0"/>
            </a:br>
            <a:r>
              <a:rPr lang="en-US" dirty="0" smtClean="0"/>
              <a:t>3 to an </a:t>
            </a:r>
            <a:r>
              <a:rPr lang="en-US" dirty="0" err="1" smtClean="0"/>
              <a:t>int</a:t>
            </a:r>
            <a:r>
              <a:rPr lang="en-US" dirty="0" smtClean="0"/>
              <a:t> (it was already an integer)</a:t>
            </a:r>
            <a:br>
              <a:rPr lang="en-US" dirty="0" smtClean="0"/>
            </a:br>
            <a:r>
              <a:rPr lang="en-US" dirty="0" smtClean="0"/>
              <a:t>and then divided it by 2, resulting</a:t>
            </a:r>
            <a:br>
              <a:rPr lang="en-US" dirty="0" smtClean="0"/>
            </a:br>
            <a:r>
              <a:rPr lang="en-US" dirty="0" smtClean="0"/>
              <a:t>in 1.5.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70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1477328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# single-line comment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// single-line comment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multi-line comment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*/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648" y="3352800"/>
            <a:ext cx="8153400" cy="44958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Allows several different types of comments</a:t>
            </a:r>
          </a:p>
          <a:p>
            <a:r>
              <a:rPr lang="en-US" dirty="0" smtClean="0"/>
              <a:t>/* …. */ is C style comments</a:t>
            </a:r>
          </a:p>
          <a:p>
            <a:r>
              <a:rPr lang="en-US" dirty="0" smtClean="0"/>
              <a:t>//  is C++ style</a:t>
            </a:r>
          </a:p>
          <a:p>
            <a:r>
              <a:rPr lang="en-US" dirty="0" smtClean="0"/>
              <a:t># is used in PHP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lot of PHP code uses # </a:t>
            </a:r>
            <a:r>
              <a:rPr lang="en-US" dirty="0" smtClean="0"/>
              <a:t>comments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7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URLs and web </a:t>
            </a:r>
            <a:r>
              <a:rPr lang="en-US" dirty="0" smtClean="0"/>
              <a:t>servers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514600"/>
            <a:ext cx="8153400" cy="3657600"/>
          </a:xfrm>
        </p:spPr>
        <p:txBody>
          <a:bodyPr/>
          <a:lstStyle/>
          <a:p>
            <a:r>
              <a:rPr lang="en-US" b="1" dirty="0" smtClean="0"/>
              <a:t>Some </a:t>
            </a:r>
            <a:r>
              <a:rPr lang="en-US" b="1" dirty="0"/>
              <a:t>URLs actually specify programs </a:t>
            </a:r>
            <a:r>
              <a:rPr lang="en-US" dirty="0"/>
              <a:t>that the web server should </a:t>
            </a:r>
            <a:r>
              <a:rPr lang="en-US" i="1" dirty="0"/>
              <a:t>run</a:t>
            </a:r>
            <a:r>
              <a:rPr lang="en-US" dirty="0"/>
              <a:t>, and then send </a:t>
            </a:r>
            <a:r>
              <a:rPr lang="en-US" dirty="0" smtClean="0"/>
              <a:t>the output of these program to </a:t>
            </a:r>
            <a:r>
              <a:rPr lang="en-US" dirty="0"/>
              <a:t>you as the result: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above URL tells the server </a:t>
            </a:r>
            <a:r>
              <a:rPr lang="en-US" b="1" dirty="0" smtClean="0"/>
              <a:t>facebook.com</a:t>
            </a:r>
            <a:r>
              <a:rPr lang="en-US" dirty="0" smtClean="0"/>
              <a:t> </a:t>
            </a:r>
            <a:r>
              <a:rPr lang="en-US" dirty="0"/>
              <a:t>to run </a:t>
            </a:r>
            <a:r>
              <a:rPr lang="en-US" dirty="0" smtClean="0"/>
              <a:t>the program </a:t>
            </a:r>
            <a:r>
              <a:rPr lang="en-US" b="1" dirty="0" err="1" smtClean="0"/>
              <a:t>home.php</a:t>
            </a:r>
            <a:r>
              <a:rPr lang="en-US" dirty="0" smtClean="0"/>
              <a:t> </a:t>
            </a:r>
            <a:r>
              <a:rPr lang="en-US" dirty="0"/>
              <a:t>and send back its </a:t>
            </a:r>
            <a:r>
              <a:rPr lang="en-US" dirty="0" smtClean="0"/>
              <a:t>output (which is an HTML document)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600200"/>
            <a:ext cx="8077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1752600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http</a:t>
            </a:r>
            <a:r>
              <a:rPr lang="en-US" sz="2800" dirty="0" smtClean="0"/>
              <a:t>://</a:t>
            </a:r>
            <a:r>
              <a:rPr lang="en-US" sz="2800" b="1" dirty="0" smtClean="0"/>
              <a:t>www.facebook.com/home.php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  <a:hlinkClick r:id="rId2"/>
              </a:rPr>
              <a:t>String</a:t>
            </a:r>
            <a:r>
              <a:rPr lang="en-US" dirty="0" smtClean="0">
                <a:hlinkClick r:id="rId2"/>
              </a:rPr>
              <a:t> Type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95300" y="3124200"/>
            <a:ext cx="8153400" cy="1066800"/>
          </a:xfrm>
        </p:spPr>
        <p:txBody>
          <a:bodyPr/>
          <a:lstStyle/>
          <a:p>
            <a:r>
              <a:rPr lang="en-US" sz="2400" dirty="0" smtClean="0"/>
              <a:t>String are used extensively in web programming, because it is the main variable for storing “text”</a:t>
            </a:r>
          </a:p>
          <a:p>
            <a:r>
              <a:rPr lang="en-US" sz="2400" dirty="0" smtClean="0"/>
              <a:t>Strings can be “added” together, we call this </a:t>
            </a:r>
            <a:r>
              <a:rPr lang="en-US" sz="2400" i="1" dirty="0" smtClean="0"/>
              <a:t>concatenation</a:t>
            </a:r>
          </a:p>
          <a:p>
            <a:r>
              <a:rPr lang="en-US" sz="2400" dirty="0" smtClean="0"/>
              <a:t>string </a:t>
            </a:r>
            <a:r>
              <a:rPr lang="en-US" sz="2400" dirty="0"/>
              <a:t>concatenation operator is . (period), not +</a:t>
            </a:r>
          </a:p>
          <a:p>
            <a:pPr lvl="1"/>
            <a:r>
              <a:rPr lang="en-US" sz="21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Hel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. "lo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-&gt; "Hello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/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5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. "2 turtle doves"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-&gt;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"52 turtle doves"</a:t>
            </a:r>
          </a:p>
          <a:p>
            <a:r>
              <a:rPr lang="en-US" sz="2400" dirty="0" smtClean="0"/>
              <a:t>Strings can </a:t>
            </a:r>
            <a:r>
              <a:rPr lang="en-US" sz="2400" dirty="0"/>
              <a:t>be specified with </a:t>
            </a:r>
            <a:r>
              <a:rPr lang="en-US" sz="2400" dirty="0" smtClean="0"/>
              <a:t>“content” </a:t>
            </a:r>
            <a:r>
              <a:rPr lang="en-US" sz="2400" dirty="0"/>
              <a:t>or </a:t>
            </a:r>
            <a:r>
              <a:rPr lang="en-US" sz="2400" dirty="0" smtClean="0"/>
              <a:t>‘content’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600200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favorite_food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= "Ethiopian";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favorite_food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= 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favorite_food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. " cuisine";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print 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favorite_food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		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</p:spTree>
    <p:extLst>
      <p:ext uri="{BB962C8B-B14F-4D97-AF65-F5344CB8AC3E}">
        <p14:creationId xmlns:p14="http://schemas.microsoft.com/office/powerpoint/2010/main" val="307662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String example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707" y="1705451"/>
            <a:ext cx="8534400" cy="2831544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php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$name = "Abdel Zhang"; 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using double quotes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$degree = 'EECS';       # 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tring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using single quotes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$course = $degree . "1012";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#concatenation operator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print " $name is taking $course \n "; 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printing</a:t>
            </a:r>
          </a:p>
          <a:p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?&gt;				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  	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0797" y="4706246"/>
            <a:ext cx="8534400" cy="95410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Times New Roman" pitchFamily="18" charset="0"/>
                <a:cs typeface="Times New Roman" pitchFamily="18" charset="0"/>
              </a:rPr>
              <a:t>Abdel </a:t>
            </a:r>
            <a:r>
              <a:rPr lang="nl-NL" sz="2000" dirty="0">
                <a:latin typeface="Times New Roman" pitchFamily="18" charset="0"/>
                <a:cs typeface="Times New Roman" pitchFamily="18" charset="0"/>
              </a:rPr>
              <a:t>Zhang is taking EECS1012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      																			output</a:t>
            </a:r>
          </a:p>
        </p:txBody>
      </p:sp>
    </p:spTree>
    <p:extLst>
      <p:ext uri="{BB962C8B-B14F-4D97-AF65-F5344CB8AC3E}">
        <p14:creationId xmlns:p14="http://schemas.microsoft.com/office/powerpoint/2010/main" val="110778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concatenation operator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116231"/>
              </p:ext>
            </p:extLst>
          </p:nvPr>
        </p:nvGraphicFramePr>
        <p:xfrm>
          <a:off x="3408947" y="2005347"/>
          <a:ext cx="5337048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6983"/>
                <a:gridCol w="1690065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Expression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Result</a:t>
                      </a:r>
                      <a:endParaRPr lang="en-C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+ “3” 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4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+ “3 French hens”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4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. “2”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“12” 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+ 3 </a:t>
                      </a:r>
                      <a:r>
                        <a:rPr lang="en-US" sz="1800" baseline="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+ “5” + 7 + 9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25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+ “not a number”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1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1 . 3 . “5” . 7 . 9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“13579”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(1 +3) . “5” +</a:t>
                      </a:r>
                      <a:r>
                        <a:rPr lang="en-US" sz="1800" baseline="0" dirty="0" smtClean="0">
                          <a:latin typeface="Lucida Console" panose="020B0609040504020204" pitchFamily="49" charset="0"/>
                          <a:cs typeface="Consolas" panose="020B0609020204030204" pitchFamily="49" charset="0"/>
                        </a:rPr>
                        <a:t> (7 + 9)</a:t>
                      </a:r>
                      <a:endParaRPr lang="en-CA" sz="1800" dirty="0">
                        <a:latin typeface="Lucida Console" panose="020B060904050402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Console" panose="020B0609040504020204" pitchFamily="49" charset="0"/>
                        </a:rPr>
                        <a:t>“4516”</a:t>
                      </a:r>
                      <a:endParaRPr lang="en-CA" sz="20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981200"/>
            <a:ext cx="27783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Operator Precedence</a:t>
            </a:r>
          </a:p>
          <a:p>
            <a:r>
              <a:rPr lang="en-US" sz="2000" dirty="0" smtClean="0"/>
              <a:t>()		Highest</a:t>
            </a:r>
          </a:p>
          <a:p>
            <a:r>
              <a:rPr lang="en-US" sz="2000" dirty="0" smtClean="0"/>
              <a:t>* / %</a:t>
            </a:r>
          </a:p>
          <a:p>
            <a:r>
              <a:rPr lang="en-US" sz="2000" dirty="0" smtClean="0"/>
              <a:t> + - .		Lowest</a:t>
            </a:r>
            <a:endParaRPr lang="en-CA" sz="2000" dirty="0"/>
          </a:p>
        </p:txBody>
      </p:sp>
      <p:sp>
        <p:nvSpPr>
          <p:cNvPr id="8" name="Down Arrow 7"/>
          <p:cNvSpPr/>
          <p:nvPr/>
        </p:nvSpPr>
        <p:spPr>
          <a:xfrm>
            <a:off x="1236762" y="2368966"/>
            <a:ext cx="152400" cy="782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400"/>
          </a:p>
        </p:txBody>
      </p:sp>
      <p:sp>
        <p:nvSpPr>
          <p:cNvPr id="9" name="TextBox 8"/>
          <p:cNvSpPr txBox="1"/>
          <p:nvPr/>
        </p:nvSpPr>
        <p:spPr>
          <a:xfrm>
            <a:off x="84483" y="3612119"/>
            <a:ext cx="26938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concatenation operator . has the same</a:t>
            </a:r>
            <a:br>
              <a:rPr lang="en-US" dirty="0" smtClean="0"/>
            </a:br>
            <a:r>
              <a:rPr lang="en-US" dirty="0" smtClean="0"/>
              <a:t>precedence as + and -.    Given type juggling,</a:t>
            </a:r>
          </a:p>
          <a:p>
            <a:r>
              <a:rPr lang="en-US" dirty="0" smtClean="0"/>
              <a:t>it can sometimes be tricky to see what is </a:t>
            </a:r>
            <a:br>
              <a:rPr lang="en-US" dirty="0" smtClean="0"/>
            </a:br>
            <a:r>
              <a:rPr lang="en-US" dirty="0" smtClean="0"/>
              <a:t>happening.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68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String functions*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75594"/>
              </p:ext>
            </p:extLst>
          </p:nvPr>
        </p:nvGraphicFramePr>
        <p:xfrm>
          <a:off x="192544" y="1918101"/>
          <a:ext cx="8461248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7456"/>
                <a:gridCol w="48437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strlen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) 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Returns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length (number of characters) of string </a:t>
                      </a:r>
                      <a:r>
                        <a:rPr lang="en-US" b="1" i="1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endParaRPr lang="en-CA" b="1" i="1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strtoupper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 </a:t>
                      </a:r>
                      <a:r>
                        <a:rPr lang="en-US" b="1" i="1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Changes all letters in </a:t>
                      </a:r>
                      <a:r>
                        <a:rPr lang="en-US" b="1" i="1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to upper case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trim(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);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removes all leading and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ending white space from </a:t>
                      </a:r>
                      <a:r>
                        <a:rPr lang="en-US" b="1" i="1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endParaRPr lang="en-CA" b="1" i="1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htmlspecialchars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 </a:t>
                      </a:r>
                      <a:r>
                        <a:rPr lang="en-US" b="1" i="1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);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Converts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a string </a:t>
                      </a:r>
                      <a:r>
                        <a:rPr lang="en-US" b="1" i="1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to special characters representation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700" y="6096000"/>
            <a:ext cx="3513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We will learn more string functions</a:t>
            </a:r>
            <a:br>
              <a:rPr lang="en-US" dirty="0" smtClean="0"/>
            </a:br>
            <a:r>
              <a:rPr lang="en-US" dirty="0" smtClean="0"/>
              <a:t>next lecture.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66700" y="4953000"/>
            <a:ext cx="84849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I use </a:t>
            </a:r>
            <a:r>
              <a:rPr lang="en-US" sz="2400" i="1" dirty="0" smtClean="0"/>
              <a:t>s </a:t>
            </a:r>
            <a:r>
              <a:rPr lang="en-US" dirty="0" smtClean="0"/>
              <a:t> to represent either a variable that is a string, or an expression that is a string</a:t>
            </a:r>
            <a:br>
              <a:rPr lang="en-US" dirty="0" smtClean="0"/>
            </a:br>
            <a:r>
              <a:rPr lang="en-US" dirty="0" smtClean="0"/>
              <a:t>type.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44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basic string functions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55779"/>
              </p:ext>
            </p:extLst>
          </p:nvPr>
        </p:nvGraphicFramePr>
        <p:xfrm>
          <a:off x="192544" y="1918101"/>
          <a:ext cx="846124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38130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strlen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("hello there!")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12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strtoupper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("How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are you?")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“HOW ARE YOU?”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trim("  hulk smash! !   ");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“hulk smash!</a:t>
                      </a:r>
                      <a:r>
                        <a:rPr lang="en-US" baseline="0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 !”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htmlspecialchars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("&lt;p&gt;Wow&lt;/p&gt;");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"&amp;</a:t>
                      </a:r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lt;p&amp;gt;Wow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!&amp;</a:t>
                      </a:r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lt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;/&amp;</a:t>
                      </a:r>
                      <a:r>
                        <a:rPr lang="en-US" dirty="0" err="1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gt</a:t>
                      </a:r>
                      <a:r>
                        <a:rPr lang="en-US" dirty="0" smtClean="0">
                          <a:latin typeface="Lucida Console" panose="020B0609040504020204" pitchFamily="49" charset="0"/>
                          <a:cs typeface="Courier New" panose="02070309020205020404" pitchFamily="49" charset="0"/>
                        </a:rPr>
                        <a:t>;"</a:t>
                      </a:r>
                      <a:endParaRPr lang="en-CA" dirty="0">
                        <a:latin typeface="Lucida Console" panose="020B060904050402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2544" y="3992162"/>
            <a:ext cx="87414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these examples we have passed strings to the functions, however, in </a:t>
            </a:r>
            <a:br>
              <a:rPr lang="en-US" sz="2400" dirty="0" smtClean="0"/>
            </a:br>
            <a:r>
              <a:rPr lang="en-US" sz="2400" dirty="0" smtClean="0"/>
              <a:t>a real usage case we would more likely be passing in variables.</a:t>
            </a:r>
          </a:p>
          <a:p>
            <a:endParaRPr lang="en-US" sz="2400" dirty="0"/>
          </a:p>
          <a:p>
            <a:r>
              <a:rPr lang="en-US" sz="2400" dirty="0" smtClean="0"/>
              <a:t>$str1 = “Hello”;</a:t>
            </a:r>
          </a:p>
          <a:p>
            <a:r>
              <a:rPr lang="en-US" sz="2400" dirty="0" smtClean="0"/>
              <a:t>$str1 = </a:t>
            </a:r>
            <a:r>
              <a:rPr lang="en-US" sz="2400" dirty="0" err="1" smtClean="0"/>
              <a:t>strtoupper</a:t>
            </a:r>
            <a:r>
              <a:rPr lang="en-US" sz="2400" dirty="0" smtClean="0"/>
              <a:t>($str1);</a:t>
            </a:r>
            <a:endParaRPr lang="en-CA" sz="2400" dirty="0" smtClean="0"/>
          </a:p>
          <a:p>
            <a:r>
              <a:rPr lang="en-US" sz="2400" dirty="0" smtClean="0"/>
              <a:t>// $str1 now equals “HELLO”</a:t>
            </a:r>
          </a:p>
        </p:txBody>
      </p:sp>
    </p:spTree>
    <p:extLst>
      <p:ext uri="{BB962C8B-B14F-4D97-AF65-F5344CB8AC3E}">
        <p14:creationId xmlns:p14="http://schemas.microsoft.com/office/powerpoint/2010/main" val="18419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indexing [ ]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4038600"/>
            <a:ext cx="8153400" cy="1676400"/>
          </a:xfrm>
        </p:spPr>
        <p:txBody>
          <a:bodyPr/>
          <a:lstStyle/>
          <a:p>
            <a:r>
              <a:rPr lang="en-US" dirty="0" smtClean="0"/>
              <a:t>We can access an individual character in the string using an index [ </a:t>
            </a:r>
            <a:r>
              <a:rPr lang="en-US" b="1" i="1" dirty="0" err="1" smtClean="0"/>
              <a:t>i</a:t>
            </a:r>
            <a:r>
              <a:rPr lang="en-US" dirty="0" smtClean="0"/>
              <a:t> ] notation.   </a:t>
            </a:r>
          </a:p>
          <a:p>
            <a:r>
              <a:rPr lang="en-US" dirty="0" smtClean="0"/>
              <a:t>The first character is at index 0.  See next slide.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$name = 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Deaner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first_letter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 $name[0];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# returns string "D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first_letter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	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  	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4385" y="3048000"/>
            <a:ext cx="8138615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      											output</a:t>
            </a:r>
          </a:p>
        </p:txBody>
      </p:sp>
    </p:spTree>
    <p:extLst>
      <p:ext uri="{BB962C8B-B14F-4D97-AF65-F5344CB8AC3E}">
        <p14:creationId xmlns:p14="http://schemas.microsoft.com/office/powerpoint/2010/main" val="185424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indexing [ ]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705609"/>
              </p:ext>
            </p:extLst>
          </p:nvPr>
        </p:nvGraphicFramePr>
        <p:xfrm>
          <a:off x="2133600" y="2286000"/>
          <a:ext cx="5865400" cy="990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  <a:gridCol w="58654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CA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J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.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T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u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u</a:t>
                      </a:r>
                      <a:endParaRPr lang="en-CA" b="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1676400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$str1 = "J. Trudeau";</a:t>
            </a:r>
            <a:endParaRPr lang="en-CA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5583" y="2286000"/>
            <a:ext cx="855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Index</a:t>
            </a:r>
            <a:endParaRPr lang="en-CA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2781300"/>
            <a:ext cx="1399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Character</a:t>
            </a:r>
            <a:endParaRPr lang="en-CA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21171"/>
              </p:ext>
            </p:extLst>
          </p:nvPr>
        </p:nvGraphicFramePr>
        <p:xfrm>
          <a:off x="936231" y="3455154"/>
          <a:ext cx="7829817" cy="2459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2617"/>
                <a:gridCol w="4267200"/>
              </a:tblGrid>
              <a:tr h="409942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CA" dirty="0"/>
                    </a:p>
                  </a:txBody>
                  <a:tcPr/>
                </a:tc>
              </a:tr>
              <a:tr h="409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$str1[0]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"J"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409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$str1[3]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"T"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409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$str1[2]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 "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 (space character)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409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</a:t>
                      </a:r>
                      <a:r>
                        <a:rPr lang="en-US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strlen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($str1)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r>
                        <a:rPr lang="en-US" baseline="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  (be careful – why 10?)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  <a:tr h="4099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$str1[</a:t>
                      </a:r>
                      <a:r>
                        <a:rPr lang="en-US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strlen</a:t>
                      </a:r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($str1) – 1]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"u"</a:t>
                      </a:r>
                      <a:endParaRPr lang="en-CA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700" y="6093360"/>
            <a:ext cx="8451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think of a string as a sequence of characters.   These characters can be “indexed”</a:t>
            </a:r>
            <a:br>
              <a:rPr lang="en-US" dirty="0" smtClean="0"/>
            </a:br>
            <a:r>
              <a:rPr lang="en-US" dirty="0" smtClean="0"/>
              <a:t>starting from 0.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Unpacking expression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1600474"/>
            <a:ext cx="5609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$str1[</a:t>
            </a:r>
            <a:r>
              <a:rPr lang="en-US" sz="3200" dirty="0" err="1">
                <a:latin typeface="Consolas" panose="020B0609020204030204" pitchFamily="49" charset="0"/>
                <a:cs typeface="Consolas" panose="020B0609020204030204" pitchFamily="49" charset="0"/>
              </a:rPr>
              <a:t>strlen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($str1) – 1]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5386" y="4852964"/>
            <a:ext cx="5023606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Operator Precedence</a:t>
            </a:r>
          </a:p>
          <a:p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US" dirty="0" smtClean="0"/>
              <a:t>call and result		  Highest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 parenthesis </a:t>
            </a:r>
            <a:r>
              <a:rPr lang="en-US" dirty="0" smtClean="0"/>
              <a:t>	  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* / % </a:t>
            </a:r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+ - . 	                       </a:t>
            </a:r>
            <a:r>
              <a:rPr lang="en-US" dirty="0" smtClean="0"/>
              <a:t>Lowest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82699" y="4873017"/>
            <a:ext cx="3018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initial look at operator precedence didn’t consider functions.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10" name="Left Brace 9"/>
          <p:cNvSpPr/>
          <p:nvPr/>
        </p:nvSpPr>
        <p:spPr>
          <a:xfrm rot="16200000">
            <a:off x="3017559" y="942831"/>
            <a:ext cx="190563" cy="253365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152400" y="2391470"/>
            <a:ext cx="5609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str1[      10 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– 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     ]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3070739"/>
            <a:ext cx="5609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str1[        9        ]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94628" y="3758625"/>
            <a:ext cx="862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3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u</a:t>
            </a:r>
            <a:r>
              <a:rPr lang="en-US" sz="32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en-CA" sz="3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32386" y="1708195"/>
            <a:ext cx="2773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 compute </a:t>
            </a:r>
            <a:r>
              <a:rPr lang="en-US" dirty="0" err="1" smtClean="0"/>
              <a:t>strlen</a:t>
            </a:r>
            <a:r>
              <a:rPr lang="en-US" dirty="0" smtClean="0"/>
              <a:t> result first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5761628" y="2551050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 10 - 1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5773660" y="3187443"/>
            <a:ext cx="1665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 String index </a:t>
            </a:r>
            <a:endParaRPr lang="en-CA" dirty="0"/>
          </a:p>
        </p:txBody>
      </p:sp>
      <p:sp>
        <p:nvSpPr>
          <p:cNvPr id="21" name="TextBox 20"/>
          <p:cNvSpPr txBox="1"/>
          <p:nvPr/>
        </p:nvSpPr>
        <p:spPr>
          <a:xfrm>
            <a:off x="5773660" y="3787279"/>
            <a:ext cx="274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 final result of expression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03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Interpreted Strings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Strings with variables written directly inside double quotes will be inserted as the program runs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59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3347" y="2667000"/>
            <a:ext cx="8184108" cy="190821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first = "Abdel";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last = "Zhang";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number = 1223043;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student  = "$first , $last  $number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$student 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            			  	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692" y="4727615"/>
            <a:ext cx="8138615" cy="95410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Abdel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Zhang  1223045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      																	output</a:t>
            </a:r>
          </a:p>
        </p:txBody>
      </p:sp>
    </p:spTree>
    <p:extLst>
      <p:ext uri="{BB962C8B-B14F-4D97-AF65-F5344CB8AC3E}">
        <p14:creationId xmlns:p14="http://schemas.microsoft.com/office/powerpoint/2010/main" val="78924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Server-Side web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7432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erver-side </a:t>
            </a:r>
            <a:r>
              <a:rPr lang="en-US" dirty="0"/>
              <a:t>pages are programs written using one of many web </a:t>
            </a:r>
            <a:r>
              <a:rPr lang="en-US" dirty="0" smtClean="0"/>
              <a:t>programming languages/frameworks</a:t>
            </a:r>
            <a:endParaRPr lang="en-US" dirty="0"/>
          </a:p>
          <a:p>
            <a:pPr lvl="1"/>
            <a:r>
              <a:rPr lang="en-US" dirty="0"/>
              <a:t>examples: PHP, Java/JSP, Ruby on Rails, ASP.NET, Python, </a:t>
            </a:r>
            <a:r>
              <a:rPr lang="en-US" dirty="0" smtClean="0"/>
              <a:t>Perl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733800"/>
            <a:ext cx="89916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9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Interpreted Strings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b="1" i="1" dirty="0" smtClean="0"/>
              <a:t>does not </a:t>
            </a:r>
            <a:r>
              <a:rPr lang="en-US" dirty="0" smtClean="0"/>
              <a:t>work for single quotes!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3347" y="2667000"/>
            <a:ext cx="8184108" cy="190821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first = "Abdel";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last = "Zhang";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number =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1223043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student  = 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'$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first , $last  $number 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';</a:t>
            </a:r>
            <a:endParaRPr lang="en-US" sz="2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$student 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            			  	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692" y="4727615"/>
            <a:ext cx="8138615" cy="95410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/>
              <a:t>$first , $last $number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				      																	output</a:t>
            </a:r>
          </a:p>
        </p:txBody>
      </p:sp>
    </p:spTree>
    <p:extLst>
      <p:ext uri="{BB962C8B-B14F-4D97-AF65-F5344CB8AC3E}">
        <p14:creationId xmlns:p14="http://schemas.microsoft.com/office/powerpoint/2010/main" val="1732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Statements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statements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Program flow control is the most powerful part of programming</a:t>
            </a:r>
          </a:p>
          <a:p>
            <a:r>
              <a:rPr lang="en-US" dirty="0" smtClean="0"/>
              <a:t>It allows us to make decisions on whether to execute some statements or not</a:t>
            </a:r>
          </a:p>
          <a:p>
            <a:r>
              <a:rPr lang="en-US" dirty="0" smtClean="0"/>
              <a:t>Virtually all programming languages have some type of control statements </a:t>
            </a:r>
          </a:p>
          <a:p>
            <a:pPr lvl="1"/>
            <a:r>
              <a:rPr lang="en-US" dirty="0" smtClean="0"/>
              <a:t>The most basic are :  </a:t>
            </a:r>
          </a:p>
          <a:p>
            <a:pPr lvl="2"/>
            <a:r>
              <a:rPr lang="en-US" dirty="0" smtClean="0"/>
              <a:t>if statements</a:t>
            </a:r>
          </a:p>
          <a:p>
            <a:pPr lvl="2"/>
            <a:r>
              <a:rPr lang="en-US" dirty="0" smtClean="0"/>
              <a:t>for or while statements (also called “loops”)</a:t>
            </a:r>
            <a:endParaRPr lang="en-C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8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look at flow control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important to understand basic Boolean logic and expressions</a:t>
            </a:r>
          </a:p>
          <a:p>
            <a:endParaRPr lang="en-US" dirty="0"/>
          </a:p>
          <a:p>
            <a:r>
              <a:rPr lang="en-US" dirty="0" smtClean="0"/>
              <a:t>Boolean logic concerns itself with expressions that are “true” or “false”</a:t>
            </a:r>
          </a:p>
          <a:p>
            <a:endParaRPr lang="en-US" dirty="0"/>
          </a:p>
          <a:p>
            <a:r>
              <a:rPr lang="en-US" dirty="0" smtClean="0"/>
              <a:t>The name comes from the inventor,</a:t>
            </a:r>
            <a:br>
              <a:rPr lang="en-US" dirty="0" smtClean="0"/>
            </a:br>
            <a:r>
              <a:rPr lang="en-US" dirty="0" smtClean="0"/>
              <a:t>George Boole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47" y="3962400"/>
            <a:ext cx="1920701" cy="263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6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True/false </a:t>
            </a:r>
            <a:r>
              <a:rPr lang="en-US" dirty="0"/>
              <a:t>e</a:t>
            </a:r>
            <a:r>
              <a:rPr lang="en-US" dirty="0" smtClean="0"/>
              <a:t>xpressions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57200" y="1805940"/>
          <a:ext cx="8229600" cy="324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660"/>
                <a:gridCol w="3634740"/>
                <a:gridCol w="2743200"/>
              </a:tblGrid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Expression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Meaning 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Boolean Result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45 &lt; 10?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45 less than 10? No.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FALSE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45 &lt; 100?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</a:t>
                      </a:r>
                      <a:r>
                        <a:rPr lang="en-US" sz="2400" baseline="0" dirty="0" smtClean="0"/>
                        <a:t> 45 less than 100?  Yes.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TRUE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50 &gt; -1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</a:t>
                      </a:r>
                      <a:r>
                        <a:rPr lang="en-US" sz="2400" baseline="0" dirty="0" smtClean="0"/>
                        <a:t> 50 greater than -1? Yes.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TRUE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7 ==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9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7 equal to 9? No. 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FALSE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8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== 8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8 equal to 8? Yes.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TRUE</a:t>
                      </a:r>
                      <a:endParaRPr lang="en-C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079" y="5670884"/>
            <a:ext cx="9134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the crazy double ==?     In PHP, a single = sign means assignment.  $a = 5.</a:t>
            </a:r>
          </a:p>
          <a:p>
            <a:r>
              <a:rPr lang="en-US" dirty="0" smtClean="0"/>
              <a:t>So, to distinguish the assignment =, from the comparison if two items that are equal, we use a ==.</a:t>
            </a:r>
          </a:p>
        </p:txBody>
      </p:sp>
    </p:spTree>
    <p:extLst>
      <p:ext uri="{BB962C8B-B14F-4D97-AF65-F5344CB8AC3E}">
        <p14:creationId xmlns:p14="http://schemas.microsoft.com/office/powerpoint/2010/main" val="31012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True/false </a:t>
            </a:r>
            <a:r>
              <a:rPr lang="en-US" dirty="0"/>
              <a:t>e</a:t>
            </a:r>
            <a:r>
              <a:rPr lang="en-US" dirty="0" smtClean="0"/>
              <a:t>xample #2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33400" y="2514600"/>
          <a:ext cx="8229600" cy="290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521242"/>
                <a:gridCol w="2422358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Expression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Meaning 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Boolean Result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=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5;</a:t>
                      </a:r>
                    </a:p>
                    <a:p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$b = 10;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&lt; $b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5 less than 10? yes.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TRUE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==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$b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</a:t>
                      </a:r>
                      <a:r>
                        <a:rPr lang="en-US" sz="2400" baseline="0" dirty="0" smtClean="0"/>
                        <a:t> 5 equal to 10. no.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FALSE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&gt;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$b</a:t>
                      </a:r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 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5 greater than 10? no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FALSE</a:t>
                      </a:r>
                      <a:endParaRPr lang="en-C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1905000"/>
            <a:ext cx="6714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This becomes more interesting when we use variables.</a:t>
            </a:r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7868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Equality with between Types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33400" y="2133600"/>
          <a:ext cx="8229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521242"/>
                <a:gridCol w="2422358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Expression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Meaning 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Boolean Result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=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5;</a:t>
                      </a:r>
                    </a:p>
                    <a:p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$b = “5”;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Assignment as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int</a:t>
                      </a:r>
                      <a:r>
                        <a:rPr lang="en-US" sz="2400" baseline="0" dirty="0" smtClean="0"/>
                        <a:t/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smtClean="0"/>
                        <a:t>Assignment as string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==</a:t>
                      </a:r>
                      <a:r>
                        <a:rPr lang="en-US" sz="2400" baseline="0" dirty="0" smtClean="0">
                          <a:latin typeface="Lucida Console" panose="020B0609040504020204" pitchFamily="49" charset="0"/>
                        </a:rPr>
                        <a:t> $b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integer</a:t>
                      </a:r>
                      <a:r>
                        <a:rPr lang="en-US" sz="2400" baseline="0" dirty="0" smtClean="0"/>
                        <a:t> 5 equal to string “5”.  In PHP – yes!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TRUE</a:t>
                      </a:r>
                      <a:endParaRPr lang="en-CA" sz="2400" dirty="0"/>
                    </a:p>
                  </a:txBody>
                  <a:tcPr/>
                </a:tc>
              </a:tr>
              <a:tr h="54102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Console" panose="020B0609040504020204" pitchFamily="49" charset="0"/>
                        </a:rPr>
                        <a:t>$a === $b</a:t>
                      </a:r>
                      <a:endParaRPr lang="en-CA" sz="2400" dirty="0">
                        <a:latin typeface="Lucida Console" panose="020B060904050402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triple-equal, tells PHP to consider the type in the equality test.  Is integer 5 equal to string “5” –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FALSE</a:t>
                      </a:r>
                      <a:endParaRPr lang="en-CA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79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– comparison operators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66700" y="1752600"/>
          <a:ext cx="8610599" cy="4801557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63408"/>
                <a:gridCol w="1817360"/>
                <a:gridCol w="1263408"/>
                <a:gridCol w="3119637"/>
                <a:gridCol w="1146786"/>
              </a:tblGrid>
              <a:tr h="265119">
                <a:tc>
                  <a:txBody>
                    <a:bodyPr/>
                    <a:lstStyle/>
                    <a:p>
                      <a:pPr algn="l" fontAlgn="t"/>
                      <a:r>
                        <a:rPr lang="en-CA" sz="1800" dirty="0">
                          <a:effectLst/>
                        </a:rPr>
                        <a:t>Operator</a:t>
                      </a:r>
                      <a:endParaRPr lang="en-CA" sz="18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800" dirty="0">
                          <a:effectLst/>
                        </a:rPr>
                        <a:t>Name</a:t>
                      </a:r>
                      <a:endParaRPr lang="en-CA" sz="18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800" dirty="0">
                          <a:effectLst/>
                        </a:rPr>
                        <a:t>Example</a:t>
                      </a:r>
                      <a:endParaRPr lang="en-CA" sz="18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800" dirty="0">
                          <a:effectLst/>
                        </a:rPr>
                        <a:t>Result</a:t>
                      </a:r>
                      <a:endParaRPr lang="en-CA" sz="18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effectLst/>
                        </a:rPr>
                        <a:t>W3School</a:t>
                      </a:r>
                      <a:endParaRPr lang="en-CA" sz="1400" dirty="0" smtClean="0">
                        <a:effectLst/>
                      </a:endParaRPr>
                    </a:p>
                  </a:txBody>
                  <a:tcPr marL="47343" marR="47343" marT="47343" marB="47343">
                    <a:solidFill>
                      <a:srgbClr val="00B0F0"/>
                    </a:solidFill>
                  </a:tcPr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==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Equal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==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Returns true if $x is equal to $y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2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605987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===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Identical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===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Returns true if $x is equal to $y, and they are of the same type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3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!=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Not equal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$x != $y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Returns true if $x is not equal to $y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4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&lt;&gt;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Not equal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$x &lt;&gt; $y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Returns true if $x is not equal to $y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5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605987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!==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Not identical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 dirty="0">
                          <a:effectLst/>
                        </a:rPr>
                        <a:t>$x !== $y</a:t>
                      </a:r>
                      <a:endParaRPr lang="en-CA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Returns true if $x is not equal to $y, or they are not of the same type</a:t>
                      </a:r>
                      <a:endParaRPr lang="en-US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6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&gt;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Greater than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&gt;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Returns true if $x is greater than $y</a:t>
                      </a:r>
                      <a:endParaRPr lang="en-US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7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&lt;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Less than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&lt;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Returns true if $x is less than $y</a:t>
                      </a:r>
                      <a:endParaRPr lang="en-US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8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&gt;=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Greater than or equal to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&gt;=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Returns true if $x is greater than or equal to $y</a:t>
                      </a:r>
                      <a:endParaRPr lang="en-US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>
                          <a:effectLst/>
                          <a:hlinkClick r:id="rId9"/>
                        </a:rPr>
                        <a:t>Show it »</a:t>
                      </a:r>
                      <a:endParaRPr lang="en-CA" sz="1100">
                        <a:effectLst/>
                      </a:endParaRPr>
                    </a:p>
                  </a:txBody>
                  <a:tcPr marL="47343" marR="47343" marT="47343" marB="47343"/>
                </a:tc>
              </a:tr>
              <a:tr h="435553"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&lt;=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94685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Less than or equal to</a:t>
                      </a:r>
                      <a:endParaRPr lang="en-US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400">
                          <a:effectLst/>
                        </a:rPr>
                        <a:t>$x &lt;= $y</a:t>
                      </a:r>
                      <a:endParaRPr lang="en-CA" sz="140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Returns true if $x is less than or equal to $y</a:t>
                      </a:r>
                      <a:endParaRPr lang="en-US" sz="1400" dirty="0">
                        <a:effectLst/>
                        <a:latin typeface="Lucida Console" panose="020B0609040504020204" pitchFamily="49" charset="0"/>
                      </a:endParaRPr>
                    </a:p>
                  </a:txBody>
                  <a:tcPr marL="47343" marR="47343" marT="47343" marB="47343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1100" u="none" strike="noStrike" dirty="0">
                          <a:effectLst/>
                          <a:hlinkClick r:id="rId10"/>
                        </a:rPr>
                        <a:t>Show it »</a:t>
                      </a:r>
                      <a:endParaRPr lang="en-CA" sz="1100" dirty="0">
                        <a:effectLst/>
                      </a:endParaRPr>
                    </a:p>
                  </a:txBody>
                  <a:tcPr marL="47343" marR="47343" marT="47343" marB="4734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3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68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  <a:hlinkClick r:id="rId2"/>
              </a:rPr>
              <a:t>if</a:t>
            </a:r>
            <a:r>
              <a:rPr lang="en-US" dirty="0" smtClean="0">
                <a:hlinkClick r:id="rId2"/>
              </a:rPr>
              <a:t> </a:t>
            </a:r>
            <a:r>
              <a:rPr lang="en-US" dirty="0"/>
              <a:t>statement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84" y="1676400"/>
            <a:ext cx="8153400" cy="138499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condition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…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	 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3276600"/>
            <a:ext cx="784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statements execute code within the { } if the (</a:t>
            </a:r>
            <a:r>
              <a:rPr lang="en-US" sz="3200" b="1" dirty="0" smtClean="0"/>
              <a:t>condition</a:t>
            </a:r>
            <a:r>
              <a:rPr lang="en-US" sz="3200" dirty="0" smtClean="0"/>
              <a:t>) expression is true.</a:t>
            </a:r>
          </a:p>
          <a:p>
            <a:endParaRPr lang="en-US" sz="3200" dirty="0" smtClean="0"/>
          </a:p>
          <a:p>
            <a:r>
              <a:rPr lang="en-US" sz="3200" dirty="0" smtClean="0"/>
              <a:t>If the expression is false, the statements </a:t>
            </a:r>
            <a:r>
              <a:rPr lang="en-US" sz="3200" dirty="0" err="1" smtClean="0"/>
              <a:t>withi</a:t>
            </a:r>
            <a:r>
              <a:rPr lang="en-US" sz="3200" dirty="0" smtClean="0"/>
              <a:t> the { } are skipped.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17025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69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example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892" y="2081966"/>
            <a:ext cx="8184108" cy="2492990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($grade == "A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	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 LOVE EECS1012 \n";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"It is my favorite class 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            			  	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2742" y="1620301"/>
            <a:ext cx="1239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Example</a:t>
            </a:r>
            <a:endParaRPr lang="en-CA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78893" y="4791391"/>
            <a:ext cx="8184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the variable $grade is equal to “A”, then the statements are executed.   Otherwise the statements within the { … } are skipped. 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1331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Server-Side web </a:t>
            </a:r>
            <a:r>
              <a:rPr lang="en-US" sz="4000" dirty="0" smtClean="0"/>
              <a:t>programming (cont.)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Also called </a:t>
            </a:r>
            <a:r>
              <a:rPr lang="en-US" i="1" dirty="0" smtClean="0"/>
              <a:t>server side scripting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Dynamically</a:t>
            </a:r>
            <a:r>
              <a:rPr lang="en-US" dirty="0" smtClean="0"/>
              <a:t> </a:t>
            </a:r>
            <a:r>
              <a:rPr lang="en-US" dirty="0"/>
              <a:t>edit, change or add any content to a Web page</a:t>
            </a:r>
          </a:p>
          <a:p>
            <a:pPr lvl="1"/>
            <a:r>
              <a:rPr lang="en-US" dirty="0"/>
              <a:t>Respond to user queries or data submitted from HTML </a:t>
            </a:r>
            <a:r>
              <a:rPr lang="en-US" dirty="0" smtClean="0"/>
              <a:t>forms (</a:t>
            </a:r>
            <a:r>
              <a:rPr lang="en-US" b="1" i="1" dirty="0" smtClean="0"/>
              <a:t>this is coming soon – lecture on Forms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Access any data or databases and return the results to a browser</a:t>
            </a:r>
          </a:p>
          <a:p>
            <a:pPr lvl="1"/>
            <a:r>
              <a:rPr lang="en-US" dirty="0"/>
              <a:t>Customize a </a:t>
            </a:r>
            <a:r>
              <a:rPr lang="en-US" dirty="0" smtClean="0"/>
              <a:t>web </a:t>
            </a:r>
            <a:r>
              <a:rPr lang="en-US" dirty="0"/>
              <a:t>page to make it more useful for individual users</a:t>
            </a:r>
          </a:p>
          <a:p>
            <a:pPr lvl="1"/>
            <a:r>
              <a:rPr lang="en-US" dirty="0"/>
              <a:t>Provide security since your </a:t>
            </a:r>
            <a:r>
              <a:rPr lang="en-US" b="1" dirty="0"/>
              <a:t>server code </a:t>
            </a:r>
            <a:r>
              <a:rPr lang="en-US" dirty="0"/>
              <a:t>cannot be viewed from a browser</a:t>
            </a:r>
          </a:p>
          <a:p>
            <a:pPr lvl="2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7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70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if/else</a:t>
            </a:r>
            <a:r>
              <a:rPr lang="en-US" dirty="0" smtClean="0"/>
              <a:t> </a:t>
            </a:r>
            <a:r>
              <a:rPr lang="en-US" dirty="0"/>
              <a:t>statement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264" y="1661701"/>
            <a:ext cx="8153400" cy="169277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condition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statements1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statements2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	 	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" y="3457074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Almost the same as the if statement, but in this case, if the (</a:t>
            </a:r>
            <a:r>
              <a:rPr lang="en-US" sz="3200" b="1" dirty="0" smtClean="0"/>
              <a:t>condition</a:t>
            </a:r>
            <a:r>
              <a:rPr lang="en-US" sz="3200" dirty="0" smtClean="0"/>
              <a:t>) expression is false, </a:t>
            </a:r>
            <a:r>
              <a:rPr lang="en-US" sz="3200" i="1" dirty="0" smtClean="0"/>
              <a:t>statements1</a:t>
            </a:r>
            <a:r>
              <a:rPr lang="en-US" sz="3200" dirty="0" smtClean="0"/>
              <a:t> are skipped, but </a:t>
            </a:r>
            <a:r>
              <a:rPr lang="en-US" sz="3200" i="1" dirty="0" smtClean="0"/>
              <a:t>statements2</a:t>
            </a:r>
            <a:r>
              <a:rPr lang="en-US" sz="3200" dirty="0" smtClean="0"/>
              <a:t> are executed.</a:t>
            </a:r>
          </a:p>
        </p:txBody>
      </p:sp>
    </p:spTree>
    <p:extLst>
      <p:ext uri="{BB962C8B-B14F-4D97-AF65-F5344CB8AC3E}">
        <p14:creationId xmlns:p14="http://schemas.microsoft.com/office/powerpoint/2010/main" val="114548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71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If/else example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892" y="2081966"/>
            <a:ext cx="8184108" cy="3477875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($grade == "A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	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 LOVE EECS1012 \n";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"It is my favorite class 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else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 	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"I HATE EECS1012 \n";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"It is my least favorite class 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			  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2742" y="1620301"/>
            <a:ext cx="1239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Example</a:t>
            </a:r>
            <a:endParaRPr lang="en-CA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5667563"/>
            <a:ext cx="75297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the variable $grade is equal to “A”, then the statements are executed.</a:t>
            </a:r>
          </a:p>
          <a:p>
            <a:r>
              <a:rPr lang="en-US" sz="2000" dirty="0" smtClean="0"/>
              <a:t>Otherwise the statements within the else { … } are executed.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8684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if/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/else</a:t>
            </a:r>
            <a:r>
              <a:rPr lang="en-US" dirty="0" smtClean="0"/>
              <a:t> </a:t>
            </a:r>
            <a:r>
              <a:rPr lang="en-US" dirty="0"/>
              <a:t>statement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8153400" cy="2523768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condition1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statements1;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condition2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statements2;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statements3;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            		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495800"/>
            <a:ext cx="838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Both"/>
            </a:pPr>
            <a:r>
              <a:rPr lang="en-US" sz="2800" dirty="0" smtClean="0"/>
              <a:t>If the first </a:t>
            </a:r>
            <a:r>
              <a:rPr lang="en-US" sz="2800" b="1" dirty="0" smtClean="0"/>
              <a:t>condition1</a:t>
            </a:r>
            <a:r>
              <a:rPr lang="en-US" sz="2800" dirty="0" smtClean="0"/>
              <a:t> is true, </a:t>
            </a:r>
            <a:r>
              <a:rPr lang="en-US" sz="2800" b="1" i="1" dirty="0" smtClean="0"/>
              <a:t>only</a:t>
            </a:r>
            <a:r>
              <a:rPr lang="en-US" sz="2800" dirty="0" smtClean="0"/>
              <a:t> execute statements1</a:t>
            </a:r>
            <a:br>
              <a:rPr lang="en-US" sz="2800" dirty="0" smtClean="0"/>
            </a:br>
            <a:r>
              <a:rPr lang="en-US" sz="2800" dirty="0" smtClean="0"/>
              <a:t>(2) otherwise, test </a:t>
            </a:r>
            <a:r>
              <a:rPr lang="en-US" sz="2800" b="1" dirty="0" smtClean="0"/>
              <a:t>condition2</a:t>
            </a:r>
            <a:r>
              <a:rPr lang="en-US" sz="2800" dirty="0" smtClean="0"/>
              <a:t> after the </a:t>
            </a:r>
            <a:r>
              <a:rPr lang="en-US" sz="2800" dirty="0" err="1" smtClean="0"/>
              <a:t>elseif</a:t>
            </a:r>
            <a:r>
              <a:rPr lang="en-US" sz="2800" dirty="0" smtClean="0"/>
              <a:t> {}.</a:t>
            </a:r>
            <a:br>
              <a:rPr lang="en-US" sz="2800" dirty="0" smtClean="0"/>
            </a:br>
            <a:r>
              <a:rPr lang="en-US" sz="2800" dirty="0" smtClean="0"/>
              <a:t>     If that is true, </a:t>
            </a:r>
            <a:r>
              <a:rPr lang="en-US" sz="2800" b="1" i="1" dirty="0" smtClean="0"/>
              <a:t>only</a:t>
            </a:r>
            <a:r>
              <a:rPr lang="en-US" sz="2800" dirty="0" smtClean="0"/>
              <a:t> execute statements2;</a:t>
            </a:r>
          </a:p>
          <a:p>
            <a:r>
              <a:rPr lang="en-US" sz="2800" dirty="0" smtClean="0"/>
              <a:t>(3) otherwise </a:t>
            </a:r>
            <a:r>
              <a:rPr lang="en-US" sz="2800" b="1" i="1" dirty="0" smtClean="0"/>
              <a:t>only</a:t>
            </a:r>
            <a:r>
              <a:rPr lang="en-US" sz="2800" dirty="0" smtClean="0"/>
              <a:t> execute statements3;</a:t>
            </a:r>
          </a:p>
        </p:txBody>
      </p:sp>
    </p:spTree>
    <p:extLst>
      <p:ext uri="{BB962C8B-B14F-4D97-AF65-F5344CB8AC3E}">
        <p14:creationId xmlns:p14="http://schemas.microsoft.com/office/powerpoint/2010/main" val="17446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600200"/>
            <a:ext cx="8534400" cy="313932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$age= rand(1, 100);  # returns a random between 1-100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rint "Your age is $age, you need to pay the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($age &lt; 18) {               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"Children rate, $4.00 ";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($age &lt; 64)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Adult rate, $8.00 ";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"Senior rate, $5.00 ";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            		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(1)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407" y="4889905"/>
            <a:ext cx="8496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Same idea . . allows three conditions to be tested.</a:t>
            </a:r>
          </a:p>
          <a:p>
            <a:r>
              <a:rPr lang="en-US" sz="2800" b="1" dirty="0" smtClean="0"/>
              <a:t>You need to be careful with the programming logic.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9308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676400"/>
            <a:ext cx="8534400" cy="313932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$age= rand(1, 100);  # returns a random between 1-100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rint "Your age is $age, you need to pay the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($age &lt; 64) {              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"Adult rate, $8.00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($age &lt; 18)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"Children rate, $4.00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Senior rate, $5.00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            		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(2)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407" y="4889905"/>
            <a:ext cx="8496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is wrong with the above code?</a:t>
            </a:r>
          </a:p>
          <a:p>
            <a:endParaRPr lang="en-CA" sz="2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490" y="4303863"/>
            <a:ext cx="693849" cy="92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1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676400"/>
            <a:ext cx="8534400" cy="286232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$age= rand(1, 100);  # returns a random between 1-100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rint "Your age is $age, you need to pay the 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($age &lt; 64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{              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"Adult rate, $8.00 "; #statement1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($age &lt; 18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"Children rate, $4.00 "; #statement2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Senior rate, $5.00 "; #statement3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          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(3)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" y="4611231"/>
            <a:ext cx="84963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/>
              <a:t>If the second condition ($age &lt; 18) is </a:t>
            </a:r>
            <a:r>
              <a:rPr lang="en-US" sz="2800" b="1" dirty="0" smtClean="0"/>
              <a:t>true</a:t>
            </a:r>
            <a:r>
              <a:rPr lang="en-US" sz="2800" dirty="0" smtClean="0"/>
              <a:t>, then</a:t>
            </a:r>
            <a:br>
              <a:rPr lang="en-US" sz="2800" dirty="0" smtClean="0"/>
            </a:br>
            <a:r>
              <a:rPr lang="en-US" sz="2800" dirty="0" smtClean="0"/>
              <a:t>the first condition ($age &lt; 64) will always be true.    This</a:t>
            </a:r>
            <a:br>
              <a:rPr lang="en-US" sz="2800" dirty="0" smtClean="0"/>
            </a:br>
            <a:r>
              <a:rPr lang="en-US" sz="2800" dirty="0" smtClean="0"/>
              <a:t>means we can never execute the statements in the </a:t>
            </a:r>
            <a:r>
              <a:rPr lang="en-US" sz="2800" dirty="0" err="1" smtClean="0"/>
              <a:t>elseif</a:t>
            </a:r>
            <a:r>
              <a:rPr lang="en-US" sz="2800" dirty="0" smtClean="0"/>
              <a:t> {..}, since is only evaluated if condition1 is not true.</a:t>
            </a:r>
            <a:endParaRPr lang="en-CA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365" y="4066426"/>
            <a:ext cx="693849" cy="92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88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676400"/>
            <a:ext cx="8534400" cy="313932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$age= rand(1, 100);  # returns a random between 1-100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rint “Your age is $age, you need to pay the ”;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($age &lt; 64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{              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“Adult rate, $8.00 ”; #statement1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elseif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($age &lt; 18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“Children rate, $4.00 ”; #statement2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print “Senior rate, $5.00 ”; #statement3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            		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(4)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650" y="4815721"/>
            <a:ext cx="8496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 far as PHP is concern, the code is fine.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(We say that the code is “syntactically correct”).</a:t>
            </a:r>
          </a:p>
          <a:p>
            <a:r>
              <a:rPr lang="en-US" sz="2800" dirty="0" smtClean="0"/>
              <a:t>However, our reasoning (logic) is wrong.   </a:t>
            </a:r>
            <a:r>
              <a:rPr lang="en-US" sz="2800" b="1" dirty="0" smtClean="0"/>
              <a:t>Programming logic errors can be hard to detect and debug.</a:t>
            </a:r>
            <a:endParaRPr lang="en-CA" sz="2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325" y="4329418"/>
            <a:ext cx="693849" cy="92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pitchFamily="49" charset="0"/>
                <a:cs typeface="Courier New" pitchFamily="49" charset="0"/>
                <a:hlinkClick r:id="rId3"/>
              </a:rPr>
              <a:t>while</a:t>
            </a:r>
            <a:r>
              <a:rPr lang="en-US" dirty="0">
                <a:hlinkClick r:id="rId3"/>
              </a:rPr>
              <a:t> </a:t>
            </a:r>
            <a:r>
              <a:rPr lang="en-US" dirty="0" smtClean="0"/>
              <a:t>loop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8153400" cy="1015663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condition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248400"/>
            <a:ext cx="5421313" cy="365125"/>
          </a:xfrm>
        </p:spPr>
        <p:txBody>
          <a:bodyPr/>
          <a:lstStyle/>
          <a:p>
            <a:pPr algn="l"/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150" y="3149639"/>
            <a:ext cx="8496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Keep performing the statements within the {..} as long as the condition is true.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18737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78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5300" y="1752600"/>
            <a:ext cx="8267700" cy="2215991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=0;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while ($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 10)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	print </a:t>
            </a:r>
            <a:r>
              <a:rPr lang="nn-NO" sz="2000" dirty="0">
                <a:latin typeface="Courier New" pitchFamily="49" charset="0"/>
                <a:cs typeface="Courier New" pitchFamily="49" charset="0"/>
              </a:rPr>
              <a:t>"$i squared is " . $i * $i . ".\n";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++;  # add 1 to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put result back in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  							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00" y="3657600"/>
            <a:ext cx="198120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 smtClean="0"/>
              <a:t>0 </a:t>
            </a:r>
            <a:r>
              <a:rPr lang="en-CA" dirty="0"/>
              <a:t>squared is 0.</a:t>
            </a:r>
          </a:p>
          <a:p>
            <a:r>
              <a:rPr lang="en-CA" dirty="0"/>
              <a:t>1 squared is 1.</a:t>
            </a:r>
          </a:p>
          <a:p>
            <a:r>
              <a:rPr lang="en-CA" dirty="0"/>
              <a:t>2 squared is 4.</a:t>
            </a:r>
          </a:p>
          <a:p>
            <a:r>
              <a:rPr lang="en-CA" dirty="0"/>
              <a:t>3 squared is 9.</a:t>
            </a:r>
          </a:p>
          <a:p>
            <a:r>
              <a:rPr lang="en-CA" dirty="0"/>
              <a:t>4 squared is 16.</a:t>
            </a:r>
          </a:p>
          <a:p>
            <a:r>
              <a:rPr lang="en-CA" dirty="0"/>
              <a:t>5 squared is 25.</a:t>
            </a:r>
          </a:p>
          <a:p>
            <a:r>
              <a:rPr lang="en-CA" dirty="0"/>
              <a:t>6 squared is 36.</a:t>
            </a:r>
          </a:p>
          <a:p>
            <a:r>
              <a:rPr lang="en-CA" dirty="0"/>
              <a:t>7 squared is 49.</a:t>
            </a:r>
          </a:p>
          <a:p>
            <a:r>
              <a:rPr lang="en-CA" dirty="0"/>
              <a:t>8 squared is 64.</a:t>
            </a:r>
          </a:p>
          <a:p>
            <a:r>
              <a:rPr lang="en-CA" dirty="0"/>
              <a:t>9 squared is 81.</a:t>
            </a:r>
          </a:p>
        </p:txBody>
      </p:sp>
    </p:spTree>
    <p:extLst>
      <p:ext uri="{BB962C8B-B14F-4D97-AF65-F5344CB8AC3E}">
        <p14:creationId xmlns:p14="http://schemas.microsoft.com/office/powerpoint/2010/main" val="31441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  <a:hlinkClick r:id="rId3"/>
              </a:rPr>
              <a:t>for</a:t>
            </a:r>
            <a:r>
              <a:rPr lang="en-US" dirty="0" smtClean="0">
                <a:hlinkClick r:id="rId3"/>
              </a:rPr>
              <a:t>/loops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79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695271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initialization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condition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update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statements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110" y="3226063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n-NO" sz="2000" dirty="0">
                <a:latin typeface="Courier New" pitchFamily="49" charset="0"/>
                <a:cs typeface="Courier New" pitchFamily="49" charset="0"/>
              </a:rPr>
              <a:t>for ($i = 0; $i &lt; 10; $i++) {</a:t>
            </a: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	print </a:t>
            </a:r>
            <a:r>
              <a:rPr lang="nn-NO" sz="2000" dirty="0">
                <a:latin typeface="Courier New" pitchFamily="49" charset="0"/>
                <a:cs typeface="Courier New" pitchFamily="49" charset="0"/>
              </a:rPr>
              <a:t>"$i squared is " . $i * $i . ".\n";</a:t>
            </a:r>
          </a:p>
          <a:p>
            <a:r>
              <a:rPr lang="nn-NO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4610100"/>
            <a:ext cx="8153400" cy="1028700"/>
          </a:xfrm>
          <a:prstGeom prst="rect">
            <a:avLst/>
          </a:prstGeom>
        </p:spPr>
        <p:txBody>
          <a:bodyPr/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04DA3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C4652D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gives the same result as the previous while-loop</a:t>
            </a:r>
          </a:p>
          <a:p>
            <a:r>
              <a:rPr lang="en-US" dirty="0" smtClean="0"/>
              <a:t>The previous example of "counting" while-loops are so common most languages have a compact version known as for-loops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PHP?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PHP stands for "PHP Hypertext Preprocessor"</a:t>
            </a:r>
          </a:p>
          <a:p>
            <a:r>
              <a:rPr lang="en-US" dirty="0"/>
              <a:t>S</a:t>
            </a:r>
            <a:r>
              <a:rPr lang="en-US" dirty="0" smtClean="0"/>
              <a:t>erver-side </a:t>
            </a:r>
            <a:r>
              <a:rPr lang="en-US" dirty="0"/>
              <a:t>scripting language</a:t>
            </a:r>
          </a:p>
          <a:p>
            <a:r>
              <a:rPr lang="en-US" b="1" dirty="0"/>
              <a:t>U</a:t>
            </a:r>
            <a:r>
              <a:rPr lang="en-US" b="1" dirty="0" smtClean="0"/>
              <a:t>sed </a:t>
            </a:r>
            <a:r>
              <a:rPr lang="en-US" b="1" dirty="0"/>
              <a:t>to make web pages dynamic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provide different content depending on context</a:t>
            </a:r>
          </a:p>
          <a:p>
            <a:pPr lvl="1"/>
            <a:r>
              <a:rPr lang="en-US" dirty="0"/>
              <a:t>interface with other services: database, e-mail, </a:t>
            </a:r>
            <a:r>
              <a:rPr lang="en-US" dirty="0" smtClean="0"/>
              <a:t>etc.</a:t>
            </a:r>
            <a:endParaRPr lang="en-US" dirty="0"/>
          </a:p>
          <a:p>
            <a:pPr lvl="1"/>
            <a:r>
              <a:rPr lang="en-US" dirty="0"/>
              <a:t>authenticate users</a:t>
            </a:r>
          </a:p>
          <a:p>
            <a:pPr lvl="1"/>
            <a:r>
              <a:rPr lang="en-US" dirty="0"/>
              <a:t>process form information</a:t>
            </a:r>
          </a:p>
          <a:p>
            <a:r>
              <a:rPr lang="en-US" dirty="0"/>
              <a:t>PHP code can be </a:t>
            </a:r>
            <a:r>
              <a:rPr lang="en-US" dirty="0" smtClean="0"/>
              <a:t>embedded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HTML5 code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686618"/>
            <a:ext cx="2667000" cy="207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324600" y="4572000"/>
            <a:ext cx="2819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954" y="6274900"/>
            <a:ext cx="14183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EECS 1012</a:t>
            </a:r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1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/>
              <a:t> </a:t>
            </a:r>
            <a:r>
              <a:rPr lang="en-US" dirty="0" smtClean="0"/>
              <a:t>loop more detail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80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695271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initialization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condition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update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for_statements</a:t>
            </a:r>
            <a:r>
              <a:rPr lang="en-US" sz="20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301" y="3688139"/>
            <a:ext cx="8382000" cy="28315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2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initialization statement;</a:t>
            </a: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while (</a:t>
            </a:r>
            <a:r>
              <a:rPr lang="nn-NO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condition expression</a:t>
            </a:r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nn-NO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nn-NO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nn-NO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nn-NO" sz="20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or_statements; </a:t>
            </a:r>
          </a:p>
          <a:p>
            <a:r>
              <a:rPr lang="nn-NO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nn-NO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nn-NO" sz="2000" b="1" dirty="0" smtClean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update statement</a:t>
            </a:r>
            <a:r>
              <a:rPr lang="nn-NO" sz="2000" b="1" dirty="0" smtClean="0">
                <a:latin typeface="Courier New" pitchFamily="49" charset="0"/>
                <a:cs typeface="Courier New" pitchFamily="49" charset="0"/>
              </a:rPr>
              <a:t>;  # apply after for statements</a:t>
            </a:r>
          </a:p>
          <a:p>
            <a:r>
              <a:rPr lang="nn-NO" sz="20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964405" y="2831068"/>
            <a:ext cx="685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572000" y="3083004"/>
            <a:ext cx="288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for-loop logic as a while loop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208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/>
              <a:t> </a:t>
            </a:r>
            <a:r>
              <a:rPr lang="en-US" dirty="0" smtClean="0"/>
              <a:t>loop more detail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16314E3-73DD-47A1-A0F6-5E80C77B0D39}" type="slidenum">
              <a:rPr lang="en-US" smtClean="0"/>
              <a:t>81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695271"/>
            <a:ext cx="8153400" cy="129266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= 10;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&gt; 0 ;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--)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print “Count down $</a:t>
            </a:r>
            <a:r>
              <a:rPr lang="en-US" sz="2000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\n”;</a:t>
            </a:r>
            <a:endParaRPr lang="en-US" sz="2000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347" y="3718678"/>
            <a:ext cx="8153400" cy="255454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= 10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  # initialization statement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while ($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&gt; 0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# condition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print "Count down 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\n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"; #statements</a:t>
            </a:r>
          </a:p>
          <a:p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	$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-;  # updates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  						  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964405" y="2831068"/>
            <a:ext cx="685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686300" y="3085560"/>
            <a:ext cx="288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for-loop logic as a while loop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29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95271"/>
            <a:ext cx="8153400" cy="3108543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php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$name = "Abdel Z";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print '$name = ' . $name . "\n";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for ($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=0;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strlen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($name);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print '$name[' . 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. "] = " . $name[$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] . "\n";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?&gt;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				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	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5" name="Rectangle 4"/>
          <p:cNvSpPr/>
          <p:nvPr/>
        </p:nvSpPr>
        <p:spPr>
          <a:xfrm>
            <a:off x="6516710" y="4343400"/>
            <a:ext cx="220980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CA" dirty="0"/>
              <a:t>$name = Abdel </a:t>
            </a:r>
            <a:r>
              <a:rPr lang="en-CA" dirty="0" smtClean="0"/>
              <a:t>Z</a:t>
            </a:r>
            <a:endParaRPr lang="en-CA" dirty="0"/>
          </a:p>
          <a:p>
            <a:r>
              <a:rPr lang="en-CA" dirty="0"/>
              <a:t>$name[0] = A</a:t>
            </a:r>
          </a:p>
          <a:p>
            <a:r>
              <a:rPr lang="en-CA" dirty="0"/>
              <a:t>$name[1] = b</a:t>
            </a:r>
          </a:p>
          <a:p>
            <a:r>
              <a:rPr lang="en-CA" dirty="0"/>
              <a:t>$name[2] = d</a:t>
            </a:r>
          </a:p>
          <a:p>
            <a:r>
              <a:rPr lang="en-CA" dirty="0"/>
              <a:t>$name[3] = e</a:t>
            </a:r>
          </a:p>
          <a:p>
            <a:r>
              <a:rPr lang="en-CA" dirty="0"/>
              <a:t>$name[4] = l</a:t>
            </a:r>
          </a:p>
          <a:p>
            <a:r>
              <a:rPr lang="en-CA" dirty="0"/>
              <a:t>$name[5] =  </a:t>
            </a:r>
          </a:p>
          <a:p>
            <a:r>
              <a:rPr lang="en-CA" dirty="0"/>
              <a:t>$name[6] = </a:t>
            </a:r>
            <a:r>
              <a:rPr lang="en-CA" dirty="0" smtClean="0"/>
              <a:t>Z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630701" y="5715000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888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C494-EE57-4648-944B-B5DAF8C17B9E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and Debugging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828800"/>
          </a:xfrm>
        </p:spPr>
        <p:txBody>
          <a:bodyPr/>
          <a:lstStyle/>
          <a:p>
            <a:r>
              <a:rPr lang="en-US" dirty="0" smtClean="0"/>
              <a:t>Syntax errors</a:t>
            </a:r>
          </a:p>
          <a:p>
            <a:pPr lvl="1"/>
            <a:r>
              <a:rPr lang="en-US" dirty="0" smtClean="0"/>
              <a:t>It is pretty common to accidentally get the syntax wrong when you first start programming in a new language.</a:t>
            </a:r>
          </a:p>
          <a:p>
            <a:r>
              <a:rPr lang="en-US" dirty="0" smtClean="0"/>
              <a:t>PHP error outputs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967766"/>
            <a:ext cx="69342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print Hello, world!"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4498189"/>
            <a:ext cx="484799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FATAL ERROR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 syntax error, unexpected ',' on line number 1</a:t>
            </a:r>
            <a:endParaRPr lang="en-CA" sz="1400" dirty="0"/>
          </a:p>
        </p:txBody>
      </p:sp>
      <p:sp>
        <p:nvSpPr>
          <p:cNvPr id="8" name="Rectangle 7"/>
          <p:cNvSpPr/>
          <p:nvPr/>
        </p:nvSpPr>
        <p:spPr>
          <a:xfrm>
            <a:off x="1066800" y="5110766"/>
            <a:ext cx="69342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print 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"Hello</a:t>
            </a:r>
            <a:r>
              <a:rPr lang="en-CA" dirty="0">
                <a:latin typeface="Consolas" panose="020B0609020204030204" pitchFamily="49" charset="0"/>
                <a:cs typeface="Consolas" panose="020B0609020204030204" pitchFamily="49" charset="0"/>
              </a:rPr>
              <a:t>, world</a:t>
            </a:r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!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1400" y="5581471"/>
            <a:ext cx="4572000" cy="120032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FATAL ERROR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syntax error, unexpected end of file, expecting variable (T_VARIABLE) or ${ (T_DOLLAR_OPEN_CURLY_BRACES) or {$ (T_CURLY_OPEN) on line number 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154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and Debugging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828800"/>
          </a:xfrm>
        </p:spPr>
        <p:txBody>
          <a:bodyPr/>
          <a:lstStyle/>
          <a:p>
            <a:r>
              <a:rPr lang="en-US" dirty="0" smtClean="0"/>
              <a:t>Run-time errors</a:t>
            </a:r>
          </a:p>
          <a:p>
            <a:pPr lvl="1"/>
            <a:r>
              <a:rPr lang="en-US" dirty="0" smtClean="0"/>
              <a:t>Are errors that occur when the programming is running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75746" y="3086100"/>
            <a:ext cx="69342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3548390"/>
            <a:ext cx="484799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Warning: Division by zero in /home/user/www/</a:t>
            </a:r>
            <a:r>
              <a:rPr lang="en-US" sz="1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test.php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on line 17</a:t>
            </a:r>
          </a:p>
        </p:txBody>
      </p:sp>
      <p:sp>
        <p:nvSpPr>
          <p:cNvPr id="4" name="Rectangle 3"/>
          <p:cNvSpPr/>
          <p:nvPr/>
        </p:nvSpPr>
        <p:spPr>
          <a:xfrm>
            <a:off x="1039969" y="3231118"/>
            <a:ext cx="1577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latin typeface="Consolas" panose="020B0609020204030204" pitchFamily="49" charset="0"/>
                <a:cs typeface="Consolas" panose="020B0609020204030204" pitchFamily="49" charset="0"/>
              </a:rPr>
              <a:t>$x = 1 / 0;</a:t>
            </a:r>
            <a:endParaRPr lang="en-CA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343400"/>
            <a:ext cx="7679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Certain types of errors we can request to be displayed in the HTML code.</a:t>
            </a:r>
          </a:p>
          <a:p>
            <a:r>
              <a:rPr lang="en-US" sz="2000" dirty="0" smtClean="0"/>
              <a:t>This can help use catch mistakes.</a:t>
            </a:r>
          </a:p>
        </p:txBody>
      </p:sp>
    </p:spTree>
    <p:extLst>
      <p:ext uri="{BB962C8B-B14F-4D97-AF65-F5344CB8AC3E}">
        <p14:creationId xmlns:p14="http://schemas.microsoft.com/office/powerpoint/2010/main" val="17465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on error printing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2648" y="1582340"/>
            <a:ext cx="8153400" cy="2862322"/>
          </a:xfrm>
          <a:prstGeom prst="rect">
            <a:avLst/>
          </a:prstGeom>
          <a:solidFill>
            <a:srgbClr val="EEC4E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&lt;?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ini_set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('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display_errors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', 1); # only need to call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these	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error_reporting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(E_ALL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);       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funcs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one time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$x = 1 / 0;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html&gt;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  						 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  <a:cs typeface="Consolas" pitchFamily="49" charset="0"/>
              </a:rPr>
              <a:t>PHP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565" y="4807802"/>
            <a:ext cx="82734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Adding the code above tells PHP to output any errors it can catch. </a:t>
            </a:r>
          </a:p>
          <a:p>
            <a:r>
              <a:rPr lang="en-US" sz="2000" dirty="0" smtClean="0"/>
              <a:t>Note that some syntax errors PHP cannot report (as a result – you'll get a blank</a:t>
            </a:r>
            <a:br>
              <a:rPr lang="en-US" sz="2000" dirty="0" smtClean="0"/>
            </a:br>
            <a:r>
              <a:rPr lang="en-US" sz="2000" dirty="0" smtClean="0"/>
              <a:t>HTML page.  In this case, use the terminal shell to run your code – Slide #13)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52970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source from previous page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4000"/>
            <a:ext cx="5886450" cy="2781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961226"/>
            <a:ext cx="7874779" cy="2134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810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learned the basics </a:t>
            </a:r>
            <a:r>
              <a:rPr lang="en-US" smtClean="0"/>
              <a:t>of </a:t>
            </a:r>
            <a:r>
              <a:rPr lang="en-US" smtClean="0"/>
              <a:t>PHP</a:t>
            </a:r>
            <a:endParaRPr lang="en-US" dirty="0" smtClean="0"/>
          </a:p>
          <a:p>
            <a:r>
              <a:rPr lang="en-US" dirty="0" smtClean="0"/>
              <a:t>Variable creation</a:t>
            </a:r>
            <a:r>
              <a:rPr lang="en-CA" dirty="0" smtClean="0"/>
              <a:t> and types</a:t>
            </a:r>
            <a:endParaRPr lang="en-US" dirty="0"/>
          </a:p>
          <a:p>
            <a:r>
              <a:rPr lang="en-US" dirty="0" smtClean="0"/>
              <a:t>Print and escape characters</a:t>
            </a:r>
          </a:p>
          <a:p>
            <a:r>
              <a:rPr lang="en-US" dirty="0" smtClean="0"/>
              <a:t>Basic string operations</a:t>
            </a:r>
          </a:p>
          <a:p>
            <a:r>
              <a:rPr lang="en-US" dirty="0" smtClean="0"/>
              <a:t>Basic functions (string funs, rand(), math </a:t>
            </a:r>
            <a:r>
              <a:rPr lang="en-US" dirty="0" err="1" smtClean="0"/>
              <a:t>funcs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Basic flow control (if / for / while )</a:t>
            </a:r>
          </a:p>
          <a:p>
            <a:r>
              <a:rPr lang="en-US" dirty="0" smtClean="0"/>
              <a:t>With just this basic knowledge you can start doing very cool things</a:t>
            </a:r>
            <a:endParaRPr lang="en-C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history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Created in 1994 by </a:t>
            </a:r>
            <a:r>
              <a:rPr lang="en-US" dirty="0" err="1" smtClean="0"/>
              <a:t>Rasmus</a:t>
            </a:r>
            <a:r>
              <a:rPr lang="en-US" dirty="0" smtClean="0"/>
              <a:t> </a:t>
            </a:r>
            <a:r>
              <a:rPr lang="en-US" dirty="0" err="1" smtClean="0"/>
              <a:t>Lerdorf</a:t>
            </a:r>
            <a:r>
              <a:rPr lang="en-US" dirty="0" smtClean="0"/>
              <a:t>, originally called “Personal Home Page” language</a:t>
            </a:r>
          </a:p>
          <a:p>
            <a:pPr lvl="1"/>
            <a:r>
              <a:rPr lang="en-US" dirty="0"/>
              <a:t>He moved to Canada in </a:t>
            </a:r>
            <a:r>
              <a:rPr lang="en-US" dirty="0" smtClean="0"/>
              <a:t>1980 from Denmark</a:t>
            </a:r>
          </a:p>
          <a:p>
            <a:r>
              <a:rPr lang="en-US" dirty="0" smtClean="0"/>
              <a:t>He did not intend PHP to be come a new programming language</a:t>
            </a:r>
          </a:p>
          <a:p>
            <a:r>
              <a:rPr lang="en-US" dirty="0" smtClean="0"/>
              <a:t>He open sourced it and it grew on its own</a:t>
            </a:r>
          </a:p>
          <a:p>
            <a:r>
              <a:rPr lang="en-US" dirty="0" err="1" smtClean="0"/>
              <a:t>Rasmus</a:t>
            </a:r>
            <a:r>
              <a:rPr lang="en-US" dirty="0" smtClean="0"/>
              <a:t> graduated from </a:t>
            </a:r>
            <a:br>
              <a:rPr lang="en-US" dirty="0" smtClean="0"/>
            </a:br>
            <a:r>
              <a:rPr lang="en-US" dirty="0" smtClean="0"/>
              <a:t>University of Waterloo in Applied</a:t>
            </a:r>
            <a:br>
              <a:rPr lang="en-US" dirty="0" smtClean="0"/>
            </a:br>
            <a:r>
              <a:rPr lang="en-US" dirty="0" smtClean="0"/>
              <a:t>Science in System Engineering  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BA9C494-EE57-4648-944B-B5DAF8C17B9E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36653" y="6240178"/>
            <a:ext cx="1571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Rasmus</a:t>
            </a:r>
            <a:r>
              <a:rPr lang="en-US" dirty="0" smtClean="0"/>
              <a:t> </a:t>
            </a:r>
            <a:r>
              <a:rPr lang="en-US" dirty="0" err="1" smtClean="0"/>
              <a:t>Lerdorf</a:t>
            </a:r>
            <a:endParaRPr lang="en-US" dirty="0" smtClean="0"/>
          </a:p>
          <a:p>
            <a:pPr algn="ctr"/>
            <a:r>
              <a:rPr lang="en-US" dirty="0" smtClean="0"/>
              <a:t>(Canadian!)</a:t>
            </a: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539" y="4495800"/>
            <a:ext cx="2253686" cy="17443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434662"/>
            <a:ext cx="65812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Talk by </a:t>
            </a:r>
            <a:r>
              <a:rPr lang="en-CA" dirty="0" err="1" smtClean="0"/>
              <a:t>Rasmus</a:t>
            </a:r>
            <a:r>
              <a:rPr lang="en-CA" dirty="0" smtClean="0"/>
              <a:t> </a:t>
            </a:r>
            <a:r>
              <a:rPr lang="en-CA" dirty="0" smtClean="0">
                <a:hlinkClick r:id="rId3"/>
              </a:rPr>
              <a:t>https</a:t>
            </a:r>
            <a:r>
              <a:rPr lang="en-CA" dirty="0">
                <a:hlinkClick r:id="rId3"/>
              </a:rPr>
              <a:t>://</a:t>
            </a:r>
            <a:r>
              <a:rPr lang="en-CA" dirty="0" smtClean="0">
                <a:hlinkClick r:id="rId3"/>
              </a:rPr>
              <a:t>www.youtube.com/watch?v=fYTKm2oUzAg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6807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6747</TotalTime>
  <Words>5681</Words>
  <Application>Microsoft Office PowerPoint</Application>
  <PresentationFormat>On-screen Show (4:3)</PresentationFormat>
  <Paragraphs>1172</Paragraphs>
  <Slides>88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101" baseType="lpstr">
      <vt:lpstr>Arial</vt:lpstr>
      <vt:lpstr>Calibri</vt:lpstr>
      <vt:lpstr>Consolas</vt:lpstr>
      <vt:lpstr>Courier New</vt:lpstr>
      <vt:lpstr>Fira Mono</vt:lpstr>
      <vt:lpstr>Lucida Console</vt:lpstr>
      <vt:lpstr>Tahoma</vt:lpstr>
      <vt:lpstr>Times New Roman</vt:lpstr>
      <vt:lpstr>Tw Cen MT</vt:lpstr>
      <vt:lpstr>Wingdings</vt:lpstr>
      <vt:lpstr>Wingdings 2</vt:lpstr>
      <vt:lpstr>Theme2</vt:lpstr>
      <vt:lpstr>Office Theme</vt:lpstr>
      <vt:lpstr>EECS1012</vt:lpstr>
      <vt:lpstr>Class notes and the book</vt:lpstr>
      <vt:lpstr>Server side basics</vt:lpstr>
      <vt:lpstr>URLs and web servers</vt:lpstr>
      <vt:lpstr>URLs and web servers (cont.)</vt:lpstr>
      <vt:lpstr>Server-Side web programming</vt:lpstr>
      <vt:lpstr>Server-Side web programming (cont.)</vt:lpstr>
      <vt:lpstr>What is PHP?</vt:lpstr>
      <vt:lpstr>PHP history</vt:lpstr>
      <vt:lpstr>Lifecycle of a PHP web request</vt:lpstr>
      <vt:lpstr>‘Hello, world!’ PHP program</vt:lpstr>
      <vt:lpstr>Viewing PHP output in Browser </vt:lpstr>
      <vt:lpstr>Running PHP from the command line</vt:lpstr>
      <vt:lpstr>PHP Basic Syntax</vt:lpstr>
      <vt:lpstr>PHP syntax template</vt:lpstr>
      <vt:lpstr>Simple PHP Example</vt:lpstr>
      <vt:lpstr>ASIDE: PHP as a beginner’s language</vt:lpstr>
      <vt:lpstr>PHP print</vt:lpstr>
      <vt:lpstr>Print escape characters</vt:lpstr>
      <vt:lpstr>Print with double " vs single quotes '</vt:lpstr>
      <vt:lpstr>Example (PHP code)</vt:lpstr>
      <vt:lpstr>Example (HTML output: source)</vt:lpstr>
      <vt:lpstr>Example: (Browser rendering)</vt:lpstr>
      <vt:lpstr>PHP  HTML  Browser</vt:lpstr>
      <vt:lpstr>Data Types</vt:lpstr>
      <vt:lpstr>Data Types</vt:lpstr>
      <vt:lpstr>Variables</vt:lpstr>
      <vt:lpstr>PHP variable names (1)</vt:lpstr>
      <vt:lpstr>PHP variable names (2)</vt:lpstr>
      <vt:lpstr>PHP and variable types</vt:lpstr>
      <vt:lpstr>Printing variables</vt:lpstr>
      <vt:lpstr>Checking type</vt:lpstr>
      <vt:lpstr>Example</vt:lpstr>
      <vt:lpstr>Expressions (and statements)</vt:lpstr>
      <vt:lpstr>PHP syntax breakdown</vt:lpstr>
      <vt:lpstr>Basic arithmetic operators</vt:lpstr>
      <vt:lpstr>Evaluation and assignment  </vt:lpstr>
      <vt:lpstr>“Short hand” assignment operators</vt:lpstr>
      <vt:lpstr>PHP Operator Precedence (Math) </vt:lpstr>
      <vt:lpstr>Example from previous slide</vt:lpstr>
      <vt:lpstr>PHP functions and function calls</vt:lpstr>
      <vt:lpstr>PHP function call breakdown</vt:lpstr>
      <vt:lpstr>Useful PHP math functions</vt:lpstr>
      <vt:lpstr>Math function examples</vt:lpstr>
      <vt:lpstr>  Simple example</vt:lpstr>
      <vt:lpstr>Variables auto conversion</vt:lpstr>
      <vt:lpstr>Sometime called “type juggling”</vt:lpstr>
      <vt:lpstr>Type casting</vt:lpstr>
      <vt:lpstr>Comments</vt:lpstr>
      <vt:lpstr>Strings</vt:lpstr>
      <vt:lpstr>String Type</vt:lpstr>
      <vt:lpstr>Simple String example</vt:lpstr>
      <vt:lpstr>String concatenation operator</vt:lpstr>
      <vt:lpstr>Basic String functions*</vt:lpstr>
      <vt:lpstr>Examples – basic string functions</vt:lpstr>
      <vt:lpstr>String indexing [ ]</vt:lpstr>
      <vt:lpstr>String indexing [ ] </vt:lpstr>
      <vt:lpstr>Unpacking expression </vt:lpstr>
      <vt:lpstr>Interpreted Strings</vt:lpstr>
      <vt:lpstr>Interpreted Strings</vt:lpstr>
      <vt:lpstr>Control Statements</vt:lpstr>
      <vt:lpstr>Control statements</vt:lpstr>
      <vt:lpstr>Before we look at flow control</vt:lpstr>
      <vt:lpstr>True/false expressions</vt:lpstr>
      <vt:lpstr>True/false example #2</vt:lpstr>
      <vt:lpstr>Equality with between Types </vt:lpstr>
      <vt:lpstr>PHP – comparison operators </vt:lpstr>
      <vt:lpstr>if statement</vt:lpstr>
      <vt:lpstr>If example</vt:lpstr>
      <vt:lpstr>if/else statement</vt:lpstr>
      <vt:lpstr>If/else example</vt:lpstr>
      <vt:lpstr>if/elseif/else statement</vt:lpstr>
      <vt:lpstr>Example (1)</vt:lpstr>
      <vt:lpstr>Example (2)</vt:lpstr>
      <vt:lpstr>Example (3)</vt:lpstr>
      <vt:lpstr>Example (4)</vt:lpstr>
      <vt:lpstr>while loop</vt:lpstr>
      <vt:lpstr>Example</vt:lpstr>
      <vt:lpstr>for/loops</vt:lpstr>
      <vt:lpstr>for loop more detail</vt:lpstr>
      <vt:lpstr>for loop more detail</vt:lpstr>
      <vt:lpstr>Putting it together </vt:lpstr>
      <vt:lpstr>Common Errors</vt:lpstr>
      <vt:lpstr>Errors and Debugging </vt:lpstr>
      <vt:lpstr>Errors and Debugging </vt:lpstr>
      <vt:lpstr>Turning on error printing</vt:lpstr>
      <vt:lpstr>Page source from previous page</vt:lpstr>
      <vt:lpstr>Recap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PHP</dc:title>
  <dc:creator>Xenia Mountrouidou</dc:creator>
  <cp:lastModifiedBy>Michael S. Brown</cp:lastModifiedBy>
  <cp:revision>237</cp:revision>
  <dcterms:created xsi:type="dcterms:W3CDTF">2011-07-22T19:31:05Z</dcterms:created>
  <dcterms:modified xsi:type="dcterms:W3CDTF">2017-12-05T13:18:52Z</dcterms:modified>
</cp:coreProperties>
</file>