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1976" r:id="rId2"/>
    <p:sldId id="1975" r:id="rId3"/>
    <p:sldId id="1974" r:id="rId4"/>
    <p:sldId id="1971" r:id="rId5"/>
    <p:sldId id="1969" r:id="rId6"/>
    <p:sldId id="1973" r:id="rId7"/>
    <p:sldId id="1972" r:id="rId8"/>
    <p:sldId id="1967" r:id="rId9"/>
    <p:sldId id="1968" r:id="rId10"/>
    <p:sldId id="1970" r:id="rId11"/>
    <p:sldId id="1964" r:id="rId12"/>
    <p:sldId id="1965" r:id="rId13"/>
    <p:sldId id="1966" r:id="rId14"/>
    <p:sldId id="276" r:id="rId15"/>
    <p:sldId id="262" r:id="rId16"/>
    <p:sldId id="264" r:id="rId17"/>
    <p:sldId id="265" r:id="rId18"/>
    <p:sldId id="263" r:id="rId19"/>
    <p:sldId id="266" r:id="rId20"/>
    <p:sldId id="267" r:id="rId21"/>
    <p:sldId id="274" r:id="rId22"/>
    <p:sldId id="269" r:id="rId23"/>
    <p:sldId id="275" r:id="rId24"/>
    <p:sldId id="1962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0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41CA5-5A26-4B16-8262-008215CB7834}" type="datetimeFigureOut">
              <a:rPr lang="en-CA" smtClean="0"/>
              <a:t>2021-03-24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40F5B-0B83-4E46-8C11-71EDE24C63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0077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9366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35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0126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8519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3533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6FBC347C-C5F9-479F-B52B-B32107A12B52}" type="datetime1">
              <a:rPr lang="en-US" sz="3200" smtClean="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3/24/2021</a:t>
            </a:fld>
            <a:endParaRPr lang="en-US" sz="320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>
                <a:solidFill>
                  <a:srgbClr val="FFFFFF"/>
                </a:solidFill>
              </a:rPr>
              <a:t>Steven Rudich: www.cs.cmu.edu/~rudich</a:t>
            </a:r>
            <a:endParaRPr lang="en-US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222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0793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5272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211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dirty="0"/>
              <a:t>Click to edit Master text styles</a:t>
            </a:r>
          </a:p>
          <a:p>
            <a:pPr lvl="1"/>
            <a:r>
              <a:rPr lang="en-CA" altLang="en-US" dirty="0"/>
              <a:t>Second level</a:t>
            </a:r>
          </a:p>
          <a:p>
            <a:pPr lvl="2"/>
            <a:r>
              <a:rPr lang="en-CA" altLang="en-US" dirty="0"/>
              <a:t>Third level</a:t>
            </a:r>
          </a:p>
          <a:p>
            <a:pPr lvl="3"/>
            <a:r>
              <a:rPr lang="en-CA" altLang="en-US" dirty="0"/>
              <a:t>Fourth level</a:t>
            </a:r>
          </a:p>
          <a:p>
            <a:pPr lvl="4"/>
            <a:r>
              <a:rPr lang="en-CA" alt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6D0BEDCD-A305-4E47-B6D0-E608F18D276C}" type="slidenum">
              <a:rPr lang="en-CA" smtClean="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27761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  <p:sldLayoutId id="2147483670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F76B8-F548-4D64-84EB-981442691F05}"/>
              </a:ext>
            </a:extLst>
          </p:cNvPr>
          <p:cNvSpPr/>
          <p:nvPr/>
        </p:nvSpPr>
        <p:spPr>
          <a:xfrm>
            <a:off x="4742789" y="1312844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endParaRPr lang="en-CA" sz="2800" dirty="0">
              <a:solidFill>
                <a:srgbClr val="66FF66"/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5E0862-E373-4FD1-845D-48AD9DA7EB85}"/>
              </a:ext>
            </a:extLst>
          </p:cNvPr>
          <p:cNvSpPr/>
          <p:nvPr/>
        </p:nvSpPr>
        <p:spPr>
          <a:xfrm>
            <a:off x="6278019" y="6076632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endParaRPr lang="en-CA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6A43AA5-EB6D-4477-8DE7-0E9CB60C599C}"/>
              </a:ext>
            </a:extLst>
          </p:cNvPr>
          <p:cNvSpPr/>
          <p:nvPr/>
        </p:nvSpPr>
        <p:spPr>
          <a:xfrm>
            <a:off x="6462215" y="2827077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B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87FEDD-A611-433E-AF91-D7253180EC28}"/>
              </a:ext>
            </a:extLst>
          </p:cNvPr>
          <p:cNvSpPr/>
          <p:nvPr/>
        </p:nvSpPr>
        <p:spPr>
          <a:xfrm>
            <a:off x="5521393" y="3374589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A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23BE3C4-C13B-44B2-ABD7-E387957A070E}"/>
              </a:ext>
            </a:extLst>
          </p:cNvPr>
          <p:cNvSpPr/>
          <p:nvPr/>
        </p:nvSpPr>
        <p:spPr>
          <a:xfrm>
            <a:off x="7539183" y="2077777"/>
            <a:ext cx="417237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Effectively T</a:t>
            </a:r>
            <a:r>
              <a:rPr lang="en-CA" sz="2800" dirty="0">
                <a:solidFill>
                  <a:srgbClr val="FFFFFF"/>
                </a:solidFill>
                <a:latin typeface="+mj-lt"/>
              </a:rPr>
              <a:t> is uniform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CA" sz="2800" dirty="0">
                <a:solidFill>
                  <a:srgbClr val="FFFFFF"/>
                </a:solidFill>
                <a:latin typeface="+mj-lt"/>
              </a:rPr>
              <a:t>on a small range,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CA" sz="2800" dirty="0">
                <a:solidFill>
                  <a:srgbClr val="FFFFFF"/>
                </a:solidFill>
                <a:latin typeface="+mj-lt"/>
              </a:rPr>
              <a:t>making all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CA" sz="2800" dirty="0">
                <a:solidFill>
                  <a:srgbClr val="FFFFFF"/>
                </a:solidFill>
                <a:latin typeface="+mj-lt"/>
              </a:rPr>
              <a:t>values extreme. </a:t>
            </a:r>
            <a:endParaRPr lang="en-US" sz="28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FE77302-FBC4-4CD8-A50B-44D7C521BB0C}"/>
              </a:ext>
            </a:extLst>
          </p:cNvPr>
          <p:cNvCxnSpPr>
            <a:cxnSpLocks/>
          </p:cNvCxnSpPr>
          <p:nvPr/>
        </p:nvCxnSpPr>
        <p:spPr bwMode="auto">
          <a:xfrm>
            <a:off x="5388038" y="1331682"/>
            <a:ext cx="0" cy="48368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6746D2D-BB9E-49C4-B4A7-95F2EFB8C8DC}"/>
              </a:ext>
            </a:extLst>
          </p:cNvPr>
          <p:cNvCxnSpPr>
            <a:cxnSpLocks/>
          </p:cNvCxnSpPr>
          <p:nvPr/>
        </p:nvCxnSpPr>
        <p:spPr bwMode="auto">
          <a:xfrm>
            <a:off x="5388038" y="1331682"/>
            <a:ext cx="2300517" cy="3075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19C0E0A-D804-40EF-9B33-B32768491D2C}"/>
              </a:ext>
            </a:extLst>
          </p:cNvPr>
          <p:cNvCxnSpPr>
            <a:cxnSpLocks/>
          </p:cNvCxnSpPr>
          <p:nvPr/>
        </p:nvCxnSpPr>
        <p:spPr bwMode="auto">
          <a:xfrm>
            <a:off x="6292050" y="3093227"/>
            <a:ext cx="0" cy="686915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07FC3B99-B058-4D46-816C-8B4E77D35886}"/>
              </a:ext>
            </a:extLst>
          </p:cNvPr>
          <p:cNvSpPr/>
          <p:nvPr/>
        </p:nvSpPr>
        <p:spPr>
          <a:xfrm>
            <a:off x="6269181" y="3341691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k</a:t>
            </a:r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9061783-CDEE-489D-A8F2-4BAF31B8813D}"/>
              </a:ext>
            </a:extLst>
          </p:cNvPr>
          <p:cNvCxnSpPr>
            <a:cxnSpLocks/>
          </p:cNvCxnSpPr>
          <p:nvPr/>
        </p:nvCxnSpPr>
        <p:spPr bwMode="auto">
          <a:xfrm>
            <a:off x="7688555" y="1353456"/>
            <a:ext cx="0" cy="48368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27B2B31-A268-4AB1-BAC1-4168C684EAB8}"/>
              </a:ext>
            </a:extLst>
          </p:cNvPr>
          <p:cNvCxnSpPr>
            <a:cxnSpLocks/>
          </p:cNvCxnSpPr>
          <p:nvPr/>
        </p:nvCxnSpPr>
        <p:spPr bwMode="auto">
          <a:xfrm>
            <a:off x="5379872" y="6187271"/>
            <a:ext cx="2300517" cy="3075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Left Brace 36">
            <a:extLst>
              <a:ext uri="{FF2B5EF4-FFF2-40B4-BE49-F238E27FC236}">
                <a16:creationId xmlns:a16="http://schemas.microsoft.com/office/drawing/2014/main" id="{60E54BAD-4D24-49A6-85DE-E3551B9AF61E}"/>
              </a:ext>
            </a:extLst>
          </p:cNvPr>
          <p:cNvSpPr/>
          <p:nvPr/>
        </p:nvSpPr>
        <p:spPr bwMode="auto">
          <a:xfrm>
            <a:off x="4457529" y="2220425"/>
            <a:ext cx="233970" cy="2305551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9031D84-87A7-4988-A796-A297B68BCE2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58727" y="1327735"/>
            <a:ext cx="22776" cy="4904814"/>
          </a:xfrm>
          <a:prstGeom prst="line">
            <a:avLst/>
          </a:prstGeom>
          <a:noFill/>
          <a:ln w="635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7BA9F19-1C17-4FEE-B5D0-EF54E4FD45E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409715" y="2905833"/>
            <a:ext cx="2302244" cy="2305551"/>
          </a:xfrm>
          <a:prstGeom prst="line">
            <a:avLst/>
          </a:prstGeom>
          <a:noFill/>
          <a:ln w="63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9525ECC-90EF-4FC4-A408-53C2FABA5F93}"/>
              </a:ext>
            </a:extLst>
          </p:cNvPr>
          <p:cNvCxnSpPr>
            <a:cxnSpLocks/>
          </p:cNvCxnSpPr>
          <p:nvPr/>
        </p:nvCxnSpPr>
        <p:spPr bwMode="auto">
          <a:xfrm>
            <a:off x="6071048" y="2854367"/>
            <a:ext cx="1197553" cy="119698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00A0F30-9577-464B-A406-3DA178007CE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424411" y="2220425"/>
            <a:ext cx="2302244" cy="2305551"/>
          </a:xfrm>
          <a:prstGeom prst="line">
            <a:avLst/>
          </a:prstGeom>
          <a:noFill/>
          <a:ln w="63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4F584C1-5A82-4E6F-8DBE-B2B83DFBB046}"/>
              </a:ext>
            </a:extLst>
          </p:cNvPr>
          <p:cNvCxnSpPr>
            <a:cxnSpLocks/>
          </p:cNvCxnSpPr>
          <p:nvPr/>
        </p:nvCxnSpPr>
        <p:spPr bwMode="auto">
          <a:xfrm>
            <a:off x="5403013" y="2880275"/>
            <a:ext cx="2300517" cy="3075"/>
          </a:xfrm>
          <a:prstGeom prst="line">
            <a:avLst/>
          </a:prstGeom>
          <a:noFill/>
          <a:ln w="3175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97BBB19B-B321-436C-9DD2-66BC2DEF23C3}"/>
              </a:ext>
            </a:extLst>
          </p:cNvPr>
          <p:cNvCxnSpPr>
            <a:cxnSpLocks/>
          </p:cNvCxnSpPr>
          <p:nvPr/>
        </p:nvCxnSpPr>
        <p:spPr bwMode="auto">
          <a:xfrm>
            <a:off x="5366298" y="4062063"/>
            <a:ext cx="2300517" cy="3075"/>
          </a:xfrm>
          <a:prstGeom prst="line">
            <a:avLst/>
          </a:prstGeom>
          <a:noFill/>
          <a:ln w="3175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" name="Left Brace 69">
            <a:extLst>
              <a:ext uri="{FF2B5EF4-FFF2-40B4-BE49-F238E27FC236}">
                <a16:creationId xmlns:a16="http://schemas.microsoft.com/office/drawing/2014/main" id="{D884886A-8230-49E1-A4FB-86981C5010FA}"/>
              </a:ext>
            </a:extLst>
          </p:cNvPr>
          <p:cNvSpPr/>
          <p:nvPr/>
        </p:nvSpPr>
        <p:spPr bwMode="auto">
          <a:xfrm flipH="1">
            <a:off x="7829292" y="2919154"/>
            <a:ext cx="250430" cy="1132193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Left Brace 33">
            <a:extLst>
              <a:ext uri="{FF2B5EF4-FFF2-40B4-BE49-F238E27FC236}">
                <a16:creationId xmlns:a16="http://schemas.microsoft.com/office/drawing/2014/main" id="{C0C2CED7-5537-4154-BA9C-286E4AE2DFF8}"/>
              </a:ext>
            </a:extLst>
          </p:cNvPr>
          <p:cNvSpPr/>
          <p:nvPr/>
        </p:nvSpPr>
        <p:spPr bwMode="auto">
          <a:xfrm>
            <a:off x="4711512" y="2919154"/>
            <a:ext cx="243425" cy="2305551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Left Brace 45">
            <a:extLst>
              <a:ext uri="{FF2B5EF4-FFF2-40B4-BE49-F238E27FC236}">
                <a16:creationId xmlns:a16="http://schemas.microsoft.com/office/drawing/2014/main" id="{CE4ECE24-0DE2-4641-A3F0-B51CCC76E1F6}"/>
              </a:ext>
            </a:extLst>
          </p:cNvPr>
          <p:cNvSpPr/>
          <p:nvPr/>
        </p:nvSpPr>
        <p:spPr bwMode="auto">
          <a:xfrm>
            <a:off x="4255813" y="1310366"/>
            <a:ext cx="201716" cy="4870667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90FBC7A-7F6D-4267-9C7F-D30901FAE27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69857" y="2867612"/>
            <a:ext cx="1" cy="1183735"/>
          </a:xfrm>
          <a:prstGeom prst="line">
            <a:avLst/>
          </a:prstGeom>
          <a:noFill/>
          <a:ln w="168275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0C7C0F8A-1C66-480D-A6CD-B1A094C64895}"/>
              </a:ext>
            </a:extLst>
          </p:cNvPr>
          <p:cNvSpPr/>
          <p:nvPr/>
        </p:nvSpPr>
        <p:spPr>
          <a:xfrm>
            <a:off x="547299" y="2077777"/>
            <a:ext cx="377744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</a:rPr>
              <a:t>With infinitesimal prob tails</a:t>
            </a:r>
            <a:r>
              <a:rPr lang="en-US" sz="2800" dirty="0"/>
              <a:t>, T </a:t>
            </a:r>
            <a:r>
              <a:rPr lang="en-US" sz="2800" dirty="0">
                <a:solidFill>
                  <a:srgbClr val="FFFFFF"/>
                </a:solidFill>
              </a:rPr>
              <a:t>artificially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has a large range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giving unextreme values.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DB3949-8D2E-4D39-8576-FD188D7B9091}"/>
              </a:ext>
            </a:extLst>
          </p:cNvPr>
          <p:cNvSpPr/>
          <p:nvPr/>
        </p:nvSpPr>
        <p:spPr>
          <a:xfrm>
            <a:off x="541387" y="3964270"/>
            <a:ext cx="36240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</a:rPr>
              <a:t>Hence, Exp[T</a:t>
            </a:r>
            <a:r>
              <a:rPr lang="en-US" sz="2800" baseline="-25000" dirty="0">
                <a:solidFill>
                  <a:srgbClr val="FFFFFF"/>
                </a:solidFill>
              </a:rPr>
              <a:t>B</a:t>
            </a:r>
            <a:r>
              <a:rPr lang="en-US" sz="2800" dirty="0">
                <a:solidFill>
                  <a:srgbClr val="FFFFFF"/>
                </a:solidFill>
              </a:rPr>
              <a:t>|X</a:t>
            </a:r>
            <a:r>
              <a:rPr lang="en-US" sz="2800" baseline="-25000" dirty="0">
                <a:solidFill>
                  <a:srgbClr val="FFFFFF"/>
                </a:solidFill>
              </a:rPr>
              <a:t>B</a:t>
            </a:r>
            <a:r>
              <a:rPr lang="en-US" sz="2800" dirty="0">
                <a:solidFill>
                  <a:srgbClr val="FFFFFF"/>
                </a:solidFill>
              </a:rPr>
              <a:t>=x] is slightly bigger than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</a:rPr>
              <a:t>Exp[T</a:t>
            </a:r>
            <a:r>
              <a:rPr lang="en-US" sz="2800" baseline="-25000" dirty="0">
                <a:solidFill>
                  <a:srgbClr val="FFFFFF"/>
                </a:solidFill>
              </a:rPr>
              <a:t>A</a:t>
            </a:r>
            <a:r>
              <a:rPr lang="en-US" sz="2800" dirty="0">
                <a:solidFill>
                  <a:srgbClr val="FFFFFF"/>
                </a:solidFill>
              </a:rPr>
              <a:t>|X</a:t>
            </a:r>
            <a:r>
              <a:rPr lang="en-US" sz="2800" baseline="-25000" dirty="0">
                <a:solidFill>
                  <a:srgbClr val="FFFFFF"/>
                </a:solidFill>
              </a:rPr>
              <a:t>A</a:t>
            </a:r>
            <a:r>
              <a:rPr lang="en-US" sz="2800" dirty="0">
                <a:solidFill>
                  <a:srgbClr val="FFFFFF"/>
                </a:solidFill>
              </a:rPr>
              <a:t>=x]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7B707D6-9DA9-486D-B635-ECD3DB23917F}"/>
              </a:ext>
            </a:extLst>
          </p:cNvPr>
          <p:cNvSpPr/>
          <p:nvPr/>
        </p:nvSpPr>
        <p:spPr>
          <a:xfrm>
            <a:off x="7803892" y="4148131"/>
            <a:ext cx="36240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</a:rPr>
              <a:t>Hence, Exp[T</a:t>
            </a:r>
            <a:r>
              <a:rPr lang="en-US" sz="2800" baseline="-25000" dirty="0">
                <a:solidFill>
                  <a:srgbClr val="FFFFFF"/>
                </a:solidFill>
              </a:rPr>
              <a:t>B</a:t>
            </a:r>
            <a:r>
              <a:rPr lang="en-US" sz="2800" dirty="0">
                <a:solidFill>
                  <a:srgbClr val="FFFFFF"/>
                </a:solidFill>
              </a:rPr>
              <a:t>|X</a:t>
            </a:r>
            <a:r>
              <a:rPr lang="en-US" sz="2800" baseline="-25000" dirty="0">
                <a:solidFill>
                  <a:srgbClr val="FFFFFF"/>
                </a:solidFill>
              </a:rPr>
              <a:t>B</a:t>
            </a:r>
            <a:r>
              <a:rPr lang="en-US" sz="2800" dirty="0">
                <a:solidFill>
                  <a:srgbClr val="FFFFFF"/>
                </a:solidFill>
              </a:rPr>
              <a:t>=x] is basically the same as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</a:rPr>
              <a:t>Exp[T</a:t>
            </a:r>
            <a:r>
              <a:rPr lang="en-US" sz="2800" baseline="-25000" dirty="0">
                <a:solidFill>
                  <a:srgbClr val="FFFFFF"/>
                </a:solidFill>
              </a:rPr>
              <a:t>A</a:t>
            </a:r>
            <a:r>
              <a:rPr lang="en-US" sz="2800" dirty="0">
                <a:solidFill>
                  <a:srgbClr val="FFFFFF"/>
                </a:solidFill>
              </a:rPr>
              <a:t>|X</a:t>
            </a:r>
            <a:r>
              <a:rPr lang="en-US" sz="2800" baseline="-25000" dirty="0">
                <a:solidFill>
                  <a:srgbClr val="FFFFFF"/>
                </a:solidFill>
              </a:rPr>
              <a:t>A</a:t>
            </a:r>
            <a:r>
              <a:rPr lang="en-US" sz="2800" dirty="0">
                <a:solidFill>
                  <a:srgbClr val="FFFFFF"/>
                </a:solidFill>
              </a:rPr>
              <a:t>=x]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5976247-A4D1-4C60-A0DE-328A022E54C0}"/>
              </a:ext>
            </a:extLst>
          </p:cNvPr>
          <p:cNvCxnSpPr>
            <a:cxnSpLocks/>
          </p:cNvCxnSpPr>
          <p:nvPr/>
        </p:nvCxnSpPr>
        <p:spPr bwMode="auto">
          <a:xfrm>
            <a:off x="5410648" y="2892467"/>
            <a:ext cx="1197553" cy="119698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64796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F76B8-F548-4D64-84EB-981442691F05}"/>
              </a:ext>
            </a:extLst>
          </p:cNvPr>
          <p:cNvSpPr/>
          <p:nvPr/>
        </p:nvSpPr>
        <p:spPr>
          <a:xfrm>
            <a:off x="5629812" y="1573575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endParaRPr lang="en-CA" sz="2800" dirty="0">
              <a:solidFill>
                <a:srgbClr val="66FF66"/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5E0862-E373-4FD1-845D-48AD9DA7EB85}"/>
              </a:ext>
            </a:extLst>
          </p:cNvPr>
          <p:cNvSpPr/>
          <p:nvPr/>
        </p:nvSpPr>
        <p:spPr>
          <a:xfrm>
            <a:off x="9278773" y="5734451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endParaRPr lang="en-CA" sz="28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C0950C7-7874-4E70-A072-F4E4EA00D0EA}"/>
              </a:ext>
            </a:extLst>
          </p:cNvPr>
          <p:cNvCxnSpPr>
            <a:cxnSpLocks/>
          </p:cNvCxnSpPr>
          <p:nvPr/>
        </p:nvCxnSpPr>
        <p:spPr bwMode="auto">
          <a:xfrm>
            <a:off x="6238906" y="3419074"/>
            <a:ext cx="1175320" cy="990138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A892B55-0660-4F31-87CD-BF1F65FF47D7}"/>
              </a:ext>
            </a:extLst>
          </p:cNvPr>
          <p:cNvCxnSpPr>
            <a:cxnSpLocks/>
          </p:cNvCxnSpPr>
          <p:nvPr/>
        </p:nvCxnSpPr>
        <p:spPr bwMode="auto">
          <a:xfrm>
            <a:off x="7426361" y="3392715"/>
            <a:ext cx="1113660" cy="95959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76A43AA5-EB6D-4477-8DE7-0E9CB60C599C}"/>
              </a:ext>
            </a:extLst>
          </p:cNvPr>
          <p:cNvSpPr/>
          <p:nvPr/>
        </p:nvSpPr>
        <p:spPr>
          <a:xfrm>
            <a:off x="7133320" y="2733358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B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87FEDD-A611-433E-AF91-D7253180EC28}"/>
              </a:ext>
            </a:extLst>
          </p:cNvPr>
          <p:cNvSpPr/>
          <p:nvPr/>
        </p:nvSpPr>
        <p:spPr>
          <a:xfrm>
            <a:off x="7187741" y="3831959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A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23BE3C4-C13B-44B2-ABD7-E387957A070E}"/>
              </a:ext>
            </a:extLst>
          </p:cNvPr>
          <p:cNvSpPr/>
          <p:nvPr/>
        </p:nvSpPr>
        <p:spPr>
          <a:xfrm>
            <a:off x="1438226" y="3740409"/>
            <a:ext cx="22048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A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=</a:t>
            </a:r>
            <a:r>
              <a:rPr lang="en-US" sz="2800" dirty="0" err="1">
                <a:solidFill>
                  <a:schemeClr val="accent2"/>
                </a:solidFill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</a:rPr>
              <a:t>A</a:t>
            </a:r>
            <a:r>
              <a:rPr lang="en-CA" sz="2800" baseline="-25000" dirty="0">
                <a:solidFill>
                  <a:schemeClr val="accent2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is uniform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in here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0371E61A-7A56-4776-9482-7F29A04E8EC2}"/>
              </a:ext>
            </a:extLst>
          </p:cNvPr>
          <p:cNvSpPr/>
          <p:nvPr/>
        </p:nvSpPr>
        <p:spPr bwMode="auto">
          <a:xfrm>
            <a:off x="3380806" y="3458837"/>
            <a:ext cx="251057" cy="1916723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FE77302-FBC4-4CD8-A50B-44D7C521BB0C}"/>
              </a:ext>
            </a:extLst>
          </p:cNvPr>
          <p:cNvCxnSpPr>
            <a:cxnSpLocks/>
          </p:cNvCxnSpPr>
          <p:nvPr/>
        </p:nvCxnSpPr>
        <p:spPr bwMode="auto">
          <a:xfrm>
            <a:off x="6251639" y="1331682"/>
            <a:ext cx="0" cy="48368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6746D2D-BB9E-49C4-B4A7-95F2EFB8C8DC}"/>
              </a:ext>
            </a:extLst>
          </p:cNvPr>
          <p:cNvCxnSpPr>
            <a:cxnSpLocks/>
          </p:cNvCxnSpPr>
          <p:nvPr/>
        </p:nvCxnSpPr>
        <p:spPr bwMode="auto">
          <a:xfrm>
            <a:off x="6251639" y="1331682"/>
            <a:ext cx="2300517" cy="3075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19C0E0A-D804-40EF-9B33-B32768491D2C}"/>
              </a:ext>
            </a:extLst>
          </p:cNvPr>
          <p:cNvCxnSpPr>
            <a:cxnSpLocks/>
          </p:cNvCxnSpPr>
          <p:nvPr/>
        </p:nvCxnSpPr>
        <p:spPr bwMode="auto">
          <a:xfrm>
            <a:off x="6819900" y="3878946"/>
            <a:ext cx="1191177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07FC3B99-B058-4D46-816C-8B4E77D35886}"/>
              </a:ext>
            </a:extLst>
          </p:cNvPr>
          <p:cNvSpPr/>
          <p:nvPr/>
        </p:nvSpPr>
        <p:spPr>
          <a:xfrm>
            <a:off x="7147894" y="3525552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K</a:t>
            </a:r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9061783-CDEE-489D-A8F2-4BAF31B8813D}"/>
              </a:ext>
            </a:extLst>
          </p:cNvPr>
          <p:cNvCxnSpPr>
            <a:cxnSpLocks/>
          </p:cNvCxnSpPr>
          <p:nvPr/>
        </p:nvCxnSpPr>
        <p:spPr bwMode="auto">
          <a:xfrm>
            <a:off x="8552156" y="1353456"/>
            <a:ext cx="0" cy="48368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27B2B31-A268-4AB1-BAC1-4168C684EAB8}"/>
              </a:ext>
            </a:extLst>
          </p:cNvPr>
          <p:cNvCxnSpPr>
            <a:cxnSpLocks/>
          </p:cNvCxnSpPr>
          <p:nvPr/>
        </p:nvCxnSpPr>
        <p:spPr bwMode="auto">
          <a:xfrm>
            <a:off x="6243473" y="6187271"/>
            <a:ext cx="2300517" cy="3075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374F3E9F-9978-428D-88EE-A6C90B066BAC}"/>
              </a:ext>
            </a:extLst>
          </p:cNvPr>
          <p:cNvSpPr/>
          <p:nvPr/>
        </p:nvSpPr>
        <p:spPr>
          <a:xfrm>
            <a:off x="1047334" y="2355414"/>
            <a:ext cx="22048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  <a:latin typeface="+mj-lt"/>
              </a:rPr>
              <a:t>B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=</a:t>
            </a:r>
            <a:r>
              <a:rPr lang="en-US" sz="2800" dirty="0" err="1">
                <a:solidFill>
                  <a:schemeClr val="accent2"/>
                </a:solidFill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</a:rPr>
              <a:t>B</a:t>
            </a:r>
            <a:r>
              <a:rPr lang="en-CA" sz="2800" baseline="-25000" dirty="0">
                <a:solidFill>
                  <a:schemeClr val="accent2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is uniform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in here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484B5B7-FF03-4B90-9F77-051B7489B6D2}"/>
              </a:ext>
            </a:extLst>
          </p:cNvPr>
          <p:cNvSpPr/>
          <p:nvPr/>
        </p:nvSpPr>
        <p:spPr>
          <a:xfrm>
            <a:off x="3494354" y="2096795"/>
            <a:ext cx="22048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tx2"/>
                </a:solidFill>
                <a:latin typeface="+mj-lt"/>
              </a:rPr>
              <a:t>t</a:t>
            </a:r>
            <a:r>
              <a:rPr lang="en-US" sz="2800" baseline="-25000" dirty="0" err="1">
                <a:solidFill>
                  <a:schemeClr val="tx2"/>
                </a:solidFill>
                <a:latin typeface="+mj-lt"/>
              </a:rPr>
              <a:t>B</a:t>
            </a:r>
            <a:r>
              <a:rPr lang="en-US" sz="2800" baseline="30000" dirty="0" err="1">
                <a:solidFill>
                  <a:schemeClr val="tx2"/>
                </a:solidFill>
              </a:rPr>
              <a:t>max</a:t>
            </a:r>
            <a:r>
              <a:rPr lang="en-US" sz="2800" baseline="-25000" dirty="0">
                <a:solidFill>
                  <a:schemeClr val="tx2"/>
                </a:solidFill>
              </a:rPr>
              <a:t> </a:t>
            </a:r>
            <a:endParaRPr lang="en-CA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15DDEFC-60D6-4171-B83F-D650C2951418}"/>
              </a:ext>
            </a:extLst>
          </p:cNvPr>
          <p:cNvSpPr/>
          <p:nvPr/>
        </p:nvSpPr>
        <p:spPr>
          <a:xfrm>
            <a:off x="3494354" y="3112795"/>
            <a:ext cx="22048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tx2"/>
                </a:solidFill>
                <a:latin typeface="+mj-lt"/>
              </a:rPr>
              <a:t>t</a:t>
            </a:r>
            <a:r>
              <a:rPr lang="en-US" sz="2800" baseline="-25000" dirty="0" err="1">
                <a:solidFill>
                  <a:schemeClr val="tx2"/>
                </a:solidFill>
              </a:rPr>
              <a:t>A</a:t>
            </a:r>
            <a:r>
              <a:rPr lang="en-US" sz="2800" baseline="30000" dirty="0" err="1">
                <a:solidFill>
                  <a:schemeClr val="tx2"/>
                </a:solidFill>
              </a:rPr>
              <a:t>max</a:t>
            </a:r>
            <a:r>
              <a:rPr lang="en-US" sz="2800" baseline="-25000" dirty="0">
                <a:solidFill>
                  <a:schemeClr val="tx2"/>
                </a:solidFill>
              </a:rPr>
              <a:t> </a:t>
            </a:r>
            <a:endParaRPr lang="en-CA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028F79C-0616-4A0B-9516-0F5983DF366C}"/>
              </a:ext>
            </a:extLst>
          </p:cNvPr>
          <p:cNvSpPr/>
          <p:nvPr/>
        </p:nvSpPr>
        <p:spPr>
          <a:xfrm>
            <a:off x="3494354" y="5132095"/>
            <a:ext cx="22048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tx2"/>
                </a:solidFill>
                <a:latin typeface="+mj-lt"/>
              </a:rPr>
              <a:t>t</a:t>
            </a:r>
            <a:r>
              <a:rPr lang="en-US" sz="2800" baseline="-25000" dirty="0" err="1">
                <a:solidFill>
                  <a:schemeClr val="tx2"/>
                </a:solidFill>
              </a:rPr>
              <a:t>A</a:t>
            </a:r>
            <a:r>
              <a:rPr lang="en-US" sz="2800" baseline="30000" dirty="0" err="1">
                <a:solidFill>
                  <a:schemeClr val="tx2"/>
                </a:solidFill>
              </a:rPr>
              <a:t>min</a:t>
            </a:r>
            <a:r>
              <a:rPr lang="en-US" sz="2800" baseline="-25000" dirty="0">
                <a:solidFill>
                  <a:schemeClr val="tx2"/>
                </a:solidFill>
              </a:rPr>
              <a:t> </a:t>
            </a:r>
            <a:endParaRPr lang="en-CA" sz="2800" dirty="0">
              <a:solidFill>
                <a:schemeClr val="tx2"/>
              </a:solidFill>
              <a:latin typeface="+mj-lt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28AAF8C-3846-48D3-A96C-79E6AF0FAB73}"/>
              </a:ext>
            </a:extLst>
          </p:cNvPr>
          <p:cNvCxnSpPr>
            <a:cxnSpLocks/>
          </p:cNvCxnSpPr>
          <p:nvPr/>
        </p:nvCxnSpPr>
        <p:spPr bwMode="auto">
          <a:xfrm flipH="1">
            <a:off x="4978399" y="2383805"/>
            <a:ext cx="3986171" cy="0"/>
          </a:xfrm>
          <a:prstGeom prst="line">
            <a:avLst/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5705C43-10FC-4B9F-A707-5619D835588C}"/>
              </a:ext>
            </a:extLst>
          </p:cNvPr>
          <p:cNvCxnSpPr>
            <a:cxnSpLocks/>
          </p:cNvCxnSpPr>
          <p:nvPr/>
        </p:nvCxnSpPr>
        <p:spPr bwMode="auto">
          <a:xfrm flipH="1">
            <a:off x="4978399" y="3399805"/>
            <a:ext cx="3986171" cy="0"/>
          </a:xfrm>
          <a:prstGeom prst="line">
            <a:avLst/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0068AF2-DE02-4D77-B505-A925E5459B1E}"/>
              </a:ext>
            </a:extLst>
          </p:cNvPr>
          <p:cNvCxnSpPr>
            <a:cxnSpLocks/>
          </p:cNvCxnSpPr>
          <p:nvPr/>
        </p:nvCxnSpPr>
        <p:spPr bwMode="auto">
          <a:xfrm flipH="1">
            <a:off x="4978399" y="5419105"/>
            <a:ext cx="3986171" cy="0"/>
          </a:xfrm>
          <a:prstGeom prst="line">
            <a:avLst/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261340E-D5B1-4823-B47E-7F2F825EE674}"/>
              </a:ext>
            </a:extLst>
          </p:cNvPr>
          <p:cNvCxnSpPr>
            <a:cxnSpLocks/>
          </p:cNvCxnSpPr>
          <p:nvPr/>
        </p:nvCxnSpPr>
        <p:spPr bwMode="auto">
          <a:xfrm flipH="1">
            <a:off x="4978399" y="4365005"/>
            <a:ext cx="3986171" cy="0"/>
          </a:xfrm>
          <a:prstGeom prst="line">
            <a:avLst/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7AC1FEE-0214-4B25-A342-E86C6485646D}"/>
              </a:ext>
            </a:extLst>
          </p:cNvPr>
          <p:cNvCxnSpPr>
            <a:cxnSpLocks/>
          </p:cNvCxnSpPr>
          <p:nvPr/>
        </p:nvCxnSpPr>
        <p:spPr bwMode="auto">
          <a:xfrm>
            <a:off x="7389200" y="2096795"/>
            <a:ext cx="74322" cy="4378917"/>
          </a:xfrm>
          <a:prstGeom prst="line">
            <a:avLst/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05D83092-0781-41FA-BB6E-2B13211C650F}"/>
              </a:ext>
            </a:extLst>
          </p:cNvPr>
          <p:cNvCxnSpPr>
            <a:cxnSpLocks/>
          </p:cNvCxnSpPr>
          <p:nvPr/>
        </p:nvCxnSpPr>
        <p:spPr bwMode="auto">
          <a:xfrm>
            <a:off x="7973389" y="2122195"/>
            <a:ext cx="74322" cy="4378917"/>
          </a:xfrm>
          <a:prstGeom prst="line">
            <a:avLst/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F66867F-3CE8-40A5-A264-5EE7D3F2D09C}"/>
              </a:ext>
            </a:extLst>
          </p:cNvPr>
          <p:cNvCxnSpPr>
            <a:cxnSpLocks/>
          </p:cNvCxnSpPr>
          <p:nvPr/>
        </p:nvCxnSpPr>
        <p:spPr bwMode="auto">
          <a:xfrm>
            <a:off x="6817680" y="2147595"/>
            <a:ext cx="74322" cy="4378917"/>
          </a:xfrm>
          <a:prstGeom prst="line">
            <a:avLst/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36380E10-E24F-4DCE-9AA9-3682F536675F}"/>
              </a:ext>
            </a:extLst>
          </p:cNvPr>
          <p:cNvSpPr/>
          <p:nvPr/>
        </p:nvSpPr>
        <p:spPr>
          <a:xfrm>
            <a:off x="3494354" y="4077995"/>
            <a:ext cx="22048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tx2"/>
                </a:solidFill>
                <a:latin typeface="+mj-lt"/>
              </a:rPr>
              <a:t>t</a:t>
            </a:r>
            <a:r>
              <a:rPr lang="en-US" sz="2800" baseline="-25000" dirty="0" err="1">
                <a:solidFill>
                  <a:schemeClr val="tx2"/>
                </a:solidFill>
                <a:latin typeface="+mj-lt"/>
              </a:rPr>
              <a:t>B</a:t>
            </a:r>
            <a:r>
              <a:rPr lang="en-US" sz="2800" baseline="30000" dirty="0" err="1">
                <a:solidFill>
                  <a:schemeClr val="tx2"/>
                </a:solidFill>
              </a:rPr>
              <a:t>min</a:t>
            </a:r>
            <a:r>
              <a:rPr lang="en-US" sz="2800" baseline="-25000" dirty="0">
                <a:solidFill>
                  <a:schemeClr val="tx2"/>
                </a:solidFill>
              </a:rPr>
              <a:t> </a:t>
            </a:r>
            <a:endParaRPr lang="en-CA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7" name="Left Brace 46">
            <a:extLst>
              <a:ext uri="{FF2B5EF4-FFF2-40B4-BE49-F238E27FC236}">
                <a16:creationId xmlns:a16="http://schemas.microsoft.com/office/drawing/2014/main" id="{7ED14D94-7C98-4686-BA44-0F949850E99C}"/>
              </a:ext>
            </a:extLst>
          </p:cNvPr>
          <p:cNvSpPr/>
          <p:nvPr/>
        </p:nvSpPr>
        <p:spPr bwMode="auto">
          <a:xfrm>
            <a:off x="3101406" y="2226937"/>
            <a:ext cx="251057" cy="1916723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FDE83A86-7089-44B6-9D44-B2F96E7C22DC}"/>
              </a:ext>
            </a:extLst>
          </p:cNvPr>
          <p:cNvCxnSpPr>
            <a:cxnSpLocks/>
          </p:cNvCxnSpPr>
          <p:nvPr/>
        </p:nvCxnSpPr>
        <p:spPr bwMode="auto">
          <a:xfrm flipV="1">
            <a:off x="5981733" y="1353456"/>
            <a:ext cx="12733" cy="2082474"/>
          </a:xfrm>
          <a:prstGeom prst="line">
            <a:avLst/>
          </a:prstGeom>
          <a:noFill/>
          <a:ln w="635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8055E2F5-3664-4269-A763-EE7DA10BAD18}"/>
              </a:ext>
            </a:extLst>
          </p:cNvPr>
          <p:cNvCxnSpPr>
            <a:cxnSpLocks/>
          </p:cNvCxnSpPr>
          <p:nvPr/>
        </p:nvCxnSpPr>
        <p:spPr bwMode="auto">
          <a:xfrm flipV="1">
            <a:off x="5994466" y="3392716"/>
            <a:ext cx="0" cy="972289"/>
          </a:xfrm>
          <a:prstGeom prst="line">
            <a:avLst/>
          </a:prstGeom>
          <a:noFill/>
          <a:ln w="168275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FC094363-34D7-43D1-82F5-1AE4D665EB3B}"/>
              </a:ext>
            </a:extLst>
          </p:cNvPr>
          <p:cNvCxnSpPr>
            <a:cxnSpLocks/>
          </p:cNvCxnSpPr>
          <p:nvPr/>
        </p:nvCxnSpPr>
        <p:spPr bwMode="auto">
          <a:xfrm flipV="1">
            <a:off x="5981733" y="4365007"/>
            <a:ext cx="0" cy="1892664"/>
          </a:xfrm>
          <a:prstGeom prst="line">
            <a:avLst/>
          </a:prstGeom>
          <a:noFill/>
          <a:ln w="635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CD243DC-5B76-490F-8D8E-55C2EAF77186}"/>
              </a:ext>
            </a:extLst>
          </p:cNvPr>
          <p:cNvCxnSpPr>
            <a:cxnSpLocks/>
          </p:cNvCxnSpPr>
          <p:nvPr/>
        </p:nvCxnSpPr>
        <p:spPr bwMode="auto">
          <a:xfrm>
            <a:off x="6667500" y="6488446"/>
            <a:ext cx="1884656" cy="0"/>
          </a:xfrm>
          <a:prstGeom prst="line">
            <a:avLst/>
          </a:prstGeom>
          <a:noFill/>
          <a:ln w="63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42E9641-2ADF-4BC0-A87B-768872675CDB}"/>
              </a:ext>
            </a:extLst>
          </p:cNvPr>
          <p:cNvCxnSpPr>
            <a:cxnSpLocks/>
          </p:cNvCxnSpPr>
          <p:nvPr/>
        </p:nvCxnSpPr>
        <p:spPr bwMode="auto">
          <a:xfrm>
            <a:off x="6243473" y="6475712"/>
            <a:ext cx="648529" cy="0"/>
          </a:xfrm>
          <a:prstGeom prst="line">
            <a:avLst/>
          </a:prstGeom>
          <a:noFill/>
          <a:ln w="168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593B0BCA-50B8-422E-8847-8E8607138CDD}"/>
              </a:ext>
            </a:extLst>
          </p:cNvPr>
          <p:cNvCxnSpPr>
            <a:cxnSpLocks/>
          </p:cNvCxnSpPr>
          <p:nvPr/>
        </p:nvCxnSpPr>
        <p:spPr bwMode="auto">
          <a:xfrm>
            <a:off x="6307831" y="2380713"/>
            <a:ext cx="1107657" cy="998150"/>
          </a:xfrm>
          <a:prstGeom prst="line">
            <a:avLst/>
          </a:prstGeom>
          <a:noFill/>
          <a:ln w="63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3C7C538-4993-42E1-ADE8-30F27C474416}"/>
              </a:ext>
            </a:extLst>
          </p:cNvPr>
          <p:cNvCxnSpPr>
            <a:cxnSpLocks/>
          </p:cNvCxnSpPr>
          <p:nvPr/>
        </p:nvCxnSpPr>
        <p:spPr bwMode="auto">
          <a:xfrm>
            <a:off x="6272506" y="3412983"/>
            <a:ext cx="571292" cy="534886"/>
          </a:xfrm>
          <a:prstGeom prst="line">
            <a:avLst/>
          </a:prstGeom>
          <a:noFill/>
          <a:ln w="1682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2CD1249-8D53-46F8-8BAB-D7907A09AEB5}"/>
              </a:ext>
            </a:extLst>
          </p:cNvPr>
          <p:cNvCxnSpPr>
            <a:cxnSpLocks/>
          </p:cNvCxnSpPr>
          <p:nvPr/>
        </p:nvCxnSpPr>
        <p:spPr bwMode="auto">
          <a:xfrm>
            <a:off x="7426361" y="4424819"/>
            <a:ext cx="1107657" cy="998150"/>
          </a:xfrm>
          <a:prstGeom prst="line">
            <a:avLst/>
          </a:prstGeom>
          <a:noFill/>
          <a:ln w="63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780014E4-F48E-407D-B07A-208AF1EC5F2A}"/>
              </a:ext>
            </a:extLst>
          </p:cNvPr>
          <p:cNvCxnSpPr>
            <a:cxnSpLocks/>
          </p:cNvCxnSpPr>
          <p:nvPr/>
        </p:nvCxnSpPr>
        <p:spPr bwMode="auto">
          <a:xfrm>
            <a:off x="6259447" y="2343199"/>
            <a:ext cx="571292" cy="534886"/>
          </a:xfrm>
          <a:prstGeom prst="line">
            <a:avLst/>
          </a:prstGeom>
          <a:noFill/>
          <a:ln w="1682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44125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7A54263-F01C-4BD4-870E-2FC4653553AC}"/>
              </a:ext>
            </a:extLst>
          </p:cNvPr>
          <p:cNvSpPr/>
          <p:nvPr/>
        </p:nvSpPr>
        <p:spPr>
          <a:xfrm>
            <a:off x="273307" y="260760"/>
            <a:ext cx="99253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+mj-lt"/>
              </a:rPr>
              <a:t>X=T+E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latin typeface="+mj-lt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latin typeface="+mj-lt"/>
              </a:rPr>
              <a:t>Pr</a:t>
            </a:r>
            <a:r>
              <a:rPr lang="en-US" sz="2800" baseline="-25000" dirty="0" err="1">
                <a:latin typeface="+mj-lt"/>
              </a:rPr>
              <a:t>g</a:t>
            </a:r>
            <a:r>
              <a:rPr lang="en-US" sz="2800" dirty="0">
                <a:latin typeface="+mj-lt"/>
              </a:rPr>
              <a:t>[T=</a:t>
            </a:r>
            <a:r>
              <a:rPr lang="en-US" sz="2800" dirty="0" err="1">
                <a:latin typeface="+mj-lt"/>
              </a:rPr>
              <a:t>t|X</a:t>
            </a:r>
            <a:r>
              <a:rPr lang="en-US" sz="2800" dirty="0">
                <a:latin typeface="+mj-lt"/>
              </a:rPr>
              <a:t>=x]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+mj-lt"/>
              </a:rPr>
              <a:t>= </a:t>
            </a:r>
            <a:r>
              <a:rPr lang="en-US" sz="2800" dirty="0" err="1"/>
              <a:t>Pr</a:t>
            </a:r>
            <a:r>
              <a:rPr lang="en-US" sz="2800" baseline="-25000" dirty="0" err="1"/>
              <a:t>g</a:t>
            </a:r>
            <a:r>
              <a:rPr lang="en-US" sz="2800" dirty="0"/>
              <a:t>[X=</a:t>
            </a:r>
            <a:r>
              <a:rPr lang="en-US" sz="2800" dirty="0" err="1"/>
              <a:t>x|T</a:t>
            </a:r>
            <a:r>
              <a:rPr lang="en-US" sz="2800" dirty="0"/>
              <a:t>=t] </a:t>
            </a:r>
            <a:r>
              <a:rPr lang="en-US" sz="2800" dirty="0" err="1"/>
              <a:t>Pr</a:t>
            </a:r>
            <a:r>
              <a:rPr lang="en-US" sz="2800" baseline="-25000" dirty="0" err="1"/>
              <a:t>g</a:t>
            </a:r>
            <a:r>
              <a:rPr lang="en-US" sz="2800" dirty="0"/>
              <a:t>[T=t] / </a:t>
            </a:r>
            <a:r>
              <a:rPr lang="en-US" sz="2800" dirty="0" err="1"/>
              <a:t>Pr</a:t>
            </a:r>
            <a:r>
              <a:rPr lang="en-US" sz="2800" baseline="-25000" dirty="0" err="1"/>
              <a:t>g</a:t>
            </a:r>
            <a:r>
              <a:rPr lang="en-US" sz="2800" dirty="0"/>
              <a:t>[X=x]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/>
              <a:t>= </a:t>
            </a:r>
            <a:r>
              <a:rPr lang="en-US" sz="2800" dirty="0" err="1"/>
              <a:t>Pr</a:t>
            </a:r>
            <a:r>
              <a:rPr lang="en-US" sz="2800" baseline="-25000" dirty="0" err="1"/>
              <a:t>g</a:t>
            </a:r>
            <a:r>
              <a:rPr lang="en-US" sz="2800" dirty="0"/>
              <a:t>[E=x-t]      </a:t>
            </a:r>
            <a:r>
              <a:rPr lang="en-US" sz="2800" dirty="0" err="1"/>
              <a:t>Pr</a:t>
            </a:r>
            <a:r>
              <a:rPr lang="en-US" sz="2800" baseline="-25000" dirty="0" err="1"/>
              <a:t>g</a:t>
            </a:r>
            <a:r>
              <a:rPr lang="en-US" sz="2800" dirty="0"/>
              <a:t>[T=t] / </a:t>
            </a:r>
            <a:r>
              <a:rPr lang="en-US" sz="2800" dirty="0" err="1"/>
              <a:t>Pr</a:t>
            </a:r>
            <a:r>
              <a:rPr lang="en-US" sz="2800" baseline="-25000" dirty="0" err="1"/>
              <a:t>g</a:t>
            </a:r>
            <a:r>
              <a:rPr lang="en-US" sz="2800" dirty="0"/>
              <a:t>[X=x]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6DA625-E0AC-491D-8B14-F1630FF5631D}"/>
              </a:ext>
            </a:extLst>
          </p:cNvPr>
          <p:cNvSpPr/>
          <p:nvPr/>
        </p:nvSpPr>
        <p:spPr>
          <a:xfrm>
            <a:off x="3245107" y="2664106"/>
            <a:ext cx="9458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+mj-lt"/>
              </a:rPr>
              <a:t>same</a:t>
            </a:r>
            <a:endParaRPr lang="en-US" sz="28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8CB5BB5-D2C1-421B-A313-62FAE1E74477}"/>
              </a:ext>
            </a:extLst>
          </p:cNvPr>
          <p:cNvCxnSpPr/>
          <p:nvPr/>
        </p:nvCxnSpPr>
        <p:spPr bwMode="auto">
          <a:xfrm>
            <a:off x="3594100" y="2463800"/>
            <a:ext cx="0" cy="2413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24C9335-DF6B-4764-BA46-14903C7E9882}"/>
              </a:ext>
            </a:extLst>
          </p:cNvPr>
          <p:cNvSpPr/>
          <p:nvPr/>
        </p:nvSpPr>
        <p:spPr>
          <a:xfrm>
            <a:off x="1302007" y="2702206"/>
            <a:ext cx="9458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+mj-lt"/>
              </a:rPr>
              <a:t>?</a:t>
            </a:r>
            <a:endParaRPr lang="en-US" sz="28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43C212B-1CCA-46C4-B8A4-19A1C950E7A6}"/>
              </a:ext>
            </a:extLst>
          </p:cNvPr>
          <p:cNvCxnSpPr/>
          <p:nvPr/>
        </p:nvCxnSpPr>
        <p:spPr bwMode="auto">
          <a:xfrm>
            <a:off x="1765300" y="2489200"/>
            <a:ext cx="0" cy="2413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C0079F3D-6109-4E8A-B909-7CA1595472D9}"/>
              </a:ext>
            </a:extLst>
          </p:cNvPr>
          <p:cNvSpPr/>
          <p:nvPr/>
        </p:nvSpPr>
        <p:spPr>
          <a:xfrm>
            <a:off x="4807207" y="2727606"/>
            <a:ext cx="9458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+mj-lt"/>
              </a:rPr>
              <a:t>?</a:t>
            </a:r>
            <a:endParaRPr lang="en-US" sz="28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825DCF0-9AF7-4F45-9117-B0CD8D95991E}"/>
              </a:ext>
            </a:extLst>
          </p:cNvPr>
          <p:cNvCxnSpPr/>
          <p:nvPr/>
        </p:nvCxnSpPr>
        <p:spPr bwMode="auto">
          <a:xfrm>
            <a:off x="5270500" y="2514600"/>
            <a:ext cx="0" cy="2413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19BA0FBF-0A21-43D0-B10F-3232E2C15BFD}"/>
              </a:ext>
            </a:extLst>
          </p:cNvPr>
          <p:cNvSpPr/>
          <p:nvPr/>
        </p:nvSpPr>
        <p:spPr>
          <a:xfrm>
            <a:off x="2164864" y="4754280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endParaRPr lang="en-CA" sz="2800" dirty="0">
              <a:solidFill>
                <a:srgbClr val="66FF66"/>
              </a:solidFill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13873B2-D02B-44EE-B531-281CD8C1AA97}"/>
              </a:ext>
            </a:extLst>
          </p:cNvPr>
          <p:cNvSpPr/>
          <p:nvPr/>
        </p:nvSpPr>
        <p:spPr>
          <a:xfrm>
            <a:off x="6012964" y="6146800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endParaRPr lang="en-CA" sz="28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449C3DF-3420-48BE-AEFD-243FCE0752D8}"/>
              </a:ext>
            </a:extLst>
          </p:cNvPr>
          <p:cNvCxnSpPr>
            <a:cxnSpLocks/>
          </p:cNvCxnSpPr>
          <p:nvPr/>
        </p:nvCxnSpPr>
        <p:spPr bwMode="auto">
          <a:xfrm>
            <a:off x="2479259" y="1222996"/>
            <a:ext cx="8999027" cy="6513948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F05A563C-8386-41A7-9CDF-51311A3B17D5}"/>
              </a:ext>
            </a:extLst>
          </p:cNvPr>
          <p:cNvSpPr/>
          <p:nvPr/>
        </p:nvSpPr>
        <p:spPr>
          <a:xfrm>
            <a:off x="5508805" y="4850653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EF8923B-D1C7-455E-8FEB-C516B84BC7DE}"/>
              </a:ext>
            </a:extLst>
          </p:cNvPr>
          <p:cNvCxnSpPr/>
          <p:nvPr/>
        </p:nvCxnSpPr>
        <p:spPr bwMode="auto">
          <a:xfrm>
            <a:off x="2676491" y="4142010"/>
            <a:ext cx="0" cy="20047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A8FFF1D-877C-4B21-B8AD-9692EF89AEDD}"/>
              </a:ext>
            </a:extLst>
          </p:cNvPr>
          <p:cNvCxnSpPr/>
          <p:nvPr/>
        </p:nvCxnSpPr>
        <p:spPr bwMode="auto">
          <a:xfrm>
            <a:off x="11544300" y="4142010"/>
            <a:ext cx="0" cy="20047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DB70D2C-BF84-45D8-8D49-6EBE31505F17}"/>
              </a:ext>
            </a:extLst>
          </p:cNvPr>
          <p:cNvCxnSpPr/>
          <p:nvPr/>
        </p:nvCxnSpPr>
        <p:spPr bwMode="auto">
          <a:xfrm>
            <a:off x="2676491" y="4142010"/>
            <a:ext cx="8867809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95238B4-7FFB-4FBC-8D1D-C727A9F876E0}"/>
              </a:ext>
            </a:extLst>
          </p:cNvPr>
          <p:cNvCxnSpPr/>
          <p:nvPr/>
        </p:nvCxnSpPr>
        <p:spPr bwMode="auto">
          <a:xfrm>
            <a:off x="2676491" y="6148610"/>
            <a:ext cx="8867809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984F00E8-67F2-4191-AA3D-BFF394F159D7}"/>
              </a:ext>
            </a:extLst>
          </p:cNvPr>
          <p:cNvSpPr/>
          <p:nvPr/>
        </p:nvSpPr>
        <p:spPr bwMode="auto">
          <a:xfrm>
            <a:off x="2675897" y="6412571"/>
            <a:ext cx="8690603" cy="420029"/>
          </a:xfrm>
          <a:custGeom>
            <a:avLst/>
            <a:gdLst>
              <a:gd name="connsiteX0" fmla="*/ 92703 w 8690603"/>
              <a:gd name="connsiteY0" fmla="*/ 408307 h 421007"/>
              <a:gd name="connsiteX1" fmla="*/ 143503 w 8690603"/>
              <a:gd name="connsiteY1" fmla="*/ 395607 h 421007"/>
              <a:gd name="connsiteX2" fmla="*/ 3216903 w 8690603"/>
              <a:gd name="connsiteY2" fmla="*/ 255907 h 421007"/>
              <a:gd name="connsiteX3" fmla="*/ 4448803 w 8690603"/>
              <a:gd name="connsiteY3" fmla="*/ 1907 h 421007"/>
              <a:gd name="connsiteX4" fmla="*/ 5160003 w 8690603"/>
              <a:gd name="connsiteY4" fmla="*/ 154307 h 421007"/>
              <a:gd name="connsiteX5" fmla="*/ 8690603 w 8690603"/>
              <a:gd name="connsiteY5" fmla="*/ 421007 h 421007"/>
              <a:gd name="connsiteX0" fmla="*/ 92703 w 8690603"/>
              <a:gd name="connsiteY0" fmla="*/ 407329 h 420029"/>
              <a:gd name="connsiteX1" fmla="*/ 143503 w 8690603"/>
              <a:gd name="connsiteY1" fmla="*/ 394629 h 420029"/>
              <a:gd name="connsiteX2" fmla="*/ 3216903 w 8690603"/>
              <a:gd name="connsiteY2" fmla="*/ 254929 h 420029"/>
              <a:gd name="connsiteX3" fmla="*/ 4448803 w 8690603"/>
              <a:gd name="connsiteY3" fmla="*/ 929 h 420029"/>
              <a:gd name="connsiteX4" fmla="*/ 5363203 w 8690603"/>
              <a:gd name="connsiteY4" fmla="*/ 178729 h 420029"/>
              <a:gd name="connsiteX5" fmla="*/ 8690603 w 8690603"/>
              <a:gd name="connsiteY5" fmla="*/ 420029 h 420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90603" h="420029">
                <a:moveTo>
                  <a:pt x="92703" y="407329"/>
                </a:moveTo>
                <a:cubicBezTo>
                  <a:pt x="-142247" y="413679"/>
                  <a:pt x="143503" y="394629"/>
                  <a:pt x="143503" y="394629"/>
                </a:cubicBezTo>
                <a:cubicBezTo>
                  <a:pt x="664203" y="369229"/>
                  <a:pt x="2499353" y="320546"/>
                  <a:pt x="3216903" y="254929"/>
                </a:cubicBezTo>
                <a:cubicBezTo>
                  <a:pt x="3934453" y="189312"/>
                  <a:pt x="4091086" y="13629"/>
                  <a:pt x="4448803" y="929"/>
                </a:cubicBezTo>
                <a:cubicBezTo>
                  <a:pt x="4806520" y="-11771"/>
                  <a:pt x="4656236" y="108879"/>
                  <a:pt x="5363203" y="178729"/>
                </a:cubicBezTo>
                <a:cubicBezTo>
                  <a:pt x="6070170" y="248579"/>
                  <a:pt x="7278786" y="321604"/>
                  <a:pt x="8690603" y="420029"/>
                </a:cubicBezTo>
              </a:path>
            </a:pathLst>
          </a:cu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CEE4144B-FEB3-4452-B4B1-A788F8DA0D07}"/>
              </a:ext>
            </a:extLst>
          </p:cNvPr>
          <p:cNvSpPr/>
          <p:nvPr/>
        </p:nvSpPr>
        <p:spPr bwMode="auto">
          <a:xfrm>
            <a:off x="3844297" y="6437971"/>
            <a:ext cx="8690603" cy="420029"/>
          </a:xfrm>
          <a:custGeom>
            <a:avLst/>
            <a:gdLst>
              <a:gd name="connsiteX0" fmla="*/ 92703 w 8690603"/>
              <a:gd name="connsiteY0" fmla="*/ 408307 h 421007"/>
              <a:gd name="connsiteX1" fmla="*/ 143503 w 8690603"/>
              <a:gd name="connsiteY1" fmla="*/ 395607 h 421007"/>
              <a:gd name="connsiteX2" fmla="*/ 3216903 w 8690603"/>
              <a:gd name="connsiteY2" fmla="*/ 255907 h 421007"/>
              <a:gd name="connsiteX3" fmla="*/ 4448803 w 8690603"/>
              <a:gd name="connsiteY3" fmla="*/ 1907 h 421007"/>
              <a:gd name="connsiteX4" fmla="*/ 5160003 w 8690603"/>
              <a:gd name="connsiteY4" fmla="*/ 154307 h 421007"/>
              <a:gd name="connsiteX5" fmla="*/ 8690603 w 8690603"/>
              <a:gd name="connsiteY5" fmla="*/ 421007 h 421007"/>
              <a:gd name="connsiteX0" fmla="*/ 92703 w 8690603"/>
              <a:gd name="connsiteY0" fmla="*/ 407329 h 420029"/>
              <a:gd name="connsiteX1" fmla="*/ 143503 w 8690603"/>
              <a:gd name="connsiteY1" fmla="*/ 394629 h 420029"/>
              <a:gd name="connsiteX2" fmla="*/ 3216903 w 8690603"/>
              <a:gd name="connsiteY2" fmla="*/ 254929 h 420029"/>
              <a:gd name="connsiteX3" fmla="*/ 4448803 w 8690603"/>
              <a:gd name="connsiteY3" fmla="*/ 929 h 420029"/>
              <a:gd name="connsiteX4" fmla="*/ 5363203 w 8690603"/>
              <a:gd name="connsiteY4" fmla="*/ 178729 h 420029"/>
              <a:gd name="connsiteX5" fmla="*/ 8690603 w 8690603"/>
              <a:gd name="connsiteY5" fmla="*/ 420029 h 420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90603" h="420029">
                <a:moveTo>
                  <a:pt x="92703" y="407329"/>
                </a:moveTo>
                <a:cubicBezTo>
                  <a:pt x="-142247" y="413679"/>
                  <a:pt x="143503" y="394629"/>
                  <a:pt x="143503" y="394629"/>
                </a:cubicBezTo>
                <a:cubicBezTo>
                  <a:pt x="664203" y="369229"/>
                  <a:pt x="2499353" y="320546"/>
                  <a:pt x="3216903" y="254929"/>
                </a:cubicBezTo>
                <a:cubicBezTo>
                  <a:pt x="3934453" y="189312"/>
                  <a:pt x="4091086" y="13629"/>
                  <a:pt x="4448803" y="929"/>
                </a:cubicBezTo>
                <a:cubicBezTo>
                  <a:pt x="4806520" y="-11771"/>
                  <a:pt x="4656236" y="108879"/>
                  <a:pt x="5363203" y="178729"/>
                </a:cubicBezTo>
                <a:cubicBezTo>
                  <a:pt x="6070170" y="248579"/>
                  <a:pt x="7278786" y="321604"/>
                  <a:pt x="8690603" y="420029"/>
                </a:cubicBezTo>
              </a:path>
            </a:pathLst>
          </a:cu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47C8433-F377-4840-AD19-54E6E62E310B}"/>
              </a:ext>
            </a:extLst>
          </p:cNvPr>
          <p:cNvSpPr/>
          <p:nvPr/>
        </p:nvSpPr>
        <p:spPr bwMode="auto">
          <a:xfrm>
            <a:off x="5029200" y="4799852"/>
            <a:ext cx="91440" cy="914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3A13528-5939-4473-9742-79DF7F847EEF}"/>
              </a:ext>
            </a:extLst>
          </p:cNvPr>
          <p:cNvSpPr/>
          <p:nvPr/>
        </p:nvSpPr>
        <p:spPr>
          <a:xfrm>
            <a:off x="2447682" y="4479970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endParaRPr lang="en-CA" sz="2800" dirty="0">
              <a:solidFill>
                <a:srgbClr val="66FF66"/>
              </a:solidFill>
              <a:latin typeface="+mj-lt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75E8FE3-2E40-4273-A769-4F7D221F0105}"/>
              </a:ext>
            </a:extLst>
          </p:cNvPr>
          <p:cNvSpPr/>
          <p:nvPr/>
        </p:nvSpPr>
        <p:spPr>
          <a:xfrm>
            <a:off x="4933464" y="6083300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endParaRPr lang="en-CA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9F32570-E801-4FAA-AAA8-9AF980BCE0A8}"/>
              </a:ext>
            </a:extLst>
          </p:cNvPr>
          <p:cNvSpPr/>
          <p:nvPr/>
        </p:nvSpPr>
        <p:spPr bwMode="auto">
          <a:xfrm>
            <a:off x="1714500" y="4178300"/>
            <a:ext cx="254021" cy="1905000"/>
          </a:xfrm>
          <a:custGeom>
            <a:avLst/>
            <a:gdLst>
              <a:gd name="connsiteX0" fmla="*/ 0 w 254021"/>
              <a:gd name="connsiteY0" fmla="*/ 0 h 1905000"/>
              <a:gd name="connsiteX1" fmla="*/ 50800 w 254021"/>
              <a:gd name="connsiteY1" fmla="*/ 533400 h 1905000"/>
              <a:gd name="connsiteX2" fmla="*/ 254000 w 254021"/>
              <a:gd name="connsiteY2" fmla="*/ 800100 h 1905000"/>
              <a:gd name="connsiteX3" fmla="*/ 63500 w 254021"/>
              <a:gd name="connsiteY3" fmla="*/ 1104900 h 1905000"/>
              <a:gd name="connsiteX4" fmla="*/ 12700 w 254021"/>
              <a:gd name="connsiteY4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021" h="1905000">
                <a:moveTo>
                  <a:pt x="0" y="0"/>
                </a:moveTo>
                <a:cubicBezTo>
                  <a:pt x="4233" y="200025"/>
                  <a:pt x="8467" y="400050"/>
                  <a:pt x="50800" y="533400"/>
                </a:cubicBezTo>
                <a:cubicBezTo>
                  <a:pt x="93133" y="666750"/>
                  <a:pt x="251883" y="704850"/>
                  <a:pt x="254000" y="800100"/>
                </a:cubicBezTo>
                <a:cubicBezTo>
                  <a:pt x="256117" y="895350"/>
                  <a:pt x="103717" y="920750"/>
                  <a:pt x="63500" y="1104900"/>
                </a:cubicBezTo>
                <a:cubicBezTo>
                  <a:pt x="23283" y="1289050"/>
                  <a:pt x="17991" y="1597025"/>
                  <a:pt x="12700" y="1905000"/>
                </a:cubicBezTo>
              </a:path>
            </a:pathLst>
          </a:cu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978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7A54263-F01C-4BD4-870E-2FC4653553AC}"/>
              </a:ext>
            </a:extLst>
          </p:cNvPr>
          <p:cNvSpPr/>
          <p:nvPr/>
        </p:nvSpPr>
        <p:spPr>
          <a:xfrm>
            <a:off x="273307" y="260760"/>
            <a:ext cx="99253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+mj-lt"/>
              </a:rPr>
              <a:t>X=T+E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latin typeface="+mj-lt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latin typeface="+mj-lt"/>
              </a:rPr>
              <a:t>Pr</a:t>
            </a:r>
            <a:r>
              <a:rPr lang="en-US" sz="2800" baseline="-25000" dirty="0" err="1">
                <a:latin typeface="+mj-lt"/>
              </a:rPr>
              <a:t>g</a:t>
            </a:r>
            <a:r>
              <a:rPr lang="en-US" sz="2800" dirty="0">
                <a:latin typeface="+mj-lt"/>
              </a:rPr>
              <a:t>[T&gt;</a:t>
            </a:r>
            <a:r>
              <a:rPr lang="en-US" sz="2800" dirty="0" err="1">
                <a:latin typeface="+mj-lt"/>
              </a:rPr>
              <a:t>t|X</a:t>
            </a:r>
            <a:r>
              <a:rPr lang="en-US" sz="2800" dirty="0">
                <a:latin typeface="+mj-lt"/>
              </a:rPr>
              <a:t>=x]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+mj-lt"/>
              </a:rPr>
              <a:t>= </a:t>
            </a:r>
            <a:r>
              <a:rPr lang="en-US" sz="2800" dirty="0" err="1"/>
              <a:t>Pr</a:t>
            </a:r>
            <a:r>
              <a:rPr lang="en-US" sz="2800" baseline="-25000" dirty="0" err="1"/>
              <a:t>g</a:t>
            </a:r>
            <a:r>
              <a:rPr lang="en-US" sz="2800" dirty="0"/>
              <a:t>[X=</a:t>
            </a:r>
            <a:r>
              <a:rPr lang="en-US" sz="2800" dirty="0" err="1"/>
              <a:t>x|T</a:t>
            </a:r>
            <a:r>
              <a:rPr lang="en-US" sz="2800" dirty="0"/>
              <a:t>&gt;t] </a:t>
            </a:r>
            <a:r>
              <a:rPr lang="en-US" sz="2800" dirty="0" err="1"/>
              <a:t>Pr</a:t>
            </a:r>
            <a:r>
              <a:rPr lang="en-US" sz="2800" baseline="-25000" dirty="0" err="1"/>
              <a:t>g</a:t>
            </a:r>
            <a:r>
              <a:rPr lang="en-US" sz="2800" dirty="0"/>
              <a:t>[T&gt;t] / </a:t>
            </a:r>
            <a:r>
              <a:rPr lang="en-US" sz="2800" dirty="0" err="1"/>
              <a:t>Pr</a:t>
            </a:r>
            <a:r>
              <a:rPr lang="en-US" sz="2800" baseline="-25000" dirty="0" err="1"/>
              <a:t>g</a:t>
            </a:r>
            <a:r>
              <a:rPr lang="en-US" sz="2800" dirty="0"/>
              <a:t>[X=x]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/>
              <a:t>= </a:t>
            </a:r>
            <a:r>
              <a:rPr lang="en-US" sz="2800" dirty="0" err="1"/>
              <a:t>Pr</a:t>
            </a:r>
            <a:r>
              <a:rPr lang="en-US" sz="2800" baseline="-25000" dirty="0" err="1"/>
              <a:t>g</a:t>
            </a:r>
            <a:r>
              <a:rPr lang="en-US" sz="2800" dirty="0"/>
              <a:t>[E&lt;x-t]      </a:t>
            </a:r>
            <a:r>
              <a:rPr lang="en-US" sz="2800" dirty="0" err="1"/>
              <a:t>Pr</a:t>
            </a:r>
            <a:r>
              <a:rPr lang="en-US" sz="2800" baseline="-25000" dirty="0" err="1"/>
              <a:t>g</a:t>
            </a:r>
            <a:r>
              <a:rPr lang="en-US" sz="2800" dirty="0"/>
              <a:t>[T&gt;t] / </a:t>
            </a:r>
            <a:r>
              <a:rPr lang="en-US" sz="2800" dirty="0" err="1"/>
              <a:t>Pr</a:t>
            </a:r>
            <a:r>
              <a:rPr lang="en-US" sz="2800" baseline="-25000" dirty="0" err="1"/>
              <a:t>g</a:t>
            </a:r>
            <a:r>
              <a:rPr lang="en-US" sz="2800" dirty="0"/>
              <a:t>[X=x]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4C9335-DF6B-4764-BA46-14903C7E9882}"/>
              </a:ext>
            </a:extLst>
          </p:cNvPr>
          <p:cNvSpPr/>
          <p:nvPr/>
        </p:nvSpPr>
        <p:spPr>
          <a:xfrm>
            <a:off x="1302007" y="2702206"/>
            <a:ext cx="9458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+mj-lt"/>
              </a:rPr>
              <a:t>A&lt;B</a:t>
            </a:r>
            <a:endParaRPr lang="en-US" sz="28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43C212B-1CCA-46C4-B8A4-19A1C950E7A6}"/>
              </a:ext>
            </a:extLst>
          </p:cNvPr>
          <p:cNvCxnSpPr/>
          <p:nvPr/>
        </p:nvCxnSpPr>
        <p:spPr bwMode="auto">
          <a:xfrm>
            <a:off x="1765300" y="2489200"/>
            <a:ext cx="0" cy="2413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4EFD15C8-B1D0-4128-B0E1-51DCAB9D1518}"/>
              </a:ext>
            </a:extLst>
          </p:cNvPr>
          <p:cNvSpPr/>
          <p:nvPr/>
        </p:nvSpPr>
        <p:spPr>
          <a:xfrm>
            <a:off x="2164864" y="4754280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endParaRPr lang="en-CA" sz="2800" dirty="0">
              <a:solidFill>
                <a:srgbClr val="66FF66"/>
              </a:solidFill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C2FFF-8918-4F97-8BCA-0A308018B523}"/>
              </a:ext>
            </a:extLst>
          </p:cNvPr>
          <p:cNvSpPr/>
          <p:nvPr/>
        </p:nvSpPr>
        <p:spPr>
          <a:xfrm>
            <a:off x="6012964" y="6146800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endParaRPr lang="en-CA" sz="28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FC42F8B-BF4E-4F5F-95B7-C3095984DD13}"/>
              </a:ext>
            </a:extLst>
          </p:cNvPr>
          <p:cNvCxnSpPr/>
          <p:nvPr/>
        </p:nvCxnSpPr>
        <p:spPr bwMode="auto">
          <a:xfrm>
            <a:off x="4292600" y="4152900"/>
            <a:ext cx="2284186" cy="19939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2928FFBB-1332-4FC5-B102-804FC6E8E9E2}"/>
              </a:ext>
            </a:extLst>
          </p:cNvPr>
          <p:cNvSpPr/>
          <p:nvPr/>
        </p:nvSpPr>
        <p:spPr>
          <a:xfrm>
            <a:off x="5508805" y="4850653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A00B01B-0D84-4E79-B99E-BD7770966AB0}"/>
              </a:ext>
            </a:extLst>
          </p:cNvPr>
          <p:cNvCxnSpPr/>
          <p:nvPr/>
        </p:nvCxnSpPr>
        <p:spPr bwMode="auto">
          <a:xfrm>
            <a:off x="2676491" y="4142010"/>
            <a:ext cx="0" cy="20047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0C9FC22-91BC-4E39-942C-97E1C4FACFD0}"/>
              </a:ext>
            </a:extLst>
          </p:cNvPr>
          <p:cNvCxnSpPr/>
          <p:nvPr/>
        </p:nvCxnSpPr>
        <p:spPr bwMode="auto">
          <a:xfrm>
            <a:off x="11544300" y="4142010"/>
            <a:ext cx="0" cy="20047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BEF9C24-BAC4-4988-9100-EE7987E20CB0}"/>
              </a:ext>
            </a:extLst>
          </p:cNvPr>
          <p:cNvCxnSpPr/>
          <p:nvPr/>
        </p:nvCxnSpPr>
        <p:spPr bwMode="auto">
          <a:xfrm>
            <a:off x="2676491" y="4142010"/>
            <a:ext cx="8867809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2314551-8FEA-4D82-A9BF-8A4F1908BE6F}"/>
              </a:ext>
            </a:extLst>
          </p:cNvPr>
          <p:cNvCxnSpPr/>
          <p:nvPr/>
        </p:nvCxnSpPr>
        <p:spPr bwMode="auto">
          <a:xfrm>
            <a:off x="2676491" y="6148610"/>
            <a:ext cx="8867809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628F40F-C8B1-419A-AED2-868F77F3EB60}"/>
              </a:ext>
            </a:extLst>
          </p:cNvPr>
          <p:cNvSpPr/>
          <p:nvPr/>
        </p:nvSpPr>
        <p:spPr bwMode="auto">
          <a:xfrm>
            <a:off x="2675897" y="6412571"/>
            <a:ext cx="8690603" cy="420029"/>
          </a:xfrm>
          <a:custGeom>
            <a:avLst/>
            <a:gdLst>
              <a:gd name="connsiteX0" fmla="*/ 92703 w 8690603"/>
              <a:gd name="connsiteY0" fmla="*/ 408307 h 421007"/>
              <a:gd name="connsiteX1" fmla="*/ 143503 w 8690603"/>
              <a:gd name="connsiteY1" fmla="*/ 395607 h 421007"/>
              <a:gd name="connsiteX2" fmla="*/ 3216903 w 8690603"/>
              <a:gd name="connsiteY2" fmla="*/ 255907 h 421007"/>
              <a:gd name="connsiteX3" fmla="*/ 4448803 w 8690603"/>
              <a:gd name="connsiteY3" fmla="*/ 1907 h 421007"/>
              <a:gd name="connsiteX4" fmla="*/ 5160003 w 8690603"/>
              <a:gd name="connsiteY4" fmla="*/ 154307 h 421007"/>
              <a:gd name="connsiteX5" fmla="*/ 8690603 w 8690603"/>
              <a:gd name="connsiteY5" fmla="*/ 421007 h 421007"/>
              <a:gd name="connsiteX0" fmla="*/ 92703 w 8690603"/>
              <a:gd name="connsiteY0" fmla="*/ 407329 h 420029"/>
              <a:gd name="connsiteX1" fmla="*/ 143503 w 8690603"/>
              <a:gd name="connsiteY1" fmla="*/ 394629 h 420029"/>
              <a:gd name="connsiteX2" fmla="*/ 3216903 w 8690603"/>
              <a:gd name="connsiteY2" fmla="*/ 254929 h 420029"/>
              <a:gd name="connsiteX3" fmla="*/ 4448803 w 8690603"/>
              <a:gd name="connsiteY3" fmla="*/ 929 h 420029"/>
              <a:gd name="connsiteX4" fmla="*/ 5363203 w 8690603"/>
              <a:gd name="connsiteY4" fmla="*/ 178729 h 420029"/>
              <a:gd name="connsiteX5" fmla="*/ 8690603 w 8690603"/>
              <a:gd name="connsiteY5" fmla="*/ 420029 h 420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90603" h="420029">
                <a:moveTo>
                  <a:pt x="92703" y="407329"/>
                </a:moveTo>
                <a:cubicBezTo>
                  <a:pt x="-142247" y="413679"/>
                  <a:pt x="143503" y="394629"/>
                  <a:pt x="143503" y="394629"/>
                </a:cubicBezTo>
                <a:cubicBezTo>
                  <a:pt x="664203" y="369229"/>
                  <a:pt x="2499353" y="320546"/>
                  <a:pt x="3216903" y="254929"/>
                </a:cubicBezTo>
                <a:cubicBezTo>
                  <a:pt x="3934453" y="189312"/>
                  <a:pt x="4091086" y="13629"/>
                  <a:pt x="4448803" y="929"/>
                </a:cubicBezTo>
                <a:cubicBezTo>
                  <a:pt x="4806520" y="-11771"/>
                  <a:pt x="4656236" y="108879"/>
                  <a:pt x="5363203" y="178729"/>
                </a:cubicBezTo>
                <a:cubicBezTo>
                  <a:pt x="6070170" y="248579"/>
                  <a:pt x="7278786" y="321604"/>
                  <a:pt x="8690603" y="420029"/>
                </a:cubicBezTo>
              </a:path>
            </a:pathLst>
          </a:cu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0439C25-C3F7-406E-B51D-8232AA2A43C8}"/>
              </a:ext>
            </a:extLst>
          </p:cNvPr>
          <p:cNvSpPr/>
          <p:nvPr/>
        </p:nvSpPr>
        <p:spPr bwMode="auto">
          <a:xfrm>
            <a:off x="3844297" y="6437971"/>
            <a:ext cx="8690603" cy="420029"/>
          </a:xfrm>
          <a:custGeom>
            <a:avLst/>
            <a:gdLst>
              <a:gd name="connsiteX0" fmla="*/ 92703 w 8690603"/>
              <a:gd name="connsiteY0" fmla="*/ 408307 h 421007"/>
              <a:gd name="connsiteX1" fmla="*/ 143503 w 8690603"/>
              <a:gd name="connsiteY1" fmla="*/ 395607 h 421007"/>
              <a:gd name="connsiteX2" fmla="*/ 3216903 w 8690603"/>
              <a:gd name="connsiteY2" fmla="*/ 255907 h 421007"/>
              <a:gd name="connsiteX3" fmla="*/ 4448803 w 8690603"/>
              <a:gd name="connsiteY3" fmla="*/ 1907 h 421007"/>
              <a:gd name="connsiteX4" fmla="*/ 5160003 w 8690603"/>
              <a:gd name="connsiteY4" fmla="*/ 154307 h 421007"/>
              <a:gd name="connsiteX5" fmla="*/ 8690603 w 8690603"/>
              <a:gd name="connsiteY5" fmla="*/ 421007 h 421007"/>
              <a:gd name="connsiteX0" fmla="*/ 92703 w 8690603"/>
              <a:gd name="connsiteY0" fmla="*/ 407329 h 420029"/>
              <a:gd name="connsiteX1" fmla="*/ 143503 w 8690603"/>
              <a:gd name="connsiteY1" fmla="*/ 394629 h 420029"/>
              <a:gd name="connsiteX2" fmla="*/ 3216903 w 8690603"/>
              <a:gd name="connsiteY2" fmla="*/ 254929 h 420029"/>
              <a:gd name="connsiteX3" fmla="*/ 4448803 w 8690603"/>
              <a:gd name="connsiteY3" fmla="*/ 929 h 420029"/>
              <a:gd name="connsiteX4" fmla="*/ 5363203 w 8690603"/>
              <a:gd name="connsiteY4" fmla="*/ 178729 h 420029"/>
              <a:gd name="connsiteX5" fmla="*/ 8690603 w 8690603"/>
              <a:gd name="connsiteY5" fmla="*/ 420029 h 420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90603" h="420029">
                <a:moveTo>
                  <a:pt x="92703" y="407329"/>
                </a:moveTo>
                <a:cubicBezTo>
                  <a:pt x="-142247" y="413679"/>
                  <a:pt x="143503" y="394629"/>
                  <a:pt x="143503" y="394629"/>
                </a:cubicBezTo>
                <a:cubicBezTo>
                  <a:pt x="664203" y="369229"/>
                  <a:pt x="2499353" y="320546"/>
                  <a:pt x="3216903" y="254929"/>
                </a:cubicBezTo>
                <a:cubicBezTo>
                  <a:pt x="3934453" y="189312"/>
                  <a:pt x="4091086" y="13629"/>
                  <a:pt x="4448803" y="929"/>
                </a:cubicBezTo>
                <a:cubicBezTo>
                  <a:pt x="4806520" y="-11771"/>
                  <a:pt x="4656236" y="108879"/>
                  <a:pt x="5363203" y="178729"/>
                </a:cubicBezTo>
                <a:cubicBezTo>
                  <a:pt x="6070170" y="248579"/>
                  <a:pt x="7278786" y="321604"/>
                  <a:pt x="8690603" y="420029"/>
                </a:cubicBezTo>
              </a:path>
            </a:pathLst>
          </a:cu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3C01601-A93D-4CCF-B6AB-66914997F28C}"/>
              </a:ext>
            </a:extLst>
          </p:cNvPr>
          <p:cNvSpPr/>
          <p:nvPr/>
        </p:nvSpPr>
        <p:spPr bwMode="auto">
          <a:xfrm>
            <a:off x="5029200" y="4799852"/>
            <a:ext cx="91440" cy="914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319E3EE-6666-49BE-8E2A-0695177091F4}"/>
              </a:ext>
            </a:extLst>
          </p:cNvPr>
          <p:cNvSpPr/>
          <p:nvPr/>
        </p:nvSpPr>
        <p:spPr>
          <a:xfrm>
            <a:off x="2447682" y="4479970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endParaRPr lang="en-CA" sz="2800" dirty="0">
              <a:solidFill>
                <a:srgbClr val="66FF66"/>
              </a:solidFill>
              <a:latin typeface="+mj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205178A-5258-4D3F-8A2A-838CFD8A4A0F}"/>
              </a:ext>
            </a:extLst>
          </p:cNvPr>
          <p:cNvSpPr/>
          <p:nvPr/>
        </p:nvSpPr>
        <p:spPr>
          <a:xfrm>
            <a:off x="4933464" y="6083300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endParaRPr lang="en-CA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6B664355-B69A-4024-9D15-7B14CD509D10}"/>
              </a:ext>
            </a:extLst>
          </p:cNvPr>
          <p:cNvSpPr/>
          <p:nvPr/>
        </p:nvSpPr>
        <p:spPr bwMode="auto">
          <a:xfrm>
            <a:off x="1714500" y="4178300"/>
            <a:ext cx="254021" cy="1905000"/>
          </a:xfrm>
          <a:custGeom>
            <a:avLst/>
            <a:gdLst>
              <a:gd name="connsiteX0" fmla="*/ 0 w 254021"/>
              <a:gd name="connsiteY0" fmla="*/ 0 h 1905000"/>
              <a:gd name="connsiteX1" fmla="*/ 50800 w 254021"/>
              <a:gd name="connsiteY1" fmla="*/ 533400 h 1905000"/>
              <a:gd name="connsiteX2" fmla="*/ 254000 w 254021"/>
              <a:gd name="connsiteY2" fmla="*/ 800100 h 1905000"/>
              <a:gd name="connsiteX3" fmla="*/ 63500 w 254021"/>
              <a:gd name="connsiteY3" fmla="*/ 1104900 h 1905000"/>
              <a:gd name="connsiteX4" fmla="*/ 12700 w 254021"/>
              <a:gd name="connsiteY4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021" h="1905000">
                <a:moveTo>
                  <a:pt x="0" y="0"/>
                </a:moveTo>
                <a:cubicBezTo>
                  <a:pt x="4233" y="200025"/>
                  <a:pt x="8467" y="400050"/>
                  <a:pt x="50800" y="533400"/>
                </a:cubicBezTo>
                <a:cubicBezTo>
                  <a:pt x="93133" y="666750"/>
                  <a:pt x="251883" y="704850"/>
                  <a:pt x="254000" y="800100"/>
                </a:cubicBezTo>
                <a:cubicBezTo>
                  <a:pt x="256117" y="895350"/>
                  <a:pt x="103717" y="920750"/>
                  <a:pt x="63500" y="1104900"/>
                </a:cubicBezTo>
                <a:cubicBezTo>
                  <a:pt x="23283" y="1289050"/>
                  <a:pt x="17991" y="1597025"/>
                  <a:pt x="12700" y="1905000"/>
                </a:cubicBezTo>
              </a:path>
            </a:pathLst>
          </a:cu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DFB28A4-B055-4B2D-AAD1-29AC47E73871}"/>
              </a:ext>
            </a:extLst>
          </p:cNvPr>
          <p:cNvSpPr/>
          <p:nvPr/>
        </p:nvSpPr>
        <p:spPr>
          <a:xfrm>
            <a:off x="3245107" y="2664106"/>
            <a:ext cx="9458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+mj-lt"/>
              </a:rPr>
              <a:t>same</a:t>
            </a:r>
            <a:endParaRPr lang="en-US" sz="280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538391F-B222-436F-ACD0-3C05902B17C0}"/>
              </a:ext>
            </a:extLst>
          </p:cNvPr>
          <p:cNvCxnSpPr/>
          <p:nvPr/>
        </p:nvCxnSpPr>
        <p:spPr bwMode="auto">
          <a:xfrm>
            <a:off x="3594100" y="2463800"/>
            <a:ext cx="0" cy="2413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B879DD23-F43C-469D-A4E7-3D87254A160B}"/>
              </a:ext>
            </a:extLst>
          </p:cNvPr>
          <p:cNvSpPr/>
          <p:nvPr/>
        </p:nvSpPr>
        <p:spPr>
          <a:xfrm>
            <a:off x="4807207" y="2727606"/>
            <a:ext cx="9458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+mj-lt"/>
              </a:rPr>
              <a:t>?</a:t>
            </a:r>
            <a:endParaRPr lang="en-US" sz="2800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9B04FDD-96F2-43E4-A6CF-643D51CF854D}"/>
              </a:ext>
            </a:extLst>
          </p:cNvPr>
          <p:cNvCxnSpPr/>
          <p:nvPr/>
        </p:nvCxnSpPr>
        <p:spPr bwMode="auto">
          <a:xfrm>
            <a:off x="5270500" y="2514600"/>
            <a:ext cx="0" cy="2413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82423DE-9DE2-4BB6-B7BD-32A8D5CEFFB5}"/>
              </a:ext>
            </a:extLst>
          </p:cNvPr>
          <p:cNvCxnSpPr>
            <a:cxnSpLocks/>
          </p:cNvCxnSpPr>
          <p:nvPr/>
        </p:nvCxnSpPr>
        <p:spPr bwMode="auto">
          <a:xfrm flipV="1">
            <a:off x="2677574" y="4756672"/>
            <a:ext cx="8917735" cy="115353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0893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7A54263-F01C-4BD4-870E-2FC4653553AC}"/>
              </a:ext>
            </a:extLst>
          </p:cNvPr>
          <p:cNvSpPr/>
          <p:nvPr/>
        </p:nvSpPr>
        <p:spPr>
          <a:xfrm>
            <a:off x="273307" y="260760"/>
            <a:ext cx="99253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+mj-lt"/>
              </a:rPr>
              <a:t>X=T+E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latin typeface="+mj-lt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latin typeface="+mj-lt"/>
              </a:rPr>
              <a:t>Pr</a:t>
            </a:r>
            <a:r>
              <a:rPr lang="en-US" sz="2800" baseline="-25000" dirty="0" err="1">
                <a:latin typeface="+mj-lt"/>
              </a:rPr>
              <a:t>g</a:t>
            </a:r>
            <a:r>
              <a:rPr lang="en-US" sz="2800" dirty="0">
                <a:latin typeface="+mj-lt"/>
              </a:rPr>
              <a:t>[T&gt;</a:t>
            </a:r>
            <a:r>
              <a:rPr lang="en-US" sz="2800" dirty="0" err="1">
                <a:latin typeface="+mj-lt"/>
              </a:rPr>
              <a:t>t|X</a:t>
            </a:r>
            <a:r>
              <a:rPr lang="en-US" sz="2800" dirty="0">
                <a:latin typeface="+mj-lt"/>
              </a:rPr>
              <a:t>&gt;x]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+mj-lt"/>
              </a:rPr>
              <a:t>= </a:t>
            </a:r>
            <a:r>
              <a:rPr lang="en-US" sz="2800" dirty="0" err="1"/>
              <a:t>Pr</a:t>
            </a:r>
            <a:r>
              <a:rPr lang="en-US" sz="2800" baseline="-25000" dirty="0" err="1"/>
              <a:t>g</a:t>
            </a:r>
            <a:r>
              <a:rPr lang="en-US" sz="2800" dirty="0"/>
              <a:t>[X&gt;</a:t>
            </a:r>
            <a:r>
              <a:rPr lang="en-US" sz="2800" dirty="0" err="1"/>
              <a:t>x|T</a:t>
            </a:r>
            <a:r>
              <a:rPr lang="en-US" sz="2800" dirty="0"/>
              <a:t>&gt;t] </a:t>
            </a:r>
            <a:r>
              <a:rPr lang="en-US" sz="2800" dirty="0" err="1"/>
              <a:t>Pr</a:t>
            </a:r>
            <a:r>
              <a:rPr lang="en-US" sz="2800" baseline="-25000" dirty="0" err="1"/>
              <a:t>g</a:t>
            </a:r>
            <a:r>
              <a:rPr lang="en-US" sz="2800" dirty="0"/>
              <a:t>[T&gt;t] / </a:t>
            </a:r>
            <a:r>
              <a:rPr lang="en-US" sz="2800" dirty="0" err="1"/>
              <a:t>Pr</a:t>
            </a:r>
            <a:r>
              <a:rPr lang="en-US" sz="2800" baseline="-25000" dirty="0" err="1"/>
              <a:t>g</a:t>
            </a:r>
            <a:r>
              <a:rPr lang="en-US" sz="2800" dirty="0"/>
              <a:t>[X&gt;x]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/>
              <a:t>= </a:t>
            </a:r>
            <a:r>
              <a:rPr lang="en-US" sz="2800" dirty="0" err="1"/>
              <a:t>Pr</a:t>
            </a:r>
            <a:r>
              <a:rPr lang="en-US" sz="2800" baseline="-25000" dirty="0" err="1"/>
              <a:t>g</a:t>
            </a:r>
            <a:r>
              <a:rPr lang="en-US" sz="2800" dirty="0"/>
              <a:t>[E&lt;x-t]      </a:t>
            </a:r>
            <a:r>
              <a:rPr lang="en-US" sz="2800" dirty="0" err="1"/>
              <a:t>Pr</a:t>
            </a:r>
            <a:r>
              <a:rPr lang="en-US" sz="2800" baseline="-25000" dirty="0" err="1"/>
              <a:t>g</a:t>
            </a:r>
            <a:r>
              <a:rPr lang="en-US" sz="2800" dirty="0"/>
              <a:t>[T&gt;t] / </a:t>
            </a:r>
            <a:r>
              <a:rPr lang="en-US" sz="2800" dirty="0" err="1"/>
              <a:t>Pr</a:t>
            </a:r>
            <a:r>
              <a:rPr lang="en-US" sz="2800" baseline="-25000" dirty="0" err="1"/>
              <a:t>g</a:t>
            </a:r>
            <a:r>
              <a:rPr lang="en-US" sz="2800" dirty="0"/>
              <a:t>[X&gt;x]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4C9335-DF6B-4764-BA46-14903C7E9882}"/>
              </a:ext>
            </a:extLst>
          </p:cNvPr>
          <p:cNvSpPr/>
          <p:nvPr/>
        </p:nvSpPr>
        <p:spPr>
          <a:xfrm>
            <a:off x="1302007" y="2702206"/>
            <a:ext cx="9458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+mj-lt"/>
              </a:rPr>
              <a:t>A&lt;B</a:t>
            </a:r>
            <a:endParaRPr lang="en-US" sz="28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43C212B-1CCA-46C4-B8A4-19A1C950E7A6}"/>
              </a:ext>
            </a:extLst>
          </p:cNvPr>
          <p:cNvCxnSpPr/>
          <p:nvPr/>
        </p:nvCxnSpPr>
        <p:spPr bwMode="auto">
          <a:xfrm>
            <a:off x="1765300" y="2489200"/>
            <a:ext cx="0" cy="2413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4EFD15C8-B1D0-4128-B0E1-51DCAB9D1518}"/>
              </a:ext>
            </a:extLst>
          </p:cNvPr>
          <p:cNvSpPr/>
          <p:nvPr/>
        </p:nvSpPr>
        <p:spPr>
          <a:xfrm>
            <a:off x="2164864" y="4754280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endParaRPr lang="en-CA" sz="2800" dirty="0">
              <a:solidFill>
                <a:srgbClr val="66FF66"/>
              </a:solidFill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C2FFF-8918-4F97-8BCA-0A308018B523}"/>
              </a:ext>
            </a:extLst>
          </p:cNvPr>
          <p:cNvSpPr/>
          <p:nvPr/>
        </p:nvSpPr>
        <p:spPr>
          <a:xfrm>
            <a:off x="6012964" y="6146800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endParaRPr lang="en-CA" sz="28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FC42F8B-BF4E-4F5F-95B7-C3095984DD13}"/>
              </a:ext>
            </a:extLst>
          </p:cNvPr>
          <p:cNvCxnSpPr/>
          <p:nvPr/>
        </p:nvCxnSpPr>
        <p:spPr bwMode="auto">
          <a:xfrm>
            <a:off x="2298700" y="5003190"/>
            <a:ext cx="2284186" cy="19939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2928FFBB-1332-4FC5-B102-804FC6E8E9E2}"/>
              </a:ext>
            </a:extLst>
          </p:cNvPr>
          <p:cNvSpPr/>
          <p:nvPr/>
        </p:nvSpPr>
        <p:spPr>
          <a:xfrm>
            <a:off x="5508805" y="4850653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A00B01B-0D84-4E79-B99E-BD7770966AB0}"/>
              </a:ext>
            </a:extLst>
          </p:cNvPr>
          <p:cNvCxnSpPr/>
          <p:nvPr/>
        </p:nvCxnSpPr>
        <p:spPr bwMode="auto">
          <a:xfrm>
            <a:off x="2676491" y="4142010"/>
            <a:ext cx="0" cy="20047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0C9FC22-91BC-4E39-942C-97E1C4FACFD0}"/>
              </a:ext>
            </a:extLst>
          </p:cNvPr>
          <p:cNvCxnSpPr/>
          <p:nvPr/>
        </p:nvCxnSpPr>
        <p:spPr bwMode="auto">
          <a:xfrm>
            <a:off x="11544300" y="4142010"/>
            <a:ext cx="0" cy="20047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BEF9C24-BAC4-4988-9100-EE7987E20CB0}"/>
              </a:ext>
            </a:extLst>
          </p:cNvPr>
          <p:cNvCxnSpPr/>
          <p:nvPr/>
        </p:nvCxnSpPr>
        <p:spPr bwMode="auto">
          <a:xfrm>
            <a:off x="2676491" y="4142010"/>
            <a:ext cx="8867809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2314551-8FEA-4D82-A9BF-8A4F1908BE6F}"/>
              </a:ext>
            </a:extLst>
          </p:cNvPr>
          <p:cNvCxnSpPr/>
          <p:nvPr/>
        </p:nvCxnSpPr>
        <p:spPr bwMode="auto">
          <a:xfrm>
            <a:off x="2676491" y="6148610"/>
            <a:ext cx="8867809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628F40F-C8B1-419A-AED2-868F77F3EB60}"/>
              </a:ext>
            </a:extLst>
          </p:cNvPr>
          <p:cNvSpPr/>
          <p:nvPr/>
        </p:nvSpPr>
        <p:spPr bwMode="auto">
          <a:xfrm>
            <a:off x="2675897" y="6412571"/>
            <a:ext cx="8690603" cy="420029"/>
          </a:xfrm>
          <a:custGeom>
            <a:avLst/>
            <a:gdLst>
              <a:gd name="connsiteX0" fmla="*/ 92703 w 8690603"/>
              <a:gd name="connsiteY0" fmla="*/ 408307 h 421007"/>
              <a:gd name="connsiteX1" fmla="*/ 143503 w 8690603"/>
              <a:gd name="connsiteY1" fmla="*/ 395607 h 421007"/>
              <a:gd name="connsiteX2" fmla="*/ 3216903 w 8690603"/>
              <a:gd name="connsiteY2" fmla="*/ 255907 h 421007"/>
              <a:gd name="connsiteX3" fmla="*/ 4448803 w 8690603"/>
              <a:gd name="connsiteY3" fmla="*/ 1907 h 421007"/>
              <a:gd name="connsiteX4" fmla="*/ 5160003 w 8690603"/>
              <a:gd name="connsiteY4" fmla="*/ 154307 h 421007"/>
              <a:gd name="connsiteX5" fmla="*/ 8690603 w 8690603"/>
              <a:gd name="connsiteY5" fmla="*/ 421007 h 421007"/>
              <a:gd name="connsiteX0" fmla="*/ 92703 w 8690603"/>
              <a:gd name="connsiteY0" fmla="*/ 407329 h 420029"/>
              <a:gd name="connsiteX1" fmla="*/ 143503 w 8690603"/>
              <a:gd name="connsiteY1" fmla="*/ 394629 h 420029"/>
              <a:gd name="connsiteX2" fmla="*/ 3216903 w 8690603"/>
              <a:gd name="connsiteY2" fmla="*/ 254929 h 420029"/>
              <a:gd name="connsiteX3" fmla="*/ 4448803 w 8690603"/>
              <a:gd name="connsiteY3" fmla="*/ 929 h 420029"/>
              <a:gd name="connsiteX4" fmla="*/ 5363203 w 8690603"/>
              <a:gd name="connsiteY4" fmla="*/ 178729 h 420029"/>
              <a:gd name="connsiteX5" fmla="*/ 8690603 w 8690603"/>
              <a:gd name="connsiteY5" fmla="*/ 420029 h 420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90603" h="420029">
                <a:moveTo>
                  <a:pt x="92703" y="407329"/>
                </a:moveTo>
                <a:cubicBezTo>
                  <a:pt x="-142247" y="413679"/>
                  <a:pt x="143503" y="394629"/>
                  <a:pt x="143503" y="394629"/>
                </a:cubicBezTo>
                <a:cubicBezTo>
                  <a:pt x="664203" y="369229"/>
                  <a:pt x="2499353" y="320546"/>
                  <a:pt x="3216903" y="254929"/>
                </a:cubicBezTo>
                <a:cubicBezTo>
                  <a:pt x="3934453" y="189312"/>
                  <a:pt x="4091086" y="13629"/>
                  <a:pt x="4448803" y="929"/>
                </a:cubicBezTo>
                <a:cubicBezTo>
                  <a:pt x="4806520" y="-11771"/>
                  <a:pt x="4656236" y="108879"/>
                  <a:pt x="5363203" y="178729"/>
                </a:cubicBezTo>
                <a:cubicBezTo>
                  <a:pt x="6070170" y="248579"/>
                  <a:pt x="7278786" y="321604"/>
                  <a:pt x="8690603" y="420029"/>
                </a:cubicBezTo>
              </a:path>
            </a:pathLst>
          </a:cu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0439C25-C3F7-406E-B51D-8232AA2A43C8}"/>
              </a:ext>
            </a:extLst>
          </p:cNvPr>
          <p:cNvSpPr/>
          <p:nvPr/>
        </p:nvSpPr>
        <p:spPr bwMode="auto">
          <a:xfrm>
            <a:off x="3844297" y="6437971"/>
            <a:ext cx="8690603" cy="420029"/>
          </a:xfrm>
          <a:custGeom>
            <a:avLst/>
            <a:gdLst>
              <a:gd name="connsiteX0" fmla="*/ 92703 w 8690603"/>
              <a:gd name="connsiteY0" fmla="*/ 408307 h 421007"/>
              <a:gd name="connsiteX1" fmla="*/ 143503 w 8690603"/>
              <a:gd name="connsiteY1" fmla="*/ 395607 h 421007"/>
              <a:gd name="connsiteX2" fmla="*/ 3216903 w 8690603"/>
              <a:gd name="connsiteY2" fmla="*/ 255907 h 421007"/>
              <a:gd name="connsiteX3" fmla="*/ 4448803 w 8690603"/>
              <a:gd name="connsiteY3" fmla="*/ 1907 h 421007"/>
              <a:gd name="connsiteX4" fmla="*/ 5160003 w 8690603"/>
              <a:gd name="connsiteY4" fmla="*/ 154307 h 421007"/>
              <a:gd name="connsiteX5" fmla="*/ 8690603 w 8690603"/>
              <a:gd name="connsiteY5" fmla="*/ 421007 h 421007"/>
              <a:gd name="connsiteX0" fmla="*/ 92703 w 8690603"/>
              <a:gd name="connsiteY0" fmla="*/ 407329 h 420029"/>
              <a:gd name="connsiteX1" fmla="*/ 143503 w 8690603"/>
              <a:gd name="connsiteY1" fmla="*/ 394629 h 420029"/>
              <a:gd name="connsiteX2" fmla="*/ 3216903 w 8690603"/>
              <a:gd name="connsiteY2" fmla="*/ 254929 h 420029"/>
              <a:gd name="connsiteX3" fmla="*/ 4448803 w 8690603"/>
              <a:gd name="connsiteY3" fmla="*/ 929 h 420029"/>
              <a:gd name="connsiteX4" fmla="*/ 5363203 w 8690603"/>
              <a:gd name="connsiteY4" fmla="*/ 178729 h 420029"/>
              <a:gd name="connsiteX5" fmla="*/ 8690603 w 8690603"/>
              <a:gd name="connsiteY5" fmla="*/ 420029 h 420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90603" h="420029">
                <a:moveTo>
                  <a:pt x="92703" y="407329"/>
                </a:moveTo>
                <a:cubicBezTo>
                  <a:pt x="-142247" y="413679"/>
                  <a:pt x="143503" y="394629"/>
                  <a:pt x="143503" y="394629"/>
                </a:cubicBezTo>
                <a:cubicBezTo>
                  <a:pt x="664203" y="369229"/>
                  <a:pt x="2499353" y="320546"/>
                  <a:pt x="3216903" y="254929"/>
                </a:cubicBezTo>
                <a:cubicBezTo>
                  <a:pt x="3934453" y="189312"/>
                  <a:pt x="4091086" y="13629"/>
                  <a:pt x="4448803" y="929"/>
                </a:cubicBezTo>
                <a:cubicBezTo>
                  <a:pt x="4806520" y="-11771"/>
                  <a:pt x="4656236" y="108879"/>
                  <a:pt x="5363203" y="178729"/>
                </a:cubicBezTo>
                <a:cubicBezTo>
                  <a:pt x="6070170" y="248579"/>
                  <a:pt x="7278786" y="321604"/>
                  <a:pt x="8690603" y="420029"/>
                </a:cubicBezTo>
              </a:path>
            </a:pathLst>
          </a:cu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3C01601-A93D-4CCF-B6AB-66914997F28C}"/>
              </a:ext>
            </a:extLst>
          </p:cNvPr>
          <p:cNvSpPr/>
          <p:nvPr/>
        </p:nvSpPr>
        <p:spPr bwMode="auto">
          <a:xfrm>
            <a:off x="5029200" y="4799852"/>
            <a:ext cx="91440" cy="9144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319E3EE-6666-49BE-8E2A-0695177091F4}"/>
              </a:ext>
            </a:extLst>
          </p:cNvPr>
          <p:cNvSpPr/>
          <p:nvPr/>
        </p:nvSpPr>
        <p:spPr>
          <a:xfrm>
            <a:off x="2447682" y="4479970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endParaRPr lang="en-CA" sz="2800" dirty="0">
              <a:solidFill>
                <a:srgbClr val="66FF66"/>
              </a:solidFill>
              <a:latin typeface="+mj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205178A-5258-4D3F-8A2A-838CFD8A4A0F}"/>
              </a:ext>
            </a:extLst>
          </p:cNvPr>
          <p:cNvSpPr/>
          <p:nvPr/>
        </p:nvSpPr>
        <p:spPr>
          <a:xfrm>
            <a:off x="4933464" y="6083300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endParaRPr lang="en-CA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6B664355-B69A-4024-9D15-7B14CD509D10}"/>
              </a:ext>
            </a:extLst>
          </p:cNvPr>
          <p:cNvSpPr/>
          <p:nvPr/>
        </p:nvSpPr>
        <p:spPr bwMode="auto">
          <a:xfrm>
            <a:off x="1714500" y="4178300"/>
            <a:ext cx="254021" cy="1905000"/>
          </a:xfrm>
          <a:custGeom>
            <a:avLst/>
            <a:gdLst>
              <a:gd name="connsiteX0" fmla="*/ 0 w 254021"/>
              <a:gd name="connsiteY0" fmla="*/ 0 h 1905000"/>
              <a:gd name="connsiteX1" fmla="*/ 50800 w 254021"/>
              <a:gd name="connsiteY1" fmla="*/ 533400 h 1905000"/>
              <a:gd name="connsiteX2" fmla="*/ 254000 w 254021"/>
              <a:gd name="connsiteY2" fmla="*/ 800100 h 1905000"/>
              <a:gd name="connsiteX3" fmla="*/ 63500 w 254021"/>
              <a:gd name="connsiteY3" fmla="*/ 1104900 h 1905000"/>
              <a:gd name="connsiteX4" fmla="*/ 12700 w 254021"/>
              <a:gd name="connsiteY4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021" h="1905000">
                <a:moveTo>
                  <a:pt x="0" y="0"/>
                </a:moveTo>
                <a:cubicBezTo>
                  <a:pt x="4233" y="200025"/>
                  <a:pt x="8467" y="400050"/>
                  <a:pt x="50800" y="533400"/>
                </a:cubicBezTo>
                <a:cubicBezTo>
                  <a:pt x="93133" y="666750"/>
                  <a:pt x="251883" y="704850"/>
                  <a:pt x="254000" y="800100"/>
                </a:cubicBezTo>
                <a:cubicBezTo>
                  <a:pt x="256117" y="895350"/>
                  <a:pt x="103717" y="920750"/>
                  <a:pt x="63500" y="1104900"/>
                </a:cubicBezTo>
                <a:cubicBezTo>
                  <a:pt x="23283" y="1289050"/>
                  <a:pt x="17991" y="1597025"/>
                  <a:pt x="12700" y="1905000"/>
                </a:cubicBezTo>
              </a:path>
            </a:pathLst>
          </a:cu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DFB28A4-B055-4B2D-AAD1-29AC47E73871}"/>
              </a:ext>
            </a:extLst>
          </p:cNvPr>
          <p:cNvSpPr/>
          <p:nvPr/>
        </p:nvSpPr>
        <p:spPr>
          <a:xfrm>
            <a:off x="3245107" y="2664106"/>
            <a:ext cx="9458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+mj-lt"/>
              </a:rPr>
              <a:t>same</a:t>
            </a:r>
            <a:endParaRPr lang="en-US" sz="280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538391F-B222-436F-ACD0-3C05902B17C0}"/>
              </a:ext>
            </a:extLst>
          </p:cNvPr>
          <p:cNvCxnSpPr/>
          <p:nvPr/>
        </p:nvCxnSpPr>
        <p:spPr bwMode="auto">
          <a:xfrm>
            <a:off x="3594100" y="2463800"/>
            <a:ext cx="0" cy="2413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B879DD23-F43C-469D-A4E7-3D87254A160B}"/>
              </a:ext>
            </a:extLst>
          </p:cNvPr>
          <p:cNvSpPr/>
          <p:nvPr/>
        </p:nvSpPr>
        <p:spPr>
          <a:xfrm>
            <a:off x="4807207" y="2727606"/>
            <a:ext cx="9458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+mj-lt"/>
              </a:rPr>
              <a:t>?</a:t>
            </a:r>
            <a:endParaRPr lang="en-US" sz="2800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9B04FDD-96F2-43E4-A6CF-643D51CF854D}"/>
              </a:ext>
            </a:extLst>
          </p:cNvPr>
          <p:cNvCxnSpPr/>
          <p:nvPr/>
        </p:nvCxnSpPr>
        <p:spPr bwMode="auto">
          <a:xfrm>
            <a:off x="5270500" y="2514600"/>
            <a:ext cx="0" cy="2413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258624B-A6B0-4DFF-8D5F-74E85D4E4A51}"/>
              </a:ext>
            </a:extLst>
          </p:cNvPr>
          <p:cNvCxnSpPr>
            <a:cxnSpLocks/>
          </p:cNvCxnSpPr>
          <p:nvPr/>
        </p:nvCxnSpPr>
        <p:spPr bwMode="auto">
          <a:xfrm flipV="1">
            <a:off x="2677574" y="4756672"/>
            <a:ext cx="8917735" cy="115353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8695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A247C9C-FCD0-4E33-9C99-62F74EF053B0}"/>
              </a:ext>
            </a:extLst>
          </p:cNvPr>
          <p:cNvSpPr/>
          <p:nvPr/>
        </p:nvSpPr>
        <p:spPr>
          <a:xfrm>
            <a:off x="2959100" y="1676738"/>
            <a:ext cx="69977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I am quite sure what I sent before is proof by picture of the uniform case.</a:t>
            </a:r>
            <a:br>
              <a:rPr lang="en-US" sz="2400" dirty="0"/>
            </a:br>
            <a:r>
              <a:rPr lang="en-US" sz="2400" dirty="0"/>
              <a:t>Ruth, you will enjoy seeing an example where the probability flips from what we were conjecturing.</a:t>
            </a:r>
            <a:br>
              <a:rPr lang="en-US" sz="2400" dirty="0"/>
            </a:br>
            <a:r>
              <a:rPr lang="en-US" sz="2400" dirty="0"/>
              <a:t>I give an easier to understand condition on the Environmental distribution for our conjecture to go through.</a:t>
            </a:r>
            <a:br>
              <a:rPr lang="en-US" sz="2400" dirty="0"/>
            </a:br>
            <a:r>
              <a:rPr lang="en-US" sz="2400" dirty="0"/>
              <a:t>All proofs by picture. </a:t>
            </a:r>
          </a:p>
        </p:txBody>
      </p:sp>
    </p:spTree>
    <p:extLst>
      <p:ext uri="{BB962C8B-B14F-4D97-AF65-F5344CB8AC3E}">
        <p14:creationId xmlns:p14="http://schemas.microsoft.com/office/powerpoint/2010/main" val="4137344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0B927DCD-7567-4950-B705-0809D08EC68F}"/>
              </a:ext>
            </a:extLst>
          </p:cNvPr>
          <p:cNvSpPr/>
          <p:nvPr/>
        </p:nvSpPr>
        <p:spPr>
          <a:xfrm>
            <a:off x="3299235" y="221493"/>
            <a:ext cx="70924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 Let </a:t>
            </a: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be uniformly distributed in this range.</a:t>
            </a:r>
            <a:endParaRPr lang="en-US" sz="2800" dirty="0">
              <a:solidFill>
                <a:srgbClr val="FF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 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FE77302-FBC4-4CD8-A50B-44D7C521BB0C}"/>
              </a:ext>
            </a:extLst>
          </p:cNvPr>
          <p:cNvCxnSpPr/>
          <p:nvPr/>
        </p:nvCxnSpPr>
        <p:spPr bwMode="auto">
          <a:xfrm>
            <a:off x="2435191" y="1665510"/>
            <a:ext cx="0" cy="20047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057FD79E-839D-4200-8E32-992F9790A692}"/>
              </a:ext>
            </a:extLst>
          </p:cNvPr>
          <p:cNvSpPr/>
          <p:nvPr/>
        </p:nvSpPr>
        <p:spPr>
          <a:xfrm>
            <a:off x="1987064" y="2277780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endParaRPr lang="en-CA" sz="2800" dirty="0">
              <a:solidFill>
                <a:srgbClr val="66FF6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3324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0B927DCD-7567-4950-B705-0809D08EC68F}"/>
              </a:ext>
            </a:extLst>
          </p:cNvPr>
          <p:cNvSpPr/>
          <p:nvPr/>
        </p:nvSpPr>
        <p:spPr>
          <a:xfrm>
            <a:off x="3299235" y="221493"/>
            <a:ext cx="70924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2800" dirty="0">
                <a:solidFill>
                  <a:srgbClr val="FFFFFF"/>
                </a:solidFill>
              </a:rPr>
              <a:t>Let </a:t>
            </a:r>
            <a:r>
              <a:rPr lang="en-US" sz="2800" dirty="0">
                <a:solidFill>
                  <a:srgbClr val="FF0000"/>
                </a:solidFill>
              </a:rPr>
              <a:t>E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be uniformly distributed in this range.</a:t>
            </a:r>
            <a:endParaRPr lang="en-US" sz="2800" dirty="0">
              <a:solidFill>
                <a:srgbClr val="FF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 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BD2566-6FBF-492D-B0A8-F3A323DD3E26}"/>
              </a:ext>
            </a:extLst>
          </p:cNvPr>
          <p:cNvSpPr/>
          <p:nvPr/>
        </p:nvSpPr>
        <p:spPr>
          <a:xfrm>
            <a:off x="4514364" y="3670300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endParaRPr lang="en-CA" sz="28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E6230BE-15E2-4CCA-B740-C9972F5119CA}"/>
              </a:ext>
            </a:extLst>
          </p:cNvPr>
          <p:cNvCxnSpPr/>
          <p:nvPr/>
        </p:nvCxnSpPr>
        <p:spPr bwMode="auto">
          <a:xfrm>
            <a:off x="2435191" y="3672110"/>
            <a:ext cx="8867809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92257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EBD2566-6FBF-492D-B0A8-F3A323DD3E26}"/>
              </a:ext>
            </a:extLst>
          </p:cNvPr>
          <p:cNvSpPr/>
          <p:nvPr/>
        </p:nvSpPr>
        <p:spPr>
          <a:xfrm>
            <a:off x="4514364" y="3670300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endParaRPr lang="en-CA" sz="28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E6230BE-15E2-4CCA-B740-C9972F5119CA}"/>
              </a:ext>
            </a:extLst>
          </p:cNvPr>
          <p:cNvCxnSpPr/>
          <p:nvPr/>
        </p:nvCxnSpPr>
        <p:spPr bwMode="auto">
          <a:xfrm>
            <a:off x="2435191" y="3672110"/>
            <a:ext cx="8867809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91877F-7286-418C-B407-A69446CCD083}"/>
              </a:ext>
            </a:extLst>
          </p:cNvPr>
          <p:cNvCxnSpPr/>
          <p:nvPr/>
        </p:nvCxnSpPr>
        <p:spPr bwMode="auto">
          <a:xfrm>
            <a:off x="2435191" y="1665510"/>
            <a:ext cx="0" cy="20047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BFF5A1D-E282-49B1-B104-FAFB6BB1BF31}"/>
              </a:ext>
            </a:extLst>
          </p:cNvPr>
          <p:cNvSpPr/>
          <p:nvPr/>
        </p:nvSpPr>
        <p:spPr>
          <a:xfrm>
            <a:off x="1987064" y="2277780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endParaRPr lang="en-CA" sz="2800" dirty="0">
              <a:solidFill>
                <a:srgbClr val="66FF66"/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9DE9EE-019A-4677-8FC3-3B743C60FCCB}"/>
              </a:ext>
            </a:extLst>
          </p:cNvPr>
          <p:cNvSpPr/>
          <p:nvPr/>
        </p:nvSpPr>
        <p:spPr>
          <a:xfrm>
            <a:off x="2552261" y="221493"/>
            <a:ext cx="74836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If </a:t>
            </a:r>
            <a:r>
              <a:rPr lang="en-US" sz="2800" dirty="0">
                <a:solidFill>
                  <a:schemeClr val="accent2"/>
                </a:solidFill>
              </a:rPr>
              <a:t>X </a:t>
            </a:r>
            <a:r>
              <a:rPr lang="en-US" sz="2800" dirty="0">
                <a:solidFill>
                  <a:srgbClr val="FFFFFF"/>
                </a:solidFill>
              </a:rPr>
              <a:t>= 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dirty="0">
                <a:solidFill>
                  <a:srgbClr val="FFFFFF"/>
                </a:solidFill>
              </a:rPr>
              <a:t>+</a:t>
            </a:r>
            <a:r>
              <a:rPr lang="en-US" sz="2800" dirty="0">
                <a:solidFill>
                  <a:srgbClr val="FF0000"/>
                </a:solidFill>
              </a:rPr>
              <a:t>E</a:t>
            </a:r>
            <a:r>
              <a:rPr lang="en-US" sz="2800" dirty="0">
                <a:solidFill>
                  <a:srgbClr val="FFFFFF"/>
                </a:solidFill>
              </a:rPr>
              <a:t> = 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then possible values of </a:t>
            </a:r>
            <a:r>
              <a:rPr lang="el-GR" altLang="en-US" sz="28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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dirty="0">
                <a:solidFill>
                  <a:srgbClr val="FFFFFF"/>
                </a:solidFill>
              </a:rPr>
              <a:t>,</a:t>
            </a:r>
            <a:r>
              <a:rPr lang="en-US" sz="2800" dirty="0">
                <a:solidFill>
                  <a:srgbClr val="FF0000"/>
                </a:solidFill>
              </a:rPr>
              <a:t>E</a:t>
            </a:r>
            <a:r>
              <a:rPr lang="el-GR" altLang="en-US" sz="28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</a:t>
            </a:r>
            <a:r>
              <a:rPr lang="en-US" altLang="en-US" sz="28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are as plotted.</a:t>
            </a:r>
            <a:r>
              <a:rPr lang="en-US" sz="2800" dirty="0">
                <a:latin typeface="+mj-lt"/>
              </a:rPr>
              <a:t> </a:t>
            </a:r>
            <a:endParaRPr lang="en-CA" sz="2800" dirty="0">
              <a:latin typeface="+mj-lt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B213C57-ADD9-4C90-8256-B60FCBDF6AC5}"/>
              </a:ext>
            </a:extLst>
          </p:cNvPr>
          <p:cNvCxnSpPr/>
          <p:nvPr/>
        </p:nvCxnSpPr>
        <p:spPr bwMode="auto">
          <a:xfrm>
            <a:off x="4051300" y="1676400"/>
            <a:ext cx="2284186" cy="19939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4CAC3D42-06D0-4EC5-85DD-FFD8016D51D9}"/>
              </a:ext>
            </a:extLst>
          </p:cNvPr>
          <p:cNvSpPr/>
          <p:nvPr/>
        </p:nvSpPr>
        <p:spPr>
          <a:xfrm>
            <a:off x="5267505" y="2374153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94459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F76B8-F548-4D64-84EB-981442691F05}"/>
              </a:ext>
            </a:extLst>
          </p:cNvPr>
          <p:cNvSpPr/>
          <p:nvPr/>
        </p:nvSpPr>
        <p:spPr>
          <a:xfrm>
            <a:off x="1987064" y="2277780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endParaRPr lang="en-CA" sz="2800" dirty="0">
              <a:solidFill>
                <a:srgbClr val="66FF66"/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5E0862-E373-4FD1-845D-48AD9DA7EB85}"/>
              </a:ext>
            </a:extLst>
          </p:cNvPr>
          <p:cNvSpPr/>
          <p:nvPr/>
        </p:nvSpPr>
        <p:spPr>
          <a:xfrm>
            <a:off x="4514364" y="3670300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endParaRPr lang="en-CA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A54263-F01C-4BD4-870E-2FC4653553AC}"/>
              </a:ext>
            </a:extLst>
          </p:cNvPr>
          <p:cNvSpPr/>
          <p:nvPr/>
        </p:nvSpPr>
        <p:spPr>
          <a:xfrm>
            <a:off x="260607" y="4172369"/>
            <a:ext cx="992532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X=T+E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If I tell you that X has value 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then we know: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baseline="-25000" dirty="0">
                <a:solidFill>
                  <a:schemeClr val="accent2"/>
                </a:solidFill>
              </a:rPr>
              <a:t>1 </a:t>
            </a:r>
            <a:r>
              <a:rPr lang="en-US" sz="2800" dirty="0">
                <a:solidFill>
                  <a:srgbClr val="FFFFFF"/>
                </a:solidFill>
                <a:latin typeface="+mj-lt"/>
                <a:sym typeface="Wingdings" panose="05000000000000000000" pitchFamily="2" charset="2"/>
              </a:rPr>
              <a:t> </a:t>
            </a:r>
            <a:r>
              <a:rPr lang="en-US" sz="2800" dirty="0">
                <a:solidFill>
                  <a:srgbClr val="66FF66"/>
                </a:solidFill>
                <a:latin typeface="+mj-lt"/>
                <a:sym typeface="Wingdings" panose="05000000000000000000" pitchFamily="2" charset="2"/>
              </a:rPr>
              <a:t>T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is small and </a:t>
            </a: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is small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baseline="-25000" dirty="0">
                <a:solidFill>
                  <a:schemeClr val="accent2"/>
                </a:solidFill>
              </a:rPr>
              <a:t>2 </a:t>
            </a:r>
            <a:r>
              <a:rPr lang="en-US" sz="2800" dirty="0">
                <a:solidFill>
                  <a:srgbClr val="FFFFFF"/>
                </a:solidFill>
                <a:sym typeface="Wingdings" panose="05000000000000000000" pitchFamily="2" charset="2"/>
              </a:rPr>
              <a:t> No info about </a:t>
            </a:r>
            <a:r>
              <a:rPr lang="en-US" sz="2800" dirty="0">
                <a:solidFill>
                  <a:srgbClr val="66FF66"/>
                </a:solidFill>
                <a:sym typeface="Wingdings" panose="05000000000000000000" pitchFamily="2" charset="2"/>
              </a:rPr>
              <a:t>T</a:t>
            </a:r>
            <a:r>
              <a:rPr lang="en-US" sz="2800" dirty="0">
                <a:solidFill>
                  <a:srgbClr val="FFFFFF"/>
                </a:solidFill>
              </a:rPr>
              <a:t> and </a:t>
            </a:r>
            <a:r>
              <a:rPr lang="en-US" sz="2800" dirty="0">
                <a:solidFill>
                  <a:srgbClr val="FF0000"/>
                </a:solidFill>
              </a:rPr>
              <a:t>E</a:t>
            </a:r>
            <a:r>
              <a:rPr lang="en-US" sz="2800" dirty="0">
                <a:solidFill>
                  <a:srgbClr val="FFFFFF"/>
                </a:solidFill>
              </a:rPr>
              <a:t> is medium small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baseline="-25000" dirty="0">
                <a:solidFill>
                  <a:schemeClr val="accent2"/>
                </a:solidFill>
              </a:rPr>
              <a:t>3 </a:t>
            </a:r>
            <a:r>
              <a:rPr lang="en-US" sz="2800" dirty="0">
                <a:solidFill>
                  <a:srgbClr val="FFFFFF"/>
                </a:solidFill>
                <a:sym typeface="Wingdings" panose="05000000000000000000" pitchFamily="2" charset="2"/>
              </a:rPr>
              <a:t> No info about </a:t>
            </a:r>
            <a:r>
              <a:rPr lang="en-US" sz="2800" dirty="0">
                <a:solidFill>
                  <a:srgbClr val="66FF66"/>
                </a:solidFill>
                <a:sym typeface="Wingdings" panose="05000000000000000000" pitchFamily="2" charset="2"/>
              </a:rPr>
              <a:t>T</a:t>
            </a:r>
            <a:r>
              <a:rPr lang="en-US" sz="2800" dirty="0">
                <a:solidFill>
                  <a:srgbClr val="FFFFFF"/>
                </a:solidFill>
              </a:rPr>
              <a:t> and </a:t>
            </a:r>
            <a:r>
              <a:rPr lang="en-US" sz="2800" dirty="0">
                <a:solidFill>
                  <a:srgbClr val="FF0000"/>
                </a:solidFill>
              </a:rPr>
              <a:t>E</a:t>
            </a:r>
            <a:r>
              <a:rPr lang="en-US" sz="2800" dirty="0">
                <a:solidFill>
                  <a:srgbClr val="FFFFFF"/>
                </a:solidFill>
              </a:rPr>
              <a:t> is medium big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baseline="-25000" dirty="0">
                <a:solidFill>
                  <a:schemeClr val="accent2"/>
                </a:solidFill>
              </a:rPr>
              <a:t>4 </a:t>
            </a:r>
            <a:r>
              <a:rPr lang="en-US" sz="2800" dirty="0">
                <a:solidFill>
                  <a:srgbClr val="FFFFFF"/>
                </a:solidFill>
                <a:sym typeface="Wingdings" panose="05000000000000000000" pitchFamily="2" charset="2"/>
              </a:rPr>
              <a:t> </a:t>
            </a:r>
            <a:r>
              <a:rPr lang="en-US" sz="2800" dirty="0">
                <a:solidFill>
                  <a:srgbClr val="66FF66"/>
                </a:solidFill>
                <a:sym typeface="Wingdings" panose="05000000000000000000" pitchFamily="2" charset="2"/>
              </a:rPr>
              <a:t>T</a:t>
            </a:r>
            <a:r>
              <a:rPr lang="en-US" sz="2800" dirty="0">
                <a:solidFill>
                  <a:srgbClr val="FFFFFF"/>
                </a:solidFill>
              </a:rPr>
              <a:t> is big and </a:t>
            </a:r>
            <a:r>
              <a:rPr lang="en-US" sz="2800" dirty="0">
                <a:solidFill>
                  <a:srgbClr val="FF0000"/>
                </a:solidFill>
              </a:rPr>
              <a:t>E</a:t>
            </a:r>
            <a:r>
              <a:rPr lang="en-US" sz="2800" dirty="0">
                <a:solidFill>
                  <a:srgbClr val="FFFFFF"/>
                </a:solidFill>
              </a:rPr>
              <a:t> is big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FFFFFF"/>
              </a:solidFill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FFFFFF"/>
              </a:solidFill>
              <a:latin typeface="+mj-lt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129905-73E9-437E-AEAA-65ABB060210E}"/>
              </a:ext>
            </a:extLst>
          </p:cNvPr>
          <p:cNvSpPr/>
          <p:nvPr/>
        </p:nvSpPr>
        <p:spPr bwMode="auto">
          <a:xfrm>
            <a:off x="2895600" y="1828800"/>
            <a:ext cx="128016" cy="127000"/>
          </a:xfrm>
          <a:prstGeom prst="rect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419EE3-C800-4DE1-9759-C467686039B5}"/>
              </a:ext>
            </a:extLst>
          </p:cNvPr>
          <p:cNvSpPr/>
          <p:nvPr/>
        </p:nvSpPr>
        <p:spPr>
          <a:xfrm>
            <a:off x="1064014" y="1013356"/>
            <a:ext cx="44928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 Each square is equally likely 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DEC1147-4CF0-4C02-9D7E-A5615658C9AD}"/>
              </a:ext>
            </a:extLst>
          </p:cNvPr>
          <p:cNvCxnSpPr>
            <a:cxnSpLocks/>
            <a:endCxn id="7" idx="0"/>
          </p:cNvCxnSpPr>
          <p:nvPr/>
        </p:nvCxnSpPr>
        <p:spPr bwMode="auto">
          <a:xfrm>
            <a:off x="2950029" y="1482053"/>
            <a:ext cx="9579" cy="346747"/>
          </a:xfrm>
          <a:prstGeom prst="straightConnector1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C0950C7-7874-4E70-A072-F4E4EA00D0EA}"/>
              </a:ext>
            </a:extLst>
          </p:cNvPr>
          <p:cNvCxnSpPr/>
          <p:nvPr/>
        </p:nvCxnSpPr>
        <p:spPr bwMode="auto">
          <a:xfrm>
            <a:off x="4051300" y="1676400"/>
            <a:ext cx="2284186" cy="19939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A892B55-0660-4F31-87CD-BF1F65FF47D7}"/>
              </a:ext>
            </a:extLst>
          </p:cNvPr>
          <p:cNvCxnSpPr/>
          <p:nvPr/>
        </p:nvCxnSpPr>
        <p:spPr bwMode="auto">
          <a:xfrm>
            <a:off x="7082973" y="1665510"/>
            <a:ext cx="2284186" cy="19939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1B5E047-7635-4900-BEC7-EFCE24A4E1E5}"/>
              </a:ext>
            </a:extLst>
          </p:cNvPr>
          <p:cNvCxnSpPr>
            <a:cxnSpLocks/>
          </p:cNvCxnSpPr>
          <p:nvPr/>
        </p:nvCxnSpPr>
        <p:spPr bwMode="auto">
          <a:xfrm>
            <a:off x="10136421" y="1670949"/>
            <a:ext cx="1166579" cy="1130051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EDA73E0-100D-443B-9797-AB4CB09F9D36}"/>
              </a:ext>
            </a:extLst>
          </p:cNvPr>
          <p:cNvCxnSpPr>
            <a:cxnSpLocks/>
          </p:cNvCxnSpPr>
          <p:nvPr/>
        </p:nvCxnSpPr>
        <p:spPr bwMode="auto">
          <a:xfrm>
            <a:off x="2435191" y="2540249"/>
            <a:ext cx="1166579" cy="1130051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76A43AA5-EB6D-4477-8DE7-0E9CB60C599C}"/>
              </a:ext>
            </a:extLst>
          </p:cNvPr>
          <p:cNvSpPr/>
          <p:nvPr/>
        </p:nvSpPr>
        <p:spPr>
          <a:xfrm>
            <a:off x="2878080" y="2580986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>
                <a:solidFill>
                  <a:schemeClr val="accent2"/>
                </a:solidFill>
                <a:latin typeface="+mj-lt"/>
              </a:rPr>
              <a:t>1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87FEDD-A611-433E-AF91-D7253180EC28}"/>
              </a:ext>
            </a:extLst>
          </p:cNvPr>
          <p:cNvSpPr/>
          <p:nvPr/>
        </p:nvSpPr>
        <p:spPr>
          <a:xfrm>
            <a:off x="5267505" y="2374153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>
                <a:solidFill>
                  <a:schemeClr val="accent2"/>
                </a:solidFill>
                <a:latin typeface="+mj-lt"/>
              </a:rPr>
              <a:t>2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794E11D-4F39-47E7-BC43-4D4AE754BC8A}"/>
              </a:ext>
            </a:extLst>
          </p:cNvPr>
          <p:cNvSpPr/>
          <p:nvPr/>
        </p:nvSpPr>
        <p:spPr>
          <a:xfrm>
            <a:off x="10694044" y="1808087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>
                <a:solidFill>
                  <a:schemeClr val="accent2"/>
                </a:solidFill>
                <a:latin typeface="+mj-lt"/>
              </a:rPr>
              <a:t>4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B587624-DAA4-4EB3-969B-57DC2CE03275}"/>
              </a:ext>
            </a:extLst>
          </p:cNvPr>
          <p:cNvSpPr/>
          <p:nvPr/>
        </p:nvSpPr>
        <p:spPr>
          <a:xfrm>
            <a:off x="8288304" y="2336031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>
                <a:solidFill>
                  <a:schemeClr val="accent2"/>
                </a:solidFill>
                <a:latin typeface="+mj-lt"/>
              </a:rPr>
              <a:t>3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927DCD-7567-4950-B705-0809D08EC68F}"/>
              </a:ext>
            </a:extLst>
          </p:cNvPr>
          <p:cNvSpPr/>
          <p:nvPr/>
        </p:nvSpPr>
        <p:spPr>
          <a:xfrm>
            <a:off x="2552261" y="221493"/>
            <a:ext cx="74836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2800" dirty="0">
                <a:solidFill>
                  <a:srgbClr val="FFFFFF"/>
                </a:solidFill>
              </a:rPr>
              <a:t>Let </a:t>
            </a: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and </a:t>
            </a: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be uniformly distributed and 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dirty="0">
                <a:solidFill>
                  <a:srgbClr val="FFFFFF"/>
                </a:solidFill>
              </a:rPr>
              <a:t>=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dirty="0">
                <a:solidFill>
                  <a:srgbClr val="FFFFFF"/>
                </a:solidFill>
              </a:rPr>
              <a:t>+</a:t>
            </a:r>
            <a:r>
              <a:rPr lang="en-US" sz="2800" dirty="0">
                <a:solidFill>
                  <a:srgbClr val="FF0000"/>
                </a:solidFill>
              </a:rPr>
              <a:t>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 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4" name="Right Brace 23">
            <a:extLst>
              <a:ext uri="{FF2B5EF4-FFF2-40B4-BE49-F238E27FC236}">
                <a16:creationId xmlns:a16="http://schemas.microsoft.com/office/drawing/2014/main" id="{C8A7D5FD-8B96-4767-AA10-216672C7D637}"/>
              </a:ext>
            </a:extLst>
          </p:cNvPr>
          <p:cNvSpPr/>
          <p:nvPr/>
        </p:nvSpPr>
        <p:spPr bwMode="auto">
          <a:xfrm rot="5400000">
            <a:off x="8090808" y="2749552"/>
            <a:ext cx="293914" cy="2258788"/>
          </a:xfrm>
          <a:prstGeom prst="rightBrac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23BE3C4-C13B-44B2-ABD7-E387957A070E}"/>
              </a:ext>
            </a:extLst>
          </p:cNvPr>
          <p:cNvSpPr/>
          <p:nvPr/>
        </p:nvSpPr>
        <p:spPr>
          <a:xfrm>
            <a:off x="-275467" y="2355899"/>
            <a:ext cx="22048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=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baseline="-25000" dirty="0">
                <a:solidFill>
                  <a:schemeClr val="accent2"/>
                </a:solidFill>
              </a:rPr>
              <a:t>1</a:t>
            </a:r>
            <a:r>
              <a:rPr lang="en-CA" sz="2800" baseline="-25000" dirty="0">
                <a:solidFill>
                  <a:schemeClr val="accent2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is uniform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in here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0371E61A-7A56-4776-9482-7F29A04E8EC2}"/>
              </a:ext>
            </a:extLst>
          </p:cNvPr>
          <p:cNvSpPr/>
          <p:nvPr/>
        </p:nvSpPr>
        <p:spPr bwMode="auto">
          <a:xfrm>
            <a:off x="1636280" y="2573864"/>
            <a:ext cx="160071" cy="1149054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FE77302-FBC4-4CD8-A50B-44D7C521BB0C}"/>
              </a:ext>
            </a:extLst>
          </p:cNvPr>
          <p:cNvCxnSpPr/>
          <p:nvPr/>
        </p:nvCxnSpPr>
        <p:spPr bwMode="auto">
          <a:xfrm>
            <a:off x="2435191" y="1665510"/>
            <a:ext cx="0" cy="20047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907F5C6-D5C6-4F96-8E20-525319D1672B}"/>
              </a:ext>
            </a:extLst>
          </p:cNvPr>
          <p:cNvCxnSpPr/>
          <p:nvPr/>
        </p:nvCxnSpPr>
        <p:spPr bwMode="auto">
          <a:xfrm>
            <a:off x="11303000" y="1665510"/>
            <a:ext cx="0" cy="20047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6746D2D-BB9E-49C4-B4A7-95F2EFB8C8DC}"/>
              </a:ext>
            </a:extLst>
          </p:cNvPr>
          <p:cNvCxnSpPr/>
          <p:nvPr/>
        </p:nvCxnSpPr>
        <p:spPr bwMode="auto">
          <a:xfrm>
            <a:off x="2435191" y="1665510"/>
            <a:ext cx="8867809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88CE478-E04E-4BBF-B8DD-079DFE81BDA6}"/>
              </a:ext>
            </a:extLst>
          </p:cNvPr>
          <p:cNvCxnSpPr/>
          <p:nvPr/>
        </p:nvCxnSpPr>
        <p:spPr bwMode="auto">
          <a:xfrm>
            <a:off x="2435191" y="3672110"/>
            <a:ext cx="8867809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Left Brace 28">
            <a:extLst>
              <a:ext uri="{FF2B5EF4-FFF2-40B4-BE49-F238E27FC236}">
                <a16:creationId xmlns:a16="http://schemas.microsoft.com/office/drawing/2014/main" id="{241CC264-DCC8-4121-86A0-5374FC2D639A}"/>
              </a:ext>
            </a:extLst>
          </p:cNvPr>
          <p:cNvSpPr/>
          <p:nvPr/>
        </p:nvSpPr>
        <p:spPr bwMode="auto">
          <a:xfrm flipH="1">
            <a:off x="11529580" y="1676400"/>
            <a:ext cx="160071" cy="1149054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F31E487-6767-4151-8FB8-2966E79C69A7}"/>
              </a:ext>
            </a:extLst>
          </p:cNvPr>
          <p:cNvSpPr/>
          <p:nvPr/>
        </p:nvSpPr>
        <p:spPr>
          <a:xfrm>
            <a:off x="7255633" y="4032299"/>
            <a:ext cx="22048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</a:rPr>
              <a:t>E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=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baseline="-25000" dirty="0">
                <a:solidFill>
                  <a:schemeClr val="accent2"/>
                </a:solidFill>
              </a:rPr>
              <a:t>3</a:t>
            </a:r>
            <a:r>
              <a:rPr lang="en-CA" sz="2800" baseline="-25000" dirty="0">
                <a:solidFill>
                  <a:schemeClr val="accent2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is uniform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in here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57194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0B927DCD-7567-4950-B705-0809D08EC68F}"/>
              </a:ext>
            </a:extLst>
          </p:cNvPr>
          <p:cNvSpPr/>
          <p:nvPr/>
        </p:nvSpPr>
        <p:spPr>
          <a:xfrm>
            <a:off x="1371600" y="221493"/>
            <a:ext cx="1043939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</a:rPr>
              <a:t>Let </a:t>
            </a: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  <a:latin typeface="+mj-lt"/>
              </a:rPr>
              <a:t>A </a:t>
            </a:r>
            <a:r>
              <a:rPr lang="en-US" sz="2800" dirty="0">
                <a:latin typeface="+mj-lt"/>
              </a:rPr>
              <a:t>~ 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B </a:t>
            </a:r>
            <a:r>
              <a:rPr lang="en-US" sz="2800" dirty="0"/>
              <a:t>~ 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is uniformly distributed.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</a:rPr>
              <a:t>Let </a:t>
            </a:r>
            <a:r>
              <a:rPr lang="en-US" sz="2800" dirty="0">
                <a:solidFill>
                  <a:srgbClr val="FF0000"/>
                </a:solidFill>
              </a:rPr>
              <a:t>E</a:t>
            </a:r>
            <a:r>
              <a:rPr lang="en-US" sz="2800" baseline="-25000" dirty="0">
                <a:solidFill>
                  <a:srgbClr val="FF0000"/>
                </a:solidFill>
              </a:rPr>
              <a:t>A</a:t>
            </a:r>
            <a:r>
              <a:rPr lang="en-US" sz="2800" baseline="-25000" dirty="0">
                <a:solidFill>
                  <a:srgbClr val="66FF66"/>
                </a:solidFill>
              </a:rPr>
              <a:t> </a:t>
            </a:r>
            <a:r>
              <a:rPr lang="en-US" sz="2800" dirty="0"/>
              <a:t>~ </a:t>
            </a:r>
            <a:r>
              <a:rPr lang="en-US" sz="2800" dirty="0">
                <a:solidFill>
                  <a:srgbClr val="FF0000"/>
                </a:solidFill>
              </a:rPr>
              <a:t>E</a:t>
            </a:r>
            <a:r>
              <a:rPr lang="en-US" sz="2800" baseline="-25000" dirty="0">
                <a:solidFill>
                  <a:srgbClr val="66FF66"/>
                </a:solidFill>
              </a:rPr>
              <a:t> </a:t>
            </a:r>
            <a:r>
              <a:rPr lang="en-US" sz="2800" dirty="0">
                <a:solidFill>
                  <a:srgbClr val="FFFFFF"/>
                </a:solidFill>
              </a:rPr>
              <a:t>is uniformly distributed.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</a:rPr>
              <a:t>Let </a:t>
            </a:r>
            <a:r>
              <a:rPr lang="en-US" sz="2800" dirty="0">
                <a:solidFill>
                  <a:srgbClr val="FF0000"/>
                </a:solidFill>
              </a:rPr>
              <a:t>E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r>
              <a:rPr lang="en-US" sz="2800" baseline="-25000" dirty="0">
                <a:solidFill>
                  <a:srgbClr val="66FF66"/>
                </a:solidFill>
              </a:rPr>
              <a:t> </a:t>
            </a:r>
            <a:r>
              <a:rPr lang="en-US" sz="2800" dirty="0"/>
              <a:t>~ </a:t>
            </a:r>
            <a:r>
              <a:rPr lang="en-US" sz="2800" dirty="0">
                <a:solidFill>
                  <a:srgbClr val="FF0000"/>
                </a:solidFill>
              </a:rPr>
              <a:t>E</a:t>
            </a:r>
            <a:r>
              <a:rPr lang="en-US" sz="2800" dirty="0"/>
              <a:t>-</a:t>
            </a:r>
            <a:r>
              <a:rPr lang="en-US" sz="2800" dirty="0" err="1">
                <a:solidFill>
                  <a:srgbClr val="FF0000"/>
                </a:solidFill>
              </a:rPr>
              <a:t>dE</a:t>
            </a:r>
            <a:r>
              <a:rPr lang="en-US" sz="2800" dirty="0">
                <a:solidFill>
                  <a:srgbClr val="FFFFFF"/>
                </a:solidFill>
              </a:rPr>
              <a:t>.</a:t>
            </a:r>
            <a:endParaRPr lang="en-US" sz="2800" dirty="0">
              <a:solidFill>
                <a:srgbClr val="FFFFFF"/>
              </a:solidFill>
              <a:latin typeface="+mj-lt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</a:rPr>
              <a:t>Let 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baseline="-25000" dirty="0">
                <a:solidFill>
                  <a:schemeClr val="accent2"/>
                </a:solidFill>
              </a:rPr>
              <a:t>i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>
                <a:solidFill>
                  <a:srgbClr val="FFFFFF"/>
                </a:solidFill>
              </a:rPr>
              <a:t>=</a:t>
            </a:r>
            <a:r>
              <a:rPr lang="en-US" sz="2800" dirty="0" err="1">
                <a:solidFill>
                  <a:srgbClr val="66FF66"/>
                </a:solidFill>
              </a:rPr>
              <a:t>T</a:t>
            </a:r>
            <a:r>
              <a:rPr lang="en-US" sz="2800" baseline="-25000" dirty="0" err="1">
                <a:solidFill>
                  <a:srgbClr val="66FF66"/>
                </a:solidFill>
              </a:rPr>
              <a:t>i</a:t>
            </a:r>
            <a:r>
              <a:rPr lang="en-US" sz="2800" dirty="0" err="1">
                <a:solidFill>
                  <a:srgbClr val="FFFFFF"/>
                </a:solidFill>
              </a:rPr>
              <a:t>+</a:t>
            </a:r>
            <a:r>
              <a:rPr lang="en-US" sz="2800" dirty="0" err="1">
                <a:solidFill>
                  <a:srgbClr val="FF0000"/>
                </a:solidFill>
              </a:rPr>
              <a:t>E</a:t>
            </a:r>
            <a:r>
              <a:rPr lang="en-US" sz="2800" baseline="-25000" dirty="0" err="1">
                <a:solidFill>
                  <a:srgbClr val="FF0000"/>
                </a:solidFill>
              </a:rPr>
              <a:t>i</a:t>
            </a:r>
            <a:r>
              <a:rPr lang="en-US" sz="2800" dirty="0">
                <a:solidFill>
                  <a:srgbClr val="FFFFFF"/>
                </a:solidFill>
              </a:rPr>
              <a:t>.</a:t>
            </a:r>
            <a:endParaRPr lang="en-US" sz="2800" baseline="-25000" dirty="0">
              <a:solidFill>
                <a:srgbClr val="FF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</a:rPr>
              <a:t>Let’s condition on 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baseline="-25000" dirty="0">
                <a:solidFill>
                  <a:schemeClr val="accent2"/>
                </a:solidFill>
              </a:rPr>
              <a:t>A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>
                <a:solidFill>
                  <a:srgbClr val="FFFFFF"/>
                </a:solidFill>
              </a:rPr>
              <a:t>= 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baseline="-25000" dirty="0">
                <a:solidFill>
                  <a:schemeClr val="accent2"/>
                </a:solidFill>
              </a:rPr>
              <a:t>B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>
                <a:solidFill>
                  <a:srgbClr val="FFFFFF"/>
                </a:solidFill>
              </a:rPr>
              <a:t>= 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dirty="0">
                <a:solidFill>
                  <a:srgbClr val="FFFFFF"/>
                </a:solidFill>
              </a:rPr>
              <a:t>.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8B6F7C1-92DF-4862-86F5-6A2514382209}"/>
              </a:ext>
            </a:extLst>
          </p:cNvPr>
          <p:cNvSpPr/>
          <p:nvPr/>
        </p:nvSpPr>
        <p:spPr>
          <a:xfrm>
            <a:off x="1371600" y="2583693"/>
            <a:ext cx="1043939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</a:rPr>
              <a:t>Let 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l-GR" altLang="en-US" sz="2800" dirty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US" altLang="en-US" sz="2800" baseline="-25000" dirty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>
                <a:solidFill>
                  <a:srgbClr val="FFFFFF"/>
                </a:solidFill>
              </a:rPr>
              <a:t>=</a:t>
            </a:r>
            <a:r>
              <a:rPr lang="en-US" sz="2800" dirty="0">
                <a:solidFill>
                  <a:schemeClr val="accent2"/>
                </a:solidFill>
              </a:rPr>
              <a:t> X</a:t>
            </a:r>
            <a:r>
              <a:rPr lang="el-GR" altLang="en-US" sz="2800" dirty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US" altLang="en-US" sz="2800" baseline="-25000" dirty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>
                <a:solidFill>
                  <a:srgbClr val="FFFFFF"/>
                </a:solidFill>
              </a:rPr>
              <a:t>+ </a:t>
            </a:r>
            <a:r>
              <a:rPr lang="en-US" sz="2800" dirty="0" err="1">
                <a:solidFill>
                  <a:srgbClr val="FF0000"/>
                </a:solidFill>
              </a:rPr>
              <a:t>dE</a:t>
            </a:r>
            <a:r>
              <a:rPr lang="en-US" sz="2800" dirty="0"/>
              <a:t> be affirmative action adjustment for B.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</a:rPr>
              <a:t>Then 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altLang="en-US" sz="2800" baseline="-25000" dirty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/>
              <a:t>~ 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l-GR" altLang="en-US" sz="2800" dirty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US" altLang="en-US" sz="2800" baseline="-25000" dirty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/>
              <a:t>~ 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 </a:t>
            </a:r>
            <a:r>
              <a:rPr lang="en-US" sz="2800" dirty="0">
                <a:solidFill>
                  <a:srgbClr val="FFFFFF"/>
                </a:solidFill>
              </a:rPr>
              <a:t>+ </a:t>
            </a:r>
            <a:r>
              <a:rPr lang="en-US" sz="2800" dirty="0">
                <a:solidFill>
                  <a:srgbClr val="FF0000"/>
                </a:solidFill>
              </a:rPr>
              <a:t>E</a:t>
            </a:r>
            <a:r>
              <a:rPr lang="en-US" sz="2800" dirty="0">
                <a:solidFill>
                  <a:srgbClr val="FFFFFF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</a:rPr>
              <a:t>Let’s condition on 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baseline="-25000" dirty="0">
                <a:solidFill>
                  <a:schemeClr val="accent2"/>
                </a:solidFill>
              </a:rPr>
              <a:t>A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>
                <a:solidFill>
                  <a:srgbClr val="FFFFFF"/>
                </a:solidFill>
              </a:rPr>
              <a:t>= </a:t>
            </a:r>
            <a:r>
              <a:rPr lang="en-US" sz="2800" dirty="0" err="1">
                <a:solidFill>
                  <a:schemeClr val="accent2"/>
                </a:solidFill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</a:rPr>
              <a:t>A</a:t>
            </a:r>
            <a:r>
              <a:rPr lang="en-US" sz="2800" dirty="0">
                <a:solidFill>
                  <a:srgbClr val="FFFFFF"/>
                </a:solidFill>
              </a:rPr>
              <a:t> and</a:t>
            </a:r>
            <a:r>
              <a:rPr lang="en-US" sz="2800" dirty="0">
                <a:solidFill>
                  <a:schemeClr val="accent2"/>
                </a:solidFill>
              </a:rPr>
              <a:t> X</a:t>
            </a:r>
            <a:r>
              <a:rPr lang="el-GR" altLang="en-US" sz="2800" dirty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US" sz="2800" baseline="-25000" dirty="0">
                <a:solidFill>
                  <a:schemeClr val="accent2"/>
                </a:solidFill>
              </a:rPr>
              <a:t>B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>
                <a:solidFill>
                  <a:srgbClr val="FFFFFF"/>
                </a:solidFill>
              </a:rPr>
              <a:t>= </a:t>
            </a:r>
            <a:r>
              <a:rPr lang="en-US" sz="2800" dirty="0" err="1">
                <a:solidFill>
                  <a:schemeClr val="accent2"/>
                </a:solidFill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</a:rPr>
              <a:t>B</a:t>
            </a:r>
            <a:r>
              <a:rPr lang="en-US" sz="2800" dirty="0">
                <a:solidFill>
                  <a:srgbClr val="FFFFFF"/>
                </a:solidFill>
              </a:rPr>
              <a:t> = </a:t>
            </a:r>
            <a:r>
              <a:rPr lang="en-US" sz="2800" dirty="0" err="1">
                <a:solidFill>
                  <a:schemeClr val="accent2"/>
                </a:solidFill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</a:rPr>
              <a:t>A</a:t>
            </a:r>
            <a:r>
              <a:rPr lang="en-US" sz="2800" dirty="0">
                <a:solidFill>
                  <a:srgbClr val="FFFFFF"/>
                </a:solidFill>
              </a:rPr>
              <a:t> + </a:t>
            </a:r>
            <a:r>
              <a:rPr lang="en-US" sz="2800" dirty="0" err="1">
                <a:solidFill>
                  <a:srgbClr val="FF0000"/>
                </a:solidFill>
              </a:rPr>
              <a:t>dE</a:t>
            </a:r>
            <a:r>
              <a:rPr lang="en-US" sz="2800" dirty="0">
                <a:solidFill>
                  <a:srgbClr val="FFFFFF"/>
                </a:solidFill>
              </a:rPr>
              <a:t>. 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1BB1D8E-30CF-4E12-83F3-AE9DF473C816}"/>
              </a:ext>
            </a:extLst>
          </p:cNvPr>
          <p:cNvSpPr/>
          <p:nvPr/>
        </p:nvSpPr>
        <p:spPr>
          <a:xfrm>
            <a:off x="1403607" y="5670959"/>
            <a:ext cx="99253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Lemma: [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A 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 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latin typeface="+mj-lt"/>
              </a:rPr>
              <a:t>]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l-GR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US" sz="2800" dirty="0">
                <a:solidFill>
                  <a:srgbClr val="FFFFFF"/>
                </a:solidFill>
              </a:rPr>
              <a:t> [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B </a:t>
            </a:r>
            <a:r>
              <a:rPr lang="en-US" sz="2800" dirty="0">
                <a:solidFill>
                  <a:srgbClr val="FFFFFF"/>
                </a:solidFill>
              </a:rPr>
              <a:t>| 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dirty="0"/>
              <a:t>]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7F085C-0B91-415B-BB4B-D9E0E53F0624}"/>
              </a:ext>
            </a:extLst>
          </p:cNvPr>
          <p:cNvSpPr/>
          <p:nvPr/>
        </p:nvSpPr>
        <p:spPr>
          <a:xfrm>
            <a:off x="1384300" y="4272793"/>
            <a:ext cx="1043939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/>
              <a:t>Given to distributions D</a:t>
            </a:r>
            <a:r>
              <a:rPr lang="en-US" sz="2800" baseline="-25000" dirty="0"/>
              <a:t>A </a:t>
            </a:r>
            <a:r>
              <a:rPr lang="en-US" sz="2800" dirty="0"/>
              <a:t>and D</a:t>
            </a:r>
            <a:r>
              <a:rPr lang="en-US" sz="2800" baseline="-25000" dirty="0"/>
              <a:t>B</a:t>
            </a:r>
            <a:r>
              <a:rPr lang="en-US" sz="2800" dirty="0"/>
              <a:t>, we say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/>
              <a:t>D</a:t>
            </a:r>
            <a:r>
              <a:rPr lang="en-US" sz="2800" baseline="-25000" dirty="0"/>
              <a:t>A</a:t>
            </a:r>
            <a:r>
              <a:rPr lang="en-US" sz="2800" dirty="0"/>
              <a:t> </a:t>
            </a:r>
            <a:r>
              <a:rPr lang="el-GR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≤ </a:t>
            </a:r>
            <a:r>
              <a:rPr lang="en-US" sz="2800" dirty="0"/>
              <a:t>D</a:t>
            </a:r>
            <a:r>
              <a:rPr lang="en-US" sz="2800" baseline="-25000" dirty="0"/>
              <a:t>B    </a:t>
            </a:r>
            <a:r>
              <a:rPr lang="en-US" sz="2800" dirty="0"/>
              <a:t>iff  ∀</a:t>
            </a:r>
            <a:r>
              <a:rPr lang="en-US" sz="2800" dirty="0">
                <a:latin typeface="+mj-lt"/>
              </a:rPr>
              <a:t>d, P(</a:t>
            </a:r>
            <a:r>
              <a:rPr lang="en-US" sz="2800" dirty="0"/>
              <a:t>D</a:t>
            </a:r>
            <a:r>
              <a:rPr lang="en-US" sz="2800" baseline="-25000" dirty="0"/>
              <a:t>A</a:t>
            </a:r>
            <a:r>
              <a:rPr lang="el-GR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 ≥</a:t>
            </a:r>
            <a:r>
              <a:rPr lang="en-US" sz="2800" dirty="0"/>
              <a:t> d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 ≤</a:t>
            </a:r>
            <a:r>
              <a:rPr lang="en-US" sz="2800" dirty="0"/>
              <a:t> P(D</a:t>
            </a:r>
            <a:r>
              <a:rPr lang="en-US" sz="2800" baseline="-25000" dirty="0"/>
              <a:t>B</a:t>
            </a:r>
            <a:r>
              <a:rPr lang="el-GR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 ≥</a:t>
            </a:r>
            <a:r>
              <a:rPr lang="en-US" sz="2800" dirty="0"/>
              <a:t> d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).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+mj-lt"/>
                <a:cs typeface="Times New Roman" panose="02020603050405020304" pitchFamily="18" charset="0"/>
                <a:sym typeface="Symbol" panose="05050102010706020507" pitchFamily="18" charset="2"/>
              </a:rPr>
              <a:t>      &lt;                                     &lt;</a:t>
            </a:r>
            <a:endParaRPr lang="en-CA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58196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F76B8-F548-4D64-84EB-981442691F05}"/>
              </a:ext>
            </a:extLst>
          </p:cNvPr>
          <p:cNvSpPr/>
          <p:nvPr/>
        </p:nvSpPr>
        <p:spPr>
          <a:xfrm>
            <a:off x="4742789" y="1312844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endParaRPr lang="en-CA" sz="2800" dirty="0">
              <a:solidFill>
                <a:srgbClr val="66FF66"/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5E0862-E373-4FD1-845D-48AD9DA7EB85}"/>
              </a:ext>
            </a:extLst>
          </p:cNvPr>
          <p:cNvSpPr/>
          <p:nvPr/>
        </p:nvSpPr>
        <p:spPr>
          <a:xfrm>
            <a:off x="5782719" y="6102032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endParaRPr lang="en-CA" sz="28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C0950C7-7874-4E70-A072-F4E4EA00D0EA}"/>
              </a:ext>
            </a:extLst>
          </p:cNvPr>
          <p:cNvCxnSpPr>
            <a:cxnSpLocks/>
          </p:cNvCxnSpPr>
          <p:nvPr/>
        </p:nvCxnSpPr>
        <p:spPr bwMode="auto">
          <a:xfrm>
            <a:off x="5366298" y="3923887"/>
            <a:ext cx="1202965" cy="1183207"/>
          </a:xfrm>
          <a:prstGeom prst="line">
            <a:avLst/>
          </a:prstGeom>
          <a:noFill/>
          <a:ln w="1682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76A43AA5-EB6D-4477-8DE7-0E9CB60C599C}"/>
              </a:ext>
            </a:extLst>
          </p:cNvPr>
          <p:cNvSpPr/>
          <p:nvPr/>
        </p:nvSpPr>
        <p:spPr>
          <a:xfrm>
            <a:off x="5761295" y="2483279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B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87FEDD-A611-433E-AF91-D7253180EC28}"/>
              </a:ext>
            </a:extLst>
          </p:cNvPr>
          <p:cNvSpPr/>
          <p:nvPr/>
        </p:nvSpPr>
        <p:spPr>
          <a:xfrm>
            <a:off x="5668275" y="4454908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A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19C0E0A-D804-40EF-9B33-B32768491D2C}"/>
              </a:ext>
            </a:extLst>
          </p:cNvPr>
          <p:cNvCxnSpPr>
            <a:cxnSpLocks/>
          </p:cNvCxnSpPr>
          <p:nvPr/>
        </p:nvCxnSpPr>
        <p:spPr bwMode="auto">
          <a:xfrm flipH="1">
            <a:off x="5736879" y="2826534"/>
            <a:ext cx="24416" cy="146304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07FC3B99-B058-4D46-816C-8B4E77D35886}"/>
              </a:ext>
            </a:extLst>
          </p:cNvPr>
          <p:cNvSpPr/>
          <p:nvPr/>
        </p:nvSpPr>
        <p:spPr>
          <a:xfrm>
            <a:off x="5746362" y="337397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k</a:t>
            </a:r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9061783-CDEE-489D-A8F2-4BAF31B8813D}"/>
              </a:ext>
            </a:extLst>
          </p:cNvPr>
          <p:cNvCxnSpPr>
            <a:cxnSpLocks/>
          </p:cNvCxnSpPr>
          <p:nvPr/>
        </p:nvCxnSpPr>
        <p:spPr bwMode="auto">
          <a:xfrm>
            <a:off x="6558255" y="1353456"/>
            <a:ext cx="0" cy="48368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9031D84-87A7-4988-A796-A297B68BCE2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58727" y="1327735"/>
            <a:ext cx="22776" cy="4904814"/>
          </a:xfrm>
          <a:prstGeom prst="line">
            <a:avLst/>
          </a:prstGeom>
          <a:noFill/>
          <a:ln w="635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C965AD0-16B4-4DDA-8FB7-00E822CD64D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69857" y="3912643"/>
            <a:ext cx="1" cy="1183735"/>
          </a:xfrm>
          <a:prstGeom prst="line">
            <a:avLst/>
          </a:prstGeom>
          <a:noFill/>
          <a:ln w="168275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72CF3087-6A4B-42D7-9B0D-661E8A430E9B}"/>
              </a:ext>
            </a:extLst>
          </p:cNvPr>
          <p:cNvGrpSpPr/>
          <p:nvPr/>
        </p:nvGrpSpPr>
        <p:grpSpPr>
          <a:xfrm>
            <a:off x="5373285" y="1331682"/>
            <a:ext cx="1188271" cy="4858664"/>
            <a:chOff x="5379872" y="1331682"/>
            <a:chExt cx="2308683" cy="4858664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6746D2D-BB9E-49C4-B4A7-95F2EFB8C8D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88038" y="1331682"/>
              <a:ext cx="2300517" cy="3075"/>
            </a:xfrm>
            <a:prstGeom prst="line">
              <a:avLst/>
            </a:prstGeom>
            <a:noFill/>
            <a:ln w="38100" cap="flat" cmpd="sng" algn="ctr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27B2B31-A268-4AB1-BAC1-4168C684EAB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9872" y="6187271"/>
              <a:ext cx="2300517" cy="3075"/>
            </a:xfrm>
            <a:prstGeom prst="line">
              <a:avLst/>
            </a:prstGeom>
            <a:noFill/>
            <a:ln w="38100" cap="flat" cmpd="sng" algn="ctr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0" name="Left Brace 69">
            <a:extLst>
              <a:ext uri="{FF2B5EF4-FFF2-40B4-BE49-F238E27FC236}">
                <a16:creationId xmlns:a16="http://schemas.microsoft.com/office/drawing/2014/main" id="{D884886A-8230-49E1-A4FB-86981C5010FA}"/>
              </a:ext>
            </a:extLst>
          </p:cNvPr>
          <p:cNvSpPr/>
          <p:nvPr/>
        </p:nvSpPr>
        <p:spPr bwMode="auto">
          <a:xfrm flipH="1">
            <a:off x="6762435" y="3974901"/>
            <a:ext cx="250430" cy="1132193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F9DA910-0E47-43A1-A26C-DD3F029B041F}"/>
              </a:ext>
            </a:extLst>
          </p:cNvPr>
          <p:cNvCxnSpPr>
            <a:cxnSpLocks/>
          </p:cNvCxnSpPr>
          <p:nvPr/>
        </p:nvCxnSpPr>
        <p:spPr bwMode="auto">
          <a:xfrm>
            <a:off x="5366298" y="2459755"/>
            <a:ext cx="1202965" cy="1183207"/>
          </a:xfrm>
          <a:prstGeom prst="line">
            <a:avLst/>
          </a:prstGeom>
          <a:noFill/>
          <a:ln w="63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FE77302-FBC4-4CD8-A50B-44D7C521BB0C}"/>
              </a:ext>
            </a:extLst>
          </p:cNvPr>
          <p:cNvCxnSpPr>
            <a:cxnSpLocks/>
          </p:cNvCxnSpPr>
          <p:nvPr/>
        </p:nvCxnSpPr>
        <p:spPr bwMode="auto">
          <a:xfrm>
            <a:off x="5388038" y="1331682"/>
            <a:ext cx="0" cy="48368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8B2177D1-249A-4904-A69B-7B7EF0D2E8B4}"/>
              </a:ext>
            </a:extLst>
          </p:cNvPr>
          <p:cNvSpPr/>
          <p:nvPr/>
        </p:nvSpPr>
        <p:spPr>
          <a:xfrm>
            <a:off x="1589576" y="2620122"/>
            <a:ext cx="36240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FFFFFF"/>
                </a:solidFill>
              </a:rPr>
              <a:t>Pr</a:t>
            </a:r>
            <a:r>
              <a:rPr lang="en-US" sz="2800" dirty="0">
                <a:solidFill>
                  <a:srgbClr val="FFFFFF"/>
                </a:solidFill>
              </a:rPr>
              <a:t>[X</a:t>
            </a:r>
            <a:r>
              <a:rPr lang="en-US" sz="2800" baseline="-25000" dirty="0">
                <a:solidFill>
                  <a:srgbClr val="FFFFFF"/>
                </a:solidFill>
              </a:rPr>
              <a:t>B</a:t>
            </a:r>
            <a:r>
              <a:rPr lang="en-US" sz="2800" dirty="0">
                <a:solidFill>
                  <a:srgbClr val="FFFFFF"/>
                </a:solidFill>
              </a:rPr>
              <a:t>=x] &lt; </a:t>
            </a:r>
            <a:r>
              <a:rPr lang="en-US" sz="2800" dirty="0" err="1">
                <a:solidFill>
                  <a:srgbClr val="FFFFFF"/>
                </a:solidFill>
              </a:rPr>
              <a:t>Pr</a:t>
            </a:r>
            <a:r>
              <a:rPr lang="en-US" sz="2800" dirty="0">
                <a:solidFill>
                  <a:srgbClr val="FFFFFF"/>
                </a:solidFill>
              </a:rPr>
              <a:t>[X</a:t>
            </a:r>
            <a:r>
              <a:rPr lang="en-US" sz="2800" baseline="-25000" dirty="0">
                <a:solidFill>
                  <a:srgbClr val="FFFFFF"/>
                </a:solidFill>
              </a:rPr>
              <a:t>A</a:t>
            </a:r>
            <a:r>
              <a:rPr lang="en-US" sz="2800" dirty="0">
                <a:solidFill>
                  <a:srgbClr val="FFFFFF"/>
                </a:solidFill>
              </a:rPr>
              <a:t>=x]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</a:rPr>
              <a:t>Exp[T</a:t>
            </a:r>
            <a:r>
              <a:rPr lang="en-US" sz="2800" baseline="-25000" dirty="0">
                <a:solidFill>
                  <a:srgbClr val="FFFFFF"/>
                </a:solidFill>
              </a:rPr>
              <a:t>B</a:t>
            </a:r>
            <a:r>
              <a:rPr lang="en-US" sz="2800" dirty="0">
                <a:solidFill>
                  <a:srgbClr val="FFFFFF"/>
                </a:solidFill>
              </a:rPr>
              <a:t>|X</a:t>
            </a:r>
            <a:r>
              <a:rPr lang="en-US" sz="2800" baseline="-25000" dirty="0">
                <a:solidFill>
                  <a:srgbClr val="FFFFFF"/>
                </a:solidFill>
              </a:rPr>
              <a:t>B</a:t>
            </a:r>
            <a:r>
              <a:rPr lang="en-US" sz="2800" dirty="0">
                <a:solidFill>
                  <a:srgbClr val="FFFFFF"/>
                </a:solidFill>
              </a:rPr>
              <a:t>=x]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</a:rPr>
              <a:t>  = Exp[T</a:t>
            </a:r>
            <a:r>
              <a:rPr lang="en-US" sz="2800" baseline="-25000" dirty="0">
                <a:solidFill>
                  <a:srgbClr val="FFFFFF"/>
                </a:solidFill>
              </a:rPr>
              <a:t>A</a:t>
            </a:r>
            <a:r>
              <a:rPr lang="en-US" sz="2800" dirty="0">
                <a:solidFill>
                  <a:srgbClr val="FFFFFF"/>
                </a:solidFill>
              </a:rPr>
              <a:t>|X</a:t>
            </a:r>
            <a:r>
              <a:rPr lang="en-US" sz="2800" baseline="-25000" dirty="0">
                <a:solidFill>
                  <a:srgbClr val="FFFFFF"/>
                </a:solidFill>
              </a:rPr>
              <a:t>A</a:t>
            </a:r>
            <a:r>
              <a:rPr lang="en-US" sz="2800" dirty="0">
                <a:solidFill>
                  <a:srgbClr val="FFFFFF"/>
                </a:solidFill>
              </a:rPr>
              <a:t>=x]+k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F10CEC3-862C-4B13-BF15-920473153315}"/>
              </a:ext>
            </a:extLst>
          </p:cNvPr>
          <p:cNvSpPr/>
          <p:nvPr/>
        </p:nvSpPr>
        <p:spPr>
          <a:xfrm>
            <a:off x="6838492" y="4262600"/>
            <a:ext cx="1950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  <a:latin typeface="+mj-lt"/>
              </a:rPr>
              <a:t>A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>
                <a:solidFill>
                  <a:schemeClr val="accent2"/>
                </a:solidFill>
              </a:rPr>
              <a:t>A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=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CA" sz="2800" baseline="-25000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42" name="Left Brace 41">
            <a:extLst>
              <a:ext uri="{FF2B5EF4-FFF2-40B4-BE49-F238E27FC236}">
                <a16:creationId xmlns:a16="http://schemas.microsoft.com/office/drawing/2014/main" id="{8872C6D9-16CE-4550-B7EB-E1C5787C3D03}"/>
              </a:ext>
            </a:extLst>
          </p:cNvPr>
          <p:cNvSpPr/>
          <p:nvPr/>
        </p:nvSpPr>
        <p:spPr bwMode="auto">
          <a:xfrm flipH="1">
            <a:off x="6775135" y="2501701"/>
            <a:ext cx="250430" cy="1132193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0901204-2488-4DB5-A1EA-2584CB002514}"/>
              </a:ext>
            </a:extLst>
          </p:cNvPr>
          <p:cNvSpPr/>
          <p:nvPr/>
        </p:nvSpPr>
        <p:spPr>
          <a:xfrm>
            <a:off x="6851192" y="2789400"/>
            <a:ext cx="1950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  <a:latin typeface="+mj-lt"/>
              </a:rPr>
              <a:t>B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>
                <a:solidFill>
                  <a:schemeClr val="accent2"/>
                </a:solidFill>
              </a:rPr>
              <a:t>B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=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CA" sz="2800" baseline="-25000" dirty="0">
                <a:solidFill>
                  <a:schemeClr val="accent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22984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F76B8-F548-4D64-84EB-981442691F05}"/>
              </a:ext>
            </a:extLst>
          </p:cNvPr>
          <p:cNvSpPr/>
          <p:nvPr/>
        </p:nvSpPr>
        <p:spPr>
          <a:xfrm>
            <a:off x="1987064" y="2277780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endParaRPr lang="en-CA" sz="2800" dirty="0">
              <a:solidFill>
                <a:srgbClr val="66FF66"/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5E0862-E373-4FD1-845D-48AD9DA7EB85}"/>
              </a:ext>
            </a:extLst>
          </p:cNvPr>
          <p:cNvSpPr/>
          <p:nvPr/>
        </p:nvSpPr>
        <p:spPr>
          <a:xfrm>
            <a:off x="4514364" y="3670300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endParaRPr lang="en-CA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A54263-F01C-4BD4-870E-2FC4653553AC}"/>
              </a:ext>
            </a:extLst>
          </p:cNvPr>
          <p:cNvSpPr/>
          <p:nvPr/>
        </p:nvSpPr>
        <p:spPr>
          <a:xfrm>
            <a:off x="260607" y="171860"/>
            <a:ext cx="992532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Lemma: [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A 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 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latin typeface="+mj-lt"/>
              </a:rPr>
              <a:t>]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l-GR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US" sz="2800" dirty="0">
                <a:solidFill>
                  <a:srgbClr val="FFFFFF"/>
                </a:solidFill>
              </a:rPr>
              <a:t> [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B </a:t>
            </a:r>
            <a:r>
              <a:rPr lang="en-US" sz="2800" dirty="0">
                <a:solidFill>
                  <a:srgbClr val="FFFFFF"/>
                </a:solidFill>
              </a:rPr>
              <a:t>| 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dirty="0"/>
              <a:t>]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Proof by picture: </a:t>
            </a:r>
            <a:endParaRPr lang="en-US" sz="2800" dirty="0">
              <a:latin typeface="+mj-lt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C0950C7-7874-4E70-A072-F4E4EA00D0EA}"/>
              </a:ext>
            </a:extLst>
          </p:cNvPr>
          <p:cNvCxnSpPr/>
          <p:nvPr/>
        </p:nvCxnSpPr>
        <p:spPr bwMode="auto">
          <a:xfrm>
            <a:off x="4051300" y="1676400"/>
            <a:ext cx="2284186" cy="19939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A892B55-0660-4F31-87CD-BF1F65FF47D7}"/>
              </a:ext>
            </a:extLst>
          </p:cNvPr>
          <p:cNvCxnSpPr/>
          <p:nvPr/>
        </p:nvCxnSpPr>
        <p:spPr bwMode="auto">
          <a:xfrm>
            <a:off x="7082973" y="1665510"/>
            <a:ext cx="2284186" cy="19939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1B5E047-7635-4900-BEC7-EFCE24A4E1E5}"/>
              </a:ext>
            </a:extLst>
          </p:cNvPr>
          <p:cNvCxnSpPr>
            <a:cxnSpLocks/>
          </p:cNvCxnSpPr>
          <p:nvPr/>
        </p:nvCxnSpPr>
        <p:spPr bwMode="auto">
          <a:xfrm>
            <a:off x="10136421" y="1670949"/>
            <a:ext cx="1166579" cy="1130051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EDA73E0-100D-443B-9797-AB4CB09F9D36}"/>
              </a:ext>
            </a:extLst>
          </p:cNvPr>
          <p:cNvCxnSpPr>
            <a:cxnSpLocks/>
          </p:cNvCxnSpPr>
          <p:nvPr/>
        </p:nvCxnSpPr>
        <p:spPr bwMode="auto">
          <a:xfrm>
            <a:off x="2435191" y="2540249"/>
            <a:ext cx="1166579" cy="1130051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76A43AA5-EB6D-4477-8DE7-0E9CB60C599C}"/>
              </a:ext>
            </a:extLst>
          </p:cNvPr>
          <p:cNvSpPr/>
          <p:nvPr/>
        </p:nvSpPr>
        <p:spPr>
          <a:xfrm>
            <a:off x="2878080" y="2580986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A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87FEDD-A611-433E-AF91-D7253180EC28}"/>
              </a:ext>
            </a:extLst>
          </p:cNvPr>
          <p:cNvSpPr/>
          <p:nvPr/>
        </p:nvSpPr>
        <p:spPr>
          <a:xfrm>
            <a:off x="5267505" y="2374153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A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794E11D-4F39-47E7-BC43-4D4AE754BC8A}"/>
              </a:ext>
            </a:extLst>
          </p:cNvPr>
          <p:cNvSpPr/>
          <p:nvPr/>
        </p:nvSpPr>
        <p:spPr>
          <a:xfrm>
            <a:off x="10694044" y="1808087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B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B587624-DAA4-4EB3-969B-57DC2CE03275}"/>
              </a:ext>
            </a:extLst>
          </p:cNvPr>
          <p:cNvSpPr/>
          <p:nvPr/>
        </p:nvSpPr>
        <p:spPr>
          <a:xfrm>
            <a:off x="8288304" y="2336031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B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4" name="Right Brace 23">
            <a:extLst>
              <a:ext uri="{FF2B5EF4-FFF2-40B4-BE49-F238E27FC236}">
                <a16:creationId xmlns:a16="http://schemas.microsoft.com/office/drawing/2014/main" id="{C8A7D5FD-8B96-4767-AA10-216672C7D637}"/>
              </a:ext>
            </a:extLst>
          </p:cNvPr>
          <p:cNvSpPr/>
          <p:nvPr/>
        </p:nvSpPr>
        <p:spPr bwMode="auto">
          <a:xfrm rot="5400000">
            <a:off x="8090808" y="2749552"/>
            <a:ext cx="293914" cy="2258788"/>
          </a:xfrm>
          <a:prstGeom prst="rightBrac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23BE3C4-C13B-44B2-ABD7-E387957A070E}"/>
              </a:ext>
            </a:extLst>
          </p:cNvPr>
          <p:cNvSpPr/>
          <p:nvPr/>
        </p:nvSpPr>
        <p:spPr>
          <a:xfrm>
            <a:off x="-275467" y="2355899"/>
            <a:ext cx="22048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=</a:t>
            </a:r>
            <a:r>
              <a:rPr lang="en-US" sz="2800" dirty="0" err="1">
                <a:solidFill>
                  <a:schemeClr val="accent2"/>
                </a:solidFill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</a:rPr>
              <a:t>A</a:t>
            </a:r>
            <a:r>
              <a:rPr lang="en-CA" sz="2800" baseline="-25000" dirty="0">
                <a:solidFill>
                  <a:schemeClr val="accent2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is uniform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in here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0371E61A-7A56-4776-9482-7F29A04E8EC2}"/>
              </a:ext>
            </a:extLst>
          </p:cNvPr>
          <p:cNvSpPr/>
          <p:nvPr/>
        </p:nvSpPr>
        <p:spPr bwMode="auto">
          <a:xfrm>
            <a:off x="1636280" y="2573864"/>
            <a:ext cx="160071" cy="1149054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FE77302-FBC4-4CD8-A50B-44D7C521BB0C}"/>
              </a:ext>
            </a:extLst>
          </p:cNvPr>
          <p:cNvCxnSpPr/>
          <p:nvPr/>
        </p:nvCxnSpPr>
        <p:spPr bwMode="auto">
          <a:xfrm>
            <a:off x="2435191" y="1665510"/>
            <a:ext cx="0" cy="20047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907F5C6-D5C6-4F96-8E20-525319D1672B}"/>
              </a:ext>
            </a:extLst>
          </p:cNvPr>
          <p:cNvCxnSpPr/>
          <p:nvPr/>
        </p:nvCxnSpPr>
        <p:spPr bwMode="auto">
          <a:xfrm>
            <a:off x="11303000" y="1665510"/>
            <a:ext cx="0" cy="20047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6746D2D-BB9E-49C4-B4A7-95F2EFB8C8DC}"/>
              </a:ext>
            </a:extLst>
          </p:cNvPr>
          <p:cNvCxnSpPr/>
          <p:nvPr/>
        </p:nvCxnSpPr>
        <p:spPr bwMode="auto">
          <a:xfrm>
            <a:off x="2435191" y="1665510"/>
            <a:ext cx="8867809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88CE478-E04E-4BBF-B8DD-079DFE81BDA6}"/>
              </a:ext>
            </a:extLst>
          </p:cNvPr>
          <p:cNvCxnSpPr/>
          <p:nvPr/>
        </p:nvCxnSpPr>
        <p:spPr bwMode="auto">
          <a:xfrm>
            <a:off x="2435191" y="3672110"/>
            <a:ext cx="8867809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Left Brace 28">
            <a:extLst>
              <a:ext uri="{FF2B5EF4-FFF2-40B4-BE49-F238E27FC236}">
                <a16:creationId xmlns:a16="http://schemas.microsoft.com/office/drawing/2014/main" id="{241CC264-DCC8-4121-86A0-5374FC2D639A}"/>
              </a:ext>
            </a:extLst>
          </p:cNvPr>
          <p:cNvSpPr/>
          <p:nvPr/>
        </p:nvSpPr>
        <p:spPr bwMode="auto">
          <a:xfrm flipH="1">
            <a:off x="11529580" y="1676400"/>
            <a:ext cx="160071" cy="1149054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F31E487-6767-4151-8FB8-2966E79C69A7}"/>
              </a:ext>
            </a:extLst>
          </p:cNvPr>
          <p:cNvSpPr/>
          <p:nvPr/>
        </p:nvSpPr>
        <p:spPr>
          <a:xfrm>
            <a:off x="7255633" y="4032299"/>
            <a:ext cx="22048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</a:rPr>
              <a:t>E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=</a:t>
            </a:r>
            <a:r>
              <a:rPr lang="en-US" sz="2800" dirty="0" err="1">
                <a:solidFill>
                  <a:schemeClr val="accent2"/>
                </a:solidFill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</a:rPr>
              <a:t>B</a:t>
            </a:r>
            <a:r>
              <a:rPr lang="en-CA" sz="2800" baseline="-25000" dirty="0">
                <a:solidFill>
                  <a:schemeClr val="accent2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is uniform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in here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19C0E0A-D804-40EF-9B33-B32768491D2C}"/>
              </a:ext>
            </a:extLst>
          </p:cNvPr>
          <p:cNvCxnSpPr>
            <a:cxnSpLocks/>
          </p:cNvCxnSpPr>
          <p:nvPr/>
        </p:nvCxnSpPr>
        <p:spPr bwMode="auto">
          <a:xfrm>
            <a:off x="4630957" y="2150633"/>
            <a:ext cx="2992409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07FC3B99-B058-4D46-816C-8B4E77D35886}"/>
              </a:ext>
            </a:extLst>
          </p:cNvPr>
          <p:cNvSpPr/>
          <p:nvPr/>
        </p:nvSpPr>
        <p:spPr>
          <a:xfrm>
            <a:off x="5860779" y="179120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dE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431413B-BEC1-4E6C-8C95-E20CFE421EFD}"/>
              </a:ext>
            </a:extLst>
          </p:cNvPr>
          <p:cNvSpPr/>
          <p:nvPr/>
        </p:nvSpPr>
        <p:spPr>
          <a:xfrm>
            <a:off x="1403607" y="5670959"/>
            <a:ext cx="99253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Need: </a:t>
            </a:r>
            <a:r>
              <a:rPr lang="en-US" sz="2800" dirty="0"/>
              <a:t>∀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dirty="0"/>
              <a:t>,   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[</a:t>
            </a:r>
            <a:r>
              <a:rPr lang="en-US" sz="2800" dirty="0" err="1">
                <a:solidFill>
                  <a:srgbClr val="66FF66"/>
                </a:solidFill>
              </a:rPr>
              <a:t>T</a:t>
            </a:r>
            <a:r>
              <a:rPr lang="en-US" sz="2800" dirty="0" err="1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latin typeface="+mj-lt"/>
              </a:rPr>
              <a:t>]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l-GR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US" sz="2800" dirty="0">
                <a:solidFill>
                  <a:srgbClr val="FFFFFF"/>
                </a:solidFill>
              </a:rPr>
              <a:t> [</a:t>
            </a:r>
            <a:r>
              <a:rPr lang="en-US" sz="2800" dirty="0" err="1">
                <a:solidFill>
                  <a:srgbClr val="66FF66"/>
                </a:solidFill>
              </a:rPr>
              <a:t>T</a:t>
            </a:r>
            <a:r>
              <a:rPr lang="en-US" sz="2800" dirty="0" err="1">
                <a:solidFill>
                  <a:srgbClr val="FFFFFF"/>
                </a:solidFill>
              </a:rPr>
              <a:t>|</a:t>
            </a:r>
            <a:r>
              <a:rPr lang="en-US" sz="2800" dirty="0" err="1">
                <a:solidFill>
                  <a:schemeClr val="accent2"/>
                </a:solidFill>
              </a:rPr>
              <a:t>x+dx</a:t>
            </a:r>
            <a:r>
              <a:rPr lang="en-US" sz="28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907445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F76B8-F548-4D64-84EB-981442691F05}"/>
              </a:ext>
            </a:extLst>
          </p:cNvPr>
          <p:cNvSpPr/>
          <p:nvPr/>
        </p:nvSpPr>
        <p:spPr>
          <a:xfrm>
            <a:off x="7038941" y="2769716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endParaRPr lang="en-CA" sz="2800" dirty="0">
              <a:solidFill>
                <a:srgbClr val="66FF66"/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5E0862-E373-4FD1-845D-48AD9DA7EB85}"/>
              </a:ext>
            </a:extLst>
          </p:cNvPr>
          <p:cNvSpPr/>
          <p:nvPr/>
        </p:nvSpPr>
        <p:spPr>
          <a:xfrm>
            <a:off x="8345323" y="6166761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endParaRPr lang="en-CA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A54263-F01C-4BD4-870E-2FC4653553AC}"/>
              </a:ext>
            </a:extLst>
          </p:cNvPr>
          <p:cNvSpPr/>
          <p:nvPr/>
        </p:nvSpPr>
        <p:spPr>
          <a:xfrm>
            <a:off x="146307" y="1021509"/>
            <a:ext cx="4096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Lemma: [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A 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 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latin typeface="+mj-lt"/>
              </a:rPr>
              <a:t>]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+mj-lt"/>
                <a:cs typeface="Times New Roman" panose="02020603050405020304" pitchFamily="18" charset="0"/>
                <a:sym typeface="Symbol" panose="05050102010706020507" pitchFamily="18" charset="2"/>
              </a:rPr>
              <a:t>&lt;</a:t>
            </a:r>
            <a:r>
              <a:rPr lang="en-US" sz="2800" dirty="0">
                <a:solidFill>
                  <a:srgbClr val="FFFFFF"/>
                </a:solidFill>
              </a:rPr>
              <a:t> [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B </a:t>
            </a:r>
            <a:r>
              <a:rPr lang="en-US" sz="2800" dirty="0">
                <a:solidFill>
                  <a:srgbClr val="FFFFFF"/>
                </a:solidFill>
              </a:rPr>
              <a:t>| 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dirty="0"/>
              <a:t>]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C0950C7-7874-4E70-A072-F4E4EA00D0EA}"/>
              </a:ext>
            </a:extLst>
          </p:cNvPr>
          <p:cNvCxnSpPr/>
          <p:nvPr/>
        </p:nvCxnSpPr>
        <p:spPr bwMode="auto">
          <a:xfrm>
            <a:off x="7470839" y="3545115"/>
            <a:ext cx="2284186" cy="19939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A892B55-0660-4F31-87CD-BF1F65FF47D7}"/>
              </a:ext>
            </a:extLst>
          </p:cNvPr>
          <p:cNvCxnSpPr/>
          <p:nvPr/>
        </p:nvCxnSpPr>
        <p:spPr bwMode="auto">
          <a:xfrm>
            <a:off x="7475035" y="2358405"/>
            <a:ext cx="2284186" cy="19939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EDA73E0-100D-443B-9797-AB4CB09F9D36}"/>
              </a:ext>
            </a:extLst>
          </p:cNvPr>
          <p:cNvCxnSpPr>
            <a:cxnSpLocks/>
          </p:cNvCxnSpPr>
          <p:nvPr/>
        </p:nvCxnSpPr>
        <p:spPr bwMode="auto">
          <a:xfrm>
            <a:off x="8456289" y="1318985"/>
            <a:ext cx="1272907" cy="11165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76A43AA5-EB6D-4477-8DE7-0E9CB60C599C}"/>
              </a:ext>
            </a:extLst>
          </p:cNvPr>
          <p:cNvSpPr/>
          <p:nvPr/>
        </p:nvSpPr>
        <p:spPr>
          <a:xfrm>
            <a:off x="8352520" y="2733358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B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87FEDD-A611-433E-AF91-D7253180EC28}"/>
              </a:ext>
            </a:extLst>
          </p:cNvPr>
          <p:cNvSpPr/>
          <p:nvPr/>
        </p:nvSpPr>
        <p:spPr>
          <a:xfrm>
            <a:off x="8406941" y="3984359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A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B587624-DAA4-4EB3-969B-57DC2CE03275}"/>
              </a:ext>
            </a:extLst>
          </p:cNvPr>
          <p:cNvSpPr/>
          <p:nvPr/>
        </p:nvSpPr>
        <p:spPr>
          <a:xfrm>
            <a:off x="9012884" y="1464732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B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23BE3C4-C13B-44B2-ABD7-E387957A070E}"/>
              </a:ext>
            </a:extLst>
          </p:cNvPr>
          <p:cNvSpPr/>
          <p:nvPr/>
        </p:nvSpPr>
        <p:spPr>
          <a:xfrm>
            <a:off x="5019626" y="3892809"/>
            <a:ext cx="22048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A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=</a:t>
            </a:r>
            <a:r>
              <a:rPr lang="en-US" sz="2800" dirty="0" err="1">
                <a:solidFill>
                  <a:schemeClr val="accent2"/>
                </a:solidFill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</a:rPr>
              <a:t>A</a:t>
            </a:r>
            <a:r>
              <a:rPr lang="en-CA" sz="2800" baseline="-25000" dirty="0">
                <a:solidFill>
                  <a:schemeClr val="accent2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is uniform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in here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0371E61A-7A56-4776-9482-7F29A04E8EC2}"/>
              </a:ext>
            </a:extLst>
          </p:cNvPr>
          <p:cNvSpPr/>
          <p:nvPr/>
        </p:nvSpPr>
        <p:spPr bwMode="auto">
          <a:xfrm>
            <a:off x="6962206" y="3611237"/>
            <a:ext cx="251057" cy="1916723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FE77302-FBC4-4CD8-A50B-44D7C521BB0C}"/>
              </a:ext>
            </a:extLst>
          </p:cNvPr>
          <p:cNvCxnSpPr>
            <a:cxnSpLocks/>
          </p:cNvCxnSpPr>
          <p:nvPr/>
        </p:nvCxnSpPr>
        <p:spPr bwMode="auto">
          <a:xfrm>
            <a:off x="7470839" y="1331682"/>
            <a:ext cx="0" cy="48368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6746D2D-BB9E-49C4-B4A7-95F2EFB8C8DC}"/>
              </a:ext>
            </a:extLst>
          </p:cNvPr>
          <p:cNvCxnSpPr>
            <a:cxnSpLocks/>
          </p:cNvCxnSpPr>
          <p:nvPr/>
        </p:nvCxnSpPr>
        <p:spPr bwMode="auto">
          <a:xfrm>
            <a:off x="7470839" y="1331682"/>
            <a:ext cx="2300517" cy="3075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19C0E0A-D804-40EF-9B33-B32768491D2C}"/>
              </a:ext>
            </a:extLst>
          </p:cNvPr>
          <p:cNvCxnSpPr>
            <a:cxnSpLocks/>
          </p:cNvCxnSpPr>
          <p:nvPr/>
        </p:nvCxnSpPr>
        <p:spPr bwMode="auto">
          <a:xfrm>
            <a:off x="7859579" y="3878946"/>
            <a:ext cx="1370698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07FC3B99-B058-4D46-816C-8B4E77D35886}"/>
              </a:ext>
            </a:extLst>
          </p:cNvPr>
          <p:cNvSpPr/>
          <p:nvPr/>
        </p:nvSpPr>
        <p:spPr>
          <a:xfrm>
            <a:off x="8316294" y="3538252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dE</a:t>
            </a:r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9061783-CDEE-489D-A8F2-4BAF31B8813D}"/>
              </a:ext>
            </a:extLst>
          </p:cNvPr>
          <p:cNvCxnSpPr>
            <a:cxnSpLocks/>
          </p:cNvCxnSpPr>
          <p:nvPr/>
        </p:nvCxnSpPr>
        <p:spPr bwMode="auto">
          <a:xfrm>
            <a:off x="9771356" y="1353456"/>
            <a:ext cx="0" cy="48368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27B2B31-A268-4AB1-BAC1-4168C684EAB8}"/>
              </a:ext>
            </a:extLst>
          </p:cNvPr>
          <p:cNvCxnSpPr>
            <a:cxnSpLocks/>
          </p:cNvCxnSpPr>
          <p:nvPr/>
        </p:nvCxnSpPr>
        <p:spPr bwMode="auto">
          <a:xfrm>
            <a:off x="7462673" y="6187271"/>
            <a:ext cx="2300517" cy="3075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BCFF351-6984-4030-B8E8-EB035E9DA8CE}"/>
              </a:ext>
            </a:extLst>
          </p:cNvPr>
          <p:cNvCxnSpPr>
            <a:cxnSpLocks/>
          </p:cNvCxnSpPr>
          <p:nvPr/>
        </p:nvCxnSpPr>
        <p:spPr bwMode="auto">
          <a:xfrm>
            <a:off x="7462061" y="5070927"/>
            <a:ext cx="1272907" cy="11165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CFE4CCB0-3EA6-437E-94EF-D6BFEEFE4397}"/>
              </a:ext>
            </a:extLst>
          </p:cNvPr>
          <p:cNvSpPr/>
          <p:nvPr/>
        </p:nvSpPr>
        <p:spPr>
          <a:xfrm>
            <a:off x="8018656" y="5216674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A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74F3E9F-9978-428D-88EE-A6C90B066BAC}"/>
              </a:ext>
            </a:extLst>
          </p:cNvPr>
          <p:cNvSpPr/>
          <p:nvPr/>
        </p:nvSpPr>
        <p:spPr>
          <a:xfrm>
            <a:off x="9932721" y="2666352"/>
            <a:ext cx="22048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  <a:latin typeface="+mj-lt"/>
              </a:rPr>
              <a:t>B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=</a:t>
            </a:r>
            <a:r>
              <a:rPr lang="en-US" sz="2800" dirty="0" err="1">
                <a:solidFill>
                  <a:schemeClr val="accent2"/>
                </a:solidFill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</a:rPr>
              <a:t>B</a:t>
            </a:r>
            <a:r>
              <a:rPr lang="en-CA" sz="2800" baseline="-25000" dirty="0">
                <a:solidFill>
                  <a:schemeClr val="accent2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is uniform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in here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7" name="Left Brace 36">
            <a:extLst>
              <a:ext uri="{FF2B5EF4-FFF2-40B4-BE49-F238E27FC236}">
                <a16:creationId xmlns:a16="http://schemas.microsoft.com/office/drawing/2014/main" id="{60E54BAD-4D24-49A6-85DE-E3551B9AF61E}"/>
              </a:ext>
            </a:extLst>
          </p:cNvPr>
          <p:cNvSpPr/>
          <p:nvPr/>
        </p:nvSpPr>
        <p:spPr bwMode="auto">
          <a:xfrm flipH="1">
            <a:off x="9856705" y="2358405"/>
            <a:ext cx="251057" cy="1916723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E614FDD-8912-4E6F-AB13-8ED4818D3442}"/>
              </a:ext>
            </a:extLst>
          </p:cNvPr>
          <p:cNvSpPr/>
          <p:nvPr/>
        </p:nvSpPr>
        <p:spPr>
          <a:xfrm>
            <a:off x="104147" y="2008754"/>
            <a:ext cx="99253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Need: </a:t>
            </a:r>
            <a:r>
              <a:rPr lang="en-US" sz="2800" dirty="0"/>
              <a:t>∀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dirty="0"/>
              <a:t>,   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[</a:t>
            </a:r>
            <a:r>
              <a:rPr lang="en-US" sz="2800" dirty="0" err="1">
                <a:solidFill>
                  <a:srgbClr val="66FF66"/>
                </a:solidFill>
              </a:rPr>
              <a:t>T</a:t>
            </a:r>
            <a:r>
              <a:rPr lang="en-US" sz="2800" dirty="0" err="1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latin typeface="+mj-lt"/>
              </a:rPr>
              <a:t>]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+mj-lt"/>
                <a:cs typeface="Times New Roman" panose="02020603050405020304" pitchFamily="18" charset="0"/>
                <a:sym typeface="Symbol" panose="05050102010706020507" pitchFamily="18" charset="2"/>
              </a:rPr>
              <a:t>&lt;</a:t>
            </a:r>
            <a:r>
              <a:rPr lang="en-US" sz="2800" dirty="0">
                <a:solidFill>
                  <a:srgbClr val="FFFFFF"/>
                </a:solidFill>
              </a:rPr>
              <a:t> [</a:t>
            </a:r>
            <a:r>
              <a:rPr lang="en-US" sz="2800" dirty="0" err="1">
                <a:solidFill>
                  <a:srgbClr val="66FF66"/>
                </a:solidFill>
              </a:rPr>
              <a:t>T</a:t>
            </a:r>
            <a:r>
              <a:rPr lang="en-US" sz="2800" dirty="0" err="1">
                <a:solidFill>
                  <a:srgbClr val="FFFFFF"/>
                </a:solidFill>
              </a:rPr>
              <a:t>|</a:t>
            </a:r>
            <a:r>
              <a:rPr lang="en-US" sz="2800" dirty="0" err="1">
                <a:solidFill>
                  <a:schemeClr val="accent2"/>
                </a:solidFill>
              </a:rPr>
              <a:t>x+dx</a:t>
            </a:r>
            <a:r>
              <a:rPr lang="en-US" sz="2800" dirty="0"/>
              <a:t>]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6C8ECC4-E4CC-4E7A-9E55-F55617497977}"/>
              </a:ext>
            </a:extLst>
          </p:cNvPr>
          <p:cNvSpPr/>
          <p:nvPr/>
        </p:nvSpPr>
        <p:spPr>
          <a:xfrm>
            <a:off x="120895" y="2689171"/>
            <a:ext cx="46652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Lemma: [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A 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 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latin typeface="+mj-lt"/>
              </a:rPr>
              <a:t>]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l-GR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US" sz="2800" dirty="0">
                <a:solidFill>
                  <a:srgbClr val="FFFFFF"/>
                </a:solidFill>
              </a:rPr>
              <a:t> [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B</a:t>
            </a:r>
            <a:r>
              <a:rPr lang="en-US" sz="2800" dirty="0"/>
              <a:t>-</a:t>
            </a:r>
            <a:r>
              <a:rPr lang="en-US" sz="2800" dirty="0" err="1">
                <a:solidFill>
                  <a:srgbClr val="FF0000"/>
                </a:solidFill>
              </a:rPr>
              <a:t>dE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FFFF"/>
                </a:solidFill>
              </a:rPr>
              <a:t>| 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dirty="0"/>
              <a:t>]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EEAC413-AE0B-49F0-BA2A-47D566CE4775}"/>
              </a:ext>
            </a:extLst>
          </p:cNvPr>
          <p:cNvSpPr/>
          <p:nvPr/>
        </p:nvSpPr>
        <p:spPr>
          <a:xfrm>
            <a:off x="120895" y="118208"/>
            <a:ext cx="74836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</a:rPr>
              <a:t>Let </a:t>
            </a: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and </a:t>
            </a: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be uniformly distributed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but </a:t>
            </a: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is required to have a shorter range than </a:t>
            </a: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5AC762A-2242-43BF-A292-78DEB10A5F52}"/>
              </a:ext>
            </a:extLst>
          </p:cNvPr>
          <p:cNvSpPr/>
          <p:nvPr/>
        </p:nvSpPr>
        <p:spPr>
          <a:xfrm>
            <a:off x="104147" y="1501217"/>
            <a:ext cx="31175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Proof by picture: </a:t>
            </a:r>
            <a:endParaRPr lang="en-US" sz="2800" dirty="0">
              <a:latin typeface="+mj-lt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511450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F76B8-F548-4D64-84EB-981442691F05}"/>
              </a:ext>
            </a:extLst>
          </p:cNvPr>
          <p:cNvSpPr/>
          <p:nvPr/>
        </p:nvSpPr>
        <p:spPr>
          <a:xfrm>
            <a:off x="1402864" y="3763680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endParaRPr lang="en-CA" sz="2800" dirty="0">
              <a:solidFill>
                <a:srgbClr val="66FF66"/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5E0862-E373-4FD1-845D-48AD9DA7EB85}"/>
              </a:ext>
            </a:extLst>
          </p:cNvPr>
          <p:cNvSpPr/>
          <p:nvPr/>
        </p:nvSpPr>
        <p:spPr>
          <a:xfrm>
            <a:off x="2825520" y="5129935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endParaRPr lang="en-CA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A54263-F01C-4BD4-870E-2FC4653553AC}"/>
              </a:ext>
            </a:extLst>
          </p:cNvPr>
          <p:cNvSpPr/>
          <p:nvPr/>
        </p:nvSpPr>
        <p:spPr>
          <a:xfrm>
            <a:off x="2266674" y="2126780"/>
            <a:ext cx="992532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Lemma: [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A 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 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latin typeface="+mj-lt"/>
              </a:rPr>
              <a:t>]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+mj-lt"/>
                <a:cs typeface="Times New Roman" panose="02020603050405020304" pitchFamily="18" charset="0"/>
                <a:sym typeface="Symbol" panose="05050102010706020507" pitchFamily="18" charset="2"/>
              </a:rPr>
              <a:t>&gt;</a:t>
            </a:r>
            <a:r>
              <a:rPr lang="en-US" sz="2800" dirty="0">
                <a:solidFill>
                  <a:srgbClr val="FFFFFF"/>
                </a:solidFill>
              </a:rPr>
              <a:t> [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B </a:t>
            </a:r>
            <a:r>
              <a:rPr lang="en-US" sz="2800" dirty="0">
                <a:solidFill>
                  <a:srgbClr val="FFFFFF"/>
                </a:solidFill>
              </a:rPr>
              <a:t>| 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dirty="0"/>
              <a:t>]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Proof by picture: </a:t>
            </a:r>
            <a:endParaRPr lang="en-US" sz="2800" dirty="0">
              <a:latin typeface="+mj-lt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C0950C7-7874-4E70-A072-F4E4EA00D0EA}"/>
              </a:ext>
            </a:extLst>
          </p:cNvPr>
          <p:cNvCxnSpPr/>
          <p:nvPr/>
        </p:nvCxnSpPr>
        <p:spPr bwMode="auto">
          <a:xfrm>
            <a:off x="3467100" y="3162300"/>
            <a:ext cx="2284186" cy="19939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A892B55-0660-4F31-87CD-BF1F65FF47D7}"/>
              </a:ext>
            </a:extLst>
          </p:cNvPr>
          <p:cNvCxnSpPr/>
          <p:nvPr/>
        </p:nvCxnSpPr>
        <p:spPr bwMode="auto">
          <a:xfrm>
            <a:off x="6498773" y="3151410"/>
            <a:ext cx="2284186" cy="19939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1B5E047-7635-4900-BEC7-EFCE24A4E1E5}"/>
              </a:ext>
            </a:extLst>
          </p:cNvPr>
          <p:cNvCxnSpPr>
            <a:cxnSpLocks/>
          </p:cNvCxnSpPr>
          <p:nvPr/>
        </p:nvCxnSpPr>
        <p:spPr bwMode="auto">
          <a:xfrm>
            <a:off x="9552221" y="3156849"/>
            <a:ext cx="1166579" cy="1130051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C287FEDD-A611-433E-AF91-D7253180EC28}"/>
              </a:ext>
            </a:extLst>
          </p:cNvPr>
          <p:cNvSpPr/>
          <p:nvPr/>
        </p:nvSpPr>
        <p:spPr>
          <a:xfrm>
            <a:off x="4683305" y="3860053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A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794E11D-4F39-47E7-BC43-4D4AE754BC8A}"/>
              </a:ext>
            </a:extLst>
          </p:cNvPr>
          <p:cNvSpPr/>
          <p:nvPr/>
        </p:nvSpPr>
        <p:spPr>
          <a:xfrm>
            <a:off x="10109844" y="3293987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B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B587624-DAA4-4EB3-969B-57DC2CE03275}"/>
              </a:ext>
            </a:extLst>
          </p:cNvPr>
          <p:cNvSpPr/>
          <p:nvPr/>
        </p:nvSpPr>
        <p:spPr>
          <a:xfrm>
            <a:off x="7704104" y="3821931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B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FE77302-FBC4-4CD8-A50B-44D7C521BB0C}"/>
              </a:ext>
            </a:extLst>
          </p:cNvPr>
          <p:cNvCxnSpPr/>
          <p:nvPr/>
        </p:nvCxnSpPr>
        <p:spPr bwMode="auto">
          <a:xfrm>
            <a:off x="1850991" y="3151410"/>
            <a:ext cx="0" cy="20047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907F5C6-D5C6-4F96-8E20-525319D1672B}"/>
              </a:ext>
            </a:extLst>
          </p:cNvPr>
          <p:cNvCxnSpPr/>
          <p:nvPr/>
        </p:nvCxnSpPr>
        <p:spPr bwMode="auto">
          <a:xfrm>
            <a:off x="10718800" y="3151410"/>
            <a:ext cx="0" cy="20047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6746D2D-BB9E-49C4-B4A7-95F2EFB8C8DC}"/>
              </a:ext>
            </a:extLst>
          </p:cNvPr>
          <p:cNvCxnSpPr/>
          <p:nvPr/>
        </p:nvCxnSpPr>
        <p:spPr bwMode="auto">
          <a:xfrm>
            <a:off x="1850991" y="3151410"/>
            <a:ext cx="8867809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88CE478-E04E-4BBF-B8DD-079DFE81BDA6}"/>
              </a:ext>
            </a:extLst>
          </p:cNvPr>
          <p:cNvCxnSpPr/>
          <p:nvPr/>
        </p:nvCxnSpPr>
        <p:spPr bwMode="auto">
          <a:xfrm>
            <a:off x="1850991" y="5158010"/>
            <a:ext cx="8867809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Left Brace 28">
            <a:extLst>
              <a:ext uri="{FF2B5EF4-FFF2-40B4-BE49-F238E27FC236}">
                <a16:creationId xmlns:a16="http://schemas.microsoft.com/office/drawing/2014/main" id="{241CC264-DCC8-4121-86A0-5374FC2D639A}"/>
              </a:ext>
            </a:extLst>
          </p:cNvPr>
          <p:cNvSpPr/>
          <p:nvPr/>
        </p:nvSpPr>
        <p:spPr bwMode="auto">
          <a:xfrm flipH="1">
            <a:off x="10945380" y="3162300"/>
            <a:ext cx="160071" cy="1149054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19C0E0A-D804-40EF-9B33-B32768491D2C}"/>
              </a:ext>
            </a:extLst>
          </p:cNvPr>
          <p:cNvCxnSpPr>
            <a:cxnSpLocks/>
          </p:cNvCxnSpPr>
          <p:nvPr/>
        </p:nvCxnSpPr>
        <p:spPr bwMode="auto">
          <a:xfrm>
            <a:off x="4046757" y="3636533"/>
            <a:ext cx="2992409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07FC3B99-B058-4D46-816C-8B4E77D35886}"/>
              </a:ext>
            </a:extLst>
          </p:cNvPr>
          <p:cNvSpPr/>
          <p:nvPr/>
        </p:nvSpPr>
        <p:spPr>
          <a:xfrm>
            <a:off x="5276579" y="327710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dE</a:t>
            </a:r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2471CF6-6365-4C0D-93C6-D62D86412F36}"/>
              </a:ext>
            </a:extLst>
          </p:cNvPr>
          <p:cNvCxnSpPr/>
          <p:nvPr/>
        </p:nvCxnSpPr>
        <p:spPr bwMode="auto">
          <a:xfrm>
            <a:off x="1823772" y="5636981"/>
            <a:ext cx="8867809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4BA201F-CEE3-4FDF-B65C-C6B74D01189A}"/>
              </a:ext>
            </a:extLst>
          </p:cNvPr>
          <p:cNvCxnSpPr>
            <a:cxnSpLocks/>
          </p:cNvCxnSpPr>
          <p:nvPr/>
        </p:nvCxnSpPr>
        <p:spPr bwMode="auto">
          <a:xfrm>
            <a:off x="3467100" y="5636981"/>
            <a:ext cx="1010138" cy="0"/>
          </a:xfrm>
          <a:prstGeom prst="line">
            <a:avLst/>
          </a:prstGeom>
          <a:noFill/>
          <a:ln w="165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E87791F-3AD8-487C-A10D-ED1E765CCBD8}"/>
              </a:ext>
            </a:extLst>
          </p:cNvPr>
          <p:cNvCxnSpPr>
            <a:cxnSpLocks/>
          </p:cNvCxnSpPr>
          <p:nvPr/>
        </p:nvCxnSpPr>
        <p:spPr bwMode="auto">
          <a:xfrm>
            <a:off x="7793005" y="5646048"/>
            <a:ext cx="1010138" cy="0"/>
          </a:xfrm>
          <a:prstGeom prst="line">
            <a:avLst/>
          </a:prstGeom>
          <a:noFill/>
          <a:ln w="165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B5FFEEB-97F2-445A-94BC-C5B70D83EA95}"/>
              </a:ext>
            </a:extLst>
          </p:cNvPr>
          <p:cNvCxnSpPr>
            <a:cxnSpLocks/>
          </p:cNvCxnSpPr>
          <p:nvPr/>
        </p:nvCxnSpPr>
        <p:spPr bwMode="auto">
          <a:xfrm>
            <a:off x="7848600" y="4311354"/>
            <a:ext cx="923632" cy="818581"/>
          </a:xfrm>
          <a:prstGeom prst="line">
            <a:avLst/>
          </a:prstGeom>
          <a:noFill/>
          <a:ln w="165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F68E424-5750-4244-8BEB-CF53872875F3}"/>
              </a:ext>
            </a:extLst>
          </p:cNvPr>
          <p:cNvCxnSpPr>
            <a:cxnSpLocks/>
          </p:cNvCxnSpPr>
          <p:nvPr/>
        </p:nvCxnSpPr>
        <p:spPr bwMode="auto">
          <a:xfrm>
            <a:off x="3435206" y="3144187"/>
            <a:ext cx="923632" cy="818581"/>
          </a:xfrm>
          <a:prstGeom prst="line">
            <a:avLst/>
          </a:prstGeom>
          <a:noFill/>
          <a:ln w="165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23FBE5FF-97D2-4876-8C6E-9C3BFADEA5A1}"/>
              </a:ext>
            </a:extLst>
          </p:cNvPr>
          <p:cNvSpPr/>
          <p:nvPr/>
        </p:nvSpPr>
        <p:spPr>
          <a:xfrm>
            <a:off x="2061029" y="196093"/>
            <a:ext cx="868317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 Let </a:t>
            </a:r>
            <a:r>
              <a:rPr lang="en-US" sz="2800" dirty="0">
                <a:solidFill>
                  <a:srgbClr val="FF0000"/>
                </a:solidFill>
              </a:rPr>
              <a:t>E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have the following strange distributed in this range,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i.e. more likely to have values in the thick subranges.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Nothing else changes.</a:t>
            </a:r>
            <a:endParaRPr lang="en-US" sz="2800" dirty="0">
              <a:solidFill>
                <a:srgbClr val="FF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 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2B69E5F-3A5C-42D7-BB53-27ACEC3E12EB}"/>
              </a:ext>
            </a:extLst>
          </p:cNvPr>
          <p:cNvCxnSpPr/>
          <p:nvPr/>
        </p:nvCxnSpPr>
        <p:spPr bwMode="auto">
          <a:xfrm>
            <a:off x="2407972" y="1776181"/>
            <a:ext cx="8867809" cy="0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3C87235-B266-4316-B02B-AC03E217AF8F}"/>
              </a:ext>
            </a:extLst>
          </p:cNvPr>
          <p:cNvCxnSpPr>
            <a:cxnSpLocks/>
          </p:cNvCxnSpPr>
          <p:nvPr/>
        </p:nvCxnSpPr>
        <p:spPr bwMode="auto">
          <a:xfrm>
            <a:off x="4051300" y="1776181"/>
            <a:ext cx="1010138" cy="0"/>
          </a:xfrm>
          <a:prstGeom prst="line">
            <a:avLst/>
          </a:prstGeom>
          <a:noFill/>
          <a:ln w="165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5CCEE24-A658-480B-AA25-29203E7B6CC6}"/>
              </a:ext>
            </a:extLst>
          </p:cNvPr>
          <p:cNvCxnSpPr>
            <a:cxnSpLocks/>
          </p:cNvCxnSpPr>
          <p:nvPr/>
        </p:nvCxnSpPr>
        <p:spPr bwMode="auto">
          <a:xfrm>
            <a:off x="8377205" y="1785248"/>
            <a:ext cx="1010138" cy="0"/>
          </a:xfrm>
          <a:prstGeom prst="line">
            <a:avLst/>
          </a:prstGeom>
          <a:noFill/>
          <a:ln w="165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5D933ABE-C5A0-44DD-99EA-13A1DC16DE57}"/>
              </a:ext>
            </a:extLst>
          </p:cNvPr>
          <p:cNvSpPr/>
          <p:nvPr/>
        </p:nvSpPr>
        <p:spPr>
          <a:xfrm>
            <a:off x="3409720" y="1269135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endParaRPr lang="en-CA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AC77157-18CF-4E74-91A7-17608DA7BE0A}"/>
              </a:ext>
            </a:extLst>
          </p:cNvPr>
          <p:cNvSpPr/>
          <p:nvPr/>
        </p:nvSpPr>
        <p:spPr>
          <a:xfrm>
            <a:off x="2226847" y="5963311"/>
            <a:ext cx="86831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 I think what I wrote long ago gave restrictions on </a:t>
            </a:r>
            <a:r>
              <a:rPr lang="en-US" sz="2800" dirty="0">
                <a:solidFill>
                  <a:srgbClr val="FF0000"/>
                </a:solidFill>
              </a:rPr>
              <a:t>E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so that our lemma would work in the right way. 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432646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F76B8-F548-4D64-84EB-981442691F05}"/>
              </a:ext>
            </a:extLst>
          </p:cNvPr>
          <p:cNvSpPr/>
          <p:nvPr/>
        </p:nvSpPr>
        <p:spPr>
          <a:xfrm>
            <a:off x="7038941" y="2769716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endParaRPr lang="en-CA" sz="2800" dirty="0">
              <a:solidFill>
                <a:srgbClr val="66FF66"/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5E0862-E373-4FD1-845D-48AD9DA7EB85}"/>
              </a:ext>
            </a:extLst>
          </p:cNvPr>
          <p:cNvSpPr/>
          <p:nvPr/>
        </p:nvSpPr>
        <p:spPr>
          <a:xfrm>
            <a:off x="8345323" y="6166761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endParaRPr lang="en-CA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A54263-F01C-4BD4-870E-2FC4653553AC}"/>
              </a:ext>
            </a:extLst>
          </p:cNvPr>
          <p:cNvSpPr/>
          <p:nvPr/>
        </p:nvSpPr>
        <p:spPr>
          <a:xfrm>
            <a:off x="146307" y="1021509"/>
            <a:ext cx="4096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Lemma: [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A 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 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latin typeface="+mj-lt"/>
              </a:rPr>
              <a:t>]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+mj-lt"/>
                <a:cs typeface="Times New Roman" panose="02020603050405020304" pitchFamily="18" charset="0"/>
                <a:sym typeface="Symbol" panose="05050102010706020507" pitchFamily="18" charset="2"/>
              </a:rPr>
              <a:t>&lt;</a:t>
            </a:r>
            <a:r>
              <a:rPr lang="en-US" sz="2800" dirty="0">
                <a:solidFill>
                  <a:srgbClr val="FFFFFF"/>
                </a:solidFill>
              </a:rPr>
              <a:t> [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B </a:t>
            </a:r>
            <a:r>
              <a:rPr lang="en-US" sz="2800" dirty="0">
                <a:solidFill>
                  <a:srgbClr val="FFFFFF"/>
                </a:solidFill>
              </a:rPr>
              <a:t>| 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dirty="0"/>
              <a:t>]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C0950C7-7874-4E70-A072-F4E4EA00D0EA}"/>
              </a:ext>
            </a:extLst>
          </p:cNvPr>
          <p:cNvCxnSpPr/>
          <p:nvPr/>
        </p:nvCxnSpPr>
        <p:spPr bwMode="auto">
          <a:xfrm>
            <a:off x="7470839" y="3545115"/>
            <a:ext cx="2284186" cy="19939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A892B55-0660-4F31-87CD-BF1F65FF47D7}"/>
              </a:ext>
            </a:extLst>
          </p:cNvPr>
          <p:cNvCxnSpPr/>
          <p:nvPr/>
        </p:nvCxnSpPr>
        <p:spPr bwMode="auto">
          <a:xfrm>
            <a:off x="7475035" y="2358405"/>
            <a:ext cx="2284186" cy="19939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EDA73E0-100D-443B-9797-AB4CB09F9D36}"/>
              </a:ext>
            </a:extLst>
          </p:cNvPr>
          <p:cNvCxnSpPr>
            <a:cxnSpLocks/>
          </p:cNvCxnSpPr>
          <p:nvPr/>
        </p:nvCxnSpPr>
        <p:spPr bwMode="auto">
          <a:xfrm>
            <a:off x="8456289" y="1318985"/>
            <a:ext cx="1272907" cy="11165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76A43AA5-EB6D-4477-8DE7-0E9CB60C599C}"/>
              </a:ext>
            </a:extLst>
          </p:cNvPr>
          <p:cNvSpPr/>
          <p:nvPr/>
        </p:nvSpPr>
        <p:spPr>
          <a:xfrm>
            <a:off x="8352520" y="2733358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B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87FEDD-A611-433E-AF91-D7253180EC28}"/>
              </a:ext>
            </a:extLst>
          </p:cNvPr>
          <p:cNvSpPr/>
          <p:nvPr/>
        </p:nvSpPr>
        <p:spPr>
          <a:xfrm>
            <a:off x="8406941" y="3984359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A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B587624-DAA4-4EB3-969B-57DC2CE03275}"/>
              </a:ext>
            </a:extLst>
          </p:cNvPr>
          <p:cNvSpPr/>
          <p:nvPr/>
        </p:nvSpPr>
        <p:spPr>
          <a:xfrm>
            <a:off x="9012884" y="1464732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B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23BE3C4-C13B-44B2-ABD7-E387957A070E}"/>
              </a:ext>
            </a:extLst>
          </p:cNvPr>
          <p:cNvSpPr/>
          <p:nvPr/>
        </p:nvSpPr>
        <p:spPr>
          <a:xfrm>
            <a:off x="5019626" y="3892809"/>
            <a:ext cx="22048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A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=</a:t>
            </a:r>
            <a:r>
              <a:rPr lang="en-US" sz="2800" dirty="0" err="1">
                <a:solidFill>
                  <a:schemeClr val="accent2"/>
                </a:solidFill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</a:rPr>
              <a:t>A</a:t>
            </a:r>
            <a:r>
              <a:rPr lang="en-CA" sz="2800" baseline="-25000" dirty="0">
                <a:solidFill>
                  <a:schemeClr val="accent2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is uniform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in here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0371E61A-7A56-4776-9482-7F29A04E8EC2}"/>
              </a:ext>
            </a:extLst>
          </p:cNvPr>
          <p:cNvSpPr/>
          <p:nvPr/>
        </p:nvSpPr>
        <p:spPr bwMode="auto">
          <a:xfrm>
            <a:off x="6962206" y="3611237"/>
            <a:ext cx="251057" cy="1916723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FE77302-FBC4-4CD8-A50B-44D7C521BB0C}"/>
              </a:ext>
            </a:extLst>
          </p:cNvPr>
          <p:cNvCxnSpPr>
            <a:cxnSpLocks/>
          </p:cNvCxnSpPr>
          <p:nvPr/>
        </p:nvCxnSpPr>
        <p:spPr bwMode="auto">
          <a:xfrm>
            <a:off x="7470839" y="1331682"/>
            <a:ext cx="0" cy="48368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6746D2D-BB9E-49C4-B4A7-95F2EFB8C8DC}"/>
              </a:ext>
            </a:extLst>
          </p:cNvPr>
          <p:cNvCxnSpPr>
            <a:cxnSpLocks/>
          </p:cNvCxnSpPr>
          <p:nvPr/>
        </p:nvCxnSpPr>
        <p:spPr bwMode="auto">
          <a:xfrm>
            <a:off x="7470839" y="1331682"/>
            <a:ext cx="2300517" cy="3075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19C0E0A-D804-40EF-9B33-B32768491D2C}"/>
              </a:ext>
            </a:extLst>
          </p:cNvPr>
          <p:cNvCxnSpPr>
            <a:cxnSpLocks/>
          </p:cNvCxnSpPr>
          <p:nvPr/>
        </p:nvCxnSpPr>
        <p:spPr bwMode="auto">
          <a:xfrm>
            <a:off x="7859579" y="3878946"/>
            <a:ext cx="1370698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07FC3B99-B058-4D46-816C-8B4E77D35886}"/>
              </a:ext>
            </a:extLst>
          </p:cNvPr>
          <p:cNvSpPr/>
          <p:nvPr/>
        </p:nvSpPr>
        <p:spPr>
          <a:xfrm>
            <a:off x="8316294" y="3538252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dE</a:t>
            </a:r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9061783-CDEE-489D-A8F2-4BAF31B8813D}"/>
              </a:ext>
            </a:extLst>
          </p:cNvPr>
          <p:cNvCxnSpPr>
            <a:cxnSpLocks/>
          </p:cNvCxnSpPr>
          <p:nvPr/>
        </p:nvCxnSpPr>
        <p:spPr bwMode="auto">
          <a:xfrm>
            <a:off x="9771356" y="1353456"/>
            <a:ext cx="0" cy="48368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27B2B31-A268-4AB1-BAC1-4168C684EAB8}"/>
              </a:ext>
            </a:extLst>
          </p:cNvPr>
          <p:cNvCxnSpPr>
            <a:cxnSpLocks/>
          </p:cNvCxnSpPr>
          <p:nvPr/>
        </p:nvCxnSpPr>
        <p:spPr bwMode="auto">
          <a:xfrm>
            <a:off x="7462673" y="6187271"/>
            <a:ext cx="2300517" cy="3075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BCFF351-6984-4030-B8E8-EB035E9DA8CE}"/>
              </a:ext>
            </a:extLst>
          </p:cNvPr>
          <p:cNvCxnSpPr>
            <a:cxnSpLocks/>
          </p:cNvCxnSpPr>
          <p:nvPr/>
        </p:nvCxnSpPr>
        <p:spPr bwMode="auto">
          <a:xfrm>
            <a:off x="7462061" y="5070927"/>
            <a:ext cx="1272907" cy="11165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CFE4CCB0-3EA6-437E-94EF-D6BFEEFE4397}"/>
              </a:ext>
            </a:extLst>
          </p:cNvPr>
          <p:cNvSpPr/>
          <p:nvPr/>
        </p:nvSpPr>
        <p:spPr>
          <a:xfrm>
            <a:off x="8018656" y="5216674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A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74F3E9F-9978-428D-88EE-A6C90B066BAC}"/>
              </a:ext>
            </a:extLst>
          </p:cNvPr>
          <p:cNvSpPr/>
          <p:nvPr/>
        </p:nvSpPr>
        <p:spPr>
          <a:xfrm>
            <a:off x="9932721" y="2666352"/>
            <a:ext cx="22048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  <a:latin typeface="+mj-lt"/>
              </a:rPr>
              <a:t>B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=</a:t>
            </a:r>
            <a:r>
              <a:rPr lang="en-US" sz="2800" dirty="0" err="1">
                <a:solidFill>
                  <a:schemeClr val="accent2"/>
                </a:solidFill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</a:rPr>
              <a:t>B</a:t>
            </a:r>
            <a:r>
              <a:rPr lang="en-CA" sz="2800" baseline="-25000" dirty="0">
                <a:solidFill>
                  <a:schemeClr val="accent2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is uniform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in here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7" name="Left Brace 36">
            <a:extLst>
              <a:ext uri="{FF2B5EF4-FFF2-40B4-BE49-F238E27FC236}">
                <a16:creationId xmlns:a16="http://schemas.microsoft.com/office/drawing/2014/main" id="{60E54BAD-4D24-49A6-85DE-E3551B9AF61E}"/>
              </a:ext>
            </a:extLst>
          </p:cNvPr>
          <p:cNvSpPr/>
          <p:nvPr/>
        </p:nvSpPr>
        <p:spPr bwMode="auto">
          <a:xfrm flipH="1">
            <a:off x="9856705" y="2358405"/>
            <a:ext cx="251057" cy="1916723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E614FDD-8912-4E6F-AB13-8ED4818D3442}"/>
              </a:ext>
            </a:extLst>
          </p:cNvPr>
          <p:cNvSpPr/>
          <p:nvPr/>
        </p:nvSpPr>
        <p:spPr>
          <a:xfrm>
            <a:off x="104147" y="2008754"/>
            <a:ext cx="99253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Need: </a:t>
            </a:r>
            <a:r>
              <a:rPr lang="en-US" sz="2800" dirty="0"/>
              <a:t>∀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dirty="0"/>
              <a:t>,   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[</a:t>
            </a:r>
            <a:r>
              <a:rPr lang="en-US" sz="2800" dirty="0" err="1">
                <a:solidFill>
                  <a:srgbClr val="66FF66"/>
                </a:solidFill>
              </a:rPr>
              <a:t>T</a:t>
            </a:r>
            <a:r>
              <a:rPr lang="en-US" sz="2800" dirty="0" err="1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latin typeface="+mj-lt"/>
              </a:rPr>
              <a:t>]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+mj-lt"/>
                <a:cs typeface="Times New Roman" panose="02020603050405020304" pitchFamily="18" charset="0"/>
                <a:sym typeface="Symbol" panose="05050102010706020507" pitchFamily="18" charset="2"/>
              </a:rPr>
              <a:t>&lt;</a:t>
            </a:r>
            <a:r>
              <a:rPr lang="en-US" sz="2800" dirty="0">
                <a:solidFill>
                  <a:srgbClr val="FFFFFF"/>
                </a:solidFill>
              </a:rPr>
              <a:t> [</a:t>
            </a:r>
            <a:r>
              <a:rPr lang="en-US" sz="2800" dirty="0" err="1">
                <a:solidFill>
                  <a:srgbClr val="66FF66"/>
                </a:solidFill>
              </a:rPr>
              <a:t>T</a:t>
            </a:r>
            <a:r>
              <a:rPr lang="en-US" sz="2800" dirty="0" err="1">
                <a:solidFill>
                  <a:srgbClr val="FFFFFF"/>
                </a:solidFill>
              </a:rPr>
              <a:t>|</a:t>
            </a:r>
            <a:r>
              <a:rPr lang="en-US" sz="2800" dirty="0" err="1">
                <a:solidFill>
                  <a:schemeClr val="accent2"/>
                </a:solidFill>
              </a:rPr>
              <a:t>x+dx</a:t>
            </a:r>
            <a:r>
              <a:rPr lang="en-US" sz="2800" dirty="0"/>
              <a:t>]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6C8ECC4-E4CC-4E7A-9E55-F55617497977}"/>
              </a:ext>
            </a:extLst>
          </p:cNvPr>
          <p:cNvSpPr/>
          <p:nvPr/>
        </p:nvSpPr>
        <p:spPr>
          <a:xfrm>
            <a:off x="120895" y="2689171"/>
            <a:ext cx="46652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Lemma: [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A 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 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latin typeface="+mj-lt"/>
              </a:rPr>
              <a:t>]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l-GR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US" sz="2800" dirty="0">
                <a:solidFill>
                  <a:srgbClr val="FFFFFF"/>
                </a:solidFill>
              </a:rPr>
              <a:t> [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B</a:t>
            </a:r>
            <a:r>
              <a:rPr lang="en-US" sz="2800" dirty="0"/>
              <a:t>-</a:t>
            </a:r>
            <a:r>
              <a:rPr lang="en-US" sz="2800" dirty="0" err="1">
                <a:solidFill>
                  <a:srgbClr val="FF0000"/>
                </a:solidFill>
              </a:rPr>
              <a:t>dE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FFFF"/>
                </a:solidFill>
              </a:rPr>
              <a:t>| 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dirty="0"/>
              <a:t>]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EEAC413-AE0B-49F0-BA2A-47D566CE4775}"/>
              </a:ext>
            </a:extLst>
          </p:cNvPr>
          <p:cNvSpPr/>
          <p:nvPr/>
        </p:nvSpPr>
        <p:spPr>
          <a:xfrm>
            <a:off x="120895" y="118208"/>
            <a:ext cx="74836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</a:rPr>
              <a:t>Let </a:t>
            </a: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be uniformly distributed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</a:rPr>
              <a:t>Let </a:t>
            </a: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be any distribution whose range is shorter.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5AC762A-2242-43BF-A292-78DEB10A5F52}"/>
              </a:ext>
            </a:extLst>
          </p:cNvPr>
          <p:cNvSpPr/>
          <p:nvPr/>
        </p:nvSpPr>
        <p:spPr>
          <a:xfrm>
            <a:off x="104147" y="1501217"/>
            <a:ext cx="31175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Proof by picture: </a:t>
            </a:r>
            <a:endParaRPr lang="en-US" sz="2800" dirty="0">
              <a:latin typeface="+mj-lt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017350C7-70DA-4FD2-95CF-56BEB7012AF6}"/>
              </a:ext>
            </a:extLst>
          </p:cNvPr>
          <p:cNvSpPr/>
          <p:nvPr/>
        </p:nvSpPr>
        <p:spPr bwMode="auto">
          <a:xfrm>
            <a:off x="7531101" y="6502321"/>
            <a:ext cx="2420258" cy="279478"/>
          </a:xfrm>
          <a:custGeom>
            <a:avLst/>
            <a:gdLst>
              <a:gd name="connsiteX0" fmla="*/ 30551 w 2418151"/>
              <a:gd name="connsiteY0" fmla="*/ 280725 h 358562"/>
              <a:gd name="connsiteX1" fmla="*/ 30551 w 2418151"/>
              <a:gd name="connsiteY1" fmla="*/ 344225 h 358562"/>
              <a:gd name="connsiteX2" fmla="*/ 348051 w 2418151"/>
              <a:gd name="connsiteY2" fmla="*/ 39425 h 358562"/>
              <a:gd name="connsiteX3" fmla="*/ 690951 w 2418151"/>
              <a:gd name="connsiteY3" fmla="*/ 204525 h 358562"/>
              <a:gd name="connsiteX4" fmla="*/ 906851 w 2418151"/>
              <a:gd name="connsiteY4" fmla="*/ 128325 h 358562"/>
              <a:gd name="connsiteX5" fmla="*/ 1160851 w 2418151"/>
              <a:gd name="connsiteY5" fmla="*/ 293425 h 358562"/>
              <a:gd name="connsiteX6" fmla="*/ 1414851 w 2418151"/>
              <a:gd name="connsiteY6" fmla="*/ 64825 h 358562"/>
              <a:gd name="connsiteX7" fmla="*/ 1872051 w 2418151"/>
              <a:gd name="connsiteY7" fmla="*/ 229925 h 358562"/>
              <a:gd name="connsiteX8" fmla="*/ 2227651 w 2418151"/>
              <a:gd name="connsiteY8" fmla="*/ 1325 h 358562"/>
              <a:gd name="connsiteX9" fmla="*/ 2418151 w 2418151"/>
              <a:gd name="connsiteY9" fmla="*/ 356925 h 358562"/>
              <a:gd name="connsiteX0" fmla="*/ 0 w 2387600"/>
              <a:gd name="connsiteY0" fmla="*/ 280725 h 356925"/>
              <a:gd name="connsiteX1" fmla="*/ 317500 w 2387600"/>
              <a:gd name="connsiteY1" fmla="*/ 39425 h 356925"/>
              <a:gd name="connsiteX2" fmla="*/ 660400 w 2387600"/>
              <a:gd name="connsiteY2" fmla="*/ 204525 h 356925"/>
              <a:gd name="connsiteX3" fmla="*/ 876300 w 2387600"/>
              <a:gd name="connsiteY3" fmla="*/ 128325 h 356925"/>
              <a:gd name="connsiteX4" fmla="*/ 1130300 w 2387600"/>
              <a:gd name="connsiteY4" fmla="*/ 293425 h 356925"/>
              <a:gd name="connsiteX5" fmla="*/ 1384300 w 2387600"/>
              <a:gd name="connsiteY5" fmla="*/ 64825 h 356925"/>
              <a:gd name="connsiteX6" fmla="*/ 1841500 w 2387600"/>
              <a:gd name="connsiteY6" fmla="*/ 229925 h 356925"/>
              <a:gd name="connsiteX7" fmla="*/ 2197100 w 2387600"/>
              <a:gd name="connsiteY7" fmla="*/ 1325 h 356925"/>
              <a:gd name="connsiteX8" fmla="*/ 2387600 w 2387600"/>
              <a:gd name="connsiteY8" fmla="*/ 356925 h 356925"/>
              <a:gd name="connsiteX0" fmla="*/ 0 w 2420258"/>
              <a:gd name="connsiteY0" fmla="*/ 279478 h 292677"/>
              <a:gd name="connsiteX1" fmla="*/ 317500 w 2420258"/>
              <a:gd name="connsiteY1" fmla="*/ 38178 h 292677"/>
              <a:gd name="connsiteX2" fmla="*/ 660400 w 2420258"/>
              <a:gd name="connsiteY2" fmla="*/ 203278 h 292677"/>
              <a:gd name="connsiteX3" fmla="*/ 876300 w 2420258"/>
              <a:gd name="connsiteY3" fmla="*/ 127078 h 292677"/>
              <a:gd name="connsiteX4" fmla="*/ 1130300 w 2420258"/>
              <a:gd name="connsiteY4" fmla="*/ 292178 h 292677"/>
              <a:gd name="connsiteX5" fmla="*/ 1384300 w 2420258"/>
              <a:gd name="connsiteY5" fmla="*/ 63578 h 292677"/>
              <a:gd name="connsiteX6" fmla="*/ 1841500 w 2420258"/>
              <a:gd name="connsiteY6" fmla="*/ 228678 h 292677"/>
              <a:gd name="connsiteX7" fmla="*/ 2197100 w 2420258"/>
              <a:gd name="connsiteY7" fmla="*/ 78 h 292677"/>
              <a:gd name="connsiteX8" fmla="*/ 2420258 w 2420258"/>
              <a:gd name="connsiteY8" fmla="*/ 257706 h 292677"/>
              <a:gd name="connsiteX0" fmla="*/ 0 w 2420258"/>
              <a:gd name="connsiteY0" fmla="*/ 279478 h 279478"/>
              <a:gd name="connsiteX1" fmla="*/ 317500 w 2420258"/>
              <a:gd name="connsiteY1" fmla="*/ 38178 h 279478"/>
              <a:gd name="connsiteX2" fmla="*/ 660400 w 2420258"/>
              <a:gd name="connsiteY2" fmla="*/ 203278 h 279478"/>
              <a:gd name="connsiteX3" fmla="*/ 876300 w 2420258"/>
              <a:gd name="connsiteY3" fmla="*/ 127078 h 279478"/>
              <a:gd name="connsiteX4" fmla="*/ 1130300 w 2420258"/>
              <a:gd name="connsiteY4" fmla="*/ 243192 h 279478"/>
              <a:gd name="connsiteX5" fmla="*/ 1384300 w 2420258"/>
              <a:gd name="connsiteY5" fmla="*/ 63578 h 279478"/>
              <a:gd name="connsiteX6" fmla="*/ 1841500 w 2420258"/>
              <a:gd name="connsiteY6" fmla="*/ 228678 h 279478"/>
              <a:gd name="connsiteX7" fmla="*/ 2197100 w 2420258"/>
              <a:gd name="connsiteY7" fmla="*/ 78 h 279478"/>
              <a:gd name="connsiteX8" fmla="*/ 2420258 w 2420258"/>
              <a:gd name="connsiteY8" fmla="*/ 257706 h 279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20258" h="279478">
                <a:moveTo>
                  <a:pt x="0" y="279478"/>
                </a:moveTo>
                <a:cubicBezTo>
                  <a:pt x="66146" y="229207"/>
                  <a:pt x="207433" y="50878"/>
                  <a:pt x="317500" y="38178"/>
                </a:cubicBezTo>
                <a:cubicBezTo>
                  <a:pt x="427567" y="25478"/>
                  <a:pt x="567267" y="188461"/>
                  <a:pt x="660400" y="203278"/>
                </a:cubicBezTo>
                <a:cubicBezTo>
                  <a:pt x="753533" y="218095"/>
                  <a:pt x="797983" y="120426"/>
                  <a:pt x="876300" y="127078"/>
                </a:cubicBezTo>
                <a:cubicBezTo>
                  <a:pt x="954617" y="133730"/>
                  <a:pt x="1045633" y="253775"/>
                  <a:pt x="1130300" y="243192"/>
                </a:cubicBezTo>
                <a:cubicBezTo>
                  <a:pt x="1214967" y="232609"/>
                  <a:pt x="1265767" y="65997"/>
                  <a:pt x="1384300" y="63578"/>
                </a:cubicBezTo>
                <a:cubicBezTo>
                  <a:pt x="1502833" y="61159"/>
                  <a:pt x="1706033" y="239261"/>
                  <a:pt x="1841500" y="228678"/>
                </a:cubicBezTo>
                <a:cubicBezTo>
                  <a:pt x="1976967" y="218095"/>
                  <a:pt x="2100640" y="-4760"/>
                  <a:pt x="2197100" y="78"/>
                </a:cubicBezTo>
                <a:cubicBezTo>
                  <a:pt x="2293560" y="4916"/>
                  <a:pt x="2370516" y="90489"/>
                  <a:pt x="2420258" y="257706"/>
                </a:cubicBezTo>
              </a:path>
            </a:pathLst>
          </a:custGeom>
          <a:solidFill>
            <a:srgbClr val="FF0000"/>
          </a:solidFill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524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14B350C-BAB0-4A83-B5E7-A203940AAA26}"/>
              </a:ext>
            </a:extLst>
          </p:cNvPr>
          <p:cNvSpPr txBox="1"/>
          <p:nvPr/>
        </p:nvSpPr>
        <p:spPr>
          <a:xfrm>
            <a:off x="5118100" y="21971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9298194-2582-496B-AC15-4F1B4742F8EA}"/>
              </a:ext>
            </a:extLst>
          </p:cNvPr>
          <p:cNvGrpSpPr/>
          <p:nvPr/>
        </p:nvGrpSpPr>
        <p:grpSpPr>
          <a:xfrm>
            <a:off x="3589448" y="330200"/>
            <a:ext cx="3116152" cy="1981200"/>
            <a:chOff x="762000" y="685800"/>
            <a:chExt cx="4191000" cy="1981200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23DA966-CD56-43DE-A0C0-659167896DF7}"/>
                </a:ext>
              </a:extLst>
            </p:cNvPr>
            <p:cNvCxnSpPr/>
            <p:nvPr/>
          </p:nvCxnSpPr>
          <p:spPr bwMode="auto">
            <a:xfrm>
              <a:off x="3619500" y="1511300"/>
              <a:ext cx="1295400" cy="0"/>
            </a:xfrm>
            <a:prstGeom prst="line">
              <a:avLst/>
            </a:prstGeom>
            <a:noFill/>
            <a:ln w="38100" cap="sq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590A7280-7B81-4C0A-81DB-946B2220E608}"/>
                </a:ext>
              </a:extLst>
            </p:cNvPr>
            <p:cNvGrpSpPr/>
            <p:nvPr/>
          </p:nvGrpSpPr>
          <p:grpSpPr>
            <a:xfrm>
              <a:off x="762000" y="685800"/>
              <a:ext cx="4191000" cy="1981200"/>
              <a:chOff x="762000" y="685800"/>
              <a:chExt cx="4191000" cy="1981200"/>
            </a:xfrm>
          </p:grpSpPr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EC64C454-D722-4FB0-9DD3-9402CBB19DCB}"/>
                  </a:ext>
                </a:extLst>
              </p:cNvPr>
              <p:cNvCxnSpPr/>
              <p:nvPr/>
            </p:nvCxnSpPr>
            <p:spPr bwMode="auto">
              <a:xfrm>
                <a:off x="1219200" y="2286000"/>
                <a:ext cx="1295400" cy="0"/>
              </a:xfrm>
              <a:prstGeom prst="line">
                <a:avLst/>
              </a:prstGeom>
              <a:noFill/>
              <a:ln w="38100" cap="sq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B65CB897-80BE-4137-99E3-E683991D790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2527300" y="1524000"/>
                <a:ext cx="1066800" cy="762000"/>
              </a:xfrm>
              <a:prstGeom prst="line">
                <a:avLst/>
              </a:prstGeom>
              <a:noFill/>
              <a:ln w="38100" cap="sq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47D3089D-7334-4A26-ADEA-D6AD7A6B344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990600" y="762000"/>
                <a:ext cx="0" cy="1905000"/>
              </a:xfrm>
              <a:prstGeom prst="line">
                <a:avLst/>
              </a:prstGeom>
              <a:noFill/>
              <a:ln w="6350" cap="sq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BF98B56B-4B55-4152-827D-0C6F942EAE2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762000" y="2501900"/>
                <a:ext cx="4191000" cy="0"/>
              </a:xfrm>
              <a:prstGeom prst="line">
                <a:avLst/>
              </a:prstGeom>
              <a:noFill/>
              <a:ln w="6350" cap="sq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5CC30D65-9935-49F8-86AC-4EA26819EE9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048000" y="685800"/>
                <a:ext cx="0" cy="1905000"/>
              </a:xfrm>
              <a:prstGeom prst="line">
                <a:avLst/>
              </a:prstGeom>
              <a:noFill/>
              <a:ln w="6350" cap="sq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B55FBCF2-BEE4-4BCF-BFD9-F48083C9FE22}"/>
              </a:ext>
            </a:extLst>
          </p:cNvPr>
          <p:cNvSpPr txBox="1"/>
          <p:nvPr/>
        </p:nvSpPr>
        <p:spPr>
          <a:xfrm>
            <a:off x="1924808" y="736601"/>
            <a:ext cx="13580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prob of </a:t>
            </a:r>
          </a:p>
          <a:p>
            <a:pPr algn="ctr"/>
            <a:r>
              <a:rPr lang="en-US" dirty="0"/>
              <a:t>getting hired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CAFDDB8-1149-4BC7-B956-9BCED51A1E6A}"/>
              </a:ext>
            </a:extLst>
          </p:cNvPr>
          <p:cNvGrpSpPr/>
          <p:nvPr/>
        </p:nvGrpSpPr>
        <p:grpSpPr>
          <a:xfrm>
            <a:off x="7086600" y="330200"/>
            <a:ext cx="3116152" cy="1981200"/>
            <a:chOff x="762000" y="685800"/>
            <a:chExt cx="4191000" cy="19812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FFE098B-9768-4481-8985-633FC8A1441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348923" y="1511300"/>
              <a:ext cx="565977" cy="0"/>
            </a:xfrm>
            <a:prstGeom prst="line">
              <a:avLst/>
            </a:prstGeom>
            <a:noFill/>
            <a:ln w="38100" cap="sq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40ECE0D8-0F80-41D4-ACE6-BA1FF754DC53}"/>
                </a:ext>
              </a:extLst>
            </p:cNvPr>
            <p:cNvGrpSpPr/>
            <p:nvPr/>
          </p:nvGrpSpPr>
          <p:grpSpPr>
            <a:xfrm>
              <a:off x="762000" y="685800"/>
              <a:ext cx="4191000" cy="1981200"/>
              <a:chOff x="762000" y="685800"/>
              <a:chExt cx="4191000" cy="1981200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49B60F11-7648-4AF0-BE5E-371D19AF381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219200" y="2286000"/>
                <a:ext cx="550519" cy="0"/>
              </a:xfrm>
              <a:prstGeom prst="line">
                <a:avLst/>
              </a:prstGeom>
              <a:noFill/>
              <a:ln w="38100" cap="sq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9C5289C5-37C0-44B3-B404-7A6823CDEF9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1769720" y="1511300"/>
                <a:ext cx="2579203" cy="774700"/>
              </a:xfrm>
              <a:prstGeom prst="line">
                <a:avLst/>
              </a:prstGeom>
              <a:noFill/>
              <a:ln w="38100" cap="sq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6AE1171-FB90-4431-9B14-A98C39A1305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990600" y="762000"/>
                <a:ext cx="0" cy="1905000"/>
              </a:xfrm>
              <a:prstGeom prst="line">
                <a:avLst/>
              </a:prstGeom>
              <a:noFill/>
              <a:ln w="6350" cap="sq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4EF2A884-2385-4B60-AFA0-C1752AA3AF6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762000" y="2501900"/>
                <a:ext cx="4191000" cy="0"/>
              </a:xfrm>
              <a:prstGeom prst="line">
                <a:avLst/>
              </a:prstGeom>
              <a:noFill/>
              <a:ln w="6350" cap="sq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1726E385-D819-4474-977F-D06442A5C3D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048000" y="685800"/>
                <a:ext cx="0" cy="1905000"/>
              </a:xfrm>
              <a:prstGeom prst="line">
                <a:avLst/>
              </a:prstGeom>
              <a:noFill/>
              <a:ln w="6350" cap="sq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2AAE7322-56A6-4E2C-9902-3A38007A2547}"/>
              </a:ext>
            </a:extLst>
          </p:cNvPr>
          <p:cNvSpPr txBox="1"/>
          <p:nvPr/>
        </p:nvSpPr>
        <p:spPr>
          <a:xfrm>
            <a:off x="5617691" y="-25975"/>
            <a:ext cx="1015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Pr</a:t>
            </a:r>
            <a:r>
              <a:rPr lang="en-US" dirty="0"/>
              <a:t>(h=1|t)</a:t>
            </a:r>
          </a:p>
        </p:txBody>
      </p:sp>
      <p:pic>
        <p:nvPicPr>
          <p:cNvPr id="58372" name="Picture 4" descr="Image result for normal distribution">
            <a:extLst>
              <a:ext uri="{FF2B5EF4-FFF2-40B4-BE49-F238E27FC236}">
                <a16:creationId xmlns:a16="http://schemas.microsoft.com/office/drawing/2014/main" id="{513D005B-30BC-484E-B9B2-B991DFC4C2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330" y="2832099"/>
            <a:ext cx="2405392" cy="168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AE08724-6EF6-4991-A8AF-9EF0D0A67A3B}"/>
              </a:ext>
            </a:extLst>
          </p:cNvPr>
          <p:cNvCxnSpPr>
            <a:cxnSpLocks/>
          </p:cNvCxnSpPr>
          <p:nvPr/>
        </p:nvCxnSpPr>
        <p:spPr bwMode="auto">
          <a:xfrm flipV="1">
            <a:off x="5293819" y="2692400"/>
            <a:ext cx="0" cy="1905000"/>
          </a:xfrm>
          <a:prstGeom prst="line">
            <a:avLst/>
          </a:prstGeom>
          <a:noFill/>
          <a:ln w="6350" cap="sq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8168B4E4-A0EA-4C43-9250-C9BD263D33D4}"/>
              </a:ext>
            </a:extLst>
          </p:cNvPr>
          <p:cNvSpPr txBox="1"/>
          <p:nvPr/>
        </p:nvSpPr>
        <p:spPr>
          <a:xfrm>
            <a:off x="5118100" y="45339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7D1DAA9-7297-4C0F-98B8-1A39680E4AEE}"/>
              </a:ext>
            </a:extLst>
          </p:cNvPr>
          <p:cNvSpPr txBox="1"/>
          <p:nvPr/>
        </p:nvSpPr>
        <p:spPr>
          <a:xfrm>
            <a:off x="1924808" y="3073401"/>
            <a:ext cx="13580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prob of </a:t>
            </a:r>
          </a:p>
          <a:p>
            <a:pPr algn="ctr"/>
            <a:r>
              <a:rPr lang="en-US" dirty="0"/>
              <a:t>getting hired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091705B-8FCC-41C5-9941-0DD5A75C78FF}"/>
              </a:ext>
            </a:extLst>
          </p:cNvPr>
          <p:cNvSpPr txBox="1"/>
          <p:nvPr/>
        </p:nvSpPr>
        <p:spPr>
          <a:xfrm>
            <a:off x="8686800" y="22352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83B04E9-DCD7-4ADD-9A34-9B90B87F0D8C}"/>
              </a:ext>
            </a:extLst>
          </p:cNvPr>
          <p:cNvSpPr txBox="1"/>
          <p:nvPr/>
        </p:nvSpPr>
        <p:spPr>
          <a:xfrm>
            <a:off x="5194300" y="643638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D55876E-12E1-4F7B-8A17-9664E81AEFDE}"/>
              </a:ext>
            </a:extLst>
          </p:cNvPr>
          <p:cNvCxnSpPr>
            <a:cxnSpLocks/>
          </p:cNvCxnSpPr>
          <p:nvPr/>
        </p:nvCxnSpPr>
        <p:spPr bwMode="auto">
          <a:xfrm flipV="1">
            <a:off x="3835620" y="4645680"/>
            <a:ext cx="0" cy="1905000"/>
          </a:xfrm>
          <a:prstGeom prst="line">
            <a:avLst/>
          </a:prstGeom>
          <a:noFill/>
          <a:ln w="635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52F1CA7B-4436-4B4B-B4AD-8E7D0446459F}"/>
              </a:ext>
            </a:extLst>
          </p:cNvPr>
          <p:cNvCxnSpPr>
            <a:cxnSpLocks/>
          </p:cNvCxnSpPr>
          <p:nvPr/>
        </p:nvCxnSpPr>
        <p:spPr bwMode="auto">
          <a:xfrm flipH="1">
            <a:off x="3665648" y="6385580"/>
            <a:ext cx="3116152" cy="0"/>
          </a:xfrm>
          <a:prstGeom prst="line">
            <a:avLst/>
          </a:prstGeom>
          <a:noFill/>
          <a:ln w="635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FFDBFBD-0559-44E2-AB0E-BF05144C50F1}"/>
              </a:ext>
            </a:extLst>
          </p:cNvPr>
          <p:cNvCxnSpPr>
            <a:cxnSpLocks/>
          </p:cNvCxnSpPr>
          <p:nvPr/>
        </p:nvCxnSpPr>
        <p:spPr bwMode="auto">
          <a:xfrm flipV="1">
            <a:off x="5365367" y="4569480"/>
            <a:ext cx="0" cy="1905000"/>
          </a:xfrm>
          <a:prstGeom prst="line">
            <a:avLst/>
          </a:prstGeom>
          <a:noFill/>
          <a:ln w="6350" cap="sq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9FCEE675-2E90-42CB-9421-71DD82105909}"/>
              </a:ext>
            </a:extLst>
          </p:cNvPr>
          <p:cNvSpPr txBox="1"/>
          <p:nvPr/>
        </p:nvSpPr>
        <p:spPr>
          <a:xfrm>
            <a:off x="1975363" y="4975881"/>
            <a:ext cx="14093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Density</a:t>
            </a:r>
            <a:br>
              <a:rPr lang="en-US" dirty="0"/>
            </a:br>
            <a:r>
              <a:rPr lang="en-US" dirty="0"/>
              <a:t>in population</a:t>
            </a: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AAC96F17-CCB2-473D-B018-95028F0CE5A6}"/>
              </a:ext>
            </a:extLst>
          </p:cNvPr>
          <p:cNvSpPr/>
          <p:nvPr/>
        </p:nvSpPr>
        <p:spPr>
          <a:xfrm>
            <a:off x="4216400" y="5448300"/>
            <a:ext cx="1143000" cy="523220"/>
          </a:xfrm>
          <a:custGeom>
            <a:avLst/>
            <a:gdLst>
              <a:gd name="connsiteX0" fmla="*/ 0 w 1143000"/>
              <a:gd name="connsiteY0" fmla="*/ 901700 h 901700"/>
              <a:gd name="connsiteX1" fmla="*/ 673100 w 1143000"/>
              <a:gd name="connsiteY1" fmla="*/ 533400 h 901700"/>
              <a:gd name="connsiteX2" fmla="*/ 762000 w 1143000"/>
              <a:gd name="connsiteY2" fmla="*/ 177800 h 901700"/>
              <a:gd name="connsiteX3" fmla="*/ 1143000 w 1143000"/>
              <a:gd name="connsiteY3" fmla="*/ 0 h 901700"/>
              <a:gd name="connsiteX0" fmla="*/ 0 w 1143000"/>
              <a:gd name="connsiteY0" fmla="*/ 901700 h 901700"/>
              <a:gd name="connsiteX1" fmla="*/ 558800 w 1143000"/>
              <a:gd name="connsiteY1" fmla="*/ 622300 h 901700"/>
              <a:gd name="connsiteX2" fmla="*/ 762000 w 1143000"/>
              <a:gd name="connsiteY2" fmla="*/ 177800 h 901700"/>
              <a:gd name="connsiteX3" fmla="*/ 1143000 w 1143000"/>
              <a:gd name="connsiteY3" fmla="*/ 0 h 901700"/>
              <a:gd name="connsiteX0" fmla="*/ 0 w 1143000"/>
              <a:gd name="connsiteY0" fmla="*/ 901700 h 901700"/>
              <a:gd name="connsiteX1" fmla="*/ 558800 w 1143000"/>
              <a:gd name="connsiteY1" fmla="*/ 622300 h 901700"/>
              <a:gd name="connsiteX2" fmla="*/ 800100 w 1143000"/>
              <a:gd name="connsiteY2" fmla="*/ 177800 h 901700"/>
              <a:gd name="connsiteX3" fmla="*/ 1143000 w 1143000"/>
              <a:gd name="connsiteY3" fmla="*/ 0 h 90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3000" h="901700">
                <a:moveTo>
                  <a:pt x="0" y="901700"/>
                </a:moveTo>
                <a:cubicBezTo>
                  <a:pt x="273050" y="777875"/>
                  <a:pt x="425450" y="742950"/>
                  <a:pt x="558800" y="622300"/>
                </a:cubicBezTo>
                <a:cubicBezTo>
                  <a:pt x="692150" y="501650"/>
                  <a:pt x="721783" y="266700"/>
                  <a:pt x="800100" y="177800"/>
                </a:cubicBezTo>
                <a:cubicBezTo>
                  <a:pt x="878417" y="88900"/>
                  <a:pt x="991658" y="44450"/>
                  <a:pt x="1143000" y="0"/>
                </a:cubicBezTo>
              </a:path>
            </a:pathLst>
          </a:custGeom>
          <a:noFill/>
          <a:ln>
            <a:solidFill>
              <a:schemeClr val="hlink"/>
            </a:solidFill>
          </a:ln>
        </p:spPr>
        <p:txBody>
          <a:bodyPr vert="horz" wrap="square" lIns="274320" tIns="45720" rIns="27432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F5F6033D-8F55-4AE4-B42A-558FFDFBAF50}"/>
              </a:ext>
            </a:extLst>
          </p:cNvPr>
          <p:cNvSpPr/>
          <p:nvPr/>
        </p:nvSpPr>
        <p:spPr>
          <a:xfrm flipH="1">
            <a:off x="5348288" y="5461000"/>
            <a:ext cx="1143000" cy="523220"/>
          </a:xfrm>
          <a:custGeom>
            <a:avLst/>
            <a:gdLst>
              <a:gd name="connsiteX0" fmla="*/ 0 w 1143000"/>
              <a:gd name="connsiteY0" fmla="*/ 901700 h 901700"/>
              <a:gd name="connsiteX1" fmla="*/ 673100 w 1143000"/>
              <a:gd name="connsiteY1" fmla="*/ 533400 h 901700"/>
              <a:gd name="connsiteX2" fmla="*/ 762000 w 1143000"/>
              <a:gd name="connsiteY2" fmla="*/ 177800 h 901700"/>
              <a:gd name="connsiteX3" fmla="*/ 1143000 w 1143000"/>
              <a:gd name="connsiteY3" fmla="*/ 0 h 901700"/>
              <a:gd name="connsiteX0" fmla="*/ 0 w 1143000"/>
              <a:gd name="connsiteY0" fmla="*/ 901700 h 901700"/>
              <a:gd name="connsiteX1" fmla="*/ 558800 w 1143000"/>
              <a:gd name="connsiteY1" fmla="*/ 622300 h 901700"/>
              <a:gd name="connsiteX2" fmla="*/ 762000 w 1143000"/>
              <a:gd name="connsiteY2" fmla="*/ 177800 h 901700"/>
              <a:gd name="connsiteX3" fmla="*/ 1143000 w 1143000"/>
              <a:gd name="connsiteY3" fmla="*/ 0 h 901700"/>
              <a:gd name="connsiteX0" fmla="*/ 0 w 1143000"/>
              <a:gd name="connsiteY0" fmla="*/ 901700 h 901700"/>
              <a:gd name="connsiteX1" fmla="*/ 558800 w 1143000"/>
              <a:gd name="connsiteY1" fmla="*/ 622300 h 901700"/>
              <a:gd name="connsiteX2" fmla="*/ 800100 w 1143000"/>
              <a:gd name="connsiteY2" fmla="*/ 177800 h 901700"/>
              <a:gd name="connsiteX3" fmla="*/ 1143000 w 1143000"/>
              <a:gd name="connsiteY3" fmla="*/ 0 h 90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3000" h="901700">
                <a:moveTo>
                  <a:pt x="0" y="901700"/>
                </a:moveTo>
                <a:cubicBezTo>
                  <a:pt x="273050" y="777875"/>
                  <a:pt x="425450" y="742950"/>
                  <a:pt x="558800" y="622300"/>
                </a:cubicBezTo>
                <a:cubicBezTo>
                  <a:pt x="692150" y="501650"/>
                  <a:pt x="721783" y="266700"/>
                  <a:pt x="800100" y="177800"/>
                </a:cubicBezTo>
                <a:cubicBezTo>
                  <a:pt x="878417" y="88900"/>
                  <a:pt x="991658" y="44450"/>
                  <a:pt x="1143000" y="0"/>
                </a:cubicBezTo>
              </a:path>
            </a:pathLst>
          </a:custGeom>
          <a:noFill/>
          <a:ln>
            <a:solidFill>
              <a:schemeClr val="hlink"/>
            </a:solidFill>
          </a:ln>
        </p:spPr>
        <p:txBody>
          <a:bodyPr vert="horz" wrap="square" lIns="274320" tIns="45720" rIns="27432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948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F76B8-F548-4D64-84EB-981442691F05}"/>
              </a:ext>
            </a:extLst>
          </p:cNvPr>
          <p:cNvSpPr/>
          <p:nvPr/>
        </p:nvSpPr>
        <p:spPr>
          <a:xfrm>
            <a:off x="4742789" y="1312844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endParaRPr lang="en-CA" sz="2800" dirty="0">
              <a:solidFill>
                <a:srgbClr val="66FF66"/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5E0862-E373-4FD1-845D-48AD9DA7EB85}"/>
              </a:ext>
            </a:extLst>
          </p:cNvPr>
          <p:cNvSpPr/>
          <p:nvPr/>
        </p:nvSpPr>
        <p:spPr>
          <a:xfrm>
            <a:off x="6278019" y="6076632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endParaRPr lang="en-CA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6A43AA5-EB6D-4477-8DE7-0E9CB60C599C}"/>
              </a:ext>
            </a:extLst>
          </p:cNvPr>
          <p:cNvSpPr/>
          <p:nvPr/>
        </p:nvSpPr>
        <p:spPr>
          <a:xfrm>
            <a:off x="6462215" y="2827077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B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87FEDD-A611-433E-AF91-D7253180EC28}"/>
              </a:ext>
            </a:extLst>
          </p:cNvPr>
          <p:cNvSpPr/>
          <p:nvPr/>
        </p:nvSpPr>
        <p:spPr>
          <a:xfrm>
            <a:off x="5521393" y="3374589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A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23BE3C4-C13B-44B2-ABD7-E387957A070E}"/>
              </a:ext>
            </a:extLst>
          </p:cNvPr>
          <p:cNvSpPr/>
          <p:nvPr/>
        </p:nvSpPr>
        <p:spPr>
          <a:xfrm>
            <a:off x="1032171" y="3506331"/>
            <a:ext cx="38616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Effectively T</a:t>
            </a:r>
            <a:r>
              <a:rPr lang="en-CA" sz="2800" dirty="0">
                <a:solidFill>
                  <a:srgbClr val="FFFFFF"/>
                </a:solidFill>
                <a:latin typeface="+mj-lt"/>
              </a:rPr>
              <a:t> is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CA" sz="2800" dirty="0">
                <a:solidFill>
                  <a:srgbClr val="FFFFFF"/>
                </a:solidFill>
                <a:latin typeface="+mj-lt"/>
              </a:rPr>
              <a:t>uniform on a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CA" sz="2800" dirty="0">
                <a:solidFill>
                  <a:srgbClr val="FFFFFF"/>
                </a:solidFill>
                <a:latin typeface="+mj-lt"/>
              </a:rPr>
              <a:t>small range,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CA" sz="2800" dirty="0">
                <a:solidFill>
                  <a:srgbClr val="FFFFFF"/>
                </a:solidFill>
                <a:latin typeface="+mj-lt"/>
              </a:rPr>
              <a:t>making all </a:t>
            </a:r>
            <a:br>
              <a:rPr lang="en-CA" sz="2800" dirty="0">
                <a:solidFill>
                  <a:srgbClr val="FFFFFF"/>
                </a:solidFill>
                <a:latin typeface="+mj-lt"/>
              </a:rPr>
            </a:br>
            <a:r>
              <a:rPr lang="en-CA" sz="2800" dirty="0">
                <a:solidFill>
                  <a:srgbClr val="FFFFFF"/>
                </a:solidFill>
                <a:latin typeface="+mj-lt"/>
              </a:rPr>
              <a:t>values extreme. </a:t>
            </a:r>
            <a:endParaRPr lang="en-US" sz="28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FE77302-FBC4-4CD8-A50B-44D7C521BB0C}"/>
              </a:ext>
            </a:extLst>
          </p:cNvPr>
          <p:cNvCxnSpPr>
            <a:cxnSpLocks/>
          </p:cNvCxnSpPr>
          <p:nvPr/>
        </p:nvCxnSpPr>
        <p:spPr bwMode="auto">
          <a:xfrm>
            <a:off x="5388038" y="1331682"/>
            <a:ext cx="0" cy="48368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6746D2D-BB9E-49C4-B4A7-95F2EFB8C8DC}"/>
              </a:ext>
            </a:extLst>
          </p:cNvPr>
          <p:cNvCxnSpPr>
            <a:cxnSpLocks/>
          </p:cNvCxnSpPr>
          <p:nvPr/>
        </p:nvCxnSpPr>
        <p:spPr bwMode="auto">
          <a:xfrm>
            <a:off x="5388038" y="1331682"/>
            <a:ext cx="2300517" cy="3075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19C0E0A-D804-40EF-9B33-B32768491D2C}"/>
              </a:ext>
            </a:extLst>
          </p:cNvPr>
          <p:cNvCxnSpPr>
            <a:cxnSpLocks/>
          </p:cNvCxnSpPr>
          <p:nvPr/>
        </p:nvCxnSpPr>
        <p:spPr bwMode="auto">
          <a:xfrm>
            <a:off x="6292050" y="3093227"/>
            <a:ext cx="0" cy="686915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07FC3B99-B058-4D46-816C-8B4E77D35886}"/>
              </a:ext>
            </a:extLst>
          </p:cNvPr>
          <p:cNvSpPr/>
          <p:nvPr/>
        </p:nvSpPr>
        <p:spPr>
          <a:xfrm>
            <a:off x="6269181" y="3341691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k</a:t>
            </a:r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9061783-CDEE-489D-A8F2-4BAF31B8813D}"/>
              </a:ext>
            </a:extLst>
          </p:cNvPr>
          <p:cNvCxnSpPr>
            <a:cxnSpLocks/>
          </p:cNvCxnSpPr>
          <p:nvPr/>
        </p:nvCxnSpPr>
        <p:spPr bwMode="auto">
          <a:xfrm>
            <a:off x="7688555" y="1353456"/>
            <a:ext cx="0" cy="48368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27B2B31-A268-4AB1-BAC1-4168C684EAB8}"/>
              </a:ext>
            </a:extLst>
          </p:cNvPr>
          <p:cNvCxnSpPr>
            <a:cxnSpLocks/>
          </p:cNvCxnSpPr>
          <p:nvPr/>
        </p:nvCxnSpPr>
        <p:spPr bwMode="auto">
          <a:xfrm>
            <a:off x="5379872" y="6187271"/>
            <a:ext cx="2300517" cy="3075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374F3E9F-9978-428D-88EE-A6C90B066BAC}"/>
              </a:ext>
            </a:extLst>
          </p:cNvPr>
          <p:cNvSpPr/>
          <p:nvPr/>
        </p:nvSpPr>
        <p:spPr>
          <a:xfrm>
            <a:off x="1279138" y="1569777"/>
            <a:ext cx="30456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</a:rPr>
              <a:t>Artificially 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dirty="0">
                <a:solidFill>
                  <a:srgbClr val="FFFFFF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has a large range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giving unextreme values.</a:t>
            </a:r>
          </a:p>
        </p:txBody>
      </p:sp>
      <p:sp>
        <p:nvSpPr>
          <p:cNvPr id="37" name="Left Brace 36">
            <a:extLst>
              <a:ext uri="{FF2B5EF4-FFF2-40B4-BE49-F238E27FC236}">
                <a16:creationId xmlns:a16="http://schemas.microsoft.com/office/drawing/2014/main" id="{60E54BAD-4D24-49A6-85DE-E3551B9AF61E}"/>
              </a:ext>
            </a:extLst>
          </p:cNvPr>
          <p:cNvSpPr/>
          <p:nvPr/>
        </p:nvSpPr>
        <p:spPr bwMode="auto">
          <a:xfrm flipH="1">
            <a:off x="8915229" y="2220425"/>
            <a:ext cx="233970" cy="2305551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9031D84-87A7-4988-A796-A297B68BCE2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58727" y="1327735"/>
            <a:ext cx="22776" cy="4904814"/>
          </a:xfrm>
          <a:prstGeom prst="line">
            <a:avLst/>
          </a:prstGeom>
          <a:noFill/>
          <a:ln w="635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7BA9F19-1C17-4FEE-B5D0-EF54E4FD45E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409715" y="2905833"/>
            <a:ext cx="2302244" cy="2305551"/>
          </a:xfrm>
          <a:prstGeom prst="line">
            <a:avLst/>
          </a:prstGeom>
          <a:noFill/>
          <a:ln w="63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9525ECC-90EF-4FC4-A408-53C2FABA5F93}"/>
              </a:ext>
            </a:extLst>
          </p:cNvPr>
          <p:cNvCxnSpPr>
            <a:cxnSpLocks/>
          </p:cNvCxnSpPr>
          <p:nvPr/>
        </p:nvCxnSpPr>
        <p:spPr bwMode="auto">
          <a:xfrm>
            <a:off x="6071048" y="2854367"/>
            <a:ext cx="1197553" cy="119698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00A0F30-9577-464B-A406-3DA178007CE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424411" y="2220425"/>
            <a:ext cx="2302244" cy="2305551"/>
          </a:xfrm>
          <a:prstGeom prst="line">
            <a:avLst/>
          </a:prstGeom>
          <a:noFill/>
          <a:ln w="63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4F584C1-5A82-4E6F-8DBE-B2B83DFBB046}"/>
              </a:ext>
            </a:extLst>
          </p:cNvPr>
          <p:cNvCxnSpPr>
            <a:cxnSpLocks/>
          </p:cNvCxnSpPr>
          <p:nvPr/>
        </p:nvCxnSpPr>
        <p:spPr bwMode="auto">
          <a:xfrm>
            <a:off x="5403013" y="2880275"/>
            <a:ext cx="2300517" cy="3075"/>
          </a:xfrm>
          <a:prstGeom prst="line">
            <a:avLst/>
          </a:prstGeom>
          <a:noFill/>
          <a:ln w="3175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97BBB19B-B321-436C-9DD2-66BC2DEF23C3}"/>
              </a:ext>
            </a:extLst>
          </p:cNvPr>
          <p:cNvCxnSpPr>
            <a:cxnSpLocks/>
          </p:cNvCxnSpPr>
          <p:nvPr/>
        </p:nvCxnSpPr>
        <p:spPr bwMode="auto">
          <a:xfrm>
            <a:off x="5366298" y="4062063"/>
            <a:ext cx="2300517" cy="3075"/>
          </a:xfrm>
          <a:prstGeom prst="line">
            <a:avLst/>
          </a:prstGeom>
          <a:noFill/>
          <a:ln w="3175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D2EA41FE-6ABE-4583-B764-448D721409C2}"/>
              </a:ext>
            </a:extLst>
          </p:cNvPr>
          <p:cNvSpPr/>
          <p:nvPr/>
        </p:nvSpPr>
        <p:spPr>
          <a:xfrm>
            <a:off x="1798159" y="-710634"/>
            <a:ext cx="22048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A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has infinitesimal prob tails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0" name="Left Brace 69">
            <a:extLst>
              <a:ext uri="{FF2B5EF4-FFF2-40B4-BE49-F238E27FC236}">
                <a16:creationId xmlns:a16="http://schemas.microsoft.com/office/drawing/2014/main" id="{D884886A-8230-49E1-A4FB-86981C5010FA}"/>
              </a:ext>
            </a:extLst>
          </p:cNvPr>
          <p:cNvSpPr/>
          <p:nvPr/>
        </p:nvSpPr>
        <p:spPr bwMode="auto">
          <a:xfrm>
            <a:off x="4768592" y="2919154"/>
            <a:ext cx="250430" cy="1132193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Left Brace 33">
            <a:extLst>
              <a:ext uri="{FF2B5EF4-FFF2-40B4-BE49-F238E27FC236}">
                <a16:creationId xmlns:a16="http://schemas.microsoft.com/office/drawing/2014/main" id="{C0C2CED7-5537-4154-BA9C-286E4AE2DFF8}"/>
              </a:ext>
            </a:extLst>
          </p:cNvPr>
          <p:cNvSpPr/>
          <p:nvPr/>
        </p:nvSpPr>
        <p:spPr bwMode="auto">
          <a:xfrm flipH="1">
            <a:off x="9169212" y="2919154"/>
            <a:ext cx="243425" cy="2305551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Left Brace 45">
            <a:extLst>
              <a:ext uri="{FF2B5EF4-FFF2-40B4-BE49-F238E27FC236}">
                <a16:creationId xmlns:a16="http://schemas.microsoft.com/office/drawing/2014/main" id="{CE4ECE24-0DE2-4641-A3F0-B51CCC76E1F6}"/>
              </a:ext>
            </a:extLst>
          </p:cNvPr>
          <p:cNvSpPr/>
          <p:nvPr/>
        </p:nvSpPr>
        <p:spPr bwMode="auto">
          <a:xfrm>
            <a:off x="4255813" y="1310366"/>
            <a:ext cx="201716" cy="4870667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A2B6C86-58CE-40CC-80F5-FA6BFB25BE58}"/>
              </a:ext>
            </a:extLst>
          </p:cNvPr>
          <p:cNvCxnSpPr>
            <a:cxnSpLocks/>
          </p:cNvCxnSpPr>
          <p:nvPr/>
        </p:nvCxnSpPr>
        <p:spPr bwMode="auto">
          <a:xfrm>
            <a:off x="5410648" y="2892467"/>
            <a:ext cx="1197553" cy="119698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37E47736-7198-43EE-AB1F-CF1C9DC02ECB}"/>
              </a:ext>
            </a:extLst>
          </p:cNvPr>
          <p:cNvSpPr/>
          <p:nvPr/>
        </p:nvSpPr>
        <p:spPr>
          <a:xfrm>
            <a:off x="10521492" y="4262600"/>
            <a:ext cx="1950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  <a:latin typeface="+mj-lt"/>
              </a:rPr>
              <a:t>A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>
                <a:solidFill>
                  <a:schemeClr val="accent2"/>
                </a:solidFill>
              </a:rPr>
              <a:t>A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=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CA" sz="2800" baseline="-25000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E3D66BD-E1A3-40ED-BA2C-AB0A6E9C9A2E}"/>
              </a:ext>
            </a:extLst>
          </p:cNvPr>
          <p:cNvSpPr/>
          <p:nvPr/>
        </p:nvSpPr>
        <p:spPr>
          <a:xfrm>
            <a:off x="10534192" y="2789400"/>
            <a:ext cx="1950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  <a:latin typeface="+mj-lt"/>
              </a:rPr>
              <a:t>B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>
                <a:solidFill>
                  <a:schemeClr val="accent2"/>
                </a:solidFill>
              </a:rPr>
              <a:t>B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=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CA" sz="2800" baseline="-25000" dirty="0">
                <a:solidFill>
                  <a:schemeClr val="accent2"/>
                </a:solidFill>
              </a:rPr>
              <a:t> 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DC8045A-4D05-4D51-BF19-3BBA0F14BC6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69857" y="2867612"/>
            <a:ext cx="1" cy="1183735"/>
          </a:xfrm>
          <a:prstGeom prst="line">
            <a:avLst/>
          </a:prstGeom>
          <a:noFill/>
          <a:ln w="168275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96826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F76B8-F548-4D64-84EB-981442691F05}"/>
              </a:ext>
            </a:extLst>
          </p:cNvPr>
          <p:cNvSpPr/>
          <p:nvPr/>
        </p:nvSpPr>
        <p:spPr>
          <a:xfrm>
            <a:off x="2078221" y="540593"/>
            <a:ext cx="17967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 graceful</a:t>
            </a:r>
            <a:endParaRPr lang="en-CA" sz="2800" dirty="0">
              <a:solidFill>
                <a:srgbClr val="66FF66"/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5E0862-E373-4FD1-845D-48AD9DA7EB85}"/>
              </a:ext>
            </a:extLst>
          </p:cNvPr>
          <p:cNvSpPr/>
          <p:nvPr/>
        </p:nvSpPr>
        <p:spPr>
          <a:xfrm>
            <a:off x="5079605" y="6166761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endParaRPr lang="en-CA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6A43AA5-EB6D-4477-8DE7-0E9CB60C599C}"/>
              </a:ext>
            </a:extLst>
          </p:cNvPr>
          <p:cNvSpPr/>
          <p:nvPr/>
        </p:nvSpPr>
        <p:spPr>
          <a:xfrm>
            <a:off x="5086802" y="2403158"/>
            <a:ext cx="14404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>
                <a:solidFill>
                  <a:schemeClr val="accent2"/>
                </a:solidFill>
                <a:latin typeface="+mj-lt"/>
              </a:rPr>
              <a:t>B</a:t>
            </a:r>
            <a:r>
              <a:rPr lang="en-US" sz="2800" dirty="0">
                <a:solidFill>
                  <a:schemeClr val="accent2"/>
                </a:solidFill>
              </a:rPr>
              <a:t>=x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87FEDD-A611-433E-AF91-D7253180EC28}"/>
              </a:ext>
            </a:extLst>
          </p:cNvPr>
          <p:cNvSpPr/>
          <p:nvPr/>
        </p:nvSpPr>
        <p:spPr>
          <a:xfrm>
            <a:off x="4272276" y="4505148"/>
            <a:ext cx="1658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l-GR" altLang="en-US" sz="2800" dirty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US" sz="2800" baseline="-25000" dirty="0">
                <a:solidFill>
                  <a:schemeClr val="accent2"/>
                </a:solidFill>
              </a:rPr>
              <a:t>B</a:t>
            </a:r>
            <a:r>
              <a:rPr lang="en-US" sz="2800" dirty="0">
                <a:solidFill>
                  <a:schemeClr val="accent2"/>
                </a:solidFill>
              </a:rPr>
              <a:t>=x-k</a:t>
            </a:r>
            <a:endParaRPr lang="en-CA" sz="2800" baseline="-25000" dirty="0">
              <a:solidFill>
                <a:schemeClr val="accent2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23BE3C4-C13B-44B2-ABD7-E387957A070E}"/>
              </a:ext>
            </a:extLst>
          </p:cNvPr>
          <p:cNvSpPr/>
          <p:nvPr/>
        </p:nvSpPr>
        <p:spPr>
          <a:xfrm>
            <a:off x="7035530" y="4126595"/>
            <a:ext cx="22048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A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>
                <a:solidFill>
                  <a:schemeClr val="accent2"/>
                </a:solidFill>
              </a:rPr>
              <a:t>A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=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CA" sz="2800" baseline="-25000" dirty="0">
                <a:solidFill>
                  <a:schemeClr val="accent2"/>
                </a:solidFill>
              </a:rPr>
              <a:t>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FE77302-FBC4-4CD8-A50B-44D7C521BB0C}"/>
              </a:ext>
            </a:extLst>
          </p:cNvPr>
          <p:cNvCxnSpPr>
            <a:cxnSpLocks/>
          </p:cNvCxnSpPr>
          <p:nvPr/>
        </p:nvCxnSpPr>
        <p:spPr bwMode="auto">
          <a:xfrm>
            <a:off x="4205121" y="1331682"/>
            <a:ext cx="0" cy="48368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6746D2D-BB9E-49C4-B4A7-95F2EFB8C8DC}"/>
              </a:ext>
            </a:extLst>
          </p:cNvPr>
          <p:cNvCxnSpPr>
            <a:cxnSpLocks/>
          </p:cNvCxnSpPr>
          <p:nvPr/>
        </p:nvCxnSpPr>
        <p:spPr bwMode="auto">
          <a:xfrm>
            <a:off x="4205121" y="1331682"/>
            <a:ext cx="2300517" cy="3075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9061783-CDEE-489D-A8F2-4BAF31B8813D}"/>
              </a:ext>
            </a:extLst>
          </p:cNvPr>
          <p:cNvCxnSpPr>
            <a:cxnSpLocks/>
          </p:cNvCxnSpPr>
          <p:nvPr/>
        </p:nvCxnSpPr>
        <p:spPr bwMode="auto">
          <a:xfrm>
            <a:off x="6505638" y="1353456"/>
            <a:ext cx="0" cy="48368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27B2B31-A268-4AB1-BAC1-4168C684EAB8}"/>
              </a:ext>
            </a:extLst>
          </p:cNvPr>
          <p:cNvCxnSpPr>
            <a:cxnSpLocks/>
          </p:cNvCxnSpPr>
          <p:nvPr/>
        </p:nvCxnSpPr>
        <p:spPr bwMode="auto">
          <a:xfrm>
            <a:off x="4196955" y="6187271"/>
            <a:ext cx="2300517" cy="3075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374F3E9F-9978-428D-88EE-A6C90B066BAC}"/>
              </a:ext>
            </a:extLst>
          </p:cNvPr>
          <p:cNvSpPr/>
          <p:nvPr/>
        </p:nvSpPr>
        <p:spPr>
          <a:xfrm>
            <a:off x="6667003" y="2348852"/>
            <a:ext cx="22048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  <a:latin typeface="+mj-lt"/>
              </a:rPr>
              <a:t>B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>
                <a:solidFill>
                  <a:schemeClr val="accent2"/>
                </a:solidFill>
              </a:rPr>
              <a:t>B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=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endParaRPr lang="en-CA" sz="2800" baseline="-25000" dirty="0">
              <a:solidFill>
                <a:schemeClr val="accent2"/>
              </a:solidFill>
            </a:endParaRP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1688BB29-1A05-45D3-B416-665B21751332}"/>
              </a:ext>
            </a:extLst>
          </p:cNvPr>
          <p:cNvSpPr/>
          <p:nvPr/>
        </p:nvSpPr>
        <p:spPr bwMode="auto">
          <a:xfrm>
            <a:off x="4265383" y="6502321"/>
            <a:ext cx="2420258" cy="279478"/>
          </a:xfrm>
          <a:custGeom>
            <a:avLst/>
            <a:gdLst>
              <a:gd name="connsiteX0" fmla="*/ 30551 w 2418151"/>
              <a:gd name="connsiteY0" fmla="*/ 280725 h 358562"/>
              <a:gd name="connsiteX1" fmla="*/ 30551 w 2418151"/>
              <a:gd name="connsiteY1" fmla="*/ 344225 h 358562"/>
              <a:gd name="connsiteX2" fmla="*/ 348051 w 2418151"/>
              <a:gd name="connsiteY2" fmla="*/ 39425 h 358562"/>
              <a:gd name="connsiteX3" fmla="*/ 690951 w 2418151"/>
              <a:gd name="connsiteY3" fmla="*/ 204525 h 358562"/>
              <a:gd name="connsiteX4" fmla="*/ 906851 w 2418151"/>
              <a:gd name="connsiteY4" fmla="*/ 128325 h 358562"/>
              <a:gd name="connsiteX5" fmla="*/ 1160851 w 2418151"/>
              <a:gd name="connsiteY5" fmla="*/ 293425 h 358562"/>
              <a:gd name="connsiteX6" fmla="*/ 1414851 w 2418151"/>
              <a:gd name="connsiteY6" fmla="*/ 64825 h 358562"/>
              <a:gd name="connsiteX7" fmla="*/ 1872051 w 2418151"/>
              <a:gd name="connsiteY7" fmla="*/ 229925 h 358562"/>
              <a:gd name="connsiteX8" fmla="*/ 2227651 w 2418151"/>
              <a:gd name="connsiteY8" fmla="*/ 1325 h 358562"/>
              <a:gd name="connsiteX9" fmla="*/ 2418151 w 2418151"/>
              <a:gd name="connsiteY9" fmla="*/ 356925 h 358562"/>
              <a:gd name="connsiteX0" fmla="*/ 0 w 2387600"/>
              <a:gd name="connsiteY0" fmla="*/ 280725 h 356925"/>
              <a:gd name="connsiteX1" fmla="*/ 317500 w 2387600"/>
              <a:gd name="connsiteY1" fmla="*/ 39425 h 356925"/>
              <a:gd name="connsiteX2" fmla="*/ 660400 w 2387600"/>
              <a:gd name="connsiteY2" fmla="*/ 204525 h 356925"/>
              <a:gd name="connsiteX3" fmla="*/ 876300 w 2387600"/>
              <a:gd name="connsiteY3" fmla="*/ 128325 h 356925"/>
              <a:gd name="connsiteX4" fmla="*/ 1130300 w 2387600"/>
              <a:gd name="connsiteY4" fmla="*/ 293425 h 356925"/>
              <a:gd name="connsiteX5" fmla="*/ 1384300 w 2387600"/>
              <a:gd name="connsiteY5" fmla="*/ 64825 h 356925"/>
              <a:gd name="connsiteX6" fmla="*/ 1841500 w 2387600"/>
              <a:gd name="connsiteY6" fmla="*/ 229925 h 356925"/>
              <a:gd name="connsiteX7" fmla="*/ 2197100 w 2387600"/>
              <a:gd name="connsiteY7" fmla="*/ 1325 h 356925"/>
              <a:gd name="connsiteX8" fmla="*/ 2387600 w 2387600"/>
              <a:gd name="connsiteY8" fmla="*/ 356925 h 356925"/>
              <a:gd name="connsiteX0" fmla="*/ 0 w 2420258"/>
              <a:gd name="connsiteY0" fmla="*/ 279478 h 292677"/>
              <a:gd name="connsiteX1" fmla="*/ 317500 w 2420258"/>
              <a:gd name="connsiteY1" fmla="*/ 38178 h 292677"/>
              <a:gd name="connsiteX2" fmla="*/ 660400 w 2420258"/>
              <a:gd name="connsiteY2" fmla="*/ 203278 h 292677"/>
              <a:gd name="connsiteX3" fmla="*/ 876300 w 2420258"/>
              <a:gd name="connsiteY3" fmla="*/ 127078 h 292677"/>
              <a:gd name="connsiteX4" fmla="*/ 1130300 w 2420258"/>
              <a:gd name="connsiteY4" fmla="*/ 292178 h 292677"/>
              <a:gd name="connsiteX5" fmla="*/ 1384300 w 2420258"/>
              <a:gd name="connsiteY5" fmla="*/ 63578 h 292677"/>
              <a:gd name="connsiteX6" fmla="*/ 1841500 w 2420258"/>
              <a:gd name="connsiteY6" fmla="*/ 228678 h 292677"/>
              <a:gd name="connsiteX7" fmla="*/ 2197100 w 2420258"/>
              <a:gd name="connsiteY7" fmla="*/ 78 h 292677"/>
              <a:gd name="connsiteX8" fmla="*/ 2420258 w 2420258"/>
              <a:gd name="connsiteY8" fmla="*/ 257706 h 292677"/>
              <a:gd name="connsiteX0" fmla="*/ 0 w 2420258"/>
              <a:gd name="connsiteY0" fmla="*/ 279478 h 279478"/>
              <a:gd name="connsiteX1" fmla="*/ 317500 w 2420258"/>
              <a:gd name="connsiteY1" fmla="*/ 38178 h 279478"/>
              <a:gd name="connsiteX2" fmla="*/ 660400 w 2420258"/>
              <a:gd name="connsiteY2" fmla="*/ 203278 h 279478"/>
              <a:gd name="connsiteX3" fmla="*/ 876300 w 2420258"/>
              <a:gd name="connsiteY3" fmla="*/ 127078 h 279478"/>
              <a:gd name="connsiteX4" fmla="*/ 1130300 w 2420258"/>
              <a:gd name="connsiteY4" fmla="*/ 243192 h 279478"/>
              <a:gd name="connsiteX5" fmla="*/ 1384300 w 2420258"/>
              <a:gd name="connsiteY5" fmla="*/ 63578 h 279478"/>
              <a:gd name="connsiteX6" fmla="*/ 1841500 w 2420258"/>
              <a:gd name="connsiteY6" fmla="*/ 228678 h 279478"/>
              <a:gd name="connsiteX7" fmla="*/ 2197100 w 2420258"/>
              <a:gd name="connsiteY7" fmla="*/ 78 h 279478"/>
              <a:gd name="connsiteX8" fmla="*/ 2420258 w 2420258"/>
              <a:gd name="connsiteY8" fmla="*/ 257706 h 279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20258" h="279478">
                <a:moveTo>
                  <a:pt x="0" y="279478"/>
                </a:moveTo>
                <a:cubicBezTo>
                  <a:pt x="66146" y="229207"/>
                  <a:pt x="207433" y="50878"/>
                  <a:pt x="317500" y="38178"/>
                </a:cubicBezTo>
                <a:cubicBezTo>
                  <a:pt x="427567" y="25478"/>
                  <a:pt x="567267" y="188461"/>
                  <a:pt x="660400" y="203278"/>
                </a:cubicBezTo>
                <a:cubicBezTo>
                  <a:pt x="753533" y="218095"/>
                  <a:pt x="797983" y="120426"/>
                  <a:pt x="876300" y="127078"/>
                </a:cubicBezTo>
                <a:cubicBezTo>
                  <a:pt x="954617" y="133730"/>
                  <a:pt x="1045633" y="253775"/>
                  <a:pt x="1130300" y="243192"/>
                </a:cubicBezTo>
                <a:cubicBezTo>
                  <a:pt x="1214967" y="232609"/>
                  <a:pt x="1265767" y="65997"/>
                  <a:pt x="1384300" y="63578"/>
                </a:cubicBezTo>
                <a:cubicBezTo>
                  <a:pt x="1502833" y="61159"/>
                  <a:pt x="1706033" y="239261"/>
                  <a:pt x="1841500" y="228678"/>
                </a:cubicBezTo>
                <a:cubicBezTo>
                  <a:pt x="1976967" y="218095"/>
                  <a:pt x="2100640" y="-4760"/>
                  <a:pt x="2197100" y="78"/>
                </a:cubicBezTo>
                <a:cubicBezTo>
                  <a:pt x="2293560" y="4916"/>
                  <a:pt x="2370516" y="90489"/>
                  <a:pt x="2420258" y="257706"/>
                </a:cubicBezTo>
              </a:path>
            </a:pathLst>
          </a:custGeom>
          <a:solidFill>
            <a:srgbClr val="FF0000"/>
          </a:solidFill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AAD86C58-0B64-477B-88B6-AE36DEF62069}"/>
              </a:ext>
            </a:extLst>
          </p:cNvPr>
          <p:cNvSpPr/>
          <p:nvPr/>
        </p:nvSpPr>
        <p:spPr bwMode="auto">
          <a:xfrm rot="3401675">
            <a:off x="3389636" y="4271911"/>
            <a:ext cx="4024475" cy="141706"/>
          </a:xfrm>
          <a:custGeom>
            <a:avLst/>
            <a:gdLst>
              <a:gd name="connsiteX0" fmla="*/ 30551 w 2418151"/>
              <a:gd name="connsiteY0" fmla="*/ 280725 h 358562"/>
              <a:gd name="connsiteX1" fmla="*/ 30551 w 2418151"/>
              <a:gd name="connsiteY1" fmla="*/ 344225 h 358562"/>
              <a:gd name="connsiteX2" fmla="*/ 348051 w 2418151"/>
              <a:gd name="connsiteY2" fmla="*/ 39425 h 358562"/>
              <a:gd name="connsiteX3" fmla="*/ 690951 w 2418151"/>
              <a:gd name="connsiteY3" fmla="*/ 204525 h 358562"/>
              <a:gd name="connsiteX4" fmla="*/ 906851 w 2418151"/>
              <a:gd name="connsiteY4" fmla="*/ 128325 h 358562"/>
              <a:gd name="connsiteX5" fmla="*/ 1160851 w 2418151"/>
              <a:gd name="connsiteY5" fmla="*/ 293425 h 358562"/>
              <a:gd name="connsiteX6" fmla="*/ 1414851 w 2418151"/>
              <a:gd name="connsiteY6" fmla="*/ 64825 h 358562"/>
              <a:gd name="connsiteX7" fmla="*/ 1872051 w 2418151"/>
              <a:gd name="connsiteY7" fmla="*/ 229925 h 358562"/>
              <a:gd name="connsiteX8" fmla="*/ 2227651 w 2418151"/>
              <a:gd name="connsiteY8" fmla="*/ 1325 h 358562"/>
              <a:gd name="connsiteX9" fmla="*/ 2418151 w 2418151"/>
              <a:gd name="connsiteY9" fmla="*/ 356925 h 358562"/>
              <a:gd name="connsiteX0" fmla="*/ 0 w 2387600"/>
              <a:gd name="connsiteY0" fmla="*/ 280725 h 356925"/>
              <a:gd name="connsiteX1" fmla="*/ 317500 w 2387600"/>
              <a:gd name="connsiteY1" fmla="*/ 39425 h 356925"/>
              <a:gd name="connsiteX2" fmla="*/ 660400 w 2387600"/>
              <a:gd name="connsiteY2" fmla="*/ 204525 h 356925"/>
              <a:gd name="connsiteX3" fmla="*/ 876300 w 2387600"/>
              <a:gd name="connsiteY3" fmla="*/ 128325 h 356925"/>
              <a:gd name="connsiteX4" fmla="*/ 1130300 w 2387600"/>
              <a:gd name="connsiteY4" fmla="*/ 293425 h 356925"/>
              <a:gd name="connsiteX5" fmla="*/ 1384300 w 2387600"/>
              <a:gd name="connsiteY5" fmla="*/ 64825 h 356925"/>
              <a:gd name="connsiteX6" fmla="*/ 1841500 w 2387600"/>
              <a:gd name="connsiteY6" fmla="*/ 229925 h 356925"/>
              <a:gd name="connsiteX7" fmla="*/ 2197100 w 2387600"/>
              <a:gd name="connsiteY7" fmla="*/ 1325 h 356925"/>
              <a:gd name="connsiteX8" fmla="*/ 2387600 w 2387600"/>
              <a:gd name="connsiteY8" fmla="*/ 356925 h 356925"/>
              <a:gd name="connsiteX0" fmla="*/ 0 w 2420258"/>
              <a:gd name="connsiteY0" fmla="*/ 279478 h 292677"/>
              <a:gd name="connsiteX1" fmla="*/ 317500 w 2420258"/>
              <a:gd name="connsiteY1" fmla="*/ 38178 h 292677"/>
              <a:gd name="connsiteX2" fmla="*/ 660400 w 2420258"/>
              <a:gd name="connsiteY2" fmla="*/ 203278 h 292677"/>
              <a:gd name="connsiteX3" fmla="*/ 876300 w 2420258"/>
              <a:gd name="connsiteY3" fmla="*/ 127078 h 292677"/>
              <a:gd name="connsiteX4" fmla="*/ 1130300 w 2420258"/>
              <a:gd name="connsiteY4" fmla="*/ 292178 h 292677"/>
              <a:gd name="connsiteX5" fmla="*/ 1384300 w 2420258"/>
              <a:gd name="connsiteY5" fmla="*/ 63578 h 292677"/>
              <a:gd name="connsiteX6" fmla="*/ 1841500 w 2420258"/>
              <a:gd name="connsiteY6" fmla="*/ 228678 h 292677"/>
              <a:gd name="connsiteX7" fmla="*/ 2197100 w 2420258"/>
              <a:gd name="connsiteY7" fmla="*/ 78 h 292677"/>
              <a:gd name="connsiteX8" fmla="*/ 2420258 w 2420258"/>
              <a:gd name="connsiteY8" fmla="*/ 257706 h 292677"/>
              <a:gd name="connsiteX0" fmla="*/ 0 w 2420258"/>
              <a:gd name="connsiteY0" fmla="*/ 279478 h 279478"/>
              <a:gd name="connsiteX1" fmla="*/ 317500 w 2420258"/>
              <a:gd name="connsiteY1" fmla="*/ 38178 h 279478"/>
              <a:gd name="connsiteX2" fmla="*/ 660400 w 2420258"/>
              <a:gd name="connsiteY2" fmla="*/ 203278 h 279478"/>
              <a:gd name="connsiteX3" fmla="*/ 876300 w 2420258"/>
              <a:gd name="connsiteY3" fmla="*/ 127078 h 279478"/>
              <a:gd name="connsiteX4" fmla="*/ 1130300 w 2420258"/>
              <a:gd name="connsiteY4" fmla="*/ 243192 h 279478"/>
              <a:gd name="connsiteX5" fmla="*/ 1384300 w 2420258"/>
              <a:gd name="connsiteY5" fmla="*/ 63578 h 279478"/>
              <a:gd name="connsiteX6" fmla="*/ 1841500 w 2420258"/>
              <a:gd name="connsiteY6" fmla="*/ 228678 h 279478"/>
              <a:gd name="connsiteX7" fmla="*/ 2197100 w 2420258"/>
              <a:gd name="connsiteY7" fmla="*/ 78 h 279478"/>
              <a:gd name="connsiteX8" fmla="*/ 2420258 w 2420258"/>
              <a:gd name="connsiteY8" fmla="*/ 257706 h 279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20258" h="279478">
                <a:moveTo>
                  <a:pt x="0" y="279478"/>
                </a:moveTo>
                <a:cubicBezTo>
                  <a:pt x="66146" y="229207"/>
                  <a:pt x="207433" y="50878"/>
                  <a:pt x="317500" y="38178"/>
                </a:cubicBezTo>
                <a:cubicBezTo>
                  <a:pt x="427567" y="25478"/>
                  <a:pt x="567267" y="188461"/>
                  <a:pt x="660400" y="203278"/>
                </a:cubicBezTo>
                <a:cubicBezTo>
                  <a:pt x="753533" y="218095"/>
                  <a:pt x="797983" y="120426"/>
                  <a:pt x="876300" y="127078"/>
                </a:cubicBezTo>
                <a:cubicBezTo>
                  <a:pt x="954617" y="133730"/>
                  <a:pt x="1045633" y="253775"/>
                  <a:pt x="1130300" y="243192"/>
                </a:cubicBezTo>
                <a:cubicBezTo>
                  <a:pt x="1214967" y="232609"/>
                  <a:pt x="1265767" y="65997"/>
                  <a:pt x="1384300" y="63578"/>
                </a:cubicBezTo>
                <a:cubicBezTo>
                  <a:pt x="1502833" y="61159"/>
                  <a:pt x="1706033" y="239261"/>
                  <a:pt x="1841500" y="228678"/>
                </a:cubicBezTo>
                <a:cubicBezTo>
                  <a:pt x="1976967" y="218095"/>
                  <a:pt x="2100640" y="-4760"/>
                  <a:pt x="2197100" y="78"/>
                </a:cubicBezTo>
                <a:cubicBezTo>
                  <a:pt x="2293560" y="4916"/>
                  <a:pt x="2370516" y="90489"/>
                  <a:pt x="2420258" y="257706"/>
                </a:cubicBezTo>
              </a:path>
            </a:pathLst>
          </a:custGeom>
          <a:solidFill>
            <a:srgbClr val="66FF66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184CCD02-CE2F-466F-B3D8-A9FB5839B7B4}"/>
              </a:ext>
            </a:extLst>
          </p:cNvPr>
          <p:cNvSpPr/>
          <p:nvPr/>
        </p:nvSpPr>
        <p:spPr bwMode="auto">
          <a:xfrm rot="2887904">
            <a:off x="3714390" y="2874725"/>
            <a:ext cx="3430263" cy="214018"/>
          </a:xfrm>
          <a:custGeom>
            <a:avLst/>
            <a:gdLst>
              <a:gd name="connsiteX0" fmla="*/ 30551 w 2418151"/>
              <a:gd name="connsiteY0" fmla="*/ 280725 h 358562"/>
              <a:gd name="connsiteX1" fmla="*/ 30551 w 2418151"/>
              <a:gd name="connsiteY1" fmla="*/ 344225 h 358562"/>
              <a:gd name="connsiteX2" fmla="*/ 348051 w 2418151"/>
              <a:gd name="connsiteY2" fmla="*/ 39425 h 358562"/>
              <a:gd name="connsiteX3" fmla="*/ 690951 w 2418151"/>
              <a:gd name="connsiteY3" fmla="*/ 204525 h 358562"/>
              <a:gd name="connsiteX4" fmla="*/ 906851 w 2418151"/>
              <a:gd name="connsiteY4" fmla="*/ 128325 h 358562"/>
              <a:gd name="connsiteX5" fmla="*/ 1160851 w 2418151"/>
              <a:gd name="connsiteY5" fmla="*/ 293425 h 358562"/>
              <a:gd name="connsiteX6" fmla="*/ 1414851 w 2418151"/>
              <a:gd name="connsiteY6" fmla="*/ 64825 h 358562"/>
              <a:gd name="connsiteX7" fmla="*/ 1872051 w 2418151"/>
              <a:gd name="connsiteY7" fmla="*/ 229925 h 358562"/>
              <a:gd name="connsiteX8" fmla="*/ 2227651 w 2418151"/>
              <a:gd name="connsiteY8" fmla="*/ 1325 h 358562"/>
              <a:gd name="connsiteX9" fmla="*/ 2418151 w 2418151"/>
              <a:gd name="connsiteY9" fmla="*/ 356925 h 358562"/>
              <a:gd name="connsiteX0" fmla="*/ 0 w 2387600"/>
              <a:gd name="connsiteY0" fmla="*/ 280725 h 356925"/>
              <a:gd name="connsiteX1" fmla="*/ 317500 w 2387600"/>
              <a:gd name="connsiteY1" fmla="*/ 39425 h 356925"/>
              <a:gd name="connsiteX2" fmla="*/ 660400 w 2387600"/>
              <a:gd name="connsiteY2" fmla="*/ 204525 h 356925"/>
              <a:gd name="connsiteX3" fmla="*/ 876300 w 2387600"/>
              <a:gd name="connsiteY3" fmla="*/ 128325 h 356925"/>
              <a:gd name="connsiteX4" fmla="*/ 1130300 w 2387600"/>
              <a:gd name="connsiteY4" fmla="*/ 293425 h 356925"/>
              <a:gd name="connsiteX5" fmla="*/ 1384300 w 2387600"/>
              <a:gd name="connsiteY5" fmla="*/ 64825 h 356925"/>
              <a:gd name="connsiteX6" fmla="*/ 1841500 w 2387600"/>
              <a:gd name="connsiteY6" fmla="*/ 229925 h 356925"/>
              <a:gd name="connsiteX7" fmla="*/ 2197100 w 2387600"/>
              <a:gd name="connsiteY7" fmla="*/ 1325 h 356925"/>
              <a:gd name="connsiteX8" fmla="*/ 2387600 w 2387600"/>
              <a:gd name="connsiteY8" fmla="*/ 356925 h 356925"/>
              <a:gd name="connsiteX0" fmla="*/ 0 w 2420258"/>
              <a:gd name="connsiteY0" fmla="*/ 279478 h 292677"/>
              <a:gd name="connsiteX1" fmla="*/ 317500 w 2420258"/>
              <a:gd name="connsiteY1" fmla="*/ 38178 h 292677"/>
              <a:gd name="connsiteX2" fmla="*/ 660400 w 2420258"/>
              <a:gd name="connsiteY2" fmla="*/ 203278 h 292677"/>
              <a:gd name="connsiteX3" fmla="*/ 876300 w 2420258"/>
              <a:gd name="connsiteY3" fmla="*/ 127078 h 292677"/>
              <a:gd name="connsiteX4" fmla="*/ 1130300 w 2420258"/>
              <a:gd name="connsiteY4" fmla="*/ 292178 h 292677"/>
              <a:gd name="connsiteX5" fmla="*/ 1384300 w 2420258"/>
              <a:gd name="connsiteY5" fmla="*/ 63578 h 292677"/>
              <a:gd name="connsiteX6" fmla="*/ 1841500 w 2420258"/>
              <a:gd name="connsiteY6" fmla="*/ 228678 h 292677"/>
              <a:gd name="connsiteX7" fmla="*/ 2197100 w 2420258"/>
              <a:gd name="connsiteY7" fmla="*/ 78 h 292677"/>
              <a:gd name="connsiteX8" fmla="*/ 2420258 w 2420258"/>
              <a:gd name="connsiteY8" fmla="*/ 257706 h 292677"/>
              <a:gd name="connsiteX0" fmla="*/ 0 w 2420258"/>
              <a:gd name="connsiteY0" fmla="*/ 279478 h 279478"/>
              <a:gd name="connsiteX1" fmla="*/ 317500 w 2420258"/>
              <a:gd name="connsiteY1" fmla="*/ 38178 h 279478"/>
              <a:gd name="connsiteX2" fmla="*/ 660400 w 2420258"/>
              <a:gd name="connsiteY2" fmla="*/ 203278 h 279478"/>
              <a:gd name="connsiteX3" fmla="*/ 876300 w 2420258"/>
              <a:gd name="connsiteY3" fmla="*/ 127078 h 279478"/>
              <a:gd name="connsiteX4" fmla="*/ 1130300 w 2420258"/>
              <a:gd name="connsiteY4" fmla="*/ 243192 h 279478"/>
              <a:gd name="connsiteX5" fmla="*/ 1384300 w 2420258"/>
              <a:gd name="connsiteY5" fmla="*/ 63578 h 279478"/>
              <a:gd name="connsiteX6" fmla="*/ 1841500 w 2420258"/>
              <a:gd name="connsiteY6" fmla="*/ 228678 h 279478"/>
              <a:gd name="connsiteX7" fmla="*/ 2197100 w 2420258"/>
              <a:gd name="connsiteY7" fmla="*/ 78 h 279478"/>
              <a:gd name="connsiteX8" fmla="*/ 2420258 w 2420258"/>
              <a:gd name="connsiteY8" fmla="*/ 257706 h 279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20258" h="279478">
                <a:moveTo>
                  <a:pt x="0" y="279478"/>
                </a:moveTo>
                <a:cubicBezTo>
                  <a:pt x="66146" y="229207"/>
                  <a:pt x="207433" y="50878"/>
                  <a:pt x="317500" y="38178"/>
                </a:cubicBezTo>
                <a:cubicBezTo>
                  <a:pt x="427567" y="25478"/>
                  <a:pt x="567267" y="188461"/>
                  <a:pt x="660400" y="203278"/>
                </a:cubicBezTo>
                <a:cubicBezTo>
                  <a:pt x="753533" y="218095"/>
                  <a:pt x="797983" y="120426"/>
                  <a:pt x="876300" y="127078"/>
                </a:cubicBezTo>
                <a:cubicBezTo>
                  <a:pt x="954617" y="133730"/>
                  <a:pt x="1045633" y="253775"/>
                  <a:pt x="1130300" y="243192"/>
                </a:cubicBezTo>
                <a:cubicBezTo>
                  <a:pt x="1214967" y="232609"/>
                  <a:pt x="1265767" y="65997"/>
                  <a:pt x="1384300" y="63578"/>
                </a:cubicBezTo>
                <a:cubicBezTo>
                  <a:pt x="1502833" y="61159"/>
                  <a:pt x="1706033" y="239261"/>
                  <a:pt x="1841500" y="228678"/>
                </a:cubicBezTo>
                <a:cubicBezTo>
                  <a:pt x="1976967" y="218095"/>
                  <a:pt x="2100640" y="-4760"/>
                  <a:pt x="2197100" y="78"/>
                </a:cubicBezTo>
                <a:cubicBezTo>
                  <a:pt x="2293560" y="4916"/>
                  <a:pt x="2370516" y="90489"/>
                  <a:pt x="2420258" y="257706"/>
                </a:cubicBezTo>
              </a:path>
            </a:pathLst>
          </a:custGeom>
          <a:solidFill>
            <a:srgbClr val="66FF66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5EE8B3-63DA-473B-A34C-62599D708164}"/>
              </a:ext>
            </a:extLst>
          </p:cNvPr>
          <p:cNvSpPr/>
          <p:nvPr/>
        </p:nvSpPr>
        <p:spPr>
          <a:xfrm>
            <a:off x="6685641" y="6165006"/>
            <a:ext cx="32443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r>
              <a:rPr lang="en-US" sz="2800" baseline="-25000" dirty="0">
                <a:solidFill>
                  <a:srgbClr val="FF0000"/>
                </a:solidFill>
                <a:latin typeface="+mj-lt"/>
              </a:rPr>
              <a:t>A </a:t>
            </a:r>
            <a:r>
              <a:rPr lang="en-US" sz="2800" dirty="0">
                <a:solidFill>
                  <a:srgbClr val="FF0000"/>
                </a:solidFill>
              </a:rPr>
              <a:t>= </a:t>
            </a:r>
            <a:r>
              <a:rPr lang="en-US" sz="2800" dirty="0" err="1">
                <a:solidFill>
                  <a:srgbClr val="FF0000"/>
                </a:solidFill>
              </a:rPr>
              <a:t>dE</a:t>
            </a:r>
            <a:r>
              <a:rPr lang="en-US" sz="2800" baseline="-25000" dirty="0" err="1">
                <a:solidFill>
                  <a:srgbClr val="FF0000"/>
                </a:solidFill>
              </a:rPr>
              <a:t>B</a:t>
            </a:r>
            <a:r>
              <a:rPr lang="en-US" sz="2800" dirty="0" err="1">
                <a:solidFill>
                  <a:srgbClr val="FF0000"/>
                </a:solidFill>
              </a:rPr>
              <a:t>+K</a:t>
            </a:r>
            <a:endParaRPr lang="en-CA" sz="2800" dirty="0">
              <a:solidFill>
                <a:srgbClr val="FF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CA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FFC8B57-DA57-44D1-B72A-92B0ED23B1A0}"/>
              </a:ext>
            </a:extLst>
          </p:cNvPr>
          <p:cNvSpPr/>
          <p:nvPr/>
        </p:nvSpPr>
        <p:spPr bwMode="auto">
          <a:xfrm rot="5400000">
            <a:off x="5679185" y="4455213"/>
            <a:ext cx="3334709" cy="214220"/>
          </a:xfrm>
          <a:custGeom>
            <a:avLst/>
            <a:gdLst>
              <a:gd name="connsiteX0" fmla="*/ 30551 w 2418151"/>
              <a:gd name="connsiteY0" fmla="*/ 280725 h 358562"/>
              <a:gd name="connsiteX1" fmla="*/ 30551 w 2418151"/>
              <a:gd name="connsiteY1" fmla="*/ 344225 h 358562"/>
              <a:gd name="connsiteX2" fmla="*/ 348051 w 2418151"/>
              <a:gd name="connsiteY2" fmla="*/ 39425 h 358562"/>
              <a:gd name="connsiteX3" fmla="*/ 690951 w 2418151"/>
              <a:gd name="connsiteY3" fmla="*/ 204525 h 358562"/>
              <a:gd name="connsiteX4" fmla="*/ 906851 w 2418151"/>
              <a:gd name="connsiteY4" fmla="*/ 128325 h 358562"/>
              <a:gd name="connsiteX5" fmla="*/ 1160851 w 2418151"/>
              <a:gd name="connsiteY5" fmla="*/ 293425 h 358562"/>
              <a:gd name="connsiteX6" fmla="*/ 1414851 w 2418151"/>
              <a:gd name="connsiteY6" fmla="*/ 64825 h 358562"/>
              <a:gd name="connsiteX7" fmla="*/ 1872051 w 2418151"/>
              <a:gd name="connsiteY7" fmla="*/ 229925 h 358562"/>
              <a:gd name="connsiteX8" fmla="*/ 2227651 w 2418151"/>
              <a:gd name="connsiteY8" fmla="*/ 1325 h 358562"/>
              <a:gd name="connsiteX9" fmla="*/ 2418151 w 2418151"/>
              <a:gd name="connsiteY9" fmla="*/ 356925 h 358562"/>
              <a:gd name="connsiteX0" fmla="*/ 0 w 2387600"/>
              <a:gd name="connsiteY0" fmla="*/ 280725 h 356925"/>
              <a:gd name="connsiteX1" fmla="*/ 317500 w 2387600"/>
              <a:gd name="connsiteY1" fmla="*/ 39425 h 356925"/>
              <a:gd name="connsiteX2" fmla="*/ 660400 w 2387600"/>
              <a:gd name="connsiteY2" fmla="*/ 204525 h 356925"/>
              <a:gd name="connsiteX3" fmla="*/ 876300 w 2387600"/>
              <a:gd name="connsiteY3" fmla="*/ 128325 h 356925"/>
              <a:gd name="connsiteX4" fmla="*/ 1130300 w 2387600"/>
              <a:gd name="connsiteY4" fmla="*/ 293425 h 356925"/>
              <a:gd name="connsiteX5" fmla="*/ 1384300 w 2387600"/>
              <a:gd name="connsiteY5" fmla="*/ 64825 h 356925"/>
              <a:gd name="connsiteX6" fmla="*/ 1841500 w 2387600"/>
              <a:gd name="connsiteY6" fmla="*/ 229925 h 356925"/>
              <a:gd name="connsiteX7" fmla="*/ 2197100 w 2387600"/>
              <a:gd name="connsiteY7" fmla="*/ 1325 h 356925"/>
              <a:gd name="connsiteX8" fmla="*/ 2387600 w 2387600"/>
              <a:gd name="connsiteY8" fmla="*/ 356925 h 356925"/>
              <a:gd name="connsiteX0" fmla="*/ 0 w 2420258"/>
              <a:gd name="connsiteY0" fmla="*/ 279478 h 292677"/>
              <a:gd name="connsiteX1" fmla="*/ 317500 w 2420258"/>
              <a:gd name="connsiteY1" fmla="*/ 38178 h 292677"/>
              <a:gd name="connsiteX2" fmla="*/ 660400 w 2420258"/>
              <a:gd name="connsiteY2" fmla="*/ 203278 h 292677"/>
              <a:gd name="connsiteX3" fmla="*/ 876300 w 2420258"/>
              <a:gd name="connsiteY3" fmla="*/ 127078 h 292677"/>
              <a:gd name="connsiteX4" fmla="*/ 1130300 w 2420258"/>
              <a:gd name="connsiteY4" fmla="*/ 292178 h 292677"/>
              <a:gd name="connsiteX5" fmla="*/ 1384300 w 2420258"/>
              <a:gd name="connsiteY5" fmla="*/ 63578 h 292677"/>
              <a:gd name="connsiteX6" fmla="*/ 1841500 w 2420258"/>
              <a:gd name="connsiteY6" fmla="*/ 228678 h 292677"/>
              <a:gd name="connsiteX7" fmla="*/ 2197100 w 2420258"/>
              <a:gd name="connsiteY7" fmla="*/ 78 h 292677"/>
              <a:gd name="connsiteX8" fmla="*/ 2420258 w 2420258"/>
              <a:gd name="connsiteY8" fmla="*/ 257706 h 292677"/>
              <a:gd name="connsiteX0" fmla="*/ 0 w 2420258"/>
              <a:gd name="connsiteY0" fmla="*/ 279478 h 279478"/>
              <a:gd name="connsiteX1" fmla="*/ 317500 w 2420258"/>
              <a:gd name="connsiteY1" fmla="*/ 38178 h 279478"/>
              <a:gd name="connsiteX2" fmla="*/ 660400 w 2420258"/>
              <a:gd name="connsiteY2" fmla="*/ 203278 h 279478"/>
              <a:gd name="connsiteX3" fmla="*/ 876300 w 2420258"/>
              <a:gd name="connsiteY3" fmla="*/ 127078 h 279478"/>
              <a:gd name="connsiteX4" fmla="*/ 1130300 w 2420258"/>
              <a:gd name="connsiteY4" fmla="*/ 243192 h 279478"/>
              <a:gd name="connsiteX5" fmla="*/ 1384300 w 2420258"/>
              <a:gd name="connsiteY5" fmla="*/ 63578 h 279478"/>
              <a:gd name="connsiteX6" fmla="*/ 1841500 w 2420258"/>
              <a:gd name="connsiteY6" fmla="*/ 228678 h 279478"/>
              <a:gd name="connsiteX7" fmla="*/ 2197100 w 2420258"/>
              <a:gd name="connsiteY7" fmla="*/ 78 h 279478"/>
              <a:gd name="connsiteX8" fmla="*/ 2420258 w 2420258"/>
              <a:gd name="connsiteY8" fmla="*/ 257706 h 279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20258" h="279478">
                <a:moveTo>
                  <a:pt x="0" y="279478"/>
                </a:moveTo>
                <a:cubicBezTo>
                  <a:pt x="66146" y="229207"/>
                  <a:pt x="207433" y="50878"/>
                  <a:pt x="317500" y="38178"/>
                </a:cubicBezTo>
                <a:cubicBezTo>
                  <a:pt x="427567" y="25478"/>
                  <a:pt x="567267" y="188461"/>
                  <a:pt x="660400" y="203278"/>
                </a:cubicBezTo>
                <a:cubicBezTo>
                  <a:pt x="753533" y="218095"/>
                  <a:pt x="797983" y="120426"/>
                  <a:pt x="876300" y="127078"/>
                </a:cubicBezTo>
                <a:cubicBezTo>
                  <a:pt x="954617" y="133730"/>
                  <a:pt x="1045633" y="253775"/>
                  <a:pt x="1130300" y="243192"/>
                </a:cubicBezTo>
                <a:cubicBezTo>
                  <a:pt x="1214967" y="232609"/>
                  <a:pt x="1265767" y="65997"/>
                  <a:pt x="1384300" y="63578"/>
                </a:cubicBezTo>
                <a:cubicBezTo>
                  <a:pt x="1502833" y="61159"/>
                  <a:pt x="1706033" y="239261"/>
                  <a:pt x="1841500" y="228678"/>
                </a:cubicBezTo>
                <a:cubicBezTo>
                  <a:pt x="1976967" y="218095"/>
                  <a:pt x="2100640" y="-4760"/>
                  <a:pt x="2197100" y="78"/>
                </a:cubicBezTo>
                <a:cubicBezTo>
                  <a:pt x="2293560" y="4916"/>
                  <a:pt x="2370516" y="90489"/>
                  <a:pt x="2420258" y="257706"/>
                </a:cubicBezTo>
              </a:path>
            </a:pathLst>
          </a:custGeom>
          <a:solidFill>
            <a:srgbClr val="66FF66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FAE4D72C-3B17-4FE6-8DBE-B3C79BA3CE41}"/>
              </a:ext>
            </a:extLst>
          </p:cNvPr>
          <p:cNvSpPr/>
          <p:nvPr/>
        </p:nvSpPr>
        <p:spPr bwMode="auto">
          <a:xfrm rot="5400000">
            <a:off x="5609522" y="3037395"/>
            <a:ext cx="2420258" cy="279478"/>
          </a:xfrm>
          <a:custGeom>
            <a:avLst/>
            <a:gdLst>
              <a:gd name="connsiteX0" fmla="*/ 30551 w 2418151"/>
              <a:gd name="connsiteY0" fmla="*/ 280725 h 358562"/>
              <a:gd name="connsiteX1" fmla="*/ 30551 w 2418151"/>
              <a:gd name="connsiteY1" fmla="*/ 344225 h 358562"/>
              <a:gd name="connsiteX2" fmla="*/ 348051 w 2418151"/>
              <a:gd name="connsiteY2" fmla="*/ 39425 h 358562"/>
              <a:gd name="connsiteX3" fmla="*/ 690951 w 2418151"/>
              <a:gd name="connsiteY3" fmla="*/ 204525 h 358562"/>
              <a:gd name="connsiteX4" fmla="*/ 906851 w 2418151"/>
              <a:gd name="connsiteY4" fmla="*/ 128325 h 358562"/>
              <a:gd name="connsiteX5" fmla="*/ 1160851 w 2418151"/>
              <a:gd name="connsiteY5" fmla="*/ 293425 h 358562"/>
              <a:gd name="connsiteX6" fmla="*/ 1414851 w 2418151"/>
              <a:gd name="connsiteY6" fmla="*/ 64825 h 358562"/>
              <a:gd name="connsiteX7" fmla="*/ 1872051 w 2418151"/>
              <a:gd name="connsiteY7" fmla="*/ 229925 h 358562"/>
              <a:gd name="connsiteX8" fmla="*/ 2227651 w 2418151"/>
              <a:gd name="connsiteY8" fmla="*/ 1325 h 358562"/>
              <a:gd name="connsiteX9" fmla="*/ 2418151 w 2418151"/>
              <a:gd name="connsiteY9" fmla="*/ 356925 h 358562"/>
              <a:gd name="connsiteX0" fmla="*/ 0 w 2387600"/>
              <a:gd name="connsiteY0" fmla="*/ 280725 h 356925"/>
              <a:gd name="connsiteX1" fmla="*/ 317500 w 2387600"/>
              <a:gd name="connsiteY1" fmla="*/ 39425 h 356925"/>
              <a:gd name="connsiteX2" fmla="*/ 660400 w 2387600"/>
              <a:gd name="connsiteY2" fmla="*/ 204525 h 356925"/>
              <a:gd name="connsiteX3" fmla="*/ 876300 w 2387600"/>
              <a:gd name="connsiteY3" fmla="*/ 128325 h 356925"/>
              <a:gd name="connsiteX4" fmla="*/ 1130300 w 2387600"/>
              <a:gd name="connsiteY4" fmla="*/ 293425 h 356925"/>
              <a:gd name="connsiteX5" fmla="*/ 1384300 w 2387600"/>
              <a:gd name="connsiteY5" fmla="*/ 64825 h 356925"/>
              <a:gd name="connsiteX6" fmla="*/ 1841500 w 2387600"/>
              <a:gd name="connsiteY6" fmla="*/ 229925 h 356925"/>
              <a:gd name="connsiteX7" fmla="*/ 2197100 w 2387600"/>
              <a:gd name="connsiteY7" fmla="*/ 1325 h 356925"/>
              <a:gd name="connsiteX8" fmla="*/ 2387600 w 2387600"/>
              <a:gd name="connsiteY8" fmla="*/ 356925 h 356925"/>
              <a:gd name="connsiteX0" fmla="*/ 0 w 2420258"/>
              <a:gd name="connsiteY0" fmla="*/ 279478 h 292677"/>
              <a:gd name="connsiteX1" fmla="*/ 317500 w 2420258"/>
              <a:gd name="connsiteY1" fmla="*/ 38178 h 292677"/>
              <a:gd name="connsiteX2" fmla="*/ 660400 w 2420258"/>
              <a:gd name="connsiteY2" fmla="*/ 203278 h 292677"/>
              <a:gd name="connsiteX3" fmla="*/ 876300 w 2420258"/>
              <a:gd name="connsiteY3" fmla="*/ 127078 h 292677"/>
              <a:gd name="connsiteX4" fmla="*/ 1130300 w 2420258"/>
              <a:gd name="connsiteY4" fmla="*/ 292178 h 292677"/>
              <a:gd name="connsiteX5" fmla="*/ 1384300 w 2420258"/>
              <a:gd name="connsiteY5" fmla="*/ 63578 h 292677"/>
              <a:gd name="connsiteX6" fmla="*/ 1841500 w 2420258"/>
              <a:gd name="connsiteY6" fmla="*/ 228678 h 292677"/>
              <a:gd name="connsiteX7" fmla="*/ 2197100 w 2420258"/>
              <a:gd name="connsiteY7" fmla="*/ 78 h 292677"/>
              <a:gd name="connsiteX8" fmla="*/ 2420258 w 2420258"/>
              <a:gd name="connsiteY8" fmla="*/ 257706 h 292677"/>
              <a:gd name="connsiteX0" fmla="*/ 0 w 2420258"/>
              <a:gd name="connsiteY0" fmla="*/ 279478 h 279478"/>
              <a:gd name="connsiteX1" fmla="*/ 317500 w 2420258"/>
              <a:gd name="connsiteY1" fmla="*/ 38178 h 279478"/>
              <a:gd name="connsiteX2" fmla="*/ 660400 w 2420258"/>
              <a:gd name="connsiteY2" fmla="*/ 203278 h 279478"/>
              <a:gd name="connsiteX3" fmla="*/ 876300 w 2420258"/>
              <a:gd name="connsiteY3" fmla="*/ 127078 h 279478"/>
              <a:gd name="connsiteX4" fmla="*/ 1130300 w 2420258"/>
              <a:gd name="connsiteY4" fmla="*/ 243192 h 279478"/>
              <a:gd name="connsiteX5" fmla="*/ 1384300 w 2420258"/>
              <a:gd name="connsiteY5" fmla="*/ 63578 h 279478"/>
              <a:gd name="connsiteX6" fmla="*/ 1841500 w 2420258"/>
              <a:gd name="connsiteY6" fmla="*/ 228678 h 279478"/>
              <a:gd name="connsiteX7" fmla="*/ 2197100 w 2420258"/>
              <a:gd name="connsiteY7" fmla="*/ 78 h 279478"/>
              <a:gd name="connsiteX8" fmla="*/ 2420258 w 2420258"/>
              <a:gd name="connsiteY8" fmla="*/ 257706 h 279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20258" h="279478">
                <a:moveTo>
                  <a:pt x="0" y="279478"/>
                </a:moveTo>
                <a:cubicBezTo>
                  <a:pt x="66146" y="229207"/>
                  <a:pt x="207433" y="50878"/>
                  <a:pt x="317500" y="38178"/>
                </a:cubicBezTo>
                <a:cubicBezTo>
                  <a:pt x="427567" y="25478"/>
                  <a:pt x="567267" y="188461"/>
                  <a:pt x="660400" y="203278"/>
                </a:cubicBezTo>
                <a:cubicBezTo>
                  <a:pt x="753533" y="218095"/>
                  <a:pt x="797983" y="120426"/>
                  <a:pt x="876300" y="127078"/>
                </a:cubicBezTo>
                <a:cubicBezTo>
                  <a:pt x="954617" y="133730"/>
                  <a:pt x="1045633" y="253775"/>
                  <a:pt x="1130300" y="243192"/>
                </a:cubicBezTo>
                <a:cubicBezTo>
                  <a:pt x="1214967" y="232609"/>
                  <a:pt x="1265767" y="65997"/>
                  <a:pt x="1384300" y="63578"/>
                </a:cubicBezTo>
                <a:cubicBezTo>
                  <a:pt x="1502833" y="61159"/>
                  <a:pt x="1706033" y="239261"/>
                  <a:pt x="1841500" y="228678"/>
                </a:cubicBezTo>
                <a:cubicBezTo>
                  <a:pt x="1976967" y="218095"/>
                  <a:pt x="2100640" y="-4760"/>
                  <a:pt x="2197100" y="78"/>
                </a:cubicBezTo>
                <a:cubicBezTo>
                  <a:pt x="2293560" y="4916"/>
                  <a:pt x="2370516" y="90489"/>
                  <a:pt x="2420258" y="257706"/>
                </a:cubicBezTo>
              </a:path>
            </a:pathLst>
          </a:custGeom>
          <a:solidFill>
            <a:srgbClr val="66FF66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43C45BD-1ED6-4A44-8AF0-7C4F87C010F2}"/>
              </a:ext>
            </a:extLst>
          </p:cNvPr>
          <p:cNvCxnSpPr>
            <a:cxnSpLocks/>
            <a:endCxn id="43" idx="0"/>
          </p:cNvCxnSpPr>
          <p:nvPr/>
        </p:nvCxnSpPr>
        <p:spPr bwMode="auto">
          <a:xfrm flipV="1">
            <a:off x="4205120" y="1775928"/>
            <a:ext cx="0" cy="846192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F71A3261-4027-4F1A-9D1F-E167980DF13B}"/>
              </a:ext>
            </a:extLst>
          </p:cNvPr>
          <p:cNvSpPr/>
          <p:nvPr/>
        </p:nvSpPr>
        <p:spPr>
          <a:xfrm>
            <a:off x="4192040" y="2084131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K</a:t>
            </a:r>
            <a:endParaRPr lang="en-US" dirty="0"/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BB97F7EF-8066-4641-9DEB-F3B1B8B961DE}"/>
              </a:ext>
            </a:extLst>
          </p:cNvPr>
          <p:cNvSpPr/>
          <p:nvPr/>
        </p:nvSpPr>
        <p:spPr bwMode="auto">
          <a:xfrm rot="5400000">
            <a:off x="1301828" y="3656896"/>
            <a:ext cx="4793732" cy="222491"/>
          </a:xfrm>
          <a:prstGeom prst="triangle">
            <a:avLst/>
          </a:prstGeom>
          <a:solidFill>
            <a:schemeClr val="accent2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3A97330-6BBA-4E95-B607-70CCB5A3B136}"/>
              </a:ext>
            </a:extLst>
          </p:cNvPr>
          <p:cNvSpPr/>
          <p:nvPr/>
        </p:nvSpPr>
        <p:spPr bwMode="auto">
          <a:xfrm>
            <a:off x="3352889" y="1371273"/>
            <a:ext cx="222492" cy="4793734"/>
          </a:xfrm>
          <a:prstGeom prst="rect">
            <a:avLst/>
          </a:prstGeom>
          <a:solidFill>
            <a:schemeClr val="accent2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5965BA6-8935-452A-949C-E6672AC7F98A}"/>
              </a:ext>
            </a:extLst>
          </p:cNvPr>
          <p:cNvCxnSpPr>
            <a:cxnSpLocks/>
          </p:cNvCxnSpPr>
          <p:nvPr/>
        </p:nvCxnSpPr>
        <p:spPr bwMode="auto">
          <a:xfrm flipH="1">
            <a:off x="3290022" y="1238532"/>
            <a:ext cx="351838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DA2F6D34-0019-4347-8BFC-65E4E7394D05}"/>
              </a:ext>
            </a:extLst>
          </p:cNvPr>
          <p:cNvSpPr/>
          <p:nvPr/>
        </p:nvSpPr>
        <p:spPr>
          <a:xfrm>
            <a:off x="3015745" y="888861"/>
            <a:ext cx="813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PTmin</a:t>
            </a:r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F553E93-4CA5-45AE-9053-3E18152D2AA5}"/>
              </a:ext>
            </a:extLst>
          </p:cNvPr>
          <p:cNvSpPr/>
          <p:nvPr/>
        </p:nvSpPr>
        <p:spPr>
          <a:xfrm rot="4990675">
            <a:off x="3010232" y="2164186"/>
            <a:ext cx="1563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Bounded slope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518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F76B8-F548-4D64-84EB-981442691F05}"/>
              </a:ext>
            </a:extLst>
          </p:cNvPr>
          <p:cNvSpPr/>
          <p:nvPr/>
        </p:nvSpPr>
        <p:spPr>
          <a:xfrm>
            <a:off x="4362080" y="1484702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endParaRPr lang="en-CA" sz="2800" dirty="0">
              <a:solidFill>
                <a:srgbClr val="66FF66"/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5E0862-E373-4FD1-845D-48AD9DA7EB85}"/>
              </a:ext>
            </a:extLst>
          </p:cNvPr>
          <p:cNvSpPr/>
          <p:nvPr/>
        </p:nvSpPr>
        <p:spPr>
          <a:xfrm>
            <a:off x="6278019" y="6076632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endParaRPr lang="en-CA" sz="28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C0950C7-7874-4E70-A072-F4E4EA00D0EA}"/>
              </a:ext>
            </a:extLst>
          </p:cNvPr>
          <p:cNvCxnSpPr>
            <a:cxnSpLocks/>
          </p:cNvCxnSpPr>
          <p:nvPr/>
        </p:nvCxnSpPr>
        <p:spPr bwMode="auto">
          <a:xfrm>
            <a:off x="5842269" y="3463967"/>
            <a:ext cx="612648" cy="616418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76A43AA5-EB6D-4477-8DE7-0E9CB60C599C}"/>
              </a:ext>
            </a:extLst>
          </p:cNvPr>
          <p:cNvSpPr/>
          <p:nvPr/>
        </p:nvSpPr>
        <p:spPr>
          <a:xfrm>
            <a:off x="6462215" y="2827077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B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87FEDD-A611-433E-AF91-D7253180EC28}"/>
              </a:ext>
            </a:extLst>
          </p:cNvPr>
          <p:cNvSpPr/>
          <p:nvPr/>
        </p:nvSpPr>
        <p:spPr>
          <a:xfrm>
            <a:off x="5521393" y="3374589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A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23BE3C4-C13B-44B2-ABD7-E387957A070E}"/>
              </a:ext>
            </a:extLst>
          </p:cNvPr>
          <p:cNvSpPr/>
          <p:nvPr/>
        </p:nvSpPr>
        <p:spPr>
          <a:xfrm>
            <a:off x="407111" y="2649194"/>
            <a:ext cx="38616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A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=</a:t>
            </a:r>
            <a:r>
              <a:rPr lang="en-US" sz="2800" dirty="0" err="1">
                <a:solidFill>
                  <a:schemeClr val="accent2"/>
                </a:solidFill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</a:rPr>
              <a:t>A</a:t>
            </a:r>
            <a:r>
              <a:rPr lang="en-CA" sz="2800" baseline="-25000" dirty="0">
                <a:solidFill>
                  <a:schemeClr val="accent2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is heavy on the top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of T</a:t>
            </a:r>
            <a:r>
              <a:rPr lang="en-CA" sz="2800" dirty="0">
                <a:solidFill>
                  <a:srgbClr val="FFFFFF"/>
                </a:solidFill>
                <a:latin typeface="+mj-lt"/>
              </a:rPr>
              <a:t>’s significant range.</a:t>
            </a:r>
            <a:endParaRPr lang="en-US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0371E61A-7A56-4776-9482-7F29A04E8EC2}"/>
              </a:ext>
            </a:extLst>
          </p:cNvPr>
          <p:cNvSpPr/>
          <p:nvPr/>
        </p:nvSpPr>
        <p:spPr bwMode="auto">
          <a:xfrm>
            <a:off x="4612705" y="2785737"/>
            <a:ext cx="260230" cy="2540339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FE77302-FBC4-4CD8-A50B-44D7C521BB0C}"/>
              </a:ext>
            </a:extLst>
          </p:cNvPr>
          <p:cNvCxnSpPr>
            <a:cxnSpLocks/>
          </p:cNvCxnSpPr>
          <p:nvPr/>
        </p:nvCxnSpPr>
        <p:spPr bwMode="auto">
          <a:xfrm>
            <a:off x="5388038" y="1331682"/>
            <a:ext cx="0" cy="48368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6746D2D-BB9E-49C4-B4A7-95F2EFB8C8DC}"/>
              </a:ext>
            </a:extLst>
          </p:cNvPr>
          <p:cNvCxnSpPr>
            <a:cxnSpLocks/>
          </p:cNvCxnSpPr>
          <p:nvPr/>
        </p:nvCxnSpPr>
        <p:spPr bwMode="auto">
          <a:xfrm>
            <a:off x="5388038" y="1331682"/>
            <a:ext cx="2300517" cy="3075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19C0E0A-D804-40EF-9B33-B32768491D2C}"/>
              </a:ext>
            </a:extLst>
          </p:cNvPr>
          <p:cNvCxnSpPr>
            <a:cxnSpLocks/>
          </p:cNvCxnSpPr>
          <p:nvPr/>
        </p:nvCxnSpPr>
        <p:spPr bwMode="auto">
          <a:xfrm>
            <a:off x="6073263" y="3741728"/>
            <a:ext cx="835536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07FC3B99-B058-4D46-816C-8B4E77D35886}"/>
              </a:ext>
            </a:extLst>
          </p:cNvPr>
          <p:cNvSpPr/>
          <p:nvPr/>
        </p:nvSpPr>
        <p:spPr>
          <a:xfrm>
            <a:off x="6352768" y="345072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k</a:t>
            </a:r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9061783-CDEE-489D-A8F2-4BAF31B8813D}"/>
              </a:ext>
            </a:extLst>
          </p:cNvPr>
          <p:cNvCxnSpPr>
            <a:cxnSpLocks/>
          </p:cNvCxnSpPr>
          <p:nvPr/>
        </p:nvCxnSpPr>
        <p:spPr bwMode="auto">
          <a:xfrm>
            <a:off x="7688555" y="1353456"/>
            <a:ext cx="0" cy="48368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27B2B31-A268-4AB1-BAC1-4168C684EAB8}"/>
              </a:ext>
            </a:extLst>
          </p:cNvPr>
          <p:cNvCxnSpPr>
            <a:cxnSpLocks/>
          </p:cNvCxnSpPr>
          <p:nvPr/>
        </p:nvCxnSpPr>
        <p:spPr bwMode="auto">
          <a:xfrm>
            <a:off x="5379872" y="6187271"/>
            <a:ext cx="2300517" cy="3075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374F3E9F-9978-428D-88EE-A6C90B066BAC}"/>
              </a:ext>
            </a:extLst>
          </p:cNvPr>
          <p:cNvSpPr/>
          <p:nvPr/>
        </p:nvSpPr>
        <p:spPr>
          <a:xfrm>
            <a:off x="8312850" y="2770457"/>
            <a:ext cx="30456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  <a:latin typeface="+mj-lt"/>
              </a:rPr>
              <a:t>B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=</a:t>
            </a:r>
            <a:r>
              <a:rPr lang="en-US" sz="2800" dirty="0" err="1">
                <a:solidFill>
                  <a:schemeClr val="accent2"/>
                </a:solidFill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</a:rPr>
              <a:t>B</a:t>
            </a:r>
            <a:r>
              <a:rPr lang="en-CA" sz="2800" baseline="-25000" dirty="0">
                <a:solidFill>
                  <a:schemeClr val="accent2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is uniform </a:t>
            </a:r>
            <a:r>
              <a:rPr lang="en-US" sz="2800" dirty="0">
                <a:solidFill>
                  <a:srgbClr val="FFFFFF"/>
                </a:solidFill>
              </a:rPr>
              <a:t>on T</a:t>
            </a:r>
            <a:r>
              <a:rPr lang="en-CA" sz="2800" dirty="0">
                <a:solidFill>
                  <a:srgbClr val="FFFFFF"/>
                </a:solidFill>
              </a:rPr>
              <a:t>’s significant range.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37" name="Left Brace 36">
            <a:extLst>
              <a:ext uri="{FF2B5EF4-FFF2-40B4-BE49-F238E27FC236}">
                <a16:creationId xmlns:a16="http://schemas.microsoft.com/office/drawing/2014/main" id="{60E54BAD-4D24-49A6-85DE-E3551B9AF61E}"/>
              </a:ext>
            </a:extLst>
          </p:cNvPr>
          <p:cNvSpPr/>
          <p:nvPr/>
        </p:nvSpPr>
        <p:spPr bwMode="auto">
          <a:xfrm flipH="1">
            <a:off x="7812388" y="2409921"/>
            <a:ext cx="212572" cy="2116055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63BABBA-7CEE-45DF-A8AA-7BF16860EED4}"/>
              </a:ext>
            </a:extLst>
          </p:cNvPr>
          <p:cNvCxnSpPr>
            <a:cxnSpLocks/>
          </p:cNvCxnSpPr>
          <p:nvPr/>
        </p:nvCxnSpPr>
        <p:spPr bwMode="auto">
          <a:xfrm flipV="1">
            <a:off x="5405618" y="6569407"/>
            <a:ext cx="743154" cy="1"/>
          </a:xfrm>
          <a:prstGeom prst="line">
            <a:avLst/>
          </a:prstGeom>
          <a:noFill/>
          <a:ln w="168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9998D5C-2195-4FE0-80A8-9439ED7B995A}"/>
              </a:ext>
            </a:extLst>
          </p:cNvPr>
          <p:cNvCxnSpPr>
            <a:cxnSpLocks/>
          </p:cNvCxnSpPr>
          <p:nvPr/>
        </p:nvCxnSpPr>
        <p:spPr bwMode="auto">
          <a:xfrm>
            <a:off x="5373064" y="2906757"/>
            <a:ext cx="539496" cy="534886"/>
          </a:xfrm>
          <a:prstGeom prst="line">
            <a:avLst/>
          </a:prstGeom>
          <a:noFill/>
          <a:ln w="1682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9031D84-87A7-4988-A796-A297B68BCE2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58727" y="1327735"/>
            <a:ext cx="22776" cy="4904814"/>
          </a:xfrm>
          <a:prstGeom prst="line">
            <a:avLst/>
          </a:prstGeom>
          <a:noFill/>
          <a:ln w="635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C965AD0-16B4-4DDA-8FB7-00E822CD64D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69857" y="2867612"/>
            <a:ext cx="1" cy="1183735"/>
          </a:xfrm>
          <a:prstGeom prst="line">
            <a:avLst/>
          </a:prstGeom>
          <a:noFill/>
          <a:ln w="168275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CA10EFA-6646-4808-872F-0DF57576F6D5}"/>
              </a:ext>
            </a:extLst>
          </p:cNvPr>
          <p:cNvCxnSpPr>
            <a:cxnSpLocks/>
          </p:cNvCxnSpPr>
          <p:nvPr/>
        </p:nvCxnSpPr>
        <p:spPr bwMode="auto">
          <a:xfrm flipV="1">
            <a:off x="5405618" y="6721807"/>
            <a:ext cx="2270802" cy="1"/>
          </a:xfrm>
          <a:prstGeom prst="line">
            <a:avLst/>
          </a:prstGeom>
          <a:noFill/>
          <a:ln w="168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7BA9F19-1C17-4FEE-B5D0-EF54E4FD45E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386311" y="3020525"/>
            <a:ext cx="2302244" cy="2305551"/>
          </a:xfrm>
          <a:prstGeom prst="line">
            <a:avLst/>
          </a:prstGeom>
          <a:noFill/>
          <a:ln w="63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9525ECC-90EF-4FC4-A408-53C2FABA5F93}"/>
              </a:ext>
            </a:extLst>
          </p:cNvPr>
          <p:cNvCxnSpPr>
            <a:cxnSpLocks/>
          </p:cNvCxnSpPr>
          <p:nvPr/>
        </p:nvCxnSpPr>
        <p:spPr bwMode="auto">
          <a:xfrm>
            <a:off x="6071048" y="2854367"/>
            <a:ext cx="1197553" cy="119698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00A0F30-9577-464B-A406-3DA178007CE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424411" y="2220425"/>
            <a:ext cx="2302244" cy="2305551"/>
          </a:xfrm>
          <a:prstGeom prst="line">
            <a:avLst/>
          </a:prstGeom>
          <a:noFill/>
          <a:ln w="63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4F584C1-5A82-4E6F-8DBE-B2B83DFBB046}"/>
              </a:ext>
            </a:extLst>
          </p:cNvPr>
          <p:cNvCxnSpPr>
            <a:cxnSpLocks/>
          </p:cNvCxnSpPr>
          <p:nvPr/>
        </p:nvCxnSpPr>
        <p:spPr bwMode="auto">
          <a:xfrm>
            <a:off x="5403013" y="2880275"/>
            <a:ext cx="2300517" cy="3075"/>
          </a:xfrm>
          <a:prstGeom prst="line">
            <a:avLst/>
          </a:prstGeom>
          <a:noFill/>
          <a:ln w="3175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97BBB19B-B321-436C-9DD2-66BC2DEF23C3}"/>
              </a:ext>
            </a:extLst>
          </p:cNvPr>
          <p:cNvCxnSpPr>
            <a:cxnSpLocks/>
          </p:cNvCxnSpPr>
          <p:nvPr/>
        </p:nvCxnSpPr>
        <p:spPr bwMode="auto">
          <a:xfrm>
            <a:off x="5366298" y="4062063"/>
            <a:ext cx="2300517" cy="3075"/>
          </a:xfrm>
          <a:prstGeom prst="line">
            <a:avLst/>
          </a:prstGeom>
          <a:noFill/>
          <a:ln w="3175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D2EA41FE-6ABE-4583-B764-448D721409C2}"/>
              </a:ext>
            </a:extLst>
          </p:cNvPr>
          <p:cNvSpPr/>
          <p:nvPr/>
        </p:nvSpPr>
        <p:spPr>
          <a:xfrm>
            <a:off x="2133570" y="973410"/>
            <a:ext cx="22048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A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has infinitesimal prob tails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0" name="Left Brace 69">
            <a:extLst>
              <a:ext uri="{FF2B5EF4-FFF2-40B4-BE49-F238E27FC236}">
                <a16:creationId xmlns:a16="http://schemas.microsoft.com/office/drawing/2014/main" id="{D884886A-8230-49E1-A4FB-86981C5010FA}"/>
              </a:ext>
            </a:extLst>
          </p:cNvPr>
          <p:cNvSpPr/>
          <p:nvPr/>
        </p:nvSpPr>
        <p:spPr bwMode="auto">
          <a:xfrm>
            <a:off x="4179867" y="2802901"/>
            <a:ext cx="107340" cy="647823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Left Brace 70">
            <a:extLst>
              <a:ext uri="{FF2B5EF4-FFF2-40B4-BE49-F238E27FC236}">
                <a16:creationId xmlns:a16="http://schemas.microsoft.com/office/drawing/2014/main" id="{9541B947-E670-4A8F-A4CE-715FB1208F43}"/>
              </a:ext>
            </a:extLst>
          </p:cNvPr>
          <p:cNvSpPr/>
          <p:nvPr/>
        </p:nvSpPr>
        <p:spPr bwMode="auto">
          <a:xfrm flipH="1">
            <a:off x="8118291" y="2906758"/>
            <a:ext cx="250483" cy="1172636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3087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F76B8-F548-4D64-84EB-981442691F05}"/>
              </a:ext>
            </a:extLst>
          </p:cNvPr>
          <p:cNvSpPr/>
          <p:nvPr/>
        </p:nvSpPr>
        <p:spPr>
          <a:xfrm>
            <a:off x="7038941" y="2769716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endParaRPr lang="en-CA" sz="2800" dirty="0">
              <a:solidFill>
                <a:srgbClr val="66FF66"/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5E0862-E373-4FD1-845D-48AD9DA7EB85}"/>
              </a:ext>
            </a:extLst>
          </p:cNvPr>
          <p:cNvSpPr/>
          <p:nvPr/>
        </p:nvSpPr>
        <p:spPr>
          <a:xfrm>
            <a:off x="8345323" y="6166761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endParaRPr lang="en-CA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A54263-F01C-4BD4-870E-2FC4653553AC}"/>
              </a:ext>
            </a:extLst>
          </p:cNvPr>
          <p:cNvSpPr/>
          <p:nvPr/>
        </p:nvSpPr>
        <p:spPr>
          <a:xfrm>
            <a:off x="146307" y="1021509"/>
            <a:ext cx="4096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Lemma: [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A 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 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latin typeface="+mj-lt"/>
              </a:rPr>
              <a:t>]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+mj-lt"/>
                <a:cs typeface="Times New Roman" panose="02020603050405020304" pitchFamily="18" charset="0"/>
                <a:sym typeface="Symbol" panose="05050102010706020507" pitchFamily="18" charset="2"/>
              </a:rPr>
              <a:t>&lt;</a:t>
            </a:r>
            <a:r>
              <a:rPr lang="en-US" sz="2800" dirty="0">
                <a:solidFill>
                  <a:srgbClr val="FFFFFF"/>
                </a:solidFill>
              </a:rPr>
              <a:t> [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B </a:t>
            </a:r>
            <a:r>
              <a:rPr lang="en-US" sz="2800" dirty="0">
                <a:solidFill>
                  <a:srgbClr val="FFFFFF"/>
                </a:solidFill>
              </a:rPr>
              <a:t>| 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dirty="0"/>
              <a:t>]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C0950C7-7874-4E70-A072-F4E4EA00D0EA}"/>
              </a:ext>
            </a:extLst>
          </p:cNvPr>
          <p:cNvCxnSpPr/>
          <p:nvPr/>
        </p:nvCxnSpPr>
        <p:spPr bwMode="auto">
          <a:xfrm>
            <a:off x="7470839" y="3545115"/>
            <a:ext cx="2284186" cy="19939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A892B55-0660-4F31-87CD-BF1F65FF47D7}"/>
              </a:ext>
            </a:extLst>
          </p:cNvPr>
          <p:cNvCxnSpPr/>
          <p:nvPr/>
        </p:nvCxnSpPr>
        <p:spPr bwMode="auto">
          <a:xfrm>
            <a:off x="7475035" y="2358405"/>
            <a:ext cx="2284186" cy="199390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EDA73E0-100D-443B-9797-AB4CB09F9D36}"/>
              </a:ext>
            </a:extLst>
          </p:cNvPr>
          <p:cNvCxnSpPr>
            <a:cxnSpLocks/>
          </p:cNvCxnSpPr>
          <p:nvPr/>
        </p:nvCxnSpPr>
        <p:spPr bwMode="auto">
          <a:xfrm>
            <a:off x="8456289" y="1318985"/>
            <a:ext cx="1272907" cy="11165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76A43AA5-EB6D-4477-8DE7-0E9CB60C599C}"/>
              </a:ext>
            </a:extLst>
          </p:cNvPr>
          <p:cNvSpPr/>
          <p:nvPr/>
        </p:nvSpPr>
        <p:spPr>
          <a:xfrm>
            <a:off x="8352520" y="2733358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B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87FEDD-A611-433E-AF91-D7253180EC28}"/>
              </a:ext>
            </a:extLst>
          </p:cNvPr>
          <p:cNvSpPr/>
          <p:nvPr/>
        </p:nvSpPr>
        <p:spPr>
          <a:xfrm>
            <a:off x="8406941" y="3984359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A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B587624-DAA4-4EB3-969B-57DC2CE03275}"/>
              </a:ext>
            </a:extLst>
          </p:cNvPr>
          <p:cNvSpPr/>
          <p:nvPr/>
        </p:nvSpPr>
        <p:spPr>
          <a:xfrm>
            <a:off x="9012884" y="1464732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B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23BE3C4-C13B-44B2-ABD7-E387957A070E}"/>
              </a:ext>
            </a:extLst>
          </p:cNvPr>
          <p:cNvSpPr/>
          <p:nvPr/>
        </p:nvSpPr>
        <p:spPr>
          <a:xfrm>
            <a:off x="5019626" y="3892809"/>
            <a:ext cx="22048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A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=</a:t>
            </a:r>
            <a:r>
              <a:rPr lang="en-US" sz="2800" dirty="0" err="1">
                <a:solidFill>
                  <a:schemeClr val="accent2"/>
                </a:solidFill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</a:rPr>
              <a:t>A</a:t>
            </a:r>
            <a:r>
              <a:rPr lang="en-CA" sz="2800" baseline="-25000" dirty="0">
                <a:solidFill>
                  <a:schemeClr val="accent2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is uniform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in here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0371E61A-7A56-4776-9482-7F29A04E8EC2}"/>
              </a:ext>
            </a:extLst>
          </p:cNvPr>
          <p:cNvSpPr/>
          <p:nvPr/>
        </p:nvSpPr>
        <p:spPr bwMode="auto">
          <a:xfrm>
            <a:off x="6962206" y="3611237"/>
            <a:ext cx="251057" cy="1916723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FE77302-FBC4-4CD8-A50B-44D7C521BB0C}"/>
              </a:ext>
            </a:extLst>
          </p:cNvPr>
          <p:cNvCxnSpPr>
            <a:cxnSpLocks/>
          </p:cNvCxnSpPr>
          <p:nvPr/>
        </p:nvCxnSpPr>
        <p:spPr bwMode="auto">
          <a:xfrm>
            <a:off x="7470839" y="1331682"/>
            <a:ext cx="0" cy="48368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6746D2D-BB9E-49C4-B4A7-95F2EFB8C8DC}"/>
              </a:ext>
            </a:extLst>
          </p:cNvPr>
          <p:cNvCxnSpPr>
            <a:cxnSpLocks/>
          </p:cNvCxnSpPr>
          <p:nvPr/>
        </p:nvCxnSpPr>
        <p:spPr bwMode="auto">
          <a:xfrm>
            <a:off x="7470839" y="1331682"/>
            <a:ext cx="2300517" cy="3075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19C0E0A-D804-40EF-9B33-B32768491D2C}"/>
              </a:ext>
            </a:extLst>
          </p:cNvPr>
          <p:cNvCxnSpPr>
            <a:cxnSpLocks/>
          </p:cNvCxnSpPr>
          <p:nvPr/>
        </p:nvCxnSpPr>
        <p:spPr bwMode="auto">
          <a:xfrm>
            <a:off x="7859579" y="3878946"/>
            <a:ext cx="1370698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07FC3B99-B058-4D46-816C-8B4E77D35886}"/>
              </a:ext>
            </a:extLst>
          </p:cNvPr>
          <p:cNvSpPr/>
          <p:nvPr/>
        </p:nvSpPr>
        <p:spPr>
          <a:xfrm>
            <a:off x="8316294" y="3538252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dE</a:t>
            </a:r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9061783-CDEE-489D-A8F2-4BAF31B8813D}"/>
              </a:ext>
            </a:extLst>
          </p:cNvPr>
          <p:cNvCxnSpPr>
            <a:cxnSpLocks/>
          </p:cNvCxnSpPr>
          <p:nvPr/>
        </p:nvCxnSpPr>
        <p:spPr bwMode="auto">
          <a:xfrm>
            <a:off x="9771356" y="1353456"/>
            <a:ext cx="0" cy="48368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27B2B31-A268-4AB1-BAC1-4168C684EAB8}"/>
              </a:ext>
            </a:extLst>
          </p:cNvPr>
          <p:cNvCxnSpPr>
            <a:cxnSpLocks/>
          </p:cNvCxnSpPr>
          <p:nvPr/>
        </p:nvCxnSpPr>
        <p:spPr bwMode="auto">
          <a:xfrm>
            <a:off x="7462673" y="6187271"/>
            <a:ext cx="2300517" cy="3075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BCFF351-6984-4030-B8E8-EB035E9DA8CE}"/>
              </a:ext>
            </a:extLst>
          </p:cNvPr>
          <p:cNvCxnSpPr>
            <a:cxnSpLocks/>
          </p:cNvCxnSpPr>
          <p:nvPr/>
        </p:nvCxnSpPr>
        <p:spPr bwMode="auto">
          <a:xfrm>
            <a:off x="7462061" y="5070927"/>
            <a:ext cx="1272907" cy="1116596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CFE4CCB0-3EA6-437E-94EF-D6BFEEFE4397}"/>
              </a:ext>
            </a:extLst>
          </p:cNvPr>
          <p:cNvSpPr/>
          <p:nvPr/>
        </p:nvSpPr>
        <p:spPr>
          <a:xfrm>
            <a:off x="8018656" y="5216674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A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74F3E9F-9978-428D-88EE-A6C90B066BAC}"/>
              </a:ext>
            </a:extLst>
          </p:cNvPr>
          <p:cNvSpPr/>
          <p:nvPr/>
        </p:nvSpPr>
        <p:spPr>
          <a:xfrm>
            <a:off x="9932721" y="2666352"/>
            <a:ext cx="22048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  <a:latin typeface="+mj-lt"/>
              </a:rPr>
              <a:t>B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=</a:t>
            </a:r>
            <a:r>
              <a:rPr lang="en-US" sz="2800" dirty="0" err="1">
                <a:solidFill>
                  <a:schemeClr val="accent2"/>
                </a:solidFill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</a:rPr>
              <a:t>B</a:t>
            </a:r>
            <a:r>
              <a:rPr lang="en-CA" sz="2800" baseline="-25000" dirty="0">
                <a:solidFill>
                  <a:schemeClr val="accent2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is uniform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in here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7" name="Left Brace 36">
            <a:extLst>
              <a:ext uri="{FF2B5EF4-FFF2-40B4-BE49-F238E27FC236}">
                <a16:creationId xmlns:a16="http://schemas.microsoft.com/office/drawing/2014/main" id="{60E54BAD-4D24-49A6-85DE-E3551B9AF61E}"/>
              </a:ext>
            </a:extLst>
          </p:cNvPr>
          <p:cNvSpPr/>
          <p:nvPr/>
        </p:nvSpPr>
        <p:spPr bwMode="auto">
          <a:xfrm flipH="1">
            <a:off x="9856705" y="2358405"/>
            <a:ext cx="251057" cy="1916723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E614FDD-8912-4E6F-AB13-8ED4818D3442}"/>
              </a:ext>
            </a:extLst>
          </p:cNvPr>
          <p:cNvSpPr/>
          <p:nvPr/>
        </p:nvSpPr>
        <p:spPr>
          <a:xfrm>
            <a:off x="104147" y="2008754"/>
            <a:ext cx="99253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Need: </a:t>
            </a:r>
            <a:r>
              <a:rPr lang="en-US" sz="2800" dirty="0"/>
              <a:t>∀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dirty="0"/>
              <a:t>,   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[</a:t>
            </a:r>
            <a:r>
              <a:rPr lang="en-US" sz="2800" dirty="0" err="1">
                <a:solidFill>
                  <a:srgbClr val="66FF66"/>
                </a:solidFill>
              </a:rPr>
              <a:t>T</a:t>
            </a:r>
            <a:r>
              <a:rPr lang="en-US" sz="2800" dirty="0" err="1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latin typeface="+mj-lt"/>
              </a:rPr>
              <a:t>]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+mj-lt"/>
                <a:cs typeface="Times New Roman" panose="02020603050405020304" pitchFamily="18" charset="0"/>
                <a:sym typeface="Symbol" panose="05050102010706020507" pitchFamily="18" charset="2"/>
              </a:rPr>
              <a:t>&lt;</a:t>
            </a:r>
            <a:r>
              <a:rPr lang="en-US" sz="2800" dirty="0">
                <a:solidFill>
                  <a:srgbClr val="FFFFFF"/>
                </a:solidFill>
              </a:rPr>
              <a:t> [</a:t>
            </a:r>
            <a:r>
              <a:rPr lang="en-US" sz="2800" dirty="0" err="1">
                <a:solidFill>
                  <a:srgbClr val="66FF66"/>
                </a:solidFill>
              </a:rPr>
              <a:t>T</a:t>
            </a:r>
            <a:r>
              <a:rPr lang="en-US" sz="2800" dirty="0" err="1">
                <a:solidFill>
                  <a:srgbClr val="FFFFFF"/>
                </a:solidFill>
              </a:rPr>
              <a:t>|</a:t>
            </a:r>
            <a:r>
              <a:rPr lang="en-US" sz="2800" dirty="0" err="1">
                <a:solidFill>
                  <a:schemeClr val="accent2"/>
                </a:solidFill>
              </a:rPr>
              <a:t>x+dx</a:t>
            </a:r>
            <a:r>
              <a:rPr lang="en-US" sz="2800" dirty="0"/>
              <a:t>]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6C8ECC4-E4CC-4E7A-9E55-F55617497977}"/>
              </a:ext>
            </a:extLst>
          </p:cNvPr>
          <p:cNvSpPr/>
          <p:nvPr/>
        </p:nvSpPr>
        <p:spPr>
          <a:xfrm>
            <a:off x="120895" y="2689171"/>
            <a:ext cx="46652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Lemma: [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A 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 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latin typeface="+mj-lt"/>
              </a:rPr>
              <a:t>]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l-GR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US" sz="2800" dirty="0">
                <a:solidFill>
                  <a:srgbClr val="FFFFFF"/>
                </a:solidFill>
              </a:rPr>
              <a:t> [</a:t>
            </a:r>
            <a:r>
              <a:rPr lang="en-US" sz="2800" dirty="0">
                <a:solidFill>
                  <a:srgbClr val="66FF66"/>
                </a:solidFill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B</a:t>
            </a:r>
            <a:r>
              <a:rPr lang="en-US" sz="2800" dirty="0"/>
              <a:t>-</a:t>
            </a:r>
            <a:r>
              <a:rPr lang="en-US" sz="2800" dirty="0" err="1">
                <a:solidFill>
                  <a:srgbClr val="FF0000"/>
                </a:solidFill>
              </a:rPr>
              <a:t>dE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FFFF"/>
                </a:solidFill>
              </a:rPr>
              <a:t>| </a:t>
            </a:r>
            <a:r>
              <a:rPr lang="en-US" sz="2800" dirty="0">
                <a:solidFill>
                  <a:schemeClr val="accent2"/>
                </a:solidFill>
              </a:rPr>
              <a:t>x</a:t>
            </a:r>
            <a:r>
              <a:rPr lang="en-US" sz="2800" dirty="0"/>
              <a:t>]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EEAC413-AE0B-49F0-BA2A-47D566CE4775}"/>
              </a:ext>
            </a:extLst>
          </p:cNvPr>
          <p:cNvSpPr/>
          <p:nvPr/>
        </p:nvSpPr>
        <p:spPr>
          <a:xfrm>
            <a:off x="120895" y="118208"/>
            <a:ext cx="74836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</a:rPr>
              <a:t>Let </a:t>
            </a: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be uniformly distributed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</a:rPr>
              <a:t>Let </a:t>
            </a: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 be any distribution whose range is shorter.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5AC762A-2242-43BF-A292-78DEB10A5F52}"/>
              </a:ext>
            </a:extLst>
          </p:cNvPr>
          <p:cNvSpPr/>
          <p:nvPr/>
        </p:nvSpPr>
        <p:spPr>
          <a:xfrm>
            <a:off x="104147" y="1501217"/>
            <a:ext cx="31175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Proof by picture: </a:t>
            </a:r>
            <a:endParaRPr lang="en-US" sz="2800" dirty="0">
              <a:latin typeface="+mj-lt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1688BB29-1A05-45D3-B416-665B21751332}"/>
              </a:ext>
            </a:extLst>
          </p:cNvPr>
          <p:cNvSpPr/>
          <p:nvPr/>
        </p:nvSpPr>
        <p:spPr bwMode="auto">
          <a:xfrm>
            <a:off x="7531101" y="6502321"/>
            <a:ext cx="2420258" cy="279478"/>
          </a:xfrm>
          <a:custGeom>
            <a:avLst/>
            <a:gdLst>
              <a:gd name="connsiteX0" fmla="*/ 30551 w 2418151"/>
              <a:gd name="connsiteY0" fmla="*/ 280725 h 358562"/>
              <a:gd name="connsiteX1" fmla="*/ 30551 w 2418151"/>
              <a:gd name="connsiteY1" fmla="*/ 344225 h 358562"/>
              <a:gd name="connsiteX2" fmla="*/ 348051 w 2418151"/>
              <a:gd name="connsiteY2" fmla="*/ 39425 h 358562"/>
              <a:gd name="connsiteX3" fmla="*/ 690951 w 2418151"/>
              <a:gd name="connsiteY3" fmla="*/ 204525 h 358562"/>
              <a:gd name="connsiteX4" fmla="*/ 906851 w 2418151"/>
              <a:gd name="connsiteY4" fmla="*/ 128325 h 358562"/>
              <a:gd name="connsiteX5" fmla="*/ 1160851 w 2418151"/>
              <a:gd name="connsiteY5" fmla="*/ 293425 h 358562"/>
              <a:gd name="connsiteX6" fmla="*/ 1414851 w 2418151"/>
              <a:gd name="connsiteY6" fmla="*/ 64825 h 358562"/>
              <a:gd name="connsiteX7" fmla="*/ 1872051 w 2418151"/>
              <a:gd name="connsiteY7" fmla="*/ 229925 h 358562"/>
              <a:gd name="connsiteX8" fmla="*/ 2227651 w 2418151"/>
              <a:gd name="connsiteY8" fmla="*/ 1325 h 358562"/>
              <a:gd name="connsiteX9" fmla="*/ 2418151 w 2418151"/>
              <a:gd name="connsiteY9" fmla="*/ 356925 h 358562"/>
              <a:gd name="connsiteX0" fmla="*/ 0 w 2387600"/>
              <a:gd name="connsiteY0" fmla="*/ 280725 h 356925"/>
              <a:gd name="connsiteX1" fmla="*/ 317500 w 2387600"/>
              <a:gd name="connsiteY1" fmla="*/ 39425 h 356925"/>
              <a:gd name="connsiteX2" fmla="*/ 660400 w 2387600"/>
              <a:gd name="connsiteY2" fmla="*/ 204525 h 356925"/>
              <a:gd name="connsiteX3" fmla="*/ 876300 w 2387600"/>
              <a:gd name="connsiteY3" fmla="*/ 128325 h 356925"/>
              <a:gd name="connsiteX4" fmla="*/ 1130300 w 2387600"/>
              <a:gd name="connsiteY4" fmla="*/ 293425 h 356925"/>
              <a:gd name="connsiteX5" fmla="*/ 1384300 w 2387600"/>
              <a:gd name="connsiteY5" fmla="*/ 64825 h 356925"/>
              <a:gd name="connsiteX6" fmla="*/ 1841500 w 2387600"/>
              <a:gd name="connsiteY6" fmla="*/ 229925 h 356925"/>
              <a:gd name="connsiteX7" fmla="*/ 2197100 w 2387600"/>
              <a:gd name="connsiteY7" fmla="*/ 1325 h 356925"/>
              <a:gd name="connsiteX8" fmla="*/ 2387600 w 2387600"/>
              <a:gd name="connsiteY8" fmla="*/ 356925 h 356925"/>
              <a:gd name="connsiteX0" fmla="*/ 0 w 2420258"/>
              <a:gd name="connsiteY0" fmla="*/ 279478 h 292677"/>
              <a:gd name="connsiteX1" fmla="*/ 317500 w 2420258"/>
              <a:gd name="connsiteY1" fmla="*/ 38178 h 292677"/>
              <a:gd name="connsiteX2" fmla="*/ 660400 w 2420258"/>
              <a:gd name="connsiteY2" fmla="*/ 203278 h 292677"/>
              <a:gd name="connsiteX3" fmla="*/ 876300 w 2420258"/>
              <a:gd name="connsiteY3" fmla="*/ 127078 h 292677"/>
              <a:gd name="connsiteX4" fmla="*/ 1130300 w 2420258"/>
              <a:gd name="connsiteY4" fmla="*/ 292178 h 292677"/>
              <a:gd name="connsiteX5" fmla="*/ 1384300 w 2420258"/>
              <a:gd name="connsiteY5" fmla="*/ 63578 h 292677"/>
              <a:gd name="connsiteX6" fmla="*/ 1841500 w 2420258"/>
              <a:gd name="connsiteY6" fmla="*/ 228678 h 292677"/>
              <a:gd name="connsiteX7" fmla="*/ 2197100 w 2420258"/>
              <a:gd name="connsiteY7" fmla="*/ 78 h 292677"/>
              <a:gd name="connsiteX8" fmla="*/ 2420258 w 2420258"/>
              <a:gd name="connsiteY8" fmla="*/ 257706 h 292677"/>
              <a:gd name="connsiteX0" fmla="*/ 0 w 2420258"/>
              <a:gd name="connsiteY0" fmla="*/ 279478 h 279478"/>
              <a:gd name="connsiteX1" fmla="*/ 317500 w 2420258"/>
              <a:gd name="connsiteY1" fmla="*/ 38178 h 279478"/>
              <a:gd name="connsiteX2" fmla="*/ 660400 w 2420258"/>
              <a:gd name="connsiteY2" fmla="*/ 203278 h 279478"/>
              <a:gd name="connsiteX3" fmla="*/ 876300 w 2420258"/>
              <a:gd name="connsiteY3" fmla="*/ 127078 h 279478"/>
              <a:gd name="connsiteX4" fmla="*/ 1130300 w 2420258"/>
              <a:gd name="connsiteY4" fmla="*/ 243192 h 279478"/>
              <a:gd name="connsiteX5" fmla="*/ 1384300 w 2420258"/>
              <a:gd name="connsiteY5" fmla="*/ 63578 h 279478"/>
              <a:gd name="connsiteX6" fmla="*/ 1841500 w 2420258"/>
              <a:gd name="connsiteY6" fmla="*/ 228678 h 279478"/>
              <a:gd name="connsiteX7" fmla="*/ 2197100 w 2420258"/>
              <a:gd name="connsiteY7" fmla="*/ 78 h 279478"/>
              <a:gd name="connsiteX8" fmla="*/ 2420258 w 2420258"/>
              <a:gd name="connsiteY8" fmla="*/ 257706 h 279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20258" h="279478">
                <a:moveTo>
                  <a:pt x="0" y="279478"/>
                </a:moveTo>
                <a:cubicBezTo>
                  <a:pt x="66146" y="229207"/>
                  <a:pt x="207433" y="50878"/>
                  <a:pt x="317500" y="38178"/>
                </a:cubicBezTo>
                <a:cubicBezTo>
                  <a:pt x="427567" y="25478"/>
                  <a:pt x="567267" y="188461"/>
                  <a:pt x="660400" y="203278"/>
                </a:cubicBezTo>
                <a:cubicBezTo>
                  <a:pt x="753533" y="218095"/>
                  <a:pt x="797983" y="120426"/>
                  <a:pt x="876300" y="127078"/>
                </a:cubicBezTo>
                <a:cubicBezTo>
                  <a:pt x="954617" y="133730"/>
                  <a:pt x="1045633" y="253775"/>
                  <a:pt x="1130300" y="243192"/>
                </a:cubicBezTo>
                <a:cubicBezTo>
                  <a:pt x="1214967" y="232609"/>
                  <a:pt x="1265767" y="65997"/>
                  <a:pt x="1384300" y="63578"/>
                </a:cubicBezTo>
                <a:cubicBezTo>
                  <a:pt x="1502833" y="61159"/>
                  <a:pt x="1706033" y="239261"/>
                  <a:pt x="1841500" y="228678"/>
                </a:cubicBezTo>
                <a:cubicBezTo>
                  <a:pt x="1976967" y="218095"/>
                  <a:pt x="2100640" y="-4760"/>
                  <a:pt x="2197100" y="78"/>
                </a:cubicBezTo>
                <a:cubicBezTo>
                  <a:pt x="2293560" y="4916"/>
                  <a:pt x="2370516" y="90489"/>
                  <a:pt x="2420258" y="257706"/>
                </a:cubicBezTo>
              </a:path>
            </a:pathLst>
          </a:custGeom>
          <a:solidFill>
            <a:srgbClr val="FF0000"/>
          </a:solidFill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AAD86C58-0B64-477B-88B6-AE36DEF62069}"/>
              </a:ext>
            </a:extLst>
          </p:cNvPr>
          <p:cNvSpPr/>
          <p:nvPr/>
        </p:nvSpPr>
        <p:spPr bwMode="auto">
          <a:xfrm rot="2513477">
            <a:off x="7169230" y="4302575"/>
            <a:ext cx="2976491" cy="253273"/>
          </a:xfrm>
          <a:custGeom>
            <a:avLst/>
            <a:gdLst>
              <a:gd name="connsiteX0" fmla="*/ 30551 w 2418151"/>
              <a:gd name="connsiteY0" fmla="*/ 280725 h 358562"/>
              <a:gd name="connsiteX1" fmla="*/ 30551 w 2418151"/>
              <a:gd name="connsiteY1" fmla="*/ 344225 h 358562"/>
              <a:gd name="connsiteX2" fmla="*/ 348051 w 2418151"/>
              <a:gd name="connsiteY2" fmla="*/ 39425 h 358562"/>
              <a:gd name="connsiteX3" fmla="*/ 690951 w 2418151"/>
              <a:gd name="connsiteY3" fmla="*/ 204525 h 358562"/>
              <a:gd name="connsiteX4" fmla="*/ 906851 w 2418151"/>
              <a:gd name="connsiteY4" fmla="*/ 128325 h 358562"/>
              <a:gd name="connsiteX5" fmla="*/ 1160851 w 2418151"/>
              <a:gd name="connsiteY5" fmla="*/ 293425 h 358562"/>
              <a:gd name="connsiteX6" fmla="*/ 1414851 w 2418151"/>
              <a:gd name="connsiteY6" fmla="*/ 64825 h 358562"/>
              <a:gd name="connsiteX7" fmla="*/ 1872051 w 2418151"/>
              <a:gd name="connsiteY7" fmla="*/ 229925 h 358562"/>
              <a:gd name="connsiteX8" fmla="*/ 2227651 w 2418151"/>
              <a:gd name="connsiteY8" fmla="*/ 1325 h 358562"/>
              <a:gd name="connsiteX9" fmla="*/ 2418151 w 2418151"/>
              <a:gd name="connsiteY9" fmla="*/ 356925 h 358562"/>
              <a:gd name="connsiteX0" fmla="*/ 0 w 2387600"/>
              <a:gd name="connsiteY0" fmla="*/ 280725 h 356925"/>
              <a:gd name="connsiteX1" fmla="*/ 317500 w 2387600"/>
              <a:gd name="connsiteY1" fmla="*/ 39425 h 356925"/>
              <a:gd name="connsiteX2" fmla="*/ 660400 w 2387600"/>
              <a:gd name="connsiteY2" fmla="*/ 204525 h 356925"/>
              <a:gd name="connsiteX3" fmla="*/ 876300 w 2387600"/>
              <a:gd name="connsiteY3" fmla="*/ 128325 h 356925"/>
              <a:gd name="connsiteX4" fmla="*/ 1130300 w 2387600"/>
              <a:gd name="connsiteY4" fmla="*/ 293425 h 356925"/>
              <a:gd name="connsiteX5" fmla="*/ 1384300 w 2387600"/>
              <a:gd name="connsiteY5" fmla="*/ 64825 h 356925"/>
              <a:gd name="connsiteX6" fmla="*/ 1841500 w 2387600"/>
              <a:gd name="connsiteY6" fmla="*/ 229925 h 356925"/>
              <a:gd name="connsiteX7" fmla="*/ 2197100 w 2387600"/>
              <a:gd name="connsiteY7" fmla="*/ 1325 h 356925"/>
              <a:gd name="connsiteX8" fmla="*/ 2387600 w 2387600"/>
              <a:gd name="connsiteY8" fmla="*/ 356925 h 356925"/>
              <a:gd name="connsiteX0" fmla="*/ 0 w 2420258"/>
              <a:gd name="connsiteY0" fmla="*/ 279478 h 292677"/>
              <a:gd name="connsiteX1" fmla="*/ 317500 w 2420258"/>
              <a:gd name="connsiteY1" fmla="*/ 38178 h 292677"/>
              <a:gd name="connsiteX2" fmla="*/ 660400 w 2420258"/>
              <a:gd name="connsiteY2" fmla="*/ 203278 h 292677"/>
              <a:gd name="connsiteX3" fmla="*/ 876300 w 2420258"/>
              <a:gd name="connsiteY3" fmla="*/ 127078 h 292677"/>
              <a:gd name="connsiteX4" fmla="*/ 1130300 w 2420258"/>
              <a:gd name="connsiteY4" fmla="*/ 292178 h 292677"/>
              <a:gd name="connsiteX5" fmla="*/ 1384300 w 2420258"/>
              <a:gd name="connsiteY5" fmla="*/ 63578 h 292677"/>
              <a:gd name="connsiteX6" fmla="*/ 1841500 w 2420258"/>
              <a:gd name="connsiteY6" fmla="*/ 228678 h 292677"/>
              <a:gd name="connsiteX7" fmla="*/ 2197100 w 2420258"/>
              <a:gd name="connsiteY7" fmla="*/ 78 h 292677"/>
              <a:gd name="connsiteX8" fmla="*/ 2420258 w 2420258"/>
              <a:gd name="connsiteY8" fmla="*/ 257706 h 292677"/>
              <a:gd name="connsiteX0" fmla="*/ 0 w 2420258"/>
              <a:gd name="connsiteY0" fmla="*/ 279478 h 279478"/>
              <a:gd name="connsiteX1" fmla="*/ 317500 w 2420258"/>
              <a:gd name="connsiteY1" fmla="*/ 38178 h 279478"/>
              <a:gd name="connsiteX2" fmla="*/ 660400 w 2420258"/>
              <a:gd name="connsiteY2" fmla="*/ 203278 h 279478"/>
              <a:gd name="connsiteX3" fmla="*/ 876300 w 2420258"/>
              <a:gd name="connsiteY3" fmla="*/ 127078 h 279478"/>
              <a:gd name="connsiteX4" fmla="*/ 1130300 w 2420258"/>
              <a:gd name="connsiteY4" fmla="*/ 243192 h 279478"/>
              <a:gd name="connsiteX5" fmla="*/ 1384300 w 2420258"/>
              <a:gd name="connsiteY5" fmla="*/ 63578 h 279478"/>
              <a:gd name="connsiteX6" fmla="*/ 1841500 w 2420258"/>
              <a:gd name="connsiteY6" fmla="*/ 228678 h 279478"/>
              <a:gd name="connsiteX7" fmla="*/ 2197100 w 2420258"/>
              <a:gd name="connsiteY7" fmla="*/ 78 h 279478"/>
              <a:gd name="connsiteX8" fmla="*/ 2420258 w 2420258"/>
              <a:gd name="connsiteY8" fmla="*/ 257706 h 279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20258" h="279478">
                <a:moveTo>
                  <a:pt x="0" y="279478"/>
                </a:moveTo>
                <a:cubicBezTo>
                  <a:pt x="66146" y="229207"/>
                  <a:pt x="207433" y="50878"/>
                  <a:pt x="317500" y="38178"/>
                </a:cubicBezTo>
                <a:cubicBezTo>
                  <a:pt x="427567" y="25478"/>
                  <a:pt x="567267" y="188461"/>
                  <a:pt x="660400" y="203278"/>
                </a:cubicBezTo>
                <a:cubicBezTo>
                  <a:pt x="753533" y="218095"/>
                  <a:pt x="797983" y="120426"/>
                  <a:pt x="876300" y="127078"/>
                </a:cubicBezTo>
                <a:cubicBezTo>
                  <a:pt x="954617" y="133730"/>
                  <a:pt x="1045633" y="253775"/>
                  <a:pt x="1130300" y="243192"/>
                </a:cubicBezTo>
                <a:cubicBezTo>
                  <a:pt x="1214967" y="232609"/>
                  <a:pt x="1265767" y="65997"/>
                  <a:pt x="1384300" y="63578"/>
                </a:cubicBezTo>
                <a:cubicBezTo>
                  <a:pt x="1502833" y="61159"/>
                  <a:pt x="1706033" y="239261"/>
                  <a:pt x="1841500" y="228678"/>
                </a:cubicBezTo>
                <a:cubicBezTo>
                  <a:pt x="1976967" y="218095"/>
                  <a:pt x="2100640" y="-4760"/>
                  <a:pt x="2197100" y="78"/>
                </a:cubicBezTo>
                <a:cubicBezTo>
                  <a:pt x="2293560" y="4916"/>
                  <a:pt x="2370516" y="90489"/>
                  <a:pt x="2420258" y="257706"/>
                </a:cubicBezTo>
              </a:path>
            </a:pathLst>
          </a:custGeom>
          <a:solidFill>
            <a:schemeClr val="accent2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184CCD02-CE2F-466F-B3D8-A9FB5839B7B4}"/>
              </a:ext>
            </a:extLst>
          </p:cNvPr>
          <p:cNvSpPr/>
          <p:nvPr/>
        </p:nvSpPr>
        <p:spPr bwMode="auto">
          <a:xfrm rot="2513477">
            <a:off x="7156530" y="3121475"/>
            <a:ext cx="2976491" cy="253273"/>
          </a:xfrm>
          <a:custGeom>
            <a:avLst/>
            <a:gdLst>
              <a:gd name="connsiteX0" fmla="*/ 30551 w 2418151"/>
              <a:gd name="connsiteY0" fmla="*/ 280725 h 358562"/>
              <a:gd name="connsiteX1" fmla="*/ 30551 w 2418151"/>
              <a:gd name="connsiteY1" fmla="*/ 344225 h 358562"/>
              <a:gd name="connsiteX2" fmla="*/ 348051 w 2418151"/>
              <a:gd name="connsiteY2" fmla="*/ 39425 h 358562"/>
              <a:gd name="connsiteX3" fmla="*/ 690951 w 2418151"/>
              <a:gd name="connsiteY3" fmla="*/ 204525 h 358562"/>
              <a:gd name="connsiteX4" fmla="*/ 906851 w 2418151"/>
              <a:gd name="connsiteY4" fmla="*/ 128325 h 358562"/>
              <a:gd name="connsiteX5" fmla="*/ 1160851 w 2418151"/>
              <a:gd name="connsiteY5" fmla="*/ 293425 h 358562"/>
              <a:gd name="connsiteX6" fmla="*/ 1414851 w 2418151"/>
              <a:gd name="connsiteY6" fmla="*/ 64825 h 358562"/>
              <a:gd name="connsiteX7" fmla="*/ 1872051 w 2418151"/>
              <a:gd name="connsiteY7" fmla="*/ 229925 h 358562"/>
              <a:gd name="connsiteX8" fmla="*/ 2227651 w 2418151"/>
              <a:gd name="connsiteY8" fmla="*/ 1325 h 358562"/>
              <a:gd name="connsiteX9" fmla="*/ 2418151 w 2418151"/>
              <a:gd name="connsiteY9" fmla="*/ 356925 h 358562"/>
              <a:gd name="connsiteX0" fmla="*/ 0 w 2387600"/>
              <a:gd name="connsiteY0" fmla="*/ 280725 h 356925"/>
              <a:gd name="connsiteX1" fmla="*/ 317500 w 2387600"/>
              <a:gd name="connsiteY1" fmla="*/ 39425 h 356925"/>
              <a:gd name="connsiteX2" fmla="*/ 660400 w 2387600"/>
              <a:gd name="connsiteY2" fmla="*/ 204525 h 356925"/>
              <a:gd name="connsiteX3" fmla="*/ 876300 w 2387600"/>
              <a:gd name="connsiteY3" fmla="*/ 128325 h 356925"/>
              <a:gd name="connsiteX4" fmla="*/ 1130300 w 2387600"/>
              <a:gd name="connsiteY4" fmla="*/ 293425 h 356925"/>
              <a:gd name="connsiteX5" fmla="*/ 1384300 w 2387600"/>
              <a:gd name="connsiteY5" fmla="*/ 64825 h 356925"/>
              <a:gd name="connsiteX6" fmla="*/ 1841500 w 2387600"/>
              <a:gd name="connsiteY6" fmla="*/ 229925 h 356925"/>
              <a:gd name="connsiteX7" fmla="*/ 2197100 w 2387600"/>
              <a:gd name="connsiteY7" fmla="*/ 1325 h 356925"/>
              <a:gd name="connsiteX8" fmla="*/ 2387600 w 2387600"/>
              <a:gd name="connsiteY8" fmla="*/ 356925 h 356925"/>
              <a:gd name="connsiteX0" fmla="*/ 0 w 2420258"/>
              <a:gd name="connsiteY0" fmla="*/ 279478 h 292677"/>
              <a:gd name="connsiteX1" fmla="*/ 317500 w 2420258"/>
              <a:gd name="connsiteY1" fmla="*/ 38178 h 292677"/>
              <a:gd name="connsiteX2" fmla="*/ 660400 w 2420258"/>
              <a:gd name="connsiteY2" fmla="*/ 203278 h 292677"/>
              <a:gd name="connsiteX3" fmla="*/ 876300 w 2420258"/>
              <a:gd name="connsiteY3" fmla="*/ 127078 h 292677"/>
              <a:gd name="connsiteX4" fmla="*/ 1130300 w 2420258"/>
              <a:gd name="connsiteY4" fmla="*/ 292178 h 292677"/>
              <a:gd name="connsiteX5" fmla="*/ 1384300 w 2420258"/>
              <a:gd name="connsiteY5" fmla="*/ 63578 h 292677"/>
              <a:gd name="connsiteX6" fmla="*/ 1841500 w 2420258"/>
              <a:gd name="connsiteY6" fmla="*/ 228678 h 292677"/>
              <a:gd name="connsiteX7" fmla="*/ 2197100 w 2420258"/>
              <a:gd name="connsiteY7" fmla="*/ 78 h 292677"/>
              <a:gd name="connsiteX8" fmla="*/ 2420258 w 2420258"/>
              <a:gd name="connsiteY8" fmla="*/ 257706 h 292677"/>
              <a:gd name="connsiteX0" fmla="*/ 0 w 2420258"/>
              <a:gd name="connsiteY0" fmla="*/ 279478 h 279478"/>
              <a:gd name="connsiteX1" fmla="*/ 317500 w 2420258"/>
              <a:gd name="connsiteY1" fmla="*/ 38178 h 279478"/>
              <a:gd name="connsiteX2" fmla="*/ 660400 w 2420258"/>
              <a:gd name="connsiteY2" fmla="*/ 203278 h 279478"/>
              <a:gd name="connsiteX3" fmla="*/ 876300 w 2420258"/>
              <a:gd name="connsiteY3" fmla="*/ 127078 h 279478"/>
              <a:gd name="connsiteX4" fmla="*/ 1130300 w 2420258"/>
              <a:gd name="connsiteY4" fmla="*/ 243192 h 279478"/>
              <a:gd name="connsiteX5" fmla="*/ 1384300 w 2420258"/>
              <a:gd name="connsiteY5" fmla="*/ 63578 h 279478"/>
              <a:gd name="connsiteX6" fmla="*/ 1841500 w 2420258"/>
              <a:gd name="connsiteY6" fmla="*/ 228678 h 279478"/>
              <a:gd name="connsiteX7" fmla="*/ 2197100 w 2420258"/>
              <a:gd name="connsiteY7" fmla="*/ 78 h 279478"/>
              <a:gd name="connsiteX8" fmla="*/ 2420258 w 2420258"/>
              <a:gd name="connsiteY8" fmla="*/ 257706 h 279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20258" h="279478">
                <a:moveTo>
                  <a:pt x="0" y="279478"/>
                </a:moveTo>
                <a:cubicBezTo>
                  <a:pt x="66146" y="229207"/>
                  <a:pt x="207433" y="50878"/>
                  <a:pt x="317500" y="38178"/>
                </a:cubicBezTo>
                <a:cubicBezTo>
                  <a:pt x="427567" y="25478"/>
                  <a:pt x="567267" y="188461"/>
                  <a:pt x="660400" y="203278"/>
                </a:cubicBezTo>
                <a:cubicBezTo>
                  <a:pt x="753533" y="218095"/>
                  <a:pt x="797983" y="120426"/>
                  <a:pt x="876300" y="127078"/>
                </a:cubicBezTo>
                <a:cubicBezTo>
                  <a:pt x="954617" y="133730"/>
                  <a:pt x="1045633" y="253775"/>
                  <a:pt x="1130300" y="243192"/>
                </a:cubicBezTo>
                <a:cubicBezTo>
                  <a:pt x="1214967" y="232609"/>
                  <a:pt x="1265767" y="65997"/>
                  <a:pt x="1384300" y="63578"/>
                </a:cubicBezTo>
                <a:cubicBezTo>
                  <a:pt x="1502833" y="61159"/>
                  <a:pt x="1706033" y="239261"/>
                  <a:pt x="1841500" y="228678"/>
                </a:cubicBezTo>
                <a:cubicBezTo>
                  <a:pt x="1976967" y="218095"/>
                  <a:pt x="2100640" y="-4760"/>
                  <a:pt x="2197100" y="78"/>
                </a:cubicBezTo>
                <a:cubicBezTo>
                  <a:pt x="2293560" y="4916"/>
                  <a:pt x="2370516" y="90489"/>
                  <a:pt x="2420258" y="257706"/>
                </a:cubicBezTo>
              </a:path>
            </a:pathLst>
          </a:custGeom>
          <a:solidFill>
            <a:schemeClr val="accent2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705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F76B8-F548-4D64-84EB-981442691F05}"/>
              </a:ext>
            </a:extLst>
          </p:cNvPr>
          <p:cNvSpPr/>
          <p:nvPr/>
        </p:nvSpPr>
        <p:spPr>
          <a:xfrm>
            <a:off x="5629812" y="1573575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endParaRPr lang="en-CA" sz="2800" dirty="0">
              <a:solidFill>
                <a:srgbClr val="66FF66"/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5E0862-E373-4FD1-845D-48AD9DA7EB85}"/>
              </a:ext>
            </a:extLst>
          </p:cNvPr>
          <p:cNvSpPr/>
          <p:nvPr/>
        </p:nvSpPr>
        <p:spPr>
          <a:xfrm>
            <a:off x="9278773" y="5734451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endParaRPr lang="en-CA" sz="28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C0950C7-7874-4E70-A072-F4E4EA00D0EA}"/>
              </a:ext>
            </a:extLst>
          </p:cNvPr>
          <p:cNvCxnSpPr>
            <a:cxnSpLocks/>
          </p:cNvCxnSpPr>
          <p:nvPr/>
        </p:nvCxnSpPr>
        <p:spPr bwMode="auto">
          <a:xfrm>
            <a:off x="6238906" y="4422374"/>
            <a:ext cx="1175320" cy="990138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A892B55-0660-4F31-87CD-BF1F65FF47D7}"/>
              </a:ext>
            </a:extLst>
          </p:cNvPr>
          <p:cNvCxnSpPr>
            <a:cxnSpLocks/>
          </p:cNvCxnSpPr>
          <p:nvPr/>
        </p:nvCxnSpPr>
        <p:spPr bwMode="auto">
          <a:xfrm>
            <a:off x="7426361" y="4396015"/>
            <a:ext cx="1113660" cy="95959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76A43AA5-EB6D-4477-8DE7-0E9CB60C599C}"/>
              </a:ext>
            </a:extLst>
          </p:cNvPr>
          <p:cNvSpPr/>
          <p:nvPr/>
        </p:nvSpPr>
        <p:spPr>
          <a:xfrm>
            <a:off x="7133320" y="2733358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B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87FEDD-A611-433E-AF91-D7253180EC28}"/>
              </a:ext>
            </a:extLst>
          </p:cNvPr>
          <p:cNvSpPr/>
          <p:nvPr/>
        </p:nvSpPr>
        <p:spPr>
          <a:xfrm>
            <a:off x="7187741" y="4835259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A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23BE3C4-C13B-44B2-ABD7-E387957A070E}"/>
              </a:ext>
            </a:extLst>
          </p:cNvPr>
          <p:cNvSpPr/>
          <p:nvPr/>
        </p:nvSpPr>
        <p:spPr>
          <a:xfrm>
            <a:off x="1438226" y="3740409"/>
            <a:ext cx="22048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A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=</a:t>
            </a:r>
            <a:r>
              <a:rPr lang="en-US" sz="2800" dirty="0" err="1">
                <a:solidFill>
                  <a:schemeClr val="accent2"/>
                </a:solidFill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</a:rPr>
              <a:t>A</a:t>
            </a:r>
            <a:r>
              <a:rPr lang="en-CA" sz="2800" baseline="-25000" dirty="0">
                <a:solidFill>
                  <a:schemeClr val="accent2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is uniform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in here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0371E61A-7A56-4776-9482-7F29A04E8EC2}"/>
              </a:ext>
            </a:extLst>
          </p:cNvPr>
          <p:cNvSpPr/>
          <p:nvPr/>
        </p:nvSpPr>
        <p:spPr bwMode="auto">
          <a:xfrm>
            <a:off x="3380806" y="3458837"/>
            <a:ext cx="251057" cy="1916723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FE77302-FBC4-4CD8-A50B-44D7C521BB0C}"/>
              </a:ext>
            </a:extLst>
          </p:cNvPr>
          <p:cNvCxnSpPr>
            <a:cxnSpLocks/>
          </p:cNvCxnSpPr>
          <p:nvPr/>
        </p:nvCxnSpPr>
        <p:spPr bwMode="auto">
          <a:xfrm>
            <a:off x="6251639" y="1331682"/>
            <a:ext cx="0" cy="48368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6746D2D-BB9E-49C4-B4A7-95F2EFB8C8DC}"/>
              </a:ext>
            </a:extLst>
          </p:cNvPr>
          <p:cNvCxnSpPr>
            <a:cxnSpLocks/>
          </p:cNvCxnSpPr>
          <p:nvPr/>
        </p:nvCxnSpPr>
        <p:spPr bwMode="auto">
          <a:xfrm>
            <a:off x="6251639" y="1331682"/>
            <a:ext cx="2300517" cy="3075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19C0E0A-D804-40EF-9B33-B32768491D2C}"/>
              </a:ext>
            </a:extLst>
          </p:cNvPr>
          <p:cNvCxnSpPr>
            <a:cxnSpLocks/>
          </p:cNvCxnSpPr>
          <p:nvPr/>
        </p:nvCxnSpPr>
        <p:spPr bwMode="auto">
          <a:xfrm>
            <a:off x="6819900" y="4882246"/>
            <a:ext cx="1191177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07FC3B99-B058-4D46-816C-8B4E77D35886}"/>
              </a:ext>
            </a:extLst>
          </p:cNvPr>
          <p:cNvSpPr/>
          <p:nvPr/>
        </p:nvSpPr>
        <p:spPr>
          <a:xfrm>
            <a:off x="7147894" y="4528852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K</a:t>
            </a:r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9061783-CDEE-489D-A8F2-4BAF31B8813D}"/>
              </a:ext>
            </a:extLst>
          </p:cNvPr>
          <p:cNvCxnSpPr>
            <a:cxnSpLocks/>
          </p:cNvCxnSpPr>
          <p:nvPr/>
        </p:nvCxnSpPr>
        <p:spPr bwMode="auto">
          <a:xfrm>
            <a:off x="8552156" y="1353456"/>
            <a:ext cx="0" cy="48368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27B2B31-A268-4AB1-BAC1-4168C684EAB8}"/>
              </a:ext>
            </a:extLst>
          </p:cNvPr>
          <p:cNvCxnSpPr>
            <a:cxnSpLocks/>
          </p:cNvCxnSpPr>
          <p:nvPr/>
        </p:nvCxnSpPr>
        <p:spPr bwMode="auto">
          <a:xfrm>
            <a:off x="6243473" y="6187271"/>
            <a:ext cx="2300517" cy="3075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374F3E9F-9978-428D-88EE-A6C90B066BAC}"/>
              </a:ext>
            </a:extLst>
          </p:cNvPr>
          <p:cNvSpPr/>
          <p:nvPr/>
        </p:nvSpPr>
        <p:spPr>
          <a:xfrm>
            <a:off x="1047334" y="2355414"/>
            <a:ext cx="22048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  <a:latin typeface="+mj-lt"/>
              </a:rPr>
              <a:t>B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=</a:t>
            </a:r>
            <a:r>
              <a:rPr lang="en-US" sz="2800" dirty="0" err="1">
                <a:solidFill>
                  <a:schemeClr val="accent2"/>
                </a:solidFill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</a:rPr>
              <a:t>B</a:t>
            </a:r>
            <a:r>
              <a:rPr lang="en-CA" sz="2800" baseline="-25000" dirty="0">
                <a:solidFill>
                  <a:schemeClr val="accent2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is uniform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in here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484B5B7-FF03-4B90-9F77-051B7489B6D2}"/>
              </a:ext>
            </a:extLst>
          </p:cNvPr>
          <p:cNvSpPr/>
          <p:nvPr/>
        </p:nvSpPr>
        <p:spPr>
          <a:xfrm>
            <a:off x="3494354" y="2096795"/>
            <a:ext cx="22048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tx2"/>
                </a:solidFill>
                <a:latin typeface="+mj-lt"/>
              </a:rPr>
              <a:t>t</a:t>
            </a:r>
            <a:r>
              <a:rPr lang="en-US" sz="2800" baseline="-25000" dirty="0" err="1">
                <a:solidFill>
                  <a:schemeClr val="tx2"/>
                </a:solidFill>
                <a:latin typeface="+mj-lt"/>
              </a:rPr>
              <a:t>B</a:t>
            </a:r>
            <a:r>
              <a:rPr lang="en-US" sz="2800" baseline="30000" dirty="0" err="1">
                <a:solidFill>
                  <a:schemeClr val="tx2"/>
                </a:solidFill>
              </a:rPr>
              <a:t>max</a:t>
            </a:r>
            <a:r>
              <a:rPr lang="en-US" sz="2800" baseline="-25000" dirty="0">
                <a:solidFill>
                  <a:schemeClr val="tx2"/>
                </a:solidFill>
              </a:rPr>
              <a:t> </a:t>
            </a:r>
            <a:endParaRPr lang="en-CA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15DDEFC-60D6-4171-B83F-D650C2951418}"/>
              </a:ext>
            </a:extLst>
          </p:cNvPr>
          <p:cNvSpPr/>
          <p:nvPr/>
        </p:nvSpPr>
        <p:spPr>
          <a:xfrm>
            <a:off x="3494354" y="3112795"/>
            <a:ext cx="22048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tx2"/>
                </a:solidFill>
                <a:latin typeface="+mj-lt"/>
              </a:rPr>
              <a:t>t</a:t>
            </a:r>
            <a:r>
              <a:rPr lang="en-US" sz="2800" baseline="-25000" dirty="0" err="1">
                <a:solidFill>
                  <a:schemeClr val="tx2"/>
                </a:solidFill>
              </a:rPr>
              <a:t>A</a:t>
            </a:r>
            <a:r>
              <a:rPr lang="en-US" sz="2800" baseline="30000" dirty="0" err="1">
                <a:solidFill>
                  <a:schemeClr val="tx2"/>
                </a:solidFill>
              </a:rPr>
              <a:t>max</a:t>
            </a:r>
            <a:r>
              <a:rPr lang="en-US" sz="2800" baseline="-25000" dirty="0">
                <a:solidFill>
                  <a:schemeClr val="tx2"/>
                </a:solidFill>
              </a:rPr>
              <a:t> </a:t>
            </a:r>
            <a:endParaRPr lang="en-CA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028F79C-0616-4A0B-9516-0F5983DF366C}"/>
              </a:ext>
            </a:extLst>
          </p:cNvPr>
          <p:cNvSpPr/>
          <p:nvPr/>
        </p:nvSpPr>
        <p:spPr>
          <a:xfrm>
            <a:off x="3494354" y="5132095"/>
            <a:ext cx="22048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tx2"/>
                </a:solidFill>
                <a:latin typeface="+mj-lt"/>
              </a:rPr>
              <a:t>t</a:t>
            </a:r>
            <a:r>
              <a:rPr lang="en-US" sz="2800" baseline="-25000" dirty="0" err="1">
                <a:solidFill>
                  <a:schemeClr val="tx2"/>
                </a:solidFill>
              </a:rPr>
              <a:t>A</a:t>
            </a:r>
            <a:r>
              <a:rPr lang="en-US" sz="2800" baseline="30000" dirty="0" err="1">
                <a:solidFill>
                  <a:schemeClr val="tx2"/>
                </a:solidFill>
              </a:rPr>
              <a:t>min</a:t>
            </a:r>
            <a:r>
              <a:rPr lang="en-US" sz="2800" baseline="-25000" dirty="0">
                <a:solidFill>
                  <a:schemeClr val="tx2"/>
                </a:solidFill>
              </a:rPr>
              <a:t> </a:t>
            </a:r>
            <a:endParaRPr lang="en-CA" sz="2800" dirty="0">
              <a:solidFill>
                <a:schemeClr val="tx2"/>
              </a:solidFill>
              <a:latin typeface="+mj-lt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28AAF8C-3846-48D3-A96C-79E6AF0FAB73}"/>
              </a:ext>
            </a:extLst>
          </p:cNvPr>
          <p:cNvCxnSpPr>
            <a:cxnSpLocks/>
          </p:cNvCxnSpPr>
          <p:nvPr/>
        </p:nvCxnSpPr>
        <p:spPr bwMode="auto">
          <a:xfrm flipH="1">
            <a:off x="4978399" y="2383805"/>
            <a:ext cx="3986171" cy="0"/>
          </a:xfrm>
          <a:prstGeom prst="line">
            <a:avLst/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5705C43-10FC-4B9F-A707-5619D835588C}"/>
              </a:ext>
            </a:extLst>
          </p:cNvPr>
          <p:cNvCxnSpPr>
            <a:cxnSpLocks/>
          </p:cNvCxnSpPr>
          <p:nvPr/>
        </p:nvCxnSpPr>
        <p:spPr bwMode="auto">
          <a:xfrm flipH="1">
            <a:off x="4978399" y="3399805"/>
            <a:ext cx="3986171" cy="0"/>
          </a:xfrm>
          <a:prstGeom prst="line">
            <a:avLst/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0068AF2-DE02-4D77-B505-A925E5459B1E}"/>
              </a:ext>
            </a:extLst>
          </p:cNvPr>
          <p:cNvCxnSpPr>
            <a:cxnSpLocks/>
          </p:cNvCxnSpPr>
          <p:nvPr/>
        </p:nvCxnSpPr>
        <p:spPr bwMode="auto">
          <a:xfrm flipH="1">
            <a:off x="4978399" y="5419105"/>
            <a:ext cx="3986171" cy="0"/>
          </a:xfrm>
          <a:prstGeom prst="line">
            <a:avLst/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261340E-D5B1-4823-B47E-7F2F825EE674}"/>
              </a:ext>
            </a:extLst>
          </p:cNvPr>
          <p:cNvCxnSpPr>
            <a:cxnSpLocks/>
          </p:cNvCxnSpPr>
          <p:nvPr/>
        </p:nvCxnSpPr>
        <p:spPr bwMode="auto">
          <a:xfrm flipH="1">
            <a:off x="4978399" y="4365005"/>
            <a:ext cx="3986171" cy="0"/>
          </a:xfrm>
          <a:prstGeom prst="line">
            <a:avLst/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F66867F-3CE8-40A5-A264-5EE7D3F2D09C}"/>
              </a:ext>
            </a:extLst>
          </p:cNvPr>
          <p:cNvCxnSpPr>
            <a:cxnSpLocks/>
          </p:cNvCxnSpPr>
          <p:nvPr/>
        </p:nvCxnSpPr>
        <p:spPr bwMode="auto">
          <a:xfrm>
            <a:off x="6817680" y="2147595"/>
            <a:ext cx="74322" cy="4378917"/>
          </a:xfrm>
          <a:prstGeom prst="line">
            <a:avLst/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36380E10-E24F-4DCE-9AA9-3682F536675F}"/>
              </a:ext>
            </a:extLst>
          </p:cNvPr>
          <p:cNvSpPr/>
          <p:nvPr/>
        </p:nvSpPr>
        <p:spPr>
          <a:xfrm>
            <a:off x="3494354" y="4077995"/>
            <a:ext cx="22048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tx2"/>
                </a:solidFill>
                <a:latin typeface="+mj-lt"/>
              </a:rPr>
              <a:t>t</a:t>
            </a:r>
            <a:r>
              <a:rPr lang="en-US" sz="2800" baseline="-25000" dirty="0" err="1">
                <a:solidFill>
                  <a:schemeClr val="tx2"/>
                </a:solidFill>
                <a:latin typeface="+mj-lt"/>
              </a:rPr>
              <a:t>B</a:t>
            </a:r>
            <a:r>
              <a:rPr lang="en-US" sz="2800" baseline="30000" dirty="0" err="1">
                <a:solidFill>
                  <a:schemeClr val="tx2"/>
                </a:solidFill>
              </a:rPr>
              <a:t>min</a:t>
            </a:r>
            <a:r>
              <a:rPr lang="en-US" sz="2800" baseline="-25000" dirty="0">
                <a:solidFill>
                  <a:schemeClr val="tx2"/>
                </a:solidFill>
              </a:rPr>
              <a:t> </a:t>
            </a:r>
            <a:endParaRPr lang="en-CA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7" name="Left Brace 46">
            <a:extLst>
              <a:ext uri="{FF2B5EF4-FFF2-40B4-BE49-F238E27FC236}">
                <a16:creationId xmlns:a16="http://schemas.microsoft.com/office/drawing/2014/main" id="{7ED14D94-7C98-4686-BA44-0F949850E99C}"/>
              </a:ext>
            </a:extLst>
          </p:cNvPr>
          <p:cNvSpPr/>
          <p:nvPr/>
        </p:nvSpPr>
        <p:spPr bwMode="auto">
          <a:xfrm>
            <a:off x="3101406" y="2226937"/>
            <a:ext cx="251057" cy="1916723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CD243DC-5B76-490F-8D8E-55C2EAF77186}"/>
              </a:ext>
            </a:extLst>
          </p:cNvPr>
          <p:cNvCxnSpPr>
            <a:cxnSpLocks/>
          </p:cNvCxnSpPr>
          <p:nvPr/>
        </p:nvCxnSpPr>
        <p:spPr bwMode="auto">
          <a:xfrm>
            <a:off x="6667500" y="6488446"/>
            <a:ext cx="1884656" cy="0"/>
          </a:xfrm>
          <a:prstGeom prst="line">
            <a:avLst/>
          </a:prstGeom>
          <a:noFill/>
          <a:ln w="63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42E9641-2ADF-4BC0-A87B-768872675CDB}"/>
              </a:ext>
            </a:extLst>
          </p:cNvPr>
          <p:cNvCxnSpPr>
            <a:cxnSpLocks/>
          </p:cNvCxnSpPr>
          <p:nvPr/>
        </p:nvCxnSpPr>
        <p:spPr bwMode="auto">
          <a:xfrm>
            <a:off x="6243473" y="6475712"/>
            <a:ext cx="648529" cy="0"/>
          </a:xfrm>
          <a:prstGeom prst="line">
            <a:avLst/>
          </a:prstGeom>
          <a:noFill/>
          <a:ln w="168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593B0BCA-50B8-422E-8847-8E8607138CDD}"/>
              </a:ext>
            </a:extLst>
          </p:cNvPr>
          <p:cNvCxnSpPr>
            <a:cxnSpLocks/>
          </p:cNvCxnSpPr>
          <p:nvPr/>
        </p:nvCxnSpPr>
        <p:spPr bwMode="auto">
          <a:xfrm>
            <a:off x="6307831" y="2380713"/>
            <a:ext cx="1107657" cy="998150"/>
          </a:xfrm>
          <a:prstGeom prst="line">
            <a:avLst/>
          </a:prstGeom>
          <a:noFill/>
          <a:ln w="63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3C7C538-4993-42E1-ADE8-30F27C474416}"/>
              </a:ext>
            </a:extLst>
          </p:cNvPr>
          <p:cNvCxnSpPr>
            <a:cxnSpLocks/>
          </p:cNvCxnSpPr>
          <p:nvPr/>
        </p:nvCxnSpPr>
        <p:spPr bwMode="auto">
          <a:xfrm>
            <a:off x="6272506" y="4416283"/>
            <a:ext cx="571292" cy="534886"/>
          </a:xfrm>
          <a:prstGeom prst="line">
            <a:avLst/>
          </a:prstGeom>
          <a:noFill/>
          <a:ln w="1682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2CD1249-8D53-46F8-8BAB-D7907A09AEB5}"/>
              </a:ext>
            </a:extLst>
          </p:cNvPr>
          <p:cNvCxnSpPr>
            <a:cxnSpLocks/>
          </p:cNvCxnSpPr>
          <p:nvPr/>
        </p:nvCxnSpPr>
        <p:spPr bwMode="auto">
          <a:xfrm>
            <a:off x="7426361" y="5428119"/>
            <a:ext cx="1107657" cy="998150"/>
          </a:xfrm>
          <a:prstGeom prst="line">
            <a:avLst/>
          </a:prstGeom>
          <a:noFill/>
          <a:ln w="63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780014E4-F48E-407D-B07A-208AF1EC5F2A}"/>
              </a:ext>
            </a:extLst>
          </p:cNvPr>
          <p:cNvCxnSpPr>
            <a:cxnSpLocks/>
          </p:cNvCxnSpPr>
          <p:nvPr/>
        </p:nvCxnSpPr>
        <p:spPr bwMode="auto">
          <a:xfrm>
            <a:off x="8010285" y="4843045"/>
            <a:ext cx="571292" cy="534886"/>
          </a:xfrm>
          <a:prstGeom prst="line">
            <a:avLst/>
          </a:prstGeom>
          <a:noFill/>
          <a:ln w="1682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145347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F76B8-F548-4D64-84EB-981442691F05}"/>
              </a:ext>
            </a:extLst>
          </p:cNvPr>
          <p:cNvSpPr/>
          <p:nvPr/>
        </p:nvSpPr>
        <p:spPr>
          <a:xfrm>
            <a:off x="5629812" y="1573575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endParaRPr lang="en-CA" sz="2800" dirty="0">
              <a:solidFill>
                <a:srgbClr val="66FF66"/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5E0862-E373-4FD1-845D-48AD9DA7EB85}"/>
              </a:ext>
            </a:extLst>
          </p:cNvPr>
          <p:cNvSpPr/>
          <p:nvPr/>
        </p:nvSpPr>
        <p:spPr>
          <a:xfrm>
            <a:off x="9278773" y="5734451"/>
            <a:ext cx="56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+mj-lt"/>
              </a:rPr>
              <a:t>E</a:t>
            </a:r>
            <a:endParaRPr lang="en-CA" sz="28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C0950C7-7874-4E70-A072-F4E4EA00D0EA}"/>
              </a:ext>
            </a:extLst>
          </p:cNvPr>
          <p:cNvCxnSpPr>
            <a:cxnSpLocks/>
          </p:cNvCxnSpPr>
          <p:nvPr/>
        </p:nvCxnSpPr>
        <p:spPr bwMode="auto">
          <a:xfrm>
            <a:off x="6238906" y="3419074"/>
            <a:ext cx="1175320" cy="990138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A892B55-0660-4F31-87CD-BF1F65FF47D7}"/>
              </a:ext>
            </a:extLst>
          </p:cNvPr>
          <p:cNvCxnSpPr>
            <a:cxnSpLocks/>
          </p:cNvCxnSpPr>
          <p:nvPr/>
        </p:nvCxnSpPr>
        <p:spPr bwMode="auto">
          <a:xfrm>
            <a:off x="7426361" y="3392715"/>
            <a:ext cx="1113660" cy="95959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76A43AA5-EB6D-4477-8DE7-0E9CB60C599C}"/>
              </a:ext>
            </a:extLst>
          </p:cNvPr>
          <p:cNvSpPr/>
          <p:nvPr/>
        </p:nvSpPr>
        <p:spPr>
          <a:xfrm>
            <a:off x="7133320" y="2733358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B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87FEDD-A611-433E-AF91-D7253180EC28}"/>
              </a:ext>
            </a:extLst>
          </p:cNvPr>
          <p:cNvSpPr/>
          <p:nvPr/>
        </p:nvSpPr>
        <p:spPr>
          <a:xfrm>
            <a:off x="7187741" y="3831959"/>
            <a:ext cx="685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  <a:latin typeface="+mj-lt"/>
              </a:rPr>
              <a:t>A</a:t>
            </a:r>
            <a:endParaRPr lang="en-CA" sz="2800" baseline="-25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23BE3C4-C13B-44B2-ABD7-E387957A070E}"/>
              </a:ext>
            </a:extLst>
          </p:cNvPr>
          <p:cNvSpPr/>
          <p:nvPr/>
        </p:nvSpPr>
        <p:spPr>
          <a:xfrm>
            <a:off x="1438226" y="3740409"/>
            <a:ext cx="22048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</a:rPr>
              <a:t>A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=</a:t>
            </a:r>
            <a:r>
              <a:rPr lang="en-US" sz="2800" dirty="0" err="1">
                <a:solidFill>
                  <a:schemeClr val="accent2"/>
                </a:solidFill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</a:rPr>
              <a:t>A</a:t>
            </a:r>
            <a:r>
              <a:rPr lang="en-CA" sz="2800" baseline="-25000" dirty="0">
                <a:solidFill>
                  <a:schemeClr val="accent2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is uniform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in here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0371E61A-7A56-4776-9482-7F29A04E8EC2}"/>
              </a:ext>
            </a:extLst>
          </p:cNvPr>
          <p:cNvSpPr/>
          <p:nvPr/>
        </p:nvSpPr>
        <p:spPr bwMode="auto">
          <a:xfrm>
            <a:off x="3380806" y="3458837"/>
            <a:ext cx="251057" cy="1916723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FE77302-FBC4-4CD8-A50B-44D7C521BB0C}"/>
              </a:ext>
            </a:extLst>
          </p:cNvPr>
          <p:cNvCxnSpPr>
            <a:cxnSpLocks/>
          </p:cNvCxnSpPr>
          <p:nvPr/>
        </p:nvCxnSpPr>
        <p:spPr bwMode="auto">
          <a:xfrm>
            <a:off x="6251639" y="1331682"/>
            <a:ext cx="0" cy="48368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6746D2D-BB9E-49C4-B4A7-95F2EFB8C8DC}"/>
              </a:ext>
            </a:extLst>
          </p:cNvPr>
          <p:cNvCxnSpPr>
            <a:cxnSpLocks/>
          </p:cNvCxnSpPr>
          <p:nvPr/>
        </p:nvCxnSpPr>
        <p:spPr bwMode="auto">
          <a:xfrm>
            <a:off x="6251639" y="1331682"/>
            <a:ext cx="2300517" cy="3075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19C0E0A-D804-40EF-9B33-B32768491D2C}"/>
              </a:ext>
            </a:extLst>
          </p:cNvPr>
          <p:cNvCxnSpPr>
            <a:cxnSpLocks/>
          </p:cNvCxnSpPr>
          <p:nvPr/>
        </p:nvCxnSpPr>
        <p:spPr bwMode="auto">
          <a:xfrm>
            <a:off x="6819900" y="3878946"/>
            <a:ext cx="1191177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07FC3B99-B058-4D46-816C-8B4E77D35886}"/>
              </a:ext>
            </a:extLst>
          </p:cNvPr>
          <p:cNvSpPr/>
          <p:nvPr/>
        </p:nvSpPr>
        <p:spPr>
          <a:xfrm>
            <a:off x="7147894" y="3525552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K</a:t>
            </a:r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9061783-CDEE-489D-A8F2-4BAF31B8813D}"/>
              </a:ext>
            </a:extLst>
          </p:cNvPr>
          <p:cNvCxnSpPr>
            <a:cxnSpLocks/>
          </p:cNvCxnSpPr>
          <p:nvPr/>
        </p:nvCxnSpPr>
        <p:spPr bwMode="auto">
          <a:xfrm>
            <a:off x="8552156" y="1353456"/>
            <a:ext cx="0" cy="4836890"/>
          </a:xfrm>
          <a:prstGeom prst="lin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27B2B31-A268-4AB1-BAC1-4168C684EAB8}"/>
              </a:ext>
            </a:extLst>
          </p:cNvPr>
          <p:cNvCxnSpPr>
            <a:cxnSpLocks/>
          </p:cNvCxnSpPr>
          <p:nvPr/>
        </p:nvCxnSpPr>
        <p:spPr bwMode="auto">
          <a:xfrm>
            <a:off x="6243473" y="6187271"/>
            <a:ext cx="2300517" cy="3075"/>
          </a:xfrm>
          <a:prstGeom prst="line">
            <a:avLst/>
          </a:prstGeom>
          <a:noFill/>
          <a:ln w="381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374F3E9F-9978-428D-88EE-A6C90B066BAC}"/>
              </a:ext>
            </a:extLst>
          </p:cNvPr>
          <p:cNvSpPr/>
          <p:nvPr/>
        </p:nvSpPr>
        <p:spPr>
          <a:xfrm>
            <a:off x="1047334" y="2355414"/>
            <a:ext cx="22048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66FF66"/>
                </a:solidFill>
                <a:latin typeface="+mj-lt"/>
              </a:rPr>
              <a:t>T</a:t>
            </a:r>
            <a:r>
              <a:rPr lang="en-US" sz="2800" baseline="-25000" dirty="0">
                <a:solidFill>
                  <a:srgbClr val="66FF66"/>
                </a:solidFill>
                <a:latin typeface="+mj-lt"/>
              </a:rPr>
              <a:t>B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|</a:t>
            </a:r>
            <a:r>
              <a:rPr lang="en-US" sz="2800" dirty="0">
                <a:solidFill>
                  <a:schemeClr val="accent2"/>
                </a:solidFill>
                <a:latin typeface="+mj-lt"/>
              </a:rPr>
              <a:t>X</a:t>
            </a:r>
            <a:r>
              <a:rPr lang="en-US" sz="2800" dirty="0">
                <a:solidFill>
                  <a:srgbClr val="FFFFFF"/>
                </a:solidFill>
                <a:latin typeface="+mj-lt"/>
              </a:rPr>
              <a:t>=</a:t>
            </a:r>
            <a:r>
              <a:rPr lang="en-US" sz="2800" dirty="0" err="1">
                <a:solidFill>
                  <a:schemeClr val="accent2"/>
                </a:solidFill>
              </a:rPr>
              <a:t>x</a:t>
            </a:r>
            <a:r>
              <a:rPr lang="en-US" sz="2800" baseline="-25000" dirty="0" err="1">
                <a:solidFill>
                  <a:schemeClr val="accent2"/>
                </a:solidFill>
              </a:rPr>
              <a:t>B</a:t>
            </a:r>
            <a:r>
              <a:rPr lang="en-CA" sz="2800" baseline="-25000" dirty="0">
                <a:solidFill>
                  <a:schemeClr val="accent2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is uniform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FF"/>
                </a:solidFill>
                <a:latin typeface="+mj-lt"/>
              </a:rPr>
              <a:t>in here</a:t>
            </a:r>
            <a:endParaRPr lang="en-CA" sz="28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484B5B7-FF03-4B90-9F77-051B7489B6D2}"/>
              </a:ext>
            </a:extLst>
          </p:cNvPr>
          <p:cNvSpPr/>
          <p:nvPr/>
        </p:nvSpPr>
        <p:spPr>
          <a:xfrm>
            <a:off x="3494354" y="2096795"/>
            <a:ext cx="22048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tx2"/>
                </a:solidFill>
                <a:latin typeface="+mj-lt"/>
              </a:rPr>
              <a:t>t</a:t>
            </a:r>
            <a:r>
              <a:rPr lang="en-US" sz="2800" baseline="-25000" dirty="0" err="1">
                <a:solidFill>
                  <a:schemeClr val="tx2"/>
                </a:solidFill>
                <a:latin typeface="+mj-lt"/>
              </a:rPr>
              <a:t>B</a:t>
            </a:r>
            <a:r>
              <a:rPr lang="en-US" sz="2800" baseline="30000" dirty="0" err="1">
                <a:solidFill>
                  <a:schemeClr val="tx2"/>
                </a:solidFill>
              </a:rPr>
              <a:t>max</a:t>
            </a:r>
            <a:r>
              <a:rPr lang="en-US" sz="2800" baseline="-25000" dirty="0">
                <a:solidFill>
                  <a:schemeClr val="tx2"/>
                </a:solidFill>
              </a:rPr>
              <a:t> </a:t>
            </a:r>
            <a:endParaRPr lang="en-CA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15DDEFC-60D6-4171-B83F-D650C2951418}"/>
              </a:ext>
            </a:extLst>
          </p:cNvPr>
          <p:cNvSpPr/>
          <p:nvPr/>
        </p:nvSpPr>
        <p:spPr>
          <a:xfrm>
            <a:off x="3494354" y="3112795"/>
            <a:ext cx="22048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tx2"/>
                </a:solidFill>
                <a:latin typeface="+mj-lt"/>
              </a:rPr>
              <a:t>t</a:t>
            </a:r>
            <a:r>
              <a:rPr lang="en-US" sz="2800" baseline="-25000" dirty="0" err="1">
                <a:solidFill>
                  <a:schemeClr val="tx2"/>
                </a:solidFill>
              </a:rPr>
              <a:t>A</a:t>
            </a:r>
            <a:r>
              <a:rPr lang="en-US" sz="2800" baseline="30000" dirty="0" err="1">
                <a:solidFill>
                  <a:schemeClr val="tx2"/>
                </a:solidFill>
              </a:rPr>
              <a:t>max</a:t>
            </a:r>
            <a:r>
              <a:rPr lang="en-US" sz="2800" baseline="-25000" dirty="0">
                <a:solidFill>
                  <a:schemeClr val="tx2"/>
                </a:solidFill>
              </a:rPr>
              <a:t> </a:t>
            </a:r>
            <a:endParaRPr lang="en-CA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028F79C-0616-4A0B-9516-0F5983DF366C}"/>
              </a:ext>
            </a:extLst>
          </p:cNvPr>
          <p:cNvSpPr/>
          <p:nvPr/>
        </p:nvSpPr>
        <p:spPr>
          <a:xfrm>
            <a:off x="3494354" y="5132095"/>
            <a:ext cx="22048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tx2"/>
                </a:solidFill>
                <a:latin typeface="+mj-lt"/>
              </a:rPr>
              <a:t>t</a:t>
            </a:r>
            <a:r>
              <a:rPr lang="en-US" sz="2800" baseline="-25000" dirty="0" err="1">
                <a:solidFill>
                  <a:schemeClr val="tx2"/>
                </a:solidFill>
              </a:rPr>
              <a:t>A</a:t>
            </a:r>
            <a:r>
              <a:rPr lang="en-US" sz="2800" baseline="30000" dirty="0" err="1">
                <a:solidFill>
                  <a:schemeClr val="tx2"/>
                </a:solidFill>
              </a:rPr>
              <a:t>min</a:t>
            </a:r>
            <a:r>
              <a:rPr lang="en-US" sz="2800" baseline="-25000" dirty="0">
                <a:solidFill>
                  <a:schemeClr val="tx2"/>
                </a:solidFill>
              </a:rPr>
              <a:t> </a:t>
            </a:r>
            <a:endParaRPr lang="en-CA" sz="2800" dirty="0">
              <a:solidFill>
                <a:schemeClr val="tx2"/>
              </a:solidFill>
              <a:latin typeface="+mj-lt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28AAF8C-3846-48D3-A96C-79E6AF0FAB73}"/>
              </a:ext>
            </a:extLst>
          </p:cNvPr>
          <p:cNvCxnSpPr>
            <a:cxnSpLocks/>
          </p:cNvCxnSpPr>
          <p:nvPr/>
        </p:nvCxnSpPr>
        <p:spPr bwMode="auto">
          <a:xfrm flipH="1">
            <a:off x="4978399" y="2383805"/>
            <a:ext cx="3986171" cy="0"/>
          </a:xfrm>
          <a:prstGeom prst="line">
            <a:avLst/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5705C43-10FC-4B9F-A707-5619D835588C}"/>
              </a:ext>
            </a:extLst>
          </p:cNvPr>
          <p:cNvCxnSpPr>
            <a:cxnSpLocks/>
          </p:cNvCxnSpPr>
          <p:nvPr/>
        </p:nvCxnSpPr>
        <p:spPr bwMode="auto">
          <a:xfrm flipH="1">
            <a:off x="4978399" y="3399805"/>
            <a:ext cx="3986171" cy="0"/>
          </a:xfrm>
          <a:prstGeom prst="line">
            <a:avLst/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0068AF2-DE02-4D77-B505-A925E5459B1E}"/>
              </a:ext>
            </a:extLst>
          </p:cNvPr>
          <p:cNvCxnSpPr>
            <a:cxnSpLocks/>
          </p:cNvCxnSpPr>
          <p:nvPr/>
        </p:nvCxnSpPr>
        <p:spPr bwMode="auto">
          <a:xfrm flipH="1">
            <a:off x="4978399" y="5419105"/>
            <a:ext cx="3986171" cy="0"/>
          </a:xfrm>
          <a:prstGeom prst="line">
            <a:avLst/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261340E-D5B1-4823-B47E-7F2F825EE674}"/>
              </a:ext>
            </a:extLst>
          </p:cNvPr>
          <p:cNvCxnSpPr>
            <a:cxnSpLocks/>
          </p:cNvCxnSpPr>
          <p:nvPr/>
        </p:nvCxnSpPr>
        <p:spPr bwMode="auto">
          <a:xfrm flipH="1">
            <a:off x="4978399" y="4365005"/>
            <a:ext cx="3986171" cy="0"/>
          </a:xfrm>
          <a:prstGeom prst="line">
            <a:avLst/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7AC1FEE-0214-4B25-A342-E86C6485646D}"/>
              </a:ext>
            </a:extLst>
          </p:cNvPr>
          <p:cNvCxnSpPr>
            <a:cxnSpLocks/>
          </p:cNvCxnSpPr>
          <p:nvPr/>
        </p:nvCxnSpPr>
        <p:spPr bwMode="auto">
          <a:xfrm>
            <a:off x="7389200" y="2096795"/>
            <a:ext cx="74322" cy="4378917"/>
          </a:xfrm>
          <a:prstGeom prst="line">
            <a:avLst/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05D83092-0781-41FA-BB6E-2B13211C650F}"/>
              </a:ext>
            </a:extLst>
          </p:cNvPr>
          <p:cNvCxnSpPr>
            <a:cxnSpLocks/>
          </p:cNvCxnSpPr>
          <p:nvPr/>
        </p:nvCxnSpPr>
        <p:spPr bwMode="auto">
          <a:xfrm>
            <a:off x="7973389" y="2122195"/>
            <a:ext cx="74322" cy="4378917"/>
          </a:xfrm>
          <a:prstGeom prst="line">
            <a:avLst/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F66867F-3CE8-40A5-A264-5EE7D3F2D09C}"/>
              </a:ext>
            </a:extLst>
          </p:cNvPr>
          <p:cNvCxnSpPr>
            <a:cxnSpLocks/>
          </p:cNvCxnSpPr>
          <p:nvPr/>
        </p:nvCxnSpPr>
        <p:spPr bwMode="auto">
          <a:xfrm>
            <a:off x="6817680" y="2147595"/>
            <a:ext cx="74322" cy="4378917"/>
          </a:xfrm>
          <a:prstGeom prst="line">
            <a:avLst/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36380E10-E24F-4DCE-9AA9-3682F536675F}"/>
              </a:ext>
            </a:extLst>
          </p:cNvPr>
          <p:cNvSpPr/>
          <p:nvPr/>
        </p:nvSpPr>
        <p:spPr>
          <a:xfrm>
            <a:off x="3494354" y="4077995"/>
            <a:ext cx="22048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chemeClr val="tx2"/>
                </a:solidFill>
                <a:latin typeface="+mj-lt"/>
              </a:rPr>
              <a:t>t</a:t>
            </a:r>
            <a:r>
              <a:rPr lang="en-US" sz="2800" baseline="-25000" dirty="0" err="1">
                <a:solidFill>
                  <a:schemeClr val="tx2"/>
                </a:solidFill>
                <a:latin typeface="+mj-lt"/>
              </a:rPr>
              <a:t>B</a:t>
            </a:r>
            <a:r>
              <a:rPr lang="en-US" sz="2800" baseline="30000" dirty="0" err="1">
                <a:solidFill>
                  <a:schemeClr val="tx2"/>
                </a:solidFill>
              </a:rPr>
              <a:t>min</a:t>
            </a:r>
            <a:r>
              <a:rPr lang="en-US" sz="2800" baseline="-25000" dirty="0">
                <a:solidFill>
                  <a:schemeClr val="tx2"/>
                </a:solidFill>
              </a:rPr>
              <a:t> </a:t>
            </a:r>
            <a:endParaRPr lang="en-CA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7" name="Left Brace 46">
            <a:extLst>
              <a:ext uri="{FF2B5EF4-FFF2-40B4-BE49-F238E27FC236}">
                <a16:creationId xmlns:a16="http://schemas.microsoft.com/office/drawing/2014/main" id="{7ED14D94-7C98-4686-BA44-0F949850E99C}"/>
              </a:ext>
            </a:extLst>
          </p:cNvPr>
          <p:cNvSpPr/>
          <p:nvPr/>
        </p:nvSpPr>
        <p:spPr bwMode="auto">
          <a:xfrm>
            <a:off x="3101406" y="2226937"/>
            <a:ext cx="251057" cy="1916723"/>
          </a:xfrm>
          <a:prstGeom prst="leftBrace">
            <a:avLst/>
          </a:prstGeom>
          <a:noFill/>
          <a:ln w="3810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FDE83A86-7089-44B6-9D44-B2F96E7C22DC}"/>
              </a:ext>
            </a:extLst>
          </p:cNvPr>
          <p:cNvCxnSpPr>
            <a:cxnSpLocks/>
          </p:cNvCxnSpPr>
          <p:nvPr/>
        </p:nvCxnSpPr>
        <p:spPr bwMode="auto">
          <a:xfrm flipV="1">
            <a:off x="5981733" y="1353456"/>
            <a:ext cx="12733" cy="2082474"/>
          </a:xfrm>
          <a:prstGeom prst="line">
            <a:avLst/>
          </a:prstGeom>
          <a:noFill/>
          <a:ln w="635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8055E2F5-3664-4269-A763-EE7DA10BAD18}"/>
              </a:ext>
            </a:extLst>
          </p:cNvPr>
          <p:cNvCxnSpPr>
            <a:cxnSpLocks/>
          </p:cNvCxnSpPr>
          <p:nvPr/>
        </p:nvCxnSpPr>
        <p:spPr bwMode="auto">
          <a:xfrm flipV="1">
            <a:off x="5994466" y="3392716"/>
            <a:ext cx="0" cy="972289"/>
          </a:xfrm>
          <a:prstGeom prst="line">
            <a:avLst/>
          </a:prstGeom>
          <a:noFill/>
          <a:ln w="168275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FC094363-34D7-43D1-82F5-1AE4D665EB3B}"/>
              </a:ext>
            </a:extLst>
          </p:cNvPr>
          <p:cNvCxnSpPr>
            <a:cxnSpLocks/>
          </p:cNvCxnSpPr>
          <p:nvPr/>
        </p:nvCxnSpPr>
        <p:spPr bwMode="auto">
          <a:xfrm flipV="1">
            <a:off x="5981733" y="4365007"/>
            <a:ext cx="0" cy="1892664"/>
          </a:xfrm>
          <a:prstGeom prst="line">
            <a:avLst/>
          </a:prstGeom>
          <a:noFill/>
          <a:ln w="6350" cap="flat" cmpd="sng" algn="ctr">
            <a:solidFill>
              <a:srgbClr val="66FF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CD243DC-5B76-490F-8D8E-55C2EAF77186}"/>
              </a:ext>
            </a:extLst>
          </p:cNvPr>
          <p:cNvCxnSpPr>
            <a:cxnSpLocks/>
          </p:cNvCxnSpPr>
          <p:nvPr/>
        </p:nvCxnSpPr>
        <p:spPr bwMode="auto">
          <a:xfrm>
            <a:off x="6667500" y="6488446"/>
            <a:ext cx="1884656" cy="0"/>
          </a:xfrm>
          <a:prstGeom prst="line">
            <a:avLst/>
          </a:prstGeom>
          <a:noFill/>
          <a:ln w="63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42E9641-2ADF-4BC0-A87B-768872675CDB}"/>
              </a:ext>
            </a:extLst>
          </p:cNvPr>
          <p:cNvCxnSpPr>
            <a:cxnSpLocks/>
          </p:cNvCxnSpPr>
          <p:nvPr/>
        </p:nvCxnSpPr>
        <p:spPr bwMode="auto">
          <a:xfrm>
            <a:off x="6243473" y="6475712"/>
            <a:ext cx="648529" cy="0"/>
          </a:xfrm>
          <a:prstGeom prst="line">
            <a:avLst/>
          </a:prstGeom>
          <a:noFill/>
          <a:ln w="168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593B0BCA-50B8-422E-8847-8E8607138CDD}"/>
              </a:ext>
            </a:extLst>
          </p:cNvPr>
          <p:cNvCxnSpPr>
            <a:cxnSpLocks/>
          </p:cNvCxnSpPr>
          <p:nvPr/>
        </p:nvCxnSpPr>
        <p:spPr bwMode="auto">
          <a:xfrm>
            <a:off x="6307831" y="2380713"/>
            <a:ext cx="1107657" cy="998150"/>
          </a:xfrm>
          <a:prstGeom prst="line">
            <a:avLst/>
          </a:prstGeom>
          <a:noFill/>
          <a:ln w="63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3C7C538-4993-42E1-ADE8-30F27C474416}"/>
              </a:ext>
            </a:extLst>
          </p:cNvPr>
          <p:cNvCxnSpPr>
            <a:cxnSpLocks/>
          </p:cNvCxnSpPr>
          <p:nvPr/>
        </p:nvCxnSpPr>
        <p:spPr bwMode="auto">
          <a:xfrm>
            <a:off x="6272506" y="3412983"/>
            <a:ext cx="571292" cy="534886"/>
          </a:xfrm>
          <a:prstGeom prst="line">
            <a:avLst/>
          </a:prstGeom>
          <a:noFill/>
          <a:ln w="1682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1F1F344-0658-4B2F-88E0-9149550D0A67}"/>
              </a:ext>
            </a:extLst>
          </p:cNvPr>
          <p:cNvCxnSpPr>
            <a:cxnSpLocks/>
          </p:cNvCxnSpPr>
          <p:nvPr/>
        </p:nvCxnSpPr>
        <p:spPr bwMode="auto">
          <a:xfrm flipV="1">
            <a:off x="8047711" y="6488446"/>
            <a:ext cx="512089" cy="14267"/>
          </a:xfrm>
          <a:prstGeom prst="line">
            <a:avLst/>
          </a:prstGeom>
          <a:noFill/>
          <a:ln w="168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2CD1249-8D53-46F8-8BAB-D7907A09AEB5}"/>
              </a:ext>
            </a:extLst>
          </p:cNvPr>
          <p:cNvCxnSpPr>
            <a:cxnSpLocks/>
          </p:cNvCxnSpPr>
          <p:nvPr/>
        </p:nvCxnSpPr>
        <p:spPr bwMode="auto">
          <a:xfrm>
            <a:off x="7426361" y="4424819"/>
            <a:ext cx="1107657" cy="998150"/>
          </a:xfrm>
          <a:prstGeom prst="line">
            <a:avLst/>
          </a:prstGeom>
          <a:noFill/>
          <a:ln w="63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780014E4-F48E-407D-B07A-208AF1EC5F2A}"/>
              </a:ext>
            </a:extLst>
          </p:cNvPr>
          <p:cNvCxnSpPr>
            <a:cxnSpLocks/>
          </p:cNvCxnSpPr>
          <p:nvPr/>
        </p:nvCxnSpPr>
        <p:spPr bwMode="auto">
          <a:xfrm>
            <a:off x="8010285" y="3839745"/>
            <a:ext cx="571292" cy="534886"/>
          </a:xfrm>
          <a:prstGeom prst="line">
            <a:avLst/>
          </a:prstGeom>
          <a:noFill/>
          <a:ln w="1682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8162839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66"/>
      </a:dk2>
      <a:lt2>
        <a:srgbClr val="FFFF00"/>
      </a:lt2>
      <a:accent1>
        <a:srgbClr val="FF9900"/>
      </a:accent1>
      <a:accent2>
        <a:srgbClr val="00FFFF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noFill/>
        <a:ln w="3810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41380</TotalTime>
  <Words>1298</Words>
  <Application>Microsoft Office PowerPoint</Application>
  <PresentationFormat>Widescreen</PresentationFormat>
  <Paragraphs>289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Edmonds</dc:creator>
  <cp:lastModifiedBy>Jeff Edmonds</cp:lastModifiedBy>
  <cp:revision>146</cp:revision>
  <dcterms:created xsi:type="dcterms:W3CDTF">2019-11-20T09:29:50Z</dcterms:created>
  <dcterms:modified xsi:type="dcterms:W3CDTF">2021-03-24T08:02:53Z</dcterms:modified>
</cp:coreProperties>
</file>