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0.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975" r:id="rId5"/>
    <p:sldMasterId id="2147483978" r:id="rId6"/>
    <p:sldMasterId id="2147483838" r:id="rId7"/>
    <p:sldMasterId id="2147483713" r:id="rId8"/>
    <p:sldMasterId id="2147483674" r:id="rId9"/>
    <p:sldMasterId id="2147483897" r:id="rId10"/>
    <p:sldMasterId id="2147483960" r:id="rId11"/>
  </p:sldMasterIdLst>
  <p:notesMasterIdLst>
    <p:notesMasterId r:id="rId85"/>
  </p:notesMasterIdLst>
  <p:handoutMasterIdLst>
    <p:handoutMasterId r:id="rId86"/>
  </p:handoutMasterIdLst>
  <p:sldIdLst>
    <p:sldId id="627" r:id="rId12"/>
    <p:sldId id="276" r:id="rId13"/>
    <p:sldId id="414" r:id="rId14"/>
    <p:sldId id="419" r:id="rId15"/>
    <p:sldId id="567" r:id="rId16"/>
    <p:sldId id="568" r:id="rId17"/>
    <p:sldId id="569" r:id="rId18"/>
    <p:sldId id="644" r:id="rId19"/>
    <p:sldId id="571" r:id="rId20"/>
    <p:sldId id="645" r:id="rId21"/>
    <p:sldId id="573" r:id="rId22"/>
    <p:sldId id="574" r:id="rId23"/>
    <p:sldId id="415" r:id="rId24"/>
    <p:sldId id="646" r:id="rId25"/>
    <p:sldId id="647" r:id="rId26"/>
    <p:sldId id="492" r:id="rId27"/>
    <p:sldId id="416" r:id="rId28"/>
    <p:sldId id="577" r:id="rId29"/>
    <p:sldId id="648" r:id="rId30"/>
    <p:sldId id="649" r:id="rId31"/>
    <p:sldId id="650" r:id="rId32"/>
    <p:sldId id="651" r:id="rId33"/>
    <p:sldId id="652" r:id="rId34"/>
    <p:sldId id="583" r:id="rId35"/>
    <p:sldId id="584" r:id="rId36"/>
    <p:sldId id="653" r:id="rId37"/>
    <p:sldId id="654" r:id="rId38"/>
    <p:sldId id="655" r:id="rId39"/>
    <p:sldId id="656" r:id="rId40"/>
    <p:sldId id="657" r:id="rId41"/>
    <p:sldId id="658" r:id="rId42"/>
    <p:sldId id="659" r:id="rId43"/>
    <p:sldId id="590" r:id="rId44"/>
    <p:sldId id="591" r:id="rId45"/>
    <p:sldId id="592" r:id="rId46"/>
    <p:sldId id="593" r:id="rId47"/>
    <p:sldId id="594" r:id="rId48"/>
    <p:sldId id="595" r:id="rId49"/>
    <p:sldId id="660" r:id="rId50"/>
    <p:sldId id="661" r:id="rId51"/>
    <p:sldId id="598" r:id="rId52"/>
    <p:sldId id="599" r:id="rId53"/>
    <p:sldId id="600" r:id="rId54"/>
    <p:sldId id="601" r:id="rId55"/>
    <p:sldId id="662" r:id="rId56"/>
    <p:sldId id="663" r:id="rId57"/>
    <p:sldId id="664" r:id="rId58"/>
    <p:sldId id="665" r:id="rId59"/>
    <p:sldId id="606" r:id="rId60"/>
    <p:sldId id="666" r:id="rId61"/>
    <p:sldId id="608" r:id="rId62"/>
    <p:sldId id="609" r:id="rId63"/>
    <p:sldId id="610" r:id="rId64"/>
    <p:sldId id="611" r:id="rId65"/>
    <p:sldId id="612" r:id="rId66"/>
    <p:sldId id="613" r:id="rId67"/>
    <p:sldId id="628" r:id="rId68"/>
    <p:sldId id="629" r:id="rId69"/>
    <p:sldId id="630" r:id="rId70"/>
    <p:sldId id="667" r:id="rId71"/>
    <p:sldId id="631" r:id="rId72"/>
    <p:sldId id="632" r:id="rId73"/>
    <p:sldId id="633" r:id="rId74"/>
    <p:sldId id="634" r:id="rId75"/>
    <p:sldId id="635" r:id="rId76"/>
    <p:sldId id="636" r:id="rId77"/>
    <p:sldId id="637" r:id="rId78"/>
    <p:sldId id="638" r:id="rId79"/>
    <p:sldId id="639" r:id="rId80"/>
    <p:sldId id="640" r:id="rId81"/>
    <p:sldId id="641" r:id="rId82"/>
    <p:sldId id="642" r:id="rId83"/>
    <p:sldId id="643"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7C9FF522-163D-4A5E-9944-4D914C83078D}">
          <p14:sldIdLst>
            <p14:sldId id="627"/>
            <p14:sldId id="276"/>
            <p14:sldId id="414"/>
            <p14:sldId id="419"/>
            <p14:sldId id="567"/>
            <p14:sldId id="568"/>
            <p14:sldId id="569"/>
            <p14:sldId id="644"/>
            <p14:sldId id="571"/>
            <p14:sldId id="645"/>
            <p14:sldId id="573"/>
            <p14:sldId id="574"/>
            <p14:sldId id="415"/>
            <p14:sldId id="646"/>
            <p14:sldId id="647"/>
            <p14:sldId id="492"/>
            <p14:sldId id="416"/>
            <p14:sldId id="577"/>
            <p14:sldId id="648"/>
            <p14:sldId id="649"/>
            <p14:sldId id="650"/>
            <p14:sldId id="651"/>
            <p14:sldId id="652"/>
            <p14:sldId id="583"/>
            <p14:sldId id="584"/>
            <p14:sldId id="653"/>
            <p14:sldId id="654"/>
            <p14:sldId id="655"/>
            <p14:sldId id="656"/>
            <p14:sldId id="657"/>
            <p14:sldId id="658"/>
            <p14:sldId id="659"/>
            <p14:sldId id="590"/>
            <p14:sldId id="591"/>
            <p14:sldId id="592"/>
            <p14:sldId id="593"/>
            <p14:sldId id="594"/>
            <p14:sldId id="595"/>
            <p14:sldId id="660"/>
            <p14:sldId id="661"/>
            <p14:sldId id="598"/>
            <p14:sldId id="599"/>
            <p14:sldId id="600"/>
            <p14:sldId id="601"/>
            <p14:sldId id="662"/>
            <p14:sldId id="663"/>
            <p14:sldId id="664"/>
            <p14:sldId id="665"/>
            <p14:sldId id="606"/>
            <p14:sldId id="666"/>
            <p14:sldId id="608"/>
            <p14:sldId id="609"/>
            <p14:sldId id="610"/>
            <p14:sldId id="611"/>
            <p14:sldId id="612"/>
            <p14:sldId id="613"/>
            <p14:sldId id="628"/>
          </p14:sldIdLst>
        </p14:section>
        <p14:section name="Appendix: Image Descriptions for Unsighted Students" id="{D2DEC799-9990-410F-8DF1-28F262DE2E43}">
          <p14:sldIdLst>
            <p14:sldId id="629"/>
            <p14:sldId id="630"/>
            <p14:sldId id="667"/>
            <p14:sldId id="631"/>
            <p14:sldId id="632"/>
            <p14:sldId id="633"/>
            <p14:sldId id="634"/>
            <p14:sldId id="635"/>
            <p14:sldId id="636"/>
            <p14:sldId id="637"/>
            <p14:sldId id="638"/>
            <p14:sldId id="639"/>
            <p14:sldId id="640"/>
            <p14:sldId id="641"/>
            <p14:sldId id="642"/>
            <p14:sldId id="643"/>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3FF"/>
    <a:srgbClr val="14AAE1"/>
    <a:srgbClr val="1A587B"/>
    <a:srgbClr val="505050"/>
    <a:srgbClr val="04617B"/>
    <a:srgbClr val="B60000"/>
    <a:srgbClr val="00518B"/>
    <a:srgbClr val="214E91"/>
    <a:srgbClr val="085367"/>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82" autoAdjust="0"/>
    <p:restoredTop sz="95012" autoAdjust="0"/>
  </p:normalViewPr>
  <p:slideViewPr>
    <p:cSldViewPr>
      <p:cViewPr varScale="1">
        <p:scale>
          <a:sx n="104" d="100"/>
          <a:sy n="104" d="100"/>
        </p:scale>
        <p:origin x="1512" y="114"/>
      </p:cViewPr>
      <p:guideLst>
        <p:guide orient="horz" pos="3408"/>
        <p:guide orient="horz" pos="3600"/>
        <p:guide orient="horz" pos="912"/>
        <p:guide orient="horz" pos="3360"/>
        <p:guide pos="5616"/>
        <p:guide pos="4320"/>
      </p:guideLst>
    </p:cSldViewPr>
  </p:slideViewPr>
  <p:outlineViewPr>
    <p:cViewPr>
      <p:scale>
        <a:sx n="33" d="100"/>
        <a:sy n="33" d="100"/>
      </p:scale>
      <p:origin x="0" y="-1329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theme" Target="theme/theme1.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presProps" Target="pres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Body)"/>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latin typeface="Calibri (Body)"/>
              </a:rPr>
              <a:t>16-Sep-21</a:t>
            </a:fld>
            <a:endParaRPr lang="en-US" dirty="0">
              <a:latin typeface="Calibri (Body)"/>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Calibri (Body)"/>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latin typeface="Calibri (Body)"/>
              </a:rPr>
              <a:t>‹#›</a:t>
            </a:fld>
            <a:endParaRPr lang="en-US" dirty="0">
              <a:latin typeface="Calibri (Body)"/>
            </a:endParaRPr>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Body)"/>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Body)"/>
              </a:defRPr>
            </a:lvl1pPr>
          </a:lstStyle>
          <a:p>
            <a:fld id="{0D84B720-C9F6-4BFC-BC5C-B1B8D70204DA}" type="datetimeFigureOut">
              <a:rPr lang="en-US" smtClean="0"/>
              <a:pPr/>
              <a:t>16-Sep-21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Body)"/>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Body)"/>
              </a:defRPr>
            </a:lvl1pPr>
          </a:lstStyle>
          <a:p>
            <a:fld id="{5D003D02-7E89-4EBF-B123-9C334E1BFEF7}" type="slidenum">
              <a:rPr lang="en-US" smtClean="0"/>
              <a:pPr/>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Body)"/>
        <a:ea typeface="+mn-ea"/>
        <a:cs typeface="+mn-cs"/>
      </a:defRPr>
    </a:lvl1pPr>
    <a:lvl2pPr marL="457200" algn="l" defTabSz="914400" rtl="0" eaLnBrk="1" latinLnBrk="0" hangingPunct="1">
      <a:defRPr sz="1200" kern="1200">
        <a:solidFill>
          <a:schemeClr val="tx1"/>
        </a:solidFill>
        <a:latin typeface="Calibri (Body)"/>
        <a:ea typeface="+mn-ea"/>
        <a:cs typeface="+mn-cs"/>
      </a:defRPr>
    </a:lvl2pPr>
    <a:lvl3pPr marL="914400" algn="l" defTabSz="914400" rtl="0" eaLnBrk="1" latinLnBrk="0" hangingPunct="1">
      <a:defRPr sz="1200" kern="1200">
        <a:solidFill>
          <a:schemeClr val="tx1"/>
        </a:solidFill>
        <a:latin typeface="Calibri (Body)"/>
        <a:ea typeface="+mn-ea"/>
        <a:cs typeface="+mn-cs"/>
      </a:defRPr>
    </a:lvl3pPr>
    <a:lvl4pPr marL="1371600" algn="l" defTabSz="914400" rtl="0" eaLnBrk="1" latinLnBrk="0" hangingPunct="1">
      <a:defRPr sz="1200" kern="1200">
        <a:solidFill>
          <a:schemeClr val="tx1"/>
        </a:solidFill>
        <a:latin typeface="Calibri (Body)"/>
        <a:ea typeface="+mn-ea"/>
        <a:cs typeface="+mn-cs"/>
      </a:defRPr>
    </a:lvl4pPr>
    <a:lvl5pPr marL="1828800" algn="l" defTabSz="914400" rtl="0" eaLnBrk="1" latinLnBrk="0" hangingPunct="1">
      <a:defRPr sz="1200" kern="1200">
        <a:solidFill>
          <a:schemeClr val="tx1"/>
        </a:solidFill>
        <a:latin typeface="Calibri (Body)"/>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pPr/>
              <a:t>8</a:t>
            </a:fld>
            <a:endParaRPr lang="en-US" dirty="0"/>
          </a:p>
        </p:txBody>
      </p:sp>
    </p:spTree>
    <p:extLst>
      <p:ext uri="{BB962C8B-B14F-4D97-AF65-F5344CB8AC3E}">
        <p14:creationId xmlns:p14="http://schemas.microsoft.com/office/powerpoint/2010/main" val="2442189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pPr/>
              <a:t>39</a:t>
            </a:fld>
            <a:endParaRPr lang="en-US" dirty="0"/>
          </a:p>
        </p:txBody>
      </p:sp>
    </p:spTree>
    <p:extLst>
      <p:ext uri="{BB962C8B-B14F-4D97-AF65-F5344CB8AC3E}">
        <p14:creationId xmlns:p14="http://schemas.microsoft.com/office/powerpoint/2010/main" val="231915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55</a:t>
            </a:fld>
            <a:endParaRPr lang="en-US"/>
          </a:p>
        </p:txBody>
      </p:sp>
    </p:spTree>
    <p:extLst>
      <p:ext uri="{BB962C8B-B14F-4D97-AF65-F5344CB8AC3E}">
        <p14:creationId xmlns:p14="http://schemas.microsoft.com/office/powerpoint/2010/main" val="2268881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Calibri (Body)"/>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latin typeface="Calibri (Body)"/>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Calibri (Body)"/>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Calibri (Body)"/>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Calibri (Body)"/>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Calibri (Body)"/>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Calibri (Body)"/>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742950" indent="-285750">
              <a:spcAft>
                <a:spcPts val="800"/>
              </a:spcAft>
              <a:buFont typeface="Arial" panose="020B0604020202020204" pitchFamily="34" charset="0"/>
              <a:buChar char="•"/>
              <a:defRPr sz="2000">
                <a:latin typeface="Calibri (Body)"/>
              </a:defRPr>
            </a:lvl2pPr>
            <a:lvl3pPr marL="1143000" indent="-228600">
              <a:spcAft>
                <a:spcPts val="800"/>
              </a:spcAft>
              <a:buFont typeface="Arial" panose="020B0604020202020204" pitchFamily="34" charset="0"/>
              <a:buChar char="•"/>
              <a:defRPr sz="1800">
                <a:latin typeface="Calibri (Body)"/>
              </a:defRPr>
            </a:lvl3pPr>
            <a:lvl4pPr marL="1600200" indent="-228600">
              <a:spcAft>
                <a:spcPts val="800"/>
              </a:spcAft>
              <a:buFont typeface="Arial" panose="020B0604020202020204" pitchFamily="34" charset="0"/>
              <a:buChar char="•"/>
              <a:defRPr sz="1600">
                <a:latin typeface="Calibri (Body)"/>
              </a:defRPr>
            </a:lvl4pPr>
            <a:lvl5pPr marL="2057400" indent="-22860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latin typeface="Calibri (Body)"/>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latin typeface="Calibri (Body)"/>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atin typeface="Calibri (Body)"/>
              </a:defRPr>
            </a:lvl1pPr>
            <a:lvl2pPr>
              <a:defRPr lang="en-US" sz="2000" smtClean="0">
                <a:latin typeface="Calibri (Body)"/>
              </a:defRPr>
            </a:lvl2pPr>
            <a:lvl3pPr>
              <a:defRPr lang="en-US" sz="1800" smtClean="0">
                <a:latin typeface="Calibri (Body)"/>
              </a:defRPr>
            </a:lvl3pPr>
            <a:lvl4pPr>
              <a:defRPr lang="en-US" sz="1600" smtClean="0">
                <a:latin typeface="Calibri (Body)"/>
              </a:defRPr>
            </a:lvl4pPr>
            <a:lvl5pPr>
              <a:defRPr lang="en-US" sz="1600">
                <a:latin typeface="Calibri (Body)"/>
              </a:defRPr>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atin typeface="Calibri (Body)"/>
              </a:defRPr>
            </a:lvl1pPr>
            <a:lvl2pPr>
              <a:defRPr lang="en-US" sz="2000" smtClean="0">
                <a:latin typeface="Calibri (Body)"/>
              </a:defRPr>
            </a:lvl2pPr>
            <a:lvl3pPr>
              <a:defRPr lang="en-US" sz="1800" smtClean="0">
                <a:latin typeface="Calibri (Body)"/>
              </a:defRPr>
            </a:lvl3pPr>
            <a:lvl4pPr>
              <a:defRPr lang="en-US" sz="1600" smtClean="0">
                <a:latin typeface="Calibri (Body)"/>
              </a:defRPr>
            </a:lvl4pPr>
            <a:lvl5pPr>
              <a:defRPr lang="en-US" sz="1600">
                <a:latin typeface="Calibri (Body)"/>
              </a:defRPr>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atin typeface="Calibri (Body)"/>
              </a:defRPr>
            </a:lvl1pPr>
            <a:lvl2pPr>
              <a:defRPr lang="en-US" sz="2000" smtClean="0">
                <a:latin typeface="Calibri (Body)"/>
              </a:defRPr>
            </a:lvl2pPr>
            <a:lvl3pPr>
              <a:defRPr lang="en-US" sz="1800" smtClean="0">
                <a:latin typeface="Calibri (Body)"/>
              </a:defRPr>
            </a:lvl3pPr>
            <a:lvl4pPr>
              <a:defRPr lang="en-US" sz="1600" smtClean="0">
                <a:latin typeface="Calibri (Body)"/>
              </a:defRPr>
            </a:lvl4pPr>
            <a:lvl5pPr>
              <a:defRPr lang="en-US" sz="1600">
                <a:latin typeface="Calibri (Body)"/>
              </a:defRPr>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atin typeface="Calibri (Body)"/>
              </a:defRPr>
            </a:lvl1pPr>
            <a:lvl2pPr>
              <a:defRPr lang="en-US" sz="2000" smtClean="0">
                <a:latin typeface="Calibri (Body)"/>
              </a:defRPr>
            </a:lvl2pPr>
            <a:lvl3pPr>
              <a:defRPr lang="en-US" sz="1800" smtClean="0">
                <a:latin typeface="Calibri (Body)"/>
              </a:defRPr>
            </a:lvl3pPr>
            <a:lvl4pPr>
              <a:defRPr lang="en-US" sz="1600" smtClean="0">
                <a:latin typeface="Calibri (Body)"/>
              </a:defRPr>
            </a:lvl4pPr>
            <a:lvl5pPr>
              <a:defRPr lang="en-US" sz="1600">
                <a:latin typeface="Calibri (Body)"/>
              </a:defRPr>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atin typeface="Calibri (Body)"/>
              </a:defRPr>
            </a:lvl1pPr>
            <a:lvl2pPr>
              <a:defRPr lang="en-US" sz="2000" smtClean="0">
                <a:latin typeface="Calibri (Body)"/>
              </a:defRPr>
            </a:lvl2pPr>
            <a:lvl3pPr>
              <a:defRPr lang="en-US" sz="1800" smtClean="0">
                <a:latin typeface="Calibri (Body)"/>
              </a:defRPr>
            </a:lvl3pPr>
            <a:lvl4pPr>
              <a:defRPr lang="en-US" sz="1600" smtClean="0">
                <a:latin typeface="Calibri (Body)"/>
              </a:defRPr>
            </a:lvl4pPr>
            <a:lvl5pPr>
              <a:defRPr lang="en-US" sz="1600">
                <a:latin typeface="Calibri (Body)"/>
              </a:defRPr>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atin typeface="Calibri (Body)"/>
              </a:defRPr>
            </a:lvl1pPr>
            <a:lvl2pPr>
              <a:defRPr lang="en-US" sz="2000" smtClean="0">
                <a:latin typeface="Calibri (Body)"/>
              </a:defRPr>
            </a:lvl2pPr>
            <a:lvl3pPr>
              <a:defRPr lang="en-US" sz="1800" smtClean="0">
                <a:latin typeface="Calibri (Body)"/>
              </a:defRPr>
            </a:lvl3pPr>
            <a:lvl4pPr>
              <a:defRPr lang="en-US" sz="1600" smtClean="0">
                <a:latin typeface="Calibri (Body)"/>
              </a:defRPr>
            </a:lvl4pPr>
            <a:lvl5pPr>
              <a:defRPr lang="en-US" sz="1600">
                <a:latin typeface="Calibri (Body)"/>
              </a:defRPr>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latin typeface="Calibri (Body)"/>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atin typeface="Calibri (Body)"/>
              </a:defRPr>
            </a:lvl1pPr>
            <a:lvl2pPr marL="742950" indent="-285750">
              <a:spcAft>
                <a:spcPts val="800"/>
              </a:spcAft>
              <a:buFont typeface="Arial" panose="020B0604020202020204" pitchFamily="34" charset="0"/>
              <a:buChar char="•"/>
              <a:defRPr sz="1800">
                <a:latin typeface="Calibri (Body)"/>
              </a:defRPr>
            </a:lvl2pPr>
            <a:lvl3pPr marL="1200150" indent="-285750">
              <a:spcAft>
                <a:spcPts val="800"/>
              </a:spcAft>
              <a:buFont typeface="Arial" panose="020B0604020202020204" pitchFamily="34" charset="0"/>
              <a:buChar char="•"/>
              <a:defRPr sz="1600">
                <a:latin typeface="Calibri (Body)"/>
              </a:defRPr>
            </a:lvl3pPr>
            <a:lvl4pPr marL="1657350" indent="-285750">
              <a:spcAft>
                <a:spcPts val="800"/>
              </a:spcAft>
              <a:buFont typeface="Arial" panose="020B0604020202020204" pitchFamily="34" charset="0"/>
              <a:buChar char="•"/>
              <a:defRPr sz="1400">
                <a:latin typeface="Calibri (Body)"/>
              </a:defRPr>
            </a:lvl4pPr>
            <a:lvl5pPr marL="2114550" indent="-285750">
              <a:spcAft>
                <a:spcPts val="800"/>
              </a:spcAft>
              <a:buFont typeface="Arial" panose="020B0604020202020204" pitchFamily="34" charset="0"/>
              <a:buChar char="•"/>
              <a:defRPr sz="14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atin typeface="Calibri (Body)"/>
              </a:defRPr>
            </a:lvl1pPr>
            <a:lvl2pPr marL="742950" indent="-285750">
              <a:spcAft>
                <a:spcPts val="800"/>
              </a:spcAft>
              <a:buFont typeface="Arial" panose="020B0604020202020204" pitchFamily="34" charset="0"/>
              <a:buChar char="•"/>
              <a:defRPr sz="1800">
                <a:latin typeface="Calibri (Body)"/>
              </a:defRPr>
            </a:lvl2pPr>
            <a:lvl3pPr marL="1200150" indent="-285750">
              <a:spcAft>
                <a:spcPts val="800"/>
              </a:spcAft>
              <a:buFont typeface="Arial" panose="020B0604020202020204" pitchFamily="34" charset="0"/>
              <a:buChar char="•"/>
              <a:defRPr sz="1600">
                <a:latin typeface="Calibri (Body)"/>
              </a:defRPr>
            </a:lvl3pPr>
            <a:lvl4pPr marL="1657350" indent="-285750">
              <a:spcAft>
                <a:spcPts val="800"/>
              </a:spcAft>
              <a:buFont typeface="Arial" panose="020B0604020202020204" pitchFamily="34" charset="0"/>
              <a:buChar char="•"/>
              <a:defRPr sz="1400">
                <a:latin typeface="Calibri (Body)"/>
              </a:defRPr>
            </a:lvl4pPr>
            <a:lvl5pPr marL="2114550" indent="-285750">
              <a:spcAft>
                <a:spcPts val="800"/>
              </a:spcAft>
              <a:buFont typeface="Arial" panose="020B0604020202020204" pitchFamily="34" charset="0"/>
              <a:buChar char="•"/>
              <a:defRPr sz="14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Calibri (Body)"/>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atin typeface="Calibri (Body)"/>
              </a:defRPr>
            </a:lvl1pPr>
            <a:lvl2pPr marL="742950" indent="-285750">
              <a:spcAft>
                <a:spcPts val="800"/>
              </a:spcAft>
              <a:buFont typeface="Arial" panose="020B0604020202020204" pitchFamily="34" charset="0"/>
              <a:buChar char="•"/>
              <a:defRPr sz="1800">
                <a:latin typeface="Calibri (Body)"/>
              </a:defRPr>
            </a:lvl2pPr>
            <a:lvl3pPr marL="1200150" indent="-285750">
              <a:spcAft>
                <a:spcPts val="800"/>
              </a:spcAft>
              <a:buFont typeface="Arial" panose="020B0604020202020204" pitchFamily="34" charset="0"/>
              <a:buChar char="•"/>
              <a:defRPr sz="1600">
                <a:latin typeface="Calibri (Body)"/>
              </a:defRPr>
            </a:lvl3pPr>
            <a:lvl4pPr marL="1657350" indent="-285750">
              <a:spcAft>
                <a:spcPts val="800"/>
              </a:spcAft>
              <a:buFont typeface="Arial" panose="020B0604020202020204" pitchFamily="34" charset="0"/>
              <a:buChar char="•"/>
              <a:defRPr sz="1400">
                <a:latin typeface="Calibri (Body)"/>
              </a:defRPr>
            </a:lvl4pPr>
            <a:lvl5pPr marL="2114550" indent="-285750">
              <a:spcAft>
                <a:spcPts val="800"/>
              </a:spcAft>
              <a:buFont typeface="Arial" panose="020B0604020202020204" pitchFamily="34" charset="0"/>
              <a:buChar char="•"/>
              <a:defRPr sz="14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Calibri (Body)"/>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atin typeface="Calibri (Body)"/>
              </a:defRPr>
            </a:lvl1pPr>
            <a:lvl2pPr marL="742950" indent="-285750">
              <a:spcAft>
                <a:spcPts val="800"/>
              </a:spcAft>
              <a:buFont typeface="Arial" panose="020B0604020202020204" pitchFamily="34" charset="0"/>
              <a:buChar char="•"/>
              <a:defRPr sz="1800">
                <a:latin typeface="Calibri (Body)"/>
              </a:defRPr>
            </a:lvl2pPr>
            <a:lvl3pPr marL="1200150" indent="-285750">
              <a:spcAft>
                <a:spcPts val="800"/>
              </a:spcAft>
              <a:buFont typeface="Arial" panose="020B0604020202020204" pitchFamily="34" charset="0"/>
              <a:buChar char="•"/>
              <a:defRPr sz="1600">
                <a:latin typeface="Calibri (Body)"/>
              </a:defRPr>
            </a:lvl3pPr>
            <a:lvl4pPr marL="1657350" indent="-285750">
              <a:spcAft>
                <a:spcPts val="800"/>
              </a:spcAft>
              <a:buFont typeface="Arial" panose="020B0604020202020204" pitchFamily="34" charset="0"/>
              <a:buChar char="•"/>
              <a:defRPr sz="1400">
                <a:latin typeface="Calibri (Body)"/>
              </a:defRPr>
            </a:lvl4pPr>
            <a:lvl5pPr marL="2114550" indent="-285750">
              <a:spcAft>
                <a:spcPts val="800"/>
              </a:spcAft>
              <a:buFont typeface="Arial" panose="020B0604020202020204" pitchFamily="34" charset="0"/>
              <a:buChar char="•"/>
              <a:defRPr sz="14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Calibri (Body)"/>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atin typeface="Calibri (Body)"/>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Calibri (Body)"/>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atin typeface="Calibri (Body)"/>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Calibri (Body)"/>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atin typeface="Calibri (Body)"/>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atin typeface="Calibri (Body)"/>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atin typeface="Calibri (Body)"/>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Calibri (Body)"/>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Calibri (Body)"/>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Calibri (Body)"/>
              </a:defRPr>
            </a:lvl1pPr>
          </a:lstStyle>
          <a:p>
            <a:pPr lvl="0"/>
            <a:r>
              <a:rPr lang="en-US" dirty="0"/>
              <a:t>Insert Photo Credit Here</a:t>
            </a:r>
          </a:p>
        </p:txBody>
      </p:sp>
    </p:spTree>
    <p:extLst>
      <p:ext uri="{BB962C8B-B14F-4D97-AF65-F5344CB8AC3E}">
        <p14:creationId xmlns:p14="http://schemas.microsoft.com/office/powerpoint/2010/main" val="4007251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Calibri (Body)"/>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Calibri (Body)"/>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Calibri (Body)"/>
              </a:defRPr>
            </a:lvl1pPr>
          </a:lstStyle>
          <a:p>
            <a:pPr lvl="0"/>
            <a:r>
              <a:rPr lang="en-US" dirty="0"/>
              <a:t>Insert Photo Credit Here</a:t>
            </a:r>
          </a:p>
        </p:txBody>
      </p:sp>
    </p:spTree>
    <p:extLst>
      <p:ext uri="{BB962C8B-B14F-4D97-AF65-F5344CB8AC3E}">
        <p14:creationId xmlns:p14="http://schemas.microsoft.com/office/powerpoint/2010/main" val="844636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Calibri (Body)"/>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Calibri (Body)"/>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Calibri (Body)"/>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Calibri (Body)"/>
              </a:defRPr>
            </a:lvl1pPr>
          </a:lstStyle>
          <a:p>
            <a:pPr lvl="0"/>
            <a:r>
              <a:rPr lang="en-US" dirty="0"/>
              <a:t>Insert Photo Credit Here</a:t>
            </a:r>
          </a:p>
        </p:txBody>
      </p:sp>
    </p:spTree>
    <p:extLst>
      <p:ext uri="{BB962C8B-B14F-4D97-AF65-F5344CB8AC3E}">
        <p14:creationId xmlns:p14="http://schemas.microsoft.com/office/powerpoint/2010/main" val="963498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Calibri (Body)"/>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Calibri (Body)"/>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Calibri (Body)"/>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atin typeface="Calibri (Body)"/>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Calibri (Body)"/>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nchor="ctr"/>
          <a:lstStyle>
            <a:lvl1pPr marL="0" indent="0" algn="ctr">
              <a:buNone/>
              <a:defRPr sz="800">
                <a:latin typeface="Calibri (Body)"/>
              </a:defRPr>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Calibri (Body)"/>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atin typeface="Calibri (Body)"/>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Calibri (Body)"/>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7932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6324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94716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3108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atin typeface="Calibri (Body)"/>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10726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Calibri (Body)"/>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latin typeface="Calibri (Body)"/>
              </a:defRPr>
            </a:lvl1pPr>
          </a:lstStyle>
          <a:p>
            <a:pPr lvl="0"/>
            <a:r>
              <a:rPr lang="en-US" dirty="0"/>
              <a:t>Insert Photo Credit Here</a:t>
            </a:r>
          </a:p>
        </p:txBody>
      </p:sp>
      <p:sp>
        <p:nvSpPr>
          <p:cNvPr id="8" name="Jump Link"/>
          <p:cNvSpPr>
            <a:spLocks noGrp="1"/>
          </p:cNvSpPr>
          <p:nvPr>
            <p:ph type="body" sz="quarter" idx="27" hasCustomPrompt="1"/>
          </p:nvPr>
        </p:nvSpPr>
        <p:spPr>
          <a:xfrm>
            <a:off x="3465576" y="6553200"/>
            <a:ext cx="2212848" cy="100584"/>
          </a:xfrm>
          <a:prstGeom prst="rect">
            <a:avLst/>
          </a:prstGeom>
        </p:spPr>
        <p:txBody>
          <a:bodyPr lIns="0" tIns="0" rIns="0" bIns="0"/>
          <a:lstStyle>
            <a:lvl1pPr marL="0" indent="0">
              <a:buNone/>
              <a:defRPr sz="800">
                <a:latin typeface="Calibri (Body)"/>
              </a:defRPr>
            </a:lvl1pPr>
          </a:lstStyle>
          <a:p>
            <a:pPr lvl="0"/>
            <a:r>
              <a:rPr lang="en-US" dirty="0"/>
              <a:t>Add “Access the text alternative for slide images.”</a:t>
            </a:r>
          </a:p>
        </p:txBody>
      </p:sp>
    </p:spTree>
    <p:extLst>
      <p:ext uri="{BB962C8B-B14F-4D97-AF65-F5344CB8AC3E}">
        <p14:creationId xmlns:p14="http://schemas.microsoft.com/office/powerpoint/2010/main" val="438164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atin typeface="Calibri (Body)"/>
              </a:defRPr>
            </a:lvl1pPr>
            <a:lvl2pPr marL="742950" indent="-285750">
              <a:spcAft>
                <a:spcPts val="800"/>
              </a:spcAft>
              <a:buFont typeface="Arial" panose="020B0604020202020204" pitchFamily="34" charset="0"/>
              <a:buChar char="•"/>
              <a:defRPr sz="1800">
                <a:latin typeface="Calibri (Body)"/>
              </a:defRPr>
            </a:lvl2pPr>
            <a:lvl3pPr marL="1200150" indent="-285750">
              <a:spcAft>
                <a:spcPts val="800"/>
              </a:spcAft>
              <a:buFont typeface="Arial" panose="020B0604020202020204" pitchFamily="34" charset="0"/>
              <a:buChar char="•"/>
              <a:defRPr sz="1600">
                <a:latin typeface="Calibri (Body)"/>
              </a:defRPr>
            </a:lvl3pPr>
            <a:lvl4pPr marL="1657350" indent="-285750">
              <a:spcAft>
                <a:spcPts val="800"/>
              </a:spcAft>
              <a:buFont typeface="Arial" panose="020B0604020202020204" pitchFamily="34" charset="0"/>
              <a:buChar char="•"/>
              <a:defRPr sz="1400">
                <a:latin typeface="Calibri (Body)"/>
              </a:defRPr>
            </a:lvl4pPr>
            <a:lvl5pPr marL="2114550" indent="-285750">
              <a:spcAft>
                <a:spcPts val="800"/>
              </a:spcAft>
              <a:buFont typeface="Arial" panose="020B0604020202020204" pitchFamily="34" charset="0"/>
              <a:buChar char="•"/>
              <a:defRPr sz="14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atin typeface="Calibri (Body)"/>
              </a:defRPr>
            </a:lvl1pPr>
            <a:lvl2pPr marL="742950" indent="-285750">
              <a:spcAft>
                <a:spcPts val="800"/>
              </a:spcAft>
              <a:buFont typeface="Arial" panose="020B0604020202020204" pitchFamily="34" charset="0"/>
              <a:buChar char="•"/>
              <a:defRPr sz="1800">
                <a:latin typeface="Calibri (Body)"/>
              </a:defRPr>
            </a:lvl2pPr>
            <a:lvl3pPr marL="1200150" indent="-285750">
              <a:spcAft>
                <a:spcPts val="800"/>
              </a:spcAft>
              <a:buFont typeface="Arial" panose="020B0604020202020204" pitchFamily="34" charset="0"/>
              <a:buChar char="•"/>
              <a:defRPr sz="1600">
                <a:latin typeface="Calibri (Body)"/>
              </a:defRPr>
            </a:lvl3pPr>
            <a:lvl4pPr marL="1657350" indent="-285750">
              <a:spcAft>
                <a:spcPts val="800"/>
              </a:spcAft>
              <a:buFont typeface="Arial" panose="020B0604020202020204" pitchFamily="34" charset="0"/>
              <a:buChar char="•"/>
              <a:defRPr sz="1400">
                <a:latin typeface="Calibri (Body)"/>
              </a:defRPr>
            </a:lvl4pPr>
            <a:lvl5pPr marL="2114550" indent="-285750">
              <a:spcAft>
                <a:spcPts val="800"/>
              </a:spcAft>
              <a:buFont typeface="Arial" panose="020B0604020202020204" pitchFamily="34" charset="0"/>
              <a:buChar char="•"/>
              <a:defRPr sz="14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Calibri (Body)"/>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atin typeface="Calibri (Body)"/>
              </a:defRPr>
            </a:lvl1pPr>
            <a:lvl2pPr marL="742950" indent="-285750">
              <a:spcAft>
                <a:spcPts val="800"/>
              </a:spcAft>
              <a:buFont typeface="Arial" panose="020B0604020202020204" pitchFamily="34" charset="0"/>
              <a:buChar char="•"/>
              <a:defRPr sz="1800">
                <a:latin typeface="Calibri (Body)"/>
              </a:defRPr>
            </a:lvl2pPr>
            <a:lvl3pPr marL="1200150" indent="-285750">
              <a:spcAft>
                <a:spcPts val="800"/>
              </a:spcAft>
              <a:buFont typeface="Arial" panose="020B0604020202020204" pitchFamily="34" charset="0"/>
              <a:buChar char="•"/>
              <a:defRPr sz="1600">
                <a:latin typeface="Calibri (Body)"/>
              </a:defRPr>
            </a:lvl3pPr>
            <a:lvl4pPr marL="1657350" indent="-285750">
              <a:spcAft>
                <a:spcPts val="800"/>
              </a:spcAft>
              <a:buFont typeface="Arial" panose="020B0604020202020204" pitchFamily="34" charset="0"/>
              <a:buChar char="•"/>
              <a:defRPr sz="1400">
                <a:latin typeface="Calibri (Body)"/>
              </a:defRPr>
            </a:lvl4pPr>
            <a:lvl5pPr marL="2114550" indent="-285750">
              <a:spcAft>
                <a:spcPts val="800"/>
              </a:spcAft>
              <a:buFont typeface="Arial" panose="020B0604020202020204" pitchFamily="34" charset="0"/>
              <a:buChar char="•"/>
              <a:defRPr sz="14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Calibri (Body)"/>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atin typeface="Calibri (Body)"/>
              </a:defRPr>
            </a:lvl1pPr>
            <a:lvl2pPr marL="742950" indent="-285750">
              <a:spcAft>
                <a:spcPts val="800"/>
              </a:spcAft>
              <a:buFont typeface="Arial" panose="020B0604020202020204" pitchFamily="34" charset="0"/>
              <a:buChar char="•"/>
              <a:defRPr sz="1800">
                <a:latin typeface="Calibri (Body)"/>
              </a:defRPr>
            </a:lvl2pPr>
            <a:lvl3pPr marL="1200150" indent="-285750">
              <a:spcAft>
                <a:spcPts val="800"/>
              </a:spcAft>
              <a:buFont typeface="Arial" panose="020B0604020202020204" pitchFamily="34" charset="0"/>
              <a:buChar char="•"/>
              <a:defRPr sz="1600">
                <a:latin typeface="Calibri (Body)"/>
              </a:defRPr>
            </a:lvl3pPr>
            <a:lvl4pPr marL="1657350" indent="-285750">
              <a:spcAft>
                <a:spcPts val="800"/>
              </a:spcAft>
              <a:buFont typeface="Arial" panose="020B0604020202020204" pitchFamily="34" charset="0"/>
              <a:buChar char="•"/>
              <a:defRPr sz="1400">
                <a:latin typeface="Calibri (Body)"/>
              </a:defRPr>
            </a:lvl4pPr>
            <a:lvl5pPr marL="2114550" indent="-285750">
              <a:spcAft>
                <a:spcPts val="800"/>
              </a:spcAft>
              <a:buFont typeface="Arial" panose="020B0604020202020204" pitchFamily="34" charset="0"/>
              <a:buChar char="•"/>
              <a:defRPr sz="14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Calibri (Body)"/>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atin typeface="Calibri (Body)"/>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Calibri (Body)"/>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atin typeface="Calibri (Body)"/>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Calibri (Body)"/>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Calibri (Body)"/>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atin typeface="Calibri (Body)"/>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atin typeface="Calibri (Body)"/>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atin typeface="Calibri (Body)"/>
              </a:defRPr>
            </a:lvl1p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Calibri (Body)"/>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0304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Calibri (Body)"/>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atin typeface="Calibri (Body)"/>
              </a:defRPr>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atin typeface="Calibri (Body)"/>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atin typeface="Calibri (Body)"/>
              </a:defRPr>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7590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A1A5-0185-4C8C-90C9-F4F89355814D}"/>
              </a:ext>
            </a:extLst>
          </p:cNvPr>
          <p:cNvSpPr>
            <a:spLocks noGrp="1"/>
          </p:cNvSpPr>
          <p:nvPr>
            <p:ph type="title"/>
          </p:nvPr>
        </p:nvSpPr>
        <p:spPr>
          <a:xfrm>
            <a:off x="3168362" y="365126"/>
            <a:ext cx="2807277" cy="383020"/>
          </a:xfrm>
          <a:prstGeom prst="rect">
            <a:avLst/>
          </a:prstGeom>
        </p:spPr>
        <p:txBody>
          <a:bodyPr anchor="ctr"/>
          <a:lstStyle>
            <a:lvl1pPr>
              <a:defRPr sz="1600">
                <a:latin typeface="Calibri (Body)"/>
              </a:defRPr>
            </a:lvl1pPr>
          </a:lstStyle>
          <a:p>
            <a:endParaRPr lang="en-US" dirty="0"/>
          </a:p>
        </p:txBody>
      </p:sp>
      <p:pic>
        <p:nvPicPr>
          <p:cNvPr id="3" name="MGH Logo">
            <a:extLst>
              <a:ext uri="{FF2B5EF4-FFF2-40B4-BE49-F238E27FC236}">
                <a16:creationId xmlns:a16="http://schemas.microsoft.com/office/drawing/2014/main" id="{A689E94F-7B33-4D5F-9F4A-42711CB2DD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318936"/>
            <a:ext cx="2443579" cy="2443579"/>
          </a:xfrm>
          <a:prstGeom prst="rect">
            <a:avLst/>
          </a:prstGeom>
        </p:spPr>
      </p:pic>
      <p:sp>
        <p:nvSpPr>
          <p:cNvPr id="4" name="MGH Tagline">
            <a:extLst>
              <a:ext uri="{FF2B5EF4-FFF2-40B4-BE49-F238E27FC236}">
                <a16:creationId xmlns:a16="http://schemas.microsoft.com/office/drawing/2014/main" id="{DC2E3C99-F453-4C9E-A454-103DD24CF66E}"/>
              </a:ext>
            </a:extLst>
          </p:cNvPr>
          <p:cNvSpPr txBox="1"/>
          <p:nvPr userDrawn="1"/>
        </p:nvSpPr>
        <p:spPr>
          <a:xfrm>
            <a:off x="783662" y="4372424"/>
            <a:ext cx="7576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Calibri (Body)"/>
                <a:ea typeface="Microsoft YaHei" panose="020B0503020204020204" pitchFamily="34" charset="-122"/>
                <a:cs typeface="+mn-cs"/>
              </a:rPr>
              <a:t>Because learning changes everything.</a:t>
            </a:r>
            <a:r>
              <a:rPr kumimoji="0" lang="en-US" sz="2400" b="0" i="0" u="none" strike="noStrike" kern="1200" cap="none" spc="40" normalizeH="0" baseline="40000" noProof="0" dirty="0">
                <a:ln>
                  <a:noFill/>
                </a:ln>
                <a:solidFill>
                  <a:srgbClr val="000000"/>
                </a:solidFill>
                <a:effectLst/>
                <a:uLnTx/>
                <a:uFillTx/>
                <a:latin typeface="Calibri (Body)"/>
                <a:ea typeface="Microsoft YaHei" panose="020B0503020204020204" pitchFamily="34" charset="-122"/>
                <a:cs typeface="+mn-cs"/>
              </a:rPr>
              <a:t>®</a:t>
            </a:r>
          </a:p>
        </p:txBody>
      </p:sp>
      <p:sp>
        <p:nvSpPr>
          <p:cNvPr id="5" name="MGH URL">
            <a:extLst>
              <a:ext uri="{FF2B5EF4-FFF2-40B4-BE49-F238E27FC236}">
                <a16:creationId xmlns:a16="http://schemas.microsoft.com/office/drawing/2014/main" id="{1DD63D4F-50BD-484B-9DAF-9C9A5B242C22}"/>
              </a:ext>
            </a:extLst>
          </p:cNvPr>
          <p:cNvSpPr txBox="1"/>
          <p:nvPr userDrawn="1"/>
        </p:nvSpPr>
        <p:spPr>
          <a:xfrm>
            <a:off x="2834780" y="5329121"/>
            <a:ext cx="34744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icrosoft YaHei" panose="020B0503020204020204" pitchFamily="34" charset="-122"/>
                <a:cs typeface="+mn-cs"/>
              </a:rPr>
              <a:t>www.mheducation.com</a:t>
            </a:r>
          </a:p>
        </p:txBody>
      </p:sp>
      <p:sp>
        <p:nvSpPr>
          <p:cNvPr id="7" name="Text Placeholder 15">
            <a:extLst>
              <a:ext uri="{FF2B5EF4-FFF2-40B4-BE49-F238E27FC236}">
                <a16:creationId xmlns:a16="http://schemas.microsoft.com/office/drawing/2014/main" id="{BD141979-4038-42C6-805B-8796EC2A4CDA}"/>
              </a:ext>
            </a:extLst>
          </p:cNvPr>
          <p:cNvSpPr>
            <a:spLocks noGrp="1"/>
          </p:cNvSpPr>
          <p:nvPr>
            <p:ph type="body" sz="quarter" idx="13"/>
          </p:nvPr>
        </p:nvSpPr>
        <p:spPr>
          <a:xfrm>
            <a:off x="0" y="6248400"/>
            <a:ext cx="9144000" cy="502920"/>
          </a:xfrm>
          <a:prstGeom prst="rect">
            <a:avLst/>
          </a:prstGeom>
        </p:spPr>
        <p:txBody>
          <a:bodyPr anchor="ctr"/>
          <a:lstStyle>
            <a:lvl1pPr marL="0" indent="0" algn="ctr">
              <a:buNone/>
              <a:defRPr sz="800">
                <a:solidFill>
                  <a:schemeClr val="bg1"/>
                </a:solidFill>
                <a:latin typeface="Calibri (Body)"/>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1059487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Calibri (Body)"/>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Calibri (Body)"/>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latin typeface="Calibri (Body)"/>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6B6A93F7-38DD-4248-BEF9-D5364C0AB0E7}"/>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latin typeface="Calibri (Body)"/>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35863932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Calibri (Body)"/>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Calibri (Body)"/>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Calibri (Body)"/>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Calibri (Body)"/>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Calibri (Body)"/>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latin typeface="Calibri (Body)"/>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latin typeface="Calibri (Body)"/>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Calibri (Body)"/>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latin typeface="Calibri (Body)"/>
              </a:defRPr>
            </a:lvl1pPr>
          </a:lstStyle>
          <a:p>
            <a:pPr lvl="0"/>
            <a:r>
              <a:rPr lang="en-US" dirty="0"/>
              <a:t>Click to edit Master text styles</a:t>
            </a:r>
          </a:p>
        </p:txBody>
      </p:sp>
      <p:sp>
        <p:nvSpPr>
          <p:cNvPr id="8"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latin typeface="Calibri (Body)"/>
              </a:defRPr>
            </a:lvl1pPr>
          </a:lstStyle>
          <a:p>
            <a:pPr lvl="0"/>
            <a:r>
              <a:rPr lang="en-US" dirty="0"/>
              <a:t>Click to edit Master text styles</a:t>
            </a:r>
          </a:p>
        </p:txBody>
      </p:sp>
    </p:spTree>
    <p:extLst>
      <p:ext uri="{BB962C8B-B14F-4D97-AF65-F5344CB8AC3E}">
        <p14:creationId xmlns:p14="http://schemas.microsoft.com/office/powerpoint/2010/main" val="3859920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latin typeface="Calibri (Body)"/>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latin typeface="Calibri (Body)"/>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atin typeface="Calibri (Body)"/>
              </a:defRPr>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latin typeface="Calibri (Body)"/>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atin typeface="Calibri (Body)"/>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atin typeface="Calibri (Body)"/>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latin typeface="Calibri (Body)"/>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atin typeface="Calibri (Body)"/>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atin typeface="Calibri (Body)"/>
              </a:defRPr>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Calibri (Body)"/>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atin typeface="Calibri (Body)"/>
              </a:defRPr>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Calibri (Body)"/>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atin typeface="Calibri (Body)"/>
              </a:defRPr>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latin typeface="Calibri (Body)"/>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latin typeface="Calibri (Body)"/>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atin typeface="Calibri (Body)"/>
              </a:defRPr>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atin typeface="Calibri (Body)"/>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atin typeface="Calibri (Body)"/>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latin typeface="Calibri (Body)"/>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atin typeface="Calibri (Body)"/>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atin typeface="Calibri (Body)"/>
              </a:defRPr>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Calibri (Body)"/>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atin typeface="Calibri (Body)"/>
              </a:defRPr>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Calibri (Body)"/>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atin typeface="Calibri (Body)"/>
              </a:defRPr>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latin typeface="Calibri (Body)"/>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Calibri (Body)"/>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Calibri (Body)"/>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Calibri (Body)"/>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image" Target="../media/image2.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4.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Body)"/>
            </a:endParaRPr>
          </a:p>
        </p:txBody>
      </p:sp>
      <p:pic>
        <p:nvPicPr>
          <p:cNvPr id="5" name="MGH logo">
            <a:extLst>
              <a:ext uri="{FF2B5EF4-FFF2-40B4-BE49-F238E27FC236}">
                <a16:creationId xmlns:a16="http://schemas.microsoft.com/office/drawing/2014/main" id="{A3156E54-3316-4D27-B57E-437D481C5F4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6" name="MGH Tagline">
            <a:extLst>
              <a:ext uri="{FF2B5EF4-FFF2-40B4-BE49-F238E27FC236}">
                <a16:creationId xmlns:a16="http://schemas.microsoft.com/office/drawing/2014/main" id="{D5F60CDB-D7A3-4494-AC05-3AF81B5D2A5A}"/>
              </a:ext>
            </a:extLst>
          </p:cNvPr>
          <p:cNvSpPr txBox="1"/>
          <p:nvPr userDrawn="1"/>
        </p:nvSpPr>
        <p:spPr>
          <a:xfrm>
            <a:off x="5105400" y="137694"/>
            <a:ext cx="3886200" cy="369332"/>
          </a:xfrm>
          <a:prstGeom prst="rect">
            <a:avLst/>
          </a:prstGeom>
          <a:noFill/>
        </p:spPr>
        <p:txBody>
          <a:bodyPr wrap="square" lIns="45720" r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40" dirty="0">
                <a:effectLst/>
                <a:latin typeface="Calibri (Body)"/>
                <a:ea typeface="Calibri" panose="020F0502020204030204" pitchFamily="34" charset="0"/>
              </a:rPr>
              <a:t>Because learning changes everything.</a:t>
            </a:r>
            <a:r>
              <a:rPr lang="en-US" sz="1800" spc="40" baseline="60000" dirty="0">
                <a:effectLst/>
                <a:latin typeface="Calibri (Body)"/>
                <a:ea typeface="Calibri" panose="020F0502020204030204" pitchFamily="34" charset="0"/>
              </a:rPr>
              <a:t>®</a:t>
            </a:r>
            <a:endParaRPr lang="en-US" sz="1800" spc="40" baseline="60000" dirty="0">
              <a:latin typeface="Calibri (Body)"/>
            </a:endParaRPr>
          </a:p>
        </p:txBody>
      </p:sp>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971" r:id="rId5"/>
    <p:sldLayoutId id="2147483733" r:id="rId6"/>
    <p:sldLayoutId id="2147483734" r:id="rId7"/>
    <p:sldLayoutId id="2147483914"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781DBD4D-E157-4638-9CE8-7F5CEC5F15EF}"/>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Calibri (Body)"/>
              </a:rPr>
              <a:t>© McGraw Hill LLC</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Body)"/>
            </a:endParaRPr>
          </a:p>
        </p:txBody>
      </p:sp>
      <p:sp>
        <p:nvSpPr>
          <p:cNvPr id="4" name="Copyright" descr="©McGraw-Hill Education&#10;">
            <a:extLst>
              <a:ext uri="{FF2B5EF4-FFF2-40B4-BE49-F238E27FC236}">
                <a16:creationId xmlns:a16="http://schemas.microsoft.com/office/drawing/2014/main" id="{70671AD2-A0DA-47B5-89FA-BDEF55CFE4D6}"/>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Calibri (Body)"/>
              </a:rPr>
              <a:t>© McGraw Hill LLC</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MH Tagline" descr="Tag line: Because learning changes everythi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pic>
        <p:nvPicPr>
          <p:cNvPr id="4" name="MGH logo">
            <a:extLst>
              <a:ext uri="{FF2B5EF4-FFF2-40B4-BE49-F238E27FC236}">
                <a16:creationId xmlns:a16="http://schemas.microsoft.com/office/drawing/2014/main" id="{3F06FEEC-3438-4368-8AE1-AA88E7B833A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A23F3432-AFB3-485A-821E-409EA19AA6D5}"/>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Calibri (Body)"/>
              </a:rPr>
              <a:t>© McGraw Hill LLC</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Body)"/>
            </a:endParaRPr>
          </a:p>
        </p:txBody>
      </p:sp>
      <p:sp>
        <p:nvSpPr>
          <p:cNvPr id="4" name="Copyright" descr="©McGraw-Hill Education&#10;">
            <a:extLst>
              <a:ext uri="{FF2B5EF4-FFF2-40B4-BE49-F238E27FC236}">
                <a16:creationId xmlns:a16="http://schemas.microsoft.com/office/drawing/2014/main" id="{49D00E90-D526-401C-BD2A-8BCCDA26858D}"/>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Calibri (Body)"/>
              </a:rPr>
              <a:t>© McGraw Hill LLC</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51" r:id="rId4"/>
    <p:sldLayoutId id="2147483966" r:id="rId5"/>
    <p:sldLayoutId id="2147483967" r:id="rId6"/>
    <p:sldLayoutId id="2147483968" r:id="rId7"/>
    <p:sldLayoutId id="2147483969" r:id="rId8"/>
    <p:sldLayoutId id="2147483970" r:id="rId9"/>
    <p:sldLayoutId id="2147483953" r:id="rId10"/>
    <p:sldLayoutId id="2147483954" r:id="rId11"/>
    <p:sldLayoutId id="2147483955" r:id="rId12"/>
    <p:sldLayoutId id="2147483956" r:id="rId13"/>
    <p:sldLayoutId id="2147483957" r:id="rId14"/>
    <p:sldLayoutId id="2147483958" r:id="rId15"/>
    <p:sldLayoutId id="214748395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Body)"/>
            </a:endParaRPr>
          </a:p>
        </p:txBody>
      </p:sp>
      <p:sp>
        <p:nvSpPr>
          <p:cNvPr id="4" name="Copyright" descr="©McGraw-Hill Education&#10;">
            <a:extLst>
              <a:ext uri="{FF2B5EF4-FFF2-40B4-BE49-F238E27FC236}">
                <a16:creationId xmlns:a16="http://schemas.microsoft.com/office/drawing/2014/main" id="{D68F2868-2525-47AC-8944-DA9EBBBECDA2}"/>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Calibri (Body)"/>
              </a:rPr>
              <a:t>© McGraw Hill LLC</a:t>
            </a:r>
          </a:p>
        </p:txBody>
      </p:sp>
    </p:spTree>
    <p:extLst>
      <p:ext uri="{BB962C8B-B14F-4D97-AF65-F5344CB8AC3E}">
        <p14:creationId xmlns:p14="http://schemas.microsoft.com/office/powerpoint/2010/main" val="666973707"/>
      </p:ext>
    </p:extLst>
  </p:cSld>
  <p:clrMap bg1="lt1" tx1="dk1" bg2="lt2" tx2="dk2" accent1="accent1" accent2="accent2" accent3="accent3" accent4="accent4" accent5="accent5" accent6="accent6" hlink="hlink" folHlink="folHlink"/>
  <p:sldLayoutIdLst>
    <p:sldLayoutId id="2147483976" r:id="rId1"/>
    <p:sldLayoutId id="214748397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a:extLst>
              <a:ext uri="{FF2B5EF4-FFF2-40B4-BE49-F238E27FC236}">
                <a16:creationId xmlns:a16="http://schemas.microsoft.com/office/drawing/2014/main" id="{D5C57365-728F-4B6F-B61C-7A6AEA8B4DF0}"/>
              </a:ext>
            </a:extLst>
          </p:cNvP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Body)"/>
            </a:endParaRPr>
          </a:p>
        </p:txBody>
      </p:sp>
    </p:spTree>
    <p:extLst>
      <p:ext uri="{BB962C8B-B14F-4D97-AF65-F5344CB8AC3E}">
        <p14:creationId xmlns:p14="http://schemas.microsoft.com/office/powerpoint/2010/main" val="1483439457"/>
      </p:ext>
    </p:extLst>
  </p:cSld>
  <p:clrMap bg1="lt1" tx1="dk1" bg2="lt2" tx2="dk2" accent1="accent1" accent2="accent2" accent3="accent3" accent4="accent4" accent5="accent5" accent6="accent6" hlink="hlink" folHlink="folHlink"/>
  <p:sldLayoutIdLst>
    <p:sldLayoutId id="2147483979"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E4DE04B3-5577-49FF-BA0A-01B01E579C5E}"/>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Calibri (Body)"/>
              </a:rPr>
              <a:t>© McGraw Hill LLC</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Body)"/>
            </a:endParaRPr>
          </a:p>
        </p:txBody>
      </p:sp>
      <p:sp>
        <p:nvSpPr>
          <p:cNvPr id="4" name="Copyright" descr="©McGraw-Hill Education&#10;">
            <a:extLst>
              <a:ext uri="{FF2B5EF4-FFF2-40B4-BE49-F238E27FC236}">
                <a16:creationId xmlns:a16="http://schemas.microsoft.com/office/drawing/2014/main" id="{DC641C86-67FD-4D5F-B030-9BBE5F7E5021}"/>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Calibri (Body)"/>
              </a:rPr>
              <a:t>© McGraw Hill LLC</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Body)"/>
            </a:endParaRPr>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5" name="Copyright" descr="©McGraw-Hill Education&#10;">
            <a:extLst>
              <a:ext uri="{FF2B5EF4-FFF2-40B4-BE49-F238E27FC236}">
                <a16:creationId xmlns:a16="http://schemas.microsoft.com/office/drawing/2014/main" id="{26C658ED-9F18-4128-A2B7-ABB9549372AF}"/>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Calibri (Body)"/>
              </a:rPr>
              <a:t>© McGraw Hill LLC</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4.wmf"/><Relationship Id="rId18" Type="http://schemas.openxmlformats.org/officeDocument/2006/relationships/oleObject" Target="../embeddings/oleObject13.bin"/><Relationship Id="rId26" Type="http://schemas.openxmlformats.org/officeDocument/2006/relationships/oleObject" Target="../embeddings/oleObject17.bin"/><Relationship Id="rId3" Type="http://schemas.openxmlformats.org/officeDocument/2006/relationships/image" Target="../media/image9.wmf"/><Relationship Id="rId21" Type="http://schemas.openxmlformats.org/officeDocument/2006/relationships/image" Target="../media/image18.wmf"/><Relationship Id="rId7" Type="http://schemas.openxmlformats.org/officeDocument/2006/relationships/image" Target="../media/image11.wmf"/><Relationship Id="rId12" Type="http://schemas.openxmlformats.org/officeDocument/2006/relationships/oleObject" Target="../embeddings/oleObject10.bin"/><Relationship Id="rId17" Type="http://schemas.openxmlformats.org/officeDocument/2006/relationships/image" Target="../media/image16.wmf"/><Relationship Id="rId25" Type="http://schemas.openxmlformats.org/officeDocument/2006/relationships/image" Target="../media/image20.wmf"/><Relationship Id="rId2" Type="http://schemas.openxmlformats.org/officeDocument/2006/relationships/oleObject" Target="../embeddings/oleObject5.bin"/><Relationship Id="rId16" Type="http://schemas.openxmlformats.org/officeDocument/2006/relationships/oleObject" Target="../embeddings/oleObject12.bin"/><Relationship Id="rId20" Type="http://schemas.openxmlformats.org/officeDocument/2006/relationships/oleObject" Target="../embeddings/oleObject14.bin"/><Relationship Id="rId29" Type="http://schemas.openxmlformats.org/officeDocument/2006/relationships/image" Target="../media/image22.wmf"/><Relationship Id="rId1" Type="http://schemas.openxmlformats.org/officeDocument/2006/relationships/slideLayout" Target="../slideLayouts/slideLayout27.xml"/><Relationship Id="rId6" Type="http://schemas.openxmlformats.org/officeDocument/2006/relationships/oleObject" Target="../embeddings/oleObject7.bin"/><Relationship Id="rId11" Type="http://schemas.openxmlformats.org/officeDocument/2006/relationships/image" Target="../media/image13.wmf"/><Relationship Id="rId24" Type="http://schemas.openxmlformats.org/officeDocument/2006/relationships/oleObject" Target="../embeddings/oleObject16.bin"/><Relationship Id="rId5" Type="http://schemas.openxmlformats.org/officeDocument/2006/relationships/image" Target="../media/image10.wmf"/><Relationship Id="rId15" Type="http://schemas.openxmlformats.org/officeDocument/2006/relationships/image" Target="../media/image15.wmf"/><Relationship Id="rId23" Type="http://schemas.openxmlformats.org/officeDocument/2006/relationships/image" Target="../media/image19.wmf"/><Relationship Id="rId28" Type="http://schemas.openxmlformats.org/officeDocument/2006/relationships/oleObject" Target="../embeddings/oleObject18.bin"/><Relationship Id="rId10" Type="http://schemas.openxmlformats.org/officeDocument/2006/relationships/oleObject" Target="../embeddings/oleObject9.bin"/><Relationship Id="rId19" Type="http://schemas.openxmlformats.org/officeDocument/2006/relationships/image" Target="../media/image17.wmf"/><Relationship Id="rId31" Type="http://schemas.openxmlformats.org/officeDocument/2006/relationships/image" Target="../media/image23.wmf"/><Relationship Id="rId4" Type="http://schemas.openxmlformats.org/officeDocument/2006/relationships/oleObject" Target="../embeddings/oleObject6.bin"/><Relationship Id="rId9" Type="http://schemas.openxmlformats.org/officeDocument/2006/relationships/image" Target="../media/image12.wmf"/><Relationship Id="rId14" Type="http://schemas.openxmlformats.org/officeDocument/2006/relationships/oleObject" Target="../embeddings/oleObject11.bin"/><Relationship Id="rId22" Type="http://schemas.openxmlformats.org/officeDocument/2006/relationships/oleObject" Target="../embeddings/oleObject15.bin"/><Relationship Id="rId27" Type="http://schemas.openxmlformats.org/officeDocument/2006/relationships/image" Target="../media/image21.wmf"/><Relationship Id="rId30"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0.bin"/><Relationship Id="rId1" Type="http://schemas.openxmlformats.org/officeDocument/2006/relationships/slideLayout" Target="../slideLayouts/slideLayout31.xml"/><Relationship Id="rId5" Type="http://schemas.openxmlformats.org/officeDocument/2006/relationships/image" Target="../media/image25.wmf"/><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7.bin"/><Relationship Id="rId18" Type="http://schemas.openxmlformats.org/officeDocument/2006/relationships/image" Target="../media/image34.wmf"/><Relationship Id="rId3" Type="http://schemas.openxmlformats.org/officeDocument/2006/relationships/oleObject" Target="../embeddings/oleObject22.bin"/><Relationship Id="rId21" Type="http://schemas.openxmlformats.org/officeDocument/2006/relationships/oleObject" Target="../embeddings/oleObject31.bin"/><Relationship Id="rId7" Type="http://schemas.openxmlformats.org/officeDocument/2006/relationships/oleObject" Target="../embeddings/oleObject24.bin"/><Relationship Id="rId12" Type="http://schemas.openxmlformats.org/officeDocument/2006/relationships/image" Target="../media/image31.wmf"/><Relationship Id="rId17" Type="http://schemas.openxmlformats.org/officeDocument/2006/relationships/oleObject" Target="../embeddings/oleObject29.bin"/><Relationship Id="rId2" Type="http://schemas.openxmlformats.org/officeDocument/2006/relationships/image" Target="../media/image26.jpg"/><Relationship Id="rId16" Type="http://schemas.openxmlformats.org/officeDocument/2006/relationships/image" Target="../media/image33.wmf"/><Relationship Id="rId20" Type="http://schemas.openxmlformats.org/officeDocument/2006/relationships/image" Target="../media/image35.wmf"/><Relationship Id="rId1" Type="http://schemas.openxmlformats.org/officeDocument/2006/relationships/slideLayout" Target="../slideLayouts/slideLayout33.xml"/><Relationship Id="rId6" Type="http://schemas.openxmlformats.org/officeDocument/2006/relationships/image" Target="../media/image28.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30.wmf"/><Relationship Id="rId19" Type="http://schemas.openxmlformats.org/officeDocument/2006/relationships/oleObject" Target="../embeddings/oleObject30.bin"/><Relationship Id="rId4" Type="http://schemas.openxmlformats.org/officeDocument/2006/relationships/image" Target="../media/image27.wmf"/><Relationship Id="rId9" Type="http://schemas.openxmlformats.org/officeDocument/2006/relationships/oleObject" Target="../embeddings/oleObject25.bin"/><Relationship Id="rId14" Type="http://schemas.openxmlformats.org/officeDocument/2006/relationships/image" Target="../media/image32.wmf"/><Relationship Id="rId22" Type="http://schemas.openxmlformats.org/officeDocument/2006/relationships/image" Target="../media/image36.wmf"/></Relationships>
</file>

<file path=ppt/slides/_rels/slide1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37.jpg"/><Relationship Id="rId1" Type="http://schemas.openxmlformats.org/officeDocument/2006/relationships/slideLayout" Target="../slideLayouts/slideLayout31.xml"/><Relationship Id="rId4" Type="http://schemas.openxmlformats.org/officeDocument/2006/relationships/slide" Target="slide65.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9.jpg"/><Relationship Id="rId7" Type="http://schemas.openxmlformats.org/officeDocument/2006/relationships/image" Target="../media/image41.wmf"/><Relationship Id="rId2" Type="http://schemas.openxmlformats.org/officeDocument/2006/relationships/image" Target="../media/image38.jpg"/><Relationship Id="rId1" Type="http://schemas.openxmlformats.org/officeDocument/2006/relationships/slideLayout" Target="../slideLayouts/slideLayout26.xml"/><Relationship Id="rId6" Type="http://schemas.openxmlformats.org/officeDocument/2006/relationships/oleObject" Target="../embeddings/oleObject33.bin"/><Relationship Id="rId5" Type="http://schemas.openxmlformats.org/officeDocument/2006/relationships/image" Target="../media/image40.wmf"/><Relationship Id="rId4" Type="http://schemas.openxmlformats.org/officeDocument/2006/relationships/oleObject" Target="../embeddings/oleObject32.bin"/><Relationship Id="rId9" Type="http://schemas.openxmlformats.org/officeDocument/2006/relationships/image" Target="../media/image4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45.wmf"/><Relationship Id="rId12" Type="http://schemas.openxmlformats.org/officeDocument/2006/relationships/oleObject" Target="../embeddings/oleObject40.bin"/><Relationship Id="rId2" Type="http://schemas.openxmlformats.org/officeDocument/2006/relationships/oleObject" Target="../embeddings/oleObject35.bin"/><Relationship Id="rId1" Type="http://schemas.openxmlformats.org/officeDocument/2006/relationships/slideLayout" Target="../slideLayouts/slideLayout26.xml"/><Relationship Id="rId6" Type="http://schemas.openxmlformats.org/officeDocument/2006/relationships/oleObject" Target="../embeddings/oleObject37.bin"/><Relationship Id="rId11" Type="http://schemas.openxmlformats.org/officeDocument/2006/relationships/image" Target="../media/image47.wmf"/><Relationship Id="rId5" Type="http://schemas.openxmlformats.org/officeDocument/2006/relationships/image" Target="../media/image44.wmf"/><Relationship Id="rId15" Type="http://schemas.openxmlformats.org/officeDocument/2006/relationships/image" Target="../media/image49.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6.wmf"/><Relationship Id="rId14" Type="http://schemas.openxmlformats.org/officeDocument/2006/relationships/oleObject" Target="../embeddings/oleObject4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50.wmf"/><Relationship Id="rId7" Type="http://schemas.openxmlformats.org/officeDocument/2006/relationships/image" Target="../media/image52.wmf"/><Relationship Id="rId2" Type="http://schemas.openxmlformats.org/officeDocument/2006/relationships/oleObject" Target="../embeddings/oleObject42.bin"/><Relationship Id="rId1" Type="http://schemas.openxmlformats.org/officeDocument/2006/relationships/slideLayout" Target="../slideLayouts/slideLayout26.xml"/><Relationship Id="rId6" Type="http://schemas.openxmlformats.org/officeDocument/2006/relationships/oleObject" Target="../embeddings/oleObject44.bin"/><Relationship Id="rId5" Type="http://schemas.openxmlformats.org/officeDocument/2006/relationships/image" Target="../media/image51.wmf"/><Relationship Id="rId4" Type="http://schemas.openxmlformats.org/officeDocument/2006/relationships/oleObject" Target="../embeddings/oleObject43.bin"/><Relationship Id="rId9" Type="http://schemas.openxmlformats.org/officeDocument/2006/relationships/slide" Target="slide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slide" Target="slide62.xml"/><Relationship Id="rId2" Type="http://schemas.openxmlformats.org/officeDocument/2006/relationships/image" Target="../media/image54.jpg"/><Relationship Id="rId1" Type="http://schemas.openxmlformats.org/officeDocument/2006/relationships/slideLayout" Target="../slideLayouts/slideLayout26.xml"/><Relationship Id="rId6" Type="http://schemas.openxmlformats.org/officeDocument/2006/relationships/image" Target="../media/image56.wmf"/><Relationship Id="rId11" Type="http://schemas.openxmlformats.org/officeDocument/2006/relationships/slide" Target="slide61.xml"/><Relationship Id="rId5" Type="http://schemas.openxmlformats.org/officeDocument/2006/relationships/oleObject" Target="../embeddings/oleObject46.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48.bin"/></Relationships>
</file>

<file path=ppt/slides/_rels/slide21.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oleObject" Target="../embeddings/oleObject49.bin"/><Relationship Id="rId1" Type="http://schemas.openxmlformats.org/officeDocument/2006/relationships/slideLayout" Target="../slideLayouts/slideLayout26.xml"/><Relationship Id="rId6" Type="http://schemas.openxmlformats.org/officeDocument/2006/relationships/oleObject" Target="../embeddings/oleObject51.bin"/><Relationship Id="rId5" Type="http://schemas.openxmlformats.org/officeDocument/2006/relationships/image" Target="../media/image60.wmf"/><Relationship Id="rId10" Type="http://schemas.openxmlformats.org/officeDocument/2006/relationships/slide" Target="slide62.xml"/><Relationship Id="rId4" Type="http://schemas.openxmlformats.org/officeDocument/2006/relationships/oleObject" Target="../embeddings/oleObject50.bin"/><Relationship Id="rId9" Type="http://schemas.openxmlformats.org/officeDocument/2006/relationships/image" Target="../media/image63.jp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6.wmf"/><Relationship Id="rId12" Type="http://schemas.openxmlformats.org/officeDocument/2006/relationships/oleObject" Target="../embeddings/oleObject57.bin"/><Relationship Id="rId2" Type="http://schemas.openxmlformats.org/officeDocument/2006/relationships/oleObject" Target="../embeddings/oleObject52.bin"/><Relationship Id="rId1" Type="http://schemas.openxmlformats.org/officeDocument/2006/relationships/slideLayout" Target="../slideLayouts/slideLayout26.xml"/><Relationship Id="rId6" Type="http://schemas.openxmlformats.org/officeDocument/2006/relationships/oleObject" Target="../embeddings/oleObject54.bin"/><Relationship Id="rId11" Type="http://schemas.openxmlformats.org/officeDocument/2006/relationships/image" Target="../media/image68.wmf"/><Relationship Id="rId5" Type="http://schemas.openxmlformats.org/officeDocument/2006/relationships/image" Target="../media/image65.wmf"/><Relationship Id="rId15" Type="http://schemas.openxmlformats.org/officeDocument/2006/relationships/slide" Target="slide63.xml"/><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67.wmf"/><Relationship Id="rId14" Type="http://schemas.openxmlformats.org/officeDocument/2006/relationships/image" Target="../media/image70.jpg"/></Relationships>
</file>

<file path=ppt/slides/_rels/slide23.xml.rels><?xml version="1.0" encoding="UTF-8" standalone="yes"?>
<Relationships xmlns="http://schemas.openxmlformats.org/package/2006/relationships"><Relationship Id="rId13" Type="http://schemas.openxmlformats.org/officeDocument/2006/relationships/image" Target="../media/image76.wmf"/><Relationship Id="rId18" Type="http://schemas.openxmlformats.org/officeDocument/2006/relationships/oleObject" Target="../embeddings/oleObject66.bin"/><Relationship Id="rId26" Type="http://schemas.openxmlformats.org/officeDocument/2006/relationships/oleObject" Target="../embeddings/oleObject70.bin"/><Relationship Id="rId39" Type="http://schemas.openxmlformats.org/officeDocument/2006/relationships/image" Target="../media/image89.wmf"/><Relationship Id="rId21" Type="http://schemas.openxmlformats.org/officeDocument/2006/relationships/image" Target="../media/image80.wmf"/><Relationship Id="rId34" Type="http://schemas.openxmlformats.org/officeDocument/2006/relationships/oleObject" Target="../embeddings/oleObject74.bin"/><Relationship Id="rId42" Type="http://schemas.openxmlformats.org/officeDocument/2006/relationships/image" Target="../media/image91.jpg"/><Relationship Id="rId7" Type="http://schemas.openxmlformats.org/officeDocument/2006/relationships/image" Target="../media/image73.wmf"/><Relationship Id="rId2" Type="http://schemas.openxmlformats.org/officeDocument/2006/relationships/oleObject" Target="../embeddings/oleObject58.bin"/><Relationship Id="rId16" Type="http://schemas.openxmlformats.org/officeDocument/2006/relationships/oleObject" Target="../embeddings/oleObject65.bin"/><Relationship Id="rId20" Type="http://schemas.openxmlformats.org/officeDocument/2006/relationships/oleObject" Target="../embeddings/oleObject67.bin"/><Relationship Id="rId29" Type="http://schemas.openxmlformats.org/officeDocument/2006/relationships/image" Target="../media/image84.wmf"/><Relationship Id="rId41" Type="http://schemas.openxmlformats.org/officeDocument/2006/relationships/image" Target="../media/image90.wmf"/><Relationship Id="rId1" Type="http://schemas.openxmlformats.org/officeDocument/2006/relationships/slideLayout" Target="../slideLayouts/slideLayout28.xml"/><Relationship Id="rId6" Type="http://schemas.openxmlformats.org/officeDocument/2006/relationships/oleObject" Target="../embeddings/oleObject60.bin"/><Relationship Id="rId11" Type="http://schemas.openxmlformats.org/officeDocument/2006/relationships/image" Target="../media/image75.wmf"/><Relationship Id="rId24" Type="http://schemas.openxmlformats.org/officeDocument/2006/relationships/oleObject" Target="../embeddings/oleObject69.bin"/><Relationship Id="rId32" Type="http://schemas.openxmlformats.org/officeDocument/2006/relationships/oleObject" Target="../embeddings/oleObject73.bin"/><Relationship Id="rId37" Type="http://schemas.openxmlformats.org/officeDocument/2006/relationships/image" Target="../media/image88.wmf"/><Relationship Id="rId40" Type="http://schemas.openxmlformats.org/officeDocument/2006/relationships/oleObject" Target="../embeddings/oleObject77.bin"/><Relationship Id="rId5" Type="http://schemas.openxmlformats.org/officeDocument/2006/relationships/image" Target="../media/image72.wmf"/><Relationship Id="rId15" Type="http://schemas.openxmlformats.org/officeDocument/2006/relationships/image" Target="../media/image77.wmf"/><Relationship Id="rId23" Type="http://schemas.openxmlformats.org/officeDocument/2006/relationships/image" Target="../media/image81.wmf"/><Relationship Id="rId28" Type="http://schemas.openxmlformats.org/officeDocument/2006/relationships/oleObject" Target="../embeddings/oleObject71.bin"/><Relationship Id="rId36" Type="http://schemas.openxmlformats.org/officeDocument/2006/relationships/oleObject" Target="../embeddings/oleObject75.bin"/><Relationship Id="rId10" Type="http://schemas.openxmlformats.org/officeDocument/2006/relationships/oleObject" Target="../embeddings/oleObject62.bin"/><Relationship Id="rId19" Type="http://schemas.openxmlformats.org/officeDocument/2006/relationships/image" Target="../media/image79.wmf"/><Relationship Id="rId31" Type="http://schemas.openxmlformats.org/officeDocument/2006/relationships/image" Target="../media/image85.wmf"/><Relationship Id="rId4" Type="http://schemas.openxmlformats.org/officeDocument/2006/relationships/oleObject" Target="../embeddings/oleObject59.bin"/><Relationship Id="rId9" Type="http://schemas.openxmlformats.org/officeDocument/2006/relationships/image" Target="../media/image74.wmf"/><Relationship Id="rId14" Type="http://schemas.openxmlformats.org/officeDocument/2006/relationships/oleObject" Target="../embeddings/oleObject64.bin"/><Relationship Id="rId22" Type="http://schemas.openxmlformats.org/officeDocument/2006/relationships/oleObject" Target="../embeddings/oleObject68.bin"/><Relationship Id="rId27" Type="http://schemas.openxmlformats.org/officeDocument/2006/relationships/image" Target="../media/image83.wmf"/><Relationship Id="rId30" Type="http://schemas.openxmlformats.org/officeDocument/2006/relationships/oleObject" Target="../embeddings/oleObject72.bin"/><Relationship Id="rId35" Type="http://schemas.openxmlformats.org/officeDocument/2006/relationships/image" Target="../media/image87.wmf"/><Relationship Id="rId43" Type="http://schemas.openxmlformats.org/officeDocument/2006/relationships/slide" Target="slide64.xml"/><Relationship Id="rId8" Type="http://schemas.openxmlformats.org/officeDocument/2006/relationships/oleObject" Target="../embeddings/oleObject61.bin"/><Relationship Id="rId3" Type="http://schemas.openxmlformats.org/officeDocument/2006/relationships/image" Target="../media/image71.wmf"/><Relationship Id="rId12" Type="http://schemas.openxmlformats.org/officeDocument/2006/relationships/oleObject" Target="../embeddings/oleObject63.bin"/><Relationship Id="rId17" Type="http://schemas.openxmlformats.org/officeDocument/2006/relationships/image" Target="../media/image78.wmf"/><Relationship Id="rId25" Type="http://schemas.openxmlformats.org/officeDocument/2006/relationships/image" Target="../media/image82.wmf"/><Relationship Id="rId33" Type="http://schemas.openxmlformats.org/officeDocument/2006/relationships/image" Target="../media/image86.wmf"/><Relationship Id="rId38" Type="http://schemas.openxmlformats.org/officeDocument/2006/relationships/oleObject" Target="../embeddings/oleObject76.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83.bin"/><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97.wmf"/><Relationship Id="rId2" Type="http://schemas.openxmlformats.org/officeDocument/2006/relationships/image" Target="../media/image92.jpg"/><Relationship Id="rId1" Type="http://schemas.openxmlformats.org/officeDocument/2006/relationships/slideLayout" Target="../slideLayouts/slideLayout26.xml"/><Relationship Id="rId6" Type="http://schemas.openxmlformats.org/officeDocument/2006/relationships/image" Target="../media/image94.wmf"/><Relationship Id="rId11" Type="http://schemas.openxmlformats.org/officeDocument/2006/relationships/oleObject" Target="../embeddings/oleObject82.bin"/><Relationship Id="rId5" Type="http://schemas.openxmlformats.org/officeDocument/2006/relationships/oleObject" Target="../embeddings/oleObject79.bin"/><Relationship Id="rId10" Type="http://schemas.openxmlformats.org/officeDocument/2006/relationships/image" Target="../media/image96.wmf"/><Relationship Id="rId4" Type="http://schemas.openxmlformats.org/officeDocument/2006/relationships/image" Target="../media/image93.wmf"/><Relationship Id="rId9" Type="http://schemas.openxmlformats.org/officeDocument/2006/relationships/oleObject" Target="../embeddings/oleObject81.bin"/><Relationship Id="rId14" Type="http://schemas.openxmlformats.org/officeDocument/2006/relationships/image" Target="../media/image98.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image" Target="../media/image99.wmf"/><Relationship Id="rId7" Type="http://schemas.openxmlformats.org/officeDocument/2006/relationships/image" Target="../media/image101.wmf"/><Relationship Id="rId12" Type="http://schemas.openxmlformats.org/officeDocument/2006/relationships/slide" Target="slide65.xml"/><Relationship Id="rId2" Type="http://schemas.openxmlformats.org/officeDocument/2006/relationships/oleObject" Target="../embeddings/oleObject84.bin"/><Relationship Id="rId1" Type="http://schemas.openxmlformats.org/officeDocument/2006/relationships/slideLayout" Target="../slideLayouts/slideLayout26.xml"/><Relationship Id="rId6" Type="http://schemas.openxmlformats.org/officeDocument/2006/relationships/oleObject" Target="../embeddings/oleObject86.bin"/><Relationship Id="rId11" Type="http://schemas.openxmlformats.org/officeDocument/2006/relationships/image" Target="../media/image104.jpg"/><Relationship Id="rId5" Type="http://schemas.openxmlformats.org/officeDocument/2006/relationships/image" Target="../media/image100.wmf"/><Relationship Id="rId10" Type="http://schemas.openxmlformats.org/officeDocument/2006/relationships/image" Target="../media/image103.jpg"/><Relationship Id="rId4" Type="http://schemas.openxmlformats.org/officeDocument/2006/relationships/oleObject" Target="../embeddings/oleObject85.bin"/><Relationship Id="rId9" Type="http://schemas.openxmlformats.org/officeDocument/2006/relationships/image" Target="../media/image102.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110.wmf"/><Relationship Id="rId18" Type="http://schemas.openxmlformats.org/officeDocument/2006/relationships/oleObject" Target="../embeddings/oleObject96.bin"/><Relationship Id="rId26" Type="http://schemas.openxmlformats.org/officeDocument/2006/relationships/oleObject" Target="../embeddings/oleObject100.bin"/><Relationship Id="rId3" Type="http://schemas.openxmlformats.org/officeDocument/2006/relationships/image" Target="../media/image105.wmf"/><Relationship Id="rId21" Type="http://schemas.openxmlformats.org/officeDocument/2006/relationships/image" Target="../media/image114.wmf"/><Relationship Id="rId7" Type="http://schemas.openxmlformats.org/officeDocument/2006/relationships/image" Target="../media/image107.wmf"/><Relationship Id="rId12" Type="http://schemas.openxmlformats.org/officeDocument/2006/relationships/oleObject" Target="../embeddings/oleObject93.bin"/><Relationship Id="rId17" Type="http://schemas.openxmlformats.org/officeDocument/2006/relationships/image" Target="../media/image112.wmf"/><Relationship Id="rId25" Type="http://schemas.openxmlformats.org/officeDocument/2006/relationships/image" Target="../media/image116.wmf"/><Relationship Id="rId2" Type="http://schemas.openxmlformats.org/officeDocument/2006/relationships/oleObject" Target="../embeddings/oleObject88.bin"/><Relationship Id="rId16" Type="http://schemas.openxmlformats.org/officeDocument/2006/relationships/oleObject" Target="../embeddings/oleObject95.bin"/><Relationship Id="rId20" Type="http://schemas.openxmlformats.org/officeDocument/2006/relationships/oleObject" Target="../embeddings/oleObject97.bin"/><Relationship Id="rId29" Type="http://schemas.openxmlformats.org/officeDocument/2006/relationships/image" Target="../media/image118.wmf"/><Relationship Id="rId1" Type="http://schemas.openxmlformats.org/officeDocument/2006/relationships/slideLayout" Target="../slideLayouts/slideLayout27.xml"/><Relationship Id="rId6" Type="http://schemas.openxmlformats.org/officeDocument/2006/relationships/oleObject" Target="../embeddings/oleObject90.bin"/><Relationship Id="rId11" Type="http://schemas.openxmlformats.org/officeDocument/2006/relationships/image" Target="../media/image109.wmf"/><Relationship Id="rId24" Type="http://schemas.openxmlformats.org/officeDocument/2006/relationships/oleObject" Target="../embeddings/oleObject99.bin"/><Relationship Id="rId5" Type="http://schemas.openxmlformats.org/officeDocument/2006/relationships/image" Target="../media/image106.wmf"/><Relationship Id="rId15" Type="http://schemas.openxmlformats.org/officeDocument/2006/relationships/image" Target="../media/image111.wmf"/><Relationship Id="rId23" Type="http://schemas.openxmlformats.org/officeDocument/2006/relationships/image" Target="../media/image115.wmf"/><Relationship Id="rId28" Type="http://schemas.openxmlformats.org/officeDocument/2006/relationships/oleObject" Target="../embeddings/oleObject101.bin"/><Relationship Id="rId10" Type="http://schemas.openxmlformats.org/officeDocument/2006/relationships/oleObject" Target="../embeddings/oleObject92.bin"/><Relationship Id="rId19" Type="http://schemas.openxmlformats.org/officeDocument/2006/relationships/image" Target="../media/image113.wmf"/><Relationship Id="rId31" Type="http://schemas.openxmlformats.org/officeDocument/2006/relationships/slide" Target="slide66.xml"/><Relationship Id="rId4" Type="http://schemas.openxmlformats.org/officeDocument/2006/relationships/oleObject" Target="../embeddings/oleObject89.bin"/><Relationship Id="rId9" Type="http://schemas.openxmlformats.org/officeDocument/2006/relationships/image" Target="../media/image108.wmf"/><Relationship Id="rId14" Type="http://schemas.openxmlformats.org/officeDocument/2006/relationships/oleObject" Target="../embeddings/oleObject94.bin"/><Relationship Id="rId22" Type="http://schemas.openxmlformats.org/officeDocument/2006/relationships/oleObject" Target="../embeddings/oleObject98.bin"/><Relationship Id="rId27" Type="http://schemas.openxmlformats.org/officeDocument/2006/relationships/image" Target="../media/image117.wmf"/><Relationship Id="rId30" Type="http://schemas.openxmlformats.org/officeDocument/2006/relationships/image" Target="../media/image119.jp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125.wmf"/><Relationship Id="rId18" Type="http://schemas.openxmlformats.org/officeDocument/2006/relationships/oleObject" Target="../embeddings/oleObject110.bin"/><Relationship Id="rId3" Type="http://schemas.openxmlformats.org/officeDocument/2006/relationships/image" Target="../media/image120.wmf"/><Relationship Id="rId21" Type="http://schemas.openxmlformats.org/officeDocument/2006/relationships/slide" Target="slide67.xml"/><Relationship Id="rId7" Type="http://schemas.openxmlformats.org/officeDocument/2006/relationships/image" Target="../media/image122.wmf"/><Relationship Id="rId12" Type="http://schemas.openxmlformats.org/officeDocument/2006/relationships/oleObject" Target="../embeddings/oleObject107.bin"/><Relationship Id="rId17" Type="http://schemas.openxmlformats.org/officeDocument/2006/relationships/image" Target="../media/image127.wmf"/><Relationship Id="rId2" Type="http://schemas.openxmlformats.org/officeDocument/2006/relationships/oleObject" Target="../embeddings/oleObject102.bin"/><Relationship Id="rId16" Type="http://schemas.openxmlformats.org/officeDocument/2006/relationships/oleObject" Target="../embeddings/oleObject109.bin"/><Relationship Id="rId20" Type="http://schemas.openxmlformats.org/officeDocument/2006/relationships/image" Target="../media/image129.jpg"/><Relationship Id="rId1" Type="http://schemas.openxmlformats.org/officeDocument/2006/relationships/slideLayout" Target="../slideLayouts/slideLayout27.xml"/><Relationship Id="rId6" Type="http://schemas.openxmlformats.org/officeDocument/2006/relationships/oleObject" Target="../embeddings/oleObject104.bin"/><Relationship Id="rId11" Type="http://schemas.openxmlformats.org/officeDocument/2006/relationships/image" Target="../media/image124.wmf"/><Relationship Id="rId5" Type="http://schemas.openxmlformats.org/officeDocument/2006/relationships/image" Target="../media/image121.wmf"/><Relationship Id="rId15" Type="http://schemas.openxmlformats.org/officeDocument/2006/relationships/image" Target="../media/image126.wmf"/><Relationship Id="rId10" Type="http://schemas.openxmlformats.org/officeDocument/2006/relationships/oleObject" Target="../embeddings/oleObject106.bin"/><Relationship Id="rId19" Type="http://schemas.openxmlformats.org/officeDocument/2006/relationships/image" Target="../media/image128.wmf"/><Relationship Id="rId4" Type="http://schemas.openxmlformats.org/officeDocument/2006/relationships/oleObject" Target="../embeddings/oleObject103.bin"/><Relationship Id="rId9" Type="http://schemas.openxmlformats.org/officeDocument/2006/relationships/image" Target="../media/image123.wmf"/><Relationship Id="rId14" Type="http://schemas.openxmlformats.org/officeDocument/2006/relationships/oleObject" Target="../embeddings/oleObject10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image" Target="../media/image132.wmf"/><Relationship Id="rId3" Type="http://schemas.openxmlformats.org/officeDocument/2006/relationships/image" Target="../media/image130.wmf"/><Relationship Id="rId7" Type="http://schemas.openxmlformats.org/officeDocument/2006/relationships/image" Target="../media/image124.wmf"/><Relationship Id="rId12" Type="http://schemas.openxmlformats.org/officeDocument/2006/relationships/oleObject" Target="../embeddings/oleObject116.bin"/><Relationship Id="rId2" Type="http://schemas.openxmlformats.org/officeDocument/2006/relationships/oleObject" Target="../embeddings/oleObject111.bin"/><Relationship Id="rId1" Type="http://schemas.openxmlformats.org/officeDocument/2006/relationships/slideLayout" Target="../slideLayouts/slideLayout27.xml"/><Relationship Id="rId6" Type="http://schemas.openxmlformats.org/officeDocument/2006/relationships/oleObject" Target="../embeddings/oleObject113.bin"/><Relationship Id="rId11" Type="http://schemas.openxmlformats.org/officeDocument/2006/relationships/image" Target="../media/image127.wmf"/><Relationship Id="rId5" Type="http://schemas.openxmlformats.org/officeDocument/2006/relationships/image" Target="../media/image131.wmf"/><Relationship Id="rId15" Type="http://schemas.openxmlformats.org/officeDocument/2006/relationships/slide" Target="slide68.xml"/><Relationship Id="rId10" Type="http://schemas.openxmlformats.org/officeDocument/2006/relationships/oleObject" Target="../embeddings/oleObject115.bin"/><Relationship Id="rId4" Type="http://schemas.openxmlformats.org/officeDocument/2006/relationships/oleObject" Target="../embeddings/oleObject112.bin"/><Relationship Id="rId9" Type="http://schemas.openxmlformats.org/officeDocument/2006/relationships/image" Target="../media/image125.wmf"/><Relationship Id="rId14" Type="http://schemas.openxmlformats.org/officeDocument/2006/relationships/image" Target="../media/image133.jpg"/></Relationships>
</file>

<file path=ppt/slides/_rels/slide31.xml.rels><?xml version="1.0" encoding="UTF-8" standalone="yes"?>
<Relationships xmlns="http://schemas.openxmlformats.org/package/2006/relationships"><Relationship Id="rId8" Type="http://schemas.openxmlformats.org/officeDocument/2006/relationships/image" Target="../media/image137.jpg"/><Relationship Id="rId3" Type="http://schemas.openxmlformats.org/officeDocument/2006/relationships/image" Target="../media/image134.wmf"/><Relationship Id="rId7" Type="http://schemas.openxmlformats.org/officeDocument/2006/relationships/image" Target="../media/image136.wmf"/><Relationship Id="rId2" Type="http://schemas.openxmlformats.org/officeDocument/2006/relationships/oleObject" Target="../embeddings/oleObject117.bin"/><Relationship Id="rId1" Type="http://schemas.openxmlformats.org/officeDocument/2006/relationships/slideLayout" Target="../slideLayouts/slideLayout26.xml"/><Relationship Id="rId6" Type="http://schemas.openxmlformats.org/officeDocument/2006/relationships/oleObject" Target="../embeddings/oleObject119.bin"/><Relationship Id="rId5" Type="http://schemas.openxmlformats.org/officeDocument/2006/relationships/image" Target="../media/image135.wmf"/><Relationship Id="rId10" Type="http://schemas.openxmlformats.org/officeDocument/2006/relationships/slide" Target="slide69.xml"/><Relationship Id="rId4" Type="http://schemas.openxmlformats.org/officeDocument/2006/relationships/oleObject" Target="../embeddings/oleObject118.bin"/><Relationship Id="rId9" Type="http://schemas.openxmlformats.org/officeDocument/2006/relationships/image" Target="../media/image138.jpg"/></Relationships>
</file>

<file path=ppt/slides/_rels/slide32.xml.rels><?xml version="1.0" encoding="UTF-8" standalone="yes"?>
<Relationships xmlns="http://schemas.openxmlformats.org/package/2006/relationships"><Relationship Id="rId13" Type="http://schemas.openxmlformats.org/officeDocument/2006/relationships/image" Target="../media/image144.wmf"/><Relationship Id="rId18" Type="http://schemas.openxmlformats.org/officeDocument/2006/relationships/oleObject" Target="../embeddings/oleObject128.bin"/><Relationship Id="rId26" Type="http://schemas.openxmlformats.org/officeDocument/2006/relationships/oleObject" Target="../embeddings/oleObject132.bin"/><Relationship Id="rId39" Type="http://schemas.openxmlformats.org/officeDocument/2006/relationships/image" Target="../media/image157.wmf"/><Relationship Id="rId21" Type="http://schemas.openxmlformats.org/officeDocument/2006/relationships/image" Target="../media/image148.wmf"/><Relationship Id="rId34" Type="http://schemas.openxmlformats.org/officeDocument/2006/relationships/oleObject" Target="../embeddings/oleObject136.bin"/><Relationship Id="rId42" Type="http://schemas.openxmlformats.org/officeDocument/2006/relationships/oleObject" Target="../embeddings/oleObject140.bin"/><Relationship Id="rId47" Type="http://schemas.openxmlformats.org/officeDocument/2006/relationships/image" Target="../media/image161.wmf"/><Relationship Id="rId50" Type="http://schemas.openxmlformats.org/officeDocument/2006/relationships/oleObject" Target="../embeddings/oleObject144.bin"/><Relationship Id="rId7" Type="http://schemas.openxmlformats.org/officeDocument/2006/relationships/image" Target="../media/image141.wmf"/><Relationship Id="rId2" Type="http://schemas.openxmlformats.org/officeDocument/2006/relationships/oleObject" Target="../embeddings/oleObject120.bin"/><Relationship Id="rId16" Type="http://schemas.openxmlformats.org/officeDocument/2006/relationships/oleObject" Target="../embeddings/oleObject127.bin"/><Relationship Id="rId29" Type="http://schemas.openxmlformats.org/officeDocument/2006/relationships/image" Target="../media/image152.wmf"/><Relationship Id="rId11" Type="http://schemas.openxmlformats.org/officeDocument/2006/relationships/image" Target="../media/image143.wmf"/><Relationship Id="rId24" Type="http://schemas.openxmlformats.org/officeDocument/2006/relationships/oleObject" Target="../embeddings/oleObject131.bin"/><Relationship Id="rId32" Type="http://schemas.openxmlformats.org/officeDocument/2006/relationships/oleObject" Target="../embeddings/oleObject135.bin"/><Relationship Id="rId37" Type="http://schemas.openxmlformats.org/officeDocument/2006/relationships/image" Target="../media/image156.wmf"/><Relationship Id="rId40" Type="http://schemas.openxmlformats.org/officeDocument/2006/relationships/oleObject" Target="../embeddings/oleObject139.bin"/><Relationship Id="rId45" Type="http://schemas.openxmlformats.org/officeDocument/2006/relationships/image" Target="../media/image160.wmf"/><Relationship Id="rId53" Type="http://schemas.openxmlformats.org/officeDocument/2006/relationships/image" Target="../media/image164.wmf"/><Relationship Id="rId5" Type="http://schemas.openxmlformats.org/officeDocument/2006/relationships/image" Target="../media/image140.wmf"/><Relationship Id="rId10" Type="http://schemas.openxmlformats.org/officeDocument/2006/relationships/oleObject" Target="../embeddings/oleObject124.bin"/><Relationship Id="rId19" Type="http://schemas.openxmlformats.org/officeDocument/2006/relationships/image" Target="../media/image147.wmf"/><Relationship Id="rId31" Type="http://schemas.openxmlformats.org/officeDocument/2006/relationships/image" Target="../media/image153.wmf"/><Relationship Id="rId44" Type="http://schemas.openxmlformats.org/officeDocument/2006/relationships/oleObject" Target="../embeddings/oleObject141.bin"/><Relationship Id="rId52" Type="http://schemas.openxmlformats.org/officeDocument/2006/relationships/oleObject" Target="../embeddings/oleObject145.bin"/><Relationship Id="rId4" Type="http://schemas.openxmlformats.org/officeDocument/2006/relationships/oleObject" Target="../embeddings/oleObject121.bin"/><Relationship Id="rId9" Type="http://schemas.openxmlformats.org/officeDocument/2006/relationships/image" Target="../media/image142.wmf"/><Relationship Id="rId14" Type="http://schemas.openxmlformats.org/officeDocument/2006/relationships/oleObject" Target="../embeddings/oleObject126.bin"/><Relationship Id="rId22" Type="http://schemas.openxmlformats.org/officeDocument/2006/relationships/oleObject" Target="../embeddings/oleObject130.bin"/><Relationship Id="rId27" Type="http://schemas.openxmlformats.org/officeDocument/2006/relationships/image" Target="../media/image151.wmf"/><Relationship Id="rId30" Type="http://schemas.openxmlformats.org/officeDocument/2006/relationships/oleObject" Target="../embeddings/oleObject134.bin"/><Relationship Id="rId35" Type="http://schemas.openxmlformats.org/officeDocument/2006/relationships/image" Target="../media/image155.wmf"/><Relationship Id="rId43" Type="http://schemas.openxmlformats.org/officeDocument/2006/relationships/image" Target="../media/image159.wmf"/><Relationship Id="rId48" Type="http://schemas.openxmlformats.org/officeDocument/2006/relationships/oleObject" Target="../embeddings/oleObject143.bin"/><Relationship Id="rId8" Type="http://schemas.openxmlformats.org/officeDocument/2006/relationships/oleObject" Target="../embeddings/oleObject123.bin"/><Relationship Id="rId51" Type="http://schemas.openxmlformats.org/officeDocument/2006/relationships/image" Target="../media/image163.wmf"/><Relationship Id="rId3" Type="http://schemas.openxmlformats.org/officeDocument/2006/relationships/image" Target="../media/image139.wmf"/><Relationship Id="rId12" Type="http://schemas.openxmlformats.org/officeDocument/2006/relationships/oleObject" Target="../embeddings/oleObject125.bin"/><Relationship Id="rId17" Type="http://schemas.openxmlformats.org/officeDocument/2006/relationships/image" Target="../media/image146.wmf"/><Relationship Id="rId25" Type="http://schemas.openxmlformats.org/officeDocument/2006/relationships/image" Target="../media/image150.wmf"/><Relationship Id="rId33" Type="http://schemas.openxmlformats.org/officeDocument/2006/relationships/image" Target="../media/image154.wmf"/><Relationship Id="rId38" Type="http://schemas.openxmlformats.org/officeDocument/2006/relationships/oleObject" Target="../embeddings/oleObject138.bin"/><Relationship Id="rId46" Type="http://schemas.openxmlformats.org/officeDocument/2006/relationships/oleObject" Target="../embeddings/oleObject142.bin"/><Relationship Id="rId20" Type="http://schemas.openxmlformats.org/officeDocument/2006/relationships/oleObject" Target="../embeddings/oleObject129.bin"/><Relationship Id="rId41" Type="http://schemas.openxmlformats.org/officeDocument/2006/relationships/image" Target="../media/image158.wmf"/><Relationship Id="rId1" Type="http://schemas.openxmlformats.org/officeDocument/2006/relationships/slideLayout" Target="../slideLayouts/slideLayout28.xml"/><Relationship Id="rId6" Type="http://schemas.openxmlformats.org/officeDocument/2006/relationships/oleObject" Target="../embeddings/oleObject122.bin"/><Relationship Id="rId15" Type="http://schemas.openxmlformats.org/officeDocument/2006/relationships/image" Target="../media/image145.wmf"/><Relationship Id="rId23" Type="http://schemas.openxmlformats.org/officeDocument/2006/relationships/image" Target="../media/image149.wmf"/><Relationship Id="rId28" Type="http://schemas.openxmlformats.org/officeDocument/2006/relationships/oleObject" Target="../embeddings/oleObject133.bin"/><Relationship Id="rId36" Type="http://schemas.openxmlformats.org/officeDocument/2006/relationships/oleObject" Target="../embeddings/oleObject137.bin"/><Relationship Id="rId49" Type="http://schemas.openxmlformats.org/officeDocument/2006/relationships/image" Target="../media/image162.wmf"/></Relationships>
</file>

<file path=ppt/slides/_rels/slide33.xml.rels><?xml version="1.0" encoding="UTF-8" standalone="yes"?>
<Relationships xmlns="http://schemas.openxmlformats.org/package/2006/relationships"><Relationship Id="rId3" Type="http://schemas.openxmlformats.org/officeDocument/2006/relationships/image" Target="../media/image166.jpg"/><Relationship Id="rId2" Type="http://schemas.openxmlformats.org/officeDocument/2006/relationships/image" Target="../media/image165.jpg"/><Relationship Id="rId1" Type="http://schemas.openxmlformats.org/officeDocument/2006/relationships/slideLayout" Target="../slideLayouts/slideLayout33.xml"/><Relationship Id="rId6" Type="http://schemas.openxmlformats.org/officeDocument/2006/relationships/slide" Target="slide63.xml"/><Relationship Id="rId5" Type="http://schemas.openxmlformats.org/officeDocument/2006/relationships/slide" Target="slide70.xml"/><Relationship Id="rId4" Type="http://schemas.openxmlformats.org/officeDocument/2006/relationships/image" Target="../media/image16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oleObject" Target="../embeddings/oleObject146.bin"/><Relationship Id="rId1" Type="http://schemas.openxmlformats.org/officeDocument/2006/relationships/slideLayout" Target="../slideLayouts/slideLayout31.xml"/><Relationship Id="rId5" Type="http://schemas.openxmlformats.org/officeDocument/2006/relationships/image" Target="../media/image169.wmf"/><Relationship Id="rId4" Type="http://schemas.openxmlformats.org/officeDocument/2006/relationships/oleObject" Target="../embeddings/oleObject147.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8" Type="http://schemas.openxmlformats.org/officeDocument/2006/relationships/image" Target="../media/image172.wmf"/><Relationship Id="rId13" Type="http://schemas.openxmlformats.org/officeDocument/2006/relationships/oleObject" Target="../embeddings/oleObject153.bin"/><Relationship Id="rId18" Type="http://schemas.openxmlformats.org/officeDocument/2006/relationships/image" Target="../media/image177.wmf"/><Relationship Id="rId26" Type="http://schemas.openxmlformats.org/officeDocument/2006/relationships/image" Target="../media/image181.wmf"/><Relationship Id="rId3" Type="http://schemas.openxmlformats.org/officeDocument/2006/relationships/oleObject" Target="../embeddings/oleObject148.bin"/><Relationship Id="rId21" Type="http://schemas.openxmlformats.org/officeDocument/2006/relationships/oleObject" Target="../embeddings/oleObject157.bin"/><Relationship Id="rId7" Type="http://schemas.openxmlformats.org/officeDocument/2006/relationships/oleObject" Target="../embeddings/oleObject150.bin"/><Relationship Id="rId12" Type="http://schemas.openxmlformats.org/officeDocument/2006/relationships/image" Target="../media/image174.wmf"/><Relationship Id="rId17" Type="http://schemas.openxmlformats.org/officeDocument/2006/relationships/oleObject" Target="../embeddings/oleObject155.bin"/><Relationship Id="rId25" Type="http://schemas.openxmlformats.org/officeDocument/2006/relationships/oleObject" Target="../embeddings/oleObject159.bin"/><Relationship Id="rId2" Type="http://schemas.openxmlformats.org/officeDocument/2006/relationships/notesSlide" Target="../notesSlides/notesSlide2.xml"/><Relationship Id="rId16" Type="http://schemas.openxmlformats.org/officeDocument/2006/relationships/image" Target="../media/image176.wmf"/><Relationship Id="rId20" Type="http://schemas.openxmlformats.org/officeDocument/2006/relationships/image" Target="../media/image178.wmf"/><Relationship Id="rId29" Type="http://schemas.openxmlformats.org/officeDocument/2006/relationships/oleObject" Target="../embeddings/oleObject161.bin"/><Relationship Id="rId1" Type="http://schemas.openxmlformats.org/officeDocument/2006/relationships/slideLayout" Target="../slideLayouts/slideLayout28.xml"/><Relationship Id="rId6" Type="http://schemas.openxmlformats.org/officeDocument/2006/relationships/image" Target="../media/image171.wmf"/><Relationship Id="rId11" Type="http://schemas.openxmlformats.org/officeDocument/2006/relationships/oleObject" Target="../embeddings/oleObject152.bin"/><Relationship Id="rId24" Type="http://schemas.openxmlformats.org/officeDocument/2006/relationships/image" Target="../media/image180.wmf"/><Relationship Id="rId32" Type="http://schemas.openxmlformats.org/officeDocument/2006/relationships/image" Target="../media/image184.wmf"/><Relationship Id="rId5" Type="http://schemas.openxmlformats.org/officeDocument/2006/relationships/oleObject" Target="../embeddings/oleObject149.bin"/><Relationship Id="rId15" Type="http://schemas.openxmlformats.org/officeDocument/2006/relationships/oleObject" Target="../embeddings/oleObject154.bin"/><Relationship Id="rId23" Type="http://schemas.openxmlformats.org/officeDocument/2006/relationships/oleObject" Target="../embeddings/oleObject158.bin"/><Relationship Id="rId28" Type="http://schemas.openxmlformats.org/officeDocument/2006/relationships/image" Target="../media/image182.wmf"/><Relationship Id="rId10" Type="http://schemas.openxmlformats.org/officeDocument/2006/relationships/image" Target="../media/image173.wmf"/><Relationship Id="rId19" Type="http://schemas.openxmlformats.org/officeDocument/2006/relationships/oleObject" Target="../embeddings/oleObject156.bin"/><Relationship Id="rId31" Type="http://schemas.openxmlformats.org/officeDocument/2006/relationships/oleObject" Target="../embeddings/oleObject162.bin"/><Relationship Id="rId4" Type="http://schemas.openxmlformats.org/officeDocument/2006/relationships/image" Target="../media/image170.wmf"/><Relationship Id="rId9" Type="http://schemas.openxmlformats.org/officeDocument/2006/relationships/oleObject" Target="../embeddings/oleObject151.bin"/><Relationship Id="rId14" Type="http://schemas.openxmlformats.org/officeDocument/2006/relationships/image" Target="../media/image175.wmf"/><Relationship Id="rId22" Type="http://schemas.openxmlformats.org/officeDocument/2006/relationships/image" Target="../media/image179.wmf"/><Relationship Id="rId27" Type="http://schemas.openxmlformats.org/officeDocument/2006/relationships/oleObject" Target="../embeddings/oleObject160.bin"/><Relationship Id="rId30" Type="http://schemas.openxmlformats.org/officeDocument/2006/relationships/image" Target="../media/image18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8" Type="http://schemas.openxmlformats.org/officeDocument/2006/relationships/image" Target="../media/image188.wmf"/><Relationship Id="rId13" Type="http://schemas.openxmlformats.org/officeDocument/2006/relationships/slide" Target="slide71.xml"/><Relationship Id="rId3" Type="http://schemas.openxmlformats.org/officeDocument/2006/relationships/oleObject" Target="../embeddings/oleObject163.bin"/><Relationship Id="rId7" Type="http://schemas.openxmlformats.org/officeDocument/2006/relationships/oleObject" Target="../embeddings/oleObject165.bin"/><Relationship Id="rId12" Type="http://schemas.openxmlformats.org/officeDocument/2006/relationships/image" Target="../media/image190.wmf"/><Relationship Id="rId2" Type="http://schemas.openxmlformats.org/officeDocument/2006/relationships/image" Target="../media/image185.jpg"/><Relationship Id="rId1" Type="http://schemas.openxmlformats.org/officeDocument/2006/relationships/slideLayout" Target="../slideLayouts/slideLayout26.xml"/><Relationship Id="rId6" Type="http://schemas.openxmlformats.org/officeDocument/2006/relationships/image" Target="../media/image187.wmf"/><Relationship Id="rId11" Type="http://schemas.openxmlformats.org/officeDocument/2006/relationships/oleObject" Target="../embeddings/oleObject167.bin"/><Relationship Id="rId5" Type="http://schemas.openxmlformats.org/officeDocument/2006/relationships/oleObject" Target="../embeddings/oleObject164.bin"/><Relationship Id="rId10" Type="http://schemas.openxmlformats.org/officeDocument/2006/relationships/image" Target="../media/image189.wmf"/><Relationship Id="rId4" Type="http://schemas.openxmlformats.org/officeDocument/2006/relationships/image" Target="../media/image186.wmf"/><Relationship Id="rId9" Type="http://schemas.openxmlformats.org/officeDocument/2006/relationships/oleObject" Target="../embeddings/oleObject166.bin"/></Relationships>
</file>

<file path=ppt/slides/_rels/slide41.xml.rels><?xml version="1.0" encoding="UTF-8" standalone="yes"?>
<Relationships xmlns="http://schemas.openxmlformats.org/package/2006/relationships"><Relationship Id="rId3" Type="http://schemas.openxmlformats.org/officeDocument/2006/relationships/image" Target="../media/image191.wmf"/><Relationship Id="rId7" Type="http://schemas.openxmlformats.org/officeDocument/2006/relationships/image" Target="../media/image193.wmf"/><Relationship Id="rId2" Type="http://schemas.openxmlformats.org/officeDocument/2006/relationships/oleObject" Target="../embeddings/oleObject168.bin"/><Relationship Id="rId1" Type="http://schemas.openxmlformats.org/officeDocument/2006/relationships/slideLayout" Target="../slideLayouts/slideLayout33.xml"/><Relationship Id="rId6" Type="http://schemas.openxmlformats.org/officeDocument/2006/relationships/oleObject" Target="../embeddings/oleObject170.bin"/><Relationship Id="rId5" Type="http://schemas.openxmlformats.org/officeDocument/2006/relationships/image" Target="../media/image192.wmf"/><Relationship Id="rId4" Type="http://schemas.openxmlformats.org/officeDocument/2006/relationships/oleObject" Target="../embeddings/oleObject169.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195.jpg"/><Relationship Id="rId2" Type="http://schemas.openxmlformats.org/officeDocument/2006/relationships/image" Target="../media/image194.jpg"/><Relationship Id="rId1" Type="http://schemas.openxmlformats.org/officeDocument/2006/relationships/slideLayout" Target="../slideLayouts/slideLayout32.xml"/><Relationship Id="rId5" Type="http://schemas.openxmlformats.org/officeDocument/2006/relationships/slide" Target="slide65.xml"/><Relationship Id="rId4" Type="http://schemas.openxmlformats.org/officeDocument/2006/relationships/slide" Target="slide7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74.bin"/><Relationship Id="rId3" Type="http://schemas.openxmlformats.org/officeDocument/2006/relationships/image" Target="../media/image196.wmf"/><Relationship Id="rId7" Type="http://schemas.openxmlformats.org/officeDocument/2006/relationships/image" Target="../media/image198.wmf"/><Relationship Id="rId2" Type="http://schemas.openxmlformats.org/officeDocument/2006/relationships/oleObject" Target="../embeddings/oleObject171.bin"/><Relationship Id="rId1" Type="http://schemas.openxmlformats.org/officeDocument/2006/relationships/slideLayout" Target="../slideLayouts/slideLayout26.xml"/><Relationship Id="rId6" Type="http://schemas.openxmlformats.org/officeDocument/2006/relationships/oleObject" Target="../embeddings/oleObject173.bin"/><Relationship Id="rId5" Type="http://schemas.openxmlformats.org/officeDocument/2006/relationships/image" Target="../media/image197.wmf"/><Relationship Id="rId4" Type="http://schemas.openxmlformats.org/officeDocument/2006/relationships/oleObject" Target="../embeddings/oleObject172.bin"/><Relationship Id="rId9" Type="http://schemas.openxmlformats.org/officeDocument/2006/relationships/image" Target="../media/image199.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78.bin"/><Relationship Id="rId3" Type="http://schemas.openxmlformats.org/officeDocument/2006/relationships/image" Target="../media/image200.wmf"/><Relationship Id="rId7" Type="http://schemas.openxmlformats.org/officeDocument/2006/relationships/image" Target="../media/image202.wmf"/><Relationship Id="rId2" Type="http://schemas.openxmlformats.org/officeDocument/2006/relationships/oleObject" Target="../embeddings/oleObject175.bin"/><Relationship Id="rId1" Type="http://schemas.openxmlformats.org/officeDocument/2006/relationships/slideLayout" Target="../slideLayouts/slideLayout26.xml"/><Relationship Id="rId6" Type="http://schemas.openxmlformats.org/officeDocument/2006/relationships/oleObject" Target="../embeddings/oleObject177.bin"/><Relationship Id="rId11" Type="http://schemas.openxmlformats.org/officeDocument/2006/relationships/slide" Target="slide73.xml"/><Relationship Id="rId5" Type="http://schemas.openxmlformats.org/officeDocument/2006/relationships/image" Target="../media/image201.wmf"/><Relationship Id="rId10" Type="http://schemas.openxmlformats.org/officeDocument/2006/relationships/image" Target="../media/image204.jpg"/><Relationship Id="rId4" Type="http://schemas.openxmlformats.org/officeDocument/2006/relationships/oleObject" Target="../embeddings/oleObject176.bin"/><Relationship Id="rId9" Type="http://schemas.openxmlformats.org/officeDocument/2006/relationships/image" Target="../media/image203.wmf"/></Relationships>
</file>

<file path=ppt/slides/_rels/slide47.x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oleObject" Target="../embeddings/oleObject179.bin"/><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83.bin"/><Relationship Id="rId13" Type="http://schemas.openxmlformats.org/officeDocument/2006/relationships/image" Target="../media/image211.wmf"/><Relationship Id="rId3" Type="http://schemas.openxmlformats.org/officeDocument/2006/relationships/image" Target="../media/image206.wmf"/><Relationship Id="rId7" Type="http://schemas.openxmlformats.org/officeDocument/2006/relationships/image" Target="../media/image208.wmf"/><Relationship Id="rId12" Type="http://schemas.openxmlformats.org/officeDocument/2006/relationships/oleObject" Target="../embeddings/oleObject185.bin"/><Relationship Id="rId2" Type="http://schemas.openxmlformats.org/officeDocument/2006/relationships/oleObject" Target="../embeddings/oleObject180.bin"/><Relationship Id="rId1" Type="http://schemas.openxmlformats.org/officeDocument/2006/relationships/slideLayout" Target="../slideLayouts/slideLayout26.xml"/><Relationship Id="rId6" Type="http://schemas.openxmlformats.org/officeDocument/2006/relationships/oleObject" Target="../embeddings/oleObject182.bin"/><Relationship Id="rId11" Type="http://schemas.openxmlformats.org/officeDocument/2006/relationships/image" Target="../media/image210.wmf"/><Relationship Id="rId5" Type="http://schemas.openxmlformats.org/officeDocument/2006/relationships/image" Target="../media/image207.wmf"/><Relationship Id="rId15" Type="http://schemas.openxmlformats.org/officeDocument/2006/relationships/image" Target="../media/image212.wmf"/><Relationship Id="rId10" Type="http://schemas.openxmlformats.org/officeDocument/2006/relationships/oleObject" Target="../embeddings/oleObject184.bin"/><Relationship Id="rId4" Type="http://schemas.openxmlformats.org/officeDocument/2006/relationships/oleObject" Target="../embeddings/oleObject181.bin"/><Relationship Id="rId9" Type="http://schemas.openxmlformats.org/officeDocument/2006/relationships/image" Target="../media/image209.wmf"/><Relationship Id="rId14" Type="http://schemas.openxmlformats.org/officeDocument/2006/relationships/oleObject" Target="../embeddings/oleObject186.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90.bin"/><Relationship Id="rId13" Type="http://schemas.openxmlformats.org/officeDocument/2006/relationships/image" Target="../media/image218.wmf"/><Relationship Id="rId3" Type="http://schemas.openxmlformats.org/officeDocument/2006/relationships/image" Target="../media/image213.wmf"/><Relationship Id="rId7" Type="http://schemas.openxmlformats.org/officeDocument/2006/relationships/image" Target="../media/image215.wmf"/><Relationship Id="rId12" Type="http://schemas.openxmlformats.org/officeDocument/2006/relationships/oleObject" Target="../embeddings/oleObject192.bin"/><Relationship Id="rId2" Type="http://schemas.openxmlformats.org/officeDocument/2006/relationships/oleObject" Target="../embeddings/oleObject187.bin"/><Relationship Id="rId1" Type="http://schemas.openxmlformats.org/officeDocument/2006/relationships/slideLayout" Target="../slideLayouts/slideLayout26.xml"/><Relationship Id="rId6" Type="http://schemas.openxmlformats.org/officeDocument/2006/relationships/oleObject" Target="../embeddings/oleObject189.bin"/><Relationship Id="rId11" Type="http://schemas.openxmlformats.org/officeDocument/2006/relationships/image" Target="../media/image217.wmf"/><Relationship Id="rId5" Type="http://schemas.openxmlformats.org/officeDocument/2006/relationships/image" Target="../media/image214.wmf"/><Relationship Id="rId15" Type="http://schemas.openxmlformats.org/officeDocument/2006/relationships/image" Target="../media/image219.wmf"/><Relationship Id="rId10" Type="http://schemas.openxmlformats.org/officeDocument/2006/relationships/oleObject" Target="../embeddings/oleObject191.bin"/><Relationship Id="rId4" Type="http://schemas.openxmlformats.org/officeDocument/2006/relationships/oleObject" Target="../embeddings/oleObject188.bin"/><Relationship Id="rId9" Type="http://schemas.openxmlformats.org/officeDocument/2006/relationships/image" Target="../media/image216.wmf"/><Relationship Id="rId14" Type="http://schemas.openxmlformats.org/officeDocument/2006/relationships/oleObject" Target="../embeddings/oleObject193.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220.wmf"/><Relationship Id="rId2" Type="http://schemas.openxmlformats.org/officeDocument/2006/relationships/oleObject" Target="../embeddings/oleObject194.bin"/><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43.xml"/></Relationships>
</file>

<file path=ppt/slides/_rels/slide67.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43.xml"/></Relationships>
</file>

<file path=ppt/slides/_rels/slide68.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43.xml"/></Relationships>
</file>

<file path=ppt/slides/_rels/slide69.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0.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43.xml"/></Relationships>
</file>

<file path=ppt/slides/_rels/slide72.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43.xml"/></Relationships>
</file>

<file path=ppt/slides/_rels/slide73.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6.wmf"/><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7500-6DA7-4DF6-920E-CBE51D463923}"/>
              </a:ext>
            </a:extLst>
          </p:cNvPr>
          <p:cNvSpPr>
            <a:spLocks noGrp="1"/>
          </p:cNvSpPr>
          <p:nvPr>
            <p:ph type="ctrTitle"/>
          </p:nvPr>
        </p:nvSpPr>
        <p:spPr/>
        <p:txBody>
          <a:bodyPr/>
          <a:lstStyle/>
          <a:p>
            <a:r>
              <a:rPr lang="en-US" dirty="0">
                <a:latin typeface="+mj-lt"/>
              </a:rPr>
              <a:t>Modeling Computation</a:t>
            </a:r>
          </a:p>
        </p:txBody>
      </p:sp>
      <p:sp>
        <p:nvSpPr>
          <p:cNvPr id="3" name="Subtitle 2">
            <a:extLst>
              <a:ext uri="{FF2B5EF4-FFF2-40B4-BE49-F238E27FC236}">
                <a16:creationId xmlns:a16="http://schemas.microsoft.com/office/drawing/2014/main" id="{FE6663D4-C55B-4F67-AA62-5D4A465334D5}"/>
              </a:ext>
            </a:extLst>
          </p:cNvPr>
          <p:cNvSpPr>
            <a:spLocks noGrp="1"/>
          </p:cNvSpPr>
          <p:nvPr>
            <p:ph type="subTitle" idx="1"/>
          </p:nvPr>
        </p:nvSpPr>
        <p:spPr/>
        <p:txBody>
          <a:bodyPr/>
          <a:lstStyle/>
          <a:p>
            <a:r>
              <a:rPr lang="fr-FR" dirty="0" err="1"/>
              <a:t>Chapter</a:t>
            </a:r>
            <a:r>
              <a:rPr lang="fr-FR" dirty="0"/>
              <a:t> 13</a:t>
            </a:r>
          </a:p>
        </p:txBody>
      </p:sp>
      <p:sp>
        <p:nvSpPr>
          <p:cNvPr id="6" name="Text Placeholder 2">
            <a:extLst>
              <a:ext uri="{FF2B5EF4-FFF2-40B4-BE49-F238E27FC236}">
                <a16:creationId xmlns:a16="http://schemas.microsoft.com/office/drawing/2014/main" id="{38F83578-301B-4C68-9A9A-A58D9E661BAB}"/>
              </a:ext>
            </a:extLst>
          </p:cNvPr>
          <p:cNvSpPr txBox="1">
            <a:spLocks/>
          </p:cNvSpPr>
          <p:nvPr/>
        </p:nvSpPr>
        <p:spPr>
          <a:xfrm>
            <a:off x="0" y="6248400"/>
            <a:ext cx="9144000" cy="502920"/>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Calibri (Body)"/>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455872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54F7-C904-49F5-BA40-BDF466D26141}"/>
              </a:ext>
            </a:extLst>
          </p:cNvPr>
          <p:cNvSpPr>
            <a:spLocks noGrp="1"/>
          </p:cNvSpPr>
          <p:nvPr>
            <p:ph type="title"/>
          </p:nvPr>
        </p:nvSpPr>
        <p:spPr/>
        <p:txBody>
          <a:bodyPr/>
          <a:lstStyle/>
          <a:p>
            <a:r>
              <a:rPr lang="en-US" dirty="0">
                <a:latin typeface="+mj-lt"/>
              </a:rPr>
              <a:t>Derivations</a:t>
            </a:r>
          </a:p>
        </p:txBody>
      </p:sp>
      <p:sp>
        <p:nvSpPr>
          <p:cNvPr id="3" name="Content Placeholder 2">
            <a:extLst>
              <a:ext uri="{FF2B5EF4-FFF2-40B4-BE49-F238E27FC236}">
                <a16:creationId xmlns:a16="http://schemas.microsoft.com/office/drawing/2014/main" id="{794180BE-BA27-4B98-87CA-2DB57E64FCDC}"/>
              </a:ext>
            </a:extLst>
          </p:cNvPr>
          <p:cNvSpPr>
            <a:spLocks noGrp="1"/>
          </p:cNvSpPr>
          <p:nvPr>
            <p:ph idx="1"/>
          </p:nvPr>
        </p:nvSpPr>
        <p:spPr>
          <a:xfrm>
            <a:off x="457200" y="1295400"/>
            <a:ext cx="8229600" cy="5105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Let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G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 T, S, 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a phrase-structure grammar. Let</a:t>
            </a:r>
          </a:p>
        </p:txBody>
      </p:sp>
      <p:graphicFrame>
        <p:nvGraphicFramePr>
          <p:cNvPr id="26" name="Object 25">
            <a:extLst>
              <a:ext uri="{FF2B5EF4-FFF2-40B4-BE49-F238E27FC236}">
                <a16:creationId xmlns:a16="http://schemas.microsoft.com/office/drawing/2014/main" id="{BF8C7CDB-7F7D-4563-BA72-52131E8E13C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23354146"/>
              </p:ext>
            </p:extLst>
          </p:nvPr>
        </p:nvGraphicFramePr>
        <p:xfrm>
          <a:off x="6495289" y="1307592"/>
          <a:ext cx="1048511" cy="438912"/>
        </p:xfrm>
        <a:graphic>
          <a:graphicData uri="http://schemas.openxmlformats.org/presentationml/2006/ole">
            <mc:AlternateContent xmlns:mc="http://schemas.openxmlformats.org/markup-compatibility/2006">
              <mc:Choice xmlns:v="urn:schemas-microsoft-com:vml" Requires="v">
                <p:oleObj name="Equation" r:id="rId2" imgW="545760" imgH="228600" progId="Equation.DSMT4">
                  <p:embed/>
                </p:oleObj>
              </mc:Choice>
              <mc:Fallback>
                <p:oleObj name="Equation" r:id="rId2" imgW="545760" imgH="228600" progId="Equation.DSMT4">
                  <p:embed/>
                  <p:pic>
                    <p:nvPicPr>
                      <p:cNvPr id="0" name=""/>
                      <p:cNvPicPr/>
                      <p:nvPr/>
                    </p:nvPicPr>
                    <p:blipFill>
                      <a:blip r:embed="rId3"/>
                      <a:stretch>
                        <a:fillRect/>
                      </a:stretch>
                    </p:blipFill>
                    <p:spPr>
                      <a:xfrm>
                        <a:off x="6495289" y="1307592"/>
                        <a:ext cx="1048511" cy="43891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713CF60-8D09-4237-82DA-855B90DC1D30}"/>
              </a:ext>
            </a:extLst>
          </p:cNvPr>
          <p:cNvSpPr>
            <a:spLocks noGrp="1"/>
          </p:cNvSpPr>
          <p:nvPr>
            <p:ph idx="10"/>
          </p:nvPr>
        </p:nvSpPr>
        <p:spPr>
          <a:xfrm>
            <a:off x="7452360" y="1310502"/>
            <a:ext cx="1143000" cy="420623"/>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(that is</a:t>
            </a:r>
            <a:endParaRPr lang="en-US" dirty="0"/>
          </a:p>
        </p:txBody>
      </p:sp>
      <p:sp>
        <p:nvSpPr>
          <p:cNvPr id="5" name="Content Placeholder 4">
            <a:extLst>
              <a:ext uri="{FF2B5EF4-FFF2-40B4-BE49-F238E27FC236}">
                <a16:creationId xmlns:a16="http://schemas.microsoft.com/office/drawing/2014/main" id="{9882CF39-DC0D-43C8-A2DA-9C994BDB06A2}"/>
              </a:ext>
            </a:extLst>
          </p:cNvPr>
          <p:cNvSpPr>
            <a:spLocks noGrp="1"/>
          </p:cNvSpPr>
          <p:nvPr>
            <p:ph idx="11"/>
          </p:nvPr>
        </p:nvSpPr>
        <p:spPr>
          <a:xfrm>
            <a:off x="457200" y="1646238"/>
            <a:ext cx="2970784" cy="412586"/>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concatenation of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graphicFrame>
        <p:nvGraphicFramePr>
          <p:cNvPr id="27" name="Object 26">
            <a:extLst>
              <a:ext uri="{FF2B5EF4-FFF2-40B4-BE49-F238E27FC236}">
                <a16:creationId xmlns:a16="http://schemas.microsoft.com/office/drawing/2014/main" id="{2830B375-6940-474E-ADE4-F1454252961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76465493"/>
              </p:ext>
            </p:extLst>
          </p:nvPr>
        </p:nvGraphicFramePr>
        <p:xfrm>
          <a:off x="3124200" y="1664208"/>
          <a:ext cx="303784" cy="420624"/>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16" name="Object 15">
                        <a:extLst>
                          <a:ext uri="{FF2B5EF4-FFF2-40B4-BE49-F238E27FC236}">
                            <a16:creationId xmlns:a16="http://schemas.microsoft.com/office/drawing/2014/main" id="{E846ED90-E5F7-43AD-B23B-5DD19A1C341E}"/>
                          </a:ext>
                        </a:extLst>
                      </p:cNvPr>
                      <p:cNvPicPr/>
                      <p:nvPr/>
                    </p:nvPicPr>
                    <p:blipFill>
                      <a:blip r:embed="rId5"/>
                      <a:stretch>
                        <a:fillRect/>
                      </a:stretch>
                    </p:blipFill>
                    <p:spPr>
                      <a:xfrm>
                        <a:off x="3124200" y="1664208"/>
                        <a:ext cx="303784" cy="42062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8B159442-CF27-4381-B870-35C8AB37D7BE}"/>
              </a:ext>
            </a:extLst>
          </p:cNvPr>
          <p:cNvSpPr>
            <a:spLocks noGrp="1"/>
          </p:cNvSpPr>
          <p:nvPr>
            <p:ph idx="12"/>
          </p:nvPr>
        </p:nvSpPr>
        <p:spPr>
          <a:xfrm>
            <a:off x="3337560" y="1645476"/>
            <a:ext cx="1471857" cy="438912"/>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a:t>
            </a:r>
            <a:endParaRPr lang="en-US" dirty="0"/>
          </a:p>
        </p:txBody>
      </p:sp>
      <p:graphicFrame>
        <p:nvGraphicFramePr>
          <p:cNvPr id="28" name="Object 27">
            <a:extLst>
              <a:ext uri="{FF2B5EF4-FFF2-40B4-BE49-F238E27FC236}">
                <a16:creationId xmlns:a16="http://schemas.microsoft.com/office/drawing/2014/main" id="{CC281663-4DD2-46CA-B087-BA432047F5C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0290137"/>
              </p:ext>
            </p:extLst>
          </p:nvPr>
        </p:nvGraphicFramePr>
        <p:xfrm>
          <a:off x="4617720" y="1646238"/>
          <a:ext cx="1023937" cy="438150"/>
        </p:xfrm>
        <a:graphic>
          <a:graphicData uri="http://schemas.openxmlformats.org/presentationml/2006/ole">
            <mc:AlternateContent xmlns:mc="http://schemas.openxmlformats.org/markup-compatibility/2006">
              <mc:Choice xmlns:v="urn:schemas-microsoft-com:vml" Requires="v">
                <p:oleObj name="Equation" r:id="rId6" imgW="533160" imgH="228600" progId="Equation.DSMT4">
                  <p:embed/>
                </p:oleObj>
              </mc:Choice>
              <mc:Fallback>
                <p:oleObj name="Equation" r:id="rId6" imgW="533160" imgH="228600" progId="Equation.DSMT4">
                  <p:embed/>
                  <p:pic>
                    <p:nvPicPr>
                      <p:cNvPr id="0" name=""/>
                      <p:cNvPicPr/>
                      <p:nvPr/>
                    </p:nvPicPr>
                    <p:blipFill>
                      <a:blip r:embed="rId7"/>
                      <a:stretch>
                        <a:fillRect/>
                      </a:stretch>
                    </p:blipFill>
                    <p:spPr>
                      <a:xfrm>
                        <a:off x="4617720" y="1646238"/>
                        <a:ext cx="1023937" cy="43815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310A4ACB-EE17-4E10-AD7C-46A2E6DF0B54}"/>
              </a:ext>
            </a:extLst>
          </p:cNvPr>
          <p:cNvSpPr>
            <a:spLocks noGrp="1"/>
          </p:cNvSpPr>
          <p:nvPr>
            <p:ph idx="13"/>
          </p:nvPr>
        </p:nvSpPr>
        <p:spPr>
          <a:xfrm>
            <a:off x="5559552" y="1636776"/>
            <a:ext cx="2678685" cy="363538"/>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 strings over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If</a:t>
            </a:r>
            <a:endParaRPr lang="en-US" dirty="0"/>
          </a:p>
        </p:txBody>
      </p:sp>
      <p:graphicFrame>
        <p:nvGraphicFramePr>
          <p:cNvPr id="29" name="Object 28">
            <a:extLst>
              <a:ext uri="{FF2B5EF4-FFF2-40B4-BE49-F238E27FC236}">
                <a16:creationId xmlns:a16="http://schemas.microsoft.com/office/drawing/2014/main" id="{D8F76295-D48B-43A7-8FA5-FA5D5B30CB1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64392813"/>
              </p:ext>
            </p:extLst>
          </p:nvPr>
        </p:nvGraphicFramePr>
        <p:xfrm>
          <a:off x="508000" y="1981200"/>
          <a:ext cx="927100" cy="438150"/>
        </p:xfrm>
        <a:graphic>
          <a:graphicData uri="http://schemas.openxmlformats.org/presentationml/2006/ole">
            <mc:AlternateContent xmlns:mc="http://schemas.openxmlformats.org/markup-compatibility/2006">
              <mc:Choice xmlns:v="urn:schemas-microsoft-com:vml" Requires="v">
                <p:oleObj name="Equation" r:id="rId8" imgW="482400" imgH="228600" progId="Equation.DSMT4">
                  <p:embed/>
                </p:oleObj>
              </mc:Choice>
              <mc:Fallback>
                <p:oleObj name="Equation" r:id="rId8" imgW="482400" imgH="228600" progId="Equation.DSMT4">
                  <p:embed/>
                  <p:pic>
                    <p:nvPicPr>
                      <p:cNvPr id="13" name="Object 12">
                        <a:extLst>
                          <a:ext uri="{FF2B5EF4-FFF2-40B4-BE49-F238E27FC236}">
                            <a16:creationId xmlns:a16="http://schemas.microsoft.com/office/drawing/2014/main" id="{9ADE0323-3FC0-422A-90E2-9E0BF42FB1CB}"/>
                          </a:ext>
                        </a:extLst>
                      </p:cNvPr>
                      <p:cNvPicPr/>
                      <p:nvPr/>
                    </p:nvPicPr>
                    <p:blipFill>
                      <a:blip r:embed="rId9"/>
                      <a:stretch>
                        <a:fillRect/>
                      </a:stretch>
                    </p:blipFill>
                    <p:spPr>
                      <a:xfrm>
                        <a:off x="508000" y="1981200"/>
                        <a:ext cx="927100" cy="43815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67EC9489-DDC3-49C7-8837-C90169799A62}"/>
              </a:ext>
            </a:extLst>
          </p:cNvPr>
          <p:cNvSpPr>
            <a:spLocks noGrp="1"/>
          </p:cNvSpPr>
          <p:nvPr>
            <p:ph idx="14"/>
          </p:nvPr>
        </p:nvSpPr>
        <p:spPr>
          <a:xfrm>
            <a:off x="1335024" y="1981200"/>
            <a:ext cx="4114800" cy="438912"/>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 production of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G</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we say that</a:t>
            </a:r>
            <a:endParaRPr lang="en-US" dirty="0"/>
          </a:p>
        </p:txBody>
      </p:sp>
      <p:graphicFrame>
        <p:nvGraphicFramePr>
          <p:cNvPr id="31" name="Object 30">
            <a:extLst>
              <a:ext uri="{FF2B5EF4-FFF2-40B4-BE49-F238E27FC236}">
                <a16:creationId xmlns:a16="http://schemas.microsoft.com/office/drawing/2014/main" id="{6A130518-4504-4D38-9E44-D07940D76A4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60584261"/>
              </p:ext>
            </p:extLst>
          </p:nvPr>
        </p:nvGraphicFramePr>
        <p:xfrm>
          <a:off x="5120640" y="1984248"/>
          <a:ext cx="365760" cy="438912"/>
        </p:xfrm>
        <a:graphic>
          <a:graphicData uri="http://schemas.openxmlformats.org/presentationml/2006/ole">
            <mc:AlternateContent xmlns:mc="http://schemas.openxmlformats.org/markup-compatibility/2006">
              <mc:Choice xmlns:v="urn:schemas-microsoft-com:vml" Requires="v">
                <p:oleObj name="Equation" r:id="rId10" imgW="190440" imgH="228600" progId="Equation.DSMT4">
                  <p:embed/>
                </p:oleObj>
              </mc:Choice>
              <mc:Fallback>
                <p:oleObj name="Equation" r:id="rId10" imgW="190440" imgH="228600" progId="Equation.DSMT4">
                  <p:embed/>
                  <p:pic>
                    <p:nvPicPr>
                      <p:cNvPr id="0" name=""/>
                      <p:cNvPicPr/>
                      <p:nvPr/>
                    </p:nvPicPr>
                    <p:blipFill>
                      <a:blip r:embed="rId11"/>
                      <a:stretch>
                        <a:fillRect/>
                      </a:stretch>
                    </p:blipFill>
                    <p:spPr>
                      <a:xfrm>
                        <a:off x="5120640" y="1984248"/>
                        <a:ext cx="365760" cy="43891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F645ABB2-28C0-4832-B0C2-029BA5B60DD3}"/>
              </a:ext>
            </a:extLst>
          </p:cNvPr>
          <p:cNvSpPr>
            <a:spLocks noGrp="1"/>
          </p:cNvSpPr>
          <p:nvPr>
            <p:ph idx="15"/>
          </p:nvPr>
        </p:nvSpPr>
        <p:spPr>
          <a:xfrm>
            <a:off x="5413248" y="1971232"/>
            <a:ext cx="3246120" cy="420624"/>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directly derivable</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from</a:t>
            </a:r>
            <a:endParaRPr lang="en-US" dirty="0"/>
          </a:p>
        </p:txBody>
      </p:sp>
      <p:graphicFrame>
        <p:nvGraphicFramePr>
          <p:cNvPr id="32" name="Object 31">
            <a:extLst>
              <a:ext uri="{FF2B5EF4-FFF2-40B4-BE49-F238E27FC236}">
                <a16:creationId xmlns:a16="http://schemas.microsoft.com/office/drawing/2014/main" id="{EF3B610D-1637-49A5-B98D-DEE8D98D9C0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15151793"/>
              </p:ext>
            </p:extLst>
          </p:nvPr>
        </p:nvGraphicFramePr>
        <p:xfrm>
          <a:off x="8311896" y="1981200"/>
          <a:ext cx="390144" cy="438912"/>
        </p:xfrm>
        <a:graphic>
          <a:graphicData uri="http://schemas.openxmlformats.org/presentationml/2006/ole">
            <mc:AlternateContent xmlns:mc="http://schemas.openxmlformats.org/markup-compatibility/2006">
              <mc:Choice xmlns:v="urn:schemas-microsoft-com:vml" Requires="v">
                <p:oleObj name="Equation" r:id="rId12" imgW="203040" imgH="228600" progId="Equation.DSMT4">
                  <p:embed/>
                </p:oleObj>
              </mc:Choice>
              <mc:Fallback>
                <p:oleObj name="Equation" r:id="rId12" imgW="203040" imgH="228600" progId="Equation.DSMT4">
                  <p:embed/>
                  <p:pic>
                    <p:nvPicPr>
                      <p:cNvPr id="0" name=""/>
                      <p:cNvPicPr/>
                      <p:nvPr/>
                    </p:nvPicPr>
                    <p:blipFill>
                      <a:blip r:embed="rId13"/>
                      <a:stretch>
                        <a:fillRect/>
                      </a:stretch>
                    </p:blipFill>
                    <p:spPr>
                      <a:xfrm>
                        <a:off x="8311896" y="1981200"/>
                        <a:ext cx="390144" cy="43891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29D0A363-9CF2-40CE-89B7-D5B009CE47CF}"/>
              </a:ext>
            </a:extLst>
          </p:cNvPr>
          <p:cNvSpPr>
            <a:spLocks noGrp="1"/>
          </p:cNvSpPr>
          <p:nvPr>
            <p:ph idx="16"/>
          </p:nvPr>
        </p:nvSpPr>
        <p:spPr>
          <a:xfrm>
            <a:off x="457200" y="2298924"/>
            <a:ext cx="1495552" cy="412586"/>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write</a:t>
            </a:r>
            <a:endParaRPr lang="en-US" dirty="0"/>
          </a:p>
        </p:txBody>
      </p:sp>
      <p:graphicFrame>
        <p:nvGraphicFramePr>
          <p:cNvPr id="33" name="Object 32">
            <a:extLst>
              <a:ext uri="{FF2B5EF4-FFF2-40B4-BE49-F238E27FC236}">
                <a16:creationId xmlns:a16="http://schemas.microsoft.com/office/drawing/2014/main" id="{1A9ADBE3-63C3-4035-BCE2-55164F5DB9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8304167"/>
              </p:ext>
            </p:extLst>
          </p:nvPr>
        </p:nvGraphicFramePr>
        <p:xfrm>
          <a:off x="1673352" y="2313432"/>
          <a:ext cx="1121664" cy="420624"/>
        </p:xfrm>
        <a:graphic>
          <a:graphicData uri="http://schemas.openxmlformats.org/presentationml/2006/ole">
            <mc:AlternateContent xmlns:mc="http://schemas.openxmlformats.org/markup-compatibility/2006">
              <mc:Choice xmlns:v="urn:schemas-microsoft-com:vml" Requires="v">
                <p:oleObj name="Equation" r:id="rId14" imgW="609480" imgH="228600" progId="Equation.DSMT4">
                  <p:embed/>
                </p:oleObj>
              </mc:Choice>
              <mc:Fallback>
                <p:oleObj name="Equation" r:id="rId14" imgW="609480" imgH="228600" progId="Equation.DSMT4">
                  <p:embed/>
                  <p:pic>
                    <p:nvPicPr>
                      <p:cNvPr id="0" name=""/>
                      <p:cNvPicPr/>
                      <p:nvPr/>
                    </p:nvPicPr>
                    <p:blipFill>
                      <a:blip r:embed="rId15"/>
                      <a:stretch>
                        <a:fillRect/>
                      </a:stretch>
                    </p:blipFill>
                    <p:spPr>
                      <a:xfrm>
                        <a:off x="1673352" y="2313432"/>
                        <a:ext cx="1121664" cy="420624"/>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0123192B-B269-4465-9088-40BA0B5B5AED}"/>
              </a:ext>
            </a:extLst>
          </p:cNvPr>
          <p:cNvSpPr>
            <a:spLocks noGrp="1"/>
          </p:cNvSpPr>
          <p:nvPr>
            <p:ph idx="17"/>
          </p:nvPr>
        </p:nvSpPr>
        <p:spPr>
          <a:xfrm>
            <a:off x="457200" y="2875011"/>
            <a:ext cx="457200" cy="412586"/>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a:t>
            </a:r>
            <a:endParaRPr lang="en-US" dirty="0"/>
          </a:p>
        </p:txBody>
      </p:sp>
      <p:graphicFrame>
        <p:nvGraphicFramePr>
          <p:cNvPr id="34" name="Object 33">
            <a:extLst>
              <a:ext uri="{FF2B5EF4-FFF2-40B4-BE49-F238E27FC236}">
                <a16:creationId xmlns:a16="http://schemas.microsoft.com/office/drawing/2014/main" id="{CDFC6A4D-ED18-4F7F-B8F3-CC4162341AF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88349296"/>
              </p:ext>
            </p:extLst>
          </p:nvPr>
        </p:nvGraphicFramePr>
        <p:xfrm>
          <a:off x="758952" y="2889504"/>
          <a:ext cx="1495552" cy="420624"/>
        </p:xfrm>
        <a:graphic>
          <a:graphicData uri="http://schemas.openxmlformats.org/presentationml/2006/ole">
            <mc:AlternateContent xmlns:mc="http://schemas.openxmlformats.org/markup-compatibility/2006">
              <mc:Choice xmlns:v="urn:schemas-microsoft-com:vml" Requires="v">
                <p:oleObj name="Equation" r:id="rId16" imgW="812520" imgH="228600" progId="Equation.DSMT4">
                  <p:embed/>
                </p:oleObj>
              </mc:Choice>
              <mc:Fallback>
                <p:oleObj name="Equation" r:id="rId16" imgW="812520" imgH="228600" progId="Equation.DSMT4">
                  <p:embed/>
                  <p:pic>
                    <p:nvPicPr>
                      <p:cNvPr id="0" name=""/>
                      <p:cNvPicPr/>
                      <p:nvPr/>
                    </p:nvPicPr>
                    <p:blipFill>
                      <a:blip r:embed="rId17"/>
                      <a:stretch>
                        <a:fillRect/>
                      </a:stretch>
                    </p:blipFill>
                    <p:spPr>
                      <a:xfrm>
                        <a:off x="758952" y="2889504"/>
                        <a:ext cx="1495552" cy="420624"/>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AAC887DF-6EB8-4ACA-AE7B-7424FFEBBE3C}"/>
              </a:ext>
            </a:extLst>
          </p:cNvPr>
          <p:cNvSpPr>
            <a:spLocks noGrp="1"/>
          </p:cNvSpPr>
          <p:nvPr>
            <p:ph idx="18"/>
          </p:nvPr>
        </p:nvSpPr>
        <p:spPr>
          <a:xfrm>
            <a:off x="2175972" y="2871216"/>
            <a:ext cx="3620008" cy="412586"/>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strings over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such that</a:t>
            </a:r>
            <a:endParaRPr lang="en-US" dirty="0"/>
          </a:p>
        </p:txBody>
      </p:sp>
      <p:graphicFrame>
        <p:nvGraphicFramePr>
          <p:cNvPr id="35" name="Object 34">
            <a:extLst>
              <a:ext uri="{FF2B5EF4-FFF2-40B4-BE49-F238E27FC236}">
                <a16:creationId xmlns:a16="http://schemas.microsoft.com/office/drawing/2014/main" id="{B2687F72-45E8-408D-A464-74A62DEBA6F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57076636"/>
              </p:ext>
            </p:extLst>
          </p:nvPr>
        </p:nvGraphicFramePr>
        <p:xfrm>
          <a:off x="5392556" y="2884932"/>
          <a:ext cx="2532244" cy="420624"/>
        </p:xfrm>
        <a:graphic>
          <a:graphicData uri="http://schemas.openxmlformats.org/presentationml/2006/ole">
            <mc:AlternateContent xmlns:mc="http://schemas.openxmlformats.org/markup-compatibility/2006">
              <mc:Choice xmlns:v="urn:schemas-microsoft-com:vml" Requires="v">
                <p:oleObj name="Equation" r:id="rId18" imgW="1371600" imgH="228600" progId="Equation.DSMT4">
                  <p:embed/>
                </p:oleObj>
              </mc:Choice>
              <mc:Fallback>
                <p:oleObj name="Equation" r:id="rId18" imgW="1371600" imgH="228600" progId="Equation.DSMT4">
                  <p:embed/>
                  <p:pic>
                    <p:nvPicPr>
                      <p:cNvPr id="0" name=""/>
                      <p:cNvPicPr/>
                      <p:nvPr/>
                    </p:nvPicPr>
                    <p:blipFill>
                      <a:blip r:embed="rId19"/>
                      <a:stretch>
                        <a:fillRect/>
                      </a:stretch>
                    </p:blipFill>
                    <p:spPr>
                      <a:xfrm>
                        <a:off x="5392556" y="2884932"/>
                        <a:ext cx="2532244" cy="420624"/>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F4EBDE76-4853-49D4-A24D-33231ED47F7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57091069"/>
              </p:ext>
            </p:extLst>
          </p:nvPr>
        </p:nvGraphicFramePr>
        <p:xfrm>
          <a:off x="515112" y="3256926"/>
          <a:ext cx="1331976" cy="420624"/>
        </p:xfrm>
        <a:graphic>
          <a:graphicData uri="http://schemas.openxmlformats.org/presentationml/2006/ole">
            <mc:AlternateContent xmlns:mc="http://schemas.openxmlformats.org/markup-compatibility/2006">
              <mc:Choice xmlns:v="urn:schemas-microsoft-com:vml" Requires="v">
                <p:oleObj name="Equation" r:id="rId20" imgW="723600" imgH="228600" progId="Equation.DSMT4">
                  <p:embed/>
                </p:oleObj>
              </mc:Choice>
              <mc:Fallback>
                <p:oleObj name="Equation" r:id="rId20" imgW="723600" imgH="228600" progId="Equation.DSMT4">
                  <p:embed/>
                  <p:pic>
                    <p:nvPicPr>
                      <p:cNvPr id="0" name=""/>
                      <p:cNvPicPr/>
                      <p:nvPr/>
                    </p:nvPicPr>
                    <p:blipFill>
                      <a:blip r:embed="rId21"/>
                      <a:stretch>
                        <a:fillRect/>
                      </a:stretch>
                    </p:blipFill>
                    <p:spPr>
                      <a:xfrm>
                        <a:off x="515112" y="3256926"/>
                        <a:ext cx="1331976" cy="420624"/>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24E01B50-A6B1-48AB-A235-7FAF8E406F37}"/>
              </a:ext>
            </a:extLst>
          </p:cNvPr>
          <p:cNvSpPr>
            <a:spLocks noGrp="1"/>
          </p:cNvSpPr>
          <p:nvPr>
            <p:ph idx="19"/>
          </p:nvPr>
        </p:nvSpPr>
        <p:spPr>
          <a:xfrm>
            <a:off x="1752600" y="3254151"/>
            <a:ext cx="2267025" cy="414893"/>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then we say that</a:t>
            </a:r>
            <a:endParaRPr lang="en-US" dirty="0"/>
          </a:p>
        </p:txBody>
      </p:sp>
      <p:graphicFrame>
        <p:nvGraphicFramePr>
          <p:cNvPr id="37" name="Object 36">
            <a:extLst>
              <a:ext uri="{FF2B5EF4-FFF2-40B4-BE49-F238E27FC236}">
                <a16:creationId xmlns:a16="http://schemas.microsoft.com/office/drawing/2014/main" id="{3D9191FB-4709-473B-B3BC-0024FC1320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54697117"/>
              </p:ext>
            </p:extLst>
          </p:nvPr>
        </p:nvGraphicFramePr>
        <p:xfrm>
          <a:off x="3767328" y="3276600"/>
          <a:ext cx="373888" cy="420624"/>
        </p:xfrm>
        <a:graphic>
          <a:graphicData uri="http://schemas.openxmlformats.org/presentationml/2006/ole">
            <mc:AlternateContent xmlns:mc="http://schemas.openxmlformats.org/markup-compatibility/2006">
              <mc:Choice xmlns:v="urn:schemas-microsoft-com:vml" Requires="v">
                <p:oleObj name="Equation" r:id="rId22" imgW="203040" imgH="228600" progId="Equation.DSMT4">
                  <p:embed/>
                </p:oleObj>
              </mc:Choice>
              <mc:Fallback>
                <p:oleObj name="Equation" r:id="rId22" imgW="203040" imgH="228600" progId="Equation.DSMT4">
                  <p:embed/>
                  <p:pic>
                    <p:nvPicPr>
                      <p:cNvPr id="0" name=""/>
                      <p:cNvPicPr/>
                      <p:nvPr/>
                    </p:nvPicPr>
                    <p:blipFill>
                      <a:blip r:embed="rId23"/>
                      <a:stretch>
                        <a:fillRect/>
                      </a:stretch>
                    </p:blipFill>
                    <p:spPr>
                      <a:xfrm>
                        <a:off x="3767328" y="3276600"/>
                        <a:ext cx="373888" cy="420624"/>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7113AD5F-9C03-4065-BEC1-0390EAD30D0B}"/>
              </a:ext>
            </a:extLst>
          </p:cNvPr>
          <p:cNvSpPr>
            <a:spLocks noGrp="1"/>
          </p:cNvSpPr>
          <p:nvPr>
            <p:ph idx="20"/>
          </p:nvPr>
        </p:nvSpPr>
        <p:spPr>
          <a:xfrm>
            <a:off x="4050792" y="3248082"/>
            <a:ext cx="2278888" cy="412586"/>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derivable from</a:t>
            </a:r>
            <a:endParaRPr lang="en-US" dirty="0"/>
          </a:p>
        </p:txBody>
      </p:sp>
      <p:graphicFrame>
        <p:nvGraphicFramePr>
          <p:cNvPr id="38" name="Object 37">
            <a:extLst>
              <a:ext uri="{FF2B5EF4-FFF2-40B4-BE49-F238E27FC236}">
                <a16:creationId xmlns:a16="http://schemas.microsoft.com/office/drawing/2014/main" id="{15378EA7-C28C-4B2E-A98B-A4C25749575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71553510"/>
              </p:ext>
            </p:extLst>
          </p:nvPr>
        </p:nvGraphicFramePr>
        <p:xfrm>
          <a:off x="6049559" y="3273552"/>
          <a:ext cx="373888" cy="420624"/>
        </p:xfrm>
        <a:graphic>
          <a:graphicData uri="http://schemas.openxmlformats.org/presentationml/2006/ole">
            <mc:AlternateContent xmlns:mc="http://schemas.openxmlformats.org/markup-compatibility/2006">
              <mc:Choice xmlns:v="urn:schemas-microsoft-com:vml" Requires="v">
                <p:oleObj name="Equation" r:id="rId24" imgW="203040" imgH="228600" progId="Equation.DSMT4">
                  <p:embed/>
                </p:oleObj>
              </mc:Choice>
              <mc:Fallback>
                <p:oleObj name="Equation" r:id="rId24" imgW="203040" imgH="228600" progId="Equation.DSMT4">
                  <p:embed/>
                  <p:pic>
                    <p:nvPicPr>
                      <p:cNvPr id="0" name=""/>
                      <p:cNvPicPr/>
                      <p:nvPr/>
                    </p:nvPicPr>
                    <p:blipFill>
                      <a:blip r:embed="rId25"/>
                      <a:stretch>
                        <a:fillRect/>
                      </a:stretch>
                    </p:blipFill>
                    <p:spPr>
                      <a:xfrm>
                        <a:off x="6049559" y="3273552"/>
                        <a:ext cx="373888" cy="420624"/>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1FA755D7-F71B-454E-8062-183C0FC9A044}"/>
              </a:ext>
            </a:extLst>
          </p:cNvPr>
          <p:cNvSpPr>
            <a:spLocks noGrp="1"/>
          </p:cNvSpPr>
          <p:nvPr>
            <p:ph idx="21"/>
          </p:nvPr>
        </p:nvSpPr>
        <p:spPr>
          <a:xfrm>
            <a:off x="6363463" y="3259706"/>
            <a:ext cx="1465481" cy="438911"/>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write</a:t>
            </a:r>
            <a:endParaRPr lang="en-US" dirty="0"/>
          </a:p>
        </p:txBody>
      </p:sp>
      <p:graphicFrame>
        <p:nvGraphicFramePr>
          <p:cNvPr id="41" name="Object 40">
            <a:extLst>
              <a:ext uri="{FF2B5EF4-FFF2-40B4-BE49-F238E27FC236}">
                <a16:creationId xmlns:a16="http://schemas.microsoft.com/office/drawing/2014/main" id="{60D75460-2ECA-4C87-911C-7AA550B1A9F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8964072"/>
              </p:ext>
            </p:extLst>
          </p:nvPr>
        </p:nvGraphicFramePr>
        <p:xfrm>
          <a:off x="7584306" y="3118104"/>
          <a:ext cx="1059973" cy="576072"/>
        </p:xfrm>
        <a:graphic>
          <a:graphicData uri="http://schemas.openxmlformats.org/presentationml/2006/ole">
            <mc:AlternateContent xmlns:mc="http://schemas.openxmlformats.org/markup-compatibility/2006">
              <mc:Choice xmlns:v="urn:schemas-microsoft-com:vml" Requires="v">
                <p:oleObj name="Equation" r:id="rId26" imgW="583920" imgH="317160" progId="Equation.DSMT4">
                  <p:embed/>
                </p:oleObj>
              </mc:Choice>
              <mc:Fallback>
                <p:oleObj name="Equation" r:id="rId26" imgW="583920" imgH="317160" progId="Equation.DSMT4">
                  <p:embed/>
                  <p:pic>
                    <p:nvPicPr>
                      <p:cNvPr id="0" name=""/>
                      <p:cNvPicPr/>
                      <p:nvPr/>
                    </p:nvPicPr>
                    <p:blipFill>
                      <a:blip r:embed="rId27"/>
                      <a:stretch>
                        <a:fillRect/>
                      </a:stretch>
                    </p:blipFill>
                    <p:spPr>
                      <a:xfrm>
                        <a:off x="7584306" y="3118104"/>
                        <a:ext cx="1059973" cy="576072"/>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A671F679-844F-4B23-B847-325426B18C6C}"/>
              </a:ext>
            </a:extLst>
          </p:cNvPr>
          <p:cNvSpPr>
            <a:spLocks noGrp="1"/>
          </p:cNvSpPr>
          <p:nvPr>
            <p:ph idx="22"/>
          </p:nvPr>
        </p:nvSpPr>
        <p:spPr>
          <a:xfrm>
            <a:off x="457200" y="3810276"/>
            <a:ext cx="4859156" cy="448711"/>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sequence of steps used to obtain</a:t>
            </a:r>
            <a:endParaRPr lang="en-US" dirty="0"/>
          </a:p>
        </p:txBody>
      </p:sp>
      <p:graphicFrame>
        <p:nvGraphicFramePr>
          <p:cNvPr id="42" name="Object 41">
            <a:extLst>
              <a:ext uri="{FF2B5EF4-FFF2-40B4-BE49-F238E27FC236}">
                <a16:creationId xmlns:a16="http://schemas.microsoft.com/office/drawing/2014/main" id="{862E8E16-FCBE-4E8B-A651-645CE864E1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01425784"/>
              </p:ext>
            </p:extLst>
          </p:nvPr>
        </p:nvGraphicFramePr>
        <p:xfrm>
          <a:off x="4800600" y="3831336"/>
          <a:ext cx="373888" cy="420624"/>
        </p:xfrm>
        <a:graphic>
          <a:graphicData uri="http://schemas.openxmlformats.org/presentationml/2006/ole">
            <mc:AlternateContent xmlns:mc="http://schemas.openxmlformats.org/markup-compatibility/2006">
              <mc:Choice xmlns:v="urn:schemas-microsoft-com:vml" Requires="v">
                <p:oleObj name="Equation" r:id="rId28" imgW="203040" imgH="228600" progId="Equation.DSMT4">
                  <p:embed/>
                </p:oleObj>
              </mc:Choice>
              <mc:Fallback>
                <p:oleObj name="Equation" r:id="rId28" imgW="203040" imgH="228600" progId="Equation.DSMT4">
                  <p:embed/>
                  <p:pic>
                    <p:nvPicPr>
                      <p:cNvPr id="0" name=""/>
                      <p:cNvPicPr/>
                      <p:nvPr/>
                    </p:nvPicPr>
                    <p:blipFill>
                      <a:blip r:embed="rId29"/>
                      <a:stretch>
                        <a:fillRect/>
                      </a:stretch>
                    </p:blipFill>
                    <p:spPr>
                      <a:xfrm>
                        <a:off x="4800600" y="3831336"/>
                        <a:ext cx="373888" cy="420624"/>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91569EFD-DF4C-44D8-A8FD-67890517FE01}"/>
              </a:ext>
            </a:extLst>
          </p:cNvPr>
          <p:cNvSpPr>
            <a:spLocks noGrp="1"/>
          </p:cNvSpPr>
          <p:nvPr>
            <p:ph idx="23"/>
          </p:nvPr>
        </p:nvSpPr>
        <p:spPr>
          <a:xfrm>
            <a:off x="5105422" y="3820171"/>
            <a:ext cx="906481" cy="448711"/>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from</a:t>
            </a:r>
            <a:endParaRPr lang="en-US" dirty="0"/>
          </a:p>
        </p:txBody>
      </p:sp>
      <p:graphicFrame>
        <p:nvGraphicFramePr>
          <p:cNvPr id="43" name="Object 42">
            <a:extLst>
              <a:ext uri="{FF2B5EF4-FFF2-40B4-BE49-F238E27FC236}">
                <a16:creationId xmlns:a16="http://schemas.microsoft.com/office/drawing/2014/main" id="{BCB02697-5C5F-40E9-A9A6-707F58EA210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36770724"/>
              </p:ext>
            </p:extLst>
          </p:nvPr>
        </p:nvGraphicFramePr>
        <p:xfrm>
          <a:off x="5779008" y="3831336"/>
          <a:ext cx="373888" cy="420624"/>
        </p:xfrm>
        <a:graphic>
          <a:graphicData uri="http://schemas.openxmlformats.org/presentationml/2006/ole">
            <mc:AlternateContent xmlns:mc="http://schemas.openxmlformats.org/markup-compatibility/2006">
              <mc:Choice xmlns:v="urn:schemas-microsoft-com:vml" Requires="v">
                <p:oleObj name="Equation" r:id="rId30" imgW="203040" imgH="228600" progId="Equation.DSMT4">
                  <p:embed/>
                </p:oleObj>
              </mc:Choice>
              <mc:Fallback>
                <p:oleObj name="Equation" r:id="rId30" imgW="203040" imgH="228600" progId="Equation.DSMT4">
                  <p:embed/>
                  <p:pic>
                    <p:nvPicPr>
                      <p:cNvPr id="0" name=""/>
                      <p:cNvPicPr/>
                      <p:nvPr/>
                    </p:nvPicPr>
                    <p:blipFill>
                      <a:blip r:embed="rId31"/>
                      <a:stretch>
                        <a:fillRect/>
                      </a:stretch>
                    </p:blipFill>
                    <p:spPr>
                      <a:xfrm>
                        <a:off x="5779008" y="3831336"/>
                        <a:ext cx="373888" cy="420624"/>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DC90F1CF-D516-412E-A344-3E807E127AEE}"/>
              </a:ext>
            </a:extLst>
          </p:cNvPr>
          <p:cNvSpPr>
            <a:spLocks noGrp="1"/>
          </p:cNvSpPr>
          <p:nvPr>
            <p:ph idx="24"/>
          </p:nvPr>
        </p:nvSpPr>
        <p:spPr>
          <a:xfrm>
            <a:off x="6080760" y="3814433"/>
            <a:ext cx="2813948" cy="45658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called a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derivation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19" name="Content Placeholder 18">
            <a:extLst>
              <a:ext uri="{FF2B5EF4-FFF2-40B4-BE49-F238E27FC236}">
                <a16:creationId xmlns:a16="http://schemas.microsoft.com/office/drawing/2014/main" id="{9575780C-E5BB-4DC9-B8F8-17CB1414DB41}"/>
              </a:ext>
            </a:extLst>
          </p:cNvPr>
          <p:cNvSpPr>
            <a:spLocks noGrp="1"/>
          </p:cNvSpPr>
          <p:nvPr>
            <p:ph idx="25"/>
          </p:nvPr>
        </p:nvSpPr>
        <p:spPr>
          <a:xfrm>
            <a:off x="457200" y="4604725"/>
            <a:ext cx="8189976" cy="1919380"/>
          </a:xfrm>
        </p:spPr>
        <p:txBody>
          <a:bodyPr/>
          <a:lstStyle/>
          <a:p>
            <a:pPr marL="0" marR="0" lvl="0" indent="0" algn="l" defTabSz="457200" rtl="0" eaLnBrk="1" fontAlgn="auto" latinLnBrk="0" hangingPunct="1">
              <a:lnSpc>
                <a:spcPct val="100000"/>
              </a:lnSpc>
              <a:spcBef>
                <a:spcPts val="30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(Grammar </a:t>
            </a:r>
            <a:r>
              <a:rPr kumimoji="0" lang="en-US" sz="22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t>
            </a:r>
            <a:r>
              <a:rPr kumimoji="0" lang="en-US" sz="1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directly derivable from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t>
            </a:r>
            <a:r>
              <a:rPr kumimoji="0" lang="en-US" sz="1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because</a:t>
            </a:r>
            <a:b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b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 </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is a production and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is derivable from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because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 </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B</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using the productions</a:t>
            </a:r>
            <a:b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b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BB</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and</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B</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 </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in both of the last two steps of the derivation.</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25" name="Slide Number Placeholder 5">
            <a:extLst>
              <a:ext uri="{FF2B5EF4-FFF2-40B4-BE49-F238E27FC236}">
                <a16:creationId xmlns:a16="http://schemas.microsoft.com/office/drawing/2014/main" id="{7AD9EA6A-76FF-493F-B856-29AABDE4324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10</a:t>
            </a:fld>
            <a:endParaRPr lang="en-US" dirty="0">
              <a:solidFill>
                <a:schemeClr val="bg1"/>
              </a:solidFill>
              <a:latin typeface="Calibri (Body)"/>
            </a:endParaRPr>
          </a:p>
        </p:txBody>
      </p:sp>
    </p:spTree>
    <p:extLst>
      <p:ext uri="{BB962C8B-B14F-4D97-AF65-F5344CB8AC3E}">
        <p14:creationId xmlns:p14="http://schemas.microsoft.com/office/powerpoint/2010/main" val="362718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Language Generation</a:t>
            </a:r>
          </a:p>
        </p:txBody>
      </p:sp>
      <p:sp>
        <p:nvSpPr>
          <p:cNvPr id="3" name="Content Placeholder 2"/>
          <p:cNvSpPr>
            <a:spLocks noGrp="1"/>
          </p:cNvSpPr>
          <p:nvPr>
            <p:ph idx="1"/>
          </p:nvPr>
        </p:nvSpPr>
        <p:spPr>
          <a:xfrm>
            <a:off x="457200" y="1295400"/>
            <a:ext cx="8229600" cy="2362200"/>
          </a:xfrm>
        </p:spPr>
        <p:txBody>
          <a:bodyPr/>
          <a:lstStyle/>
          <a:p>
            <a:pPr>
              <a:spcBef>
                <a:spcPts val="600"/>
              </a:spcBef>
            </a:pPr>
            <a:r>
              <a:rPr lang="en-US" sz="2800" dirty="0"/>
              <a:t>Let </a:t>
            </a:r>
            <a:r>
              <a:rPr lang="en-US" sz="2800" i="1" dirty="0"/>
              <a:t>G =</a:t>
            </a:r>
            <a:r>
              <a:rPr lang="en-US" sz="2800" dirty="0"/>
              <a:t>(</a:t>
            </a:r>
            <a:r>
              <a:rPr lang="en-US" sz="2800" i="1" dirty="0"/>
              <a:t>V, T, S, P</a:t>
            </a:r>
            <a:r>
              <a:rPr lang="en-US" sz="2800" dirty="0"/>
              <a:t>) be a phrase-structure grammar. The </a:t>
            </a:r>
            <a:r>
              <a:rPr lang="en-US" sz="2800" i="1" dirty="0"/>
              <a:t>language generated by G,</a:t>
            </a:r>
            <a:r>
              <a:rPr lang="en-US" sz="2800" dirty="0"/>
              <a:t> denoted by </a:t>
            </a:r>
            <a:r>
              <a:rPr lang="en-US" sz="2800" i="1" dirty="0"/>
              <a:t>L</a:t>
            </a:r>
            <a:r>
              <a:rPr lang="en-US" sz="2800" dirty="0"/>
              <a:t>(</a:t>
            </a:r>
            <a:r>
              <a:rPr lang="en-US" sz="2800" i="1" dirty="0"/>
              <a:t>G</a:t>
            </a:r>
            <a:r>
              <a:rPr lang="en-US" sz="2800" dirty="0"/>
              <a:t>), is the set of all strings or terminals that are derivable from the starting state </a:t>
            </a:r>
            <a:r>
              <a:rPr lang="en-US" sz="2800" i="1" dirty="0"/>
              <a:t>S</a:t>
            </a:r>
            <a:r>
              <a:rPr lang="en-US" sz="2800" dirty="0"/>
              <a:t>.</a:t>
            </a:r>
          </a:p>
          <a:p>
            <a:pPr>
              <a:spcBef>
                <a:spcPts val="600"/>
              </a:spcBef>
            </a:pPr>
            <a:r>
              <a:rPr lang="en-US" sz="2800" dirty="0"/>
              <a:t>In other words,</a:t>
            </a:r>
          </a:p>
        </p:txBody>
      </p:sp>
      <p:graphicFrame>
        <p:nvGraphicFramePr>
          <p:cNvPr id="8"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83335920"/>
              </p:ext>
            </p:extLst>
          </p:nvPr>
        </p:nvGraphicFramePr>
        <p:xfrm>
          <a:off x="2798064" y="3022600"/>
          <a:ext cx="2819400" cy="863600"/>
        </p:xfrm>
        <a:graphic>
          <a:graphicData uri="http://schemas.openxmlformats.org/presentationml/2006/ole">
            <mc:AlternateContent xmlns:mc="http://schemas.openxmlformats.org/markup-compatibility/2006">
              <mc:Choice xmlns:v="urn:schemas-microsoft-com:vml" Requires="v">
                <p:oleObj name="Equation" r:id="rId2" imgW="1409400" imgH="431640" progId="Equation.DSMT4">
                  <p:embed/>
                </p:oleObj>
              </mc:Choice>
              <mc:Fallback>
                <p:oleObj name="Equation" r:id="rId2" imgW="1409400" imgH="431640" progId="Equation.DSMT4">
                  <p:embed/>
                  <p:pic>
                    <p:nvPicPr>
                      <p:cNvPr id="0" name=""/>
                      <p:cNvPicPr/>
                      <p:nvPr/>
                    </p:nvPicPr>
                    <p:blipFill>
                      <a:blip r:embed="rId3"/>
                      <a:stretch>
                        <a:fillRect/>
                      </a:stretch>
                    </p:blipFill>
                    <p:spPr>
                      <a:xfrm>
                        <a:off x="2798064" y="3022600"/>
                        <a:ext cx="2819400" cy="863600"/>
                      </a:xfrm>
                      <a:prstGeom prst="rect">
                        <a:avLst/>
                      </a:prstGeom>
                    </p:spPr>
                  </p:pic>
                </p:oleObj>
              </mc:Fallback>
            </mc:AlternateContent>
          </a:graphicData>
        </a:graphic>
      </p:graphicFrame>
      <p:sp>
        <p:nvSpPr>
          <p:cNvPr id="4" name="Content Placeholder 4"/>
          <p:cNvSpPr>
            <a:spLocks noGrp="1"/>
          </p:cNvSpPr>
          <p:nvPr>
            <p:ph idx="13"/>
          </p:nvPr>
        </p:nvSpPr>
        <p:spPr>
          <a:xfrm>
            <a:off x="457200" y="3771900"/>
            <a:ext cx="8503920" cy="1371600"/>
          </a:xfrm>
        </p:spPr>
        <p:txBody>
          <a:bodyPr/>
          <a:lstStyle/>
          <a:p>
            <a:r>
              <a:rPr lang="en-US" sz="2800" dirty="0"/>
              <a:t>Let </a:t>
            </a:r>
            <a:r>
              <a:rPr lang="en-US" sz="2800" i="1" dirty="0"/>
              <a:t>G</a:t>
            </a:r>
            <a:r>
              <a:rPr lang="en-US" sz="2800" dirty="0"/>
              <a:t> be the grammar with the vocabulary </a:t>
            </a:r>
            <a:r>
              <a:rPr lang="en-US" sz="2800" i="1" dirty="0"/>
              <a:t>V</a:t>
            </a:r>
            <a:r>
              <a:rPr lang="en-US" sz="2800" dirty="0"/>
              <a:t> = {</a:t>
            </a:r>
            <a:r>
              <a:rPr lang="en-US" sz="2800" i="1" dirty="0"/>
              <a:t>S</a:t>
            </a:r>
            <a:r>
              <a:rPr lang="en-US" sz="2800" dirty="0"/>
              <a:t>, </a:t>
            </a:r>
            <a:r>
              <a:rPr lang="en-US" sz="2800" i="1" dirty="0"/>
              <a:t>A</a:t>
            </a:r>
            <a:r>
              <a:rPr lang="en-US" sz="2800" dirty="0"/>
              <a:t>, </a:t>
            </a:r>
            <a:r>
              <a:rPr lang="en-US" sz="2800" i="1" dirty="0"/>
              <a:t>a</a:t>
            </a:r>
            <a:r>
              <a:rPr lang="en-US" sz="2800" dirty="0"/>
              <a:t>, </a:t>
            </a:r>
            <a:r>
              <a:rPr lang="en-US" sz="2800" i="1" dirty="0"/>
              <a:t>b</a:t>
            </a:r>
            <a:r>
              <a:rPr lang="en-US" sz="2800" dirty="0"/>
              <a:t>}, a set of terminals </a:t>
            </a:r>
            <a:r>
              <a:rPr lang="en-US" sz="2800" i="1" dirty="0"/>
              <a:t>T</a:t>
            </a:r>
            <a:r>
              <a:rPr lang="en-US" sz="2800" dirty="0"/>
              <a:t> = {</a:t>
            </a:r>
            <a:r>
              <a:rPr lang="en-US" sz="2800" i="1" dirty="0"/>
              <a:t>a</a:t>
            </a:r>
            <a:r>
              <a:rPr lang="en-US" sz="2800" dirty="0"/>
              <a:t>, </a:t>
            </a:r>
            <a:r>
              <a:rPr lang="en-US" sz="2800" i="1" dirty="0"/>
              <a:t>b</a:t>
            </a:r>
            <a:r>
              <a:rPr lang="en-US" sz="2800" dirty="0"/>
              <a:t>}, starting symbol </a:t>
            </a:r>
            <a:r>
              <a:rPr lang="en-US" sz="2800" i="1" dirty="0"/>
              <a:t>S</a:t>
            </a:r>
            <a:r>
              <a:rPr lang="en-US" sz="2800" dirty="0"/>
              <a:t>, and productions</a:t>
            </a:r>
          </a:p>
        </p:txBody>
      </p:sp>
      <p:graphicFrame>
        <p:nvGraphicFramePr>
          <p:cNvPr id="9"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0574362"/>
              </p:ext>
            </p:extLst>
          </p:nvPr>
        </p:nvGraphicFramePr>
        <p:xfrm>
          <a:off x="2322576" y="4711700"/>
          <a:ext cx="3708400" cy="508000"/>
        </p:xfrm>
        <a:graphic>
          <a:graphicData uri="http://schemas.openxmlformats.org/presentationml/2006/ole">
            <mc:AlternateContent xmlns:mc="http://schemas.openxmlformats.org/markup-compatibility/2006">
              <mc:Choice xmlns:v="urn:schemas-microsoft-com:vml" Requires="v">
                <p:oleObj name="Equation" r:id="rId4" imgW="1854000" imgH="253800" progId="Equation.DSMT4">
                  <p:embed/>
                </p:oleObj>
              </mc:Choice>
              <mc:Fallback>
                <p:oleObj name="Equation" r:id="rId4" imgW="1854000" imgH="253800" progId="Equation.DSMT4">
                  <p:embed/>
                  <p:pic>
                    <p:nvPicPr>
                      <p:cNvPr id="8" name="Object 7"/>
                      <p:cNvPicPr/>
                      <p:nvPr/>
                    </p:nvPicPr>
                    <p:blipFill>
                      <a:blip r:embed="rId5"/>
                      <a:stretch>
                        <a:fillRect/>
                      </a:stretch>
                    </p:blipFill>
                    <p:spPr>
                      <a:xfrm>
                        <a:off x="2322576" y="4711700"/>
                        <a:ext cx="3708400" cy="508000"/>
                      </a:xfrm>
                      <a:prstGeom prst="rect">
                        <a:avLst/>
                      </a:prstGeom>
                    </p:spPr>
                  </p:pic>
                </p:oleObj>
              </mc:Fallback>
            </mc:AlternateContent>
          </a:graphicData>
        </a:graphic>
      </p:graphicFrame>
      <p:sp>
        <p:nvSpPr>
          <p:cNvPr id="5" name="Content Placeholder 6"/>
          <p:cNvSpPr>
            <a:spLocks noGrp="1"/>
          </p:cNvSpPr>
          <p:nvPr>
            <p:ph idx="14"/>
          </p:nvPr>
        </p:nvSpPr>
        <p:spPr>
          <a:xfrm>
            <a:off x="457200" y="5181600"/>
            <a:ext cx="8229600" cy="1371600"/>
          </a:xfrm>
        </p:spPr>
        <p:txBody>
          <a:bodyPr/>
          <a:lstStyle/>
          <a:p>
            <a:r>
              <a:rPr lang="en-US" sz="2800" i="1" dirty="0"/>
              <a:t>L</a:t>
            </a:r>
            <a:r>
              <a:rPr lang="en-US" sz="2800" dirty="0"/>
              <a:t>(</a:t>
            </a:r>
            <a:r>
              <a:rPr lang="en-US" sz="2800" i="1" dirty="0"/>
              <a:t>G</a:t>
            </a:r>
            <a:r>
              <a:rPr lang="en-US" sz="2800" dirty="0"/>
              <a:t>) = {</a:t>
            </a:r>
            <a:r>
              <a:rPr lang="en-US" sz="2800" i="1" dirty="0"/>
              <a:t>b</a:t>
            </a:r>
            <a:r>
              <a:rPr lang="en-US" sz="2800" dirty="0"/>
              <a:t>, </a:t>
            </a:r>
            <a:r>
              <a:rPr lang="en-US" sz="2800" i="1" dirty="0"/>
              <a:t>a</a:t>
            </a:r>
            <a:r>
              <a:rPr lang="en-US" sz="100" i="1" dirty="0"/>
              <a:t> </a:t>
            </a:r>
            <a:r>
              <a:rPr lang="en-US" sz="2800" i="1" dirty="0" err="1"/>
              <a:t>a</a:t>
            </a:r>
            <a:r>
              <a:rPr lang="en-US" sz="100" i="1" dirty="0"/>
              <a:t> </a:t>
            </a:r>
            <a:r>
              <a:rPr lang="en-US" sz="2800" i="1" dirty="0"/>
              <a:t>a</a:t>
            </a:r>
            <a:r>
              <a:rPr lang="en-US" sz="2800" dirty="0"/>
              <a:t>}, because we can begin a derivation with </a:t>
            </a:r>
            <a:r>
              <a:rPr lang="en-US" sz="2800" i="1" dirty="0"/>
              <a:t>S</a:t>
            </a:r>
            <a:r>
              <a:rPr lang="en-US" sz="2800" dirty="0"/>
              <a:t> → </a:t>
            </a:r>
            <a:r>
              <a:rPr lang="en-US" sz="2800" i="1" dirty="0"/>
              <a:t>a</a:t>
            </a:r>
            <a:r>
              <a:rPr lang="en-US" sz="100" i="1" dirty="0"/>
              <a:t> </a:t>
            </a:r>
            <a:r>
              <a:rPr lang="en-US" sz="2800" i="1" dirty="0" err="1"/>
              <a:t>A</a:t>
            </a:r>
            <a:r>
              <a:rPr lang="en-US" sz="2800" i="1" dirty="0"/>
              <a:t> </a:t>
            </a:r>
            <a:r>
              <a:rPr lang="en-US" sz="2800" dirty="0"/>
              <a:t>or</a:t>
            </a:r>
            <a:r>
              <a:rPr lang="en-US" sz="2800" i="1" dirty="0"/>
              <a:t> </a:t>
            </a:r>
            <a:r>
              <a:rPr lang="en-US" sz="2800" dirty="0"/>
              <a:t>with </a:t>
            </a:r>
            <a:r>
              <a:rPr lang="en-US" sz="2800" i="1" dirty="0"/>
              <a:t>S</a:t>
            </a:r>
            <a:r>
              <a:rPr lang="en-US" sz="2800" dirty="0"/>
              <a:t> → </a:t>
            </a:r>
            <a:r>
              <a:rPr lang="en-US" sz="2800" i="1" dirty="0"/>
              <a:t>b, </a:t>
            </a:r>
            <a:r>
              <a:rPr lang="en-US" sz="2800" dirty="0"/>
              <a:t>and</a:t>
            </a:r>
            <a:r>
              <a:rPr lang="en-US" sz="2800" i="1" dirty="0"/>
              <a:t> </a:t>
            </a:r>
            <a:r>
              <a:rPr lang="en-US" sz="2800" dirty="0"/>
              <a:t>from </a:t>
            </a:r>
            <a:r>
              <a:rPr lang="en-US" sz="2800" i="1" dirty="0"/>
              <a:t>a</a:t>
            </a:r>
            <a:r>
              <a:rPr lang="en-US" sz="100" i="1" dirty="0"/>
              <a:t> </a:t>
            </a:r>
            <a:r>
              <a:rPr lang="en-US" sz="2800" i="1" dirty="0" err="1"/>
              <a:t>A</a:t>
            </a:r>
            <a:r>
              <a:rPr lang="en-US" sz="2800" i="1" dirty="0"/>
              <a:t> </a:t>
            </a:r>
            <a:r>
              <a:rPr lang="en-US" sz="2800" dirty="0"/>
              <a:t>we can derive </a:t>
            </a:r>
            <a:r>
              <a:rPr lang="en-US" sz="2800" i="1" dirty="0"/>
              <a:t>a</a:t>
            </a:r>
            <a:r>
              <a:rPr lang="en-US" sz="100" i="1" dirty="0"/>
              <a:t> </a:t>
            </a:r>
            <a:r>
              <a:rPr lang="en-US" sz="2800" i="1" dirty="0" err="1"/>
              <a:t>a</a:t>
            </a:r>
            <a:r>
              <a:rPr lang="en-US" sz="100" i="1" dirty="0"/>
              <a:t> </a:t>
            </a:r>
            <a:r>
              <a:rPr lang="en-US" sz="2800" i="1" dirty="0" err="1"/>
              <a:t>a</a:t>
            </a:r>
            <a:r>
              <a:rPr lang="en-US" sz="2800" dirty="0"/>
              <a:t> using </a:t>
            </a:r>
            <a:r>
              <a:rPr lang="en-US" sz="2800" i="1" dirty="0"/>
              <a:t>A</a:t>
            </a:r>
            <a:r>
              <a:rPr lang="en-US" sz="2800" dirty="0"/>
              <a:t> → </a:t>
            </a:r>
            <a:r>
              <a:rPr lang="en-US" sz="2800" i="1" dirty="0"/>
              <a:t>a</a:t>
            </a:r>
            <a:r>
              <a:rPr lang="en-US" sz="100" i="1" dirty="0"/>
              <a:t> </a:t>
            </a:r>
            <a:r>
              <a:rPr lang="en-US" sz="2800" i="1" dirty="0" err="1"/>
              <a:t>a</a:t>
            </a:r>
            <a:r>
              <a:rPr lang="en-US" sz="2800" i="1" dirty="0"/>
              <a:t>. </a:t>
            </a:r>
            <a:r>
              <a:rPr lang="en-US" sz="2800" dirty="0"/>
              <a:t>There are no other possible derivations.</a:t>
            </a:r>
          </a:p>
        </p:txBody>
      </p:sp>
      <p:sp>
        <p:nvSpPr>
          <p:cNvPr id="10" name="Slide Number Placeholder 5">
            <a:extLst>
              <a:ext uri="{FF2B5EF4-FFF2-40B4-BE49-F238E27FC236}">
                <a16:creationId xmlns:a16="http://schemas.microsoft.com/office/drawing/2014/main" id="{FD9EFFFB-6B6F-4715-AA4F-2BEC189F387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11</a:t>
            </a:fld>
            <a:endParaRPr lang="en-US" dirty="0">
              <a:solidFill>
                <a:schemeClr val="bg1"/>
              </a:solidFill>
              <a:latin typeface="Calibri (Body)"/>
            </a:endParaRPr>
          </a:p>
        </p:txBody>
      </p:sp>
    </p:spTree>
    <p:extLst>
      <p:ext uri="{BB962C8B-B14F-4D97-AF65-F5344CB8AC3E}">
        <p14:creationId xmlns:p14="http://schemas.microsoft.com/office/powerpoint/2010/main" val="2500025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188720"/>
          </a:xfrm>
        </p:spPr>
        <p:txBody>
          <a:bodyPr/>
          <a:lstStyle/>
          <a:p>
            <a:r>
              <a:rPr lang="en-US" dirty="0">
                <a:latin typeface="+mj-lt"/>
              </a:rPr>
              <a:t>Types of Phrase Structure Grammars</a:t>
            </a:r>
          </a:p>
        </p:txBody>
      </p:sp>
      <p:pic>
        <p:nvPicPr>
          <p:cNvPr id="13" name="Picture 2" descr="A portrait of Avram Noam Chomsky.">
            <a:extLst>
              <a:ext uri="{FF2B5EF4-FFF2-40B4-BE49-F238E27FC236}">
                <a16:creationId xmlns:a16="http://schemas.microsoft.com/office/drawing/2014/main" id="{2452D888-15AA-4EEE-BC7C-8206740753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17030" y="91005"/>
            <a:ext cx="1113513" cy="1280160"/>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06DC182-17B9-4884-A67B-10FA9ABF17A4}"/>
              </a:ext>
            </a:extLst>
          </p:cNvPr>
          <p:cNvSpPr>
            <a:spLocks noGrp="1"/>
          </p:cNvSpPr>
          <p:nvPr>
            <p:ph idx="1"/>
          </p:nvPr>
        </p:nvSpPr>
        <p:spPr>
          <a:xfrm>
            <a:off x="6760359" y="1360055"/>
            <a:ext cx="2438400" cy="619760"/>
          </a:xfrm>
        </p:spPr>
        <p:txBody>
          <a:bodyPr/>
          <a:lstStyle/>
          <a:p>
            <a:pPr marL="0" marR="0" lvl="0" indent="0" algn="ctr"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Avram Noam Chomsky (Born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1928</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4" name="Content Placeholder 3"/>
          <p:cNvSpPr>
            <a:spLocks noGrp="1"/>
          </p:cNvSpPr>
          <p:nvPr>
            <p:ph idx="13"/>
          </p:nvPr>
        </p:nvSpPr>
        <p:spPr>
          <a:xfrm>
            <a:off x="468086" y="1292860"/>
            <a:ext cx="6324600" cy="81788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Phrase-structure grammars are classified by the types of allowable productions.</a:t>
            </a:r>
          </a:p>
        </p:txBody>
      </p:sp>
      <p:sp>
        <p:nvSpPr>
          <p:cNvPr id="5" name="Content Placeholder 4"/>
          <p:cNvSpPr>
            <a:spLocks noGrp="1"/>
          </p:cNvSpPr>
          <p:nvPr>
            <p:ph idx="14"/>
          </p:nvPr>
        </p:nvSpPr>
        <p:spPr>
          <a:xfrm>
            <a:off x="530352" y="2139696"/>
            <a:ext cx="8229600" cy="365760"/>
          </a:xfrm>
          <a:ln w="19050">
            <a:solidFill>
              <a:srgbClr val="14AAE1"/>
            </a:solidFill>
          </a:ln>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1A587B"/>
                </a:solidFill>
                <a:effectLst/>
                <a:uLnTx/>
                <a:uFillTx/>
                <a:latin typeface="Calibri (Body)"/>
                <a:ea typeface="+mn-ea"/>
                <a:cs typeface="Arial" panose="020B0604020202020204" pitchFamily="34" charset="0"/>
              </a:rPr>
              <a:t>TABLE 1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Types of Grammars.</a:t>
            </a:r>
          </a:p>
        </p:txBody>
      </p:sp>
      <p:sp>
        <p:nvSpPr>
          <p:cNvPr id="6" name="Content Placeholder 5" hidden="1"/>
          <p:cNvSpPr>
            <a:spLocks noGrp="1"/>
          </p:cNvSpPr>
          <p:nvPr>
            <p:ph idx="15"/>
          </p:nvPr>
        </p:nvSpPr>
        <p:spPr>
          <a:xfrm>
            <a:off x="2622892" y="3209544"/>
            <a:ext cx="5105400" cy="434340"/>
          </a:xfrm>
          <a:ln w="19050">
            <a:noFill/>
          </a:ln>
        </p:spPr>
        <p:txBody>
          <a:bodyPr/>
          <a:lstStyle/>
          <a:p>
            <a:pPr>
              <a:defRPr/>
            </a:pPr>
            <a:endParaRPr lang="en-US" sz="2000" dirty="0">
              <a:solidFill>
                <a:prstClr val="black"/>
              </a:solidFill>
            </a:endParaRPr>
          </a:p>
        </p:txBody>
      </p:sp>
      <p:graphicFrame>
        <p:nvGraphicFramePr>
          <p:cNvPr id="12" name="Table 6" descr="The following content is arranged like a table."/>
          <p:cNvGraphicFramePr>
            <a:graphicFrameLocks noGrp="1"/>
          </p:cNvGraphicFramePr>
          <p:nvPr>
            <p:extLst>
              <p:ext uri="{D42A27DB-BD31-4B8C-83A1-F6EECF244321}">
                <p14:modId xmlns:p14="http://schemas.microsoft.com/office/powerpoint/2010/main" val="741808041"/>
              </p:ext>
            </p:extLst>
          </p:nvPr>
        </p:nvGraphicFramePr>
        <p:xfrm>
          <a:off x="533400" y="2509520"/>
          <a:ext cx="8229600" cy="206248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655649553"/>
                    </a:ext>
                  </a:extLst>
                </a:gridCol>
                <a:gridCol w="7406640">
                  <a:extLst>
                    <a:ext uri="{9D8B030D-6E8A-4147-A177-3AD203B41FA5}">
                      <a16:colId xmlns:a16="http://schemas.microsoft.com/office/drawing/2014/main" val="2300327814"/>
                    </a:ext>
                  </a:extLst>
                </a:gridCol>
              </a:tblGrid>
              <a:tr h="370840">
                <a:tc>
                  <a:txBody>
                    <a:bodyPr/>
                    <a:lstStyle/>
                    <a:p>
                      <a:pPr algn="ctr"/>
                      <a:endParaRPr lang="en-US" sz="1600" dirty="0">
                        <a:solidFill>
                          <a:schemeClr val="tx1"/>
                        </a:solidFill>
                      </a:endParaRPr>
                    </a:p>
                  </a:txBody>
                  <a:tcPr>
                    <a:lnL w="19050" cap="flat" cmpd="sng" algn="ctr">
                      <a:solidFill>
                        <a:srgbClr val="14AAE1"/>
                      </a:solidFill>
                      <a:prstDash val="solid"/>
                      <a:round/>
                      <a:headEnd type="none" w="med" len="med"/>
                      <a:tailEnd type="none" w="med" len="med"/>
                    </a:lnL>
                    <a:lnR w="19050" cap="flat" cmpd="sng" algn="ctr">
                      <a:solidFill>
                        <a:srgbClr val="14AAE1"/>
                      </a:solidFill>
                      <a:prstDash val="solid"/>
                      <a:round/>
                      <a:headEnd type="none" w="med" len="med"/>
                      <a:tailEnd type="none" w="med" len="med"/>
                    </a:lnR>
                    <a:lnT w="19050" cap="flat" cmpd="sng" algn="ctr">
                      <a:solidFill>
                        <a:srgbClr val="14AAE1"/>
                      </a:solidFill>
                      <a:prstDash val="solid"/>
                      <a:round/>
                      <a:headEnd type="none" w="med" len="med"/>
                      <a:tailEnd type="none" w="med" len="med"/>
                    </a:lnT>
                    <a:lnB w="19050"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aseline="-25000" dirty="0">
                        <a:solidFill>
                          <a:schemeClr val="tx1"/>
                        </a:solidFill>
                      </a:endParaRPr>
                    </a:p>
                  </a:txBody>
                  <a:tcPr>
                    <a:lnL w="19050" cap="flat" cmpd="sng" algn="ctr">
                      <a:solidFill>
                        <a:srgbClr val="14AAE1"/>
                      </a:solidFill>
                      <a:prstDash val="solid"/>
                      <a:round/>
                      <a:headEnd type="none" w="med" len="med"/>
                      <a:tailEnd type="none" w="med" len="med"/>
                    </a:lnL>
                    <a:lnR w="19050" cap="flat" cmpd="sng" algn="ctr">
                      <a:solidFill>
                        <a:srgbClr val="14AAE1"/>
                      </a:solidFill>
                      <a:prstDash val="solid"/>
                      <a:round/>
                      <a:headEnd type="none" w="med" len="med"/>
                      <a:tailEnd type="none" w="med" len="med"/>
                    </a:lnR>
                    <a:lnT w="19050" cap="flat" cmpd="sng" algn="ctr">
                      <a:solidFill>
                        <a:srgbClr val="14AAE1"/>
                      </a:solidFill>
                      <a:prstDash val="solid"/>
                      <a:round/>
                      <a:headEnd type="none" w="med" len="med"/>
                      <a:tailEnd type="none" w="med" len="med"/>
                    </a:lnT>
                    <a:lnB w="19050"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262809"/>
                  </a:ext>
                </a:extLst>
              </a:tr>
              <a:tr h="370840">
                <a:tc>
                  <a:txBody>
                    <a:bodyPr/>
                    <a:lstStyle/>
                    <a:p>
                      <a:pPr algn="ctr"/>
                      <a:endParaRPr lang="en-US" sz="1600" dirty="0">
                        <a:solidFill>
                          <a:schemeClr val="tx1"/>
                        </a:solidFill>
                        <a:latin typeface="Calibri (Body)"/>
                      </a:endParaRPr>
                    </a:p>
                  </a:txBody>
                  <a:tcPr>
                    <a:lnL w="19050" cap="flat" cmpd="sng" algn="ctr">
                      <a:solidFill>
                        <a:srgbClr val="14AAE1"/>
                      </a:solidFill>
                      <a:prstDash val="solid"/>
                      <a:round/>
                      <a:headEnd type="none" w="med" len="med"/>
                      <a:tailEnd type="none" w="med" len="med"/>
                    </a:lnL>
                    <a:lnR w="19050" cap="flat" cmpd="sng" algn="ctr">
                      <a:solidFill>
                        <a:srgbClr val="14AAE1"/>
                      </a:solidFill>
                      <a:prstDash val="solid"/>
                      <a:round/>
                      <a:headEnd type="none" w="med" len="med"/>
                      <a:tailEnd type="none" w="med" len="med"/>
                    </a:lnR>
                    <a:lnT w="19050"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600" dirty="0">
                        <a:solidFill>
                          <a:schemeClr val="tx1"/>
                        </a:solidFill>
                      </a:endParaRPr>
                    </a:p>
                  </a:txBody>
                  <a:tcPr>
                    <a:lnL w="19050" cap="flat" cmpd="sng" algn="ctr">
                      <a:solidFill>
                        <a:srgbClr val="14AAE1"/>
                      </a:solidFill>
                      <a:prstDash val="solid"/>
                      <a:round/>
                      <a:headEnd type="none" w="med" len="med"/>
                      <a:tailEnd type="none" w="med" len="med"/>
                    </a:lnL>
                    <a:lnR w="19050" cap="flat" cmpd="sng" algn="ctr">
                      <a:solidFill>
                        <a:srgbClr val="14AAE1"/>
                      </a:solidFill>
                      <a:prstDash val="solid"/>
                      <a:round/>
                      <a:headEnd type="none" w="med" len="med"/>
                      <a:tailEnd type="none" w="med" len="med"/>
                    </a:lnR>
                    <a:lnT w="19050"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7803387"/>
                  </a:ext>
                </a:extLst>
              </a:tr>
              <a:tr h="370840">
                <a:tc>
                  <a:txBody>
                    <a:bodyPr/>
                    <a:lstStyle/>
                    <a:p>
                      <a:pPr algn="ctr"/>
                      <a:endParaRPr lang="en-US" sz="1600" dirty="0">
                        <a:solidFill>
                          <a:schemeClr val="tx1"/>
                        </a:solidFill>
                        <a:latin typeface="Calibri (Body)"/>
                      </a:endParaRPr>
                    </a:p>
                  </a:txBody>
                  <a:tcPr>
                    <a:lnL w="19050" cap="flat" cmpd="sng" algn="ctr">
                      <a:solidFill>
                        <a:srgbClr val="14AAE1"/>
                      </a:solidFill>
                      <a:prstDash val="solid"/>
                      <a:round/>
                      <a:headEnd type="none" w="med" len="med"/>
                      <a:tailEnd type="none" w="med" len="med"/>
                    </a:lnL>
                    <a:lnR w="19050" cap="flat" cmpd="sng" algn="ctr">
                      <a:solidFill>
                        <a:srgbClr val="14AAE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dirty="0">
                        <a:solidFill>
                          <a:schemeClr val="tx1"/>
                        </a:solidFill>
                      </a:endParaRPr>
                    </a:p>
                    <a:p>
                      <a:endParaRPr lang="en-US" sz="1600" dirty="0">
                        <a:solidFill>
                          <a:schemeClr val="tx1"/>
                        </a:solidFill>
                      </a:endParaRPr>
                    </a:p>
                  </a:txBody>
                  <a:tcPr>
                    <a:lnL w="19050" cap="flat" cmpd="sng" algn="ctr">
                      <a:solidFill>
                        <a:srgbClr val="14AAE1"/>
                      </a:solidFill>
                      <a:prstDash val="solid"/>
                      <a:round/>
                      <a:headEnd type="none" w="med" len="med"/>
                      <a:tailEnd type="none" w="med" len="med"/>
                    </a:lnL>
                    <a:lnR w="19050" cap="flat" cmpd="sng" algn="ctr">
                      <a:solidFill>
                        <a:srgbClr val="14AAE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2798442"/>
                  </a:ext>
                </a:extLst>
              </a:tr>
              <a:tr h="370840">
                <a:tc>
                  <a:txBody>
                    <a:bodyPr/>
                    <a:lstStyle/>
                    <a:p>
                      <a:pPr algn="ctr"/>
                      <a:endParaRPr lang="en-US" sz="1600" dirty="0">
                        <a:solidFill>
                          <a:schemeClr val="tx1"/>
                        </a:solidFill>
                        <a:latin typeface="Calibri (Body)"/>
                      </a:endParaRPr>
                    </a:p>
                  </a:txBody>
                  <a:tcPr>
                    <a:lnL w="19050" cap="flat" cmpd="sng" algn="ctr">
                      <a:solidFill>
                        <a:srgbClr val="14AAE1"/>
                      </a:solidFill>
                      <a:prstDash val="solid"/>
                      <a:round/>
                      <a:headEnd type="none" w="med" len="med"/>
                      <a:tailEnd type="none" w="med" len="med"/>
                    </a:lnL>
                    <a:lnR w="19050" cap="flat" cmpd="sng" algn="ctr">
                      <a:solidFill>
                        <a:srgbClr val="14AAE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dirty="0">
                        <a:solidFill>
                          <a:schemeClr val="tx1"/>
                        </a:solidFill>
                      </a:endParaRPr>
                    </a:p>
                  </a:txBody>
                  <a:tcPr>
                    <a:lnL w="19050" cap="flat" cmpd="sng" algn="ctr">
                      <a:solidFill>
                        <a:srgbClr val="14AAE1"/>
                      </a:solidFill>
                      <a:prstDash val="solid"/>
                      <a:round/>
                      <a:headEnd type="none" w="med" len="med"/>
                      <a:tailEnd type="none" w="med" len="med"/>
                    </a:lnL>
                    <a:lnR w="19050" cap="flat" cmpd="sng" algn="ctr">
                      <a:solidFill>
                        <a:srgbClr val="14AAE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9771874"/>
                  </a:ext>
                </a:extLst>
              </a:tr>
              <a:tr h="370840">
                <a:tc>
                  <a:txBody>
                    <a:bodyPr/>
                    <a:lstStyle/>
                    <a:p>
                      <a:pPr algn="ctr"/>
                      <a:endParaRPr lang="en-US" sz="1600" dirty="0">
                        <a:solidFill>
                          <a:schemeClr val="tx1"/>
                        </a:solidFill>
                        <a:latin typeface="Calibri (Body)"/>
                      </a:endParaRPr>
                    </a:p>
                  </a:txBody>
                  <a:tcPr>
                    <a:lnL w="19050" cap="flat" cmpd="sng" algn="ctr">
                      <a:solidFill>
                        <a:srgbClr val="14AAE1"/>
                      </a:solidFill>
                      <a:prstDash val="solid"/>
                      <a:round/>
                      <a:headEnd type="none" w="med" len="med"/>
                      <a:tailEnd type="none" w="med" len="med"/>
                    </a:lnL>
                    <a:lnR w="19050" cap="flat" cmpd="sng" algn="ctr">
                      <a:solidFill>
                        <a:srgbClr val="14AAE1"/>
                      </a:solidFill>
                      <a:prstDash val="solid"/>
                      <a:round/>
                      <a:headEnd type="none" w="med" len="med"/>
                      <a:tailEnd type="none" w="med" len="med"/>
                    </a:lnR>
                    <a:lnT w="12700" cmpd="sng">
                      <a:noFill/>
                    </a:lnT>
                    <a:lnB w="19050"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i="0" dirty="0">
                        <a:solidFill>
                          <a:schemeClr val="tx1"/>
                        </a:solidFill>
                      </a:endParaRPr>
                    </a:p>
                  </a:txBody>
                  <a:tcPr>
                    <a:lnL w="19050" cap="flat" cmpd="sng" algn="ctr">
                      <a:solidFill>
                        <a:srgbClr val="14AAE1"/>
                      </a:solidFill>
                      <a:prstDash val="solid"/>
                      <a:round/>
                      <a:headEnd type="none" w="med" len="med"/>
                      <a:tailEnd type="none" w="med" len="med"/>
                    </a:lnL>
                    <a:lnR w="19050" cap="flat" cmpd="sng" algn="ctr">
                      <a:solidFill>
                        <a:srgbClr val="14AAE1"/>
                      </a:solidFill>
                      <a:prstDash val="solid"/>
                      <a:round/>
                      <a:headEnd type="none" w="med" len="med"/>
                      <a:tailEnd type="none" w="med" len="med"/>
                    </a:lnR>
                    <a:lnT w="12700" cmpd="sng">
                      <a:noFill/>
                    </a:lnT>
                    <a:lnB w="19050"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8678073"/>
                  </a:ext>
                </a:extLst>
              </a:tr>
            </a:tbl>
          </a:graphicData>
        </a:graphic>
      </p:graphicFrame>
      <p:graphicFrame>
        <p:nvGraphicFramePr>
          <p:cNvPr id="8" name="Object 7">
            <a:extLst>
              <a:ext uri="{FF2B5EF4-FFF2-40B4-BE49-F238E27FC236}">
                <a16:creationId xmlns:a16="http://schemas.microsoft.com/office/drawing/2014/main" id="{A37CD823-3916-432A-8D30-6E44AFF782F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05820674"/>
              </p:ext>
            </p:extLst>
          </p:nvPr>
        </p:nvGraphicFramePr>
        <p:xfrm>
          <a:off x="731520" y="2581656"/>
          <a:ext cx="460858" cy="256032"/>
        </p:xfrm>
        <a:graphic>
          <a:graphicData uri="http://schemas.openxmlformats.org/presentationml/2006/ole">
            <mc:AlternateContent xmlns:mc="http://schemas.openxmlformats.org/markup-compatibility/2006">
              <mc:Choice xmlns:v="urn:schemas-microsoft-com:vml" Requires="v">
                <p:oleObj name="Equation" r:id="rId3" imgW="342720" imgH="190440" progId="Equation.DSMT4">
                  <p:embed/>
                </p:oleObj>
              </mc:Choice>
              <mc:Fallback>
                <p:oleObj name="Equation" r:id="rId3" imgW="342720" imgH="190440" progId="Equation.DSMT4">
                  <p:embed/>
                  <p:pic>
                    <p:nvPicPr>
                      <p:cNvPr id="0" name=""/>
                      <p:cNvPicPr/>
                      <p:nvPr/>
                    </p:nvPicPr>
                    <p:blipFill>
                      <a:blip r:embed="rId4"/>
                      <a:stretch>
                        <a:fillRect/>
                      </a:stretch>
                    </p:blipFill>
                    <p:spPr>
                      <a:xfrm>
                        <a:off x="731520" y="2581656"/>
                        <a:ext cx="460858" cy="25603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72018A5-0D21-47C1-AF68-52959F6F3F6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81974041"/>
              </p:ext>
            </p:extLst>
          </p:nvPr>
        </p:nvGraphicFramePr>
        <p:xfrm>
          <a:off x="1415708" y="2554224"/>
          <a:ext cx="3133201" cy="310896"/>
        </p:xfrm>
        <a:graphic>
          <a:graphicData uri="http://schemas.openxmlformats.org/presentationml/2006/ole">
            <mc:AlternateContent xmlns:mc="http://schemas.openxmlformats.org/markup-compatibility/2006">
              <mc:Choice xmlns:v="urn:schemas-microsoft-com:vml" Requires="v">
                <p:oleObj name="Equation" r:id="rId5" imgW="2311200" imgH="228600" progId="Equation.DSMT4">
                  <p:embed/>
                </p:oleObj>
              </mc:Choice>
              <mc:Fallback>
                <p:oleObj name="Equation" r:id="rId5" imgW="2311200" imgH="228600" progId="Equation.DSMT4">
                  <p:embed/>
                  <p:pic>
                    <p:nvPicPr>
                      <p:cNvPr id="0" name=""/>
                      <p:cNvPicPr/>
                      <p:nvPr/>
                    </p:nvPicPr>
                    <p:blipFill>
                      <a:blip r:embed="rId6"/>
                      <a:stretch>
                        <a:fillRect/>
                      </a:stretch>
                    </p:blipFill>
                    <p:spPr>
                      <a:xfrm>
                        <a:off x="1415708" y="2554224"/>
                        <a:ext cx="3133201" cy="310896"/>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F2A687D-6E30-45C5-AB0F-8BE8C360A4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27213380"/>
              </p:ext>
            </p:extLst>
          </p:nvPr>
        </p:nvGraphicFramePr>
        <p:xfrm>
          <a:off x="877824" y="2953512"/>
          <a:ext cx="168811" cy="219456"/>
        </p:xfrm>
        <a:graphic>
          <a:graphicData uri="http://schemas.openxmlformats.org/presentationml/2006/ole">
            <mc:AlternateContent xmlns:mc="http://schemas.openxmlformats.org/markup-compatibility/2006">
              <mc:Choice xmlns:v="urn:schemas-microsoft-com:vml" Requires="v">
                <p:oleObj name="Equation" r:id="rId7" imgW="126720" imgH="164880" progId="Equation.DSMT4">
                  <p:embed/>
                </p:oleObj>
              </mc:Choice>
              <mc:Fallback>
                <p:oleObj name="Equation" r:id="rId7" imgW="126720" imgH="164880" progId="Equation.DSMT4">
                  <p:embed/>
                  <p:pic>
                    <p:nvPicPr>
                      <p:cNvPr id="0" name=""/>
                      <p:cNvPicPr/>
                      <p:nvPr/>
                    </p:nvPicPr>
                    <p:blipFill>
                      <a:blip r:embed="rId8"/>
                      <a:stretch>
                        <a:fillRect/>
                      </a:stretch>
                    </p:blipFill>
                    <p:spPr>
                      <a:xfrm>
                        <a:off x="877824" y="2953512"/>
                        <a:ext cx="168811" cy="219456"/>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0A4E107-C800-49CE-BF72-4C8B71EFD1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90790488"/>
              </p:ext>
            </p:extLst>
          </p:nvPr>
        </p:nvGraphicFramePr>
        <p:xfrm>
          <a:off x="1415708" y="2953512"/>
          <a:ext cx="1266092" cy="219456"/>
        </p:xfrm>
        <a:graphic>
          <a:graphicData uri="http://schemas.openxmlformats.org/presentationml/2006/ole">
            <mc:AlternateContent xmlns:mc="http://schemas.openxmlformats.org/markup-compatibility/2006">
              <mc:Choice xmlns:v="urn:schemas-microsoft-com:vml" Requires="v">
                <p:oleObj name="Equation" r:id="rId9" imgW="952200" imgH="164880" progId="Equation.DSMT4">
                  <p:embed/>
                </p:oleObj>
              </mc:Choice>
              <mc:Fallback>
                <p:oleObj name="Equation" r:id="rId9" imgW="952200" imgH="164880" progId="Equation.DSMT4">
                  <p:embed/>
                  <p:pic>
                    <p:nvPicPr>
                      <p:cNvPr id="0" name=""/>
                      <p:cNvPicPr/>
                      <p:nvPr/>
                    </p:nvPicPr>
                    <p:blipFill>
                      <a:blip r:embed="rId10"/>
                      <a:stretch>
                        <a:fillRect/>
                      </a:stretch>
                    </p:blipFill>
                    <p:spPr>
                      <a:xfrm>
                        <a:off x="1415708" y="2953512"/>
                        <a:ext cx="1266092" cy="219456"/>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8917D161-7E0B-47C2-A79D-5CFEDA4EBFD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2067009"/>
              </p:ext>
            </p:extLst>
          </p:nvPr>
        </p:nvGraphicFramePr>
        <p:xfrm>
          <a:off x="871493" y="3352800"/>
          <a:ext cx="164592" cy="219456"/>
        </p:xfrm>
        <a:graphic>
          <a:graphicData uri="http://schemas.openxmlformats.org/presentationml/2006/ole">
            <mc:AlternateContent xmlns:mc="http://schemas.openxmlformats.org/markup-compatibility/2006">
              <mc:Choice xmlns:v="urn:schemas-microsoft-com:vml" Requires="v">
                <p:oleObj name="Equation" r:id="rId11" imgW="114120" imgH="152280" progId="Equation.DSMT4">
                  <p:embed/>
                </p:oleObj>
              </mc:Choice>
              <mc:Fallback>
                <p:oleObj name="Equation" r:id="rId11" imgW="114120" imgH="152280" progId="Equation.DSMT4">
                  <p:embed/>
                  <p:pic>
                    <p:nvPicPr>
                      <p:cNvPr id="0" name=""/>
                      <p:cNvPicPr/>
                      <p:nvPr/>
                    </p:nvPicPr>
                    <p:blipFill>
                      <a:blip r:embed="rId12"/>
                      <a:stretch>
                        <a:fillRect/>
                      </a:stretch>
                    </p:blipFill>
                    <p:spPr>
                      <a:xfrm>
                        <a:off x="871493" y="3352800"/>
                        <a:ext cx="164592" cy="219456"/>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974A123-76AE-44C6-A8E9-E6B2C68276D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10322678"/>
              </p:ext>
            </p:extLst>
          </p:nvPr>
        </p:nvGraphicFramePr>
        <p:xfrm>
          <a:off x="1414018" y="3287606"/>
          <a:ext cx="6977380" cy="612647"/>
        </p:xfrm>
        <a:graphic>
          <a:graphicData uri="http://schemas.openxmlformats.org/presentationml/2006/ole">
            <mc:AlternateContent xmlns:mc="http://schemas.openxmlformats.org/markup-compatibility/2006">
              <mc:Choice xmlns:v="urn:schemas-microsoft-com:vml" Requires="v">
                <p:oleObj name="Equation" r:id="rId13" imgW="5206680" imgH="457200" progId="Equation.DSMT4">
                  <p:embed/>
                </p:oleObj>
              </mc:Choice>
              <mc:Fallback>
                <p:oleObj name="Equation" r:id="rId13" imgW="5206680" imgH="457200" progId="Equation.DSMT4">
                  <p:embed/>
                  <p:pic>
                    <p:nvPicPr>
                      <p:cNvPr id="0" name=""/>
                      <p:cNvPicPr/>
                      <p:nvPr/>
                    </p:nvPicPr>
                    <p:blipFill>
                      <a:blip r:embed="rId14"/>
                      <a:stretch>
                        <a:fillRect/>
                      </a:stretch>
                    </p:blipFill>
                    <p:spPr>
                      <a:xfrm>
                        <a:off x="1414018" y="3287606"/>
                        <a:ext cx="6977380" cy="61264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A00F96DE-7646-4CE0-A096-4A371A2DFC3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19622531"/>
              </p:ext>
            </p:extLst>
          </p:nvPr>
        </p:nvGraphicFramePr>
        <p:xfrm>
          <a:off x="877824" y="3886200"/>
          <a:ext cx="164592" cy="219456"/>
        </p:xfrm>
        <a:graphic>
          <a:graphicData uri="http://schemas.openxmlformats.org/presentationml/2006/ole">
            <mc:AlternateContent xmlns:mc="http://schemas.openxmlformats.org/markup-compatibility/2006">
              <mc:Choice xmlns:v="urn:schemas-microsoft-com:vml" Requires="v">
                <p:oleObj name="Equation" r:id="rId15" imgW="114120" imgH="152280" progId="Equation.DSMT4">
                  <p:embed/>
                </p:oleObj>
              </mc:Choice>
              <mc:Fallback>
                <p:oleObj name="Equation" r:id="rId15" imgW="114120" imgH="152280" progId="Equation.DSMT4">
                  <p:embed/>
                  <p:pic>
                    <p:nvPicPr>
                      <p:cNvPr id="0" name=""/>
                      <p:cNvPicPr/>
                      <p:nvPr/>
                    </p:nvPicPr>
                    <p:blipFill>
                      <a:blip r:embed="rId16"/>
                      <a:stretch>
                        <a:fillRect/>
                      </a:stretch>
                    </p:blipFill>
                    <p:spPr>
                      <a:xfrm>
                        <a:off x="877824" y="3886200"/>
                        <a:ext cx="164592" cy="219456"/>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3D54FF36-7274-4933-8159-49FDF2FEACF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95830132"/>
              </p:ext>
            </p:extLst>
          </p:nvPr>
        </p:nvGraphicFramePr>
        <p:xfrm>
          <a:off x="1415708" y="3858782"/>
          <a:ext cx="3403284" cy="304772"/>
        </p:xfrm>
        <a:graphic>
          <a:graphicData uri="http://schemas.openxmlformats.org/presentationml/2006/ole">
            <mc:AlternateContent xmlns:mc="http://schemas.openxmlformats.org/markup-compatibility/2006">
              <mc:Choice xmlns:v="urn:schemas-microsoft-com:vml" Requires="v">
                <p:oleObj name="Equation" r:id="rId17" imgW="2552400" imgH="228600" progId="Equation.DSMT4">
                  <p:embed/>
                </p:oleObj>
              </mc:Choice>
              <mc:Fallback>
                <p:oleObj name="Equation" r:id="rId17" imgW="2552400" imgH="228600" progId="Equation.DSMT4">
                  <p:embed/>
                  <p:pic>
                    <p:nvPicPr>
                      <p:cNvPr id="0" name=""/>
                      <p:cNvPicPr/>
                      <p:nvPr/>
                    </p:nvPicPr>
                    <p:blipFill>
                      <a:blip r:embed="rId18"/>
                      <a:stretch>
                        <a:fillRect/>
                      </a:stretch>
                    </p:blipFill>
                    <p:spPr>
                      <a:xfrm>
                        <a:off x="1415708" y="3858782"/>
                        <a:ext cx="3403284" cy="30477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19810843-4F82-4111-94E4-604D3811F5C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76060675"/>
              </p:ext>
            </p:extLst>
          </p:nvPr>
        </p:nvGraphicFramePr>
        <p:xfrm>
          <a:off x="877824" y="4266819"/>
          <a:ext cx="151931" cy="219456"/>
        </p:xfrm>
        <a:graphic>
          <a:graphicData uri="http://schemas.openxmlformats.org/presentationml/2006/ole">
            <mc:AlternateContent xmlns:mc="http://schemas.openxmlformats.org/markup-compatibility/2006">
              <mc:Choice xmlns:v="urn:schemas-microsoft-com:vml" Requires="v">
                <p:oleObj name="Equation" r:id="rId19" imgW="114120" imgH="164880" progId="Equation.DSMT4">
                  <p:embed/>
                </p:oleObj>
              </mc:Choice>
              <mc:Fallback>
                <p:oleObj name="Equation" r:id="rId19" imgW="114120" imgH="164880" progId="Equation.DSMT4">
                  <p:embed/>
                  <p:pic>
                    <p:nvPicPr>
                      <p:cNvPr id="0" name=""/>
                      <p:cNvPicPr/>
                      <p:nvPr/>
                    </p:nvPicPr>
                    <p:blipFill>
                      <a:blip r:embed="rId20"/>
                      <a:stretch>
                        <a:fillRect/>
                      </a:stretch>
                    </p:blipFill>
                    <p:spPr>
                      <a:xfrm>
                        <a:off x="877824" y="4266819"/>
                        <a:ext cx="151931" cy="219456"/>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23F5742E-A879-452E-8B3E-76B3BBEAD41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0218042"/>
              </p:ext>
            </p:extLst>
          </p:nvPr>
        </p:nvGraphicFramePr>
        <p:xfrm>
          <a:off x="1415708" y="4224521"/>
          <a:ext cx="6916420" cy="320040"/>
        </p:xfrm>
        <a:graphic>
          <a:graphicData uri="http://schemas.openxmlformats.org/presentationml/2006/ole">
            <mc:AlternateContent xmlns:mc="http://schemas.openxmlformats.org/markup-compatibility/2006">
              <mc:Choice xmlns:v="urn:schemas-microsoft-com:vml" Requires="v">
                <p:oleObj name="Equation" r:id="rId21" imgW="4940280" imgH="228600" progId="Equation.DSMT4">
                  <p:embed/>
                </p:oleObj>
              </mc:Choice>
              <mc:Fallback>
                <p:oleObj name="Equation" r:id="rId21" imgW="4940280" imgH="228600" progId="Equation.DSMT4">
                  <p:embed/>
                  <p:pic>
                    <p:nvPicPr>
                      <p:cNvPr id="0" name=""/>
                      <p:cNvPicPr/>
                      <p:nvPr/>
                    </p:nvPicPr>
                    <p:blipFill>
                      <a:blip r:embed="rId22"/>
                      <a:stretch>
                        <a:fillRect/>
                      </a:stretch>
                    </p:blipFill>
                    <p:spPr>
                      <a:xfrm>
                        <a:off x="1415708" y="4224521"/>
                        <a:ext cx="6916420" cy="320040"/>
                      </a:xfrm>
                      <a:prstGeom prst="rect">
                        <a:avLst/>
                      </a:prstGeom>
                    </p:spPr>
                  </p:pic>
                </p:oleObj>
              </mc:Fallback>
            </mc:AlternateContent>
          </a:graphicData>
        </a:graphic>
      </p:graphicFrame>
      <p:sp>
        <p:nvSpPr>
          <p:cNvPr id="7" name="Content Placeholder 7"/>
          <p:cNvSpPr>
            <a:spLocks noGrp="1"/>
          </p:cNvSpPr>
          <p:nvPr>
            <p:ph idx="16"/>
          </p:nvPr>
        </p:nvSpPr>
        <p:spPr>
          <a:xfrm>
            <a:off x="457200" y="4648200"/>
            <a:ext cx="8229600" cy="1981200"/>
          </a:xfrm>
        </p:spPr>
        <p:txBody>
          <a:bodyPr/>
          <a:lstStyle/>
          <a:p>
            <a:pPr>
              <a:spcBef>
                <a:spcPts val="600"/>
              </a:spcBef>
            </a:pPr>
            <a:r>
              <a:rPr lang="en-US" sz="2200" dirty="0"/>
              <a:t>Type </a:t>
            </a:r>
            <a:r>
              <a:rPr lang="en-US" sz="2200" dirty="0">
                <a:ea typeface="Cambria Math" pitchFamily="18" charset="0"/>
              </a:rPr>
              <a:t>2</a:t>
            </a:r>
            <a:r>
              <a:rPr lang="en-US" sz="2200" dirty="0"/>
              <a:t> grammars are called </a:t>
            </a:r>
            <a:r>
              <a:rPr lang="en-US" sz="2200" i="1" dirty="0"/>
              <a:t>context-free grammars. </a:t>
            </a:r>
            <a:r>
              <a:rPr lang="en-US" sz="2200" dirty="0"/>
              <a:t>A language generated by a context-free grammar is called a </a:t>
            </a:r>
            <a:r>
              <a:rPr lang="en-US" sz="2200" i="1" dirty="0"/>
              <a:t>context-free language</a:t>
            </a:r>
            <a:r>
              <a:rPr lang="en-US" sz="2200" dirty="0"/>
              <a:t>.</a:t>
            </a:r>
          </a:p>
          <a:p>
            <a:pPr>
              <a:spcBef>
                <a:spcPts val="600"/>
              </a:spcBef>
            </a:pPr>
            <a:r>
              <a:rPr lang="en-US" sz="2200" dirty="0"/>
              <a:t>Type </a:t>
            </a:r>
            <a:r>
              <a:rPr lang="en-US" sz="2200" dirty="0">
                <a:ea typeface="Cambria Math" pitchFamily="18" charset="0"/>
              </a:rPr>
              <a:t>3</a:t>
            </a:r>
            <a:r>
              <a:rPr lang="en-US" sz="2200" dirty="0"/>
              <a:t> grammars are called </a:t>
            </a:r>
            <a:r>
              <a:rPr lang="en-US" sz="2200" i="1" dirty="0"/>
              <a:t>context-sensitive grammars </a:t>
            </a:r>
            <a:r>
              <a:rPr lang="en-US" sz="2200" dirty="0"/>
              <a:t>(or a</a:t>
            </a:r>
            <a:r>
              <a:rPr lang="en-US" sz="2200" i="1" dirty="0"/>
              <a:t> regular grammar</a:t>
            </a:r>
            <a:r>
              <a:rPr lang="en-US" sz="2200" dirty="0"/>
              <a:t>).</a:t>
            </a:r>
            <a:r>
              <a:rPr lang="en-US" sz="2200" i="1" dirty="0"/>
              <a:t> </a:t>
            </a:r>
            <a:r>
              <a:rPr lang="en-US" sz="2200" dirty="0"/>
              <a:t>A language generated by a context-sensitive grammar is called a </a:t>
            </a:r>
            <a:r>
              <a:rPr lang="en-US" sz="2200" i="1" dirty="0"/>
              <a:t>context-sensitive language</a:t>
            </a:r>
            <a:r>
              <a:rPr lang="en-US" sz="2200" dirty="0"/>
              <a:t> (or a </a:t>
            </a:r>
            <a:r>
              <a:rPr lang="en-US" sz="2200" i="1" dirty="0"/>
              <a:t>regular language</a:t>
            </a:r>
            <a:r>
              <a:rPr lang="en-US" sz="2200" dirty="0"/>
              <a:t>).</a:t>
            </a:r>
          </a:p>
        </p:txBody>
      </p:sp>
      <p:sp>
        <p:nvSpPr>
          <p:cNvPr id="9" name="Slide Number Placeholder 5">
            <a:extLst>
              <a:ext uri="{FF2B5EF4-FFF2-40B4-BE49-F238E27FC236}">
                <a16:creationId xmlns:a16="http://schemas.microsoft.com/office/drawing/2014/main" id="{2AB0D472-B6FC-4447-AEB0-92D1D95F00B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12</a:t>
            </a:fld>
            <a:endParaRPr lang="en-US" dirty="0">
              <a:solidFill>
                <a:schemeClr val="bg1"/>
              </a:solidFill>
              <a:latin typeface="Calibri (Body)"/>
            </a:endParaRPr>
          </a:p>
        </p:txBody>
      </p:sp>
    </p:spTree>
    <p:extLst>
      <p:ext uri="{BB962C8B-B14F-4D97-AF65-F5344CB8AC3E}">
        <p14:creationId xmlns:p14="http://schemas.microsoft.com/office/powerpoint/2010/main" val="2660083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Derivation Trees</a:t>
            </a:r>
            <a:endParaRPr lang="en-US" sz="1500" dirty="0">
              <a:latin typeface="+mj-lt"/>
            </a:endParaRPr>
          </a:p>
        </p:txBody>
      </p:sp>
      <p:sp>
        <p:nvSpPr>
          <p:cNvPr id="9" name="Content Placeholder 2"/>
          <p:cNvSpPr>
            <a:spLocks noGrp="1"/>
          </p:cNvSpPr>
          <p:nvPr>
            <p:ph idx="1"/>
          </p:nvPr>
        </p:nvSpPr>
        <p:spPr>
          <a:xfrm>
            <a:off x="457200" y="1295400"/>
            <a:ext cx="8229600" cy="5212080"/>
          </a:xfrm>
        </p:spPr>
        <p:txBody>
          <a:bodyPr/>
          <a:lstStyle/>
          <a:p>
            <a:pPr>
              <a:spcBef>
                <a:spcPts val="0"/>
              </a:spcBef>
            </a:pPr>
            <a:r>
              <a:rPr lang="en-US" sz="2400" dirty="0"/>
              <a:t>We can represent a derivation in the language generated by a context-free grammar by an ordered rooted tree, called a </a:t>
            </a:r>
            <a:r>
              <a:rPr lang="en-US" sz="2400" i="1" dirty="0"/>
              <a:t>derivation</a:t>
            </a:r>
            <a:r>
              <a:rPr lang="en-US" sz="2400" dirty="0"/>
              <a:t>, or </a:t>
            </a:r>
            <a:r>
              <a:rPr lang="en-US" sz="2400" i="1" dirty="0"/>
              <a:t>parse tree</a:t>
            </a:r>
            <a:r>
              <a:rPr lang="en-US" sz="2400" dirty="0"/>
              <a:t>. </a:t>
            </a:r>
          </a:p>
          <a:p>
            <a:pPr marL="347472" lvl="1">
              <a:spcBef>
                <a:spcPts val="0"/>
              </a:spcBef>
            </a:pPr>
            <a:r>
              <a:rPr lang="en-US" sz="2000" dirty="0"/>
              <a:t>The root of the tree represents the start symbol.</a:t>
            </a:r>
          </a:p>
          <a:p>
            <a:pPr marL="347472" lvl="1">
              <a:spcBef>
                <a:spcPts val="0"/>
              </a:spcBef>
            </a:pPr>
            <a:r>
              <a:rPr lang="en-US" sz="2000" dirty="0"/>
              <a:t>The internal vertices represent the nonterminal symbols that arise in the derivation.</a:t>
            </a:r>
          </a:p>
          <a:p>
            <a:pPr marL="347472" lvl="1">
              <a:spcBef>
                <a:spcPts val="0"/>
              </a:spcBef>
            </a:pPr>
            <a:r>
              <a:rPr lang="en-US" sz="2000" dirty="0"/>
              <a:t>The leaves represent the terminal symbols that arise.</a:t>
            </a:r>
          </a:p>
          <a:p>
            <a:pPr marL="347472" lvl="1">
              <a:spcBef>
                <a:spcPts val="0"/>
              </a:spcBef>
            </a:pPr>
            <a:r>
              <a:rPr lang="en-US" sz="2000" dirty="0"/>
              <a:t>If the production </a:t>
            </a:r>
            <a:r>
              <a:rPr lang="en-US" sz="2000" i="1" dirty="0"/>
              <a:t>A</a:t>
            </a:r>
            <a:r>
              <a:rPr lang="en-US" sz="2000" dirty="0"/>
              <a:t> </a:t>
            </a:r>
            <a:r>
              <a:rPr lang="en-US" sz="2000" dirty="0">
                <a:ea typeface="Cambria Math"/>
              </a:rPr>
              <a:t>→ </a:t>
            </a:r>
            <a:r>
              <a:rPr lang="en-US" sz="2000" i="1" dirty="0"/>
              <a:t>w</a:t>
            </a:r>
            <a:r>
              <a:rPr lang="en-US" sz="2000" dirty="0"/>
              <a:t>, where </a:t>
            </a:r>
            <a:r>
              <a:rPr lang="en-US" sz="2000" i="1" dirty="0"/>
              <a:t>w</a:t>
            </a:r>
            <a:r>
              <a:rPr lang="en-US" sz="2000" dirty="0"/>
              <a:t> is a word, arises in the derivation, the vertex that represents </a:t>
            </a:r>
            <a:r>
              <a:rPr lang="en-US" sz="2000" i="1" dirty="0"/>
              <a:t>A</a:t>
            </a:r>
            <a:r>
              <a:rPr lang="en-US" sz="2000" dirty="0"/>
              <a:t> has as children vertices that represent each symbol in </a:t>
            </a:r>
            <a:r>
              <a:rPr lang="en-US" sz="2000" i="1" dirty="0"/>
              <a:t>w</a:t>
            </a:r>
            <a:r>
              <a:rPr lang="en-US" sz="2000" dirty="0"/>
              <a:t>, in order from left to right.</a:t>
            </a:r>
            <a:endParaRPr lang="en-US" sz="2400" dirty="0"/>
          </a:p>
        </p:txBody>
      </p:sp>
      <p:sp>
        <p:nvSpPr>
          <p:cNvPr id="3" name="Content Placeholder 3">
            <a:extLst>
              <a:ext uri="{FF2B5EF4-FFF2-40B4-BE49-F238E27FC236}">
                <a16:creationId xmlns:a16="http://schemas.microsoft.com/office/drawing/2014/main" id="{61CE4458-0D95-4729-B531-67CECECD1C66}"/>
              </a:ext>
            </a:extLst>
          </p:cNvPr>
          <p:cNvSpPr>
            <a:spLocks noGrp="1"/>
          </p:cNvSpPr>
          <p:nvPr>
            <p:ph idx="13"/>
          </p:nvPr>
        </p:nvSpPr>
        <p:spPr>
          <a:xfrm>
            <a:off x="457200" y="4907280"/>
            <a:ext cx="5486400" cy="1264920"/>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derivation tree for the derivation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hungry rabbit eats quickly</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given the grammar described earlier.</a:t>
            </a:r>
          </a:p>
        </p:txBody>
      </p:sp>
      <p:pic>
        <p:nvPicPr>
          <p:cNvPr id="10" name="Picture 3" descr="Derivation tree for the derivation of the hungry rabbit eats quickly.">
            <a:extLst>
              <a:ext uri="{FF2B5EF4-FFF2-40B4-BE49-F238E27FC236}">
                <a16:creationId xmlns:a16="http://schemas.microsoft.com/office/drawing/2014/main" id="{3260181B-D9F0-4199-A198-685AA79C11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67398" y="4648200"/>
            <a:ext cx="2965433" cy="1920240"/>
          </a:xfrm>
          <a:prstGeom prst="rect">
            <a:avLst/>
          </a:prstGeom>
          <a:extLst>
            <a:ext uri="{909E8E84-426E-40DD-AFC4-6F175D3DCCD1}">
              <a14:hiddenFill xmlns:a14="http://schemas.microsoft.com/office/drawing/2010/main">
                <a:solidFill>
                  <a:srgbClr val="FFFFFF"/>
                </a:solidFill>
              </a14:hiddenFill>
            </a:ext>
          </a:extLst>
        </p:spPr>
      </p:pic>
      <p:sp>
        <p:nvSpPr>
          <p:cNvPr id="6" name="Text Placeholder 4"/>
          <p:cNvSpPr>
            <a:spLocks noGrp="1"/>
          </p:cNvSpPr>
          <p:nvPr>
            <p:ph type="body" sz="quarter" idx="15"/>
          </p:nvPr>
        </p:nvSpPr>
        <p:spPr>
          <a:xfrm>
            <a:off x="3465576" y="6477000"/>
            <a:ext cx="2212848" cy="183600"/>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7" name="Slide Number Placeholder 5">
            <a:extLst>
              <a:ext uri="{FF2B5EF4-FFF2-40B4-BE49-F238E27FC236}">
                <a16:creationId xmlns:a16="http://schemas.microsoft.com/office/drawing/2014/main" id="{775EAC8C-54DF-4367-8A7F-EC38DB25741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13</a:t>
            </a:fld>
            <a:endParaRPr lang="en-US" dirty="0">
              <a:solidFill>
                <a:schemeClr val="bg1"/>
              </a:solidFill>
              <a:latin typeface="Calibri (Body)"/>
            </a:endParaRPr>
          </a:p>
        </p:txBody>
      </p:sp>
    </p:spTree>
    <p:extLst>
      <p:ext uri="{BB962C8B-B14F-4D97-AF65-F5344CB8AC3E}">
        <p14:creationId xmlns:p14="http://schemas.microsoft.com/office/powerpoint/2010/main" val="323111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EA22-B0EE-4397-8853-42151802C274}"/>
              </a:ext>
            </a:extLst>
          </p:cNvPr>
          <p:cNvSpPr>
            <a:spLocks noGrp="1"/>
          </p:cNvSpPr>
          <p:nvPr>
            <p:ph type="title"/>
          </p:nvPr>
        </p:nvSpPr>
        <p:spPr>
          <a:xfrm>
            <a:off x="0" y="0"/>
            <a:ext cx="6346115" cy="1188720"/>
          </a:xfrm>
        </p:spPr>
        <p:txBody>
          <a:bodyPr/>
          <a:lstStyle/>
          <a:p>
            <a:r>
              <a:rPr lang="en-US" dirty="0">
                <a:latin typeface="+mj-lt"/>
              </a:rPr>
              <a:t>Backus-Naur Form</a:t>
            </a:r>
            <a:endParaRPr lang="en-US" dirty="0"/>
          </a:p>
        </p:txBody>
      </p:sp>
      <p:pic>
        <p:nvPicPr>
          <p:cNvPr id="15" name="Picture 2" descr="A portrait of John Backus.">
            <a:extLst>
              <a:ext uri="{FF2B5EF4-FFF2-40B4-BE49-F238E27FC236}">
                <a16:creationId xmlns:a16="http://schemas.microsoft.com/office/drawing/2014/main" id="{DFD81A7A-80A7-4CBE-92E7-C3EE172318A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00800" y="26543"/>
            <a:ext cx="948824" cy="1097280"/>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A2F0952-D548-4B68-B313-8EF716B6540F}"/>
              </a:ext>
            </a:extLst>
          </p:cNvPr>
          <p:cNvSpPr>
            <a:spLocks noGrp="1"/>
          </p:cNvSpPr>
          <p:nvPr>
            <p:ph idx="1"/>
          </p:nvPr>
        </p:nvSpPr>
        <p:spPr>
          <a:xfrm>
            <a:off x="6037012" y="1097280"/>
            <a:ext cx="1676400" cy="609600"/>
          </a:xfrm>
        </p:spPr>
        <p:txBody>
          <a:bodyPr/>
          <a:lstStyle/>
          <a:p>
            <a:pPr marL="0" marR="0" lvl="0" indent="0" algn="ctr"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John Backus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1924-2007</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pic>
        <p:nvPicPr>
          <p:cNvPr id="16" name="Picture 4" descr="A portrait of Peter Naur.">
            <a:extLst>
              <a:ext uri="{FF2B5EF4-FFF2-40B4-BE49-F238E27FC236}">
                <a16:creationId xmlns:a16="http://schemas.microsoft.com/office/drawing/2014/main" id="{05C5DF60-242C-47EC-86F6-35978FFFD2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01000" y="26543"/>
            <a:ext cx="948824" cy="1097280"/>
          </a:xfrm>
          <a:prstGeom prst="rect">
            <a:avLst/>
          </a:prstGeom>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8C139984-DA3B-4BA9-B7F0-714D36F4009A}"/>
              </a:ext>
            </a:extLst>
          </p:cNvPr>
          <p:cNvSpPr>
            <a:spLocks noGrp="1"/>
          </p:cNvSpPr>
          <p:nvPr>
            <p:ph idx="10"/>
          </p:nvPr>
        </p:nvSpPr>
        <p:spPr>
          <a:xfrm>
            <a:off x="7768097" y="1095203"/>
            <a:ext cx="1414630" cy="611677"/>
          </a:xfrm>
        </p:spPr>
        <p:txBody>
          <a:bodyPr/>
          <a:lstStyle/>
          <a:p>
            <a:pPr marL="0" marR="0" lvl="0" indent="0" algn="ctr"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Peter </a:t>
            </a:r>
            <a:r>
              <a:rPr kumimoji="0" lang="en-US" sz="18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Naur</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(Born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1928</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5" name="Content Placeholder 4">
            <a:extLst>
              <a:ext uri="{FF2B5EF4-FFF2-40B4-BE49-F238E27FC236}">
                <a16:creationId xmlns:a16="http://schemas.microsoft.com/office/drawing/2014/main" id="{0798E0A2-6B27-4795-A210-1EB2674D14B0}"/>
              </a:ext>
            </a:extLst>
          </p:cNvPr>
          <p:cNvSpPr>
            <a:spLocks noGrp="1"/>
          </p:cNvSpPr>
          <p:nvPr>
            <p:ph idx="11"/>
          </p:nvPr>
        </p:nvSpPr>
        <p:spPr>
          <a:xfrm>
            <a:off x="457200" y="1673351"/>
            <a:ext cx="8229600" cy="5030171"/>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Backus-Naur form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BNF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sometimes used to specify a type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grammar. It is often used to specify the syntactic rules of computer languages.</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productions of a type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grammar have a single nonterminal symbol on their left-hand side. </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All the productions with the same nonterminal symbol on the left-hand side are combined into one statement using the symbol</a:t>
            </a:r>
          </a:p>
        </p:txBody>
      </p:sp>
      <p:graphicFrame>
        <p:nvGraphicFramePr>
          <p:cNvPr id="19" name="Object 18">
            <a:extLst>
              <a:ext uri="{FF2B5EF4-FFF2-40B4-BE49-F238E27FC236}">
                <a16:creationId xmlns:a16="http://schemas.microsoft.com/office/drawing/2014/main" id="{51E30BAE-89EE-45E4-8B8F-9935436BE12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91217550"/>
              </p:ext>
            </p:extLst>
          </p:nvPr>
        </p:nvGraphicFramePr>
        <p:xfrm>
          <a:off x="1481328" y="4654296"/>
          <a:ext cx="409575" cy="357188"/>
        </p:xfrm>
        <a:graphic>
          <a:graphicData uri="http://schemas.openxmlformats.org/presentationml/2006/ole">
            <mc:AlternateContent xmlns:mc="http://schemas.openxmlformats.org/markup-compatibility/2006">
              <mc:Choice xmlns:v="urn:schemas-microsoft-com:vml" Requires="v">
                <p:oleObj name="Equation" r:id="rId4" imgW="203040" imgH="177480" progId="Equation.DSMT4">
                  <p:embed/>
                </p:oleObj>
              </mc:Choice>
              <mc:Fallback>
                <p:oleObj name="Equation" r:id="rId4" imgW="203040" imgH="177480" progId="Equation.DSMT4">
                  <p:embed/>
                  <p:pic>
                    <p:nvPicPr>
                      <p:cNvPr id="8" name="Object 7">
                        <a:extLst>
                          <a:ext uri="{FF2B5EF4-FFF2-40B4-BE49-F238E27FC236}">
                            <a16:creationId xmlns:a16="http://schemas.microsoft.com/office/drawing/2014/main" id="{5604EB34-BC11-48E0-B51F-15FE454D5F56}"/>
                          </a:ext>
                        </a:extLst>
                      </p:cNvPr>
                      <p:cNvPicPr/>
                      <p:nvPr/>
                    </p:nvPicPr>
                    <p:blipFill>
                      <a:blip r:embed="rId5"/>
                      <a:stretch>
                        <a:fillRect/>
                      </a:stretch>
                    </p:blipFill>
                    <p:spPr>
                      <a:xfrm>
                        <a:off x="1481328" y="4654296"/>
                        <a:ext cx="409575" cy="35718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E1DBFE2-5C35-4087-B1D4-6D759A6E9AB9}"/>
              </a:ext>
            </a:extLst>
          </p:cNvPr>
          <p:cNvSpPr>
            <a:spLocks noGrp="1"/>
          </p:cNvSpPr>
          <p:nvPr>
            <p:ph idx="12"/>
          </p:nvPr>
        </p:nvSpPr>
        <p:spPr>
          <a:xfrm>
            <a:off x="1801368" y="4535424"/>
            <a:ext cx="6553200" cy="465137"/>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instead of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Additionally, all nonterminal symbols</a:t>
            </a:r>
            <a:endParaRPr lang="en-US" dirty="0"/>
          </a:p>
        </p:txBody>
      </p:sp>
      <p:sp>
        <p:nvSpPr>
          <p:cNvPr id="7" name="Content Placeholder 6">
            <a:extLst>
              <a:ext uri="{FF2B5EF4-FFF2-40B4-BE49-F238E27FC236}">
                <a16:creationId xmlns:a16="http://schemas.microsoft.com/office/drawing/2014/main" id="{57607631-AA66-4BFC-B686-542D19CC6F28}"/>
              </a:ext>
            </a:extLst>
          </p:cNvPr>
          <p:cNvSpPr>
            <a:spLocks noGrp="1"/>
          </p:cNvSpPr>
          <p:nvPr>
            <p:ph idx="13"/>
          </p:nvPr>
        </p:nvSpPr>
        <p:spPr>
          <a:xfrm>
            <a:off x="457200" y="4919472"/>
            <a:ext cx="3505200" cy="465137"/>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enclosed in brackets</a:t>
            </a:r>
            <a:endParaRPr lang="en-US" dirty="0"/>
          </a:p>
        </p:txBody>
      </p:sp>
      <p:graphicFrame>
        <p:nvGraphicFramePr>
          <p:cNvPr id="20" name="Object 19">
            <a:extLst>
              <a:ext uri="{FF2B5EF4-FFF2-40B4-BE49-F238E27FC236}">
                <a16:creationId xmlns:a16="http://schemas.microsoft.com/office/drawing/2014/main" id="{D642CC67-D072-4C0A-BC30-DFE83A3E8A2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80373556"/>
              </p:ext>
            </p:extLst>
          </p:nvPr>
        </p:nvGraphicFramePr>
        <p:xfrm>
          <a:off x="3557588" y="4930775"/>
          <a:ext cx="539750" cy="463550"/>
        </p:xfrm>
        <a:graphic>
          <a:graphicData uri="http://schemas.openxmlformats.org/presentationml/2006/ole">
            <mc:AlternateContent xmlns:mc="http://schemas.openxmlformats.org/markup-compatibility/2006">
              <mc:Choice xmlns:v="urn:schemas-microsoft-com:vml" Requires="v">
                <p:oleObj name="Equation" r:id="rId6" imgW="266400" imgH="228600" progId="Equation.DSMT4">
                  <p:embed/>
                </p:oleObj>
              </mc:Choice>
              <mc:Fallback>
                <p:oleObj name="Equation" r:id="rId6" imgW="266400" imgH="228600" progId="Equation.DSMT4">
                  <p:embed/>
                  <p:pic>
                    <p:nvPicPr>
                      <p:cNvPr id="10" name="Object 9">
                        <a:extLst>
                          <a:ext uri="{FF2B5EF4-FFF2-40B4-BE49-F238E27FC236}">
                            <a16:creationId xmlns:a16="http://schemas.microsoft.com/office/drawing/2014/main" id="{8EF8FB06-5E38-407C-968B-14DF227DDB28}"/>
                          </a:ext>
                        </a:extLst>
                      </p:cNvPr>
                      <p:cNvPicPr/>
                      <p:nvPr/>
                    </p:nvPicPr>
                    <p:blipFill>
                      <a:blip r:embed="rId7"/>
                      <a:stretch>
                        <a:fillRect/>
                      </a:stretch>
                    </p:blipFill>
                    <p:spPr>
                      <a:xfrm>
                        <a:off x="3557588" y="4930775"/>
                        <a:ext cx="539750" cy="46355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8F651A73-5104-44CD-885F-EAF2D868859D}"/>
              </a:ext>
            </a:extLst>
          </p:cNvPr>
          <p:cNvSpPr>
            <a:spLocks noGrp="1"/>
          </p:cNvSpPr>
          <p:nvPr>
            <p:ph idx="14"/>
          </p:nvPr>
        </p:nvSpPr>
        <p:spPr>
          <a:xfrm>
            <a:off x="4054994" y="4902392"/>
            <a:ext cx="3640194" cy="465136"/>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the right-hand side of</a:t>
            </a:r>
            <a:endParaRPr lang="en-US" dirty="0"/>
          </a:p>
        </p:txBody>
      </p:sp>
      <p:sp>
        <p:nvSpPr>
          <p:cNvPr id="9" name="Content Placeholder 8">
            <a:extLst>
              <a:ext uri="{FF2B5EF4-FFF2-40B4-BE49-F238E27FC236}">
                <a16:creationId xmlns:a16="http://schemas.microsoft.com/office/drawing/2014/main" id="{FF728E5C-945C-4F51-AD37-8A23B5E2EE97}"/>
              </a:ext>
            </a:extLst>
          </p:cNvPr>
          <p:cNvSpPr>
            <a:spLocks noGrp="1"/>
          </p:cNvSpPr>
          <p:nvPr>
            <p:ph idx="15"/>
          </p:nvPr>
        </p:nvSpPr>
        <p:spPr>
          <a:xfrm>
            <a:off x="457200" y="5279017"/>
            <a:ext cx="8001000" cy="1367846"/>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productions are separated by bars.</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example, the productions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1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are written as</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7" name="Object 7">
            <a:extLst>
              <a:ext uri="{FF2B5EF4-FFF2-40B4-BE49-F238E27FC236}">
                <a16:creationId xmlns:a16="http://schemas.microsoft.com/office/drawing/2014/main" id="{E209671A-F9AE-4541-A9AA-AE9B56FE39D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83330492"/>
              </p:ext>
            </p:extLst>
          </p:nvPr>
        </p:nvGraphicFramePr>
        <p:xfrm>
          <a:off x="1824038" y="6181725"/>
          <a:ext cx="2497137" cy="465138"/>
        </p:xfrm>
        <a:graphic>
          <a:graphicData uri="http://schemas.openxmlformats.org/presentationml/2006/ole">
            <mc:AlternateContent xmlns:mc="http://schemas.openxmlformats.org/markup-compatibility/2006">
              <mc:Choice xmlns:v="urn:schemas-microsoft-com:vml" Requires="v">
                <p:oleObj name="Equation" r:id="rId8" imgW="1358640" imgH="253800" progId="Equation.DSMT4">
                  <p:embed/>
                </p:oleObj>
              </mc:Choice>
              <mc:Fallback>
                <p:oleObj name="Equation" r:id="rId8" imgW="1358640" imgH="253800" progId="Equation.DSMT4">
                  <p:embed/>
                  <p:pic>
                    <p:nvPicPr>
                      <p:cNvPr id="13" name="Object 7">
                        <a:extLst>
                          <a:ext uri="{C183D7F6-B498-43B3-948B-1728B52AA6E4}">
                            <adec:decorative xmlns:adec="http://schemas.microsoft.com/office/drawing/2017/decorative" val="1"/>
                          </a:ext>
                        </a:extLst>
                      </p:cNvPr>
                      <p:cNvPicPr/>
                      <p:nvPr/>
                    </p:nvPicPr>
                    <p:blipFill>
                      <a:blip r:embed="rId9"/>
                      <a:stretch>
                        <a:fillRect/>
                      </a:stretch>
                    </p:blipFill>
                    <p:spPr>
                      <a:xfrm>
                        <a:off x="1824038" y="6181725"/>
                        <a:ext cx="2497137" cy="465138"/>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79CAD836-2405-4605-B299-1EF3641E164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14</a:t>
            </a:fld>
            <a:endParaRPr lang="en-US" dirty="0">
              <a:solidFill>
                <a:schemeClr val="bg1"/>
              </a:solidFill>
              <a:latin typeface="Calibri (Body)"/>
            </a:endParaRPr>
          </a:p>
        </p:txBody>
      </p:sp>
    </p:spTree>
    <p:extLst>
      <p:ext uri="{BB962C8B-B14F-4D97-AF65-F5344CB8AC3E}">
        <p14:creationId xmlns:p14="http://schemas.microsoft.com/office/powerpoint/2010/main" val="412841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9B3D-E0B0-4955-B083-8D7481B9DC3E}"/>
              </a:ext>
            </a:extLst>
          </p:cNvPr>
          <p:cNvSpPr>
            <a:spLocks noGrp="1"/>
          </p:cNvSpPr>
          <p:nvPr>
            <p:ph type="title"/>
          </p:nvPr>
        </p:nvSpPr>
        <p:spPr/>
        <p:txBody>
          <a:bodyPr/>
          <a:lstStyle/>
          <a:p>
            <a:r>
              <a:rPr lang="en-US" dirty="0">
                <a:latin typeface="+mj-lt"/>
              </a:rPr>
              <a:t>BNF and ALGOL 60</a:t>
            </a:r>
            <a:endParaRPr lang="en-US" dirty="0"/>
          </a:p>
        </p:txBody>
      </p:sp>
      <p:sp>
        <p:nvSpPr>
          <p:cNvPr id="3" name="Content Placeholder 2">
            <a:extLst>
              <a:ext uri="{FF2B5EF4-FFF2-40B4-BE49-F238E27FC236}">
                <a16:creationId xmlns:a16="http://schemas.microsoft.com/office/drawing/2014/main" id="{5E756C31-817E-4C90-A919-960AFA094FA6}"/>
              </a:ext>
            </a:extLst>
          </p:cNvPr>
          <p:cNvSpPr>
            <a:spLocks noGrp="1"/>
          </p:cNvSpPr>
          <p:nvPr>
            <p:ph idx="1"/>
          </p:nvPr>
        </p:nvSpPr>
        <p:spPr>
          <a:xfrm>
            <a:off x="457200" y="1295400"/>
            <a:ext cx="8229600" cy="13716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 the programming language ALGOL 60 an identifier consists of a string of alphanumeric characters and must begin with a letter.</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BNF description of allowable identifiers is:</a:t>
            </a:r>
          </a:p>
        </p:txBody>
      </p:sp>
      <p:graphicFrame>
        <p:nvGraphicFramePr>
          <p:cNvPr id="15" name="Object 14">
            <a:extLst>
              <a:ext uri="{FF2B5EF4-FFF2-40B4-BE49-F238E27FC236}">
                <a16:creationId xmlns:a16="http://schemas.microsoft.com/office/drawing/2014/main" id="{DEE808D7-9042-4A5F-B6D8-291CE043D2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17599644"/>
              </p:ext>
            </p:extLst>
          </p:nvPr>
        </p:nvGraphicFramePr>
        <p:xfrm>
          <a:off x="475673" y="2698348"/>
          <a:ext cx="8458200" cy="1914525"/>
        </p:xfrm>
        <a:graphic>
          <a:graphicData uri="http://schemas.openxmlformats.org/presentationml/2006/ole">
            <mc:AlternateContent xmlns:mc="http://schemas.openxmlformats.org/markup-compatibility/2006">
              <mc:Choice xmlns:v="urn:schemas-microsoft-com:vml" Requires="v">
                <p:oleObj name="Equation" r:id="rId2" imgW="3759120" imgH="850680" progId="Equation.DSMT4">
                  <p:embed/>
                </p:oleObj>
              </mc:Choice>
              <mc:Fallback>
                <p:oleObj name="Equation" r:id="rId2" imgW="3759120" imgH="850680" progId="Equation.DSMT4">
                  <p:embed/>
                  <p:pic>
                    <p:nvPicPr>
                      <p:cNvPr id="8" name="Object 7">
                        <a:extLst>
                          <a:ext uri="{FF2B5EF4-FFF2-40B4-BE49-F238E27FC236}">
                            <a16:creationId xmlns:a16="http://schemas.microsoft.com/office/drawing/2014/main" id="{9101F3C5-CDEA-43E0-ABE5-1AAB89ADF68F}"/>
                          </a:ext>
                        </a:extLst>
                      </p:cNvPr>
                      <p:cNvPicPr/>
                      <p:nvPr/>
                    </p:nvPicPr>
                    <p:blipFill>
                      <a:blip r:embed="rId3"/>
                      <a:stretch>
                        <a:fillRect/>
                      </a:stretch>
                    </p:blipFill>
                    <p:spPr>
                      <a:xfrm>
                        <a:off x="475673" y="2698348"/>
                        <a:ext cx="8458200" cy="19145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5643EC2-3A2C-4D86-9783-07A3D1D9791D}"/>
              </a:ext>
            </a:extLst>
          </p:cNvPr>
          <p:cNvSpPr>
            <a:spLocks noGrp="1"/>
          </p:cNvSpPr>
          <p:nvPr>
            <p:ph idx="10"/>
          </p:nvPr>
        </p:nvSpPr>
        <p:spPr>
          <a:xfrm>
            <a:off x="457200" y="4343400"/>
            <a:ext cx="7696200" cy="78245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99</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 valid identifier since the first rule can be used to replace</a:t>
            </a:r>
          </a:p>
        </p:txBody>
      </p:sp>
      <p:graphicFrame>
        <p:nvGraphicFramePr>
          <p:cNvPr id="17" name="Object 16">
            <a:extLst>
              <a:ext uri="{FF2B5EF4-FFF2-40B4-BE49-F238E27FC236}">
                <a16:creationId xmlns:a16="http://schemas.microsoft.com/office/drawing/2014/main" id="{BBE5BB52-89CA-49A3-ABE0-AE678C1DA5E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70749878"/>
              </p:ext>
            </p:extLst>
          </p:nvPr>
        </p:nvGraphicFramePr>
        <p:xfrm>
          <a:off x="1508760" y="4764024"/>
          <a:ext cx="1433323" cy="402336"/>
        </p:xfrm>
        <a:graphic>
          <a:graphicData uri="http://schemas.openxmlformats.org/presentationml/2006/ole">
            <mc:AlternateContent xmlns:mc="http://schemas.openxmlformats.org/markup-compatibility/2006">
              <mc:Choice xmlns:v="urn:schemas-microsoft-com:vml" Requires="v">
                <p:oleObj name="Equation" r:id="rId4" imgW="723600" imgH="203040" progId="Equation.DSMT4">
                  <p:embed/>
                </p:oleObj>
              </mc:Choice>
              <mc:Fallback>
                <p:oleObj name="Equation" r:id="rId4" imgW="723600" imgH="203040" progId="Equation.DSMT4">
                  <p:embed/>
                  <p:pic>
                    <p:nvPicPr>
                      <p:cNvPr id="0" name=""/>
                      <p:cNvPicPr/>
                      <p:nvPr/>
                    </p:nvPicPr>
                    <p:blipFill>
                      <a:blip r:embed="rId5"/>
                      <a:stretch>
                        <a:fillRect/>
                      </a:stretch>
                    </p:blipFill>
                    <p:spPr>
                      <a:xfrm>
                        <a:off x="1508760" y="4764024"/>
                        <a:ext cx="1433323" cy="40233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50FD8BD-9ED2-4E3E-8032-184F28D05115}"/>
              </a:ext>
            </a:extLst>
          </p:cNvPr>
          <p:cNvSpPr>
            <a:spLocks noGrp="1"/>
          </p:cNvSpPr>
          <p:nvPr>
            <p:ph idx="11"/>
          </p:nvPr>
        </p:nvSpPr>
        <p:spPr>
          <a:xfrm>
            <a:off x="2843784" y="4722673"/>
            <a:ext cx="762000" cy="507074"/>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by</a:t>
            </a:r>
            <a:endParaRPr lang="en-US" dirty="0"/>
          </a:p>
        </p:txBody>
      </p:sp>
      <p:graphicFrame>
        <p:nvGraphicFramePr>
          <p:cNvPr id="18" name="Object 17">
            <a:extLst>
              <a:ext uri="{FF2B5EF4-FFF2-40B4-BE49-F238E27FC236}">
                <a16:creationId xmlns:a16="http://schemas.microsoft.com/office/drawing/2014/main" id="{A97489C4-A94D-4248-A79A-7908F640981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27432316"/>
              </p:ext>
            </p:extLst>
          </p:nvPr>
        </p:nvGraphicFramePr>
        <p:xfrm>
          <a:off x="3264408" y="4764024"/>
          <a:ext cx="2414016" cy="402336"/>
        </p:xfrm>
        <a:graphic>
          <a:graphicData uri="http://schemas.openxmlformats.org/presentationml/2006/ole">
            <mc:AlternateContent xmlns:mc="http://schemas.openxmlformats.org/markup-compatibility/2006">
              <mc:Choice xmlns:v="urn:schemas-microsoft-com:vml" Requires="v">
                <p:oleObj name="Equation" r:id="rId6" imgW="1218960" imgH="203040" progId="Equation.DSMT4">
                  <p:embed/>
                </p:oleObj>
              </mc:Choice>
              <mc:Fallback>
                <p:oleObj name="Equation" r:id="rId6" imgW="1218960" imgH="203040" progId="Equation.DSMT4">
                  <p:embed/>
                  <p:pic>
                    <p:nvPicPr>
                      <p:cNvPr id="0" name=""/>
                      <p:cNvPicPr/>
                      <p:nvPr/>
                    </p:nvPicPr>
                    <p:blipFill>
                      <a:blip r:embed="rId7"/>
                      <a:stretch>
                        <a:fillRect/>
                      </a:stretch>
                    </p:blipFill>
                    <p:spPr>
                      <a:xfrm>
                        <a:off x="3264408" y="4764024"/>
                        <a:ext cx="2414016" cy="40233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CCC3D95-A278-4288-8D55-40A5938B68BE}"/>
              </a:ext>
            </a:extLst>
          </p:cNvPr>
          <p:cNvSpPr>
            <a:spLocks noGrp="1"/>
          </p:cNvSpPr>
          <p:nvPr>
            <p:ph idx="12"/>
          </p:nvPr>
        </p:nvSpPr>
        <p:spPr>
          <a:xfrm>
            <a:off x="5605272" y="4711427"/>
            <a:ext cx="2637283" cy="448866"/>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second rule to</a:t>
            </a:r>
            <a:endParaRPr lang="en-US" dirty="0"/>
          </a:p>
        </p:txBody>
      </p:sp>
      <p:sp>
        <p:nvSpPr>
          <p:cNvPr id="7" name="Content Placeholder 6">
            <a:extLst>
              <a:ext uri="{FF2B5EF4-FFF2-40B4-BE49-F238E27FC236}">
                <a16:creationId xmlns:a16="http://schemas.microsoft.com/office/drawing/2014/main" id="{0E2FD957-8720-4B7F-9123-4DB5231E2E9C}"/>
              </a:ext>
            </a:extLst>
          </p:cNvPr>
          <p:cNvSpPr>
            <a:spLocks noGrp="1"/>
          </p:cNvSpPr>
          <p:nvPr>
            <p:ph idx="13"/>
          </p:nvPr>
        </p:nvSpPr>
        <p:spPr>
          <a:xfrm>
            <a:off x="464197" y="5080795"/>
            <a:ext cx="1219200" cy="39094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obtain</a:t>
            </a:r>
            <a:endParaRPr lang="en-US" dirty="0"/>
          </a:p>
        </p:txBody>
      </p:sp>
      <p:graphicFrame>
        <p:nvGraphicFramePr>
          <p:cNvPr id="19" name="Object 18">
            <a:extLst>
              <a:ext uri="{FF2B5EF4-FFF2-40B4-BE49-F238E27FC236}">
                <a16:creationId xmlns:a16="http://schemas.microsoft.com/office/drawing/2014/main" id="{B80DA142-8F1D-4FD6-9047-E09ED0C6E66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23846418"/>
              </p:ext>
            </p:extLst>
          </p:nvPr>
        </p:nvGraphicFramePr>
        <p:xfrm>
          <a:off x="1362456" y="5143014"/>
          <a:ext cx="1433322" cy="402336"/>
        </p:xfrm>
        <a:graphic>
          <a:graphicData uri="http://schemas.openxmlformats.org/presentationml/2006/ole">
            <mc:AlternateContent xmlns:mc="http://schemas.openxmlformats.org/markup-compatibility/2006">
              <mc:Choice xmlns:v="urn:schemas-microsoft-com:vml" Requires="v">
                <p:oleObj name="Equation" r:id="rId8" imgW="723600" imgH="203040" progId="Equation.DSMT4">
                  <p:embed/>
                </p:oleObj>
              </mc:Choice>
              <mc:Fallback>
                <p:oleObj name="Equation" r:id="rId8" imgW="723600" imgH="203040" progId="Equation.DSMT4">
                  <p:embed/>
                  <p:pic>
                    <p:nvPicPr>
                      <p:cNvPr id="0" name=""/>
                      <p:cNvPicPr/>
                      <p:nvPr/>
                    </p:nvPicPr>
                    <p:blipFill>
                      <a:blip r:embed="rId9"/>
                      <a:stretch>
                        <a:fillRect/>
                      </a:stretch>
                    </p:blipFill>
                    <p:spPr>
                      <a:xfrm>
                        <a:off x="1362456" y="5143014"/>
                        <a:ext cx="1433322" cy="40233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DB1B8DDC-458A-48BE-8719-731960DA8298}"/>
              </a:ext>
            </a:extLst>
          </p:cNvPr>
          <p:cNvSpPr>
            <a:spLocks noGrp="1"/>
          </p:cNvSpPr>
          <p:nvPr>
            <p:ph idx="14"/>
          </p:nvPr>
        </p:nvSpPr>
        <p:spPr>
          <a:xfrm>
            <a:off x="2719614" y="5079423"/>
            <a:ext cx="4135512" cy="443051"/>
          </a:xfrm>
        </p:spPr>
        <p:txBody>
          <a:bodyPr/>
          <a:lstStyle/>
          <a:p>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first rule twice to obtain</a:t>
            </a:r>
            <a:endParaRPr lang="en-US" dirty="0"/>
          </a:p>
        </p:txBody>
      </p:sp>
      <p:graphicFrame>
        <p:nvGraphicFramePr>
          <p:cNvPr id="20" name="Object 19">
            <a:extLst>
              <a:ext uri="{FF2B5EF4-FFF2-40B4-BE49-F238E27FC236}">
                <a16:creationId xmlns:a16="http://schemas.microsoft.com/office/drawing/2014/main" id="{EB1CB7E5-2457-4297-9D84-03B2E8F448E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08409069"/>
              </p:ext>
            </p:extLst>
          </p:nvPr>
        </p:nvGraphicFramePr>
        <p:xfrm>
          <a:off x="502920" y="5500390"/>
          <a:ext cx="3017520" cy="402336"/>
        </p:xfrm>
        <a:graphic>
          <a:graphicData uri="http://schemas.openxmlformats.org/presentationml/2006/ole">
            <mc:AlternateContent xmlns:mc="http://schemas.openxmlformats.org/markup-compatibility/2006">
              <mc:Choice xmlns:v="urn:schemas-microsoft-com:vml" Requires="v">
                <p:oleObj name="Equation" r:id="rId10" imgW="1523880" imgH="203040" progId="Equation.DSMT4">
                  <p:embed/>
                </p:oleObj>
              </mc:Choice>
              <mc:Fallback>
                <p:oleObj name="Equation" r:id="rId10" imgW="1523880" imgH="203040" progId="Equation.DSMT4">
                  <p:embed/>
                  <p:pic>
                    <p:nvPicPr>
                      <p:cNvPr id="0" name=""/>
                      <p:cNvPicPr/>
                      <p:nvPr/>
                    </p:nvPicPr>
                    <p:blipFill>
                      <a:blip r:embed="rId11"/>
                      <a:stretch>
                        <a:fillRect/>
                      </a:stretch>
                    </p:blipFill>
                    <p:spPr>
                      <a:xfrm>
                        <a:off x="502920" y="5500390"/>
                        <a:ext cx="3017520" cy="40233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7F3E1B7-089F-4E12-9003-A068CCC825DD}"/>
              </a:ext>
            </a:extLst>
          </p:cNvPr>
          <p:cNvSpPr>
            <a:spLocks noGrp="1"/>
          </p:cNvSpPr>
          <p:nvPr>
            <p:ph idx="15"/>
          </p:nvPr>
        </p:nvSpPr>
        <p:spPr>
          <a:xfrm>
            <a:off x="3412255" y="5446229"/>
            <a:ext cx="4266575" cy="491321"/>
          </a:xfrm>
        </p:spPr>
        <p:txBody>
          <a:bodyPr/>
          <a:lstStyle/>
          <a:p>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third rule twice to obtain</a:t>
            </a:r>
            <a:endParaRPr lang="en-US" dirty="0"/>
          </a:p>
        </p:txBody>
      </p:sp>
      <p:graphicFrame>
        <p:nvGraphicFramePr>
          <p:cNvPr id="22" name="Object 21">
            <a:extLst>
              <a:ext uri="{FF2B5EF4-FFF2-40B4-BE49-F238E27FC236}">
                <a16:creationId xmlns:a16="http://schemas.microsoft.com/office/drawing/2014/main" id="{1AA35149-899C-462F-AE06-46AD6C1C0BD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39737759"/>
              </p:ext>
            </p:extLst>
          </p:nvPr>
        </p:nvGraphicFramePr>
        <p:xfrm>
          <a:off x="502920" y="5867816"/>
          <a:ext cx="1433322" cy="402336"/>
        </p:xfrm>
        <a:graphic>
          <a:graphicData uri="http://schemas.openxmlformats.org/presentationml/2006/ole">
            <mc:AlternateContent xmlns:mc="http://schemas.openxmlformats.org/markup-compatibility/2006">
              <mc:Choice xmlns:v="urn:schemas-microsoft-com:vml" Requires="v">
                <p:oleObj name="Equation" r:id="rId12" imgW="723600" imgH="203040" progId="Equation.DSMT4">
                  <p:embed/>
                </p:oleObj>
              </mc:Choice>
              <mc:Fallback>
                <p:oleObj name="Equation" r:id="rId12" imgW="723600" imgH="203040" progId="Equation.DSMT4">
                  <p:embed/>
                  <p:pic>
                    <p:nvPicPr>
                      <p:cNvPr id="0" name=""/>
                      <p:cNvPicPr/>
                      <p:nvPr/>
                    </p:nvPicPr>
                    <p:blipFill>
                      <a:blip r:embed="rId13"/>
                      <a:stretch>
                        <a:fillRect/>
                      </a:stretch>
                    </p:blipFill>
                    <p:spPr>
                      <a:xfrm>
                        <a:off x="502920" y="5867816"/>
                        <a:ext cx="1433322" cy="40233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934ADDE-FEA7-464F-A258-05596AA93ACF}"/>
              </a:ext>
            </a:extLst>
          </p:cNvPr>
          <p:cNvSpPr>
            <a:spLocks noGrp="1"/>
          </p:cNvSpPr>
          <p:nvPr>
            <p:ph idx="16"/>
          </p:nvPr>
        </p:nvSpPr>
        <p:spPr>
          <a:xfrm>
            <a:off x="1865376" y="5815993"/>
            <a:ext cx="3835009" cy="429919"/>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99</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first rule to obtain</a:t>
            </a:r>
            <a:endParaRPr lang="en-US" dirty="0"/>
          </a:p>
        </p:txBody>
      </p:sp>
      <p:graphicFrame>
        <p:nvGraphicFramePr>
          <p:cNvPr id="23" name="Object 22">
            <a:extLst>
              <a:ext uri="{FF2B5EF4-FFF2-40B4-BE49-F238E27FC236}">
                <a16:creationId xmlns:a16="http://schemas.microsoft.com/office/drawing/2014/main" id="{D1B91B93-4EF3-480E-8D03-69B85B26BED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16294208"/>
              </p:ext>
            </p:extLst>
          </p:nvPr>
        </p:nvGraphicFramePr>
        <p:xfrm>
          <a:off x="5321808" y="5867816"/>
          <a:ext cx="1005840" cy="402336"/>
        </p:xfrm>
        <a:graphic>
          <a:graphicData uri="http://schemas.openxmlformats.org/presentationml/2006/ole">
            <mc:AlternateContent xmlns:mc="http://schemas.openxmlformats.org/markup-compatibility/2006">
              <mc:Choice xmlns:v="urn:schemas-microsoft-com:vml" Requires="v">
                <p:oleObj name="Equation" r:id="rId14" imgW="507960" imgH="203040" progId="Equation.DSMT4">
                  <p:embed/>
                </p:oleObj>
              </mc:Choice>
              <mc:Fallback>
                <p:oleObj name="Equation" r:id="rId14" imgW="507960" imgH="203040" progId="Equation.DSMT4">
                  <p:embed/>
                  <p:pic>
                    <p:nvPicPr>
                      <p:cNvPr id="0" name=""/>
                      <p:cNvPicPr/>
                      <p:nvPr/>
                    </p:nvPicPr>
                    <p:blipFill>
                      <a:blip r:embed="rId15"/>
                      <a:stretch>
                        <a:fillRect/>
                      </a:stretch>
                    </p:blipFill>
                    <p:spPr>
                      <a:xfrm>
                        <a:off x="5321808" y="5867816"/>
                        <a:ext cx="1005840" cy="402336"/>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45FE2FE0-1D2E-4D12-A326-14F2CBDF3D60}"/>
              </a:ext>
            </a:extLst>
          </p:cNvPr>
          <p:cNvSpPr>
            <a:spLocks noGrp="1"/>
          </p:cNvSpPr>
          <p:nvPr>
            <p:ph idx="17"/>
          </p:nvPr>
        </p:nvSpPr>
        <p:spPr>
          <a:xfrm>
            <a:off x="6251633" y="5812809"/>
            <a:ext cx="2739967" cy="445116"/>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99</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finally the</a:t>
            </a:r>
            <a:endParaRPr lang="en-US" dirty="0"/>
          </a:p>
        </p:txBody>
      </p:sp>
      <p:sp>
        <p:nvSpPr>
          <p:cNvPr id="12" name="Content Placeholder 11">
            <a:extLst>
              <a:ext uri="{FF2B5EF4-FFF2-40B4-BE49-F238E27FC236}">
                <a16:creationId xmlns:a16="http://schemas.microsoft.com/office/drawing/2014/main" id="{2B1C426F-E711-4918-AFC9-AA28A0144E20}"/>
              </a:ext>
            </a:extLst>
          </p:cNvPr>
          <p:cNvSpPr>
            <a:spLocks noGrp="1"/>
          </p:cNvSpPr>
          <p:nvPr>
            <p:ph idx="18"/>
          </p:nvPr>
        </p:nvSpPr>
        <p:spPr>
          <a:xfrm>
            <a:off x="464197" y="6171337"/>
            <a:ext cx="3726803" cy="458063"/>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second rule to obtain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99</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endParaRPr lang="en-US" dirty="0"/>
          </a:p>
        </p:txBody>
      </p:sp>
      <p:sp>
        <p:nvSpPr>
          <p:cNvPr id="16" name="Slide Number Placeholder 5">
            <a:extLst>
              <a:ext uri="{FF2B5EF4-FFF2-40B4-BE49-F238E27FC236}">
                <a16:creationId xmlns:a16="http://schemas.microsoft.com/office/drawing/2014/main" id="{691C7528-401B-4073-858C-E0FE44AD48F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15</a:t>
            </a:fld>
            <a:endParaRPr lang="en-US" dirty="0">
              <a:solidFill>
                <a:schemeClr val="bg1"/>
              </a:solidFill>
              <a:latin typeface="Calibri (Body)"/>
            </a:endParaRPr>
          </a:p>
        </p:txBody>
      </p:sp>
    </p:spTree>
    <p:extLst>
      <p:ext uri="{BB962C8B-B14F-4D97-AF65-F5344CB8AC3E}">
        <p14:creationId xmlns:p14="http://schemas.microsoft.com/office/powerpoint/2010/main" val="2073147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nchor="b"/>
          <a:lstStyle/>
          <a:p>
            <a:r>
              <a:rPr lang="en-US" sz="6000" b="1" dirty="0">
                <a:latin typeface="+mj-lt"/>
              </a:rPr>
              <a:t>Finite-State Machines with Output</a:t>
            </a:r>
          </a:p>
        </p:txBody>
      </p:sp>
      <p:sp>
        <p:nvSpPr>
          <p:cNvPr id="3" name="Content Placeholder 2"/>
          <p:cNvSpPr>
            <a:spLocks noGrp="1"/>
          </p:cNvSpPr>
          <p:nvPr>
            <p:ph idx="1"/>
          </p:nvPr>
        </p:nvSpPr>
        <p:spPr>
          <a:xfrm>
            <a:off x="3200400" y="3810000"/>
            <a:ext cx="2743200" cy="640080"/>
          </a:xfrm>
        </p:spPr>
        <p:txBody>
          <a:bodyPr/>
          <a:lstStyle/>
          <a:p>
            <a:pPr algn="ctr"/>
            <a:r>
              <a:rPr lang="en-US" dirty="0">
                <a:latin typeface="+mj-lt"/>
              </a:rPr>
              <a:t>Section 13.2</a:t>
            </a:r>
          </a:p>
        </p:txBody>
      </p:sp>
      <p:sp>
        <p:nvSpPr>
          <p:cNvPr id="4" name="Slide Number Placeholder 5">
            <a:extLst>
              <a:ext uri="{FF2B5EF4-FFF2-40B4-BE49-F238E27FC236}">
                <a16:creationId xmlns:a16="http://schemas.microsoft.com/office/drawing/2014/main" id="{4EC59A3D-8F50-4905-8956-43CF41B021F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16</a:t>
            </a:fld>
            <a:endParaRPr lang="en-US" dirty="0">
              <a:solidFill>
                <a:schemeClr val="bg1"/>
              </a:solidFill>
              <a:latin typeface="Calibri (Body)"/>
            </a:endParaRPr>
          </a:p>
        </p:txBody>
      </p:sp>
    </p:spTree>
    <p:extLst>
      <p:ext uri="{BB962C8B-B14F-4D97-AF65-F5344CB8AC3E}">
        <p14:creationId xmlns:p14="http://schemas.microsoft.com/office/powerpoint/2010/main" val="2206049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Section Summary</a:t>
            </a:r>
            <a:r>
              <a:rPr lang="en-US" sz="1500" dirty="0">
                <a:latin typeface="+mj-lt"/>
              </a:rPr>
              <a:t> 2</a:t>
            </a:r>
            <a:endParaRPr lang="en-US" dirty="0">
              <a:latin typeface="+mj-lt"/>
            </a:endParaRPr>
          </a:p>
        </p:txBody>
      </p:sp>
      <p:sp>
        <p:nvSpPr>
          <p:cNvPr id="3" name="Content Placeholder 2"/>
          <p:cNvSpPr>
            <a:spLocks noGrp="1"/>
          </p:cNvSpPr>
          <p:nvPr>
            <p:ph idx="1"/>
          </p:nvPr>
        </p:nvSpPr>
        <p:spPr>
          <a:xfrm>
            <a:off x="457200" y="1295400"/>
            <a:ext cx="8229600" cy="5257800"/>
          </a:xfrm>
        </p:spPr>
        <p:txBody>
          <a:bodyPr/>
          <a:lstStyle/>
          <a:p>
            <a:pPr>
              <a:spcAft>
                <a:spcPts val="1200"/>
              </a:spcAft>
            </a:pPr>
            <a:r>
              <a:rPr lang="en-US" dirty="0"/>
              <a:t>Finite-State Machines (FSMs) with Outputs.</a:t>
            </a:r>
          </a:p>
          <a:p>
            <a:pPr>
              <a:spcAft>
                <a:spcPts val="1200"/>
              </a:spcAft>
            </a:pPr>
            <a:r>
              <a:rPr lang="en-US" dirty="0"/>
              <a:t>Types of Finite-State Machines with Outputs (</a:t>
            </a:r>
            <a:r>
              <a:rPr lang="en-US" i="1" dirty="0"/>
              <a:t>not currently included in overheads</a:t>
            </a:r>
            <a:r>
              <a:rPr lang="en-US" dirty="0"/>
              <a:t>).</a:t>
            </a:r>
          </a:p>
        </p:txBody>
      </p:sp>
      <p:sp>
        <p:nvSpPr>
          <p:cNvPr id="4" name="Slide Number Placeholder 5">
            <a:extLst>
              <a:ext uri="{FF2B5EF4-FFF2-40B4-BE49-F238E27FC236}">
                <a16:creationId xmlns:a16="http://schemas.microsoft.com/office/drawing/2014/main" id="{0A112DA6-DA68-4C9F-A4E7-21E875EF683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17</a:t>
            </a:fld>
            <a:endParaRPr lang="en-US" dirty="0">
              <a:solidFill>
                <a:schemeClr val="bg1"/>
              </a:solidFill>
              <a:latin typeface="Calibri (Body)"/>
            </a:endParaRPr>
          </a:p>
        </p:txBody>
      </p:sp>
    </p:spTree>
    <p:extLst>
      <p:ext uri="{BB962C8B-B14F-4D97-AF65-F5344CB8AC3E}">
        <p14:creationId xmlns:p14="http://schemas.microsoft.com/office/powerpoint/2010/main" val="1191807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Introduction</a:t>
            </a:r>
            <a:r>
              <a:rPr lang="en-US" sz="1500" dirty="0">
                <a:latin typeface="+mj-lt"/>
              </a:rPr>
              <a:t> 2</a:t>
            </a:r>
            <a:endParaRPr lang="en-US" dirty="0">
              <a:latin typeface="+mj-lt"/>
            </a:endParaRPr>
          </a:p>
        </p:txBody>
      </p:sp>
      <p:sp>
        <p:nvSpPr>
          <p:cNvPr id="3" name="Content Placeholder 2"/>
          <p:cNvSpPr>
            <a:spLocks noGrp="1"/>
          </p:cNvSpPr>
          <p:nvPr>
            <p:ph idx="1"/>
          </p:nvPr>
        </p:nvSpPr>
        <p:spPr>
          <a:xfrm>
            <a:off x="457200" y="1295400"/>
            <a:ext cx="8595360" cy="5257800"/>
          </a:xfrm>
        </p:spPr>
        <p:txBody>
          <a:bodyPr/>
          <a:lstStyle/>
          <a:p>
            <a:pPr>
              <a:spcBef>
                <a:spcPts val="600"/>
              </a:spcBef>
            </a:pPr>
            <a:r>
              <a:rPr lang="en-US" sz="2400" dirty="0"/>
              <a:t>Many kinds of machines, including computers, can be modeled using a structure called a </a:t>
            </a:r>
            <a:r>
              <a:rPr lang="en-US" sz="2400" i="1" dirty="0"/>
              <a:t>finite-state machine </a:t>
            </a:r>
            <a:r>
              <a:rPr lang="en-US" sz="2400" dirty="0"/>
              <a:t>(or </a:t>
            </a:r>
            <a:r>
              <a:rPr lang="en-US" sz="2400" i="1" dirty="0"/>
              <a:t>finite automaton</a:t>
            </a:r>
            <a:r>
              <a:rPr lang="en-US" sz="2400" dirty="0"/>
              <a:t>).</a:t>
            </a:r>
          </a:p>
          <a:p>
            <a:pPr>
              <a:spcBef>
                <a:spcPts val="600"/>
              </a:spcBef>
            </a:pPr>
            <a:r>
              <a:rPr lang="en-US" sz="2400" dirty="0"/>
              <a:t>A finite-state machine consists of a finite set of states, a designated start state, an input alphabet, and a transition function that assigns a next state to every (state, input) pair.</a:t>
            </a:r>
          </a:p>
          <a:p>
            <a:pPr>
              <a:spcBef>
                <a:spcPts val="600"/>
              </a:spcBef>
            </a:pPr>
            <a:r>
              <a:rPr lang="en-US" sz="2400" dirty="0"/>
              <a:t>As we will see in Sections </a:t>
            </a:r>
            <a:r>
              <a:rPr lang="en-US" sz="2400" dirty="0">
                <a:ea typeface="Cambria Math" pitchFamily="18" charset="0"/>
              </a:rPr>
              <a:t>13.2 - 13.4</a:t>
            </a:r>
            <a:r>
              <a:rPr lang="en-US" sz="2400" dirty="0"/>
              <a:t>, some types of finite-state machines produce output, while for other types of finite-state machines that do not produce output some states are designated as accepting states. </a:t>
            </a:r>
          </a:p>
          <a:p>
            <a:pPr>
              <a:spcBef>
                <a:spcPts val="600"/>
              </a:spcBef>
            </a:pPr>
            <a:r>
              <a:rPr lang="en-US" sz="2400" dirty="0"/>
              <a:t>Finite-state machines are used in many diverse applications, including spell-checking programs, grammar checking, indexing, searching large bodies of text, speech recognition, XML, HTML, and network protocols.</a:t>
            </a:r>
          </a:p>
        </p:txBody>
      </p:sp>
      <p:sp>
        <p:nvSpPr>
          <p:cNvPr id="4" name="Slide Number Placeholder 5">
            <a:extLst>
              <a:ext uri="{FF2B5EF4-FFF2-40B4-BE49-F238E27FC236}">
                <a16:creationId xmlns:a16="http://schemas.microsoft.com/office/drawing/2014/main" id="{7A9EFDA2-2B42-469F-98F4-85FE4218FC2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18</a:t>
            </a:fld>
            <a:endParaRPr lang="en-US" dirty="0">
              <a:solidFill>
                <a:schemeClr val="bg1"/>
              </a:solidFill>
              <a:latin typeface="Calibri (Body)"/>
            </a:endParaRPr>
          </a:p>
        </p:txBody>
      </p:sp>
    </p:spTree>
    <p:extLst>
      <p:ext uri="{BB962C8B-B14F-4D97-AF65-F5344CB8AC3E}">
        <p14:creationId xmlns:p14="http://schemas.microsoft.com/office/powerpoint/2010/main" val="2377752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ECAF-428D-4B0A-9FFD-7D3D66820BC3}"/>
              </a:ext>
            </a:extLst>
          </p:cNvPr>
          <p:cNvSpPr>
            <a:spLocks noGrp="1"/>
          </p:cNvSpPr>
          <p:nvPr>
            <p:ph type="title"/>
          </p:nvPr>
        </p:nvSpPr>
        <p:spPr/>
        <p:txBody>
          <a:bodyPr/>
          <a:lstStyle/>
          <a:p>
            <a:r>
              <a:rPr lang="en-US" dirty="0">
                <a:latin typeface="+mj-lt"/>
              </a:rPr>
              <a:t>An Example of a Finite-State Machine with Output</a:t>
            </a:r>
            <a:r>
              <a:rPr lang="en-US" sz="1500" dirty="0">
                <a:latin typeface="+mj-lt"/>
              </a:rPr>
              <a:t> 1</a:t>
            </a:r>
            <a:endParaRPr lang="en-US" dirty="0"/>
          </a:p>
        </p:txBody>
      </p:sp>
      <p:sp>
        <p:nvSpPr>
          <p:cNvPr id="3" name="Content Placeholder 2">
            <a:extLst>
              <a:ext uri="{FF2B5EF4-FFF2-40B4-BE49-F238E27FC236}">
                <a16:creationId xmlns:a16="http://schemas.microsoft.com/office/drawing/2014/main" id="{ABC6480E-26AF-4DB7-AC71-A46CC2511CDF}"/>
              </a:ext>
            </a:extLst>
          </p:cNvPr>
          <p:cNvSpPr>
            <a:spLocks noGrp="1"/>
          </p:cNvSpPr>
          <p:nvPr>
            <p:ph idx="1"/>
          </p:nvPr>
        </p:nvSpPr>
        <p:spPr>
          <a:xfrm>
            <a:off x="457200" y="1295400"/>
            <a:ext cx="8229600" cy="270296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vending machine accepts nickels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5</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cents), dimes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10</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cents), and quarters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25</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cents). When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30</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cents or more has been deposited, the machine returns the amount over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30</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cents. The customer can then press an orange button to receive a container of orange juice or a red button to receive a container of apple juice.</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machine can be in any of the states</a:t>
            </a:r>
          </a:p>
        </p:txBody>
      </p:sp>
      <p:graphicFrame>
        <p:nvGraphicFramePr>
          <p:cNvPr id="17" name="Object 16">
            <a:extLst>
              <a:ext uri="{FF2B5EF4-FFF2-40B4-BE49-F238E27FC236}">
                <a16:creationId xmlns:a16="http://schemas.microsoft.com/office/drawing/2014/main" id="{2A99258D-49A2-4E76-BB30-25E93B9F04A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16188442"/>
              </p:ext>
            </p:extLst>
          </p:nvPr>
        </p:nvGraphicFramePr>
        <p:xfrm>
          <a:off x="4251960" y="2569464"/>
          <a:ext cx="271935" cy="347472"/>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0" name=""/>
                      <p:cNvPicPr/>
                      <p:nvPr/>
                    </p:nvPicPr>
                    <p:blipFill>
                      <a:blip r:embed="rId3"/>
                      <a:stretch>
                        <a:fillRect/>
                      </a:stretch>
                    </p:blipFill>
                    <p:spPr>
                      <a:xfrm>
                        <a:off x="4251960" y="2569464"/>
                        <a:ext cx="271935" cy="34747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07FA699-D584-42AD-8DA3-8EE76E1F1935}"/>
              </a:ext>
            </a:extLst>
          </p:cNvPr>
          <p:cNvSpPr>
            <a:spLocks noGrp="1"/>
          </p:cNvSpPr>
          <p:nvPr>
            <p:ph idx="10"/>
          </p:nvPr>
        </p:nvSpPr>
        <p:spPr>
          <a:xfrm>
            <a:off x="4434840" y="2542032"/>
            <a:ext cx="1981200" cy="440989"/>
          </a:xfrm>
        </p:spPr>
        <p:txBody>
          <a:bodyPr/>
          <a:lstStyle/>
          <a:p>
            <a:r>
              <a:rPr kumimoji="0" lang="en-US" sz="18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i</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6</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where</a:t>
            </a:r>
            <a:endParaRPr lang="en-US" dirty="0"/>
          </a:p>
        </p:txBody>
      </p:sp>
      <p:graphicFrame>
        <p:nvGraphicFramePr>
          <p:cNvPr id="18" name="Object 17">
            <a:extLst>
              <a:ext uri="{FF2B5EF4-FFF2-40B4-BE49-F238E27FC236}">
                <a16:creationId xmlns:a16="http://schemas.microsoft.com/office/drawing/2014/main" id="{D7677382-42A3-4B6E-8614-DE7552E278F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58178555"/>
              </p:ext>
            </p:extLst>
          </p:nvPr>
        </p:nvGraphicFramePr>
        <p:xfrm>
          <a:off x="6144768" y="2569464"/>
          <a:ext cx="212344" cy="347472"/>
        </p:xfrm>
        <a:graphic>
          <a:graphicData uri="http://schemas.openxmlformats.org/presentationml/2006/ole">
            <mc:AlternateContent xmlns:mc="http://schemas.openxmlformats.org/markup-compatibility/2006">
              <mc:Choice xmlns:v="urn:schemas-microsoft-com:vml" Requires="v">
                <p:oleObj name="Equation" r:id="rId4" imgW="139680" imgH="228600" progId="Equation.DSMT4">
                  <p:embed/>
                </p:oleObj>
              </mc:Choice>
              <mc:Fallback>
                <p:oleObj name="Equation" r:id="rId4" imgW="139680" imgH="228600" progId="Equation.DSMT4">
                  <p:embed/>
                  <p:pic>
                    <p:nvPicPr>
                      <p:cNvPr id="0" name=""/>
                      <p:cNvPicPr/>
                      <p:nvPr/>
                    </p:nvPicPr>
                    <p:blipFill>
                      <a:blip r:embed="rId5"/>
                      <a:stretch>
                        <a:fillRect/>
                      </a:stretch>
                    </p:blipFill>
                    <p:spPr>
                      <a:xfrm>
                        <a:off x="6144768" y="2569464"/>
                        <a:ext cx="212344" cy="34747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3C06E1B-1479-4EA2-9A26-073CEB53CC5E}"/>
              </a:ext>
            </a:extLst>
          </p:cNvPr>
          <p:cNvSpPr>
            <a:spLocks noGrp="1"/>
          </p:cNvSpPr>
          <p:nvPr>
            <p:ph idx="11"/>
          </p:nvPr>
        </p:nvSpPr>
        <p:spPr>
          <a:xfrm>
            <a:off x="6272784" y="2542032"/>
            <a:ext cx="2438400" cy="347472"/>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the state where the</a:t>
            </a:r>
            <a:endParaRPr lang="en-US" dirty="0"/>
          </a:p>
        </p:txBody>
      </p:sp>
      <p:sp>
        <p:nvSpPr>
          <p:cNvPr id="6" name="Content Placeholder 5">
            <a:extLst>
              <a:ext uri="{FF2B5EF4-FFF2-40B4-BE49-F238E27FC236}">
                <a16:creationId xmlns:a16="http://schemas.microsoft.com/office/drawing/2014/main" id="{9A0390BD-8038-4381-993B-547CCB65DC06}"/>
              </a:ext>
            </a:extLst>
          </p:cNvPr>
          <p:cNvSpPr>
            <a:spLocks noGrp="1"/>
          </p:cNvSpPr>
          <p:nvPr>
            <p:ph idx="12"/>
          </p:nvPr>
        </p:nvSpPr>
        <p:spPr>
          <a:xfrm>
            <a:off x="464820" y="2812265"/>
            <a:ext cx="5825921" cy="367837"/>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machine has received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5</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cents. The machine starts in state</a:t>
            </a:r>
            <a:endParaRPr lang="en-US" dirty="0"/>
          </a:p>
        </p:txBody>
      </p:sp>
      <p:graphicFrame>
        <p:nvGraphicFramePr>
          <p:cNvPr id="19" name="Object 18">
            <a:extLst>
              <a:ext uri="{FF2B5EF4-FFF2-40B4-BE49-F238E27FC236}">
                <a16:creationId xmlns:a16="http://schemas.microsoft.com/office/drawing/2014/main" id="{1075C9D8-CF31-4BBB-8A47-B995271913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06810989"/>
              </p:ext>
            </p:extLst>
          </p:nvPr>
        </p:nvGraphicFramePr>
        <p:xfrm>
          <a:off x="5971032" y="2834640"/>
          <a:ext cx="289560" cy="347472"/>
        </p:xfrm>
        <a:graphic>
          <a:graphicData uri="http://schemas.openxmlformats.org/presentationml/2006/ole">
            <mc:AlternateContent xmlns:mc="http://schemas.openxmlformats.org/markup-compatibility/2006">
              <mc:Choice xmlns:v="urn:schemas-microsoft-com:vml" Requires="v">
                <p:oleObj name="Equation" r:id="rId6" imgW="190440" imgH="228600" progId="Equation.DSMT4">
                  <p:embed/>
                </p:oleObj>
              </mc:Choice>
              <mc:Fallback>
                <p:oleObj name="Equation" r:id="rId6" imgW="190440" imgH="228600" progId="Equation.DSMT4">
                  <p:embed/>
                  <p:pic>
                    <p:nvPicPr>
                      <p:cNvPr id="0" name=""/>
                      <p:cNvPicPr/>
                      <p:nvPr/>
                    </p:nvPicPr>
                    <p:blipFill>
                      <a:blip r:embed="rId7"/>
                      <a:stretch>
                        <a:fillRect/>
                      </a:stretch>
                    </p:blipFill>
                    <p:spPr>
                      <a:xfrm>
                        <a:off x="5971032" y="2834640"/>
                        <a:ext cx="289560" cy="34747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9A9F918-BD1F-467A-BE2D-8627A17833EE}"/>
              </a:ext>
            </a:extLst>
          </p:cNvPr>
          <p:cNvSpPr>
            <a:spLocks noGrp="1"/>
          </p:cNvSpPr>
          <p:nvPr>
            <p:ph idx="13"/>
          </p:nvPr>
        </p:nvSpPr>
        <p:spPr>
          <a:xfrm>
            <a:off x="6172200" y="2798064"/>
            <a:ext cx="2438400" cy="367837"/>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with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cents received.</a:t>
            </a:r>
            <a:endParaRPr lang="en-US" dirty="0"/>
          </a:p>
        </p:txBody>
      </p:sp>
      <p:sp>
        <p:nvSpPr>
          <p:cNvPr id="8" name="Content Placeholder 7">
            <a:extLst>
              <a:ext uri="{FF2B5EF4-FFF2-40B4-BE49-F238E27FC236}">
                <a16:creationId xmlns:a16="http://schemas.microsoft.com/office/drawing/2014/main" id="{8D4CC8F2-0B1E-4D0F-A58C-CCCF871B0FB0}"/>
              </a:ext>
            </a:extLst>
          </p:cNvPr>
          <p:cNvSpPr>
            <a:spLocks noGrp="1"/>
          </p:cNvSpPr>
          <p:nvPr>
            <p:ph idx="14"/>
          </p:nvPr>
        </p:nvSpPr>
        <p:spPr>
          <a:xfrm>
            <a:off x="457200" y="3076295"/>
            <a:ext cx="8229600" cy="950535"/>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possible inputs are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5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cents,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10</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cents,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25</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cents, the orange button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the red button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possible outputs are nothing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5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cents,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15</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cents,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20</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cents,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25</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cents, an orange juice, and an apple juice.</a:t>
            </a:r>
            <a:endParaRPr lang="en-US" dirty="0"/>
          </a:p>
        </p:txBody>
      </p:sp>
      <p:pic>
        <p:nvPicPr>
          <p:cNvPr id="15" name="Picture 3" descr="Table divided into three columns summarizes the state table for a vending machine.">
            <a:extLst>
              <a:ext uri="{FF2B5EF4-FFF2-40B4-BE49-F238E27FC236}">
                <a16:creationId xmlns:a16="http://schemas.microsoft.com/office/drawing/2014/main" id="{2F783205-7B4E-432A-B900-000034BA296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783080" y="3986784"/>
            <a:ext cx="5577840" cy="2574944"/>
          </a:xfrm>
          <a:prstGeom prst="rect">
            <a:avLst/>
          </a:prstGeom>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49497739-CFC4-4327-BBB4-F101C161FFBB}"/>
              </a:ext>
            </a:extLst>
          </p:cNvPr>
          <p:cNvSpPr>
            <a:spLocks noGrp="1"/>
          </p:cNvSpPr>
          <p:nvPr>
            <p:ph type="body" sz="quarter" idx="39"/>
          </p:nvPr>
        </p:nvSpPr>
        <p:spPr>
          <a:xfrm>
            <a:off x="3465576" y="6574536"/>
            <a:ext cx="2212848" cy="100584"/>
          </a:xfrm>
        </p:spPr>
        <p:txBody>
          <a:bodyPr/>
          <a:lstStyle/>
          <a:p>
            <a:r>
              <a:rPr lang="en-US" dirty="0">
                <a:hlinkClick r:id="rId9" action="ppaction://hlinksldjump"/>
              </a:rPr>
              <a:t>Access the text alternative for slide images.</a:t>
            </a:r>
            <a:endParaRPr lang="en-US" dirty="0"/>
          </a:p>
        </p:txBody>
      </p:sp>
      <p:sp>
        <p:nvSpPr>
          <p:cNvPr id="16" name="Slide Number Placeholder 5">
            <a:extLst>
              <a:ext uri="{FF2B5EF4-FFF2-40B4-BE49-F238E27FC236}">
                <a16:creationId xmlns:a16="http://schemas.microsoft.com/office/drawing/2014/main" id="{ECB08DD3-B893-4F09-ABDB-139318875D0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19</a:t>
            </a:fld>
            <a:endParaRPr lang="en-US" dirty="0">
              <a:solidFill>
                <a:schemeClr val="bg1"/>
              </a:solidFill>
              <a:latin typeface="Calibri (Body)"/>
            </a:endParaRPr>
          </a:p>
        </p:txBody>
      </p:sp>
    </p:spTree>
    <p:extLst>
      <p:ext uri="{BB962C8B-B14F-4D97-AF65-F5344CB8AC3E}">
        <p14:creationId xmlns:p14="http://schemas.microsoft.com/office/powerpoint/2010/main" val="307748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Chapter Summary</a:t>
            </a:r>
          </a:p>
        </p:txBody>
      </p:sp>
      <p:sp>
        <p:nvSpPr>
          <p:cNvPr id="3" name="Content Placeholder 2"/>
          <p:cNvSpPr>
            <a:spLocks noGrp="1"/>
          </p:cNvSpPr>
          <p:nvPr>
            <p:ph idx="1"/>
          </p:nvPr>
        </p:nvSpPr>
        <p:spPr/>
        <p:txBody>
          <a:bodyPr/>
          <a:lstStyle/>
          <a:p>
            <a:pPr>
              <a:spcAft>
                <a:spcPts val="1200"/>
              </a:spcAft>
            </a:pPr>
            <a:r>
              <a:rPr lang="en-US" dirty="0"/>
              <a:t>Languages and Grammars.</a:t>
            </a:r>
          </a:p>
          <a:p>
            <a:pPr>
              <a:spcAft>
                <a:spcPts val="1200"/>
              </a:spcAft>
            </a:pPr>
            <a:r>
              <a:rPr lang="en-US" dirty="0"/>
              <a:t>Finite-State Machines with Output.</a:t>
            </a:r>
          </a:p>
          <a:p>
            <a:pPr>
              <a:spcAft>
                <a:spcPts val="1200"/>
              </a:spcAft>
            </a:pPr>
            <a:r>
              <a:rPr lang="en-US" dirty="0"/>
              <a:t>Finite-State Machines with No Output.</a:t>
            </a:r>
          </a:p>
          <a:p>
            <a:pPr>
              <a:spcAft>
                <a:spcPts val="1200"/>
              </a:spcAft>
            </a:pPr>
            <a:r>
              <a:rPr lang="en-US" dirty="0"/>
              <a:t>Language Recognition.</a:t>
            </a:r>
          </a:p>
          <a:p>
            <a:pPr>
              <a:spcAft>
                <a:spcPts val="1200"/>
              </a:spcAft>
            </a:pPr>
            <a:r>
              <a:rPr lang="en-US" dirty="0"/>
              <a:t>Turing Machines.</a:t>
            </a:r>
          </a:p>
        </p:txBody>
      </p:sp>
      <p:sp>
        <p:nvSpPr>
          <p:cNvPr id="4" name="Slide Number Placeholder 5">
            <a:extLst>
              <a:ext uri="{FF2B5EF4-FFF2-40B4-BE49-F238E27FC236}">
                <a16:creationId xmlns:a16="http://schemas.microsoft.com/office/drawing/2014/main" id="{46643956-3DEB-4960-B40F-C8BCA126E95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a:t>
            </a:fld>
            <a:endParaRPr lang="en-US" dirty="0">
              <a:solidFill>
                <a:schemeClr val="bg1"/>
              </a:solidFill>
              <a:latin typeface="Calibri (Body)"/>
            </a:endParaRPr>
          </a:p>
        </p:txBody>
      </p:sp>
    </p:spTree>
    <p:extLst>
      <p:ext uri="{BB962C8B-B14F-4D97-AF65-F5344CB8AC3E}">
        <p14:creationId xmlns:p14="http://schemas.microsoft.com/office/powerpoint/2010/main" val="76688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FBF3-3AF9-4FF5-B404-63F750A8654A}"/>
              </a:ext>
            </a:extLst>
          </p:cNvPr>
          <p:cNvSpPr>
            <a:spLocks noGrp="1"/>
          </p:cNvSpPr>
          <p:nvPr>
            <p:ph type="title"/>
          </p:nvPr>
        </p:nvSpPr>
        <p:spPr/>
        <p:txBody>
          <a:bodyPr/>
          <a:lstStyle/>
          <a:p>
            <a:r>
              <a:rPr lang="en-US" dirty="0">
                <a:latin typeface="+mj-lt"/>
              </a:rPr>
              <a:t>An Example of a Finite-State Machine with Output</a:t>
            </a:r>
            <a:r>
              <a:rPr lang="en-US" sz="1500" dirty="0">
                <a:latin typeface="+mj-lt"/>
              </a:rPr>
              <a:t> 2</a:t>
            </a:r>
            <a:endParaRPr lang="en-US" dirty="0"/>
          </a:p>
        </p:txBody>
      </p:sp>
      <p:sp>
        <p:nvSpPr>
          <p:cNvPr id="3" name="Content Placeholder 2">
            <a:extLst>
              <a:ext uri="{FF2B5EF4-FFF2-40B4-BE49-F238E27FC236}">
                <a16:creationId xmlns:a16="http://schemas.microsoft.com/office/drawing/2014/main" id="{828F1417-5BB4-4940-A059-479698C5D8CF}"/>
              </a:ext>
            </a:extLst>
          </p:cNvPr>
          <p:cNvSpPr>
            <a:spLocks noGrp="1"/>
          </p:cNvSpPr>
          <p:nvPr>
            <p:ph idx="1"/>
          </p:nvPr>
        </p:nvSpPr>
        <p:spPr>
          <a:xfrm>
            <a:off x="457200" y="1295400"/>
            <a:ext cx="8305800" cy="82296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represent this vending machine using a directed graph with labeled edges, where each state is represented by a circle, edges represent transitions, and edges are labeled with the input and output for that transition.</a:t>
            </a:r>
          </a:p>
        </p:txBody>
      </p:sp>
      <p:pic>
        <p:nvPicPr>
          <p:cNvPr id="15" name="Picture 3" descr="A directed graph for a vending machine.">
            <a:extLst>
              <a:ext uri="{FF2B5EF4-FFF2-40B4-BE49-F238E27FC236}">
                <a16:creationId xmlns:a16="http://schemas.microsoft.com/office/drawing/2014/main" id="{2E28E000-A727-4F35-8A99-07A956F207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28089" y="2118360"/>
            <a:ext cx="4615623" cy="1920240"/>
          </a:xfrm>
          <a:prstGeom prst="rect">
            <a:avLst/>
          </a:prstGeom>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D5CF4144-FA04-40D0-88F4-07BFFA0E27C1}"/>
              </a:ext>
            </a:extLst>
          </p:cNvPr>
          <p:cNvSpPr>
            <a:spLocks noGrp="1"/>
          </p:cNvSpPr>
          <p:nvPr>
            <p:ph idx="10"/>
          </p:nvPr>
        </p:nvSpPr>
        <p:spPr>
          <a:xfrm>
            <a:off x="457200" y="4114800"/>
            <a:ext cx="8229600" cy="2438400"/>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will trace the transitions and outputs of the vending machine when a student puts in a dime followed by a quarter, receives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5</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cents back, and then pushes the orange button and receives an orange juice.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machine starts in state</a:t>
            </a:r>
          </a:p>
        </p:txBody>
      </p:sp>
      <p:graphicFrame>
        <p:nvGraphicFramePr>
          <p:cNvPr id="17" name="Object 16">
            <a:extLst>
              <a:ext uri="{FF2B5EF4-FFF2-40B4-BE49-F238E27FC236}">
                <a16:creationId xmlns:a16="http://schemas.microsoft.com/office/drawing/2014/main" id="{EB34C263-0057-4F77-B628-16A249309A3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84784081"/>
              </p:ext>
            </p:extLst>
          </p:nvPr>
        </p:nvGraphicFramePr>
        <p:xfrm>
          <a:off x="2779776" y="4937760"/>
          <a:ext cx="292608" cy="329184"/>
        </p:xfrm>
        <a:graphic>
          <a:graphicData uri="http://schemas.openxmlformats.org/presentationml/2006/ole">
            <mc:AlternateContent xmlns:mc="http://schemas.openxmlformats.org/markup-compatibility/2006">
              <mc:Choice xmlns:v="urn:schemas-microsoft-com:vml" Requires="v">
                <p:oleObj name="Equation" r:id="rId3" imgW="203040" imgH="228600" progId="Equation.DSMT4">
                  <p:embed/>
                </p:oleObj>
              </mc:Choice>
              <mc:Fallback>
                <p:oleObj name="Equation" r:id="rId3" imgW="203040" imgH="228600" progId="Equation.DSMT4">
                  <p:embed/>
                  <p:pic>
                    <p:nvPicPr>
                      <p:cNvPr id="0" name=""/>
                      <p:cNvPicPr/>
                      <p:nvPr/>
                    </p:nvPicPr>
                    <p:blipFill>
                      <a:blip r:embed="rId4"/>
                      <a:stretch>
                        <a:fillRect/>
                      </a:stretch>
                    </p:blipFill>
                    <p:spPr>
                      <a:xfrm>
                        <a:off x="2779776" y="4937760"/>
                        <a:ext cx="292608" cy="32918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41EAA6B-C113-4523-BD90-1589BB519E6C}"/>
              </a:ext>
            </a:extLst>
          </p:cNvPr>
          <p:cNvSpPr>
            <a:spLocks noGrp="1"/>
          </p:cNvSpPr>
          <p:nvPr>
            <p:ph idx="11"/>
          </p:nvPr>
        </p:nvSpPr>
        <p:spPr>
          <a:xfrm>
            <a:off x="457200" y="5242007"/>
            <a:ext cx="4867656" cy="385154"/>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first input is 10 cents, which changes the state to</a:t>
            </a:r>
            <a:endParaRPr lang="en-US" dirty="0"/>
          </a:p>
        </p:txBody>
      </p:sp>
      <p:graphicFrame>
        <p:nvGraphicFramePr>
          <p:cNvPr id="18" name="Object 17">
            <a:extLst>
              <a:ext uri="{FF2B5EF4-FFF2-40B4-BE49-F238E27FC236}">
                <a16:creationId xmlns:a16="http://schemas.microsoft.com/office/drawing/2014/main" id="{DD558504-A63B-43D6-88D9-2E302722631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08813878"/>
              </p:ext>
            </p:extLst>
          </p:nvPr>
        </p:nvGraphicFramePr>
        <p:xfrm>
          <a:off x="4937760" y="5257800"/>
          <a:ext cx="219456" cy="329184"/>
        </p:xfrm>
        <a:graphic>
          <a:graphicData uri="http://schemas.openxmlformats.org/presentationml/2006/ole">
            <mc:AlternateContent xmlns:mc="http://schemas.openxmlformats.org/markup-compatibility/2006">
              <mc:Choice xmlns:v="urn:schemas-microsoft-com:vml" Requires="v">
                <p:oleObj name="Equation" r:id="rId5" imgW="152280" imgH="228600" progId="Equation.DSMT4">
                  <p:embed/>
                </p:oleObj>
              </mc:Choice>
              <mc:Fallback>
                <p:oleObj name="Equation" r:id="rId5" imgW="152280" imgH="228600" progId="Equation.DSMT4">
                  <p:embed/>
                  <p:pic>
                    <p:nvPicPr>
                      <p:cNvPr id="0" name=""/>
                      <p:cNvPicPr/>
                      <p:nvPr/>
                    </p:nvPicPr>
                    <p:blipFill>
                      <a:blip r:embed="rId6"/>
                      <a:stretch>
                        <a:fillRect/>
                      </a:stretch>
                    </p:blipFill>
                    <p:spPr>
                      <a:xfrm>
                        <a:off x="4937760" y="5257800"/>
                        <a:ext cx="219456" cy="32918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DA60F84-5F48-4581-BCC4-EAFFC571D290}"/>
              </a:ext>
            </a:extLst>
          </p:cNvPr>
          <p:cNvSpPr>
            <a:spLocks noGrp="1"/>
          </p:cNvSpPr>
          <p:nvPr>
            <p:ph idx="12"/>
          </p:nvPr>
        </p:nvSpPr>
        <p:spPr>
          <a:xfrm>
            <a:off x="5074920" y="5235681"/>
            <a:ext cx="2057400" cy="356198"/>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gives no output.</a:t>
            </a:r>
            <a:endParaRPr lang="en-US" dirty="0"/>
          </a:p>
        </p:txBody>
      </p:sp>
      <p:sp>
        <p:nvSpPr>
          <p:cNvPr id="7" name="Content Placeholder 6">
            <a:extLst>
              <a:ext uri="{FF2B5EF4-FFF2-40B4-BE49-F238E27FC236}">
                <a16:creationId xmlns:a16="http://schemas.microsoft.com/office/drawing/2014/main" id="{BE6A9835-B466-4141-BA79-70AFE3029734}"/>
              </a:ext>
            </a:extLst>
          </p:cNvPr>
          <p:cNvSpPr>
            <a:spLocks noGrp="1"/>
          </p:cNvSpPr>
          <p:nvPr>
            <p:ph idx="13"/>
          </p:nvPr>
        </p:nvSpPr>
        <p:spPr>
          <a:xfrm>
            <a:off x="457200" y="5538499"/>
            <a:ext cx="5029200" cy="405101"/>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After the second input of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25</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cents, the state changes to</a:t>
            </a:r>
            <a:endParaRPr lang="en-US" dirty="0"/>
          </a:p>
        </p:txBody>
      </p:sp>
      <p:graphicFrame>
        <p:nvGraphicFramePr>
          <p:cNvPr id="19" name="Object 18">
            <a:extLst>
              <a:ext uri="{FF2B5EF4-FFF2-40B4-BE49-F238E27FC236}">
                <a16:creationId xmlns:a16="http://schemas.microsoft.com/office/drawing/2014/main" id="{2E99FCCD-F55F-4518-895B-EBC17C96C6C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52000044"/>
              </p:ext>
            </p:extLst>
          </p:nvPr>
        </p:nvGraphicFramePr>
        <p:xfrm>
          <a:off x="5138928" y="5558997"/>
          <a:ext cx="219456" cy="329184"/>
        </p:xfrm>
        <a:graphic>
          <a:graphicData uri="http://schemas.openxmlformats.org/presentationml/2006/ole">
            <mc:AlternateContent xmlns:mc="http://schemas.openxmlformats.org/markup-compatibility/2006">
              <mc:Choice xmlns:v="urn:schemas-microsoft-com:vml" Requires="v">
                <p:oleObj name="Equation" r:id="rId7" imgW="152280" imgH="228600" progId="Equation.DSMT4">
                  <p:embed/>
                </p:oleObj>
              </mc:Choice>
              <mc:Fallback>
                <p:oleObj name="Equation" r:id="rId7" imgW="152280" imgH="228600" progId="Equation.DSMT4">
                  <p:embed/>
                  <p:pic>
                    <p:nvPicPr>
                      <p:cNvPr id="0" name=""/>
                      <p:cNvPicPr/>
                      <p:nvPr/>
                    </p:nvPicPr>
                    <p:blipFill>
                      <a:blip r:embed="rId8"/>
                      <a:stretch>
                        <a:fillRect/>
                      </a:stretch>
                    </p:blipFill>
                    <p:spPr>
                      <a:xfrm>
                        <a:off x="5138928" y="5558997"/>
                        <a:ext cx="219456" cy="32918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7ABFA5F6-0ADC-471B-8EF6-671A6E5D0489}"/>
              </a:ext>
            </a:extLst>
          </p:cNvPr>
          <p:cNvSpPr>
            <a:spLocks noGrp="1"/>
          </p:cNvSpPr>
          <p:nvPr>
            <p:ph idx="14"/>
          </p:nvPr>
        </p:nvSpPr>
        <p:spPr>
          <a:xfrm>
            <a:off x="5285232" y="5541264"/>
            <a:ext cx="2667000" cy="383077"/>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gives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5</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cents as output.</a:t>
            </a:r>
          </a:p>
        </p:txBody>
      </p:sp>
      <p:sp>
        <p:nvSpPr>
          <p:cNvPr id="9" name="Content Placeholder 8">
            <a:extLst>
              <a:ext uri="{FF2B5EF4-FFF2-40B4-BE49-F238E27FC236}">
                <a16:creationId xmlns:a16="http://schemas.microsoft.com/office/drawing/2014/main" id="{EFEBA238-703F-4F21-A1F0-C89194F10934}"/>
              </a:ext>
            </a:extLst>
          </p:cNvPr>
          <p:cNvSpPr>
            <a:spLocks noGrp="1"/>
          </p:cNvSpPr>
          <p:nvPr>
            <p:ph idx="15"/>
          </p:nvPr>
        </p:nvSpPr>
        <p:spPr>
          <a:xfrm>
            <a:off x="457200" y="5888271"/>
            <a:ext cx="5943600" cy="385154"/>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last input is the orange button, which changes the state back to</a:t>
            </a:r>
            <a:endParaRPr lang="en-US" dirty="0"/>
          </a:p>
        </p:txBody>
      </p:sp>
      <p:graphicFrame>
        <p:nvGraphicFramePr>
          <p:cNvPr id="20" name="Object 19">
            <a:extLst>
              <a:ext uri="{FF2B5EF4-FFF2-40B4-BE49-F238E27FC236}">
                <a16:creationId xmlns:a16="http://schemas.microsoft.com/office/drawing/2014/main" id="{9F4E2BD8-8346-4EFE-9C5A-FAD591E46B6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9635996"/>
              </p:ext>
            </p:extLst>
          </p:nvPr>
        </p:nvGraphicFramePr>
        <p:xfrm>
          <a:off x="6126480" y="5910395"/>
          <a:ext cx="219456" cy="329184"/>
        </p:xfrm>
        <a:graphic>
          <a:graphicData uri="http://schemas.openxmlformats.org/presentationml/2006/ole">
            <mc:AlternateContent xmlns:mc="http://schemas.openxmlformats.org/markup-compatibility/2006">
              <mc:Choice xmlns:v="urn:schemas-microsoft-com:vml" Requires="v">
                <p:oleObj name="Equation" r:id="rId9" imgW="152280" imgH="228600" progId="Equation.DSMT4">
                  <p:embed/>
                </p:oleObj>
              </mc:Choice>
              <mc:Fallback>
                <p:oleObj name="Equation" r:id="rId9" imgW="152280" imgH="228600" progId="Equation.DSMT4">
                  <p:embed/>
                  <p:pic>
                    <p:nvPicPr>
                      <p:cNvPr id="0" name=""/>
                      <p:cNvPicPr/>
                      <p:nvPr/>
                    </p:nvPicPr>
                    <p:blipFill>
                      <a:blip r:embed="rId10"/>
                      <a:stretch>
                        <a:fillRect/>
                      </a:stretch>
                    </p:blipFill>
                    <p:spPr>
                      <a:xfrm>
                        <a:off x="6126480" y="5910395"/>
                        <a:ext cx="219456" cy="329184"/>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E6580185-556A-4EFB-A6BE-E4C7A4B38618}"/>
              </a:ext>
            </a:extLst>
          </p:cNvPr>
          <p:cNvSpPr>
            <a:spLocks noGrp="1"/>
          </p:cNvSpPr>
          <p:nvPr>
            <p:ph idx="16"/>
          </p:nvPr>
        </p:nvSpPr>
        <p:spPr>
          <a:xfrm>
            <a:off x="6272784" y="5888736"/>
            <a:ext cx="2362200" cy="371438"/>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gives an orange juice</a:t>
            </a:r>
            <a:endParaRPr lang="en-US" dirty="0"/>
          </a:p>
        </p:txBody>
      </p:sp>
      <p:sp>
        <p:nvSpPr>
          <p:cNvPr id="11" name="Content Placeholder 10">
            <a:extLst>
              <a:ext uri="{FF2B5EF4-FFF2-40B4-BE49-F238E27FC236}">
                <a16:creationId xmlns:a16="http://schemas.microsoft.com/office/drawing/2014/main" id="{F1442BE9-29DE-48F5-AF7D-D43C92A68ECF}"/>
              </a:ext>
            </a:extLst>
          </p:cNvPr>
          <p:cNvSpPr>
            <a:spLocks noGrp="1"/>
          </p:cNvSpPr>
          <p:nvPr>
            <p:ph idx="17"/>
          </p:nvPr>
        </p:nvSpPr>
        <p:spPr>
          <a:xfrm>
            <a:off x="454891" y="6112706"/>
            <a:ext cx="1295400" cy="327191"/>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as output.</a:t>
            </a:r>
            <a:endParaRPr lang="en-US" dirty="0"/>
          </a:p>
        </p:txBody>
      </p:sp>
      <p:sp>
        <p:nvSpPr>
          <p:cNvPr id="13" name="Text Placeholder 12">
            <a:extLst>
              <a:ext uri="{FF2B5EF4-FFF2-40B4-BE49-F238E27FC236}">
                <a16:creationId xmlns:a16="http://schemas.microsoft.com/office/drawing/2014/main" id="{41513A71-5277-4408-B9C4-75945B2163C4}"/>
              </a:ext>
            </a:extLst>
          </p:cNvPr>
          <p:cNvSpPr>
            <a:spLocks noGrp="1"/>
          </p:cNvSpPr>
          <p:nvPr>
            <p:ph type="body" sz="quarter" idx="39"/>
          </p:nvPr>
        </p:nvSpPr>
        <p:spPr/>
        <p:txBody>
          <a:bodyPr/>
          <a:lstStyle/>
          <a:p>
            <a:r>
              <a:rPr lang="en-US" dirty="0">
                <a:hlinkClick r:id="rId11" action="ppaction://hlinksldjump"/>
              </a:rPr>
              <a:t>Access the text alternative for slide images.</a:t>
            </a:r>
            <a:endParaRPr lang="en-US" dirty="0">
              <a:hlinkClick r:id="rId12" action="ppaction://hlinksldjump"/>
            </a:endParaRPr>
          </a:p>
        </p:txBody>
      </p:sp>
      <p:sp>
        <p:nvSpPr>
          <p:cNvPr id="16" name="Slide Number Placeholder 5">
            <a:extLst>
              <a:ext uri="{FF2B5EF4-FFF2-40B4-BE49-F238E27FC236}">
                <a16:creationId xmlns:a16="http://schemas.microsoft.com/office/drawing/2014/main" id="{9E193CD3-3072-4663-A103-BEFB849976F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20</a:t>
            </a:fld>
            <a:endParaRPr lang="en-US" dirty="0">
              <a:solidFill>
                <a:schemeClr val="bg1"/>
              </a:solidFill>
              <a:latin typeface="Calibri (Body)"/>
            </a:endParaRPr>
          </a:p>
        </p:txBody>
      </p:sp>
    </p:spTree>
    <p:extLst>
      <p:ext uri="{BB962C8B-B14F-4D97-AF65-F5344CB8AC3E}">
        <p14:creationId xmlns:p14="http://schemas.microsoft.com/office/powerpoint/2010/main" val="1688721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ABD3-7334-4FD7-A569-92D39A7D46DF}"/>
              </a:ext>
            </a:extLst>
          </p:cNvPr>
          <p:cNvSpPr>
            <a:spLocks noGrp="1"/>
          </p:cNvSpPr>
          <p:nvPr>
            <p:ph type="title"/>
          </p:nvPr>
        </p:nvSpPr>
        <p:spPr/>
        <p:txBody>
          <a:bodyPr/>
          <a:lstStyle/>
          <a:p>
            <a:r>
              <a:rPr lang="en-US" dirty="0">
                <a:latin typeface="+mj-lt"/>
              </a:rPr>
              <a:t>FSMs with Outputs</a:t>
            </a:r>
            <a:endParaRPr lang="en-US" dirty="0"/>
          </a:p>
        </p:txBody>
      </p:sp>
      <p:sp>
        <p:nvSpPr>
          <p:cNvPr id="3" name="Content Placeholder 2">
            <a:extLst>
              <a:ext uri="{FF2B5EF4-FFF2-40B4-BE49-F238E27FC236}">
                <a16:creationId xmlns:a16="http://schemas.microsoft.com/office/drawing/2014/main" id="{3E3622D7-9E12-40C3-BA7E-7CD882EFC94A}"/>
              </a:ext>
            </a:extLst>
          </p:cNvPr>
          <p:cNvSpPr>
            <a:spLocks noGrp="1"/>
          </p:cNvSpPr>
          <p:nvPr>
            <p:ph idx="1"/>
          </p:nvPr>
        </p:nvSpPr>
        <p:spPr>
          <a:xfrm>
            <a:off x="457200" y="1295400"/>
            <a:ext cx="8305800" cy="35814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finite-state machine M</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g</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graphicFrame>
        <p:nvGraphicFramePr>
          <p:cNvPr id="19" name="Object 18">
            <a:extLst>
              <a:ext uri="{FF2B5EF4-FFF2-40B4-BE49-F238E27FC236}">
                <a16:creationId xmlns:a16="http://schemas.microsoft.com/office/drawing/2014/main" id="{C0EE4B04-ECB6-4C5D-9026-CA0254134A8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45058767"/>
              </p:ext>
            </p:extLst>
          </p:nvPr>
        </p:nvGraphicFramePr>
        <p:xfrm>
          <a:off x="4059936" y="1328737"/>
          <a:ext cx="231648" cy="347472"/>
        </p:xfrm>
        <a:graphic>
          <a:graphicData uri="http://schemas.openxmlformats.org/presentationml/2006/ole">
            <mc:AlternateContent xmlns:mc="http://schemas.openxmlformats.org/markup-compatibility/2006">
              <mc:Choice xmlns:v="urn:schemas-microsoft-com:vml" Requires="v">
                <p:oleObj name="Equation" r:id="rId2" imgW="152280" imgH="228600" progId="Equation.DSMT4">
                  <p:embed/>
                </p:oleObj>
              </mc:Choice>
              <mc:Fallback>
                <p:oleObj name="Equation" r:id="rId2" imgW="152280" imgH="228600" progId="Equation.DSMT4">
                  <p:embed/>
                  <p:pic>
                    <p:nvPicPr>
                      <p:cNvPr id="20" name="Object 19">
                        <a:extLst>
                          <a:ext uri="{FF2B5EF4-FFF2-40B4-BE49-F238E27FC236}">
                            <a16:creationId xmlns:a16="http://schemas.microsoft.com/office/drawing/2014/main" id="{9F4E2BD8-8346-4EFE-9C5A-FAD591E46B61}"/>
                          </a:ext>
                        </a:extLst>
                      </p:cNvPr>
                      <p:cNvPicPr/>
                      <p:nvPr/>
                    </p:nvPicPr>
                    <p:blipFill>
                      <a:blip r:embed="rId3"/>
                      <a:stretch>
                        <a:fillRect/>
                      </a:stretch>
                    </p:blipFill>
                    <p:spPr>
                      <a:xfrm>
                        <a:off x="4059936" y="1328737"/>
                        <a:ext cx="231648" cy="34747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FD983CD8-73A7-4342-B2C8-0A2F08440A22}"/>
              </a:ext>
            </a:extLst>
          </p:cNvPr>
          <p:cNvSpPr>
            <a:spLocks noGrp="1"/>
          </p:cNvSpPr>
          <p:nvPr>
            <p:ph idx="10"/>
          </p:nvPr>
        </p:nvSpPr>
        <p:spPr>
          <a:xfrm>
            <a:off x="4191000" y="1291795"/>
            <a:ext cx="4495800" cy="399845"/>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consists of a finite set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states</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 finite</a:t>
            </a:r>
            <a:endParaRPr lang="en-US" dirty="0"/>
          </a:p>
        </p:txBody>
      </p:sp>
      <p:sp>
        <p:nvSpPr>
          <p:cNvPr id="5" name="Content Placeholder 4">
            <a:extLst>
              <a:ext uri="{FF2B5EF4-FFF2-40B4-BE49-F238E27FC236}">
                <a16:creationId xmlns:a16="http://schemas.microsoft.com/office/drawing/2014/main" id="{16783F10-78D3-4637-A057-E9D07BCAE225}"/>
              </a:ext>
            </a:extLst>
          </p:cNvPr>
          <p:cNvSpPr>
            <a:spLocks noGrp="1"/>
          </p:cNvSpPr>
          <p:nvPr>
            <p:ph idx="11"/>
          </p:nvPr>
        </p:nvSpPr>
        <p:spPr>
          <a:xfrm>
            <a:off x="457200" y="1578864"/>
            <a:ext cx="8229600" cy="917448"/>
          </a:xfrm>
        </p:spPr>
        <p:txBody>
          <a:bodyPr/>
          <a:lstStyle/>
          <a:p>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input alphabet I</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 finite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output alphabet O</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transition function f</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that assigns to each state and input pair a new state, an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output function g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that assigns to each state and input pair an output, and an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initial state</a:t>
            </a:r>
            <a:endParaRPr lang="en-US" dirty="0"/>
          </a:p>
        </p:txBody>
      </p:sp>
      <p:graphicFrame>
        <p:nvGraphicFramePr>
          <p:cNvPr id="18" name="Object 17">
            <a:extLst>
              <a:ext uri="{FF2B5EF4-FFF2-40B4-BE49-F238E27FC236}">
                <a16:creationId xmlns:a16="http://schemas.microsoft.com/office/drawing/2014/main" id="{BC9551F6-8595-4E36-825B-69DDC00121F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09627304"/>
              </p:ext>
            </p:extLst>
          </p:nvPr>
        </p:nvGraphicFramePr>
        <p:xfrm>
          <a:off x="4271264" y="2157984"/>
          <a:ext cx="308864" cy="347472"/>
        </p:xfrm>
        <a:graphic>
          <a:graphicData uri="http://schemas.openxmlformats.org/presentationml/2006/ole">
            <mc:AlternateContent xmlns:mc="http://schemas.openxmlformats.org/markup-compatibility/2006">
              <mc:Choice xmlns:v="urn:schemas-microsoft-com:vml" Requires="v">
                <p:oleObj name="Equation" r:id="rId4" imgW="203040" imgH="228600" progId="Equation.DSMT4">
                  <p:embed/>
                </p:oleObj>
              </mc:Choice>
              <mc:Fallback>
                <p:oleObj name="Equation" r:id="rId4" imgW="203040" imgH="228600" progId="Equation.DSMT4">
                  <p:embed/>
                  <p:pic>
                    <p:nvPicPr>
                      <p:cNvPr id="17" name="Object 16">
                        <a:extLst>
                          <a:ext uri="{FF2B5EF4-FFF2-40B4-BE49-F238E27FC236}">
                            <a16:creationId xmlns:a16="http://schemas.microsoft.com/office/drawing/2014/main" id="{EB34C263-0057-4F77-B628-16A249309A3D}"/>
                          </a:ext>
                        </a:extLst>
                      </p:cNvPr>
                      <p:cNvPicPr/>
                      <p:nvPr/>
                    </p:nvPicPr>
                    <p:blipFill>
                      <a:blip r:embed="rId5"/>
                      <a:stretch>
                        <a:fillRect/>
                      </a:stretch>
                    </p:blipFill>
                    <p:spPr>
                      <a:xfrm>
                        <a:off x="4271264" y="2157984"/>
                        <a:ext cx="308864" cy="34747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EDD3585-05EF-4E07-9EB5-BC5A45F2BA4F}"/>
              </a:ext>
            </a:extLst>
          </p:cNvPr>
          <p:cNvSpPr>
            <a:spLocks noGrp="1"/>
          </p:cNvSpPr>
          <p:nvPr>
            <p:ph idx="12"/>
          </p:nvPr>
        </p:nvSpPr>
        <p:spPr>
          <a:xfrm>
            <a:off x="459232" y="2527522"/>
            <a:ext cx="8379968" cy="2044478"/>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state table is used to represent the values of the transition function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the output function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g</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for all (state, input).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Alternatively, a finite-state machine can be represented by a state diagram, which is a directed graph with labeled edges. Each state is represented by a circle, and arrows labeled with the input and output pair represent the transitions.</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state table and state diagram both represent the finite state machine with</a:t>
            </a:r>
            <a:endParaRPr lang="en-US" dirty="0"/>
          </a:p>
        </p:txBody>
      </p:sp>
      <p:graphicFrame>
        <p:nvGraphicFramePr>
          <p:cNvPr id="20" name="Object 19">
            <a:extLst>
              <a:ext uri="{FF2B5EF4-FFF2-40B4-BE49-F238E27FC236}">
                <a16:creationId xmlns:a16="http://schemas.microsoft.com/office/drawing/2014/main" id="{A3384DAD-0DA1-4DDE-A2DF-1C4E30F7C94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4622503"/>
              </p:ext>
            </p:extLst>
          </p:nvPr>
        </p:nvGraphicFramePr>
        <p:xfrm>
          <a:off x="521208" y="4480560"/>
          <a:ext cx="4024745" cy="399845"/>
        </p:xfrm>
        <a:graphic>
          <a:graphicData uri="http://schemas.openxmlformats.org/presentationml/2006/ole">
            <mc:AlternateContent xmlns:mc="http://schemas.openxmlformats.org/markup-compatibility/2006">
              <mc:Choice xmlns:v="urn:schemas-microsoft-com:vml" Requires="v">
                <p:oleObj name="Equation" r:id="rId6" imgW="2552400" imgH="253800" progId="Equation.DSMT4">
                  <p:embed/>
                </p:oleObj>
              </mc:Choice>
              <mc:Fallback>
                <p:oleObj name="Equation" r:id="rId6" imgW="2552400" imgH="253800" progId="Equation.DSMT4">
                  <p:embed/>
                  <p:pic>
                    <p:nvPicPr>
                      <p:cNvPr id="0" name=""/>
                      <p:cNvPicPr/>
                      <p:nvPr/>
                    </p:nvPicPr>
                    <p:blipFill>
                      <a:blip r:embed="rId7"/>
                      <a:stretch>
                        <a:fillRect/>
                      </a:stretch>
                    </p:blipFill>
                    <p:spPr>
                      <a:xfrm>
                        <a:off x="521208" y="4480560"/>
                        <a:ext cx="4024745" cy="399845"/>
                      </a:xfrm>
                      <a:prstGeom prst="rect">
                        <a:avLst/>
                      </a:prstGeom>
                    </p:spPr>
                  </p:pic>
                </p:oleObj>
              </mc:Fallback>
            </mc:AlternateContent>
          </a:graphicData>
        </a:graphic>
      </p:graphicFrame>
      <p:pic>
        <p:nvPicPr>
          <p:cNvPr id="15" name="Picture 3" descr="Table divided into three columns summarizes data for state with input.">
            <a:extLst>
              <a:ext uri="{FF2B5EF4-FFF2-40B4-BE49-F238E27FC236}">
                <a16:creationId xmlns:a16="http://schemas.microsoft.com/office/drawing/2014/main" id="{3DA52C64-674E-4C94-ABE4-9A0DCFCE93B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143000" y="4876800"/>
            <a:ext cx="2244904" cy="1737360"/>
          </a:xfrm>
          <a:prstGeom prst="rect">
            <a:avLst/>
          </a:prstGeom>
          <a:extLst>
            <a:ext uri="{909E8E84-426E-40DD-AFC4-6F175D3DCCD1}">
              <a14:hiddenFill xmlns:a14="http://schemas.microsoft.com/office/drawing/2010/main">
                <a:solidFill>
                  <a:srgbClr val="FFFFFF"/>
                </a:solidFill>
              </a14:hiddenFill>
            </a:ext>
          </a:extLst>
        </p:spPr>
      </p:pic>
      <p:pic>
        <p:nvPicPr>
          <p:cNvPr id="16" name="Picture 4" descr="The state diagram for the finite-state machine shown in table 2.">
            <a:extLst>
              <a:ext uri="{FF2B5EF4-FFF2-40B4-BE49-F238E27FC236}">
                <a16:creationId xmlns:a16="http://schemas.microsoft.com/office/drawing/2014/main" id="{E7109AB5-65B4-4B04-8D91-5DB2D040EB1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019799" y="4724400"/>
            <a:ext cx="2443219" cy="1828800"/>
          </a:xfrm>
          <a:prstGeom prst="rect">
            <a:avLst/>
          </a:prstGeom>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94FF641E-45A8-4874-A80B-8922C7C3511F}"/>
              </a:ext>
            </a:extLst>
          </p:cNvPr>
          <p:cNvSpPr>
            <a:spLocks noGrp="1"/>
          </p:cNvSpPr>
          <p:nvPr>
            <p:ph type="body" sz="quarter" idx="39"/>
          </p:nvPr>
        </p:nvSpPr>
        <p:spPr/>
        <p:txBody>
          <a:bodyPr/>
          <a:lstStyle/>
          <a:p>
            <a:r>
              <a:rPr lang="en-US" dirty="0">
                <a:hlinkClick r:id="rId10" action="ppaction://hlinksldjump"/>
              </a:rPr>
              <a:t>Access the text alternative for slide images.</a:t>
            </a:r>
            <a:endParaRPr lang="en-US" dirty="0"/>
          </a:p>
        </p:txBody>
      </p:sp>
      <p:sp>
        <p:nvSpPr>
          <p:cNvPr id="17" name="Slide Number Placeholder 5">
            <a:extLst>
              <a:ext uri="{FF2B5EF4-FFF2-40B4-BE49-F238E27FC236}">
                <a16:creationId xmlns:a16="http://schemas.microsoft.com/office/drawing/2014/main" id="{32B5619C-5913-4A40-8253-B43E7A44C6A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21</a:t>
            </a:fld>
            <a:endParaRPr lang="en-US" dirty="0">
              <a:solidFill>
                <a:schemeClr val="bg1"/>
              </a:solidFill>
              <a:latin typeface="Calibri (Body)"/>
            </a:endParaRPr>
          </a:p>
        </p:txBody>
      </p:sp>
    </p:spTree>
    <p:extLst>
      <p:ext uri="{BB962C8B-B14F-4D97-AF65-F5344CB8AC3E}">
        <p14:creationId xmlns:p14="http://schemas.microsoft.com/office/powerpoint/2010/main" val="3169683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8490-921B-48C9-A6B1-0AB59958820B}"/>
              </a:ext>
            </a:extLst>
          </p:cNvPr>
          <p:cNvSpPr>
            <a:spLocks noGrp="1"/>
          </p:cNvSpPr>
          <p:nvPr>
            <p:ph type="title"/>
          </p:nvPr>
        </p:nvSpPr>
        <p:spPr/>
        <p:txBody>
          <a:bodyPr/>
          <a:lstStyle/>
          <a:p>
            <a:r>
              <a:rPr lang="en-US" dirty="0">
                <a:latin typeface="+mj-lt"/>
              </a:rPr>
              <a:t>Unit-delay Machine</a:t>
            </a:r>
            <a:endParaRPr lang="en-US" dirty="0"/>
          </a:p>
        </p:txBody>
      </p:sp>
      <p:sp>
        <p:nvSpPr>
          <p:cNvPr id="3" name="Content Placeholder 2">
            <a:extLst>
              <a:ext uri="{FF2B5EF4-FFF2-40B4-BE49-F238E27FC236}">
                <a16:creationId xmlns:a16="http://schemas.microsoft.com/office/drawing/2014/main" id="{C3190D01-1656-4847-8C35-DDD0CB0114A8}"/>
              </a:ext>
            </a:extLst>
          </p:cNvPr>
          <p:cNvSpPr>
            <a:spLocks noGrp="1"/>
          </p:cNvSpPr>
          <p:nvPr>
            <p:ph idx="1"/>
          </p:nvPr>
        </p:nvSpPr>
        <p:spPr>
          <a:xfrm>
            <a:off x="457200" y="1295400"/>
            <a:ext cx="8229600" cy="1774857"/>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 important element in many electronic devices is a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unit-delay machine</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which produces as output the input string delayed by a specified amount of time, i.e., padded with an initial string of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How can a finite-state machine be constructed that delays an input string by one unit of time, that is, produces as output the bit string</a:t>
            </a:r>
            <a:endPar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17" name="Object 16">
            <a:extLst>
              <a:ext uri="{FF2B5EF4-FFF2-40B4-BE49-F238E27FC236}">
                <a16:creationId xmlns:a16="http://schemas.microsoft.com/office/drawing/2014/main" id="{B1C75984-D06B-4100-8077-FCAD83401E2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35167588"/>
              </p:ext>
            </p:extLst>
          </p:nvPr>
        </p:nvGraphicFramePr>
        <p:xfrm>
          <a:off x="6477000" y="2688936"/>
          <a:ext cx="1213557" cy="397164"/>
        </p:xfrm>
        <a:graphic>
          <a:graphicData uri="http://schemas.openxmlformats.org/presentationml/2006/ole">
            <mc:AlternateContent xmlns:mc="http://schemas.openxmlformats.org/markup-compatibility/2006">
              <mc:Choice xmlns:v="urn:schemas-microsoft-com:vml" Requires="v">
                <p:oleObj name="Equation" r:id="rId2" imgW="698400" imgH="228600" progId="Equation.DSMT4">
                  <p:embed/>
                </p:oleObj>
              </mc:Choice>
              <mc:Fallback>
                <p:oleObj name="Equation" r:id="rId2" imgW="698400" imgH="228600" progId="Equation.DSMT4">
                  <p:embed/>
                  <p:pic>
                    <p:nvPicPr>
                      <p:cNvPr id="0" name=""/>
                      <p:cNvPicPr/>
                      <p:nvPr/>
                    </p:nvPicPr>
                    <p:blipFill>
                      <a:blip r:embed="rId3"/>
                      <a:stretch>
                        <a:fillRect/>
                      </a:stretch>
                    </p:blipFill>
                    <p:spPr>
                      <a:xfrm>
                        <a:off x="6477000" y="2688936"/>
                        <a:ext cx="1213557" cy="39716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A5C931D-6DD1-4433-8440-27237165F0C1}"/>
              </a:ext>
            </a:extLst>
          </p:cNvPr>
          <p:cNvSpPr>
            <a:spLocks noGrp="1"/>
          </p:cNvSpPr>
          <p:nvPr>
            <p:ph idx="10"/>
          </p:nvPr>
        </p:nvSpPr>
        <p:spPr>
          <a:xfrm>
            <a:off x="7620000" y="2657879"/>
            <a:ext cx="1371600" cy="459277"/>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given the</a:t>
            </a:r>
            <a:endParaRPr lang="en-US" dirty="0"/>
          </a:p>
        </p:txBody>
      </p:sp>
      <p:sp>
        <p:nvSpPr>
          <p:cNvPr id="5" name="Content Placeholder 4">
            <a:extLst>
              <a:ext uri="{FF2B5EF4-FFF2-40B4-BE49-F238E27FC236}">
                <a16:creationId xmlns:a16="http://schemas.microsoft.com/office/drawing/2014/main" id="{48B3219A-9087-453B-BB55-6E0F481D4347}"/>
              </a:ext>
            </a:extLst>
          </p:cNvPr>
          <p:cNvSpPr>
            <a:spLocks noGrp="1"/>
          </p:cNvSpPr>
          <p:nvPr>
            <p:ph idx="11"/>
          </p:nvPr>
        </p:nvSpPr>
        <p:spPr>
          <a:xfrm>
            <a:off x="457200" y="2965843"/>
            <a:ext cx="1981200" cy="3937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input bit string</a:t>
            </a:r>
            <a:endParaRPr lang="en-US" dirty="0"/>
          </a:p>
        </p:txBody>
      </p:sp>
      <p:graphicFrame>
        <p:nvGraphicFramePr>
          <p:cNvPr id="18" name="Object 17">
            <a:extLst>
              <a:ext uri="{FF2B5EF4-FFF2-40B4-BE49-F238E27FC236}">
                <a16:creationId xmlns:a16="http://schemas.microsoft.com/office/drawing/2014/main" id="{29D0D6C3-ACB3-433A-BE60-ECE26AC073B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49885665"/>
              </p:ext>
            </p:extLst>
          </p:nvPr>
        </p:nvGraphicFramePr>
        <p:xfrm>
          <a:off x="2112264" y="2980944"/>
          <a:ext cx="1177925" cy="393700"/>
        </p:xfrm>
        <a:graphic>
          <a:graphicData uri="http://schemas.openxmlformats.org/presentationml/2006/ole">
            <mc:AlternateContent xmlns:mc="http://schemas.openxmlformats.org/markup-compatibility/2006">
              <mc:Choice xmlns:v="urn:schemas-microsoft-com:vml" Requires="v">
                <p:oleObj name="Equation" r:id="rId4" imgW="685800" imgH="228600" progId="Equation.DSMT4">
                  <p:embed/>
                </p:oleObj>
              </mc:Choice>
              <mc:Fallback>
                <p:oleObj name="Equation" r:id="rId4" imgW="685800" imgH="228600" progId="Equation.DSMT4">
                  <p:embed/>
                  <p:pic>
                    <p:nvPicPr>
                      <p:cNvPr id="0" name=""/>
                      <p:cNvPicPr/>
                      <p:nvPr/>
                    </p:nvPicPr>
                    <p:blipFill>
                      <a:blip r:embed="rId5"/>
                      <a:stretch>
                        <a:fillRect/>
                      </a:stretch>
                    </p:blipFill>
                    <p:spPr>
                      <a:xfrm>
                        <a:off x="2112264" y="2980944"/>
                        <a:ext cx="1177925" cy="3937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11DBA3D-AB98-401E-A6D0-BD9209C634BA}"/>
              </a:ext>
            </a:extLst>
          </p:cNvPr>
          <p:cNvSpPr>
            <a:spLocks noGrp="1"/>
          </p:cNvSpPr>
          <p:nvPr>
            <p:ph idx="12"/>
          </p:nvPr>
        </p:nvSpPr>
        <p:spPr>
          <a:xfrm>
            <a:off x="457200" y="3425477"/>
            <a:ext cx="8001000" cy="672731"/>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delay machine can be constructed that has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or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as possible inputs. The machine has the start state</a:t>
            </a:r>
            <a:endParaRPr lang="en-US" dirty="0"/>
          </a:p>
        </p:txBody>
      </p:sp>
      <p:graphicFrame>
        <p:nvGraphicFramePr>
          <p:cNvPr id="20" name="Object 19">
            <a:extLst>
              <a:ext uri="{FF2B5EF4-FFF2-40B4-BE49-F238E27FC236}">
                <a16:creationId xmlns:a16="http://schemas.microsoft.com/office/drawing/2014/main" id="{03B32271-23E0-4D06-A1CA-B9829B7346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1764047"/>
              </p:ext>
            </p:extLst>
          </p:nvPr>
        </p:nvGraphicFramePr>
        <p:xfrm>
          <a:off x="3374136" y="3776472"/>
          <a:ext cx="325120" cy="365760"/>
        </p:xfrm>
        <a:graphic>
          <a:graphicData uri="http://schemas.openxmlformats.org/presentationml/2006/ole">
            <mc:AlternateContent xmlns:mc="http://schemas.openxmlformats.org/markup-compatibility/2006">
              <mc:Choice xmlns:v="urn:schemas-microsoft-com:vml" Requires="v">
                <p:oleObj name="Equation" r:id="rId6" imgW="203040" imgH="228600" progId="Equation.DSMT4">
                  <p:embed/>
                </p:oleObj>
              </mc:Choice>
              <mc:Fallback>
                <p:oleObj name="Equation" r:id="rId6" imgW="203040" imgH="228600" progId="Equation.DSMT4">
                  <p:embed/>
                  <p:pic>
                    <p:nvPicPr>
                      <p:cNvPr id="18" name="Object 17">
                        <a:extLst>
                          <a:ext uri="{FF2B5EF4-FFF2-40B4-BE49-F238E27FC236}">
                            <a16:creationId xmlns:a16="http://schemas.microsoft.com/office/drawing/2014/main" id="{BC9551F6-8595-4E36-825B-69DDC00121F9}"/>
                          </a:ext>
                        </a:extLst>
                      </p:cNvPr>
                      <p:cNvPicPr/>
                      <p:nvPr/>
                    </p:nvPicPr>
                    <p:blipFill>
                      <a:blip r:embed="rId7"/>
                      <a:stretch>
                        <a:fillRect/>
                      </a:stretch>
                    </p:blipFill>
                    <p:spPr>
                      <a:xfrm>
                        <a:off x="3374136" y="3776472"/>
                        <a:ext cx="325120" cy="36576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D4AC4C1-DBA3-4701-9373-8361247D772A}"/>
              </a:ext>
            </a:extLst>
          </p:cNvPr>
          <p:cNvSpPr>
            <a:spLocks noGrp="1"/>
          </p:cNvSpPr>
          <p:nvPr>
            <p:ph idx="13"/>
          </p:nvPr>
        </p:nvSpPr>
        <p:spPr>
          <a:xfrm>
            <a:off x="3621024" y="3731124"/>
            <a:ext cx="2514600" cy="40701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transition from</a:t>
            </a:r>
            <a:endParaRPr lang="en-US" dirty="0"/>
          </a:p>
        </p:txBody>
      </p:sp>
      <p:graphicFrame>
        <p:nvGraphicFramePr>
          <p:cNvPr id="19" name="Object 18">
            <a:extLst>
              <a:ext uri="{FF2B5EF4-FFF2-40B4-BE49-F238E27FC236}">
                <a16:creationId xmlns:a16="http://schemas.microsoft.com/office/drawing/2014/main" id="{3E1C2110-FF66-42D3-AB45-48DC970307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43984274"/>
              </p:ext>
            </p:extLst>
          </p:nvPr>
        </p:nvGraphicFramePr>
        <p:xfrm>
          <a:off x="5733288" y="3776472"/>
          <a:ext cx="243840" cy="365760"/>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19" name="Object 18">
                        <a:extLst>
                          <a:ext uri="{FF2B5EF4-FFF2-40B4-BE49-F238E27FC236}">
                            <a16:creationId xmlns:a16="http://schemas.microsoft.com/office/drawing/2014/main" id="{C0EE4B04-ECB6-4C5D-9026-CA0254134A83}"/>
                          </a:ext>
                        </a:extLst>
                      </p:cNvPr>
                      <p:cNvPicPr/>
                      <p:nvPr/>
                    </p:nvPicPr>
                    <p:blipFill>
                      <a:blip r:embed="rId9"/>
                      <a:stretch>
                        <a:fillRect/>
                      </a:stretch>
                    </p:blipFill>
                    <p:spPr>
                      <a:xfrm>
                        <a:off x="5733288" y="3776472"/>
                        <a:ext cx="243840" cy="36576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D65C67CC-177B-48DD-BF5F-C94E9A5D25FC}"/>
              </a:ext>
            </a:extLst>
          </p:cNvPr>
          <p:cNvSpPr>
            <a:spLocks noGrp="1"/>
          </p:cNvSpPr>
          <p:nvPr>
            <p:ph idx="14"/>
          </p:nvPr>
        </p:nvSpPr>
        <p:spPr>
          <a:xfrm>
            <a:off x="5905500" y="3730224"/>
            <a:ext cx="2895600" cy="418817"/>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produces an output of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9" name="Content Placeholder 8">
            <a:extLst>
              <a:ext uri="{FF2B5EF4-FFF2-40B4-BE49-F238E27FC236}">
                <a16:creationId xmlns:a16="http://schemas.microsoft.com/office/drawing/2014/main" id="{7FE8F20B-F608-4B3D-92EF-DDC83DC2AC55}"/>
              </a:ext>
            </a:extLst>
          </p:cNvPr>
          <p:cNvSpPr>
            <a:spLocks noGrp="1"/>
          </p:cNvSpPr>
          <p:nvPr>
            <p:ph idx="15"/>
          </p:nvPr>
        </p:nvSpPr>
        <p:spPr>
          <a:xfrm>
            <a:off x="457200" y="4049543"/>
            <a:ext cx="2773311" cy="464243"/>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machine is in state</a:t>
            </a:r>
            <a:endParaRPr lang="en-US" dirty="0"/>
          </a:p>
        </p:txBody>
      </p:sp>
      <p:graphicFrame>
        <p:nvGraphicFramePr>
          <p:cNvPr id="21" name="Object 20">
            <a:extLst>
              <a:ext uri="{FF2B5EF4-FFF2-40B4-BE49-F238E27FC236}">
                <a16:creationId xmlns:a16="http://schemas.microsoft.com/office/drawing/2014/main" id="{49BD43CC-D7A1-4E9F-AD0F-8BCD8283AFB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31102034"/>
              </p:ext>
            </p:extLst>
          </p:nvPr>
        </p:nvGraphicFramePr>
        <p:xfrm>
          <a:off x="2935224" y="4078224"/>
          <a:ext cx="243840" cy="365760"/>
        </p:xfrm>
        <a:graphic>
          <a:graphicData uri="http://schemas.openxmlformats.org/presentationml/2006/ole">
            <mc:AlternateContent xmlns:mc="http://schemas.openxmlformats.org/markup-compatibility/2006">
              <mc:Choice xmlns:v="urn:schemas-microsoft-com:vml" Requires="v">
                <p:oleObj name="Equation" r:id="rId10" imgW="152280" imgH="228600" progId="Equation.DSMT4">
                  <p:embed/>
                </p:oleObj>
              </mc:Choice>
              <mc:Fallback>
                <p:oleObj name="Equation" r:id="rId10" imgW="152280" imgH="228600" progId="Equation.DSMT4">
                  <p:embed/>
                  <p:pic>
                    <p:nvPicPr>
                      <p:cNvPr id="0" name=""/>
                      <p:cNvPicPr/>
                      <p:nvPr/>
                    </p:nvPicPr>
                    <p:blipFill>
                      <a:blip r:embed="rId11"/>
                      <a:stretch>
                        <a:fillRect/>
                      </a:stretch>
                    </p:blipFill>
                    <p:spPr>
                      <a:xfrm>
                        <a:off x="2935224" y="4078224"/>
                        <a:ext cx="243840" cy="36576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BA2229E3-6100-4E72-B953-C6FA64DF5C99}"/>
              </a:ext>
            </a:extLst>
          </p:cNvPr>
          <p:cNvSpPr>
            <a:spLocks noGrp="1"/>
          </p:cNvSpPr>
          <p:nvPr>
            <p:ph idx="16"/>
          </p:nvPr>
        </p:nvSpPr>
        <p:spPr>
          <a:xfrm>
            <a:off x="3109191" y="4035264"/>
            <a:ext cx="5448300" cy="42978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the previous input was a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it produces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as</a:t>
            </a:r>
            <a:endParaRPr lang="en-US" dirty="0"/>
          </a:p>
        </p:txBody>
      </p:sp>
      <p:sp>
        <p:nvSpPr>
          <p:cNvPr id="11" name="Content Placeholder 10">
            <a:extLst>
              <a:ext uri="{FF2B5EF4-FFF2-40B4-BE49-F238E27FC236}">
                <a16:creationId xmlns:a16="http://schemas.microsoft.com/office/drawing/2014/main" id="{60B1376D-74EC-4F31-9CCE-4E86D12D20DA}"/>
              </a:ext>
            </a:extLst>
          </p:cNvPr>
          <p:cNvSpPr>
            <a:spLocks noGrp="1"/>
          </p:cNvSpPr>
          <p:nvPr>
            <p:ph idx="17"/>
          </p:nvPr>
        </p:nvSpPr>
        <p:spPr>
          <a:xfrm>
            <a:off x="457200" y="4334256"/>
            <a:ext cx="4706404" cy="486008"/>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output for its next transition, and in state</a:t>
            </a:r>
            <a:endParaRPr lang="en-US" dirty="0"/>
          </a:p>
        </p:txBody>
      </p:sp>
      <p:graphicFrame>
        <p:nvGraphicFramePr>
          <p:cNvPr id="22" name="Object 21">
            <a:extLst>
              <a:ext uri="{FF2B5EF4-FFF2-40B4-BE49-F238E27FC236}">
                <a16:creationId xmlns:a16="http://schemas.microsoft.com/office/drawing/2014/main" id="{69BDC749-0EA0-4F06-A213-90F9A50768E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41818312"/>
              </p:ext>
            </p:extLst>
          </p:nvPr>
        </p:nvGraphicFramePr>
        <p:xfrm>
          <a:off x="4828032" y="4370832"/>
          <a:ext cx="243840" cy="365760"/>
        </p:xfrm>
        <a:graphic>
          <a:graphicData uri="http://schemas.openxmlformats.org/presentationml/2006/ole">
            <mc:AlternateContent xmlns:mc="http://schemas.openxmlformats.org/markup-compatibility/2006">
              <mc:Choice xmlns:v="urn:schemas-microsoft-com:vml" Requires="v">
                <p:oleObj name="Equation" r:id="rId12" imgW="152280" imgH="228600" progId="Equation.DSMT4">
                  <p:embed/>
                </p:oleObj>
              </mc:Choice>
              <mc:Fallback>
                <p:oleObj name="Equation" r:id="rId12" imgW="152280" imgH="228600" progId="Equation.DSMT4">
                  <p:embed/>
                  <p:pic>
                    <p:nvPicPr>
                      <p:cNvPr id="0" name=""/>
                      <p:cNvPicPr/>
                      <p:nvPr/>
                    </p:nvPicPr>
                    <p:blipFill>
                      <a:blip r:embed="rId13"/>
                      <a:stretch>
                        <a:fillRect/>
                      </a:stretch>
                    </p:blipFill>
                    <p:spPr>
                      <a:xfrm>
                        <a:off x="4828032" y="4370832"/>
                        <a:ext cx="243840" cy="36576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221EB1AA-56D3-4332-8E3B-5CA4DA803CBC}"/>
              </a:ext>
            </a:extLst>
          </p:cNvPr>
          <p:cNvSpPr>
            <a:spLocks noGrp="1"/>
          </p:cNvSpPr>
          <p:nvPr>
            <p:ph idx="18"/>
          </p:nvPr>
        </p:nvSpPr>
        <p:spPr>
          <a:xfrm>
            <a:off x="457200" y="4337565"/>
            <a:ext cx="8428182" cy="672730"/>
          </a:xfrm>
        </p:spPr>
        <p:txBody>
          <a:bodyPr/>
          <a:lstStyle/>
          <a:p>
            <a:pPr marL="4553712"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the previous input was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 and it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produces an output of 0 for its next transition.</a:t>
            </a:r>
          </a:p>
        </p:txBody>
      </p:sp>
      <p:pic>
        <p:nvPicPr>
          <p:cNvPr id="15" name="Picture 3" descr="A state diagram of a unit-delay machine.">
            <a:extLst>
              <a:ext uri="{FF2B5EF4-FFF2-40B4-BE49-F238E27FC236}">
                <a16:creationId xmlns:a16="http://schemas.microsoft.com/office/drawing/2014/main" id="{3AC8BD1C-E72C-4696-A026-1C78E2285FB4}"/>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6019800" y="4876800"/>
            <a:ext cx="1810804" cy="1554480"/>
          </a:xfrm>
          <a:prstGeom prst="rect">
            <a:avLst/>
          </a:prstGeom>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0FB03EC3-6C9B-4E06-9207-BAFD47F00028}"/>
              </a:ext>
            </a:extLst>
          </p:cNvPr>
          <p:cNvSpPr>
            <a:spLocks noGrp="1"/>
          </p:cNvSpPr>
          <p:nvPr>
            <p:ph type="body" sz="quarter" idx="39"/>
          </p:nvPr>
        </p:nvSpPr>
        <p:spPr/>
        <p:txBody>
          <a:bodyPr/>
          <a:lstStyle/>
          <a:p>
            <a:r>
              <a:rPr lang="en-US" dirty="0">
                <a:hlinkClick r:id="rId15" action="ppaction://hlinksldjump"/>
              </a:rPr>
              <a:t>Access the text alternative for slide images.</a:t>
            </a:r>
            <a:endParaRPr lang="en-US" dirty="0"/>
          </a:p>
        </p:txBody>
      </p:sp>
      <p:sp>
        <p:nvSpPr>
          <p:cNvPr id="16" name="Slide Number Placeholder 5">
            <a:extLst>
              <a:ext uri="{FF2B5EF4-FFF2-40B4-BE49-F238E27FC236}">
                <a16:creationId xmlns:a16="http://schemas.microsoft.com/office/drawing/2014/main" id="{ECFC645C-8F42-4278-A415-1738AE391AD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22</a:t>
            </a:fld>
            <a:endParaRPr lang="en-US" dirty="0">
              <a:solidFill>
                <a:schemeClr val="bg1"/>
              </a:solidFill>
              <a:latin typeface="Calibri (Body)"/>
            </a:endParaRPr>
          </a:p>
        </p:txBody>
      </p:sp>
    </p:spTree>
    <p:extLst>
      <p:ext uri="{BB962C8B-B14F-4D97-AF65-F5344CB8AC3E}">
        <p14:creationId xmlns:p14="http://schemas.microsoft.com/office/powerpoint/2010/main" val="3243372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0F30-B31C-4E70-83C5-7943FC76E2E3}"/>
              </a:ext>
            </a:extLst>
          </p:cNvPr>
          <p:cNvSpPr>
            <a:spLocks noGrp="1"/>
          </p:cNvSpPr>
          <p:nvPr>
            <p:ph type="title"/>
          </p:nvPr>
        </p:nvSpPr>
        <p:spPr/>
        <p:txBody>
          <a:bodyPr/>
          <a:lstStyle/>
          <a:p>
            <a:r>
              <a:rPr lang="en-US" dirty="0">
                <a:latin typeface="+mj-lt"/>
              </a:rPr>
              <a:t>Addition Machine</a:t>
            </a:r>
            <a:endParaRPr lang="en-US" dirty="0"/>
          </a:p>
        </p:txBody>
      </p:sp>
      <p:sp>
        <p:nvSpPr>
          <p:cNvPr id="3" name="Content Placeholder 2">
            <a:extLst>
              <a:ext uri="{FF2B5EF4-FFF2-40B4-BE49-F238E27FC236}">
                <a16:creationId xmlns:a16="http://schemas.microsoft.com/office/drawing/2014/main" id="{50710B9E-7FD2-4E63-8448-045EBBBF3D27}"/>
              </a:ext>
            </a:extLst>
          </p:cNvPr>
          <p:cNvSpPr>
            <a:spLocks noGrp="1"/>
          </p:cNvSpPr>
          <p:nvPr>
            <p:ph idx="1"/>
          </p:nvPr>
        </p:nvSpPr>
        <p:spPr>
          <a:xfrm>
            <a:off x="457200" y="1295400"/>
            <a:ext cx="8153400" cy="878493"/>
          </a:xfrm>
        </p:spPr>
        <p:txBody>
          <a:bodyPr/>
          <a:lstStyle/>
          <a:p>
            <a:pPr marL="0" marR="0" lvl="0" indent="0" algn="l" defTabSz="4572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will construct a finite-state machine that adds two positive integers using their binary expansions.</a:t>
            </a:r>
          </a:p>
          <a:p>
            <a:pPr marL="0" marR="0" lvl="0" indent="0" algn="l" defTabSz="4572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Recall the conventional procedure to add</a:t>
            </a:r>
            <a:endParaRPr kumimoji="0" lang="en-US" sz="1600" b="0" i="0" u="none" strike="noStrike" kern="1200" cap="none" spc="0" normalizeH="0" baseline="-2500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37" name="Object 36">
            <a:extLst>
              <a:ext uri="{FF2B5EF4-FFF2-40B4-BE49-F238E27FC236}">
                <a16:creationId xmlns:a16="http://schemas.microsoft.com/office/drawing/2014/main" id="{2E7B68B2-C777-49E7-9098-C918E13930A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2878664"/>
              </p:ext>
            </p:extLst>
          </p:nvPr>
        </p:nvGraphicFramePr>
        <p:xfrm>
          <a:off x="4407408" y="1847088"/>
          <a:ext cx="2592388" cy="384175"/>
        </p:xfrm>
        <a:graphic>
          <a:graphicData uri="http://schemas.openxmlformats.org/presentationml/2006/ole">
            <mc:AlternateContent xmlns:mc="http://schemas.openxmlformats.org/markup-compatibility/2006">
              <mc:Choice xmlns:v="urn:schemas-microsoft-com:vml" Requires="v">
                <p:oleObj name="Equation" r:id="rId2" imgW="1714320" imgH="253800" progId="Equation.DSMT4">
                  <p:embed/>
                </p:oleObj>
              </mc:Choice>
              <mc:Fallback>
                <p:oleObj name="Equation" r:id="rId2" imgW="1714320" imgH="253800" progId="Equation.DSMT4">
                  <p:embed/>
                  <p:pic>
                    <p:nvPicPr>
                      <p:cNvPr id="4" name="Object 3">
                        <a:extLst>
                          <a:ext uri="{FF2B5EF4-FFF2-40B4-BE49-F238E27FC236}">
                            <a16:creationId xmlns:a16="http://schemas.microsoft.com/office/drawing/2014/main" id="{2A78D349-13C5-4C28-9684-34E9D90B30ED}"/>
                          </a:ext>
                        </a:extLst>
                      </p:cNvPr>
                      <p:cNvPicPr/>
                      <p:nvPr/>
                    </p:nvPicPr>
                    <p:blipFill>
                      <a:blip r:embed="rId3"/>
                      <a:stretch>
                        <a:fillRect/>
                      </a:stretch>
                    </p:blipFill>
                    <p:spPr>
                      <a:xfrm>
                        <a:off x="4407408" y="1847088"/>
                        <a:ext cx="2592388" cy="38417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B03A091-3116-4F8C-8904-B43F6A9C6804}"/>
              </a:ext>
            </a:extLst>
          </p:cNvPr>
          <p:cNvSpPr>
            <a:spLocks noGrp="1"/>
          </p:cNvSpPr>
          <p:nvPr>
            <p:ph idx="10"/>
          </p:nvPr>
        </p:nvSpPr>
        <p:spPr>
          <a:xfrm>
            <a:off x="455422" y="2187633"/>
            <a:ext cx="1753108" cy="342900"/>
          </a:xfrm>
        </p:spPr>
        <p:txBody>
          <a:bodyPr/>
          <a:lstStyle/>
          <a:p>
            <a:pPr marL="347472" marR="0" lvl="1" indent="-342900" algn="l" defTabSz="457200" rtl="0" eaLnBrk="1" fontAlgn="auto" latinLnBrk="0" hangingPunct="1">
              <a:lnSpc>
                <a:spcPct val="90000"/>
              </a:lnSpc>
              <a:spcBef>
                <a:spcPts val="0"/>
              </a:spcBef>
              <a:spcAft>
                <a:spcPts val="6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First, the bits</a:t>
            </a:r>
            <a:endParaRPr lang="en-US" dirty="0"/>
          </a:p>
        </p:txBody>
      </p:sp>
      <p:graphicFrame>
        <p:nvGraphicFramePr>
          <p:cNvPr id="38" name="Object 37">
            <a:extLst>
              <a:ext uri="{FF2B5EF4-FFF2-40B4-BE49-F238E27FC236}">
                <a16:creationId xmlns:a16="http://schemas.microsoft.com/office/drawing/2014/main" id="{F9755C69-9290-42C0-B802-D335056F4A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5829326"/>
              </p:ext>
            </p:extLst>
          </p:nvPr>
        </p:nvGraphicFramePr>
        <p:xfrm>
          <a:off x="1984248" y="2185988"/>
          <a:ext cx="793750" cy="309562"/>
        </p:xfrm>
        <a:graphic>
          <a:graphicData uri="http://schemas.openxmlformats.org/presentationml/2006/ole">
            <mc:AlternateContent xmlns:mc="http://schemas.openxmlformats.org/markup-compatibility/2006">
              <mc:Choice xmlns:v="urn:schemas-microsoft-com:vml" Requires="v">
                <p:oleObj name="Equation" r:id="rId4" imgW="583920" imgH="228600" progId="Equation.DSMT4">
                  <p:embed/>
                </p:oleObj>
              </mc:Choice>
              <mc:Fallback>
                <p:oleObj name="Equation" r:id="rId4" imgW="583920" imgH="228600" progId="Equation.DSMT4">
                  <p:embed/>
                  <p:pic>
                    <p:nvPicPr>
                      <p:cNvPr id="8" name="Object 7">
                        <a:extLst>
                          <a:ext uri="{FF2B5EF4-FFF2-40B4-BE49-F238E27FC236}">
                            <a16:creationId xmlns:a16="http://schemas.microsoft.com/office/drawing/2014/main" id="{20FBACB5-A6E2-4EA0-B76E-CEED1DA59945}"/>
                          </a:ext>
                        </a:extLst>
                      </p:cNvPr>
                      <p:cNvPicPr/>
                      <p:nvPr/>
                    </p:nvPicPr>
                    <p:blipFill>
                      <a:blip r:embed="rId5"/>
                      <a:stretch>
                        <a:fillRect/>
                      </a:stretch>
                    </p:blipFill>
                    <p:spPr>
                      <a:xfrm>
                        <a:off x="1984248" y="2185988"/>
                        <a:ext cx="793750" cy="30956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5A4135D-0E8E-4B84-BE40-B5AF0E5334FC}"/>
              </a:ext>
            </a:extLst>
          </p:cNvPr>
          <p:cNvSpPr>
            <a:spLocks noGrp="1"/>
          </p:cNvSpPr>
          <p:nvPr>
            <p:ph idx="11"/>
          </p:nvPr>
        </p:nvSpPr>
        <p:spPr>
          <a:xfrm>
            <a:off x="2688336" y="2151727"/>
            <a:ext cx="2864485" cy="355761"/>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added, producing a sum bit</a:t>
            </a:r>
            <a:endParaRPr lang="en-US" dirty="0"/>
          </a:p>
        </p:txBody>
      </p:sp>
      <p:graphicFrame>
        <p:nvGraphicFramePr>
          <p:cNvPr id="39" name="Object 38">
            <a:extLst>
              <a:ext uri="{FF2B5EF4-FFF2-40B4-BE49-F238E27FC236}">
                <a16:creationId xmlns:a16="http://schemas.microsoft.com/office/drawing/2014/main" id="{A47E53AE-96BE-4419-89EE-808FD70B8F5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6953191"/>
              </p:ext>
            </p:extLst>
          </p:nvPr>
        </p:nvGraphicFramePr>
        <p:xfrm>
          <a:off x="5367528" y="2170535"/>
          <a:ext cx="224536" cy="310896"/>
        </p:xfrm>
        <a:graphic>
          <a:graphicData uri="http://schemas.openxmlformats.org/presentationml/2006/ole">
            <mc:AlternateContent xmlns:mc="http://schemas.openxmlformats.org/markup-compatibility/2006">
              <mc:Choice xmlns:v="urn:schemas-microsoft-com:vml" Requires="v">
                <p:oleObj name="Equation" r:id="rId6" imgW="164880" imgH="228600" progId="Equation.DSMT4">
                  <p:embed/>
                </p:oleObj>
              </mc:Choice>
              <mc:Fallback>
                <p:oleObj name="Equation" r:id="rId6" imgW="164880" imgH="228600" progId="Equation.DSMT4">
                  <p:embed/>
                  <p:pic>
                    <p:nvPicPr>
                      <p:cNvPr id="9" name="Object 8">
                        <a:extLst>
                          <a:ext uri="{FF2B5EF4-FFF2-40B4-BE49-F238E27FC236}">
                            <a16:creationId xmlns:a16="http://schemas.microsoft.com/office/drawing/2014/main" id="{8E8BB584-7C69-4093-B27E-56DD46603BF9}"/>
                          </a:ext>
                        </a:extLst>
                      </p:cNvPr>
                      <p:cNvPicPr/>
                      <p:nvPr/>
                    </p:nvPicPr>
                    <p:blipFill>
                      <a:blip r:embed="rId7"/>
                      <a:stretch>
                        <a:fillRect/>
                      </a:stretch>
                    </p:blipFill>
                    <p:spPr>
                      <a:xfrm>
                        <a:off x="5367528" y="2170535"/>
                        <a:ext cx="224536" cy="31089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3080EAC-5491-4ADF-A6A2-5E74797BC9D8}"/>
              </a:ext>
            </a:extLst>
          </p:cNvPr>
          <p:cNvSpPr>
            <a:spLocks noGrp="1"/>
          </p:cNvSpPr>
          <p:nvPr>
            <p:ph idx="12"/>
          </p:nvPr>
        </p:nvSpPr>
        <p:spPr>
          <a:xfrm>
            <a:off x="5504688" y="2151727"/>
            <a:ext cx="1573830" cy="381000"/>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a carry bit</a:t>
            </a:r>
            <a:endParaRPr lang="en-US" dirty="0"/>
          </a:p>
        </p:txBody>
      </p:sp>
      <p:graphicFrame>
        <p:nvGraphicFramePr>
          <p:cNvPr id="40" name="Object 39">
            <a:extLst>
              <a:ext uri="{FF2B5EF4-FFF2-40B4-BE49-F238E27FC236}">
                <a16:creationId xmlns:a16="http://schemas.microsoft.com/office/drawing/2014/main" id="{8469C19C-6215-47D8-BE48-7EBCA50A342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55122573"/>
              </p:ext>
            </p:extLst>
          </p:nvPr>
        </p:nvGraphicFramePr>
        <p:xfrm>
          <a:off x="6812280" y="2179388"/>
          <a:ext cx="276352" cy="310896"/>
        </p:xfrm>
        <a:graphic>
          <a:graphicData uri="http://schemas.openxmlformats.org/presentationml/2006/ole">
            <mc:AlternateContent xmlns:mc="http://schemas.openxmlformats.org/markup-compatibility/2006">
              <mc:Choice xmlns:v="urn:schemas-microsoft-com:vml" Requires="v">
                <p:oleObj name="Equation" r:id="rId8" imgW="203040" imgH="228600" progId="Equation.DSMT4">
                  <p:embed/>
                </p:oleObj>
              </mc:Choice>
              <mc:Fallback>
                <p:oleObj name="Equation" r:id="rId8" imgW="203040" imgH="228600" progId="Equation.DSMT4">
                  <p:embed/>
                  <p:pic>
                    <p:nvPicPr>
                      <p:cNvPr id="10" name="Object 9">
                        <a:extLst>
                          <a:ext uri="{FF2B5EF4-FFF2-40B4-BE49-F238E27FC236}">
                            <a16:creationId xmlns:a16="http://schemas.microsoft.com/office/drawing/2014/main" id="{B45F0363-C1ED-4843-A845-364C39E5DECA}"/>
                          </a:ext>
                        </a:extLst>
                      </p:cNvPr>
                      <p:cNvPicPr/>
                      <p:nvPr/>
                    </p:nvPicPr>
                    <p:blipFill>
                      <a:blip r:embed="rId9"/>
                      <a:stretch>
                        <a:fillRect/>
                      </a:stretch>
                    </p:blipFill>
                    <p:spPr>
                      <a:xfrm>
                        <a:off x="6812280" y="2179388"/>
                        <a:ext cx="276352" cy="310896"/>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58E56EF-FD06-4FE2-9B28-8256D8282781}"/>
              </a:ext>
            </a:extLst>
          </p:cNvPr>
          <p:cNvSpPr>
            <a:spLocks noGrp="1"/>
          </p:cNvSpPr>
          <p:nvPr>
            <p:ph idx="13"/>
          </p:nvPr>
        </p:nvSpPr>
        <p:spPr>
          <a:xfrm>
            <a:off x="7004304" y="2157222"/>
            <a:ext cx="1371600" cy="342900"/>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Next the bits</a:t>
            </a:r>
            <a:endParaRPr lang="en-US" dirty="0"/>
          </a:p>
        </p:txBody>
      </p:sp>
      <p:graphicFrame>
        <p:nvGraphicFramePr>
          <p:cNvPr id="41" name="Object 40">
            <a:extLst>
              <a:ext uri="{FF2B5EF4-FFF2-40B4-BE49-F238E27FC236}">
                <a16:creationId xmlns:a16="http://schemas.microsoft.com/office/drawing/2014/main" id="{4E5F08FB-E831-46AC-B361-A7D7BF62482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99448227"/>
              </p:ext>
            </p:extLst>
          </p:nvPr>
        </p:nvGraphicFramePr>
        <p:xfrm>
          <a:off x="8165592" y="2185416"/>
          <a:ext cx="224536" cy="310896"/>
        </p:xfrm>
        <a:graphic>
          <a:graphicData uri="http://schemas.openxmlformats.org/presentationml/2006/ole">
            <mc:AlternateContent xmlns:mc="http://schemas.openxmlformats.org/markup-compatibility/2006">
              <mc:Choice xmlns:v="urn:schemas-microsoft-com:vml" Requires="v">
                <p:oleObj name="Equation" r:id="rId10" imgW="164880" imgH="228600" progId="Equation.DSMT4">
                  <p:embed/>
                </p:oleObj>
              </mc:Choice>
              <mc:Fallback>
                <p:oleObj name="Equation" r:id="rId10" imgW="164880" imgH="228600" progId="Equation.DSMT4">
                  <p:embed/>
                  <p:pic>
                    <p:nvPicPr>
                      <p:cNvPr id="11" name="Object 10">
                        <a:extLst>
                          <a:ext uri="{FF2B5EF4-FFF2-40B4-BE49-F238E27FC236}">
                            <a16:creationId xmlns:a16="http://schemas.microsoft.com/office/drawing/2014/main" id="{98FEC105-31A2-4EE9-9F2C-C25CE90D8C0B}"/>
                          </a:ext>
                        </a:extLst>
                      </p:cNvPr>
                      <p:cNvPicPr/>
                      <p:nvPr/>
                    </p:nvPicPr>
                    <p:blipFill>
                      <a:blip r:embed="rId11"/>
                      <a:stretch>
                        <a:fillRect/>
                      </a:stretch>
                    </p:blipFill>
                    <p:spPr>
                      <a:xfrm>
                        <a:off x="8165592" y="2185416"/>
                        <a:ext cx="224536" cy="31089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8AB60C5-2294-46F9-B56B-BEA6AB86AAD0}"/>
              </a:ext>
            </a:extLst>
          </p:cNvPr>
          <p:cNvSpPr>
            <a:spLocks noGrp="1"/>
          </p:cNvSpPr>
          <p:nvPr>
            <p:ph idx="14"/>
          </p:nvPr>
        </p:nvSpPr>
        <p:spPr>
          <a:xfrm>
            <a:off x="798068" y="2378964"/>
            <a:ext cx="609600" cy="381000"/>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a:t>
            </a:r>
            <a:endParaRPr lang="en-US" dirty="0"/>
          </a:p>
        </p:txBody>
      </p:sp>
      <p:graphicFrame>
        <p:nvGraphicFramePr>
          <p:cNvPr id="42" name="Object 41">
            <a:extLst>
              <a:ext uri="{FF2B5EF4-FFF2-40B4-BE49-F238E27FC236}">
                <a16:creationId xmlns:a16="http://schemas.microsoft.com/office/drawing/2014/main" id="{1129EF7F-A639-4A88-BBAF-AA7002B5B90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49957135"/>
              </p:ext>
            </p:extLst>
          </p:nvPr>
        </p:nvGraphicFramePr>
        <p:xfrm>
          <a:off x="1235202" y="2422871"/>
          <a:ext cx="224536" cy="310896"/>
        </p:xfrm>
        <a:graphic>
          <a:graphicData uri="http://schemas.openxmlformats.org/presentationml/2006/ole">
            <mc:AlternateContent xmlns:mc="http://schemas.openxmlformats.org/markup-compatibility/2006">
              <mc:Choice xmlns:v="urn:schemas-microsoft-com:vml" Requires="v">
                <p:oleObj name="Equation" r:id="rId12" imgW="164880" imgH="228600" progId="Equation.DSMT4">
                  <p:embed/>
                </p:oleObj>
              </mc:Choice>
              <mc:Fallback>
                <p:oleObj name="Equation" r:id="rId12" imgW="164880" imgH="228600" progId="Equation.DSMT4">
                  <p:embed/>
                  <p:pic>
                    <p:nvPicPr>
                      <p:cNvPr id="12" name="Object 11">
                        <a:extLst>
                          <a:ext uri="{FF2B5EF4-FFF2-40B4-BE49-F238E27FC236}">
                            <a16:creationId xmlns:a16="http://schemas.microsoft.com/office/drawing/2014/main" id="{56232E6E-4CE1-4B69-8A7B-5EE9AD7549DE}"/>
                          </a:ext>
                        </a:extLst>
                      </p:cNvPr>
                      <p:cNvPicPr/>
                      <p:nvPr/>
                    </p:nvPicPr>
                    <p:blipFill>
                      <a:blip r:embed="rId13"/>
                      <a:stretch>
                        <a:fillRect/>
                      </a:stretch>
                    </p:blipFill>
                    <p:spPr>
                      <a:xfrm>
                        <a:off x="1235202" y="2422871"/>
                        <a:ext cx="224536" cy="31089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F701A65F-0409-4684-B1D1-586CCF444039}"/>
              </a:ext>
            </a:extLst>
          </p:cNvPr>
          <p:cNvSpPr>
            <a:spLocks noGrp="1"/>
          </p:cNvSpPr>
          <p:nvPr>
            <p:ph idx="15"/>
          </p:nvPr>
        </p:nvSpPr>
        <p:spPr>
          <a:xfrm>
            <a:off x="1371346" y="2376170"/>
            <a:ext cx="3352800" cy="381000"/>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added together with the carry bit</a:t>
            </a:r>
            <a:endParaRPr lang="en-US" dirty="0"/>
          </a:p>
        </p:txBody>
      </p:sp>
      <p:graphicFrame>
        <p:nvGraphicFramePr>
          <p:cNvPr id="43" name="Object 42">
            <a:extLst>
              <a:ext uri="{FF2B5EF4-FFF2-40B4-BE49-F238E27FC236}">
                <a16:creationId xmlns:a16="http://schemas.microsoft.com/office/drawing/2014/main" id="{76773826-C5F2-4CDA-991B-94BB4BCA37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92544678"/>
              </p:ext>
            </p:extLst>
          </p:nvPr>
        </p:nvGraphicFramePr>
        <p:xfrm>
          <a:off x="4544975" y="2405611"/>
          <a:ext cx="276352" cy="310896"/>
        </p:xfrm>
        <a:graphic>
          <a:graphicData uri="http://schemas.openxmlformats.org/presentationml/2006/ole">
            <mc:AlternateContent xmlns:mc="http://schemas.openxmlformats.org/markup-compatibility/2006">
              <mc:Choice xmlns:v="urn:schemas-microsoft-com:vml" Requires="v">
                <p:oleObj name="Equation" r:id="rId14" imgW="203040" imgH="228600" progId="Equation.DSMT4">
                  <p:embed/>
                </p:oleObj>
              </mc:Choice>
              <mc:Fallback>
                <p:oleObj name="Equation" r:id="rId14" imgW="203040" imgH="228600" progId="Equation.DSMT4">
                  <p:embed/>
                  <p:pic>
                    <p:nvPicPr>
                      <p:cNvPr id="13" name="Object 12">
                        <a:extLst>
                          <a:ext uri="{FF2B5EF4-FFF2-40B4-BE49-F238E27FC236}">
                            <a16:creationId xmlns:a16="http://schemas.microsoft.com/office/drawing/2014/main" id="{3F248CF1-12F6-4E77-B404-2A465CFE9FFF}"/>
                          </a:ext>
                        </a:extLst>
                      </p:cNvPr>
                      <p:cNvPicPr/>
                      <p:nvPr/>
                    </p:nvPicPr>
                    <p:blipFill>
                      <a:blip r:embed="rId15"/>
                      <a:stretch>
                        <a:fillRect/>
                      </a:stretch>
                    </p:blipFill>
                    <p:spPr>
                      <a:xfrm>
                        <a:off x="4544975" y="2405611"/>
                        <a:ext cx="276352" cy="31089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C9089CC7-98F3-4F6F-B114-8A3D5A8B2D2D}"/>
              </a:ext>
            </a:extLst>
          </p:cNvPr>
          <p:cNvSpPr>
            <a:spLocks noGrp="1"/>
          </p:cNvSpPr>
          <p:nvPr>
            <p:ph idx="16"/>
          </p:nvPr>
        </p:nvSpPr>
        <p:spPr>
          <a:xfrm>
            <a:off x="4717501" y="2366611"/>
            <a:ext cx="1918437" cy="381000"/>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This gives a sum bit</a:t>
            </a:r>
            <a:endParaRPr lang="en-US" dirty="0"/>
          </a:p>
        </p:txBody>
      </p:sp>
      <p:graphicFrame>
        <p:nvGraphicFramePr>
          <p:cNvPr id="44" name="Object 43">
            <a:extLst>
              <a:ext uri="{FF2B5EF4-FFF2-40B4-BE49-F238E27FC236}">
                <a16:creationId xmlns:a16="http://schemas.microsoft.com/office/drawing/2014/main" id="{B4C0E527-9EA4-425E-96C2-0A09107210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50394149"/>
              </p:ext>
            </p:extLst>
          </p:nvPr>
        </p:nvGraphicFramePr>
        <p:xfrm>
          <a:off x="6428232" y="2398693"/>
          <a:ext cx="207264" cy="310896"/>
        </p:xfrm>
        <a:graphic>
          <a:graphicData uri="http://schemas.openxmlformats.org/presentationml/2006/ole">
            <mc:AlternateContent xmlns:mc="http://schemas.openxmlformats.org/markup-compatibility/2006">
              <mc:Choice xmlns:v="urn:schemas-microsoft-com:vml" Requires="v">
                <p:oleObj name="Equation" r:id="rId16" imgW="152280" imgH="228600" progId="Equation.DSMT4">
                  <p:embed/>
                </p:oleObj>
              </mc:Choice>
              <mc:Fallback>
                <p:oleObj name="Equation" r:id="rId16" imgW="152280" imgH="228600" progId="Equation.DSMT4">
                  <p:embed/>
                  <p:pic>
                    <p:nvPicPr>
                      <p:cNvPr id="14" name="Object 13">
                        <a:extLst>
                          <a:ext uri="{FF2B5EF4-FFF2-40B4-BE49-F238E27FC236}">
                            <a16:creationId xmlns:a16="http://schemas.microsoft.com/office/drawing/2014/main" id="{C7628D45-A074-4F88-886E-CD7ECCB61ED1}"/>
                          </a:ext>
                        </a:extLst>
                      </p:cNvPr>
                      <p:cNvPicPr/>
                      <p:nvPr/>
                    </p:nvPicPr>
                    <p:blipFill>
                      <a:blip r:embed="rId17"/>
                      <a:stretch>
                        <a:fillRect/>
                      </a:stretch>
                    </p:blipFill>
                    <p:spPr>
                      <a:xfrm>
                        <a:off x="6428232" y="2398693"/>
                        <a:ext cx="207264" cy="310896"/>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3EE902A0-D0B5-451A-81F4-096DBACDDD5D}"/>
              </a:ext>
            </a:extLst>
          </p:cNvPr>
          <p:cNvSpPr>
            <a:spLocks noGrp="1"/>
          </p:cNvSpPr>
          <p:nvPr>
            <p:ph idx="17"/>
          </p:nvPr>
        </p:nvSpPr>
        <p:spPr>
          <a:xfrm>
            <a:off x="6552184" y="2380028"/>
            <a:ext cx="1527048" cy="381000"/>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a carry bit</a:t>
            </a:r>
            <a:endParaRPr lang="en-US" dirty="0"/>
          </a:p>
        </p:txBody>
      </p:sp>
      <p:graphicFrame>
        <p:nvGraphicFramePr>
          <p:cNvPr id="45" name="Object 44">
            <a:extLst>
              <a:ext uri="{FF2B5EF4-FFF2-40B4-BE49-F238E27FC236}">
                <a16:creationId xmlns:a16="http://schemas.microsoft.com/office/drawing/2014/main" id="{886A7275-36C4-4BB0-96D2-799C69C830A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00667050"/>
              </p:ext>
            </p:extLst>
          </p:nvPr>
        </p:nvGraphicFramePr>
        <p:xfrm>
          <a:off x="7845552" y="2414016"/>
          <a:ext cx="259080" cy="310896"/>
        </p:xfrm>
        <a:graphic>
          <a:graphicData uri="http://schemas.openxmlformats.org/presentationml/2006/ole">
            <mc:AlternateContent xmlns:mc="http://schemas.openxmlformats.org/markup-compatibility/2006">
              <mc:Choice xmlns:v="urn:schemas-microsoft-com:vml" Requires="v">
                <p:oleObj name="Equation" r:id="rId18" imgW="190440" imgH="228600" progId="Equation.DSMT4">
                  <p:embed/>
                </p:oleObj>
              </mc:Choice>
              <mc:Fallback>
                <p:oleObj name="Equation" r:id="rId18" imgW="190440" imgH="228600" progId="Equation.DSMT4">
                  <p:embed/>
                  <p:pic>
                    <p:nvPicPr>
                      <p:cNvPr id="15" name="Object 14">
                        <a:extLst>
                          <a:ext uri="{FF2B5EF4-FFF2-40B4-BE49-F238E27FC236}">
                            <a16:creationId xmlns:a16="http://schemas.microsoft.com/office/drawing/2014/main" id="{8414AD28-5706-4C01-BD80-5E81C40FA7C9}"/>
                          </a:ext>
                        </a:extLst>
                      </p:cNvPr>
                      <p:cNvPicPr/>
                      <p:nvPr/>
                    </p:nvPicPr>
                    <p:blipFill>
                      <a:blip r:embed="rId19"/>
                      <a:stretch>
                        <a:fillRect/>
                      </a:stretch>
                    </p:blipFill>
                    <p:spPr>
                      <a:xfrm>
                        <a:off x="7845552" y="2414016"/>
                        <a:ext cx="259080" cy="310896"/>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C5578B58-65B4-4E64-BF44-CC6A4EBA327E}"/>
              </a:ext>
            </a:extLst>
          </p:cNvPr>
          <p:cNvSpPr>
            <a:spLocks noGrp="1"/>
          </p:cNvSpPr>
          <p:nvPr>
            <p:ph idx="18"/>
          </p:nvPr>
        </p:nvSpPr>
        <p:spPr>
          <a:xfrm>
            <a:off x="456946" y="2696280"/>
            <a:ext cx="4890704" cy="328860"/>
          </a:xfrm>
        </p:spPr>
        <p:txBody>
          <a:bodyPr/>
          <a:lstStyle/>
          <a:p>
            <a:pPr marL="347472" marR="0" lvl="1" indent="-342900" algn="l" defTabSz="457200" rtl="0" eaLnBrk="1" fontAlgn="auto" latinLnBrk="0" hangingPunct="1">
              <a:lnSpc>
                <a:spcPct val="90000"/>
              </a:lnSpc>
              <a:spcBef>
                <a:spcPts val="0"/>
              </a:spcBef>
              <a:spcAft>
                <a:spcPts val="6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procedure continues until the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 stage, where</a:t>
            </a:r>
            <a:endParaRPr lang="en-US" dirty="0"/>
          </a:p>
        </p:txBody>
      </p:sp>
      <p:graphicFrame>
        <p:nvGraphicFramePr>
          <p:cNvPr id="46" name="Object 45">
            <a:extLst>
              <a:ext uri="{FF2B5EF4-FFF2-40B4-BE49-F238E27FC236}">
                <a16:creationId xmlns:a16="http://schemas.microsoft.com/office/drawing/2014/main" id="{D0A72135-2A31-46AE-A769-76BE4F0E7CE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83531496"/>
              </p:ext>
            </p:extLst>
          </p:nvPr>
        </p:nvGraphicFramePr>
        <p:xfrm>
          <a:off x="5138928" y="2706624"/>
          <a:ext cx="483616" cy="310896"/>
        </p:xfrm>
        <a:graphic>
          <a:graphicData uri="http://schemas.openxmlformats.org/presentationml/2006/ole">
            <mc:AlternateContent xmlns:mc="http://schemas.openxmlformats.org/markup-compatibility/2006">
              <mc:Choice xmlns:v="urn:schemas-microsoft-com:vml" Requires="v">
                <p:oleObj name="Equation" r:id="rId20" imgW="355320" imgH="228600" progId="Equation.DSMT4">
                  <p:embed/>
                </p:oleObj>
              </mc:Choice>
              <mc:Fallback>
                <p:oleObj name="Equation" r:id="rId20" imgW="355320" imgH="228600" progId="Equation.DSMT4">
                  <p:embed/>
                  <p:pic>
                    <p:nvPicPr>
                      <p:cNvPr id="16" name="Object 15">
                        <a:extLst>
                          <a:ext uri="{FF2B5EF4-FFF2-40B4-BE49-F238E27FC236}">
                            <a16:creationId xmlns:a16="http://schemas.microsoft.com/office/drawing/2014/main" id="{B8B3D99D-5730-47C9-90D3-6F8891B29567}"/>
                          </a:ext>
                        </a:extLst>
                      </p:cNvPr>
                      <p:cNvPicPr/>
                      <p:nvPr/>
                    </p:nvPicPr>
                    <p:blipFill>
                      <a:blip r:embed="rId21"/>
                      <a:stretch>
                        <a:fillRect/>
                      </a:stretch>
                    </p:blipFill>
                    <p:spPr>
                      <a:xfrm>
                        <a:off x="5138928" y="2706624"/>
                        <a:ext cx="483616" cy="310896"/>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962DAA2D-3F0A-49A2-92E4-D40D543E3E27}"/>
              </a:ext>
            </a:extLst>
          </p:cNvPr>
          <p:cNvSpPr>
            <a:spLocks noGrp="1"/>
          </p:cNvSpPr>
          <p:nvPr>
            <p:ph idx="19"/>
          </p:nvPr>
        </p:nvSpPr>
        <p:spPr>
          <a:xfrm>
            <a:off x="5542011" y="2681313"/>
            <a:ext cx="2230643" cy="381000"/>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the previous carry</a:t>
            </a:r>
            <a:endParaRPr lang="en-US" dirty="0"/>
          </a:p>
        </p:txBody>
      </p:sp>
      <p:graphicFrame>
        <p:nvGraphicFramePr>
          <p:cNvPr id="47" name="Object 46">
            <a:extLst>
              <a:ext uri="{FF2B5EF4-FFF2-40B4-BE49-F238E27FC236}">
                <a16:creationId xmlns:a16="http://schemas.microsoft.com/office/drawing/2014/main" id="{2CBB457D-8D80-4365-B539-13012085D3F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57326500"/>
              </p:ext>
            </p:extLst>
          </p:nvPr>
        </p:nvGraphicFramePr>
        <p:xfrm>
          <a:off x="7498080" y="2715768"/>
          <a:ext cx="345440" cy="310896"/>
        </p:xfrm>
        <a:graphic>
          <a:graphicData uri="http://schemas.openxmlformats.org/presentationml/2006/ole">
            <mc:AlternateContent xmlns:mc="http://schemas.openxmlformats.org/markup-compatibility/2006">
              <mc:Choice xmlns:v="urn:schemas-microsoft-com:vml" Requires="v">
                <p:oleObj name="Equation" r:id="rId22" imgW="253800" imgH="228600" progId="Equation.DSMT4">
                  <p:embed/>
                </p:oleObj>
              </mc:Choice>
              <mc:Fallback>
                <p:oleObj name="Equation" r:id="rId22" imgW="253800" imgH="228600" progId="Equation.DSMT4">
                  <p:embed/>
                  <p:pic>
                    <p:nvPicPr>
                      <p:cNvPr id="17" name="Object 16">
                        <a:extLst>
                          <a:ext uri="{FF2B5EF4-FFF2-40B4-BE49-F238E27FC236}">
                            <a16:creationId xmlns:a16="http://schemas.microsoft.com/office/drawing/2014/main" id="{C0778F9A-690C-45A2-87BF-EA61013F84E0}"/>
                          </a:ext>
                        </a:extLst>
                      </p:cNvPr>
                      <p:cNvPicPr/>
                      <p:nvPr/>
                    </p:nvPicPr>
                    <p:blipFill>
                      <a:blip r:embed="rId23"/>
                      <a:stretch>
                        <a:fillRect/>
                      </a:stretch>
                    </p:blipFill>
                    <p:spPr>
                      <a:xfrm>
                        <a:off x="7498080" y="2715768"/>
                        <a:ext cx="345440" cy="310896"/>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96765F39-7B17-4D8D-B574-435F797E7A78}"/>
              </a:ext>
            </a:extLst>
          </p:cNvPr>
          <p:cNvSpPr>
            <a:spLocks noGrp="1"/>
          </p:cNvSpPr>
          <p:nvPr>
            <p:ph idx="20"/>
          </p:nvPr>
        </p:nvSpPr>
        <p:spPr>
          <a:xfrm>
            <a:off x="7763256" y="2689706"/>
            <a:ext cx="612648" cy="381000"/>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a:t>
            </a:r>
            <a:endParaRPr lang="en-US" dirty="0"/>
          </a:p>
        </p:txBody>
      </p:sp>
      <p:sp>
        <p:nvSpPr>
          <p:cNvPr id="15" name="Content Placeholder 14">
            <a:extLst>
              <a:ext uri="{FF2B5EF4-FFF2-40B4-BE49-F238E27FC236}">
                <a16:creationId xmlns:a16="http://schemas.microsoft.com/office/drawing/2014/main" id="{75A89ABC-6F71-41F5-8753-B6CC37F3B062}"/>
              </a:ext>
            </a:extLst>
          </p:cNvPr>
          <p:cNvSpPr>
            <a:spLocks noGrp="1"/>
          </p:cNvSpPr>
          <p:nvPr>
            <p:ph idx="21"/>
          </p:nvPr>
        </p:nvSpPr>
        <p:spPr>
          <a:xfrm>
            <a:off x="814509" y="2888072"/>
            <a:ext cx="2825910" cy="381000"/>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added to produce the sum bit</a:t>
            </a:r>
            <a:endParaRPr lang="en-US" dirty="0"/>
          </a:p>
        </p:txBody>
      </p:sp>
      <p:graphicFrame>
        <p:nvGraphicFramePr>
          <p:cNvPr id="48" name="Object 47">
            <a:extLst>
              <a:ext uri="{FF2B5EF4-FFF2-40B4-BE49-F238E27FC236}">
                <a16:creationId xmlns:a16="http://schemas.microsoft.com/office/drawing/2014/main" id="{2595B4FF-5090-40F1-8A50-3B3EAA8E8C7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2279049"/>
              </p:ext>
            </p:extLst>
          </p:nvPr>
        </p:nvGraphicFramePr>
        <p:xfrm>
          <a:off x="3376265" y="2916307"/>
          <a:ext cx="224536" cy="310896"/>
        </p:xfrm>
        <a:graphic>
          <a:graphicData uri="http://schemas.openxmlformats.org/presentationml/2006/ole">
            <mc:AlternateContent xmlns:mc="http://schemas.openxmlformats.org/markup-compatibility/2006">
              <mc:Choice xmlns:v="urn:schemas-microsoft-com:vml" Requires="v">
                <p:oleObj name="Equation" r:id="rId24" imgW="164880" imgH="228600" progId="Equation.DSMT4">
                  <p:embed/>
                </p:oleObj>
              </mc:Choice>
              <mc:Fallback>
                <p:oleObj name="Equation" r:id="rId24" imgW="164880" imgH="228600" progId="Equation.DSMT4">
                  <p:embed/>
                  <p:pic>
                    <p:nvPicPr>
                      <p:cNvPr id="18" name="Object 17">
                        <a:extLst>
                          <a:ext uri="{FF2B5EF4-FFF2-40B4-BE49-F238E27FC236}">
                            <a16:creationId xmlns:a16="http://schemas.microsoft.com/office/drawing/2014/main" id="{1D034130-6A5B-457D-9592-CF1E09629D23}"/>
                          </a:ext>
                        </a:extLst>
                      </p:cNvPr>
                      <p:cNvPicPr/>
                      <p:nvPr/>
                    </p:nvPicPr>
                    <p:blipFill>
                      <a:blip r:embed="rId25"/>
                      <a:stretch>
                        <a:fillRect/>
                      </a:stretch>
                    </p:blipFill>
                    <p:spPr>
                      <a:xfrm>
                        <a:off x="3376265" y="2916307"/>
                        <a:ext cx="224536" cy="310896"/>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6C35D7DE-1B34-4E5F-944E-4420D34489AE}"/>
              </a:ext>
            </a:extLst>
          </p:cNvPr>
          <p:cNvSpPr>
            <a:spLocks noGrp="1"/>
          </p:cNvSpPr>
          <p:nvPr>
            <p:ph idx="22"/>
          </p:nvPr>
        </p:nvSpPr>
        <p:spPr>
          <a:xfrm>
            <a:off x="3502152" y="2889574"/>
            <a:ext cx="1752600" cy="328860"/>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the carry bit</a:t>
            </a:r>
            <a:endParaRPr lang="en-US" dirty="0"/>
          </a:p>
        </p:txBody>
      </p:sp>
      <p:graphicFrame>
        <p:nvGraphicFramePr>
          <p:cNvPr id="49" name="Object 48">
            <a:extLst>
              <a:ext uri="{FF2B5EF4-FFF2-40B4-BE49-F238E27FC236}">
                <a16:creationId xmlns:a16="http://schemas.microsoft.com/office/drawing/2014/main" id="{8E1335F8-9696-425C-B008-398AEC019D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63893436"/>
              </p:ext>
            </p:extLst>
          </p:nvPr>
        </p:nvGraphicFramePr>
        <p:xfrm>
          <a:off x="4973320" y="2916936"/>
          <a:ext cx="293624" cy="310896"/>
        </p:xfrm>
        <a:graphic>
          <a:graphicData uri="http://schemas.openxmlformats.org/presentationml/2006/ole">
            <mc:AlternateContent xmlns:mc="http://schemas.openxmlformats.org/markup-compatibility/2006">
              <mc:Choice xmlns:v="urn:schemas-microsoft-com:vml" Requires="v">
                <p:oleObj name="Equation" r:id="rId26" imgW="215640" imgH="228600" progId="Equation.DSMT4">
                  <p:embed/>
                </p:oleObj>
              </mc:Choice>
              <mc:Fallback>
                <p:oleObj name="Equation" r:id="rId26" imgW="215640" imgH="228600" progId="Equation.DSMT4">
                  <p:embed/>
                  <p:pic>
                    <p:nvPicPr>
                      <p:cNvPr id="19" name="Object 18">
                        <a:extLst>
                          <a:ext uri="{FF2B5EF4-FFF2-40B4-BE49-F238E27FC236}">
                            <a16:creationId xmlns:a16="http://schemas.microsoft.com/office/drawing/2014/main" id="{9CB9B819-CDAC-4628-A7CD-5B6B0F10C332}"/>
                          </a:ext>
                        </a:extLst>
                      </p:cNvPr>
                      <p:cNvPicPr/>
                      <p:nvPr/>
                    </p:nvPicPr>
                    <p:blipFill>
                      <a:blip r:embed="rId27"/>
                      <a:stretch>
                        <a:fillRect/>
                      </a:stretch>
                    </p:blipFill>
                    <p:spPr>
                      <a:xfrm>
                        <a:off x="4973320" y="2916936"/>
                        <a:ext cx="293624" cy="310896"/>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BB72B70F-DC78-4DA7-B23C-FD1BC6B3CEF4}"/>
              </a:ext>
            </a:extLst>
          </p:cNvPr>
          <p:cNvSpPr>
            <a:spLocks noGrp="1"/>
          </p:cNvSpPr>
          <p:nvPr>
            <p:ph idx="23"/>
          </p:nvPr>
        </p:nvSpPr>
        <p:spPr>
          <a:xfrm>
            <a:off x="5166360" y="2903175"/>
            <a:ext cx="2825910" cy="381000"/>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which is equal to the sum bit</a:t>
            </a:r>
            <a:endParaRPr lang="en-US" dirty="0"/>
          </a:p>
        </p:txBody>
      </p:sp>
      <p:graphicFrame>
        <p:nvGraphicFramePr>
          <p:cNvPr id="50" name="Object 49">
            <a:extLst>
              <a:ext uri="{FF2B5EF4-FFF2-40B4-BE49-F238E27FC236}">
                <a16:creationId xmlns:a16="http://schemas.microsoft.com/office/drawing/2014/main" id="{E292F384-FA20-4A61-946D-9B47CE0FB1D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49966922"/>
              </p:ext>
            </p:extLst>
          </p:nvPr>
        </p:nvGraphicFramePr>
        <p:xfrm>
          <a:off x="7655052" y="2926080"/>
          <a:ext cx="414528" cy="310896"/>
        </p:xfrm>
        <a:graphic>
          <a:graphicData uri="http://schemas.openxmlformats.org/presentationml/2006/ole">
            <mc:AlternateContent xmlns:mc="http://schemas.openxmlformats.org/markup-compatibility/2006">
              <mc:Choice xmlns:v="urn:schemas-microsoft-com:vml" Requires="v">
                <p:oleObj name="Equation" r:id="rId28" imgW="304560" imgH="228600" progId="Equation.DSMT4">
                  <p:embed/>
                </p:oleObj>
              </mc:Choice>
              <mc:Fallback>
                <p:oleObj name="Equation" r:id="rId28" imgW="304560" imgH="228600" progId="Equation.DSMT4">
                  <p:embed/>
                  <p:pic>
                    <p:nvPicPr>
                      <p:cNvPr id="20" name="Object 19">
                        <a:extLst>
                          <a:ext uri="{FF2B5EF4-FFF2-40B4-BE49-F238E27FC236}">
                            <a16:creationId xmlns:a16="http://schemas.microsoft.com/office/drawing/2014/main" id="{866CEFC3-EEC5-4FE3-B11C-21001C107C2B}"/>
                          </a:ext>
                        </a:extLst>
                      </p:cNvPr>
                      <p:cNvPicPr/>
                      <p:nvPr/>
                    </p:nvPicPr>
                    <p:blipFill>
                      <a:blip r:embed="rId29"/>
                      <a:stretch>
                        <a:fillRect/>
                      </a:stretch>
                    </p:blipFill>
                    <p:spPr>
                      <a:xfrm>
                        <a:off x="7655052" y="2926080"/>
                        <a:ext cx="414528" cy="310896"/>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953F8E21-F92E-4B8B-8A2D-CB072593F9CB}"/>
              </a:ext>
            </a:extLst>
          </p:cNvPr>
          <p:cNvSpPr>
            <a:spLocks noGrp="1"/>
          </p:cNvSpPr>
          <p:nvPr>
            <p:ph idx="24"/>
          </p:nvPr>
        </p:nvSpPr>
        <p:spPr>
          <a:xfrm>
            <a:off x="455422" y="3213100"/>
            <a:ext cx="6326378" cy="661162"/>
          </a:xfrm>
        </p:spPr>
        <p:txBody>
          <a:bodyPr/>
          <a:lstStyle/>
          <a:p>
            <a:pPr marL="0" marR="0" lvl="0" indent="0" algn="l" defTabSz="4572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We can construct a finite state machine that uses just two states. </a:t>
            </a:r>
          </a:p>
          <a:p>
            <a:pPr marL="347472" marR="0" lvl="1" indent="-342900" algn="l" defTabSz="457200" rtl="0" eaLnBrk="1" fontAlgn="auto" latinLnBrk="0" hangingPunct="1">
              <a:lnSpc>
                <a:spcPct val="90000"/>
              </a:lnSpc>
              <a:spcBef>
                <a:spcPts val="0"/>
              </a:spcBef>
              <a:spcAft>
                <a:spcPts val="6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 start state</a:t>
            </a:r>
            <a:endParaRPr lang="en-US" dirty="0"/>
          </a:p>
        </p:txBody>
      </p:sp>
      <p:graphicFrame>
        <p:nvGraphicFramePr>
          <p:cNvPr id="51" name="Object 50">
            <a:extLst>
              <a:ext uri="{FF2B5EF4-FFF2-40B4-BE49-F238E27FC236}">
                <a16:creationId xmlns:a16="http://schemas.microsoft.com/office/drawing/2014/main" id="{5E163330-3877-45E4-8BA1-CF78F9D99B4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99653284"/>
              </p:ext>
            </p:extLst>
          </p:nvPr>
        </p:nvGraphicFramePr>
        <p:xfrm>
          <a:off x="2093976" y="3547872"/>
          <a:ext cx="207264" cy="310896"/>
        </p:xfrm>
        <a:graphic>
          <a:graphicData uri="http://schemas.openxmlformats.org/presentationml/2006/ole">
            <mc:AlternateContent xmlns:mc="http://schemas.openxmlformats.org/markup-compatibility/2006">
              <mc:Choice xmlns:v="urn:schemas-microsoft-com:vml" Requires="v">
                <p:oleObj name="Equation" r:id="rId30" imgW="152280" imgH="228600" progId="Equation.DSMT4">
                  <p:embed/>
                </p:oleObj>
              </mc:Choice>
              <mc:Fallback>
                <p:oleObj name="Equation" r:id="rId30" imgW="152280" imgH="228600" progId="Equation.DSMT4">
                  <p:embed/>
                  <p:pic>
                    <p:nvPicPr>
                      <p:cNvPr id="21" name="Object 20">
                        <a:extLst>
                          <a:ext uri="{FF2B5EF4-FFF2-40B4-BE49-F238E27FC236}">
                            <a16:creationId xmlns:a16="http://schemas.microsoft.com/office/drawing/2014/main" id="{9E7FB99D-071D-4897-AAF8-2F6B421B07CE}"/>
                          </a:ext>
                        </a:extLst>
                      </p:cNvPr>
                      <p:cNvPicPr/>
                      <p:nvPr/>
                    </p:nvPicPr>
                    <p:blipFill>
                      <a:blip r:embed="rId31"/>
                      <a:stretch>
                        <a:fillRect/>
                      </a:stretch>
                    </p:blipFill>
                    <p:spPr>
                      <a:xfrm>
                        <a:off x="2093976" y="3547872"/>
                        <a:ext cx="207264" cy="310896"/>
                      </a:xfrm>
                      <a:prstGeom prst="rect">
                        <a:avLst/>
                      </a:prstGeom>
                    </p:spPr>
                  </p:pic>
                </p:oleObj>
              </mc:Fallback>
            </mc:AlternateContent>
          </a:graphicData>
        </a:graphic>
      </p:graphicFrame>
      <p:sp>
        <p:nvSpPr>
          <p:cNvPr id="19" name="Content Placeholder 18">
            <a:extLst>
              <a:ext uri="{FF2B5EF4-FFF2-40B4-BE49-F238E27FC236}">
                <a16:creationId xmlns:a16="http://schemas.microsoft.com/office/drawing/2014/main" id="{BC6C8178-7EF9-4444-8423-F524BCD16BC7}"/>
              </a:ext>
            </a:extLst>
          </p:cNvPr>
          <p:cNvSpPr>
            <a:spLocks noGrp="1"/>
          </p:cNvSpPr>
          <p:nvPr>
            <p:ph idx="25"/>
          </p:nvPr>
        </p:nvSpPr>
        <p:spPr>
          <a:xfrm>
            <a:off x="2235200" y="3522530"/>
            <a:ext cx="4316984" cy="381000"/>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is used to remember that the previous carry is 0.</a:t>
            </a:r>
            <a:endParaRPr lang="en-US" dirty="0"/>
          </a:p>
        </p:txBody>
      </p:sp>
      <p:sp>
        <p:nvSpPr>
          <p:cNvPr id="20" name="Content Placeholder 19">
            <a:extLst>
              <a:ext uri="{FF2B5EF4-FFF2-40B4-BE49-F238E27FC236}">
                <a16:creationId xmlns:a16="http://schemas.microsoft.com/office/drawing/2014/main" id="{3997F9BB-BDEE-438A-B36F-80A40B6D6364}"/>
              </a:ext>
            </a:extLst>
          </p:cNvPr>
          <p:cNvSpPr>
            <a:spLocks noGrp="1"/>
          </p:cNvSpPr>
          <p:nvPr>
            <p:ph idx="26"/>
          </p:nvPr>
        </p:nvSpPr>
        <p:spPr>
          <a:xfrm>
            <a:off x="454152" y="3834384"/>
            <a:ext cx="1984248" cy="381000"/>
          </a:xfrm>
        </p:spPr>
        <p:txBody>
          <a:bodyPr/>
          <a:lstStyle/>
          <a:p>
            <a:pPr marL="347472" marR="0" lvl="1" indent="-342900" algn="l" defTabSz="457200" rtl="0" eaLnBrk="1" fontAlgn="auto" latinLnBrk="0" hangingPunct="1">
              <a:lnSpc>
                <a:spcPct val="90000"/>
              </a:lnSpc>
              <a:spcBef>
                <a:spcPts val="0"/>
              </a:spcBef>
              <a:spcAft>
                <a:spcPts val="6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 other state</a:t>
            </a:r>
            <a:endParaRPr lang="en-US" dirty="0"/>
          </a:p>
        </p:txBody>
      </p:sp>
      <p:graphicFrame>
        <p:nvGraphicFramePr>
          <p:cNvPr id="52" name="Object 51">
            <a:extLst>
              <a:ext uri="{FF2B5EF4-FFF2-40B4-BE49-F238E27FC236}">
                <a16:creationId xmlns:a16="http://schemas.microsoft.com/office/drawing/2014/main" id="{50A94A27-EA33-408A-B1AB-9625666A5C6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95045025"/>
              </p:ext>
            </p:extLst>
          </p:nvPr>
        </p:nvGraphicFramePr>
        <p:xfrm>
          <a:off x="2179320" y="3840480"/>
          <a:ext cx="207264" cy="310896"/>
        </p:xfrm>
        <a:graphic>
          <a:graphicData uri="http://schemas.openxmlformats.org/presentationml/2006/ole">
            <mc:AlternateContent xmlns:mc="http://schemas.openxmlformats.org/markup-compatibility/2006">
              <mc:Choice xmlns:v="urn:schemas-microsoft-com:vml" Requires="v">
                <p:oleObj name="Equation" r:id="rId32" imgW="152280" imgH="228600" progId="Equation.DSMT4">
                  <p:embed/>
                </p:oleObj>
              </mc:Choice>
              <mc:Fallback>
                <p:oleObj name="Equation" r:id="rId32" imgW="152280" imgH="228600" progId="Equation.DSMT4">
                  <p:embed/>
                  <p:pic>
                    <p:nvPicPr>
                      <p:cNvPr id="22" name="Object 21">
                        <a:extLst>
                          <a:ext uri="{FF2B5EF4-FFF2-40B4-BE49-F238E27FC236}">
                            <a16:creationId xmlns:a16="http://schemas.microsoft.com/office/drawing/2014/main" id="{28F3A1E0-5743-40DF-B0EB-B8FBE563B9F1}"/>
                          </a:ext>
                        </a:extLst>
                      </p:cNvPr>
                      <p:cNvPicPr/>
                      <p:nvPr/>
                    </p:nvPicPr>
                    <p:blipFill>
                      <a:blip r:embed="rId33"/>
                      <a:stretch>
                        <a:fillRect/>
                      </a:stretch>
                    </p:blipFill>
                    <p:spPr>
                      <a:xfrm>
                        <a:off x="2179320" y="3840480"/>
                        <a:ext cx="207264" cy="310896"/>
                      </a:xfrm>
                      <a:prstGeom prst="rect">
                        <a:avLst/>
                      </a:prstGeom>
                    </p:spPr>
                  </p:pic>
                </p:oleObj>
              </mc:Fallback>
            </mc:AlternateContent>
          </a:graphicData>
        </a:graphic>
      </p:graphicFrame>
      <p:sp>
        <p:nvSpPr>
          <p:cNvPr id="21" name="Content Placeholder 20">
            <a:extLst>
              <a:ext uri="{FF2B5EF4-FFF2-40B4-BE49-F238E27FC236}">
                <a16:creationId xmlns:a16="http://schemas.microsoft.com/office/drawing/2014/main" id="{A2BEA8ED-955B-47C7-AA1C-C0EFCAB1E40C}"/>
              </a:ext>
            </a:extLst>
          </p:cNvPr>
          <p:cNvSpPr>
            <a:spLocks noGrp="1"/>
          </p:cNvSpPr>
          <p:nvPr>
            <p:ph idx="27"/>
          </p:nvPr>
        </p:nvSpPr>
        <p:spPr>
          <a:xfrm>
            <a:off x="2301540" y="3802288"/>
            <a:ext cx="5901643" cy="381000"/>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is used to remember that the previous carry is 1. (For simplicity, we</a:t>
            </a:r>
            <a:endParaRPr lang="en-US" dirty="0"/>
          </a:p>
        </p:txBody>
      </p:sp>
      <p:sp>
        <p:nvSpPr>
          <p:cNvPr id="22" name="Content Placeholder 21">
            <a:extLst>
              <a:ext uri="{FF2B5EF4-FFF2-40B4-BE49-F238E27FC236}">
                <a16:creationId xmlns:a16="http://schemas.microsoft.com/office/drawing/2014/main" id="{0F1AAB38-AB23-4880-822B-B7162E3BE404}"/>
              </a:ext>
            </a:extLst>
          </p:cNvPr>
          <p:cNvSpPr>
            <a:spLocks noGrp="1"/>
          </p:cNvSpPr>
          <p:nvPr>
            <p:ph idx="28"/>
          </p:nvPr>
        </p:nvSpPr>
        <p:spPr>
          <a:xfrm>
            <a:off x="798068" y="4036073"/>
            <a:ext cx="1915368" cy="292918"/>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assume that both</a:t>
            </a:r>
            <a:endParaRPr lang="en-US" dirty="0"/>
          </a:p>
        </p:txBody>
      </p:sp>
      <p:graphicFrame>
        <p:nvGraphicFramePr>
          <p:cNvPr id="53" name="Object 52">
            <a:extLst>
              <a:ext uri="{FF2B5EF4-FFF2-40B4-BE49-F238E27FC236}">
                <a16:creationId xmlns:a16="http://schemas.microsoft.com/office/drawing/2014/main" id="{3222F5D9-FC34-4206-91D0-639B7EB89EE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34523549"/>
              </p:ext>
            </p:extLst>
          </p:nvPr>
        </p:nvGraphicFramePr>
        <p:xfrm>
          <a:off x="2368296" y="4059238"/>
          <a:ext cx="793750" cy="311150"/>
        </p:xfrm>
        <a:graphic>
          <a:graphicData uri="http://schemas.openxmlformats.org/presentationml/2006/ole">
            <mc:AlternateContent xmlns:mc="http://schemas.openxmlformats.org/markup-compatibility/2006">
              <mc:Choice xmlns:v="urn:schemas-microsoft-com:vml" Requires="v">
                <p:oleObj name="Equation" r:id="rId34" imgW="583920" imgH="228600" progId="Equation.DSMT4">
                  <p:embed/>
                </p:oleObj>
              </mc:Choice>
              <mc:Fallback>
                <p:oleObj name="Equation" r:id="rId34" imgW="583920" imgH="228600" progId="Equation.DSMT4">
                  <p:embed/>
                  <p:pic>
                    <p:nvPicPr>
                      <p:cNvPr id="23" name="Object 22">
                        <a:extLst>
                          <a:ext uri="{FF2B5EF4-FFF2-40B4-BE49-F238E27FC236}">
                            <a16:creationId xmlns:a16="http://schemas.microsoft.com/office/drawing/2014/main" id="{F592265B-4A60-43E8-8721-4C0987E38B8F}"/>
                          </a:ext>
                        </a:extLst>
                      </p:cNvPr>
                      <p:cNvPicPr/>
                      <p:nvPr/>
                    </p:nvPicPr>
                    <p:blipFill>
                      <a:blip r:embed="rId35"/>
                      <a:stretch>
                        <a:fillRect/>
                      </a:stretch>
                    </p:blipFill>
                    <p:spPr>
                      <a:xfrm>
                        <a:off x="2368296" y="4059238"/>
                        <a:ext cx="793750" cy="311150"/>
                      </a:xfrm>
                      <a:prstGeom prst="rect">
                        <a:avLst/>
                      </a:prstGeom>
                    </p:spPr>
                  </p:pic>
                </p:oleObj>
              </mc:Fallback>
            </mc:AlternateContent>
          </a:graphicData>
        </a:graphic>
      </p:graphicFrame>
      <p:sp>
        <p:nvSpPr>
          <p:cNvPr id="23" name="Content Placeholder 22">
            <a:extLst>
              <a:ext uri="{FF2B5EF4-FFF2-40B4-BE49-F238E27FC236}">
                <a16:creationId xmlns:a16="http://schemas.microsoft.com/office/drawing/2014/main" id="{07BECD68-74C3-4CE8-9358-970157D9141B}"/>
              </a:ext>
            </a:extLst>
          </p:cNvPr>
          <p:cNvSpPr>
            <a:spLocks noGrp="1"/>
          </p:cNvSpPr>
          <p:nvPr>
            <p:ph idx="29"/>
          </p:nvPr>
        </p:nvSpPr>
        <p:spPr>
          <a:xfrm>
            <a:off x="3072384" y="4060144"/>
            <a:ext cx="875284" cy="381000"/>
          </a:xfrm>
        </p:spPr>
        <p:txBody>
          <a:bodyPr/>
          <a:lstStyle/>
          <a:p>
            <a:pPr marL="4572" marR="0" lvl="1" indent="0" algn="l" defTabSz="457200" rtl="0" eaLnBrk="1" fontAlgn="auto" latinLnBrk="0" hangingPunct="1">
              <a:lnSpc>
                <a:spcPct val="90000"/>
              </a:lnSpc>
              <a:spcBef>
                <a:spcPts val="0"/>
              </a:spcBef>
              <a:spcAft>
                <a:spcPts val="600"/>
              </a:spcAft>
              <a:buClr>
                <a:srgbClr val="04617B"/>
              </a:buClr>
              <a:buSzTx/>
              <a:buNone/>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are 0.)</a:t>
            </a:r>
          </a:p>
        </p:txBody>
      </p:sp>
      <p:sp>
        <p:nvSpPr>
          <p:cNvPr id="24" name="Content Placeholder 23">
            <a:extLst>
              <a:ext uri="{FF2B5EF4-FFF2-40B4-BE49-F238E27FC236}">
                <a16:creationId xmlns:a16="http://schemas.microsoft.com/office/drawing/2014/main" id="{229C408D-6649-4CF7-A9ED-A5067A3030ED}"/>
              </a:ext>
            </a:extLst>
          </p:cNvPr>
          <p:cNvSpPr>
            <a:spLocks noGrp="1"/>
          </p:cNvSpPr>
          <p:nvPr>
            <p:ph idx="30"/>
          </p:nvPr>
        </p:nvSpPr>
        <p:spPr>
          <a:xfrm>
            <a:off x="454152" y="4357324"/>
            <a:ext cx="8385048" cy="856372"/>
          </a:xfrm>
        </p:spPr>
        <p:txBody>
          <a:bodyPr/>
          <a:lstStyle/>
          <a:p>
            <a:pPr marL="347472" marR="0" lvl="1" indent="-342900" algn="l" defTabSz="457200" rtl="0" eaLnBrk="1" fontAlgn="auto" latinLnBrk="0" hangingPunct="1">
              <a:lnSpc>
                <a:spcPct val="90000"/>
              </a:lnSpc>
              <a:spcBef>
                <a:spcPts val="0"/>
              </a:spcBef>
              <a:spcAft>
                <a:spcPts val="6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 inputs are pairs of bits. The transitions and the outputs are constructed from the sum of the two bits in the input and the carry represented by the state. </a:t>
            </a:r>
          </a:p>
          <a:p>
            <a:pPr marL="347472" marR="0" lvl="1" indent="-342900" algn="l" defTabSz="457200" rtl="0" eaLnBrk="1" fontAlgn="auto" latinLnBrk="0" hangingPunct="1">
              <a:lnSpc>
                <a:spcPct val="90000"/>
              </a:lnSpc>
              <a:spcBef>
                <a:spcPts val="0"/>
              </a:spcBef>
              <a:spcAft>
                <a:spcPts val="6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example, when the machine is in state</a:t>
            </a:r>
            <a:endParaRPr lang="en-US" dirty="0"/>
          </a:p>
        </p:txBody>
      </p:sp>
      <p:graphicFrame>
        <p:nvGraphicFramePr>
          <p:cNvPr id="54" name="Object 53">
            <a:extLst>
              <a:ext uri="{FF2B5EF4-FFF2-40B4-BE49-F238E27FC236}">
                <a16:creationId xmlns:a16="http://schemas.microsoft.com/office/drawing/2014/main" id="{876F761D-F1E4-4C75-B794-77E64BC453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50184919"/>
              </p:ext>
            </p:extLst>
          </p:nvPr>
        </p:nvGraphicFramePr>
        <p:xfrm>
          <a:off x="4379976" y="4870704"/>
          <a:ext cx="207264" cy="310896"/>
        </p:xfrm>
        <a:graphic>
          <a:graphicData uri="http://schemas.openxmlformats.org/presentationml/2006/ole">
            <mc:AlternateContent xmlns:mc="http://schemas.openxmlformats.org/markup-compatibility/2006">
              <mc:Choice xmlns:v="urn:schemas-microsoft-com:vml" Requires="v">
                <p:oleObj name="Equation" r:id="rId36" imgW="152280" imgH="228600" progId="Equation.DSMT4">
                  <p:embed/>
                </p:oleObj>
              </mc:Choice>
              <mc:Fallback>
                <p:oleObj name="Equation" r:id="rId36" imgW="152280" imgH="228600" progId="Equation.DSMT4">
                  <p:embed/>
                  <p:pic>
                    <p:nvPicPr>
                      <p:cNvPr id="24" name="Object 23">
                        <a:extLst>
                          <a:ext uri="{FF2B5EF4-FFF2-40B4-BE49-F238E27FC236}">
                            <a16:creationId xmlns:a16="http://schemas.microsoft.com/office/drawing/2014/main" id="{B0452007-1873-4921-8147-4177EBF3D68F}"/>
                          </a:ext>
                        </a:extLst>
                      </p:cNvPr>
                      <p:cNvPicPr/>
                      <p:nvPr/>
                    </p:nvPicPr>
                    <p:blipFill>
                      <a:blip r:embed="rId37"/>
                      <a:stretch>
                        <a:fillRect/>
                      </a:stretch>
                    </p:blipFill>
                    <p:spPr>
                      <a:xfrm>
                        <a:off x="4379976" y="4870704"/>
                        <a:ext cx="207264" cy="310896"/>
                      </a:xfrm>
                      <a:prstGeom prst="rect">
                        <a:avLst/>
                      </a:prstGeom>
                    </p:spPr>
                  </p:pic>
                </p:oleObj>
              </mc:Fallback>
            </mc:AlternateContent>
          </a:graphicData>
        </a:graphic>
      </p:graphicFrame>
      <p:sp>
        <p:nvSpPr>
          <p:cNvPr id="25" name="Content Placeholder 24">
            <a:extLst>
              <a:ext uri="{FF2B5EF4-FFF2-40B4-BE49-F238E27FC236}">
                <a16:creationId xmlns:a16="http://schemas.microsoft.com/office/drawing/2014/main" id="{293E5CC6-5F86-46C0-AAB4-E7844B6FBB20}"/>
              </a:ext>
            </a:extLst>
          </p:cNvPr>
          <p:cNvSpPr>
            <a:spLocks noGrp="1"/>
          </p:cNvSpPr>
          <p:nvPr>
            <p:ph idx="31"/>
          </p:nvPr>
        </p:nvSpPr>
        <p:spPr>
          <a:xfrm>
            <a:off x="4517136" y="4839554"/>
            <a:ext cx="3832065" cy="381000"/>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receives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01 </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as input, the next state is</a:t>
            </a:r>
            <a:endParaRPr lang="en-US" dirty="0"/>
          </a:p>
        </p:txBody>
      </p:sp>
      <p:graphicFrame>
        <p:nvGraphicFramePr>
          <p:cNvPr id="55" name="Object 54">
            <a:extLst>
              <a:ext uri="{FF2B5EF4-FFF2-40B4-BE49-F238E27FC236}">
                <a16:creationId xmlns:a16="http://schemas.microsoft.com/office/drawing/2014/main" id="{2D5C55D4-6126-4993-93ED-76CF5666515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86749925"/>
              </p:ext>
            </p:extLst>
          </p:nvPr>
        </p:nvGraphicFramePr>
        <p:xfrm>
          <a:off x="8010144" y="4873752"/>
          <a:ext cx="207264" cy="310896"/>
        </p:xfrm>
        <a:graphic>
          <a:graphicData uri="http://schemas.openxmlformats.org/presentationml/2006/ole">
            <mc:AlternateContent xmlns:mc="http://schemas.openxmlformats.org/markup-compatibility/2006">
              <mc:Choice xmlns:v="urn:schemas-microsoft-com:vml" Requires="v">
                <p:oleObj name="Equation" r:id="rId38" imgW="152280" imgH="228600" progId="Equation.DSMT4">
                  <p:embed/>
                </p:oleObj>
              </mc:Choice>
              <mc:Fallback>
                <p:oleObj name="Equation" r:id="rId38" imgW="152280" imgH="228600" progId="Equation.DSMT4">
                  <p:embed/>
                  <p:pic>
                    <p:nvPicPr>
                      <p:cNvPr id="25" name="Object 24">
                        <a:extLst>
                          <a:ext uri="{FF2B5EF4-FFF2-40B4-BE49-F238E27FC236}">
                            <a16:creationId xmlns:a16="http://schemas.microsoft.com/office/drawing/2014/main" id="{E2C7E3A3-9C06-4D56-9204-D266F3F527FE}"/>
                          </a:ext>
                        </a:extLst>
                      </p:cNvPr>
                      <p:cNvPicPr/>
                      <p:nvPr/>
                    </p:nvPicPr>
                    <p:blipFill>
                      <a:blip r:embed="rId39"/>
                      <a:stretch>
                        <a:fillRect/>
                      </a:stretch>
                    </p:blipFill>
                    <p:spPr>
                      <a:xfrm>
                        <a:off x="8010144" y="4873752"/>
                        <a:ext cx="207264" cy="310896"/>
                      </a:xfrm>
                      <a:prstGeom prst="rect">
                        <a:avLst/>
                      </a:prstGeom>
                    </p:spPr>
                  </p:pic>
                </p:oleObj>
              </mc:Fallback>
            </mc:AlternateContent>
          </a:graphicData>
        </a:graphic>
      </p:graphicFrame>
      <p:sp>
        <p:nvSpPr>
          <p:cNvPr id="27" name="Content Placeholder 26">
            <a:extLst>
              <a:ext uri="{FF2B5EF4-FFF2-40B4-BE49-F238E27FC236}">
                <a16:creationId xmlns:a16="http://schemas.microsoft.com/office/drawing/2014/main" id="{0884BAF7-7861-455D-AF0D-1CEED1086781}"/>
              </a:ext>
            </a:extLst>
          </p:cNvPr>
          <p:cNvSpPr>
            <a:spLocks noGrp="1"/>
          </p:cNvSpPr>
          <p:nvPr>
            <p:ph idx="33"/>
          </p:nvPr>
        </p:nvSpPr>
        <p:spPr>
          <a:xfrm>
            <a:off x="800422" y="5064899"/>
            <a:ext cx="4165379" cy="337935"/>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the output is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because the sum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 </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graphicFrame>
        <p:nvGraphicFramePr>
          <p:cNvPr id="56" name="Object 55">
            <a:extLst>
              <a:ext uri="{FF2B5EF4-FFF2-40B4-BE49-F238E27FC236}">
                <a16:creationId xmlns:a16="http://schemas.microsoft.com/office/drawing/2014/main" id="{5E6F8D79-1851-4600-BC3C-C2AE399B861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21887763"/>
              </p:ext>
            </p:extLst>
          </p:nvPr>
        </p:nvGraphicFramePr>
        <p:xfrm>
          <a:off x="4850216" y="5091430"/>
          <a:ext cx="526695" cy="329184"/>
        </p:xfrm>
        <a:graphic>
          <a:graphicData uri="http://schemas.openxmlformats.org/presentationml/2006/ole">
            <mc:AlternateContent xmlns:mc="http://schemas.openxmlformats.org/markup-compatibility/2006">
              <mc:Choice xmlns:v="urn:schemas-microsoft-com:vml" Requires="v">
                <p:oleObj name="Equation" r:id="rId40" imgW="406080" imgH="253800" progId="Equation.DSMT4">
                  <p:embed/>
                </p:oleObj>
              </mc:Choice>
              <mc:Fallback>
                <p:oleObj name="Equation" r:id="rId40" imgW="406080" imgH="253800" progId="Equation.DSMT4">
                  <p:embed/>
                  <p:pic>
                    <p:nvPicPr>
                      <p:cNvPr id="26" name="Object 25">
                        <a:extLst>
                          <a:ext uri="{FF2B5EF4-FFF2-40B4-BE49-F238E27FC236}">
                            <a16:creationId xmlns:a16="http://schemas.microsoft.com/office/drawing/2014/main" id="{0729106B-34E9-47CE-A01F-284E07D21D62}"/>
                          </a:ext>
                        </a:extLst>
                      </p:cNvPr>
                      <p:cNvPicPr/>
                      <p:nvPr/>
                    </p:nvPicPr>
                    <p:blipFill>
                      <a:blip r:embed="rId41"/>
                      <a:stretch>
                        <a:fillRect/>
                      </a:stretch>
                    </p:blipFill>
                    <p:spPr>
                      <a:xfrm>
                        <a:off x="4850216" y="5091430"/>
                        <a:ext cx="526695" cy="329184"/>
                      </a:xfrm>
                      <a:prstGeom prst="rect">
                        <a:avLst/>
                      </a:prstGeom>
                    </p:spPr>
                  </p:pic>
                </p:oleObj>
              </mc:Fallback>
            </mc:AlternateContent>
          </a:graphicData>
        </a:graphic>
      </p:graphicFrame>
      <p:pic>
        <p:nvPicPr>
          <p:cNvPr id="35" name="Picture 3" descr="A state diagram of a finite-state machine for addition.">
            <a:extLst>
              <a:ext uri="{FF2B5EF4-FFF2-40B4-BE49-F238E27FC236}">
                <a16:creationId xmlns:a16="http://schemas.microsoft.com/office/drawing/2014/main" id="{5F3160A3-3335-47A7-BA7A-BB22EEE3F9D3}"/>
              </a:ext>
            </a:extLst>
          </p:cNvPr>
          <p:cNvPicPr>
            <a:picLocks noChangeAspect="1" noChangeArrowheads="1"/>
          </p:cNvPicPr>
          <p:nvPr/>
        </p:nvPicPr>
        <p:blipFill>
          <a:blip r:embed="rId42">
            <a:extLst>
              <a:ext uri="{28A0092B-C50C-407E-A947-70E740481C1C}">
                <a14:useLocalDpi xmlns:a14="http://schemas.microsoft.com/office/drawing/2010/main" val="0"/>
              </a:ext>
            </a:extLst>
          </a:blip>
          <a:stretch>
            <a:fillRect/>
          </a:stretch>
        </p:blipFill>
        <p:spPr bwMode="auto">
          <a:xfrm>
            <a:off x="5638800" y="5181600"/>
            <a:ext cx="2825910" cy="1371600"/>
          </a:xfrm>
          <a:prstGeom prst="rect">
            <a:avLst/>
          </a:prstGeom>
          <a:extLst>
            <a:ext uri="{909E8E84-426E-40DD-AFC4-6F175D3DCCD1}">
              <a14:hiddenFill xmlns:a14="http://schemas.microsoft.com/office/drawing/2010/main">
                <a:solidFill>
                  <a:srgbClr val="FFFFFF"/>
                </a:solidFill>
              </a14:hiddenFill>
            </a:ext>
          </a:extLst>
        </p:spPr>
      </p:pic>
      <p:sp>
        <p:nvSpPr>
          <p:cNvPr id="33" name="Text Placeholder 32">
            <a:extLst>
              <a:ext uri="{FF2B5EF4-FFF2-40B4-BE49-F238E27FC236}">
                <a16:creationId xmlns:a16="http://schemas.microsoft.com/office/drawing/2014/main" id="{EF9BE480-0307-452D-99E9-B7260276D553}"/>
              </a:ext>
            </a:extLst>
          </p:cNvPr>
          <p:cNvSpPr>
            <a:spLocks noGrp="1"/>
          </p:cNvSpPr>
          <p:nvPr>
            <p:ph type="body" sz="quarter" idx="39"/>
          </p:nvPr>
        </p:nvSpPr>
        <p:spPr/>
        <p:txBody>
          <a:bodyPr/>
          <a:lstStyle/>
          <a:p>
            <a:r>
              <a:rPr lang="en-US" dirty="0">
                <a:hlinkClick r:id="rId43" action="ppaction://hlinksldjump"/>
              </a:rPr>
              <a:t>Access the text alternative for slide images.</a:t>
            </a:r>
            <a:endParaRPr lang="en-US" dirty="0"/>
          </a:p>
        </p:txBody>
      </p:sp>
      <p:sp>
        <p:nvSpPr>
          <p:cNvPr id="36" name="Slide Number Placeholder 5">
            <a:extLst>
              <a:ext uri="{FF2B5EF4-FFF2-40B4-BE49-F238E27FC236}">
                <a16:creationId xmlns:a16="http://schemas.microsoft.com/office/drawing/2014/main" id="{817A6E13-EA29-496B-B3E9-47B0C9E5309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23</a:t>
            </a:fld>
            <a:endParaRPr lang="en-US" dirty="0">
              <a:solidFill>
                <a:schemeClr val="bg1"/>
              </a:solidFill>
              <a:latin typeface="Calibri (Body)"/>
            </a:endParaRPr>
          </a:p>
        </p:txBody>
      </p:sp>
    </p:spTree>
    <p:extLst>
      <p:ext uri="{BB962C8B-B14F-4D97-AF65-F5344CB8AC3E}">
        <p14:creationId xmlns:p14="http://schemas.microsoft.com/office/powerpoint/2010/main" val="4027201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nchor="b"/>
          <a:lstStyle/>
          <a:p>
            <a:r>
              <a:rPr lang="en-US" sz="6000" b="1" dirty="0">
                <a:latin typeface="+mj-lt"/>
              </a:rPr>
              <a:t>Finite-State Machines with No Output</a:t>
            </a:r>
          </a:p>
        </p:txBody>
      </p:sp>
      <p:sp>
        <p:nvSpPr>
          <p:cNvPr id="3" name="Content Placeholder 2"/>
          <p:cNvSpPr>
            <a:spLocks noGrp="1"/>
          </p:cNvSpPr>
          <p:nvPr>
            <p:ph idx="1"/>
          </p:nvPr>
        </p:nvSpPr>
        <p:spPr>
          <a:xfrm>
            <a:off x="3200400" y="3810000"/>
            <a:ext cx="2743200" cy="640080"/>
          </a:xfrm>
        </p:spPr>
        <p:txBody>
          <a:bodyPr/>
          <a:lstStyle/>
          <a:p>
            <a:pPr algn="ctr"/>
            <a:r>
              <a:rPr lang="en-US" dirty="0">
                <a:latin typeface="+mj-lt"/>
              </a:rPr>
              <a:t>Section 13.3</a:t>
            </a:r>
          </a:p>
        </p:txBody>
      </p:sp>
      <p:sp>
        <p:nvSpPr>
          <p:cNvPr id="4" name="Slide Number Placeholder 5">
            <a:extLst>
              <a:ext uri="{FF2B5EF4-FFF2-40B4-BE49-F238E27FC236}">
                <a16:creationId xmlns:a16="http://schemas.microsoft.com/office/drawing/2014/main" id="{A4523688-8A48-49BC-9D8D-8A9D843D9E6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24</a:t>
            </a:fld>
            <a:endParaRPr lang="en-US" dirty="0">
              <a:solidFill>
                <a:schemeClr val="bg1"/>
              </a:solidFill>
              <a:latin typeface="Calibri (Body)"/>
            </a:endParaRPr>
          </a:p>
        </p:txBody>
      </p:sp>
    </p:spTree>
    <p:extLst>
      <p:ext uri="{BB962C8B-B14F-4D97-AF65-F5344CB8AC3E}">
        <p14:creationId xmlns:p14="http://schemas.microsoft.com/office/powerpoint/2010/main" val="37740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Section Summary</a:t>
            </a:r>
            <a:r>
              <a:rPr lang="en-US" sz="1500" dirty="0">
                <a:latin typeface="+mj-lt"/>
              </a:rPr>
              <a:t> 3</a:t>
            </a:r>
            <a:endParaRPr lang="en-US" dirty="0">
              <a:latin typeface="+mj-lt"/>
            </a:endParaRPr>
          </a:p>
        </p:txBody>
      </p:sp>
      <p:sp>
        <p:nvSpPr>
          <p:cNvPr id="3" name="Content Placeholder 2"/>
          <p:cNvSpPr>
            <a:spLocks noGrp="1"/>
          </p:cNvSpPr>
          <p:nvPr>
            <p:ph idx="1"/>
          </p:nvPr>
        </p:nvSpPr>
        <p:spPr/>
        <p:txBody>
          <a:bodyPr/>
          <a:lstStyle/>
          <a:p>
            <a:pPr>
              <a:spcAft>
                <a:spcPts val="1200"/>
              </a:spcAft>
            </a:pPr>
            <a:r>
              <a:rPr lang="en-US" dirty="0"/>
              <a:t>Set of Strings.</a:t>
            </a:r>
          </a:p>
          <a:p>
            <a:pPr>
              <a:spcAft>
                <a:spcPts val="1200"/>
              </a:spcAft>
            </a:pPr>
            <a:r>
              <a:rPr lang="en-US" dirty="0"/>
              <a:t>Finite-State Automata.</a:t>
            </a:r>
          </a:p>
          <a:p>
            <a:pPr>
              <a:spcAft>
                <a:spcPts val="1200"/>
              </a:spcAft>
            </a:pPr>
            <a:r>
              <a:rPr lang="en-US" dirty="0"/>
              <a:t>Language Recognition by Finite-State Machines.</a:t>
            </a:r>
          </a:p>
          <a:p>
            <a:pPr>
              <a:spcAft>
                <a:spcPts val="1200"/>
              </a:spcAft>
            </a:pPr>
            <a:r>
              <a:rPr lang="en-US" dirty="0"/>
              <a:t>Designing Finite-State Automata.</a:t>
            </a:r>
          </a:p>
          <a:p>
            <a:pPr>
              <a:spcAft>
                <a:spcPts val="1200"/>
              </a:spcAft>
            </a:pPr>
            <a:r>
              <a:rPr lang="en-US" dirty="0"/>
              <a:t>Equivalent Finite-State Automata (</a:t>
            </a:r>
            <a:r>
              <a:rPr lang="en-US" i="1" dirty="0"/>
              <a:t>not currently included in overheads</a:t>
            </a:r>
            <a:r>
              <a:rPr lang="en-US" dirty="0"/>
              <a:t>).</a:t>
            </a:r>
          </a:p>
          <a:p>
            <a:pPr>
              <a:spcAft>
                <a:spcPts val="1200"/>
              </a:spcAft>
            </a:pPr>
            <a:r>
              <a:rPr lang="en-US" dirty="0"/>
              <a:t>Nondeterministic Finite-State Automata.</a:t>
            </a:r>
          </a:p>
        </p:txBody>
      </p:sp>
      <p:sp>
        <p:nvSpPr>
          <p:cNvPr id="4" name="Slide Number Placeholder 5">
            <a:extLst>
              <a:ext uri="{FF2B5EF4-FFF2-40B4-BE49-F238E27FC236}">
                <a16:creationId xmlns:a16="http://schemas.microsoft.com/office/drawing/2014/main" id="{4FD4A73B-F14F-4147-8241-A9518366BCF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25</a:t>
            </a:fld>
            <a:endParaRPr lang="en-US" dirty="0">
              <a:solidFill>
                <a:schemeClr val="bg1"/>
              </a:solidFill>
              <a:latin typeface="Calibri (Body)"/>
            </a:endParaRPr>
          </a:p>
        </p:txBody>
      </p:sp>
    </p:spTree>
    <p:extLst>
      <p:ext uri="{BB962C8B-B14F-4D97-AF65-F5344CB8AC3E}">
        <p14:creationId xmlns:p14="http://schemas.microsoft.com/office/powerpoint/2010/main" val="1488189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D751-954A-43EF-BD40-C2484FD8BFD5}"/>
              </a:ext>
            </a:extLst>
          </p:cNvPr>
          <p:cNvSpPr>
            <a:spLocks noGrp="1"/>
          </p:cNvSpPr>
          <p:nvPr>
            <p:ph type="title"/>
          </p:nvPr>
        </p:nvSpPr>
        <p:spPr>
          <a:xfrm>
            <a:off x="0" y="0"/>
            <a:ext cx="7772400" cy="1188720"/>
          </a:xfrm>
        </p:spPr>
        <p:txBody>
          <a:bodyPr/>
          <a:lstStyle/>
          <a:p>
            <a:r>
              <a:rPr lang="en-US" dirty="0">
                <a:latin typeface="+mj-lt"/>
              </a:rPr>
              <a:t>Set of Strings</a:t>
            </a:r>
            <a:endParaRPr lang="en-US" dirty="0"/>
          </a:p>
        </p:txBody>
      </p:sp>
      <p:sp>
        <p:nvSpPr>
          <p:cNvPr id="3" name="Content Placeholder 2">
            <a:extLst>
              <a:ext uri="{FF2B5EF4-FFF2-40B4-BE49-F238E27FC236}">
                <a16:creationId xmlns:a16="http://schemas.microsoft.com/office/drawing/2014/main" id="{BC9AFFB9-68DC-4B9E-BF2D-CDB81DD69330}"/>
              </a:ext>
            </a:extLst>
          </p:cNvPr>
          <p:cNvSpPr>
            <a:spLocks noGrp="1"/>
          </p:cNvSpPr>
          <p:nvPr>
            <p:ph idx="1"/>
          </p:nvPr>
        </p:nvSpPr>
        <p:spPr>
          <a:xfrm>
            <a:off x="5971032" y="301752"/>
            <a:ext cx="2103120" cy="685800"/>
          </a:xfrm>
        </p:spPr>
        <p:txBody>
          <a:bodyPr/>
          <a:lstStyle/>
          <a:p>
            <a:pPr marL="0" marR="0" lvl="0" indent="0" algn="r"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Stephen Cole Kleene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1909-1994</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pic>
        <p:nvPicPr>
          <p:cNvPr id="18" name="Picture 2" descr="A portrait of Stephen Cole Kleene.">
            <a:extLst>
              <a:ext uri="{FF2B5EF4-FFF2-40B4-BE49-F238E27FC236}">
                <a16:creationId xmlns:a16="http://schemas.microsoft.com/office/drawing/2014/main" id="{46F32E7E-8870-4F07-8E33-E2D19A5947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13361" y="36576"/>
            <a:ext cx="954439" cy="1097280"/>
          </a:xfrm>
          <a:prstGeom prst="rect">
            <a:avLst/>
          </a:prstGeom>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0B51069F-5C02-4859-92B7-1ABC7A688085}"/>
              </a:ext>
            </a:extLst>
          </p:cNvPr>
          <p:cNvSpPr>
            <a:spLocks noGrp="1"/>
          </p:cNvSpPr>
          <p:nvPr>
            <p:ph idx="10"/>
          </p:nvPr>
        </p:nvSpPr>
        <p:spPr>
          <a:xfrm>
            <a:off x="457200" y="1303591"/>
            <a:ext cx="8153400" cy="4343400"/>
          </a:xfrm>
        </p:spPr>
        <p:txBody>
          <a:bodyPr/>
          <a:lstStyle/>
          <a:p>
            <a:pPr marL="0" marR="0" lvl="0" indent="0" algn="l" defTabSz="457200" rtl="0" eaLnBrk="1" fontAlgn="auto" latinLnBrk="0" hangingPunct="1">
              <a:lnSpc>
                <a:spcPct val="85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FSMs with no output, but with some states designated as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accepting states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specifically designed for recognizing languages. </a:t>
            </a:r>
          </a:p>
          <a:p>
            <a:pPr marL="0" marR="0" lvl="0" indent="0" algn="l" defTabSz="457200" rtl="0" eaLnBrk="1" fontAlgn="auto" latinLnBrk="0" hangingPunct="1">
              <a:lnSpc>
                <a:spcPct val="85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concatenation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where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subsets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denoted by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AB</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the set of all strings of the form </a:t>
            </a:r>
            <a:r>
              <a:rPr kumimoji="0" lang="en-US" sz="24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xy</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where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string in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y</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string in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85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Let</a:t>
            </a:r>
            <a:endParaRPr lang="en-US" dirty="0"/>
          </a:p>
        </p:txBody>
      </p:sp>
      <p:graphicFrame>
        <p:nvGraphicFramePr>
          <p:cNvPr id="19" name="Object 18">
            <a:extLst>
              <a:ext uri="{FF2B5EF4-FFF2-40B4-BE49-F238E27FC236}">
                <a16:creationId xmlns:a16="http://schemas.microsoft.com/office/drawing/2014/main" id="{34289287-8280-4421-B062-DFD6F791E6A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20399839"/>
              </p:ext>
            </p:extLst>
          </p:nvPr>
        </p:nvGraphicFramePr>
        <p:xfrm>
          <a:off x="969264" y="3276600"/>
          <a:ext cx="3922712" cy="503238"/>
        </p:xfrm>
        <a:graphic>
          <a:graphicData uri="http://schemas.openxmlformats.org/presentationml/2006/ole">
            <mc:AlternateContent xmlns:mc="http://schemas.openxmlformats.org/markup-compatibility/2006">
              <mc:Choice xmlns:v="urn:schemas-microsoft-com:vml" Requires="v">
                <p:oleObj name="Equation" r:id="rId3" imgW="1981080" imgH="253800" progId="Equation.DSMT4">
                  <p:embed/>
                </p:oleObj>
              </mc:Choice>
              <mc:Fallback>
                <p:oleObj name="Equation" r:id="rId3" imgW="1981080" imgH="253800" progId="Equation.DSMT4">
                  <p:embed/>
                  <p:pic>
                    <p:nvPicPr>
                      <p:cNvPr id="0" name=""/>
                      <p:cNvPicPr/>
                      <p:nvPr/>
                    </p:nvPicPr>
                    <p:blipFill>
                      <a:blip r:embed="rId4"/>
                      <a:stretch>
                        <a:fillRect/>
                      </a:stretch>
                    </p:blipFill>
                    <p:spPr>
                      <a:xfrm>
                        <a:off x="969264" y="3276600"/>
                        <a:ext cx="3922712" cy="50323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28567D9-9AD1-4B46-9C7C-91C472D8423F}"/>
              </a:ext>
            </a:extLst>
          </p:cNvPr>
          <p:cNvSpPr>
            <a:spLocks noGrp="1"/>
          </p:cNvSpPr>
          <p:nvPr>
            <p:ph idx="11"/>
          </p:nvPr>
        </p:nvSpPr>
        <p:spPr>
          <a:xfrm>
            <a:off x="4800600" y="3328759"/>
            <a:ext cx="961644" cy="382106"/>
          </a:xfrm>
        </p:spPr>
        <p:txBody>
          <a:bodyPr/>
          <a:lstStyle/>
          <a:p>
            <a:pPr marL="0" marR="0" lvl="0" indent="0" algn="l" defTabSz="457200" rtl="0" eaLnBrk="1" fontAlgn="auto" latinLnBrk="0" hangingPunct="1">
              <a:lnSpc>
                <a:spcPct val="85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Then</a:t>
            </a:r>
          </a:p>
        </p:txBody>
      </p:sp>
      <p:graphicFrame>
        <p:nvGraphicFramePr>
          <p:cNvPr id="20" name="Object 19">
            <a:extLst>
              <a:ext uri="{FF2B5EF4-FFF2-40B4-BE49-F238E27FC236}">
                <a16:creationId xmlns:a16="http://schemas.microsoft.com/office/drawing/2014/main" id="{9CEB5A4E-E727-49E3-B8B9-4B2CB4B558F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64902803"/>
              </p:ext>
            </p:extLst>
          </p:nvPr>
        </p:nvGraphicFramePr>
        <p:xfrm>
          <a:off x="1418844" y="3669221"/>
          <a:ext cx="4677156" cy="502920"/>
        </p:xfrm>
        <a:graphic>
          <a:graphicData uri="http://schemas.openxmlformats.org/presentationml/2006/ole">
            <mc:AlternateContent xmlns:mc="http://schemas.openxmlformats.org/markup-compatibility/2006">
              <mc:Choice xmlns:v="urn:schemas-microsoft-com:vml" Requires="v">
                <p:oleObj name="Equation" r:id="rId5" imgW="2361960" imgH="253800" progId="Equation.DSMT4">
                  <p:embed/>
                </p:oleObj>
              </mc:Choice>
              <mc:Fallback>
                <p:oleObj name="Equation" r:id="rId5" imgW="2361960" imgH="253800" progId="Equation.DSMT4">
                  <p:embed/>
                  <p:pic>
                    <p:nvPicPr>
                      <p:cNvPr id="0" name=""/>
                      <p:cNvPicPr/>
                      <p:nvPr/>
                    </p:nvPicPr>
                    <p:blipFill>
                      <a:blip r:embed="rId6"/>
                      <a:stretch>
                        <a:fillRect/>
                      </a:stretch>
                    </p:blipFill>
                    <p:spPr>
                      <a:xfrm>
                        <a:off x="1418844" y="3669221"/>
                        <a:ext cx="4677156" cy="50292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EA679FF8-23EE-443C-B7F8-5D61CDC44272}"/>
              </a:ext>
            </a:extLst>
          </p:cNvPr>
          <p:cNvSpPr>
            <a:spLocks noGrp="1"/>
          </p:cNvSpPr>
          <p:nvPr>
            <p:ph idx="12"/>
          </p:nvPr>
        </p:nvSpPr>
        <p:spPr>
          <a:xfrm>
            <a:off x="6045708" y="3703320"/>
            <a:ext cx="838200" cy="362141"/>
          </a:xfrm>
        </p:spPr>
        <p:txBody>
          <a:bodyPr/>
          <a:lstStyle/>
          <a:p>
            <a:pPr marR="0" lvl="0" indent="0" algn="l" defTabSz="457200" rtl="0" eaLnBrk="1" fontAlgn="auto" latinLnBrk="0" hangingPunct="1">
              <a:lnSpc>
                <a:spcPct val="85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a:t>
            </a:r>
          </a:p>
        </p:txBody>
      </p:sp>
      <p:graphicFrame>
        <p:nvGraphicFramePr>
          <p:cNvPr id="21" name="Object 20">
            <a:extLst>
              <a:ext uri="{FF2B5EF4-FFF2-40B4-BE49-F238E27FC236}">
                <a16:creationId xmlns:a16="http://schemas.microsoft.com/office/drawing/2014/main" id="{58627305-9B18-47E3-95EA-C8CD6C73B2E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62406685"/>
              </p:ext>
            </p:extLst>
          </p:nvPr>
        </p:nvGraphicFramePr>
        <p:xfrm>
          <a:off x="1418844" y="4062985"/>
          <a:ext cx="4777740" cy="502920"/>
        </p:xfrm>
        <a:graphic>
          <a:graphicData uri="http://schemas.openxmlformats.org/presentationml/2006/ole">
            <mc:AlternateContent xmlns:mc="http://schemas.openxmlformats.org/markup-compatibility/2006">
              <mc:Choice xmlns:v="urn:schemas-microsoft-com:vml" Requires="v">
                <p:oleObj name="Equation" r:id="rId7" imgW="2412720" imgH="253800" progId="Equation.DSMT4">
                  <p:embed/>
                </p:oleObj>
              </mc:Choice>
              <mc:Fallback>
                <p:oleObj name="Equation" r:id="rId7" imgW="2412720" imgH="253800" progId="Equation.DSMT4">
                  <p:embed/>
                  <p:pic>
                    <p:nvPicPr>
                      <p:cNvPr id="0" name=""/>
                      <p:cNvPicPr/>
                      <p:nvPr/>
                    </p:nvPicPr>
                    <p:blipFill>
                      <a:blip r:embed="rId8"/>
                      <a:stretch>
                        <a:fillRect/>
                      </a:stretch>
                    </p:blipFill>
                    <p:spPr>
                      <a:xfrm>
                        <a:off x="1418844" y="4062985"/>
                        <a:ext cx="4777740" cy="50292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D71D15FD-4629-4C15-B8B6-7B98D793DCCF}"/>
              </a:ext>
            </a:extLst>
          </p:cNvPr>
          <p:cNvSpPr>
            <a:spLocks noGrp="1"/>
          </p:cNvSpPr>
          <p:nvPr>
            <p:ph idx="13"/>
          </p:nvPr>
        </p:nvSpPr>
        <p:spPr>
          <a:xfrm>
            <a:off x="457200" y="4488179"/>
            <a:ext cx="7924800" cy="1066229"/>
          </a:xfrm>
        </p:spPr>
        <p:txBody>
          <a:bodyPr/>
          <a:lstStyle/>
          <a:p>
            <a:pPr marL="0" marR="0" lvl="0" indent="0" algn="l" defTabSz="457200" rtl="0" eaLnBrk="1" fontAlgn="auto" latinLnBrk="0" hangingPunct="1">
              <a:lnSpc>
                <a:spcPct val="85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subset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Kleene closure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denoted by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the set consisting of arbitrarily long strings of elements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That is,</a:t>
            </a:r>
          </a:p>
        </p:txBody>
      </p:sp>
      <p:graphicFrame>
        <p:nvGraphicFramePr>
          <p:cNvPr id="15" name="Object 5">
            <a:extLst>
              <a:ext uri="{FF2B5EF4-FFF2-40B4-BE49-F238E27FC236}">
                <a16:creationId xmlns:a16="http://schemas.microsoft.com/office/drawing/2014/main" id="{B91270C0-1608-4EDD-9251-09A7EF9154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18073125"/>
              </p:ext>
            </p:extLst>
          </p:nvPr>
        </p:nvGraphicFramePr>
        <p:xfrm>
          <a:off x="1418844" y="5038344"/>
          <a:ext cx="1371600" cy="863600"/>
        </p:xfrm>
        <a:graphic>
          <a:graphicData uri="http://schemas.openxmlformats.org/presentationml/2006/ole">
            <mc:AlternateContent xmlns:mc="http://schemas.openxmlformats.org/markup-compatibility/2006">
              <mc:Choice xmlns:v="urn:schemas-microsoft-com:vml" Requires="v">
                <p:oleObj name="Equation" r:id="rId9" imgW="685800" imgH="431640" progId="Equation.DSMT4">
                  <p:embed/>
                </p:oleObj>
              </mc:Choice>
              <mc:Fallback>
                <p:oleObj name="Equation" r:id="rId9" imgW="685800" imgH="431640" progId="Equation.DSMT4">
                  <p:embed/>
                  <p:pic>
                    <p:nvPicPr>
                      <p:cNvPr id="14" name="Object 5">
                        <a:extLst>
                          <a:ext uri="{C183D7F6-B498-43B3-948B-1728B52AA6E4}">
                            <adec:decorative xmlns:adec="http://schemas.microsoft.com/office/drawing/2017/decorative" val="1"/>
                          </a:ext>
                        </a:extLst>
                      </p:cNvPr>
                      <p:cNvPicPr/>
                      <p:nvPr/>
                    </p:nvPicPr>
                    <p:blipFill>
                      <a:blip r:embed="rId10"/>
                      <a:stretch>
                        <a:fillRect/>
                      </a:stretch>
                    </p:blipFill>
                    <p:spPr>
                      <a:xfrm>
                        <a:off x="1418844" y="5038344"/>
                        <a:ext cx="1371600" cy="8636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EC700626-9312-43FC-97D9-B00B771C2479}"/>
              </a:ext>
            </a:extLst>
          </p:cNvPr>
          <p:cNvSpPr>
            <a:spLocks noGrp="1"/>
          </p:cNvSpPr>
          <p:nvPr>
            <p:ph idx="15"/>
          </p:nvPr>
        </p:nvSpPr>
        <p:spPr>
          <a:xfrm>
            <a:off x="457200" y="5769864"/>
            <a:ext cx="4343400" cy="402336"/>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Kleene closures of the sets</a:t>
            </a:r>
          </a:p>
        </p:txBody>
      </p:sp>
      <p:graphicFrame>
        <p:nvGraphicFramePr>
          <p:cNvPr id="22" name="Object 21">
            <a:extLst>
              <a:ext uri="{FF2B5EF4-FFF2-40B4-BE49-F238E27FC236}">
                <a16:creationId xmlns:a16="http://schemas.microsoft.com/office/drawing/2014/main" id="{CAB2C743-1515-4623-9F8A-89FA857F1E0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88283062"/>
              </p:ext>
            </p:extLst>
          </p:nvPr>
        </p:nvGraphicFramePr>
        <p:xfrm>
          <a:off x="4389120" y="5769864"/>
          <a:ext cx="3797046" cy="502920"/>
        </p:xfrm>
        <a:graphic>
          <a:graphicData uri="http://schemas.openxmlformats.org/presentationml/2006/ole">
            <mc:AlternateContent xmlns:mc="http://schemas.openxmlformats.org/markup-compatibility/2006">
              <mc:Choice xmlns:v="urn:schemas-microsoft-com:vml" Requires="v">
                <p:oleObj name="Equation" r:id="rId11" imgW="1917360" imgH="253800" progId="Equation.DSMT4">
                  <p:embed/>
                </p:oleObj>
              </mc:Choice>
              <mc:Fallback>
                <p:oleObj name="Equation" r:id="rId11" imgW="1917360" imgH="253800" progId="Equation.DSMT4">
                  <p:embed/>
                  <p:pic>
                    <p:nvPicPr>
                      <p:cNvPr id="0" name=""/>
                      <p:cNvPicPr/>
                      <p:nvPr/>
                    </p:nvPicPr>
                    <p:blipFill>
                      <a:blip r:embed="rId12"/>
                      <a:stretch>
                        <a:fillRect/>
                      </a:stretch>
                    </p:blipFill>
                    <p:spPr>
                      <a:xfrm>
                        <a:off x="4389120" y="5769864"/>
                        <a:ext cx="3797046" cy="50292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615DD2A9-3BB6-4BFF-9E4D-838303A82067}"/>
              </a:ext>
            </a:extLst>
          </p:cNvPr>
          <p:cNvSpPr>
            <a:spLocks noGrp="1"/>
          </p:cNvSpPr>
          <p:nvPr>
            <p:ph idx="16"/>
          </p:nvPr>
        </p:nvSpPr>
        <p:spPr>
          <a:xfrm>
            <a:off x="8092440" y="5769864"/>
            <a:ext cx="733044" cy="395539"/>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a:t>
            </a:r>
            <a:endParaRPr lang="en-US" dirty="0"/>
          </a:p>
        </p:txBody>
      </p:sp>
      <p:graphicFrame>
        <p:nvGraphicFramePr>
          <p:cNvPr id="16" name="Object 7">
            <a:extLst>
              <a:ext uri="{FF2B5EF4-FFF2-40B4-BE49-F238E27FC236}">
                <a16:creationId xmlns:a16="http://schemas.microsoft.com/office/drawing/2014/main" id="{EC3CB7AC-C70E-4DDA-AD2A-C8553A400AC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06179938"/>
              </p:ext>
            </p:extLst>
          </p:nvPr>
        </p:nvGraphicFramePr>
        <p:xfrm>
          <a:off x="914400" y="6172200"/>
          <a:ext cx="7315200" cy="557212"/>
        </p:xfrm>
        <a:graphic>
          <a:graphicData uri="http://schemas.openxmlformats.org/presentationml/2006/ole">
            <mc:AlternateContent xmlns:mc="http://schemas.openxmlformats.org/markup-compatibility/2006">
              <mc:Choice xmlns:v="urn:schemas-microsoft-com:vml" Requires="v">
                <p:oleObj name="Equation" r:id="rId13" imgW="3657600" imgH="279360" progId="Equation.DSMT4">
                  <p:embed/>
                </p:oleObj>
              </mc:Choice>
              <mc:Fallback>
                <p:oleObj name="Equation" r:id="rId13" imgW="3657600" imgH="279360" progId="Equation.DSMT4">
                  <p:embed/>
                  <p:pic>
                    <p:nvPicPr>
                      <p:cNvPr id="15" name="Object 7">
                        <a:extLst>
                          <a:ext uri="{C183D7F6-B498-43B3-948B-1728B52AA6E4}">
                            <adec:decorative xmlns:adec="http://schemas.microsoft.com/office/drawing/2017/decorative" val="1"/>
                          </a:ext>
                        </a:extLst>
                      </p:cNvPr>
                      <p:cNvPicPr/>
                      <p:nvPr/>
                    </p:nvPicPr>
                    <p:blipFill>
                      <a:blip r:embed="rId14"/>
                      <a:stretch>
                        <a:fillRect/>
                      </a:stretch>
                    </p:blipFill>
                    <p:spPr>
                      <a:xfrm>
                        <a:off x="914400" y="6172200"/>
                        <a:ext cx="7315200" cy="557212"/>
                      </a:xfrm>
                      <a:prstGeom prst="rect">
                        <a:avLst/>
                      </a:prstGeom>
                    </p:spPr>
                  </p:pic>
                </p:oleObj>
              </mc:Fallback>
            </mc:AlternateContent>
          </a:graphicData>
        </a:graphic>
      </p:graphicFrame>
      <p:sp>
        <p:nvSpPr>
          <p:cNvPr id="17" name="Slide Number Placeholder 5">
            <a:extLst>
              <a:ext uri="{FF2B5EF4-FFF2-40B4-BE49-F238E27FC236}">
                <a16:creationId xmlns:a16="http://schemas.microsoft.com/office/drawing/2014/main" id="{70C165A7-D8BA-4FEA-909F-7870F2A632A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26</a:t>
            </a:fld>
            <a:endParaRPr lang="en-US" dirty="0">
              <a:solidFill>
                <a:schemeClr val="bg1"/>
              </a:solidFill>
              <a:latin typeface="Calibri (Body)"/>
            </a:endParaRPr>
          </a:p>
        </p:txBody>
      </p:sp>
    </p:spTree>
    <p:extLst>
      <p:ext uri="{BB962C8B-B14F-4D97-AF65-F5344CB8AC3E}">
        <p14:creationId xmlns:p14="http://schemas.microsoft.com/office/powerpoint/2010/main" val="1807864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A8ED-2362-4F19-8032-BC3E8F8464AE}"/>
              </a:ext>
            </a:extLst>
          </p:cNvPr>
          <p:cNvSpPr>
            <a:spLocks noGrp="1"/>
          </p:cNvSpPr>
          <p:nvPr>
            <p:ph type="title"/>
          </p:nvPr>
        </p:nvSpPr>
        <p:spPr/>
        <p:txBody>
          <a:bodyPr/>
          <a:lstStyle/>
          <a:p>
            <a:r>
              <a:rPr lang="en-US" dirty="0">
                <a:latin typeface="+mj-lt"/>
              </a:rPr>
              <a:t>Finite-State Automata (FSA)</a:t>
            </a:r>
            <a:endParaRPr lang="en-US" dirty="0"/>
          </a:p>
        </p:txBody>
      </p:sp>
      <p:sp>
        <p:nvSpPr>
          <p:cNvPr id="3" name="Content Placeholder 2">
            <a:extLst>
              <a:ext uri="{FF2B5EF4-FFF2-40B4-BE49-F238E27FC236}">
                <a16:creationId xmlns:a16="http://schemas.microsoft.com/office/drawing/2014/main" id="{D5C3EEF7-3077-4C09-82C6-1FAA1256F380}"/>
              </a:ext>
            </a:extLst>
          </p:cNvPr>
          <p:cNvSpPr>
            <a:spLocks noGrp="1"/>
          </p:cNvSpPr>
          <p:nvPr>
            <p:ph idx="1"/>
          </p:nvPr>
        </p:nvSpPr>
        <p:spPr>
          <a:xfrm>
            <a:off x="457200" y="1295400"/>
            <a:ext cx="8229600" cy="4038600"/>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finite-state automaton M</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graphicFrame>
        <p:nvGraphicFramePr>
          <p:cNvPr id="18" name="Object 17">
            <a:extLst>
              <a:ext uri="{FF2B5EF4-FFF2-40B4-BE49-F238E27FC236}">
                <a16:creationId xmlns:a16="http://schemas.microsoft.com/office/drawing/2014/main" id="{D789460F-FC7A-45E2-9BBE-C5A30BE8D03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06064282"/>
              </p:ext>
            </p:extLst>
          </p:nvPr>
        </p:nvGraphicFramePr>
        <p:xfrm>
          <a:off x="5001768" y="1325880"/>
          <a:ext cx="406400" cy="457200"/>
        </p:xfrm>
        <a:graphic>
          <a:graphicData uri="http://schemas.openxmlformats.org/presentationml/2006/ole">
            <mc:AlternateContent xmlns:mc="http://schemas.openxmlformats.org/markup-compatibility/2006">
              <mc:Choice xmlns:v="urn:schemas-microsoft-com:vml" Requires="v">
                <p:oleObj name="Equation" r:id="rId2" imgW="203040" imgH="228600" progId="Equation.DSMT4">
                  <p:embed/>
                </p:oleObj>
              </mc:Choice>
              <mc:Fallback>
                <p:oleObj name="Equation" r:id="rId2" imgW="203040" imgH="228600" progId="Equation.DSMT4">
                  <p:embed/>
                  <p:pic>
                    <p:nvPicPr>
                      <p:cNvPr id="0" name=""/>
                      <p:cNvPicPr/>
                      <p:nvPr/>
                    </p:nvPicPr>
                    <p:blipFill>
                      <a:blip r:embed="rId3"/>
                      <a:stretch>
                        <a:fillRect/>
                      </a:stretch>
                    </p:blipFill>
                    <p:spPr>
                      <a:xfrm>
                        <a:off x="5001768" y="1325880"/>
                        <a:ext cx="406400" cy="457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812CE56-3936-47E9-ACEB-C3D253329310}"/>
              </a:ext>
            </a:extLst>
          </p:cNvPr>
          <p:cNvSpPr>
            <a:spLocks noGrp="1"/>
          </p:cNvSpPr>
          <p:nvPr>
            <p:ph idx="10"/>
          </p:nvPr>
        </p:nvSpPr>
        <p:spPr>
          <a:xfrm>
            <a:off x="5312664" y="1297305"/>
            <a:ext cx="3733800" cy="426720"/>
          </a:xfrm>
        </p:spPr>
        <p:txBody>
          <a:bodyPr/>
          <a:lstStyle/>
          <a:p>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consists of a finite set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endParaRPr lang="en-US" dirty="0"/>
          </a:p>
        </p:txBody>
      </p:sp>
      <p:sp>
        <p:nvSpPr>
          <p:cNvPr id="5" name="Content Placeholder 4">
            <a:extLst>
              <a:ext uri="{FF2B5EF4-FFF2-40B4-BE49-F238E27FC236}">
                <a16:creationId xmlns:a16="http://schemas.microsoft.com/office/drawing/2014/main" id="{AE56EAFD-4F3E-48FA-896D-C1DF1155E5E0}"/>
              </a:ext>
            </a:extLst>
          </p:cNvPr>
          <p:cNvSpPr>
            <a:spLocks noGrp="1"/>
          </p:cNvSpPr>
          <p:nvPr>
            <p:ph idx="11"/>
          </p:nvPr>
        </p:nvSpPr>
        <p:spPr>
          <a:xfrm>
            <a:off x="457200" y="1672589"/>
            <a:ext cx="7924800" cy="1163955"/>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states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 finite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input alphabet I</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transition function 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that assigns a next state to every pair of state and input (so that</a:t>
            </a:r>
            <a:b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b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initial</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or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start state</a:t>
            </a:r>
            <a:endParaRPr lang="en-US" dirty="0"/>
          </a:p>
        </p:txBody>
      </p:sp>
      <p:graphicFrame>
        <p:nvGraphicFramePr>
          <p:cNvPr id="19" name="Object 18">
            <a:extLst>
              <a:ext uri="{FF2B5EF4-FFF2-40B4-BE49-F238E27FC236}">
                <a16:creationId xmlns:a16="http://schemas.microsoft.com/office/drawing/2014/main" id="{A2395C31-D0EB-4180-B5D2-9D8F81CC97F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30048825"/>
              </p:ext>
            </p:extLst>
          </p:nvPr>
        </p:nvGraphicFramePr>
        <p:xfrm>
          <a:off x="4855464" y="2423160"/>
          <a:ext cx="406400" cy="457200"/>
        </p:xfrm>
        <a:graphic>
          <a:graphicData uri="http://schemas.openxmlformats.org/presentationml/2006/ole">
            <mc:AlternateContent xmlns:mc="http://schemas.openxmlformats.org/markup-compatibility/2006">
              <mc:Choice xmlns:v="urn:schemas-microsoft-com:vml" Requires="v">
                <p:oleObj name="Equation" r:id="rId4" imgW="203040" imgH="228600" progId="Equation.DSMT4">
                  <p:embed/>
                </p:oleObj>
              </mc:Choice>
              <mc:Fallback>
                <p:oleObj name="Equation" r:id="rId4" imgW="203040" imgH="228600" progId="Equation.DSMT4">
                  <p:embed/>
                  <p:pic>
                    <p:nvPicPr>
                      <p:cNvPr id="0" name=""/>
                      <p:cNvPicPr/>
                      <p:nvPr/>
                    </p:nvPicPr>
                    <p:blipFill>
                      <a:blip r:embed="rId5"/>
                      <a:stretch>
                        <a:fillRect/>
                      </a:stretch>
                    </p:blipFill>
                    <p:spPr>
                      <a:xfrm>
                        <a:off x="4855464" y="2423160"/>
                        <a:ext cx="406400" cy="4572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973745B-56A1-422F-AE95-53729BF1C71B}"/>
              </a:ext>
            </a:extLst>
          </p:cNvPr>
          <p:cNvSpPr>
            <a:spLocks noGrp="1"/>
          </p:cNvSpPr>
          <p:nvPr>
            <p:ph idx="12"/>
          </p:nvPr>
        </p:nvSpPr>
        <p:spPr>
          <a:xfrm>
            <a:off x="5184648" y="2382829"/>
            <a:ext cx="2667000" cy="484632"/>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a subset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a:t>
            </a:r>
            <a:endParaRPr lang="en-US" dirty="0"/>
          </a:p>
        </p:txBody>
      </p:sp>
      <p:sp>
        <p:nvSpPr>
          <p:cNvPr id="7" name="Content Placeholder 6">
            <a:extLst>
              <a:ext uri="{FF2B5EF4-FFF2-40B4-BE49-F238E27FC236}">
                <a16:creationId xmlns:a16="http://schemas.microsoft.com/office/drawing/2014/main" id="{1DE7FA15-4C89-4195-901A-17D549108888}"/>
              </a:ext>
            </a:extLst>
          </p:cNvPr>
          <p:cNvSpPr>
            <a:spLocks noGrp="1"/>
          </p:cNvSpPr>
          <p:nvPr>
            <p:ph idx="13"/>
          </p:nvPr>
        </p:nvSpPr>
        <p:spPr>
          <a:xfrm>
            <a:off x="457200" y="2764374"/>
            <a:ext cx="8305800" cy="1731426"/>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consisting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final</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(or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accepting</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states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FSAs can be represented using either state tables or state diagrams, in which final states are indicated with a double circle.</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state diagram for the FSA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graphicFrame>
        <p:nvGraphicFramePr>
          <p:cNvPr id="20" name="Object 19">
            <a:extLst>
              <a:ext uri="{FF2B5EF4-FFF2-40B4-BE49-F238E27FC236}">
                <a16:creationId xmlns:a16="http://schemas.microsoft.com/office/drawing/2014/main" id="{13D5EB62-9C33-4749-9C9B-4EA4F4C9851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82206191"/>
              </p:ext>
            </p:extLst>
          </p:nvPr>
        </p:nvGraphicFramePr>
        <p:xfrm>
          <a:off x="5577840" y="4038600"/>
          <a:ext cx="406400" cy="457200"/>
        </p:xfrm>
        <a:graphic>
          <a:graphicData uri="http://schemas.openxmlformats.org/presentationml/2006/ole">
            <mc:AlternateContent xmlns:mc="http://schemas.openxmlformats.org/markup-compatibility/2006">
              <mc:Choice xmlns:v="urn:schemas-microsoft-com:vml" Requires="v">
                <p:oleObj name="Equation" r:id="rId6" imgW="203040" imgH="228600" progId="Equation.DSMT4">
                  <p:embed/>
                </p:oleObj>
              </mc:Choice>
              <mc:Fallback>
                <p:oleObj name="Equation" r:id="rId6" imgW="203040" imgH="228600" progId="Equation.DSMT4">
                  <p:embed/>
                  <p:pic>
                    <p:nvPicPr>
                      <p:cNvPr id="0" name=""/>
                      <p:cNvPicPr/>
                      <p:nvPr/>
                    </p:nvPicPr>
                    <p:blipFill>
                      <a:blip r:embed="rId7"/>
                      <a:stretch>
                        <a:fillRect/>
                      </a:stretch>
                    </p:blipFill>
                    <p:spPr>
                      <a:xfrm>
                        <a:off x="5577840" y="4038600"/>
                        <a:ext cx="406400" cy="4572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494574CA-6AAB-42EF-9A8F-886A99F8EE80}"/>
              </a:ext>
            </a:extLst>
          </p:cNvPr>
          <p:cNvSpPr>
            <a:spLocks noGrp="1"/>
          </p:cNvSpPr>
          <p:nvPr>
            <p:ph idx="14"/>
          </p:nvPr>
        </p:nvSpPr>
        <p:spPr>
          <a:xfrm>
            <a:off x="5916168" y="4007683"/>
            <a:ext cx="554736" cy="457199"/>
          </a:xfrm>
        </p:spPr>
        <p:txBody>
          <a:bodyPr/>
          <a:lstStyle/>
          <a:p>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9" name="Content Placeholder 8">
            <a:extLst>
              <a:ext uri="{FF2B5EF4-FFF2-40B4-BE49-F238E27FC236}">
                <a16:creationId xmlns:a16="http://schemas.microsoft.com/office/drawing/2014/main" id="{6D5BCAE6-C6F6-4E13-B3B1-9FFBF7D5BBB3}"/>
              </a:ext>
            </a:extLst>
          </p:cNvPr>
          <p:cNvSpPr>
            <a:spLocks noGrp="1"/>
          </p:cNvSpPr>
          <p:nvPr>
            <p:ph idx="15"/>
          </p:nvPr>
        </p:nvSpPr>
        <p:spPr>
          <a:xfrm>
            <a:off x="457200" y="4379976"/>
            <a:ext cx="1143000" cy="4572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a:t>
            </a:r>
            <a:endParaRPr lang="en-US" dirty="0"/>
          </a:p>
        </p:txBody>
      </p:sp>
      <p:graphicFrame>
        <p:nvGraphicFramePr>
          <p:cNvPr id="21" name="Object 20">
            <a:extLst>
              <a:ext uri="{FF2B5EF4-FFF2-40B4-BE49-F238E27FC236}">
                <a16:creationId xmlns:a16="http://schemas.microsoft.com/office/drawing/2014/main" id="{3144E9C6-EE17-4A73-9D12-EE530B5E68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8488220"/>
              </p:ext>
            </p:extLst>
          </p:nvPr>
        </p:nvGraphicFramePr>
        <p:xfrm>
          <a:off x="1371600" y="4389120"/>
          <a:ext cx="4797857" cy="484632"/>
        </p:xfrm>
        <a:graphic>
          <a:graphicData uri="http://schemas.openxmlformats.org/presentationml/2006/ole">
            <mc:AlternateContent xmlns:mc="http://schemas.openxmlformats.org/markup-compatibility/2006">
              <mc:Choice xmlns:v="urn:schemas-microsoft-com:vml" Requires="v">
                <p:oleObj name="Equation" r:id="rId8" imgW="2514600" imgH="253800" progId="Equation.DSMT4">
                  <p:embed/>
                </p:oleObj>
              </mc:Choice>
              <mc:Fallback>
                <p:oleObj name="Equation" r:id="rId8" imgW="2514600" imgH="253800" progId="Equation.DSMT4">
                  <p:embed/>
                  <p:pic>
                    <p:nvPicPr>
                      <p:cNvPr id="0" name=""/>
                      <p:cNvPicPr/>
                      <p:nvPr/>
                    </p:nvPicPr>
                    <p:blipFill>
                      <a:blip r:embed="rId9"/>
                      <a:stretch>
                        <a:fillRect/>
                      </a:stretch>
                    </p:blipFill>
                    <p:spPr>
                      <a:xfrm>
                        <a:off x="1371600" y="4389120"/>
                        <a:ext cx="4797857" cy="48463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A8DA26E-12EF-43B0-ABB7-CB73D685845D}"/>
              </a:ext>
            </a:extLst>
          </p:cNvPr>
          <p:cNvSpPr>
            <a:spLocks noGrp="1"/>
          </p:cNvSpPr>
          <p:nvPr>
            <p:ph idx="16"/>
          </p:nvPr>
        </p:nvSpPr>
        <p:spPr>
          <a:xfrm>
            <a:off x="6117336" y="4377852"/>
            <a:ext cx="2657475" cy="449255"/>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the transition</a:t>
            </a:r>
            <a:endParaRPr lang="en-US" dirty="0"/>
          </a:p>
        </p:txBody>
      </p:sp>
      <p:sp>
        <p:nvSpPr>
          <p:cNvPr id="11" name="Content Placeholder 10">
            <a:extLst>
              <a:ext uri="{FF2B5EF4-FFF2-40B4-BE49-F238E27FC236}">
                <a16:creationId xmlns:a16="http://schemas.microsoft.com/office/drawing/2014/main" id="{0FE98102-521A-4B1C-951E-28A4255DD7E8}"/>
              </a:ext>
            </a:extLst>
          </p:cNvPr>
          <p:cNvSpPr>
            <a:spLocks noGrp="1"/>
          </p:cNvSpPr>
          <p:nvPr>
            <p:ph idx="17"/>
          </p:nvPr>
        </p:nvSpPr>
        <p:spPr>
          <a:xfrm>
            <a:off x="454457" y="4745735"/>
            <a:ext cx="4828743" cy="498293"/>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diagram is in Table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shown here.</a:t>
            </a:r>
            <a:endParaRPr lang="en-US" dirty="0"/>
          </a:p>
        </p:txBody>
      </p:sp>
      <p:pic>
        <p:nvPicPr>
          <p:cNvPr id="15" name="Picture 3" descr="The state diagram for a finite-state automation.">
            <a:extLst>
              <a:ext uri="{FF2B5EF4-FFF2-40B4-BE49-F238E27FC236}">
                <a16:creationId xmlns:a16="http://schemas.microsoft.com/office/drawing/2014/main" id="{C03B2748-4A59-4064-BEA8-BC8798D6FB52}"/>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990600" y="5181600"/>
            <a:ext cx="2560320" cy="1463040"/>
          </a:xfrm>
          <a:prstGeom prst="rect">
            <a:avLst/>
          </a:prstGeom>
          <a:extLst>
            <a:ext uri="{909E8E84-426E-40DD-AFC4-6F175D3DCCD1}">
              <a14:hiddenFill xmlns:a14="http://schemas.microsoft.com/office/drawing/2010/main">
                <a:solidFill>
                  <a:srgbClr val="FFFFFF"/>
                </a:solidFill>
              </a14:hiddenFill>
            </a:ext>
          </a:extLst>
        </p:spPr>
      </p:pic>
      <p:pic>
        <p:nvPicPr>
          <p:cNvPr id="16" name="Picture 4" descr="Table divided into two columns summarizes data for state with input.">
            <a:extLst>
              <a:ext uri="{FF2B5EF4-FFF2-40B4-BE49-F238E27FC236}">
                <a16:creationId xmlns:a16="http://schemas.microsoft.com/office/drawing/2014/main" id="{23B2311C-AC9E-4F28-8843-63C092B0973D}"/>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553200" y="4773168"/>
            <a:ext cx="1564640" cy="1828800"/>
          </a:xfrm>
          <a:prstGeom prst="rect">
            <a:avLst/>
          </a:prstGeom>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B06053F8-53FC-4E43-BB07-E5F9E83BD6E1}"/>
              </a:ext>
            </a:extLst>
          </p:cNvPr>
          <p:cNvSpPr>
            <a:spLocks noGrp="1"/>
          </p:cNvSpPr>
          <p:nvPr>
            <p:ph type="body" sz="quarter" idx="39"/>
          </p:nvPr>
        </p:nvSpPr>
        <p:spPr/>
        <p:txBody>
          <a:bodyPr/>
          <a:lstStyle/>
          <a:p>
            <a:r>
              <a:rPr lang="en-US" dirty="0">
                <a:hlinkClick r:id="rId12" action="ppaction://hlinksldjump"/>
              </a:rPr>
              <a:t>Access the text alternative for slide images.</a:t>
            </a:r>
          </a:p>
        </p:txBody>
      </p:sp>
      <p:sp>
        <p:nvSpPr>
          <p:cNvPr id="17" name="Slide Number Placeholder 5">
            <a:extLst>
              <a:ext uri="{FF2B5EF4-FFF2-40B4-BE49-F238E27FC236}">
                <a16:creationId xmlns:a16="http://schemas.microsoft.com/office/drawing/2014/main" id="{45D40853-7876-4968-B92E-B7ACC0164D5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27</a:t>
            </a:fld>
            <a:endParaRPr lang="en-US" dirty="0">
              <a:solidFill>
                <a:schemeClr val="bg1"/>
              </a:solidFill>
              <a:latin typeface="Calibri (Body)"/>
            </a:endParaRPr>
          </a:p>
        </p:txBody>
      </p:sp>
    </p:spTree>
    <p:extLst>
      <p:ext uri="{BB962C8B-B14F-4D97-AF65-F5344CB8AC3E}">
        <p14:creationId xmlns:p14="http://schemas.microsoft.com/office/powerpoint/2010/main" val="2213898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0EDF-7545-4558-862A-553A563CFAA5}"/>
              </a:ext>
            </a:extLst>
          </p:cNvPr>
          <p:cNvSpPr>
            <a:spLocks noGrp="1"/>
          </p:cNvSpPr>
          <p:nvPr>
            <p:ph type="title"/>
          </p:nvPr>
        </p:nvSpPr>
        <p:spPr/>
        <p:txBody>
          <a:bodyPr/>
          <a:lstStyle/>
          <a:p>
            <a:r>
              <a:rPr lang="en-US" dirty="0">
                <a:latin typeface="+mj-lt"/>
              </a:rPr>
              <a:t>Language Recognition by FSAs</a:t>
            </a:r>
            <a:r>
              <a:rPr lang="en-US" sz="1500" dirty="0">
                <a:latin typeface="+mj-lt"/>
              </a:rPr>
              <a:t> 1</a:t>
            </a:r>
            <a:endParaRPr lang="en-US" dirty="0"/>
          </a:p>
        </p:txBody>
      </p:sp>
      <p:sp>
        <p:nvSpPr>
          <p:cNvPr id="3" name="Content Placeholder 2">
            <a:extLst>
              <a:ext uri="{FF2B5EF4-FFF2-40B4-BE49-F238E27FC236}">
                <a16:creationId xmlns:a16="http://schemas.microsoft.com/office/drawing/2014/main" id="{07BB8A2C-250B-44B3-B530-CA23796529BE}"/>
              </a:ext>
            </a:extLst>
          </p:cNvPr>
          <p:cNvSpPr>
            <a:spLocks noGrp="1"/>
          </p:cNvSpPr>
          <p:nvPr>
            <p:ph idx="1"/>
          </p:nvPr>
        </p:nvSpPr>
        <p:spPr>
          <a:xfrm>
            <a:off x="457200" y="1295400"/>
            <a:ext cx="8229600" cy="1676400"/>
          </a:xfrm>
        </p:spPr>
        <p:txBody>
          <a:bodyPr/>
          <a:lstStyle/>
          <a:p>
            <a:pPr marL="0" marR="0" lvl="0" indent="0" algn="l" defTabSz="457200" rtl="0" eaLnBrk="1" fontAlgn="auto" latinLnBrk="0" hangingPunct="1">
              <a:lnSpc>
                <a:spcPct val="85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string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said to be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recognized</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accepted</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by the machine</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M</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graphicFrame>
        <p:nvGraphicFramePr>
          <p:cNvPr id="27" name="Object 26">
            <a:extLst>
              <a:ext uri="{FF2B5EF4-FFF2-40B4-BE49-F238E27FC236}">
                <a16:creationId xmlns:a16="http://schemas.microsoft.com/office/drawing/2014/main" id="{1DB6D28A-628E-4FB3-85D9-F5A616DE6B5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69765317"/>
              </p:ext>
            </p:extLst>
          </p:nvPr>
        </p:nvGraphicFramePr>
        <p:xfrm>
          <a:off x="932688" y="1563624"/>
          <a:ext cx="365760" cy="411480"/>
        </p:xfrm>
        <a:graphic>
          <a:graphicData uri="http://schemas.openxmlformats.org/presentationml/2006/ole">
            <mc:AlternateContent xmlns:mc="http://schemas.openxmlformats.org/markup-compatibility/2006">
              <mc:Choice xmlns:v="urn:schemas-microsoft-com:vml" Requires="v">
                <p:oleObj name="Equation" r:id="rId2" imgW="203040" imgH="228600" progId="Equation.DSMT4">
                  <p:embed/>
                </p:oleObj>
              </mc:Choice>
              <mc:Fallback>
                <p:oleObj name="Equation" r:id="rId2" imgW="203040" imgH="228600" progId="Equation.DSMT4">
                  <p:embed/>
                  <p:pic>
                    <p:nvPicPr>
                      <p:cNvPr id="18" name="Object 17">
                        <a:extLst>
                          <a:ext uri="{FF2B5EF4-FFF2-40B4-BE49-F238E27FC236}">
                            <a16:creationId xmlns:a16="http://schemas.microsoft.com/office/drawing/2014/main" id="{D789460F-FC7A-45E2-9BBE-C5A30BE8D037}"/>
                          </a:ext>
                        </a:extLst>
                      </p:cNvPr>
                      <p:cNvPicPr/>
                      <p:nvPr/>
                    </p:nvPicPr>
                    <p:blipFill>
                      <a:blip r:embed="rId3"/>
                      <a:stretch>
                        <a:fillRect/>
                      </a:stretch>
                    </p:blipFill>
                    <p:spPr>
                      <a:xfrm>
                        <a:off x="932688" y="1563624"/>
                        <a:ext cx="365760" cy="41148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50BF420-A3B0-45B7-9FB5-A4C0869F6087}"/>
              </a:ext>
            </a:extLst>
          </p:cNvPr>
          <p:cNvSpPr>
            <a:spLocks noGrp="1"/>
          </p:cNvSpPr>
          <p:nvPr>
            <p:ph idx="10"/>
          </p:nvPr>
        </p:nvSpPr>
        <p:spPr>
          <a:xfrm>
            <a:off x="1225296" y="1545336"/>
            <a:ext cx="3465069" cy="393774"/>
          </a:xfrm>
        </p:spPr>
        <p:txBody>
          <a:bodyPr/>
          <a:lstStyle/>
          <a:p>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if it takes the initial state</a:t>
            </a:r>
            <a:endParaRPr lang="en-US" dirty="0"/>
          </a:p>
        </p:txBody>
      </p:sp>
      <p:graphicFrame>
        <p:nvGraphicFramePr>
          <p:cNvPr id="28" name="Object 27">
            <a:extLst>
              <a:ext uri="{FF2B5EF4-FFF2-40B4-BE49-F238E27FC236}">
                <a16:creationId xmlns:a16="http://schemas.microsoft.com/office/drawing/2014/main" id="{11031455-5558-48F7-9652-24C472B52D2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08158530"/>
              </p:ext>
            </p:extLst>
          </p:nvPr>
        </p:nvGraphicFramePr>
        <p:xfrm>
          <a:off x="4379976" y="1537335"/>
          <a:ext cx="304800" cy="457200"/>
        </p:xfrm>
        <a:graphic>
          <a:graphicData uri="http://schemas.openxmlformats.org/presentationml/2006/ole">
            <mc:AlternateContent xmlns:mc="http://schemas.openxmlformats.org/markup-compatibility/2006">
              <mc:Choice xmlns:v="urn:schemas-microsoft-com:vml" Requires="v">
                <p:oleObj name="Equation" r:id="rId4" imgW="152280" imgH="228600" progId="Equation.DSMT4">
                  <p:embed/>
                </p:oleObj>
              </mc:Choice>
              <mc:Fallback>
                <p:oleObj name="Equation" r:id="rId4" imgW="152280" imgH="228600" progId="Equation.DSMT4">
                  <p:embed/>
                  <p:pic>
                    <p:nvPicPr>
                      <p:cNvPr id="0" name=""/>
                      <p:cNvPicPr/>
                      <p:nvPr/>
                    </p:nvPicPr>
                    <p:blipFill>
                      <a:blip r:embed="rId5"/>
                      <a:stretch>
                        <a:fillRect/>
                      </a:stretch>
                    </p:blipFill>
                    <p:spPr>
                      <a:xfrm>
                        <a:off x="4379976" y="1537335"/>
                        <a:ext cx="304800" cy="4572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FA9C18F-8220-4CDA-8359-9C3BCB30E473}"/>
              </a:ext>
            </a:extLst>
          </p:cNvPr>
          <p:cNvSpPr>
            <a:spLocks noGrp="1"/>
          </p:cNvSpPr>
          <p:nvPr>
            <p:ph idx="11"/>
          </p:nvPr>
        </p:nvSpPr>
        <p:spPr>
          <a:xfrm>
            <a:off x="4600575" y="1532527"/>
            <a:ext cx="3163824" cy="419391"/>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to a final state, that is,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graphicFrame>
        <p:nvGraphicFramePr>
          <p:cNvPr id="29" name="Object 28">
            <a:extLst>
              <a:ext uri="{FF2B5EF4-FFF2-40B4-BE49-F238E27FC236}">
                <a16:creationId xmlns:a16="http://schemas.microsoft.com/office/drawing/2014/main" id="{F2CD279E-B180-45D6-BAAB-DF3787D3BC5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5937373"/>
              </p:ext>
            </p:extLst>
          </p:nvPr>
        </p:nvGraphicFramePr>
        <p:xfrm>
          <a:off x="7406640" y="1537335"/>
          <a:ext cx="406400" cy="457200"/>
        </p:xfrm>
        <a:graphic>
          <a:graphicData uri="http://schemas.openxmlformats.org/presentationml/2006/ole">
            <mc:AlternateContent xmlns:mc="http://schemas.openxmlformats.org/markup-compatibility/2006">
              <mc:Choice xmlns:v="urn:schemas-microsoft-com:vml" Requires="v">
                <p:oleObj name="Equation" r:id="rId6" imgW="203040" imgH="228600" progId="Equation.DSMT4">
                  <p:embed/>
                </p:oleObj>
              </mc:Choice>
              <mc:Fallback>
                <p:oleObj name="Equation" r:id="rId6" imgW="203040" imgH="228600" progId="Equation.DSMT4">
                  <p:embed/>
                  <p:pic>
                    <p:nvPicPr>
                      <p:cNvPr id="0" name=""/>
                      <p:cNvPicPr/>
                      <p:nvPr/>
                    </p:nvPicPr>
                    <p:blipFill>
                      <a:blip r:embed="rId7"/>
                      <a:stretch>
                        <a:fillRect/>
                      </a:stretch>
                    </p:blipFill>
                    <p:spPr>
                      <a:xfrm>
                        <a:off x="7406640" y="1537335"/>
                        <a:ext cx="406400" cy="4572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AAE71DB-3D90-4CC4-B768-0F37D8EAC462}"/>
              </a:ext>
            </a:extLst>
          </p:cNvPr>
          <p:cNvSpPr>
            <a:spLocks noGrp="1"/>
          </p:cNvSpPr>
          <p:nvPr>
            <p:ph idx="12"/>
          </p:nvPr>
        </p:nvSpPr>
        <p:spPr>
          <a:xfrm>
            <a:off x="7693566" y="1537335"/>
            <a:ext cx="1069434" cy="457200"/>
          </a:xfrm>
        </p:spPr>
        <p:txBody>
          <a:bodyPr/>
          <a:lstStyle/>
          <a:p>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a:t>
            </a:r>
            <a:endParaRPr lang="en-US" dirty="0"/>
          </a:p>
        </p:txBody>
      </p:sp>
      <p:sp>
        <p:nvSpPr>
          <p:cNvPr id="7" name="Content Placeholder 6">
            <a:extLst>
              <a:ext uri="{FF2B5EF4-FFF2-40B4-BE49-F238E27FC236}">
                <a16:creationId xmlns:a16="http://schemas.microsoft.com/office/drawing/2014/main" id="{D48EA7E2-3D0C-48B9-B957-9C20CB1EA0B8}"/>
              </a:ext>
            </a:extLst>
          </p:cNvPr>
          <p:cNvSpPr>
            <a:spLocks noGrp="1"/>
          </p:cNvSpPr>
          <p:nvPr>
            <p:ph idx="13"/>
          </p:nvPr>
        </p:nvSpPr>
        <p:spPr>
          <a:xfrm>
            <a:off x="457200" y="1874520"/>
            <a:ext cx="8229599" cy="994718"/>
          </a:xfrm>
        </p:spPr>
        <p:txBody>
          <a:bodyPr/>
          <a:lstStyle/>
          <a:p>
            <a:pPr>
              <a:lnSpc>
                <a:spcPct val="85000"/>
              </a:lnSpc>
            </a:pP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language recognized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accepted</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by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denoted by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the set of all strings that are recognized by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Two finite-state automata are called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equivalent</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if they recognize the same language.</a:t>
            </a:r>
            <a:endParaRPr lang="en-US" dirty="0"/>
          </a:p>
        </p:txBody>
      </p:sp>
      <p:sp>
        <p:nvSpPr>
          <p:cNvPr id="8" name="Content Placeholder 7">
            <a:extLst>
              <a:ext uri="{FF2B5EF4-FFF2-40B4-BE49-F238E27FC236}">
                <a16:creationId xmlns:a16="http://schemas.microsoft.com/office/drawing/2014/main" id="{35B650CE-1F26-41AE-93A7-1DB2168817F5}"/>
              </a:ext>
            </a:extLst>
          </p:cNvPr>
          <p:cNvSpPr>
            <a:spLocks noGrp="1"/>
          </p:cNvSpPr>
          <p:nvPr>
            <p:ph idx="14"/>
          </p:nvPr>
        </p:nvSpPr>
        <p:spPr>
          <a:xfrm>
            <a:off x="457200" y="2971800"/>
            <a:ext cx="5410200" cy="3464454"/>
          </a:xfrm>
        </p:spPr>
        <p:txBody>
          <a:bodyPr/>
          <a:lstStyle/>
          <a:p>
            <a:pPr marL="0" marR="0" lvl="0" indent="0" algn="l" defTabSz="4572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only final state of</a:t>
            </a:r>
          </a:p>
        </p:txBody>
      </p:sp>
      <p:graphicFrame>
        <p:nvGraphicFramePr>
          <p:cNvPr id="31" name="Object 30">
            <a:extLst>
              <a:ext uri="{FF2B5EF4-FFF2-40B4-BE49-F238E27FC236}">
                <a16:creationId xmlns:a16="http://schemas.microsoft.com/office/drawing/2014/main" id="{ADF25826-D62F-4873-929F-01936AB563B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59278708"/>
              </p:ext>
            </p:extLst>
          </p:nvPr>
        </p:nvGraphicFramePr>
        <p:xfrm>
          <a:off x="2807208" y="2955195"/>
          <a:ext cx="937260" cy="411480"/>
        </p:xfrm>
        <a:graphic>
          <a:graphicData uri="http://schemas.openxmlformats.org/presentationml/2006/ole">
            <mc:AlternateContent xmlns:mc="http://schemas.openxmlformats.org/markup-compatibility/2006">
              <mc:Choice xmlns:v="urn:schemas-microsoft-com:vml" Requires="v">
                <p:oleObj name="Equation" r:id="rId8" imgW="520560" imgH="228600" progId="Equation.DSMT4">
                  <p:embed/>
                </p:oleObj>
              </mc:Choice>
              <mc:Fallback>
                <p:oleObj name="Equation" r:id="rId8" imgW="520560" imgH="228600" progId="Equation.DSMT4">
                  <p:embed/>
                  <p:pic>
                    <p:nvPicPr>
                      <p:cNvPr id="0" name=""/>
                      <p:cNvPicPr/>
                      <p:nvPr/>
                    </p:nvPicPr>
                    <p:blipFill>
                      <a:blip r:embed="rId9"/>
                      <a:stretch>
                        <a:fillRect/>
                      </a:stretch>
                    </p:blipFill>
                    <p:spPr>
                      <a:xfrm>
                        <a:off x="2807208" y="2955195"/>
                        <a:ext cx="937260" cy="41148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C98BCEB1-0A61-433F-AF68-BAB9047FEF9F}"/>
              </a:ext>
            </a:extLst>
          </p:cNvPr>
          <p:cNvSpPr>
            <a:spLocks noGrp="1"/>
          </p:cNvSpPr>
          <p:nvPr>
            <p:ph idx="15"/>
          </p:nvPr>
        </p:nvSpPr>
        <p:spPr>
          <a:xfrm>
            <a:off x="3648456" y="2944368"/>
            <a:ext cx="2161413" cy="457199"/>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 strings that</a:t>
            </a:r>
            <a:endParaRPr lang="en-US" dirty="0"/>
          </a:p>
        </p:txBody>
      </p:sp>
      <p:sp>
        <p:nvSpPr>
          <p:cNvPr id="10" name="Content Placeholder 9">
            <a:extLst>
              <a:ext uri="{FF2B5EF4-FFF2-40B4-BE49-F238E27FC236}">
                <a16:creationId xmlns:a16="http://schemas.microsoft.com/office/drawing/2014/main" id="{9C658740-8586-4378-A18A-7C154F8499A2}"/>
              </a:ext>
            </a:extLst>
          </p:cNvPr>
          <p:cNvSpPr>
            <a:spLocks noGrp="1"/>
          </p:cNvSpPr>
          <p:nvPr>
            <p:ph idx="16"/>
          </p:nvPr>
        </p:nvSpPr>
        <p:spPr>
          <a:xfrm>
            <a:off x="457200" y="3232768"/>
            <a:ext cx="768096"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take</a:t>
            </a:r>
            <a:endParaRPr lang="en-US" dirty="0"/>
          </a:p>
        </p:txBody>
      </p:sp>
      <p:graphicFrame>
        <p:nvGraphicFramePr>
          <p:cNvPr id="32" name="Object 31">
            <a:extLst>
              <a:ext uri="{FF2B5EF4-FFF2-40B4-BE49-F238E27FC236}">
                <a16:creationId xmlns:a16="http://schemas.microsoft.com/office/drawing/2014/main" id="{041CCEC4-D861-4AE4-B4F8-DCFDAF5E2A4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83377328"/>
              </p:ext>
            </p:extLst>
          </p:nvPr>
        </p:nvGraphicFramePr>
        <p:xfrm>
          <a:off x="1005840" y="3209544"/>
          <a:ext cx="304800" cy="457200"/>
        </p:xfrm>
        <a:graphic>
          <a:graphicData uri="http://schemas.openxmlformats.org/presentationml/2006/ole">
            <mc:AlternateContent xmlns:mc="http://schemas.openxmlformats.org/markup-compatibility/2006">
              <mc:Choice xmlns:v="urn:schemas-microsoft-com:vml" Requires="v">
                <p:oleObj name="Equation" r:id="rId10" imgW="152280" imgH="228600" progId="Equation.DSMT4">
                  <p:embed/>
                </p:oleObj>
              </mc:Choice>
              <mc:Fallback>
                <p:oleObj name="Equation" r:id="rId10" imgW="152280" imgH="228600" progId="Equation.DSMT4">
                  <p:embed/>
                  <p:pic>
                    <p:nvPicPr>
                      <p:cNvPr id="0" name=""/>
                      <p:cNvPicPr/>
                      <p:nvPr/>
                    </p:nvPicPr>
                    <p:blipFill>
                      <a:blip r:embed="rId11"/>
                      <a:stretch>
                        <a:fillRect/>
                      </a:stretch>
                    </p:blipFill>
                    <p:spPr>
                      <a:xfrm>
                        <a:off x="1005840" y="3209544"/>
                        <a:ext cx="304800" cy="4572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597DC6BE-D186-4172-B737-D7549941FBFA}"/>
              </a:ext>
            </a:extLst>
          </p:cNvPr>
          <p:cNvSpPr>
            <a:spLocks noGrp="1"/>
          </p:cNvSpPr>
          <p:nvPr>
            <p:ph idx="17"/>
          </p:nvPr>
        </p:nvSpPr>
        <p:spPr>
          <a:xfrm>
            <a:off x="1225296" y="3232642"/>
            <a:ext cx="4781550"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to itself consist of zero or more consecutive</a:t>
            </a:r>
            <a:endParaRPr lang="en-US" dirty="0"/>
          </a:p>
        </p:txBody>
      </p:sp>
      <p:sp>
        <p:nvSpPr>
          <p:cNvPr id="12" name="Content Placeholder 11">
            <a:extLst>
              <a:ext uri="{FF2B5EF4-FFF2-40B4-BE49-F238E27FC236}">
                <a16:creationId xmlns:a16="http://schemas.microsoft.com/office/drawing/2014/main" id="{6751B505-74AF-4791-A1E4-69CD1C07C156}"/>
              </a:ext>
            </a:extLst>
          </p:cNvPr>
          <p:cNvSpPr>
            <a:spLocks noGrp="1"/>
          </p:cNvSpPr>
          <p:nvPr>
            <p:ph idx="18"/>
          </p:nvPr>
        </p:nvSpPr>
        <p:spPr>
          <a:xfrm>
            <a:off x="456091" y="3520440"/>
            <a:ext cx="1432559" cy="446151"/>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1s. Hence,</a:t>
            </a:r>
            <a:endParaRPr lang="en-US" dirty="0"/>
          </a:p>
        </p:txBody>
      </p:sp>
      <p:graphicFrame>
        <p:nvGraphicFramePr>
          <p:cNvPr id="33" name="Object 32">
            <a:extLst>
              <a:ext uri="{FF2B5EF4-FFF2-40B4-BE49-F238E27FC236}">
                <a16:creationId xmlns:a16="http://schemas.microsoft.com/office/drawing/2014/main" id="{0B246FD3-9680-4595-A0CA-3FF79EAEE93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62287911"/>
              </p:ext>
            </p:extLst>
          </p:nvPr>
        </p:nvGraphicFramePr>
        <p:xfrm>
          <a:off x="1642457" y="3493008"/>
          <a:ext cx="2960993" cy="475488"/>
        </p:xfrm>
        <a:graphic>
          <a:graphicData uri="http://schemas.openxmlformats.org/presentationml/2006/ole">
            <mc:AlternateContent xmlns:mc="http://schemas.openxmlformats.org/markup-compatibility/2006">
              <mc:Choice xmlns:v="urn:schemas-microsoft-com:vml" Requires="v">
                <p:oleObj name="Equation" r:id="rId12" imgW="1739880" imgH="279360" progId="Equation.DSMT4">
                  <p:embed/>
                </p:oleObj>
              </mc:Choice>
              <mc:Fallback>
                <p:oleObj name="Equation" r:id="rId12" imgW="1739880" imgH="279360" progId="Equation.DSMT4">
                  <p:embed/>
                  <p:pic>
                    <p:nvPicPr>
                      <p:cNvPr id="0" name=""/>
                      <p:cNvPicPr/>
                      <p:nvPr/>
                    </p:nvPicPr>
                    <p:blipFill>
                      <a:blip r:embed="rId13"/>
                      <a:stretch>
                        <a:fillRect/>
                      </a:stretch>
                    </p:blipFill>
                    <p:spPr>
                      <a:xfrm>
                        <a:off x="1642457" y="3493008"/>
                        <a:ext cx="2960993" cy="475488"/>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16941DD9-3D29-48E1-A5A7-C86028E95D38}"/>
              </a:ext>
            </a:extLst>
          </p:cNvPr>
          <p:cNvSpPr>
            <a:spLocks noGrp="1"/>
          </p:cNvSpPr>
          <p:nvPr>
            <p:ph idx="19"/>
          </p:nvPr>
        </p:nvSpPr>
        <p:spPr>
          <a:xfrm>
            <a:off x="456091" y="3915479"/>
            <a:ext cx="2896709"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only final state of</a:t>
            </a:r>
            <a:endParaRPr lang="en-US" dirty="0"/>
          </a:p>
        </p:txBody>
      </p:sp>
      <p:graphicFrame>
        <p:nvGraphicFramePr>
          <p:cNvPr id="34" name="Object 33">
            <a:extLst>
              <a:ext uri="{FF2B5EF4-FFF2-40B4-BE49-F238E27FC236}">
                <a16:creationId xmlns:a16="http://schemas.microsoft.com/office/drawing/2014/main" id="{951BCF3B-5287-46EC-B3F2-5D319A62E9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10314769"/>
              </p:ext>
            </p:extLst>
          </p:nvPr>
        </p:nvGraphicFramePr>
        <p:xfrm>
          <a:off x="2796541" y="3941064"/>
          <a:ext cx="895604" cy="393192"/>
        </p:xfrm>
        <a:graphic>
          <a:graphicData uri="http://schemas.openxmlformats.org/presentationml/2006/ole">
            <mc:AlternateContent xmlns:mc="http://schemas.openxmlformats.org/markup-compatibility/2006">
              <mc:Choice xmlns:v="urn:schemas-microsoft-com:vml" Requires="v">
                <p:oleObj name="Equation" r:id="rId14" imgW="520560" imgH="228600" progId="Equation.DSMT4">
                  <p:embed/>
                </p:oleObj>
              </mc:Choice>
              <mc:Fallback>
                <p:oleObj name="Equation" r:id="rId14" imgW="520560" imgH="228600" progId="Equation.DSMT4">
                  <p:embed/>
                  <p:pic>
                    <p:nvPicPr>
                      <p:cNvPr id="0" name=""/>
                      <p:cNvPicPr/>
                      <p:nvPr/>
                    </p:nvPicPr>
                    <p:blipFill>
                      <a:blip r:embed="rId15"/>
                      <a:stretch>
                        <a:fillRect/>
                      </a:stretch>
                    </p:blipFill>
                    <p:spPr>
                      <a:xfrm>
                        <a:off x="2796541" y="3941064"/>
                        <a:ext cx="895604" cy="393192"/>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B58303D0-5598-48B5-A038-6A70EAAACAEC}"/>
              </a:ext>
            </a:extLst>
          </p:cNvPr>
          <p:cNvSpPr>
            <a:spLocks noGrp="1"/>
          </p:cNvSpPr>
          <p:nvPr>
            <p:ph idx="20"/>
          </p:nvPr>
        </p:nvSpPr>
        <p:spPr>
          <a:xfrm>
            <a:off x="3621151" y="3922546"/>
            <a:ext cx="2057273"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 strings that</a:t>
            </a:r>
            <a:endParaRPr lang="en-US" dirty="0"/>
          </a:p>
        </p:txBody>
      </p:sp>
      <p:sp>
        <p:nvSpPr>
          <p:cNvPr id="15" name="Content Placeholder 14">
            <a:extLst>
              <a:ext uri="{FF2B5EF4-FFF2-40B4-BE49-F238E27FC236}">
                <a16:creationId xmlns:a16="http://schemas.microsoft.com/office/drawing/2014/main" id="{C295AFC1-617F-40B6-AB16-C442CC551B0A}"/>
              </a:ext>
            </a:extLst>
          </p:cNvPr>
          <p:cNvSpPr>
            <a:spLocks noGrp="1"/>
          </p:cNvSpPr>
          <p:nvPr>
            <p:ph idx="21"/>
          </p:nvPr>
        </p:nvSpPr>
        <p:spPr>
          <a:xfrm>
            <a:off x="456091" y="4189455"/>
            <a:ext cx="725424" cy="360575"/>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take</a:t>
            </a:r>
            <a:endParaRPr lang="en-US" dirty="0"/>
          </a:p>
        </p:txBody>
      </p:sp>
      <p:graphicFrame>
        <p:nvGraphicFramePr>
          <p:cNvPr id="35" name="Object 34">
            <a:extLst>
              <a:ext uri="{FF2B5EF4-FFF2-40B4-BE49-F238E27FC236}">
                <a16:creationId xmlns:a16="http://schemas.microsoft.com/office/drawing/2014/main" id="{F6ACE8D9-4D77-440D-B5FE-BF1D83F575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43458674"/>
              </p:ext>
            </p:extLst>
          </p:nvPr>
        </p:nvGraphicFramePr>
        <p:xfrm>
          <a:off x="1005840" y="4203330"/>
          <a:ext cx="822325" cy="411162"/>
        </p:xfrm>
        <a:graphic>
          <a:graphicData uri="http://schemas.openxmlformats.org/presentationml/2006/ole">
            <mc:AlternateContent xmlns:mc="http://schemas.openxmlformats.org/markup-compatibility/2006">
              <mc:Choice xmlns:v="urn:schemas-microsoft-com:vml" Requires="v">
                <p:oleObj name="Equation" r:id="rId16" imgW="457200" imgH="228600" progId="Equation.DSMT4">
                  <p:embed/>
                </p:oleObj>
              </mc:Choice>
              <mc:Fallback>
                <p:oleObj name="Equation" r:id="rId16" imgW="457200" imgH="228600" progId="Equation.DSMT4">
                  <p:embed/>
                  <p:pic>
                    <p:nvPicPr>
                      <p:cNvPr id="0" name=""/>
                      <p:cNvPicPr/>
                      <p:nvPr/>
                    </p:nvPicPr>
                    <p:blipFill>
                      <a:blip r:embed="rId17"/>
                      <a:stretch>
                        <a:fillRect/>
                      </a:stretch>
                    </p:blipFill>
                    <p:spPr>
                      <a:xfrm>
                        <a:off x="1005840" y="4203330"/>
                        <a:ext cx="822325" cy="411162"/>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A664FBF6-EE25-45B9-AC23-FADFB8378DE5}"/>
              </a:ext>
            </a:extLst>
          </p:cNvPr>
          <p:cNvSpPr>
            <a:spLocks noGrp="1"/>
          </p:cNvSpPr>
          <p:nvPr>
            <p:ph idx="22"/>
          </p:nvPr>
        </p:nvSpPr>
        <p:spPr>
          <a:xfrm>
            <a:off x="1737360" y="4203330"/>
            <a:ext cx="2479229"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are 1</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01.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Hence,</a:t>
            </a:r>
            <a:endParaRPr lang="en-US" dirty="0"/>
          </a:p>
        </p:txBody>
      </p:sp>
      <p:graphicFrame>
        <p:nvGraphicFramePr>
          <p:cNvPr id="36" name="Object 35">
            <a:extLst>
              <a:ext uri="{FF2B5EF4-FFF2-40B4-BE49-F238E27FC236}">
                <a16:creationId xmlns:a16="http://schemas.microsoft.com/office/drawing/2014/main" id="{1116E71D-3264-4292-82D6-BD647069906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38236598"/>
              </p:ext>
            </p:extLst>
          </p:nvPr>
        </p:nvGraphicFramePr>
        <p:xfrm>
          <a:off x="3977640" y="4189455"/>
          <a:ext cx="1755648" cy="438912"/>
        </p:xfrm>
        <a:graphic>
          <a:graphicData uri="http://schemas.openxmlformats.org/presentationml/2006/ole">
            <mc:AlternateContent xmlns:mc="http://schemas.openxmlformats.org/markup-compatibility/2006">
              <mc:Choice xmlns:v="urn:schemas-microsoft-com:vml" Requires="v">
                <p:oleObj name="Equation" r:id="rId18" imgW="1015920" imgH="253800" progId="Equation.DSMT4">
                  <p:embed/>
                </p:oleObj>
              </mc:Choice>
              <mc:Fallback>
                <p:oleObj name="Equation" r:id="rId18" imgW="1015920" imgH="253800" progId="Equation.DSMT4">
                  <p:embed/>
                  <p:pic>
                    <p:nvPicPr>
                      <p:cNvPr id="0" name=""/>
                      <p:cNvPicPr/>
                      <p:nvPr/>
                    </p:nvPicPr>
                    <p:blipFill>
                      <a:blip r:embed="rId19"/>
                      <a:stretch>
                        <a:fillRect/>
                      </a:stretch>
                    </p:blipFill>
                    <p:spPr>
                      <a:xfrm>
                        <a:off x="3977640" y="4189455"/>
                        <a:ext cx="1755648" cy="438912"/>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EB31DCDC-3D8C-41B0-9B16-33D643E2C45B}"/>
              </a:ext>
            </a:extLst>
          </p:cNvPr>
          <p:cNvSpPr>
            <a:spLocks noGrp="1"/>
          </p:cNvSpPr>
          <p:nvPr>
            <p:ph idx="23"/>
          </p:nvPr>
        </p:nvSpPr>
        <p:spPr>
          <a:xfrm>
            <a:off x="456091" y="4612450"/>
            <a:ext cx="2210909"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final state of</a:t>
            </a:r>
            <a:endParaRPr lang="en-US" dirty="0"/>
          </a:p>
        </p:txBody>
      </p:sp>
      <p:graphicFrame>
        <p:nvGraphicFramePr>
          <p:cNvPr id="37" name="Object 36">
            <a:extLst>
              <a:ext uri="{FF2B5EF4-FFF2-40B4-BE49-F238E27FC236}">
                <a16:creationId xmlns:a16="http://schemas.microsoft.com/office/drawing/2014/main" id="{7131A065-B1A1-417B-8F12-71DC6C7AD5B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01207702"/>
              </p:ext>
            </p:extLst>
          </p:nvPr>
        </p:nvGraphicFramePr>
        <p:xfrm>
          <a:off x="2300130" y="4636008"/>
          <a:ext cx="1770062" cy="393700"/>
        </p:xfrm>
        <a:graphic>
          <a:graphicData uri="http://schemas.openxmlformats.org/presentationml/2006/ole">
            <mc:AlternateContent xmlns:mc="http://schemas.openxmlformats.org/markup-compatibility/2006">
              <mc:Choice xmlns:v="urn:schemas-microsoft-com:vml" Requires="v">
                <p:oleObj name="Equation" r:id="rId20" imgW="1028520" imgH="228600" progId="Equation.DSMT4">
                  <p:embed/>
                </p:oleObj>
              </mc:Choice>
              <mc:Fallback>
                <p:oleObj name="Equation" r:id="rId20" imgW="1028520" imgH="228600" progId="Equation.DSMT4">
                  <p:embed/>
                  <p:pic>
                    <p:nvPicPr>
                      <p:cNvPr id="0" name=""/>
                      <p:cNvPicPr/>
                      <p:nvPr/>
                    </p:nvPicPr>
                    <p:blipFill>
                      <a:blip r:embed="rId21"/>
                      <a:stretch>
                        <a:fillRect/>
                      </a:stretch>
                    </p:blipFill>
                    <p:spPr>
                      <a:xfrm>
                        <a:off x="2300130" y="4636008"/>
                        <a:ext cx="1770062" cy="393700"/>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B4BE496C-8D46-45CE-B582-02C511EC74AF}"/>
              </a:ext>
            </a:extLst>
          </p:cNvPr>
          <p:cNvSpPr>
            <a:spLocks noGrp="1"/>
          </p:cNvSpPr>
          <p:nvPr>
            <p:ph idx="24"/>
          </p:nvPr>
        </p:nvSpPr>
        <p:spPr>
          <a:xfrm>
            <a:off x="3959353" y="4608576"/>
            <a:ext cx="2057274" cy="468476"/>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 strings that</a:t>
            </a:r>
            <a:endParaRPr lang="en-US" dirty="0"/>
          </a:p>
        </p:txBody>
      </p:sp>
      <p:sp>
        <p:nvSpPr>
          <p:cNvPr id="19" name="Content Placeholder 18">
            <a:extLst>
              <a:ext uri="{FF2B5EF4-FFF2-40B4-BE49-F238E27FC236}">
                <a16:creationId xmlns:a16="http://schemas.microsoft.com/office/drawing/2014/main" id="{4C628474-22C6-4F8A-A17C-DDF94DA08A1F}"/>
              </a:ext>
            </a:extLst>
          </p:cNvPr>
          <p:cNvSpPr>
            <a:spLocks noGrp="1"/>
          </p:cNvSpPr>
          <p:nvPr>
            <p:ph idx="25"/>
          </p:nvPr>
        </p:nvSpPr>
        <p:spPr>
          <a:xfrm>
            <a:off x="456091" y="4893898"/>
            <a:ext cx="769205"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take</a:t>
            </a:r>
            <a:endParaRPr lang="en-US" dirty="0"/>
          </a:p>
        </p:txBody>
      </p:sp>
      <p:graphicFrame>
        <p:nvGraphicFramePr>
          <p:cNvPr id="38" name="Object 37">
            <a:extLst>
              <a:ext uri="{FF2B5EF4-FFF2-40B4-BE49-F238E27FC236}">
                <a16:creationId xmlns:a16="http://schemas.microsoft.com/office/drawing/2014/main" id="{649CD343-4C87-4832-B718-A90ADA53449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71115788"/>
              </p:ext>
            </p:extLst>
          </p:nvPr>
        </p:nvGraphicFramePr>
        <p:xfrm>
          <a:off x="1005840" y="4904338"/>
          <a:ext cx="274320" cy="411480"/>
        </p:xfrm>
        <a:graphic>
          <a:graphicData uri="http://schemas.openxmlformats.org/presentationml/2006/ole">
            <mc:AlternateContent xmlns:mc="http://schemas.openxmlformats.org/markup-compatibility/2006">
              <mc:Choice xmlns:v="urn:schemas-microsoft-com:vml" Requires="v">
                <p:oleObj name="Equation" r:id="rId22" imgW="152280" imgH="228600" progId="Equation.DSMT4">
                  <p:embed/>
                </p:oleObj>
              </mc:Choice>
              <mc:Fallback>
                <p:oleObj name="Equation" r:id="rId22" imgW="152280" imgH="228600" progId="Equation.DSMT4">
                  <p:embed/>
                  <p:pic>
                    <p:nvPicPr>
                      <p:cNvPr id="0" name=""/>
                      <p:cNvPicPr/>
                      <p:nvPr/>
                    </p:nvPicPr>
                    <p:blipFill>
                      <a:blip r:embed="rId23"/>
                      <a:stretch>
                        <a:fillRect/>
                      </a:stretch>
                    </p:blipFill>
                    <p:spPr>
                      <a:xfrm>
                        <a:off x="1005840" y="4904338"/>
                        <a:ext cx="274320" cy="411480"/>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F97A912E-D9B5-4F9F-B2AC-B636B6E2BE7C}"/>
              </a:ext>
            </a:extLst>
          </p:cNvPr>
          <p:cNvSpPr>
            <a:spLocks noGrp="1"/>
          </p:cNvSpPr>
          <p:nvPr>
            <p:ph idx="26"/>
          </p:nvPr>
        </p:nvSpPr>
        <p:spPr>
          <a:xfrm>
            <a:off x="456091" y="4928279"/>
            <a:ext cx="5250970" cy="650976"/>
          </a:xfrm>
        </p:spPr>
        <p:txBody>
          <a:bodyPr/>
          <a:lstStyle/>
          <a:p>
            <a:pPr marL="749808">
              <a:lnSpc>
                <a:spcPct val="90000"/>
              </a:lnSpc>
              <a:spcBef>
                <a:spcPts val="0"/>
              </a:spcBef>
              <a:spcAft>
                <a:spcPts val="0"/>
              </a:spcAft>
            </a:pP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to itself are </a:t>
            </a:r>
            <a:r>
              <a:rPr kumimoji="0" lang="el-GR"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λ</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0, 00, 000,.</a:t>
            </a:r>
            <a:r>
              <a:rPr kumimoji="0" lang="en-US" sz="1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The strings</a:t>
            </a:r>
          </a:p>
          <a:p>
            <a:pPr>
              <a:lnSpc>
                <a:spcPct val="90000"/>
              </a:lnSpc>
              <a:spcBef>
                <a:spcPts val="0"/>
              </a:spcBef>
              <a:spcAft>
                <a:spcPts val="0"/>
              </a:spcAft>
            </a:pP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that take </a:t>
            </a:r>
            <a:endParaRPr lang="en-US" dirty="0"/>
          </a:p>
        </p:txBody>
      </p:sp>
      <p:graphicFrame>
        <p:nvGraphicFramePr>
          <p:cNvPr id="39" name="Object 38">
            <a:extLst>
              <a:ext uri="{FF2B5EF4-FFF2-40B4-BE49-F238E27FC236}">
                <a16:creationId xmlns:a16="http://schemas.microsoft.com/office/drawing/2014/main" id="{6E0AC70B-6E08-44B8-A3FF-C02090EE9B2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82045482"/>
              </p:ext>
            </p:extLst>
          </p:nvPr>
        </p:nvGraphicFramePr>
        <p:xfrm>
          <a:off x="1499616" y="5179695"/>
          <a:ext cx="822960" cy="411480"/>
        </p:xfrm>
        <a:graphic>
          <a:graphicData uri="http://schemas.openxmlformats.org/presentationml/2006/ole">
            <mc:AlternateContent xmlns:mc="http://schemas.openxmlformats.org/markup-compatibility/2006">
              <mc:Choice xmlns:v="urn:schemas-microsoft-com:vml" Requires="v">
                <p:oleObj name="Equation" r:id="rId24" imgW="457200" imgH="228600" progId="Equation.DSMT4">
                  <p:embed/>
                </p:oleObj>
              </mc:Choice>
              <mc:Fallback>
                <p:oleObj name="Equation" r:id="rId24" imgW="457200" imgH="228600" progId="Equation.DSMT4">
                  <p:embed/>
                  <p:pic>
                    <p:nvPicPr>
                      <p:cNvPr id="0" name=""/>
                      <p:cNvPicPr/>
                      <p:nvPr/>
                    </p:nvPicPr>
                    <p:blipFill>
                      <a:blip r:embed="rId25"/>
                      <a:stretch>
                        <a:fillRect/>
                      </a:stretch>
                    </p:blipFill>
                    <p:spPr>
                      <a:xfrm>
                        <a:off x="1499616" y="5179695"/>
                        <a:ext cx="822960" cy="411480"/>
                      </a:xfrm>
                      <a:prstGeom prst="rect">
                        <a:avLst/>
                      </a:prstGeom>
                    </p:spPr>
                  </p:pic>
                </p:oleObj>
              </mc:Fallback>
            </mc:AlternateContent>
          </a:graphicData>
        </a:graphic>
      </p:graphicFrame>
      <p:sp>
        <p:nvSpPr>
          <p:cNvPr id="21" name="Content Placeholder 20">
            <a:extLst>
              <a:ext uri="{FF2B5EF4-FFF2-40B4-BE49-F238E27FC236}">
                <a16:creationId xmlns:a16="http://schemas.microsoft.com/office/drawing/2014/main" id="{329E85EF-455C-41AC-B3DA-E953F7E21BA0}"/>
              </a:ext>
            </a:extLst>
          </p:cNvPr>
          <p:cNvSpPr>
            <a:spLocks noGrp="1"/>
          </p:cNvSpPr>
          <p:nvPr>
            <p:ph idx="27"/>
          </p:nvPr>
        </p:nvSpPr>
        <p:spPr>
          <a:xfrm>
            <a:off x="456091" y="5205398"/>
            <a:ext cx="5410200" cy="866761"/>
          </a:xfrm>
        </p:spPr>
        <p:txBody>
          <a:bodyPr/>
          <a:lstStyle/>
          <a:p>
            <a:pPr marL="1792224">
              <a:lnSpc>
                <a:spcPct val="90000"/>
              </a:lnSpc>
              <a:spcBef>
                <a:spcPts val="0"/>
              </a:spcBef>
              <a:spcAft>
                <a:spcPts val="0"/>
              </a:spcAft>
            </a:pP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are a string of zero or more</a:t>
            </a:r>
          </a:p>
          <a:p>
            <a:pPr>
              <a:lnSpc>
                <a:spcPct val="90000"/>
              </a:lnSpc>
              <a:spcBef>
                <a:spcPts val="0"/>
              </a:spcBef>
              <a:spcAft>
                <a:spcPts val="0"/>
              </a:spcAft>
            </a:pP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consecutive 0s, followed by 10, followed by any</a:t>
            </a:r>
          </a:p>
          <a:p>
            <a:pPr>
              <a:lnSpc>
                <a:spcPct val="90000"/>
              </a:lnSpc>
              <a:spcBef>
                <a:spcPts val="0"/>
              </a:spcBef>
              <a:spcAft>
                <a:spcPts val="0"/>
              </a:spcAft>
            </a:pP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string.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Hence,</a:t>
            </a:r>
            <a:endParaRPr lang="en-US" dirty="0"/>
          </a:p>
        </p:txBody>
      </p:sp>
      <p:graphicFrame>
        <p:nvGraphicFramePr>
          <p:cNvPr id="40" name="Object 39">
            <a:extLst>
              <a:ext uri="{FF2B5EF4-FFF2-40B4-BE49-F238E27FC236}">
                <a16:creationId xmlns:a16="http://schemas.microsoft.com/office/drawing/2014/main" id="{2981EFD9-F59C-4BE0-AA9B-CC2C6651228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85161696"/>
              </p:ext>
            </p:extLst>
          </p:nvPr>
        </p:nvGraphicFramePr>
        <p:xfrm>
          <a:off x="1981199" y="5708121"/>
          <a:ext cx="3455186" cy="466344"/>
        </p:xfrm>
        <a:graphic>
          <a:graphicData uri="http://schemas.openxmlformats.org/presentationml/2006/ole">
            <mc:AlternateContent xmlns:mc="http://schemas.openxmlformats.org/markup-compatibility/2006">
              <mc:Choice xmlns:v="urn:schemas-microsoft-com:vml" Requires="v">
                <p:oleObj name="Equation" r:id="rId26" imgW="2070000" imgH="279360" progId="Equation.DSMT4">
                  <p:embed/>
                </p:oleObj>
              </mc:Choice>
              <mc:Fallback>
                <p:oleObj name="Equation" r:id="rId26" imgW="2070000" imgH="279360" progId="Equation.DSMT4">
                  <p:embed/>
                  <p:pic>
                    <p:nvPicPr>
                      <p:cNvPr id="0" name=""/>
                      <p:cNvPicPr/>
                      <p:nvPr/>
                    </p:nvPicPr>
                    <p:blipFill>
                      <a:blip r:embed="rId27"/>
                      <a:stretch>
                        <a:fillRect/>
                      </a:stretch>
                    </p:blipFill>
                    <p:spPr>
                      <a:xfrm>
                        <a:off x="1981199" y="5708121"/>
                        <a:ext cx="3455186" cy="466344"/>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A93EBEAA-7AB6-446C-852F-7CFB89C20408}"/>
              </a:ext>
            </a:extLst>
          </p:cNvPr>
          <p:cNvSpPr>
            <a:spLocks noGrp="1"/>
          </p:cNvSpPr>
          <p:nvPr>
            <p:ph idx="28"/>
          </p:nvPr>
        </p:nvSpPr>
        <p:spPr>
          <a:xfrm>
            <a:off x="444500" y="6016752"/>
            <a:ext cx="2210909"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any string</a:t>
            </a:r>
            <a:endParaRPr lang="en-US" dirty="0"/>
          </a:p>
        </p:txBody>
      </p:sp>
      <p:graphicFrame>
        <p:nvGraphicFramePr>
          <p:cNvPr id="41" name="Object 40">
            <a:extLst>
              <a:ext uri="{FF2B5EF4-FFF2-40B4-BE49-F238E27FC236}">
                <a16:creationId xmlns:a16="http://schemas.microsoft.com/office/drawing/2014/main" id="{DC194EB9-AA99-4653-90E8-28F4951BD21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10710601"/>
              </p:ext>
            </p:extLst>
          </p:nvPr>
        </p:nvGraphicFramePr>
        <p:xfrm>
          <a:off x="2211468" y="6016752"/>
          <a:ext cx="326441" cy="466344"/>
        </p:xfrm>
        <a:graphic>
          <a:graphicData uri="http://schemas.openxmlformats.org/presentationml/2006/ole">
            <mc:AlternateContent xmlns:mc="http://schemas.openxmlformats.org/markup-compatibility/2006">
              <mc:Choice xmlns:v="urn:schemas-microsoft-com:vml" Requires="v">
                <p:oleObj name="Equation" r:id="rId28" imgW="177480" imgH="253800" progId="Equation.DSMT4">
                  <p:embed/>
                </p:oleObj>
              </mc:Choice>
              <mc:Fallback>
                <p:oleObj name="Equation" r:id="rId28" imgW="177480" imgH="253800" progId="Equation.DSMT4">
                  <p:embed/>
                  <p:pic>
                    <p:nvPicPr>
                      <p:cNvPr id="0" name=""/>
                      <p:cNvPicPr/>
                      <p:nvPr/>
                    </p:nvPicPr>
                    <p:blipFill>
                      <a:blip r:embed="rId29"/>
                      <a:stretch>
                        <a:fillRect/>
                      </a:stretch>
                    </p:blipFill>
                    <p:spPr>
                      <a:xfrm>
                        <a:off x="2211468" y="6016752"/>
                        <a:ext cx="326441" cy="466344"/>
                      </a:xfrm>
                      <a:prstGeom prst="rect">
                        <a:avLst/>
                      </a:prstGeom>
                    </p:spPr>
                  </p:pic>
                </p:oleObj>
              </mc:Fallback>
            </mc:AlternateContent>
          </a:graphicData>
        </a:graphic>
      </p:graphicFrame>
      <p:pic>
        <p:nvPicPr>
          <p:cNvPr id="25" name="Picture 4" descr="Three state diagrams of a finite-state automation, labeled M1, M2, and M3.">
            <a:extLst>
              <a:ext uri="{FF2B5EF4-FFF2-40B4-BE49-F238E27FC236}">
                <a16:creationId xmlns:a16="http://schemas.microsoft.com/office/drawing/2014/main" id="{553E780E-FD59-4779-B060-A12C61B5B922}"/>
              </a:ext>
            </a:extLst>
          </p:cNvPr>
          <p:cNvPicPr>
            <a:picLocks noChangeAspect="1" noChangeArrowheads="1"/>
          </p:cNvPicPr>
          <p:nvPr/>
        </p:nvPicPr>
        <p:blipFill>
          <a:blip r:embed="rId30">
            <a:extLst>
              <a:ext uri="{28A0092B-C50C-407E-A947-70E740481C1C}">
                <a14:useLocalDpi xmlns:a14="http://schemas.microsoft.com/office/drawing/2010/main" val="0"/>
              </a:ext>
            </a:extLst>
          </a:blip>
          <a:stretch>
            <a:fillRect/>
          </a:stretch>
        </p:blipFill>
        <p:spPr bwMode="auto">
          <a:xfrm>
            <a:off x="5958840" y="2971800"/>
            <a:ext cx="3108960" cy="3464455"/>
          </a:xfrm>
          <a:prstGeom prst="rect">
            <a:avLst/>
          </a:prstGeom>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F48F6088-2CB6-43CC-986F-6BDFFF1FBF06}"/>
              </a:ext>
            </a:extLst>
          </p:cNvPr>
          <p:cNvSpPr>
            <a:spLocks noGrp="1"/>
          </p:cNvSpPr>
          <p:nvPr>
            <p:ph type="body" sz="quarter" idx="39"/>
          </p:nvPr>
        </p:nvSpPr>
        <p:spPr/>
        <p:txBody>
          <a:bodyPr/>
          <a:lstStyle/>
          <a:p>
            <a:r>
              <a:rPr lang="en-US" dirty="0">
                <a:hlinkClick r:id="rId31" action="ppaction://hlinksldjump"/>
              </a:rPr>
              <a:t>Access the text alternative for slide images.</a:t>
            </a:r>
            <a:endParaRPr lang="en-US" dirty="0"/>
          </a:p>
        </p:txBody>
      </p:sp>
      <p:sp>
        <p:nvSpPr>
          <p:cNvPr id="26" name="Slide Number Placeholder 5">
            <a:extLst>
              <a:ext uri="{FF2B5EF4-FFF2-40B4-BE49-F238E27FC236}">
                <a16:creationId xmlns:a16="http://schemas.microsoft.com/office/drawing/2014/main" id="{9A129A38-4FE1-4C1B-B759-EAE9199E1FD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28</a:t>
            </a:fld>
            <a:endParaRPr lang="en-US" dirty="0">
              <a:solidFill>
                <a:schemeClr val="bg1"/>
              </a:solidFill>
              <a:latin typeface="Calibri (Body)"/>
            </a:endParaRPr>
          </a:p>
        </p:txBody>
      </p:sp>
    </p:spTree>
    <p:extLst>
      <p:ext uri="{BB962C8B-B14F-4D97-AF65-F5344CB8AC3E}">
        <p14:creationId xmlns:p14="http://schemas.microsoft.com/office/powerpoint/2010/main" val="2468607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BF927-83CE-4672-BA76-B4960C225CD0}"/>
              </a:ext>
            </a:extLst>
          </p:cNvPr>
          <p:cNvSpPr>
            <a:spLocks noGrp="1"/>
          </p:cNvSpPr>
          <p:nvPr>
            <p:ph type="title"/>
          </p:nvPr>
        </p:nvSpPr>
        <p:spPr/>
        <p:txBody>
          <a:bodyPr/>
          <a:lstStyle/>
          <a:p>
            <a:r>
              <a:rPr lang="en-US" dirty="0">
                <a:latin typeface="+mj-lt"/>
              </a:rPr>
              <a:t>Language Recognition by FSAs</a:t>
            </a:r>
            <a:r>
              <a:rPr lang="en-US" sz="1500" dirty="0">
                <a:latin typeface="+mj-lt"/>
              </a:rPr>
              <a:t> 2</a:t>
            </a:r>
            <a:endParaRPr lang="en-US" dirty="0"/>
          </a:p>
        </p:txBody>
      </p:sp>
      <p:sp>
        <p:nvSpPr>
          <p:cNvPr id="3" name="Content Placeholder 2">
            <a:extLst>
              <a:ext uri="{FF2B5EF4-FFF2-40B4-BE49-F238E27FC236}">
                <a16:creationId xmlns:a16="http://schemas.microsoft.com/office/drawing/2014/main" id="{F73CA2EF-FCB7-4381-9444-97B625AD62FD}"/>
              </a:ext>
            </a:extLst>
          </p:cNvPr>
          <p:cNvSpPr>
            <a:spLocks noGrp="1"/>
          </p:cNvSpPr>
          <p:nvPr>
            <p:ph idx="1"/>
          </p:nvPr>
        </p:nvSpPr>
        <p:spPr>
          <a:xfrm>
            <a:off x="457200" y="1295400"/>
            <a:ext cx="8305800" cy="1727072"/>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Construct a FSA that recognizes the set of bit strings that begin with two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347472" marR="0" lvl="0" indent="-320040" algn="l" defTabSz="457200" rtl="0" eaLnBrk="1" fontAlgn="auto" latinLnBrk="0" hangingPunct="1">
              <a:lnSpc>
                <a:spcPct val="100000"/>
              </a:lnSpc>
              <a:spcBef>
                <a:spcPts val="0"/>
              </a:spcBef>
              <a:spcAft>
                <a:spcPts val="600"/>
              </a:spcAft>
              <a:buClr>
                <a:srgbClr val="1A58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Besides the start state</a:t>
            </a:r>
          </a:p>
        </p:txBody>
      </p:sp>
      <p:graphicFrame>
        <p:nvGraphicFramePr>
          <p:cNvPr id="27" name="Object 26">
            <a:extLst>
              <a:ext uri="{FF2B5EF4-FFF2-40B4-BE49-F238E27FC236}">
                <a16:creationId xmlns:a16="http://schemas.microsoft.com/office/drawing/2014/main" id="{58CD8383-25FB-4EF9-A5BB-33CF513F2B3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44271851"/>
              </p:ext>
            </p:extLst>
          </p:nvPr>
        </p:nvGraphicFramePr>
        <p:xfrm>
          <a:off x="3429000" y="2578608"/>
          <a:ext cx="364001" cy="411480"/>
        </p:xfrm>
        <a:graphic>
          <a:graphicData uri="http://schemas.openxmlformats.org/presentationml/2006/ole">
            <mc:AlternateContent xmlns:mc="http://schemas.openxmlformats.org/markup-compatibility/2006">
              <mc:Choice xmlns:v="urn:schemas-microsoft-com:vml" Requires="v">
                <p:oleObj name="Equation" r:id="rId2" imgW="203040" imgH="228600" progId="Equation.DSMT4">
                  <p:embed/>
                </p:oleObj>
              </mc:Choice>
              <mc:Fallback>
                <p:oleObj name="Equation" r:id="rId2" imgW="203040" imgH="228600" progId="Equation.DSMT4">
                  <p:embed/>
                  <p:pic>
                    <p:nvPicPr>
                      <p:cNvPr id="0" name=""/>
                      <p:cNvPicPr/>
                      <p:nvPr/>
                    </p:nvPicPr>
                    <p:blipFill>
                      <a:blip r:embed="rId3"/>
                      <a:stretch>
                        <a:fillRect/>
                      </a:stretch>
                    </p:blipFill>
                    <p:spPr>
                      <a:xfrm>
                        <a:off x="3429000" y="2578608"/>
                        <a:ext cx="364001" cy="41148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4369296-A659-402F-8BE3-1F99632EFB61}"/>
              </a:ext>
            </a:extLst>
          </p:cNvPr>
          <p:cNvSpPr>
            <a:spLocks noGrp="1"/>
          </p:cNvSpPr>
          <p:nvPr>
            <p:ph idx="10"/>
          </p:nvPr>
        </p:nvSpPr>
        <p:spPr>
          <a:xfrm>
            <a:off x="3703701" y="2550795"/>
            <a:ext cx="3448050" cy="411479"/>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include a nonfinal state</a:t>
            </a:r>
            <a:endParaRPr lang="en-US" dirty="0"/>
          </a:p>
        </p:txBody>
      </p:sp>
      <p:graphicFrame>
        <p:nvGraphicFramePr>
          <p:cNvPr id="28" name="Object 27">
            <a:extLst>
              <a:ext uri="{FF2B5EF4-FFF2-40B4-BE49-F238E27FC236}">
                <a16:creationId xmlns:a16="http://schemas.microsoft.com/office/drawing/2014/main" id="{FEFCF632-E108-4D6C-A74A-3D40EA13709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62357478"/>
              </p:ext>
            </p:extLst>
          </p:nvPr>
        </p:nvGraphicFramePr>
        <p:xfrm>
          <a:off x="6858000" y="2578608"/>
          <a:ext cx="365760" cy="411480"/>
        </p:xfrm>
        <a:graphic>
          <a:graphicData uri="http://schemas.openxmlformats.org/presentationml/2006/ole">
            <mc:AlternateContent xmlns:mc="http://schemas.openxmlformats.org/markup-compatibility/2006">
              <mc:Choice xmlns:v="urn:schemas-microsoft-com:vml" Requires="v">
                <p:oleObj name="Equation" r:id="rId4" imgW="203040" imgH="228600" progId="Equation.DSMT4">
                  <p:embed/>
                </p:oleObj>
              </mc:Choice>
              <mc:Fallback>
                <p:oleObj name="Equation" r:id="rId4" imgW="203040" imgH="228600" progId="Equation.DSMT4">
                  <p:embed/>
                  <p:pic>
                    <p:nvPicPr>
                      <p:cNvPr id="0" name=""/>
                      <p:cNvPicPr/>
                      <p:nvPr/>
                    </p:nvPicPr>
                    <p:blipFill>
                      <a:blip r:embed="rId5"/>
                      <a:stretch>
                        <a:fillRect/>
                      </a:stretch>
                    </p:blipFill>
                    <p:spPr>
                      <a:xfrm>
                        <a:off x="6858000" y="2578608"/>
                        <a:ext cx="365760" cy="41148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9974C9E-B750-4922-97F5-26F42F03A341}"/>
              </a:ext>
            </a:extLst>
          </p:cNvPr>
          <p:cNvSpPr>
            <a:spLocks noGrp="1"/>
          </p:cNvSpPr>
          <p:nvPr>
            <p:ph idx="11"/>
          </p:nvPr>
        </p:nvSpPr>
        <p:spPr>
          <a:xfrm>
            <a:off x="7153275" y="2550795"/>
            <a:ext cx="1463040" cy="411479"/>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move</a:t>
            </a:r>
            <a:endParaRPr lang="en-US" dirty="0"/>
          </a:p>
        </p:txBody>
      </p:sp>
      <p:sp>
        <p:nvSpPr>
          <p:cNvPr id="6" name="Content Placeholder 5">
            <a:extLst>
              <a:ext uri="{FF2B5EF4-FFF2-40B4-BE49-F238E27FC236}">
                <a16:creationId xmlns:a16="http://schemas.microsoft.com/office/drawing/2014/main" id="{1D08E07A-BA36-4F8E-B639-343A06E6E9D9}"/>
              </a:ext>
            </a:extLst>
          </p:cNvPr>
          <p:cNvSpPr>
            <a:spLocks noGrp="1"/>
          </p:cNvSpPr>
          <p:nvPr>
            <p:ph idx="12"/>
          </p:nvPr>
        </p:nvSpPr>
        <p:spPr>
          <a:xfrm>
            <a:off x="807720" y="2903220"/>
            <a:ext cx="609600" cy="405766"/>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to</a:t>
            </a:r>
            <a:endParaRPr lang="en-US" dirty="0"/>
          </a:p>
        </p:txBody>
      </p:sp>
      <p:graphicFrame>
        <p:nvGraphicFramePr>
          <p:cNvPr id="29" name="Object 28">
            <a:extLst>
              <a:ext uri="{FF2B5EF4-FFF2-40B4-BE49-F238E27FC236}">
                <a16:creationId xmlns:a16="http://schemas.microsoft.com/office/drawing/2014/main" id="{76C19760-77DA-4DB3-ABD9-39386674340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42310548"/>
              </p:ext>
            </p:extLst>
          </p:nvPr>
        </p:nvGraphicFramePr>
        <p:xfrm>
          <a:off x="1170432" y="2926080"/>
          <a:ext cx="274320" cy="411480"/>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0" name=""/>
                      <p:cNvPicPr/>
                      <p:nvPr/>
                    </p:nvPicPr>
                    <p:blipFill>
                      <a:blip r:embed="rId7"/>
                      <a:stretch>
                        <a:fillRect/>
                      </a:stretch>
                    </p:blipFill>
                    <p:spPr>
                      <a:xfrm>
                        <a:off x="1170432" y="2926080"/>
                        <a:ext cx="274320" cy="41148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39C23FC7-2478-4D29-8C30-A9888B81FA2F}"/>
              </a:ext>
            </a:extLst>
          </p:cNvPr>
          <p:cNvSpPr>
            <a:spLocks noGrp="1"/>
          </p:cNvSpPr>
          <p:nvPr>
            <p:ph idx="13"/>
          </p:nvPr>
        </p:nvSpPr>
        <p:spPr>
          <a:xfrm>
            <a:off x="1371791" y="2907792"/>
            <a:ext cx="960120" cy="405766"/>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from</a:t>
            </a:r>
            <a:endParaRPr lang="en-US" dirty="0"/>
          </a:p>
        </p:txBody>
      </p:sp>
      <p:graphicFrame>
        <p:nvGraphicFramePr>
          <p:cNvPr id="30" name="Object 29">
            <a:extLst>
              <a:ext uri="{FF2B5EF4-FFF2-40B4-BE49-F238E27FC236}">
                <a16:creationId xmlns:a16="http://schemas.microsoft.com/office/drawing/2014/main" id="{2AB69C73-F627-4FE7-BE9F-9BCFF28AF63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97390316"/>
              </p:ext>
            </p:extLst>
          </p:nvPr>
        </p:nvGraphicFramePr>
        <p:xfrm>
          <a:off x="2033451" y="2926080"/>
          <a:ext cx="274320" cy="411480"/>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0" name=""/>
                      <p:cNvPicPr/>
                      <p:nvPr/>
                    </p:nvPicPr>
                    <p:blipFill>
                      <a:blip r:embed="rId9"/>
                      <a:stretch>
                        <a:fillRect/>
                      </a:stretch>
                    </p:blipFill>
                    <p:spPr>
                      <a:xfrm>
                        <a:off x="2033451" y="2926080"/>
                        <a:ext cx="274320" cy="41148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7A82FEFA-D3E5-4FCF-8987-519C935E5467}"/>
              </a:ext>
            </a:extLst>
          </p:cNvPr>
          <p:cNvSpPr>
            <a:spLocks noGrp="1"/>
          </p:cNvSpPr>
          <p:nvPr>
            <p:ph idx="14"/>
          </p:nvPr>
        </p:nvSpPr>
        <p:spPr>
          <a:xfrm>
            <a:off x="2209800" y="2907792"/>
            <a:ext cx="2667000" cy="381000"/>
          </a:xfrm>
        </p:spPr>
        <p:txBody>
          <a:bodyPr/>
          <a:lstStyle/>
          <a:p>
            <a:pPr marL="27432" marR="0" lvl="0" algn="l" defTabSz="457200" rtl="0" eaLnBrk="1" fontAlgn="auto" latinLnBrk="0" hangingPunct="1">
              <a:lnSpc>
                <a:spcPct val="100000"/>
              </a:lnSpc>
              <a:spcBef>
                <a:spcPts val="0"/>
              </a:spcBef>
              <a:spcAft>
                <a:spcPts val="600"/>
              </a:spcAft>
              <a:buClr>
                <a:srgbClr val="1A587B"/>
              </a:buClr>
              <a:buSzTx/>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the first bit is a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p:txBody>
      </p:sp>
      <p:sp>
        <p:nvSpPr>
          <p:cNvPr id="9" name="Content Placeholder 8">
            <a:extLst>
              <a:ext uri="{FF2B5EF4-FFF2-40B4-BE49-F238E27FC236}">
                <a16:creationId xmlns:a16="http://schemas.microsoft.com/office/drawing/2014/main" id="{70FD45B5-C02A-4B1E-9F67-403FF921AEC4}"/>
              </a:ext>
            </a:extLst>
          </p:cNvPr>
          <p:cNvSpPr>
            <a:spLocks noGrp="1"/>
          </p:cNvSpPr>
          <p:nvPr>
            <p:ph idx="15"/>
          </p:nvPr>
        </p:nvSpPr>
        <p:spPr>
          <a:xfrm>
            <a:off x="457200" y="3310889"/>
            <a:ext cx="3590923" cy="405765"/>
          </a:xfrm>
        </p:spPr>
        <p:txBody>
          <a:bodyPr/>
          <a:lstStyle/>
          <a:p>
            <a:pPr marL="347472" marR="0" lvl="0" indent="-320040" algn="l" defTabSz="457200" rtl="0" eaLnBrk="1" fontAlgn="auto" latinLnBrk="0" hangingPunct="1">
              <a:lnSpc>
                <a:spcPct val="100000"/>
              </a:lnSpc>
              <a:spcBef>
                <a:spcPts val="0"/>
              </a:spcBef>
              <a:spcAft>
                <a:spcPts val="600"/>
              </a:spcAft>
              <a:buClr>
                <a:srgbClr val="1A58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Next, we add a final state</a:t>
            </a:r>
            <a:endParaRPr lang="en-US" dirty="0"/>
          </a:p>
        </p:txBody>
      </p:sp>
      <p:graphicFrame>
        <p:nvGraphicFramePr>
          <p:cNvPr id="32" name="Object 31">
            <a:extLst>
              <a:ext uri="{FF2B5EF4-FFF2-40B4-BE49-F238E27FC236}">
                <a16:creationId xmlns:a16="http://schemas.microsoft.com/office/drawing/2014/main" id="{7117EF20-F741-4CCD-B3D7-61121E80DFA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12678497"/>
              </p:ext>
            </p:extLst>
          </p:nvPr>
        </p:nvGraphicFramePr>
        <p:xfrm>
          <a:off x="3803904" y="3337560"/>
          <a:ext cx="342900" cy="411480"/>
        </p:xfrm>
        <a:graphic>
          <a:graphicData uri="http://schemas.openxmlformats.org/presentationml/2006/ole">
            <mc:AlternateContent xmlns:mc="http://schemas.openxmlformats.org/markup-compatibility/2006">
              <mc:Choice xmlns:v="urn:schemas-microsoft-com:vml" Requires="v">
                <p:oleObj name="Equation" r:id="rId10" imgW="190440" imgH="228600" progId="Equation.DSMT4">
                  <p:embed/>
                </p:oleObj>
              </mc:Choice>
              <mc:Fallback>
                <p:oleObj name="Equation" r:id="rId10" imgW="190440" imgH="228600" progId="Equation.DSMT4">
                  <p:embed/>
                  <p:pic>
                    <p:nvPicPr>
                      <p:cNvPr id="0" name=""/>
                      <p:cNvPicPr/>
                      <p:nvPr/>
                    </p:nvPicPr>
                    <p:blipFill>
                      <a:blip r:embed="rId11"/>
                      <a:stretch>
                        <a:fillRect/>
                      </a:stretch>
                    </p:blipFill>
                    <p:spPr>
                      <a:xfrm>
                        <a:off x="3803904" y="3337560"/>
                        <a:ext cx="342900" cy="41148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A939E83C-A561-49A5-9787-455A2F0A97D3}"/>
              </a:ext>
            </a:extLst>
          </p:cNvPr>
          <p:cNvSpPr>
            <a:spLocks noGrp="1"/>
          </p:cNvSpPr>
          <p:nvPr>
            <p:ph idx="16"/>
          </p:nvPr>
        </p:nvSpPr>
        <p:spPr>
          <a:xfrm>
            <a:off x="4067195" y="3308986"/>
            <a:ext cx="3069771" cy="447674"/>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which we move to from</a:t>
            </a:r>
            <a:endParaRPr lang="en-US" dirty="0"/>
          </a:p>
        </p:txBody>
      </p:sp>
      <p:graphicFrame>
        <p:nvGraphicFramePr>
          <p:cNvPr id="31" name="Object 30">
            <a:extLst>
              <a:ext uri="{FF2B5EF4-FFF2-40B4-BE49-F238E27FC236}">
                <a16:creationId xmlns:a16="http://schemas.microsoft.com/office/drawing/2014/main" id="{59FFB773-7B2B-41C2-9B07-DD0E3599A3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59519453"/>
              </p:ext>
            </p:extLst>
          </p:nvPr>
        </p:nvGraphicFramePr>
        <p:xfrm>
          <a:off x="6876288" y="3337560"/>
          <a:ext cx="342900" cy="411480"/>
        </p:xfrm>
        <a:graphic>
          <a:graphicData uri="http://schemas.openxmlformats.org/presentationml/2006/ole">
            <mc:AlternateContent xmlns:mc="http://schemas.openxmlformats.org/markup-compatibility/2006">
              <mc:Choice xmlns:v="urn:schemas-microsoft-com:vml" Requires="v">
                <p:oleObj name="Equation" r:id="rId12" imgW="190440" imgH="228600" progId="Equation.DSMT4">
                  <p:embed/>
                </p:oleObj>
              </mc:Choice>
              <mc:Fallback>
                <p:oleObj name="Equation" r:id="rId12" imgW="190440" imgH="228600" progId="Equation.DSMT4">
                  <p:embed/>
                  <p:pic>
                    <p:nvPicPr>
                      <p:cNvPr id="0" name=""/>
                      <p:cNvPicPr/>
                      <p:nvPr/>
                    </p:nvPicPr>
                    <p:blipFill>
                      <a:blip r:embed="rId13"/>
                      <a:stretch>
                        <a:fillRect/>
                      </a:stretch>
                    </p:blipFill>
                    <p:spPr>
                      <a:xfrm>
                        <a:off x="6876288" y="3337560"/>
                        <a:ext cx="342900" cy="41148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40F45488-0324-4DA8-9E51-7136FFE42BBE}"/>
              </a:ext>
            </a:extLst>
          </p:cNvPr>
          <p:cNvSpPr>
            <a:spLocks noGrp="1"/>
          </p:cNvSpPr>
          <p:nvPr>
            <p:ph idx="17"/>
          </p:nvPr>
        </p:nvSpPr>
        <p:spPr>
          <a:xfrm>
            <a:off x="7152571" y="3305704"/>
            <a:ext cx="914591" cy="397616"/>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the</a:t>
            </a:r>
            <a:endParaRPr lang="en-US" dirty="0"/>
          </a:p>
        </p:txBody>
      </p:sp>
      <p:sp>
        <p:nvSpPr>
          <p:cNvPr id="12" name="Content Placeholder 11">
            <a:extLst>
              <a:ext uri="{FF2B5EF4-FFF2-40B4-BE49-F238E27FC236}">
                <a16:creationId xmlns:a16="http://schemas.microsoft.com/office/drawing/2014/main" id="{B1264905-0DDC-43F8-A6ED-847DF5A66C1D}"/>
              </a:ext>
            </a:extLst>
          </p:cNvPr>
          <p:cNvSpPr>
            <a:spLocks noGrp="1"/>
          </p:cNvSpPr>
          <p:nvPr>
            <p:ph idx="18"/>
          </p:nvPr>
        </p:nvSpPr>
        <p:spPr>
          <a:xfrm>
            <a:off x="458592" y="3640455"/>
            <a:ext cx="7847208" cy="1192529"/>
          </a:xfrm>
        </p:spPr>
        <p:txBody>
          <a:bodyPr/>
          <a:lstStyle/>
          <a:p>
            <a:pPr marL="347472" marR="0" lvl="0" algn="l" defTabSz="457200" rtl="0" eaLnBrk="1" fontAlgn="auto" latinLnBrk="0" hangingPunct="1">
              <a:lnSpc>
                <a:spcPct val="100000"/>
              </a:lnSpc>
              <a:spcBef>
                <a:spcPts val="0"/>
              </a:spcBef>
              <a:spcAft>
                <a:spcPts val="600"/>
              </a:spcAft>
              <a:buClr>
                <a:srgbClr val="1A587B"/>
              </a:buClr>
              <a:buSzTx/>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second bit is a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We stay in this state no matter what the succeeding bits (if any) are.</a:t>
            </a:r>
          </a:p>
          <a:p>
            <a:pPr marL="347472" marR="0" lvl="0" indent="-320040" algn="l" defTabSz="457200" rtl="0" eaLnBrk="1" fontAlgn="auto" latinLnBrk="0" hangingPunct="1">
              <a:lnSpc>
                <a:spcPct val="100000"/>
              </a:lnSpc>
              <a:spcBef>
                <a:spcPts val="0"/>
              </a:spcBef>
              <a:spcAft>
                <a:spcPts val="600"/>
              </a:spcAft>
              <a:buClr>
                <a:srgbClr val="1A58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need a nonfinal state</a:t>
            </a:r>
            <a:endParaRPr lang="en-US" dirty="0"/>
          </a:p>
        </p:txBody>
      </p:sp>
      <p:graphicFrame>
        <p:nvGraphicFramePr>
          <p:cNvPr id="33" name="Object 32">
            <a:extLst>
              <a:ext uri="{FF2B5EF4-FFF2-40B4-BE49-F238E27FC236}">
                <a16:creationId xmlns:a16="http://schemas.microsoft.com/office/drawing/2014/main" id="{06AAE21C-44CB-4315-B7F5-4D6FD9EAC0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14841997"/>
              </p:ext>
            </p:extLst>
          </p:nvPr>
        </p:nvGraphicFramePr>
        <p:xfrm>
          <a:off x="3749040" y="4421505"/>
          <a:ext cx="342900" cy="411480"/>
        </p:xfrm>
        <a:graphic>
          <a:graphicData uri="http://schemas.openxmlformats.org/presentationml/2006/ole">
            <mc:AlternateContent xmlns:mc="http://schemas.openxmlformats.org/markup-compatibility/2006">
              <mc:Choice xmlns:v="urn:schemas-microsoft-com:vml" Requires="v">
                <p:oleObj name="Equation" r:id="rId14" imgW="190440" imgH="228600" progId="Equation.DSMT4">
                  <p:embed/>
                </p:oleObj>
              </mc:Choice>
              <mc:Fallback>
                <p:oleObj name="Equation" r:id="rId14" imgW="190440" imgH="228600" progId="Equation.DSMT4">
                  <p:embed/>
                  <p:pic>
                    <p:nvPicPr>
                      <p:cNvPr id="0" name=""/>
                      <p:cNvPicPr/>
                      <p:nvPr/>
                    </p:nvPicPr>
                    <p:blipFill>
                      <a:blip r:embed="rId15"/>
                      <a:stretch>
                        <a:fillRect/>
                      </a:stretch>
                    </p:blipFill>
                    <p:spPr>
                      <a:xfrm>
                        <a:off x="3749040" y="4421505"/>
                        <a:ext cx="342900" cy="41148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731999EC-567F-4C99-A9ED-ED13DACE3F58}"/>
              </a:ext>
            </a:extLst>
          </p:cNvPr>
          <p:cNvSpPr>
            <a:spLocks noGrp="1"/>
          </p:cNvSpPr>
          <p:nvPr>
            <p:ph idx="19"/>
          </p:nvPr>
        </p:nvSpPr>
        <p:spPr>
          <a:xfrm>
            <a:off x="4042410" y="4389120"/>
            <a:ext cx="3919539" cy="380999"/>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 that we can move to it from</a:t>
            </a:r>
            <a:endParaRPr lang="en-US" dirty="0"/>
          </a:p>
        </p:txBody>
      </p:sp>
      <p:graphicFrame>
        <p:nvGraphicFramePr>
          <p:cNvPr id="34" name="Object 33">
            <a:extLst>
              <a:ext uri="{FF2B5EF4-FFF2-40B4-BE49-F238E27FC236}">
                <a16:creationId xmlns:a16="http://schemas.microsoft.com/office/drawing/2014/main" id="{9CAB994E-8D3D-4DA6-9B7A-147193DE0D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00235199"/>
              </p:ext>
            </p:extLst>
          </p:nvPr>
        </p:nvGraphicFramePr>
        <p:xfrm>
          <a:off x="7620000" y="4421505"/>
          <a:ext cx="274320" cy="411480"/>
        </p:xfrm>
        <a:graphic>
          <a:graphicData uri="http://schemas.openxmlformats.org/presentationml/2006/ole">
            <mc:AlternateContent xmlns:mc="http://schemas.openxmlformats.org/markup-compatibility/2006">
              <mc:Choice xmlns:v="urn:schemas-microsoft-com:vml" Requires="v">
                <p:oleObj name="Equation" r:id="rId16" imgW="152280" imgH="228600" progId="Equation.DSMT4">
                  <p:embed/>
                </p:oleObj>
              </mc:Choice>
              <mc:Fallback>
                <p:oleObj name="Equation" r:id="rId16" imgW="152280" imgH="228600" progId="Equation.DSMT4">
                  <p:embed/>
                  <p:pic>
                    <p:nvPicPr>
                      <p:cNvPr id="0" name=""/>
                      <p:cNvPicPr/>
                      <p:nvPr/>
                    </p:nvPicPr>
                    <p:blipFill>
                      <a:blip r:embed="rId17"/>
                      <a:stretch>
                        <a:fillRect/>
                      </a:stretch>
                    </p:blipFill>
                    <p:spPr>
                      <a:xfrm>
                        <a:off x="7620000" y="4421505"/>
                        <a:ext cx="274320" cy="411480"/>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7EF39699-F7B9-4395-82EF-C4D2F84D0013}"/>
              </a:ext>
            </a:extLst>
          </p:cNvPr>
          <p:cNvSpPr>
            <a:spLocks noGrp="1"/>
          </p:cNvSpPr>
          <p:nvPr>
            <p:ph idx="20"/>
          </p:nvPr>
        </p:nvSpPr>
        <p:spPr>
          <a:xfrm>
            <a:off x="7832408" y="4389120"/>
            <a:ext cx="495300" cy="417366"/>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a:t>
            </a:r>
            <a:endParaRPr lang="en-US" dirty="0"/>
          </a:p>
        </p:txBody>
      </p:sp>
      <p:sp>
        <p:nvSpPr>
          <p:cNvPr id="15" name="Content Placeholder 14">
            <a:extLst>
              <a:ext uri="{FF2B5EF4-FFF2-40B4-BE49-F238E27FC236}">
                <a16:creationId xmlns:a16="http://schemas.microsoft.com/office/drawing/2014/main" id="{B39B1BFD-7F39-4EE1-8C97-327A05C9EED5}"/>
              </a:ext>
            </a:extLst>
          </p:cNvPr>
          <p:cNvSpPr>
            <a:spLocks noGrp="1"/>
          </p:cNvSpPr>
          <p:nvPr>
            <p:ph idx="21"/>
          </p:nvPr>
        </p:nvSpPr>
        <p:spPr>
          <a:xfrm>
            <a:off x="807719" y="4721199"/>
            <a:ext cx="3296222" cy="44992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first bit is a 1 and from</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35" name="Object 34">
            <a:extLst>
              <a:ext uri="{FF2B5EF4-FFF2-40B4-BE49-F238E27FC236}">
                <a16:creationId xmlns:a16="http://schemas.microsoft.com/office/drawing/2014/main" id="{3A0772B6-5F46-442B-8904-ED448995F0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0210356"/>
              </p:ext>
            </p:extLst>
          </p:nvPr>
        </p:nvGraphicFramePr>
        <p:xfrm>
          <a:off x="3905250" y="4736592"/>
          <a:ext cx="274320" cy="411480"/>
        </p:xfrm>
        <a:graphic>
          <a:graphicData uri="http://schemas.openxmlformats.org/presentationml/2006/ole">
            <mc:AlternateContent xmlns:mc="http://schemas.openxmlformats.org/markup-compatibility/2006">
              <mc:Choice xmlns:v="urn:schemas-microsoft-com:vml" Requires="v">
                <p:oleObj name="Equation" r:id="rId18" imgW="152280" imgH="228600" progId="Equation.DSMT4">
                  <p:embed/>
                </p:oleObj>
              </mc:Choice>
              <mc:Fallback>
                <p:oleObj name="Equation" r:id="rId18" imgW="152280" imgH="228600" progId="Equation.DSMT4">
                  <p:embed/>
                  <p:pic>
                    <p:nvPicPr>
                      <p:cNvPr id="0" name=""/>
                      <p:cNvPicPr/>
                      <p:nvPr/>
                    </p:nvPicPr>
                    <p:blipFill>
                      <a:blip r:embed="rId19"/>
                      <a:stretch>
                        <a:fillRect/>
                      </a:stretch>
                    </p:blipFill>
                    <p:spPr>
                      <a:xfrm>
                        <a:off x="3905250" y="4736592"/>
                        <a:ext cx="274320" cy="411480"/>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464517CB-0E0B-4927-9956-986A13F85F5E}"/>
              </a:ext>
            </a:extLst>
          </p:cNvPr>
          <p:cNvSpPr>
            <a:spLocks noGrp="1"/>
          </p:cNvSpPr>
          <p:nvPr>
            <p:ph idx="23"/>
          </p:nvPr>
        </p:nvSpPr>
        <p:spPr>
          <a:xfrm>
            <a:off x="4125849" y="4718304"/>
            <a:ext cx="2935224" cy="423944"/>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the second bit is a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pic>
        <p:nvPicPr>
          <p:cNvPr id="25" name="Picture 3" descr="A state diagram, labeled A, for a deterministic finite-state automata recognizing the languages in example 6.">
            <a:extLst>
              <a:ext uri="{FF2B5EF4-FFF2-40B4-BE49-F238E27FC236}">
                <a16:creationId xmlns:a16="http://schemas.microsoft.com/office/drawing/2014/main" id="{31CDDB24-C8A4-40D0-A6A8-42804C00DBDA}"/>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10417" b="6250"/>
          <a:stretch/>
        </p:blipFill>
        <p:spPr bwMode="auto">
          <a:xfrm>
            <a:off x="2307771" y="5181600"/>
            <a:ext cx="4528458" cy="1219200"/>
          </a:xfrm>
          <a:prstGeom prst="rect">
            <a:avLst/>
          </a:prstGeom>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52A97A3C-3903-4CFE-BDA5-B9359C2A77CE}"/>
              </a:ext>
            </a:extLst>
          </p:cNvPr>
          <p:cNvSpPr>
            <a:spLocks noGrp="1"/>
          </p:cNvSpPr>
          <p:nvPr>
            <p:ph type="body" sz="quarter" idx="39"/>
          </p:nvPr>
        </p:nvSpPr>
        <p:spPr/>
        <p:txBody>
          <a:bodyPr/>
          <a:lstStyle/>
          <a:p>
            <a:r>
              <a:rPr lang="en-US" dirty="0">
                <a:hlinkClick r:id="rId21" action="ppaction://hlinksldjump"/>
              </a:rPr>
              <a:t>Access the text alternative for slide images.</a:t>
            </a:r>
            <a:endParaRPr lang="en-US" dirty="0"/>
          </a:p>
        </p:txBody>
      </p:sp>
      <p:sp>
        <p:nvSpPr>
          <p:cNvPr id="26" name="Slide Number Placeholder 5">
            <a:extLst>
              <a:ext uri="{FF2B5EF4-FFF2-40B4-BE49-F238E27FC236}">
                <a16:creationId xmlns:a16="http://schemas.microsoft.com/office/drawing/2014/main" id="{0D0B73F2-0AB9-46FF-85B0-B467BF14E0D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29</a:t>
            </a:fld>
            <a:endParaRPr lang="en-US" dirty="0">
              <a:solidFill>
                <a:schemeClr val="bg1"/>
              </a:solidFill>
              <a:latin typeface="Calibri (Body)"/>
            </a:endParaRPr>
          </a:p>
        </p:txBody>
      </p:sp>
    </p:spTree>
    <p:extLst>
      <p:ext uri="{BB962C8B-B14F-4D97-AF65-F5344CB8AC3E}">
        <p14:creationId xmlns:p14="http://schemas.microsoft.com/office/powerpoint/2010/main" val="3753252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lstStyle/>
          <a:p>
            <a:r>
              <a:rPr lang="en-US" sz="6000" b="1" dirty="0">
                <a:latin typeface="+mj-lt"/>
              </a:rPr>
              <a:t>Languages and Grammars</a:t>
            </a:r>
          </a:p>
        </p:txBody>
      </p:sp>
      <p:sp>
        <p:nvSpPr>
          <p:cNvPr id="3" name="Content Placeholder 2"/>
          <p:cNvSpPr>
            <a:spLocks noGrp="1"/>
          </p:cNvSpPr>
          <p:nvPr>
            <p:ph idx="1"/>
          </p:nvPr>
        </p:nvSpPr>
        <p:spPr>
          <a:xfrm>
            <a:off x="3200400" y="3810000"/>
            <a:ext cx="2743200" cy="640080"/>
          </a:xfrm>
        </p:spPr>
        <p:txBody>
          <a:bodyPr/>
          <a:lstStyle/>
          <a:p>
            <a:pPr algn="ctr"/>
            <a:r>
              <a:rPr lang="en-US" dirty="0">
                <a:latin typeface="+mj-lt"/>
              </a:rPr>
              <a:t>Section 13.1</a:t>
            </a:r>
          </a:p>
        </p:txBody>
      </p:sp>
      <p:sp>
        <p:nvSpPr>
          <p:cNvPr id="4" name="Slide Number Placeholder 5">
            <a:extLst>
              <a:ext uri="{FF2B5EF4-FFF2-40B4-BE49-F238E27FC236}">
                <a16:creationId xmlns:a16="http://schemas.microsoft.com/office/drawing/2014/main" id="{2A8DC3BB-FCFF-43BC-B36C-AD43796621C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a:t>
            </a:fld>
            <a:endParaRPr lang="en-US" dirty="0">
              <a:solidFill>
                <a:schemeClr val="bg1"/>
              </a:solidFill>
              <a:latin typeface="Calibri (Body)"/>
            </a:endParaRPr>
          </a:p>
        </p:txBody>
      </p:sp>
    </p:spTree>
    <p:extLst>
      <p:ext uri="{BB962C8B-B14F-4D97-AF65-F5344CB8AC3E}">
        <p14:creationId xmlns:p14="http://schemas.microsoft.com/office/powerpoint/2010/main" val="119104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BF927-83CE-4672-BA76-B4960C225CD0}"/>
              </a:ext>
            </a:extLst>
          </p:cNvPr>
          <p:cNvSpPr>
            <a:spLocks noGrp="1"/>
          </p:cNvSpPr>
          <p:nvPr>
            <p:ph type="title"/>
          </p:nvPr>
        </p:nvSpPr>
        <p:spPr/>
        <p:txBody>
          <a:bodyPr/>
          <a:lstStyle/>
          <a:p>
            <a:r>
              <a:rPr lang="en-US" dirty="0">
                <a:latin typeface="+mj-lt"/>
              </a:rPr>
              <a:t>Language Recognition by FSAs</a:t>
            </a:r>
            <a:r>
              <a:rPr lang="en-US" sz="1500" dirty="0">
                <a:latin typeface="+mj-lt"/>
              </a:rPr>
              <a:t> 3</a:t>
            </a:r>
            <a:endParaRPr lang="en-US" dirty="0"/>
          </a:p>
        </p:txBody>
      </p:sp>
      <p:sp>
        <p:nvSpPr>
          <p:cNvPr id="3" name="Content Placeholder 2">
            <a:extLst>
              <a:ext uri="{FF2B5EF4-FFF2-40B4-BE49-F238E27FC236}">
                <a16:creationId xmlns:a16="http://schemas.microsoft.com/office/drawing/2014/main" id="{F73CA2EF-FCB7-4381-9444-97B625AD62FD}"/>
              </a:ext>
            </a:extLst>
          </p:cNvPr>
          <p:cNvSpPr>
            <a:spLocks noGrp="1"/>
          </p:cNvSpPr>
          <p:nvPr>
            <p:ph idx="1"/>
          </p:nvPr>
        </p:nvSpPr>
        <p:spPr>
          <a:xfrm>
            <a:off x="457199" y="1295400"/>
            <a:ext cx="8273987" cy="1733319"/>
          </a:xfrm>
        </p:spPr>
        <p:txBody>
          <a:bodyPr/>
          <a:lstStyle/>
          <a:p>
            <a:pPr marL="0" marR="0" lvl="1" indent="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Construct a FSA that recognizes the set of bit strings that contain two consecutive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347472" marR="0" lvl="0" indent="-320040" algn="l" defTabSz="457200" rtl="0" eaLnBrk="1" fontAlgn="auto" latinLnBrk="0" hangingPunct="1">
              <a:lnSpc>
                <a:spcPct val="100000"/>
              </a:lnSpc>
              <a:spcBef>
                <a:spcPts val="0"/>
              </a:spcBef>
              <a:spcAft>
                <a:spcPts val="600"/>
              </a:spcAft>
              <a:buClr>
                <a:srgbClr val="1A58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Besides the start state</a:t>
            </a:r>
          </a:p>
        </p:txBody>
      </p:sp>
      <p:graphicFrame>
        <p:nvGraphicFramePr>
          <p:cNvPr id="27" name="Object 26">
            <a:extLst>
              <a:ext uri="{FF2B5EF4-FFF2-40B4-BE49-F238E27FC236}">
                <a16:creationId xmlns:a16="http://schemas.microsoft.com/office/drawing/2014/main" id="{58CD8383-25FB-4EF9-A5BB-33CF513F2B3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54263096"/>
              </p:ext>
            </p:extLst>
          </p:nvPr>
        </p:nvGraphicFramePr>
        <p:xfrm>
          <a:off x="3429000" y="2578608"/>
          <a:ext cx="364001" cy="411480"/>
        </p:xfrm>
        <a:graphic>
          <a:graphicData uri="http://schemas.openxmlformats.org/presentationml/2006/ole">
            <mc:AlternateContent xmlns:mc="http://schemas.openxmlformats.org/markup-compatibility/2006">
              <mc:Choice xmlns:v="urn:schemas-microsoft-com:vml" Requires="v">
                <p:oleObj name="Equation" r:id="rId2" imgW="203040" imgH="228600" progId="Equation.DSMT4">
                  <p:embed/>
                </p:oleObj>
              </mc:Choice>
              <mc:Fallback>
                <p:oleObj name="Equation" r:id="rId2" imgW="203040" imgH="228600" progId="Equation.DSMT4">
                  <p:embed/>
                  <p:pic>
                    <p:nvPicPr>
                      <p:cNvPr id="27" name="Object 26">
                        <a:extLst>
                          <a:ext uri="{FF2B5EF4-FFF2-40B4-BE49-F238E27FC236}">
                            <a16:creationId xmlns:a16="http://schemas.microsoft.com/office/drawing/2014/main" id="{58CD8383-25FB-4EF9-A5BB-33CF513F2B31}"/>
                          </a:ext>
                        </a:extLst>
                      </p:cNvPr>
                      <p:cNvPicPr/>
                      <p:nvPr/>
                    </p:nvPicPr>
                    <p:blipFill>
                      <a:blip r:embed="rId3"/>
                      <a:stretch>
                        <a:fillRect/>
                      </a:stretch>
                    </p:blipFill>
                    <p:spPr>
                      <a:xfrm>
                        <a:off x="3429000" y="2578608"/>
                        <a:ext cx="364001" cy="41148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4369296-A659-402F-8BE3-1F99632EFB61}"/>
              </a:ext>
            </a:extLst>
          </p:cNvPr>
          <p:cNvSpPr>
            <a:spLocks noGrp="1"/>
          </p:cNvSpPr>
          <p:nvPr>
            <p:ph idx="10"/>
          </p:nvPr>
        </p:nvSpPr>
        <p:spPr>
          <a:xfrm>
            <a:off x="3703701" y="2550795"/>
            <a:ext cx="3448050" cy="411479"/>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include a nonfinal state</a:t>
            </a:r>
            <a:endParaRPr lang="en-US" dirty="0"/>
          </a:p>
        </p:txBody>
      </p:sp>
      <p:graphicFrame>
        <p:nvGraphicFramePr>
          <p:cNvPr id="28" name="Object 27">
            <a:extLst>
              <a:ext uri="{FF2B5EF4-FFF2-40B4-BE49-F238E27FC236}">
                <a16:creationId xmlns:a16="http://schemas.microsoft.com/office/drawing/2014/main" id="{FEFCF632-E108-4D6C-A74A-3D40EA13709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36747843"/>
              </p:ext>
            </p:extLst>
          </p:nvPr>
        </p:nvGraphicFramePr>
        <p:xfrm>
          <a:off x="6869113" y="2578100"/>
          <a:ext cx="342900" cy="412750"/>
        </p:xfrm>
        <a:graphic>
          <a:graphicData uri="http://schemas.openxmlformats.org/presentationml/2006/ole">
            <mc:AlternateContent xmlns:mc="http://schemas.openxmlformats.org/markup-compatibility/2006">
              <mc:Choice xmlns:v="urn:schemas-microsoft-com:vml" Requires="v">
                <p:oleObj name="Equation" r:id="rId4" imgW="190440" imgH="228600" progId="Equation.DSMT4">
                  <p:embed/>
                </p:oleObj>
              </mc:Choice>
              <mc:Fallback>
                <p:oleObj name="Equation" r:id="rId4" imgW="190440" imgH="228600" progId="Equation.DSMT4">
                  <p:embed/>
                  <p:pic>
                    <p:nvPicPr>
                      <p:cNvPr id="28" name="Object 27">
                        <a:extLst>
                          <a:ext uri="{FF2B5EF4-FFF2-40B4-BE49-F238E27FC236}">
                            <a16:creationId xmlns:a16="http://schemas.microsoft.com/office/drawing/2014/main" id="{FEFCF632-E108-4D6C-A74A-3D40EA137095}"/>
                          </a:ext>
                        </a:extLst>
                      </p:cNvPr>
                      <p:cNvPicPr/>
                      <p:nvPr/>
                    </p:nvPicPr>
                    <p:blipFill>
                      <a:blip r:embed="rId5"/>
                      <a:stretch>
                        <a:fillRect/>
                      </a:stretch>
                    </p:blipFill>
                    <p:spPr>
                      <a:xfrm>
                        <a:off x="6869113" y="2578100"/>
                        <a:ext cx="342900" cy="41275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9974C9E-B750-4922-97F5-26F42F03A341}"/>
              </a:ext>
            </a:extLst>
          </p:cNvPr>
          <p:cNvSpPr>
            <a:spLocks noGrp="1"/>
          </p:cNvSpPr>
          <p:nvPr>
            <p:ph idx="11"/>
          </p:nvPr>
        </p:nvSpPr>
        <p:spPr>
          <a:xfrm>
            <a:off x="7151751" y="2550794"/>
            <a:ext cx="1579436" cy="411479"/>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which tells</a:t>
            </a:r>
            <a:endParaRPr lang="en-US" dirty="0"/>
          </a:p>
        </p:txBody>
      </p:sp>
      <p:sp>
        <p:nvSpPr>
          <p:cNvPr id="6" name="Content Placeholder 5">
            <a:extLst>
              <a:ext uri="{FF2B5EF4-FFF2-40B4-BE49-F238E27FC236}">
                <a16:creationId xmlns:a16="http://schemas.microsoft.com/office/drawing/2014/main" id="{1D08E07A-BA36-4F8E-B639-343A06E6E9D9}"/>
              </a:ext>
            </a:extLst>
          </p:cNvPr>
          <p:cNvSpPr>
            <a:spLocks noGrp="1"/>
          </p:cNvSpPr>
          <p:nvPr>
            <p:ph idx="12"/>
          </p:nvPr>
        </p:nvSpPr>
        <p:spPr>
          <a:xfrm>
            <a:off x="457200" y="2889123"/>
            <a:ext cx="8229600" cy="1225677"/>
          </a:xfrm>
        </p:spPr>
        <p:txBody>
          <a:bodyPr/>
          <a:lstStyle/>
          <a:p>
            <a:pPr marL="347472" marR="0" lvl="0" algn="l" defTabSz="457200" rtl="0" eaLnBrk="1" fontAlgn="auto" latinLnBrk="0" hangingPunct="1">
              <a:lnSpc>
                <a:spcPct val="100000"/>
              </a:lnSpc>
              <a:spcBef>
                <a:spcPts val="0"/>
              </a:spcBef>
              <a:spcAft>
                <a:spcPts val="600"/>
              </a:spcAft>
              <a:buClr>
                <a:srgbClr val="1A587B"/>
              </a:buClr>
              <a:buSzTx/>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us that the last input bit seen is a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but either the bit before was a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or this is the initial bit. </a:t>
            </a:r>
          </a:p>
          <a:p>
            <a:pPr marL="347472" marR="0" lvl="0" indent="-320040" algn="l" defTabSz="457200" rtl="0" eaLnBrk="1" fontAlgn="auto" latinLnBrk="0" hangingPunct="1">
              <a:lnSpc>
                <a:spcPct val="100000"/>
              </a:lnSpc>
              <a:spcBef>
                <a:spcPts val="0"/>
              </a:spcBef>
              <a:spcAft>
                <a:spcPts val="600"/>
              </a:spcAft>
              <a:buClr>
                <a:srgbClr val="1A58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Next, we add a final state</a:t>
            </a:r>
            <a:endParaRPr lang="en-US" dirty="0"/>
          </a:p>
        </p:txBody>
      </p:sp>
      <p:graphicFrame>
        <p:nvGraphicFramePr>
          <p:cNvPr id="32" name="Object 31">
            <a:extLst>
              <a:ext uri="{FF2B5EF4-FFF2-40B4-BE49-F238E27FC236}">
                <a16:creationId xmlns:a16="http://schemas.microsoft.com/office/drawing/2014/main" id="{7117EF20-F741-4CCD-B3D7-61121E80DFA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9009809"/>
              </p:ext>
            </p:extLst>
          </p:nvPr>
        </p:nvGraphicFramePr>
        <p:xfrm>
          <a:off x="3813048" y="3666744"/>
          <a:ext cx="342900" cy="411480"/>
        </p:xfrm>
        <a:graphic>
          <a:graphicData uri="http://schemas.openxmlformats.org/presentationml/2006/ole">
            <mc:AlternateContent xmlns:mc="http://schemas.openxmlformats.org/markup-compatibility/2006">
              <mc:Choice xmlns:v="urn:schemas-microsoft-com:vml" Requires="v">
                <p:oleObj name="Equation" r:id="rId6" imgW="190440" imgH="228600" progId="Equation.DSMT4">
                  <p:embed/>
                </p:oleObj>
              </mc:Choice>
              <mc:Fallback>
                <p:oleObj name="Equation" r:id="rId6" imgW="190440" imgH="228600" progId="Equation.DSMT4">
                  <p:embed/>
                  <p:pic>
                    <p:nvPicPr>
                      <p:cNvPr id="32" name="Object 31">
                        <a:extLst>
                          <a:ext uri="{FF2B5EF4-FFF2-40B4-BE49-F238E27FC236}">
                            <a16:creationId xmlns:a16="http://schemas.microsoft.com/office/drawing/2014/main" id="{7117EF20-F741-4CCD-B3D7-61121E80DFA0}"/>
                          </a:ext>
                        </a:extLst>
                      </p:cNvPr>
                      <p:cNvPicPr/>
                      <p:nvPr/>
                    </p:nvPicPr>
                    <p:blipFill>
                      <a:blip r:embed="rId7"/>
                      <a:stretch>
                        <a:fillRect/>
                      </a:stretch>
                    </p:blipFill>
                    <p:spPr>
                      <a:xfrm>
                        <a:off x="3813048" y="3666744"/>
                        <a:ext cx="342900" cy="41148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A939E83C-A561-49A5-9787-455A2F0A97D3}"/>
              </a:ext>
            </a:extLst>
          </p:cNvPr>
          <p:cNvSpPr>
            <a:spLocks noGrp="1"/>
          </p:cNvSpPr>
          <p:nvPr>
            <p:ph idx="16"/>
          </p:nvPr>
        </p:nvSpPr>
        <p:spPr>
          <a:xfrm>
            <a:off x="4081980" y="3630168"/>
            <a:ext cx="3069771" cy="447674"/>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which we move to from</a:t>
            </a:r>
            <a:endParaRPr lang="en-US" dirty="0"/>
          </a:p>
        </p:txBody>
      </p:sp>
      <p:graphicFrame>
        <p:nvGraphicFramePr>
          <p:cNvPr id="31" name="Object 30">
            <a:extLst>
              <a:ext uri="{FF2B5EF4-FFF2-40B4-BE49-F238E27FC236}">
                <a16:creationId xmlns:a16="http://schemas.microsoft.com/office/drawing/2014/main" id="{59FFB773-7B2B-41C2-9B07-DD0E3599A3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46132061"/>
              </p:ext>
            </p:extLst>
          </p:nvPr>
        </p:nvGraphicFramePr>
        <p:xfrm>
          <a:off x="6885432" y="3657600"/>
          <a:ext cx="342900" cy="411480"/>
        </p:xfrm>
        <a:graphic>
          <a:graphicData uri="http://schemas.openxmlformats.org/presentationml/2006/ole">
            <mc:AlternateContent xmlns:mc="http://schemas.openxmlformats.org/markup-compatibility/2006">
              <mc:Choice xmlns:v="urn:schemas-microsoft-com:vml" Requires="v">
                <p:oleObj name="Equation" r:id="rId8" imgW="190440" imgH="228600" progId="Equation.DSMT4">
                  <p:embed/>
                </p:oleObj>
              </mc:Choice>
              <mc:Fallback>
                <p:oleObj name="Equation" r:id="rId8" imgW="190440" imgH="228600" progId="Equation.DSMT4">
                  <p:embed/>
                  <p:pic>
                    <p:nvPicPr>
                      <p:cNvPr id="31" name="Object 30">
                        <a:extLst>
                          <a:ext uri="{FF2B5EF4-FFF2-40B4-BE49-F238E27FC236}">
                            <a16:creationId xmlns:a16="http://schemas.microsoft.com/office/drawing/2014/main" id="{59FFB773-7B2B-41C2-9B07-DD0E3599A3E1}"/>
                          </a:ext>
                        </a:extLst>
                      </p:cNvPr>
                      <p:cNvPicPr/>
                      <p:nvPr/>
                    </p:nvPicPr>
                    <p:blipFill>
                      <a:blip r:embed="rId9"/>
                      <a:stretch>
                        <a:fillRect/>
                      </a:stretch>
                    </p:blipFill>
                    <p:spPr>
                      <a:xfrm>
                        <a:off x="6885432" y="3657600"/>
                        <a:ext cx="342900" cy="41148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40F45488-0324-4DA8-9E51-7136FFE42BBE}"/>
              </a:ext>
            </a:extLst>
          </p:cNvPr>
          <p:cNvSpPr>
            <a:spLocks noGrp="1"/>
          </p:cNvSpPr>
          <p:nvPr>
            <p:ph idx="17"/>
          </p:nvPr>
        </p:nvSpPr>
        <p:spPr>
          <a:xfrm>
            <a:off x="7151751" y="3629023"/>
            <a:ext cx="1535049" cy="397616"/>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the next </a:t>
            </a:r>
            <a:endParaRPr lang="en-US" dirty="0"/>
          </a:p>
        </p:txBody>
      </p:sp>
      <p:sp>
        <p:nvSpPr>
          <p:cNvPr id="12" name="Content Placeholder 11">
            <a:extLst>
              <a:ext uri="{FF2B5EF4-FFF2-40B4-BE49-F238E27FC236}">
                <a16:creationId xmlns:a16="http://schemas.microsoft.com/office/drawing/2014/main" id="{B1264905-0DDC-43F8-A6ED-847DF5A66C1D}"/>
              </a:ext>
            </a:extLst>
          </p:cNvPr>
          <p:cNvSpPr>
            <a:spLocks noGrp="1"/>
          </p:cNvSpPr>
          <p:nvPr>
            <p:ph idx="18"/>
          </p:nvPr>
        </p:nvSpPr>
        <p:spPr>
          <a:xfrm>
            <a:off x="457200" y="3959731"/>
            <a:ext cx="8001000" cy="1192529"/>
          </a:xfrm>
        </p:spPr>
        <p:txBody>
          <a:bodyPr/>
          <a:lstStyle/>
          <a:p>
            <a:pPr marL="347472" marR="0" lvl="0" algn="l" defTabSz="457200" rtl="0" eaLnBrk="1" fontAlgn="auto" latinLnBrk="0" hangingPunct="1">
              <a:lnSpc>
                <a:spcPct val="100000"/>
              </a:lnSpc>
              <a:spcBef>
                <a:spcPts val="0"/>
              </a:spcBef>
              <a:spcAft>
                <a:spcPts val="600"/>
              </a:spcAft>
              <a:buClr>
                <a:srgbClr val="1A587B"/>
              </a:buClr>
              <a:buSzTx/>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bit after a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also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We stay in this state no matter what the succeeding bits (if any) are.</a:t>
            </a:r>
          </a:p>
          <a:p>
            <a:pPr marL="347472" marR="0" lvl="0" indent="-320040" algn="l" defTabSz="457200" rtl="0" eaLnBrk="1" fontAlgn="auto" latinLnBrk="0" hangingPunct="1">
              <a:lnSpc>
                <a:spcPct val="100000"/>
              </a:lnSpc>
              <a:spcBef>
                <a:spcPts val="0"/>
              </a:spcBef>
              <a:spcAft>
                <a:spcPts val="600"/>
              </a:spcAft>
              <a:buClr>
                <a:srgbClr val="1A58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return from</a:t>
            </a:r>
            <a:endParaRPr lang="en-US" dirty="0"/>
          </a:p>
        </p:txBody>
      </p:sp>
      <p:graphicFrame>
        <p:nvGraphicFramePr>
          <p:cNvPr id="34" name="Object 33">
            <a:extLst>
              <a:ext uri="{FF2B5EF4-FFF2-40B4-BE49-F238E27FC236}">
                <a16:creationId xmlns:a16="http://schemas.microsoft.com/office/drawing/2014/main" id="{9CAB994E-8D3D-4DA6-9B7A-147193DE0D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14046294"/>
              </p:ext>
            </p:extLst>
          </p:nvPr>
        </p:nvGraphicFramePr>
        <p:xfrm>
          <a:off x="2688336" y="4743681"/>
          <a:ext cx="274320" cy="411480"/>
        </p:xfrm>
        <a:graphic>
          <a:graphicData uri="http://schemas.openxmlformats.org/presentationml/2006/ole">
            <mc:AlternateContent xmlns:mc="http://schemas.openxmlformats.org/markup-compatibility/2006">
              <mc:Choice xmlns:v="urn:schemas-microsoft-com:vml" Requires="v">
                <p:oleObj name="Equation" r:id="rId10" imgW="152280" imgH="228600" progId="Equation.DSMT4">
                  <p:embed/>
                </p:oleObj>
              </mc:Choice>
              <mc:Fallback>
                <p:oleObj name="Equation" r:id="rId10" imgW="152280" imgH="228600" progId="Equation.DSMT4">
                  <p:embed/>
                  <p:pic>
                    <p:nvPicPr>
                      <p:cNvPr id="34" name="Object 33">
                        <a:extLst>
                          <a:ext uri="{FF2B5EF4-FFF2-40B4-BE49-F238E27FC236}">
                            <a16:creationId xmlns:a16="http://schemas.microsoft.com/office/drawing/2014/main" id="{9CAB994E-8D3D-4DA6-9B7A-147193DE0D3F}"/>
                          </a:ext>
                        </a:extLst>
                      </p:cNvPr>
                      <p:cNvPicPr/>
                      <p:nvPr/>
                    </p:nvPicPr>
                    <p:blipFill>
                      <a:blip r:embed="rId11"/>
                      <a:stretch>
                        <a:fillRect/>
                      </a:stretch>
                    </p:blipFill>
                    <p:spPr>
                      <a:xfrm>
                        <a:off x="2688336" y="4743681"/>
                        <a:ext cx="274320" cy="41148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731999EC-567F-4C99-A9ED-ED13DACE3F58}"/>
              </a:ext>
            </a:extLst>
          </p:cNvPr>
          <p:cNvSpPr>
            <a:spLocks noGrp="1"/>
          </p:cNvSpPr>
          <p:nvPr>
            <p:ph idx="19"/>
          </p:nvPr>
        </p:nvSpPr>
        <p:spPr>
          <a:xfrm>
            <a:off x="2889504" y="4725351"/>
            <a:ext cx="605790" cy="421006"/>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or</a:t>
            </a:r>
            <a:endParaRPr lang="en-US" dirty="0"/>
          </a:p>
        </p:txBody>
      </p:sp>
      <p:graphicFrame>
        <p:nvGraphicFramePr>
          <p:cNvPr id="24" name="Object 23">
            <a:extLst>
              <a:ext uri="{FF2B5EF4-FFF2-40B4-BE49-F238E27FC236}">
                <a16:creationId xmlns:a16="http://schemas.microsoft.com/office/drawing/2014/main" id="{5AD13B59-A040-460D-8801-A574BB72D84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97834398"/>
              </p:ext>
            </p:extLst>
          </p:nvPr>
        </p:nvGraphicFramePr>
        <p:xfrm>
          <a:off x="3246120" y="4742114"/>
          <a:ext cx="342900" cy="411480"/>
        </p:xfrm>
        <a:graphic>
          <a:graphicData uri="http://schemas.openxmlformats.org/presentationml/2006/ole">
            <mc:AlternateContent xmlns:mc="http://schemas.openxmlformats.org/markup-compatibility/2006">
              <mc:Choice xmlns:v="urn:schemas-microsoft-com:vml" Requires="v">
                <p:oleObj name="Equation" r:id="rId12" imgW="190440" imgH="228600" progId="Equation.DSMT4">
                  <p:embed/>
                </p:oleObj>
              </mc:Choice>
              <mc:Fallback>
                <p:oleObj name="Equation" r:id="rId12" imgW="190440" imgH="228600" progId="Equation.DSMT4">
                  <p:embed/>
                  <p:pic>
                    <p:nvPicPr>
                      <p:cNvPr id="0" name=""/>
                      <p:cNvPicPr/>
                      <p:nvPr/>
                    </p:nvPicPr>
                    <p:blipFill>
                      <a:blip r:embed="rId13"/>
                      <a:stretch>
                        <a:fillRect/>
                      </a:stretch>
                    </p:blipFill>
                    <p:spPr>
                      <a:xfrm>
                        <a:off x="3246120" y="4742114"/>
                        <a:ext cx="342900" cy="411480"/>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B39B1BFD-7F39-4EE1-8C97-327A05C9EED5}"/>
              </a:ext>
            </a:extLst>
          </p:cNvPr>
          <p:cNvSpPr>
            <a:spLocks noGrp="1"/>
          </p:cNvSpPr>
          <p:nvPr>
            <p:ph idx="21"/>
          </p:nvPr>
        </p:nvSpPr>
        <p:spPr>
          <a:xfrm>
            <a:off x="3520440" y="4722892"/>
            <a:ext cx="5116195" cy="44992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follows a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in the string, before we</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17" name="Content Placeholder 16">
            <a:extLst>
              <a:ext uri="{FF2B5EF4-FFF2-40B4-BE49-F238E27FC236}">
                <a16:creationId xmlns:a16="http://schemas.microsoft.com/office/drawing/2014/main" id="{464517CB-0E0B-4927-9956-986A13F85F5E}"/>
              </a:ext>
            </a:extLst>
          </p:cNvPr>
          <p:cNvSpPr>
            <a:spLocks noGrp="1"/>
          </p:cNvSpPr>
          <p:nvPr>
            <p:ph idx="23"/>
          </p:nvPr>
        </p:nvSpPr>
        <p:spPr>
          <a:xfrm>
            <a:off x="806576" y="5041065"/>
            <a:ext cx="3994023" cy="423944"/>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come to two consecutive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endParaRPr lang="en-US" dirty="0"/>
          </a:p>
        </p:txBody>
      </p:sp>
      <p:pic>
        <p:nvPicPr>
          <p:cNvPr id="36" name="Picture 3" descr="A state diagram, labeled B, for a deterministic finite-state automata recognizing the languages in example 6.">
            <a:extLst>
              <a:ext uri="{FF2B5EF4-FFF2-40B4-BE49-F238E27FC236}">
                <a16:creationId xmlns:a16="http://schemas.microsoft.com/office/drawing/2014/main" id="{86163784-1799-4FF6-A12F-6F57FE8DC28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6410" b="10255"/>
          <a:stretch/>
        </p:blipFill>
        <p:spPr bwMode="auto">
          <a:xfrm>
            <a:off x="2392680" y="5410200"/>
            <a:ext cx="4358640" cy="990600"/>
          </a:xfrm>
          <a:prstGeom prst="rect">
            <a:avLst/>
          </a:prstGeom>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52A97A3C-3903-4CFE-BDA5-B9359C2A77CE}"/>
              </a:ext>
            </a:extLst>
          </p:cNvPr>
          <p:cNvSpPr>
            <a:spLocks noGrp="1"/>
          </p:cNvSpPr>
          <p:nvPr>
            <p:ph type="body" sz="quarter" idx="39"/>
          </p:nvPr>
        </p:nvSpPr>
        <p:spPr/>
        <p:txBody>
          <a:bodyPr/>
          <a:lstStyle/>
          <a:p>
            <a:r>
              <a:rPr lang="en-US" dirty="0">
                <a:hlinkClick r:id="rId15" action="ppaction://hlinksldjump"/>
              </a:rPr>
              <a:t>Access the text alternative for slide images.</a:t>
            </a:r>
            <a:endParaRPr lang="en-US" dirty="0"/>
          </a:p>
        </p:txBody>
      </p:sp>
      <p:sp>
        <p:nvSpPr>
          <p:cNvPr id="26" name="Slide Number Placeholder 5">
            <a:extLst>
              <a:ext uri="{FF2B5EF4-FFF2-40B4-BE49-F238E27FC236}">
                <a16:creationId xmlns:a16="http://schemas.microsoft.com/office/drawing/2014/main" id="{0D0B73F2-0AB9-46FF-85B0-B467BF14E0D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30</a:t>
            </a:fld>
            <a:endParaRPr lang="en-US" dirty="0">
              <a:solidFill>
                <a:schemeClr val="bg1"/>
              </a:solidFill>
              <a:latin typeface="Calibri (Body)"/>
            </a:endParaRPr>
          </a:p>
        </p:txBody>
      </p:sp>
    </p:spTree>
    <p:extLst>
      <p:ext uri="{BB962C8B-B14F-4D97-AF65-F5344CB8AC3E}">
        <p14:creationId xmlns:p14="http://schemas.microsoft.com/office/powerpoint/2010/main" val="430996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2AF4-4D8E-444C-B032-9BBC8FBE2C36}"/>
              </a:ext>
            </a:extLst>
          </p:cNvPr>
          <p:cNvSpPr>
            <a:spLocks noGrp="1"/>
          </p:cNvSpPr>
          <p:nvPr>
            <p:ph type="title"/>
          </p:nvPr>
        </p:nvSpPr>
        <p:spPr/>
        <p:txBody>
          <a:bodyPr/>
          <a:lstStyle/>
          <a:p>
            <a:r>
              <a:rPr lang="en-US" dirty="0">
                <a:latin typeface="+mj-lt"/>
              </a:rPr>
              <a:t>NDFSA</a:t>
            </a:r>
            <a:endParaRPr lang="en-US" dirty="0"/>
          </a:p>
        </p:txBody>
      </p:sp>
      <p:sp>
        <p:nvSpPr>
          <p:cNvPr id="3" name="Content Placeholder 2">
            <a:extLst>
              <a:ext uri="{FF2B5EF4-FFF2-40B4-BE49-F238E27FC236}">
                <a16:creationId xmlns:a16="http://schemas.microsoft.com/office/drawing/2014/main" id="{4632A801-00D8-40D1-8379-E8B3C6B483DF}"/>
              </a:ext>
            </a:extLst>
          </p:cNvPr>
          <p:cNvSpPr>
            <a:spLocks noGrp="1"/>
          </p:cNvSpPr>
          <p:nvPr>
            <p:ph idx="1"/>
          </p:nvPr>
        </p:nvSpPr>
        <p:spPr>
          <a:xfrm>
            <a:off x="457200" y="1295400"/>
            <a:ext cx="4876800" cy="370586"/>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nondeterministic finite-state automaton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graphicFrame>
        <p:nvGraphicFramePr>
          <p:cNvPr id="18" name="Object 17">
            <a:extLst>
              <a:ext uri="{FF2B5EF4-FFF2-40B4-BE49-F238E27FC236}">
                <a16:creationId xmlns:a16="http://schemas.microsoft.com/office/drawing/2014/main" id="{7CA4C131-A682-4C49-80A2-71F4517BBA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3932172"/>
              </p:ext>
            </p:extLst>
          </p:nvPr>
        </p:nvGraphicFramePr>
        <p:xfrm>
          <a:off x="4946650" y="1325563"/>
          <a:ext cx="293688" cy="328612"/>
        </p:xfrm>
        <a:graphic>
          <a:graphicData uri="http://schemas.openxmlformats.org/presentationml/2006/ole">
            <mc:AlternateContent xmlns:mc="http://schemas.openxmlformats.org/markup-compatibility/2006">
              <mc:Choice xmlns:v="urn:schemas-microsoft-com:vml" Requires="v">
                <p:oleObj name="Equation" r:id="rId2" imgW="203040" imgH="228600" progId="Equation.DSMT4">
                  <p:embed/>
                </p:oleObj>
              </mc:Choice>
              <mc:Fallback>
                <p:oleObj name="Equation" r:id="rId2" imgW="203040" imgH="228600" progId="Equation.DSMT4">
                  <p:embed/>
                  <p:pic>
                    <p:nvPicPr>
                      <p:cNvPr id="0" name=""/>
                      <p:cNvPicPr/>
                      <p:nvPr/>
                    </p:nvPicPr>
                    <p:blipFill>
                      <a:blip r:embed="rId3"/>
                      <a:stretch>
                        <a:fillRect/>
                      </a:stretch>
                    </p:blipFill>
                    <p:spPr>
                      <a:xfrm>
                        <a:off x="4946650" y="1325563"/>
                        <a:ext cx="293688" cy="32861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49C672B-F10A-4A13-9850-DF26A861F4F6}"/>
              </a:ext>
            </a:extLst>
          </p:cNvPr>
          <p:cNvSpPr>
            <a:spLocks noGrp="1"/>
          </p:cNvSpPr>
          <p:nvPr>
            <p:ph idx="10"/>
          </p:nvPr>
        </p:nvSpPr>
        <p:spPr>
          <a:xfrm>
            <a:off x="5133109" y="1289558"/>
            <a:ext cx="3505200" cy="358140"/>
          </a:xfrm>
        </p:spPr>
        <p:txBody>
          <a:bodyPr/>
          <a:lstStyle/>
          <a:p>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consists of a finite set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states</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a:t>
            </a:r>
            <a:endParaRPr lang="en-US" dirty="0"/>
          </a:p>
        </p:txBody>
      </p:sp>
      <p:sp>
        <p:nvSpPr>
          <p:cNvPr id="5" name="Content Placeholder 4">
            <a:extLst>
              <a:ext uri="{FF2B5EF4-FFF2-40B4-BE49-F238E27FC236}">
                <a16:creationId xmlns:a16="http://schemas.microsoft.com/office/drawing/2014/main" id="{303CAA6A-4FE5-4E22-87AE-3A9134625DAE}"/>
              </a:ext>
            </a:extLst>
          </p:cNvPr>
          <p:cNvSpPr>
            <a:spLocks noGrp="1"/>
          </p:cNvSpPr>
          <p:nvPr>
            <p:ph idx="11"/>
          </p:nvPr>
        </p:nvSpPr>
        <p:spPr>
          <a:xfrm>
            <a:off x="457200" y="1531620"/>
            <a:ext cx="8153400" cy="678179"/>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finite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input alphabet I</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transition function f</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that assigns a set of states to every pair of state and input (so that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initial</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or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start state</a:t>
            </a:r>
            <a:endParaRPr lang="en-US" dirty="0"/>
          </a:p>
        </p:txBody>
      </p:sp>
      <p:graphicFrame>
        <p:nvGraphicFramePr>
          <p:cNvPr id="19" name="Object 18">
            <a:extLst>
              <a:ext uri="{FF2B5EF4-FFF2-40B4-BE49-F238E27FC236}">
                <a16:creationId xmlns:a16="http://schemas.microsoft.com/office/drawing/2014/main" id="{2D1BB6B3-E75B-4134-9538-7827EED216E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73809703"/>
              </p:ext>
            </p:extLst>
          </p:nvPr>
        </p:nvGraphicFramePr>
        <p:xfrm>
          <a:off x="4828032" y="1801368"/>
          <a:ext cx="292608" cy="329184"/>
        </p:xfrm>
        <a:graphic>
          <a:graphicData uri="http://schemas.openxmlformats.org/presentationml/2006/ole">
            <mc:AlternateContent xmlns:mc="http://schemas.openxmlformats.org/markup-compatibility/2006">
              <mc:Choice xmlns:v="urn:schemas-microsoft-com:vml" Requires="v">
                <p:oleObj name="Equation" r:id="rId4" imgW="203040" imgH="228600" progId="Equation.DSMT4">
                  <p:embed/>
                </p:oleObj>
              </mc:Choice>
              <mc:Fallback>
                <p:oleObj name="Equation" r:id="rId4" imgW="203040" imgH="228600" progId="Equation.DSMT4">
                  <p:embed/>
                  <p:pic>
                    <p:nvPicPr>
                      <p:cNvPr id="0" name=""/>
                      <p:cNvPicPr/>
                      <p:nvPr/>
                    </p:nvPicPr>
                    <p:blipFill>
                      <a:blip r:embed="rId5"/>
                      <a:stretch>
                        <a:fillRect/>
                      </a:stretch>
                    </p:blipFill>
                    <p:spPr>
                      <a:xfrm>
                        <a:off x="4828032" y="1801368"/>
                        <a:ext cx="292608" cy="32918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380D026-E5FE-44BD-84BA-A590E0EA7C1B}"/>
              </a:ext>
            </a:extLst>
          </p:cNvPr>
          <p:cNvSpPr>
            <a:spLocks noGrp="1"/>
          </p:cNvSpPr>
          <p:nvPr>
            <p:ph idx="13"/>
          </p:nvPr>
        </p:nvSpPr>
        <p:spPr>
          <a:xfrm>
            <a:off x="5029200" y="1783080"/>
            <a:ext cx="3733800" cy="389309"/>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a subset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 </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consisting of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final</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(or</a:t>
            </a:r>
            <a:endParaRPr lang="en-US" dirty="0"/>
          </a:p>
        </p:txBody>
      </p:sp>
      <p:sp>
        <p:nvSpPr>
          <p:cNvPr id="8" name="Content Placeholder 7">
            <a:extLst>
              <a:ext uri="{FF2B5EF4-FFF2-40B4-BE49-F238E27FC236}">
                <a16:creationId xmlns:a16="http://schemas.microsoft.com/office/drawing/2014/main" id="{0F99F824-12CE-4527-8A8D-9E47DD48843B}"/>
              </a:ext>
            </a:extLst>
          </p:cNvPr>
          <p:cNvSpPr>
            <a:spLocks noGrp="1"/>
          </p:cNvSpPr>
          <p:nvPr>
            <p:ph idx="14"/>
          </p:nvPr>
        </p:nvSpPr>
        <p:spPr>
          <a:xfrm>
            <a:off x="445655" y="2022346"/>
            <a:ext cx="8153400" cy="2854453"/>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accepting</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states</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can represent a nondeterministic finite-state automaton using a state table where we give a list of possible next states for each pair of a state and an input value.</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construct a state diagram for a nondeterministic automaton by including an edge from each state to all possible next states, labeling edges with the input or inputs that lead to this transition.</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use the abbreviation NDFSA for a nondeterministic finite-state automaton and DFSA for a deterministic finite-state automata when we needed to distinguish between NDFSA and DFSA.</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Find the state diagram for the NDFSA with the state table shown in Table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final states are</a:t>
            </a:r>
            <a:endParaRPr lang="en-US" dirty="0"/>
          </a:p>
        </p:txBody>
      </p:sp>
      <p:graphicFrame>
        <p:nvGraphicFramePr>
          <p:cNvPr id="20" name="Object 19">
            <a:extLst>
              <a:ext uri="{FF2B5EF4-FFF2-40B4-BE49-F238E27FC236}">
                <a16:creationId xmlns:a16="http://schemas.microsoft.com/office/drawing/2014/main" id="{9BFC28F4-5D1C-4DC2-B52F-62CC733C8D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70674451"/>
              </p:ext>
            </p:extLst>
          </p:nvPr>
        </p:nvGraphicFramePr>
        <p:xfrm>
          <a:off x="1362456" y="4517136"/>
          <a:ext cx="817880" cy="320040"/>
        </p:xfrm>
        <a:graphic>
          <a:graphicData uri="http://schemas.openxmlformats.org/presentationml/2006/ole">
            <mc:AlternateContent xmlns:mc="http://schemas.openxmlformats.org/markup-compatibility/2006">
              <mc:Choice xmlns:v="urn:schemas-microsoft-com:vml" Requires="v">
                <p:oleObj name="Equation" r:id="rId6" imgW="583920" imgH="228600" progId="Equation.DSMT4">
                  <p:embed/>
                </p:oleObj>
              </mc:Choice>
              <mc:Fallback>
                <p:oleObj name="Equation" r:id="rId6" imgW="583920" imgH="228600" progId="Equation.DSMT4">
                  <p:embed/>
                  <p:pic>
                    <p:nvPicPr>
                      <p:cNvPr id="0" name=""/>
                      <p:cNvPicPr/>
                      <p:nvPr/>
                    </p:nvPicPr>
                    <p:blipFill>
                      <a:blip r:embed="rId7"/>
                      <a:stretch>
                        <a:fillRect/>
                      </a:stretch>
                    </p:blipFill>
                    <p:spPr>
                      <a:xfrm>
                        <a:off x="1362456" y="4517136"/>
                        <a:ext cx="817880" cy="32004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09DACE76-C3DF-4FF8-91EE-82279AF2A9CE}"/>
              </a:ext>
            </a:extLst>
          </p:cNvPr>
          <p:cNvSpPr>
            <a:spLocks noGrp="1"/>
          </p:cNvSpPr>
          <p:nvPr>
            <p:ph idx="15"/>
          </p:nvPr>
        </p:nvSpPr>
        <p:spPr>
          <a:xfrm>
            <a:off x="457200" y="4876799"/>
            <a:ext cx="1371600" cy="500141"/>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pic>
        <p:nvPicPr>
          <p:cNvPr id="15" name="Picture 3" descr="The state diagram for the nondeterministic finite-state automaton with state table given in Table 2">
            <a:extLst>
              <a:ext uri="{FF2B5EF4-FFF2-40B4-BE49-F238E27FC236}">
                <a16:creationId xmlns:a16="http://schemas.microsoft.com/office/drawing/2014/main" id="{FD716A60-87FD-47AA-A4A7-392779FFFE9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371600" y="4831080"/>
            <a:ext cx="2268000" cy="1828800"/>
          </a:xfrm>
          <a:prstGeom prst="rect">
            <a:avLst/>
          </a:prstGeom>
          <a:extLst>
            <a:ext uri="{909E8E84-426E-40DD-AFC4-6F175D3DCCD1}">
              <a14:hiddenFill xmlns:a14="http://schemas.microsoft.com/office/drawing/2010/main">
                <a:solidFill>
                  <a:srgbClr val="FFFFFF"/>
                </a:solidFill>
              </a14:hiddenFill>
            </a:ext>
          </a:extLst>
        </p:spPr>
      </p:pic>
      <p:pic>
        <p:nvPicPr>
          <p:cNvPr id="16" name="Picture 4" descr="Table divided into two columns summarizes data for state with input.">
            <a:extLst>
              <a:ext uri="{FF2B5EF4-FFF2-40B4-BE49-F238E27FC236}">
                <a16:creationId xmlns:a16="http://schemas.microsoft.com/office/drawing/2014/main" id="{5F986496-EDDF-4345-AD32-864B9FE7A0D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096000" y="4648200"/>
            <a:ext cx="2291438" cy="1920240"/>
          </a:xfrm>
          <a:prstGeom prst="rect">
            <a:avLst/>
          </a:prstGeom>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C0D69079-12A7-4A0B-9106-02DE139D77D7}"/>
              </a:ext>
            </a:extLst>
          </p:cNvPr>
          <p:cNvSpPr>
            <a:spLocks noGrp="1"/>
          </p:cNvSpPr>
          <p:nvPr>
            <p:ph type="body" sz="quarter" idx="39"/>
          </p:nvPr>
        </p:nvSpPr>
        <p:spPr/>
        <p:txBody>
          <a:bodyPr/>
          <a:lstStyle/>
          <a:p>
            <a:r>
              <a:rPr lang="en-US" dirty="0">
                <a:hlinkClick r:id="rId10" action="ppaction://hlinksldjump"/>
              </a:rPr>
              <a:t>Access the text alternative for slide images.</a:t>
            </a:r>
            <a:endParaRPr lang="en-US" dirty="0"/>
          </a:p>
        </p:txBody>
      </p:sp>
      <p:sp>
        <p:nvSpPr>
          <p:cNvPr id="17" name="Slide Number Placeholder 5">
            <a:extLst>
              <a:ext uri="{FF2B5EF4-FFF2-40B4-BE49-F238E27FC236}">
                <a16:creationId xmlns:a16="http://schemas.microsoft.com/office/drawing/2014/main" id="{5EA205D6-7551-4444-B183-D41B0E38896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31</a:t>
            </a:fld>
            <a:endParaRPr lang="en-US" dirty="0">
              <a:solidFill>
                <a:schemeClr val="bg1"/>
              </a:solidFill>
              <a:latin typeface="Calibri (Body)"/>
            </a:endParaRPr>
          </a:p>
        </p:txBody>
      </p:sp>
    </p:spTree>
    <p:extLst>
      <p:ext uri="{BB962C8B-B14F-4D97-AF65-F5344CB8AC3E}">
        <p14:creationId xmlns:p14="http://schemas.microsoft.com/office/powerpoint/2010/main" val="3185990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76CEC-F763-43E8-AA55-1142C0662C2C}"/>
              </a:ext>
            </a:extLst>
          </p:cNvPr>
          <p:cNvSpPr>
            <a:spLocks noGrp="1"/>
          </p:cNvSpPr>
          <p:nvPr>
            <p:ph type="title"/>
          </p:nvPr>
        </p:nvSpPr>
        <p:spPr/>
        <p:txBody>
          <a:bodyPr/>
          <a:lstStyle/>
          <a:p>
            <a:r>
              <a:rPr lang="en-US" dirty="0">
                <a:latin typeface="+mj-lt"/>
              </a:rPr>
              <a:t>Finding a DFSA Equivalent to a NFSA</a:t>
            </a:r>
            <a:r>
              <a:rPr lang="en-US" sz="1500" dirty="0">
                <a:latin typeface="+mj-lt"/>
              </a:rPr>
              <a:t> 1</a:t>
            </a:r>
            <a:endParaRPr lang="en-US" dirty="0"/>
          </a:p>
        </p:txBody>
      </p:sp>
      <p:sp>
        <p:nvSpPr>
          <p:cNvPr id="3" name="Content Placeholder 2">
            <a:extLst>
              <a:ext uri="{FF2B5EF4-FFF2-40B4-BE49-F238E27FC236}">
                <a16:creationId xmlns:a16="http://schemas.microsoft.com/office/drawing/2014/main" id="{96ECAE2E-8E01-47DA-8729-0C118CA0A60B}"/>
              </a:ext>
            </a:extLst>
          </p:cNvPr>
          <p:cNvSpPr>
            <a:spLocks noGrp="1"/>
          </p:cNvSpPr>
          <p:nvPr>
            <p:ph idx="1"/>
          </p:nvPr>
        </p:nvSpPr>
        <p:spPr>
          <a:xfrm>
            <a:off x="457200" y="1295400"/>
            <a:ext cx="8229600" cy="655731"/>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every NFSA there is an equivalent DFSA. That is, if the language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recognized by a NFSA</a:t>
            </a:r>
          </a:p>
        </p:txBody>
      </p:sp>
      <p:graphicFrame>
        <p:nvGraphicFramePr>
          <p:cNvPr id="36" name="Object 35">
            <a:extLst>
              <a:ext uri="{FF2B5EF4-FFF2-40B4-BE49-F238E27FC236}">
                <a16:creationId xmlns:a16="http://schemas.microsoft.com/office/drawing/2014/main" id="{3DEDE677-6575-4F29-B7FE-C9382C54C3E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61374637"/>
              </p:ext>
            </p:extLst>
          </p:nvPr>
        </p:nvGraphicFramePr>
        <p:xfrm>
          <a:off x="1069848" y="1600200"/>
          <a:ext cx="405384" cy="347472"/>
        </p:xfrm>
        <a:graphic>
          <a:graphicData uri="http://schemas.openxmlformats.org/presentationml/2006/ole">
            <mc:AlternateContent xmlns:mc="http://schemas.openxmlformats.org/markup-compatibility/2006">
              <mc:Choice xmlns:v="urn:schemas-microsoft-com:vml" Requires="v">
                <p:oleObj name="Equation" r:id="rId2" imgW="266400" imgH="228600" progId="Equation.DSMT4">
                  <p:embed/>
                </p:oleObj>
              </mc:Choice>
              <mc:Fallback>
                <p:oleObj name="Equation" r:id="rId2" imgW="266400" imgH="228600" progId="Equation.DSMT4">
                  <p:embed/>
                  <p:pic>
                    <p:nvPicPr>
                      <p:cNvPr id="0" name=""/>
                      <p:cNvPicPr/>
                      <p:nvPr/>
                    </p:nvPicPr>
                    <p:blipFill>
                      <a:blip r:embed="rId3"/>
                      <a:stretch>
                        <a:fillRect/>
                      </a:stretch>
                    </p:blipFill>
                    <p:spPr>
                      <a:xfrm>
                        <a:off x="1069848" y="1600200"/>
                        <a:ext cx="405384" cy="34747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978C590-FA16-4155-A8E0-3FE0A8718498}"/>
              </a:ext>
            </a:extLst>
          </p:cNvPr>
          <p:cNvSpPr>
            <a:spLocks noGrp="1"/>
          </p:cNvSpPr>
          <p:nvPr>
            <p:ph idx="10"/>
          </p:nvPr>
        </p:nvSpPr>
        <p:spPr>
          <a:xfrm>
            <a:off x="1376292" y="1566381"/>
            <a:ext cx="3671268" cy="361606"/>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then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also recognized by a DFSA</a:t>
            </a:r>
            <a:endParaRPr lang="en-US" dirty="0"/>
          </a:p>
        </p:txBody>
      </p:sp>
      <p:graphicFrame>
        <p:nvGraphicFramePr>
          <p:cNvPr id="37" name="Object 36">
            <a:extLst>
              <a:ext uri="{FF2B5EF4-FFF2-40B4-BE49-F238E27FC236}">
                <a16:creationId xmlns:a16="http://schemas.microsoft.com/office/drawing/2014/main" id="{E1735B54-99C8-4D26-B26C-47E095D32A0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12781040"/>
              </p:ext>
            </p:extLst>
          </p:nvPr>
        </p:nvGraphicFramePr>
        <p:xfrm>
          <a:off x="4727448" y="1600200"/>
          <a:ext cx="386080" cy="347472"/>
        </p:xfrm>
        <a:graphic>
          <a:graphicData uri="http://schemas.openxmlformats.org/presentationml/2006/ole">
            <mc:AlternateContent xmlns:mc="http://schemas.openxmlformats.org/markup-compatibility/2006">
              <mc:Choice xmlns:v="urn:schemas-microsoft-com:vml" Requires="v">
                <p:oleObj name="Equation" r:id="rId4" imgW="253800" imgH="228600" progId="Equation.DSMT4">
                  <p:embed/>
                </p:oleObj>
              </mc:Choice>
              <mc:Fallback>
                <p:oleObj name="Equation" r:id="rId4" imgW="253800" imgH="228600" progId="Equation.DSMT4">
                  <p:embed/>
                  <p:pic>
                    <p:nvPicPr>
                      <p:cNvPr id="0" name=""/>
                      <p:cNvPicPr/>
                      <p:nvPr/>
                    </p:nvPicPr>
                    <p:blipFill>
                      <a:blip r:embed="rId5"/>
                      <a:stretch>
                        <a:fillRect/>
                      </a:stretch>
                    </p:blipFill>
                    <p:spPr>
                      <a:xfrm>
                        <a:off x="4727448" y="1600200"/>
                        <a:ext cx="386080" cy="34747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77F2AE9-CCB6-432D-AF63-CC7227909DB0}"/>
              </a:ext>
            </a:extLst>
          </p:cNvPr>
          <p:cNvSpPr>
            <a:spLocks noGrp="1"/>
          </p:cNvSpPr>
          <p:nvPr>
            <p:ph idx="11"/>
          </p:nvPr>
        </p:nvSpPr>
        <p:spPr>
          <a:xfrm>
            <a:off x="457200" y="1923288"/>
            <a:ext cx="2452351" cy="381000"/>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construct the DFSA</a:t>
            </a:r>
            <a:endParaRPr lang="en-US" dirty="0"/>
          </a:p>
        </p:txBody>
      </p:sp>
      <p:graphicFrame>
        <p:nvGraphicFramePr>
          <p:cNvPr id="38" name="Object 37">
            <a:extLst>
              <a:ext uri="{FF2B5EF4-FFF2-40B4-BE49-F238E27FC236}">
                <a16:creationId xmlns:a16="http://schemas.microsoft.com/office/drawing/2014/main" id="{3EB69134-9FA6-4B73-BCF7-2185196F64F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93306767"/>
              </p:ext>
            </p:extLst>
          </p:nvPr>
        </p:nvGraphicFramePr>
        <p:xfrm>
          <a:off x="2715768" y="1947672"/>
          <a:ext cx="328168" cy="347472"/>
        </p:xfrm>
        <a:graphic>
          <a:graphicData uri="http://schemas.openxmlformats.org/presentationml/2006/ole">
            <mc:AlternateContent xmlns:mc="http://schemas.openxmlformats.org/markup-compatibility/2006">
              <mc:Choice xmlns:v="urn:schemas-microsoft-com:vml" Requires="v">
                <p:oleObj name="Equation" r:id="rId6" imgW="215640" imgH="228600" progId="Equation.DSMT4">
                  <p:embed/>
                </p:oleObj>
              </mc:Choice>
              <mc:Fallback>
                <p:oleObj name="Equation" r:id="rId6" imgW="215640" imgH="228600" progId="Equation.DSMT4">
                  <p:embed/>
                  <p:pic>
                    <p:nvPicPr>
                      <p:cNvPr id="0" name=""/>
                      <p:cNvPicPr/>
                      <p:nvPr/>
                    </p:nvPicPr>
                    <p:blipFill>
                      <a:blip r:embed="rId7"/>
                      <a:stretch>
                        <a:fillRect/>
                      </a:stretch>
                    </p:blipFill>
                    <p:spPr>
                      <a:xfrm>
                        <a:off x="2715768" y="1947672"/>
                        <a:ext cx="328168" cy="34747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66D869C-E9B8-4DE2-946B-B1ACD8299AF8}"/>
              </a:ext>
            </a:extLst>
          </p:cNvPr>
          <p:cNvSpPr>
            <a:spLocks noGrp="1"/>
          </p:cNvSpPr>
          <p:nvPr>
            <p:ph idx="12"/>
          </p:nvPr>
        </p:nvSpPr>
        <p:spPr>
          <a:xfrm>
            <a:off x="2980944" y="1921066"/>
            <a:ext cx="1013613" cy="380999"/>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 that</a:t>
            </a:r>
          </a:p>
        </p:txBody>
      </p:sp>
      <p:sp>
        <p:nvSpPr>
          <p:cNvPr id="7" name="Content Placeholder 6">
            <a:extLst>
              <a:ext uri="{FF2B5EF4-FFF2-40B4-BE49-F238E27FC236}">
                <a16:creationId xmlns:a16="http://schemas.microsoft.com/office/drawing/2014/main" id="{723EA3AF-4D8E-40F2-BD02-6A6C2D0347F6}"/>
              </a:ext>
            </a:extLst>
          </p:cNvPr>
          <p:cNvSpPr>
            <a:spLocks noGrp="1"/>
          </p:cNvSpPr>
          <p:nvPr>
            <p:ph idx="13"/>
          </p:nvPr>
        </p:nvSpPr>
        <p:spPr>
          <a:xfrm>
            <a:off x="457200" y="2269377"/>
            <a:ext cx="1828800" cy="381000"/>
          </a:xfrm>
        </p:spPr>
        <p:txBody>
          <a:bodyPr/>
          <a:lstStyle/>
          <a:p>
            <a:pPr marL="347472" marR="0" lvl="0" indent="-347472" algn="l" defTabSz="457200" rtl="0" eaLnBrk="1" fontAlgn="auto" latinLnBrk="0" hangingPunct="1">
              <a:lnSpc>
                <a:spcPct val="100000"/>
              </a:lnSpc>
              <a:spcBef>
                <a:spcPts val="0"/>
              </a:spcBef>
              <a:spcAft>
                <a:spcPts val="600"/>
              </a:spcAft>
              <a:buClr>
                <a:srgbClr val="1A587B"/>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Each state in</a:t>
            </a:r>
            <a:endParaRPr lang="en-US" dirty="0"/>
          </a:p>
        </p:txBody>
      </p:sp>
      <p:graphicFrame>
        <p:nvGraphicFramePr>
          <p:cNvPr id="39" name="Object 38">
            <a:extLst>
              <a:ext uri="{FF2B5EF4-FFF2-40B4-BE49-F238E27FC236}">
                <a16:creationId xmlns:a16="http://schemas.microsoft.com/office/drawing/2014/main" id="{E3C707CC-A419-4749-B9D7-C647D0F4387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90679613"/>
              </p:ext>
            </p:extLst>
          </p:nvPr>
        </p:nvGraphicFramePr>
        <p:xfrm>
          <a:off x="2020824" y="2304288"/>
          <a:ext cx="310896" cy="329184"/>
        </p:xfrm>
        <a:graphic>
          <a:graphicData uri="http://schemas.openxmlformats.org/presentationml/2006/ole">
            <mc:AlternateContent xmlns:mc="http://schemas.openxmlformats.org/markup-compatibility/2006">
              <mc:Choice xmlns:v="urn:schemas-microsoft-com:vml" Requires="v">
                <p:oleObj name="Equation" r:id="rId8" imgW="215640" imgH="228600" progId="Equation.DSMT4">
                  <p:embed/>
                </p:oleObj>
              </mc:Choice>
              <mc:Fallback>
                <p:oleObj name="Equation" r:id="rId8" imgW="215640" imgH="228600" progId="Equation.DSMT4">
                  <p:embed/>
                  <p:pic>
                    <p:nvPicPr>
                      <p:cNvPr id="0" name=""/>
                      <p:cNvPicPr/>
                      <p:nvPr/>
                    </p:nvPicPr>
                    <p:blipFill>
                      <a:blip r:embed="rId9"/>
                      <a:stretch>
                        <a:fillRect/>
                      </a:stretch>
                    </p:blipFill>
                    <p:spPr>
                      <a:xfrm>
                        <a:off x="2020824" y="2304288"/>
                        <a:ext cx="310896" cy="32918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13E7D64-F6BE-449E-A583-9E56FBA26C58}"/>
              </a:ext>
            </a:extLst>
          </p:cNvPr>
          <p:cNvSpPr>
            <a:spLocks noGrp="1"/>
          </p:cNvSpPr>
          <p:nvPr>
            <p:ph idx="14"/>
          </p:nvPr>
        </p:nvSpPr>
        <p:spPr>
          <a:xfrm>
            <a:off x="2258568" y="2271548"/>
            <a:ext cx="3012200" cy="381000"/>
          </a:xfrm>
        </p:spPr>
        <p:txBody>
          <a:bodyPr/>
          <a:lstStyle/>
          <a:p>
            <a:r>
              <a:rPr kumimoji="0" lang="en-US" sz="17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made up of a set of states in</a:t>
            </a:r>
            <a:endParaRPr lang="en-US" dirty="0"/>
          </a:p>
        </p:txBody>
      </p:sp>
      <p:graphicFrame>
        <p:nvGraphicFramePr>
          <p:cNvPr id="40" name="Object 39">
            <a:extLst>
              <a:ext uri="{FF2B5EF4-FFF2-40B4-BE49-F238E27FC236}">
                <a16:creationId xmlns:a16="http://schemas.microsoft.com/office/drawing/2014/main" id="{021B04ED-371B-4229-AE3F-3477BF10CB2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7819039"/>
              </p:ext>
            </p:extLst>
          </p:nvPr>
        </p:nvGraphicFramePr>
        <p:xfrm>
          <a:off x="5029200" y="2304288"/>
          <a:ext cx="384048" cy="329184"/>
        </p:xfrm>
        <a:graphic>
          <a:graphicData uri="http://schemas.openxmlformats.org/presentationml/2006/ole">
            <mc:AlternateContent xmlns:mc="http://schemas.openxmlformats.org/markup-compatibility/2006">
              <mc:Choice xmlns:v="urn:schemas-microsoft-com:vml" Requires="v">
                <p:oleObj name="Equation" r:id="rId10" imgW="266400" imgH="228600" progId="Equation.DSMT4">
                  <p:embed/>
                </p:oleObj>
              </mc:Choice>
              <mc:Fallback>
                <p:oleObj name="Equation" r:id="rId10" imgW="266400" imgH="228600" progId="Equation.DSMT4">
                  <p:embed/>
                  <p:pic>
                    <p:nvPicPr>
                      <p:cNvPr id="0" name=""/>
                      <p:cNvPicPr/>
                      <p:nvPr/>
                    </p:nvPicPr>
                    <p:blipFill>
                      <a:blip r:embed="rId11"/>
                      <a:stretch>
                        <a:fillRect/>
                      </a:stretch>
                    </p:blipFill>
                    <p:spPr>
                      <a:xfrm>
                        <a:off x="5029200" y="2304288"/>
                        <a:ext cx="384048" cy="32918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BE8DE6B2-37BA-4825-ABD1-CED1A02B9022}"/>
              </a:ext>
            </a:extLst>
          </p:cNvPr>
          <p:cNvSpPr>
            <a:spLocks noGrp="1"/>
          </p:cNvSpPr>
          <p:nvPr>
            <p:ph idx="15"/>
          </p:nvPr>
        </p:nvSpPr>
        <p:spPr>
          <a:xfrm>
            <a:off x="458477" y="2598003"/>
            <a:ext cx="2467711" cy="380999"/>
          </a:xfrm>
        </p:spPr>
        <p:txBody>
          <a:bodyPr/>
          <a:lstStyle/>
          <a:p>
            <a:pPr marL="347472" marR="0" lvl="0" indent="-347472" algn="l" defTabSz="457200" rtl="0" eaLnBrk="1" fontAlgn="auto" latinLnBrk="0" hangingPunct="1">
              <a:lnSpc>
                <a:spcPct val="100000"/>
              </a:lnSpc>
              <a:spcBef>
                <a:spcPts val="0"/>
              </a:spcBef>
              <a:spcAft>
                <a:spcPts val="600"/>
              </a:spcAft>
              <a:buClr>
                <a:srgbClr val="1A587B"/>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start symbol of</a:t>
            </a:r>
            <a:endParaRPr lang="en-US" dirty="0"/>
          </a:p>
        </p:txBody>
      </p:sp>
      <p:graphicFrame>
        <p:nvGraphicFramePr>
          <p:cNvPr id="41" name="Object 40">
            <a:extLst>
              <a:ext uri="{FF2B5EF4-FFF2-40B4-BE49-F238E27FC236}">
                <a16:creationId xmlns:a16="http://schemas.microsoft.com/office/drawing/2014/main" id="{41F110A7-B366-4148-BC2D-61B8AC260F2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34784611"/>
              </p:ext>
            </p:extLst>
          </p:nvPr>
        </p:nvGraphicFramePr>
        <p:xfrm>
          <a:off x="2596896" y="2615184"/>
          <a:ext cx="885825" cy="347662"/>
        </p:xfrm>
        <a:graphic>
          <a:graphicData uri="http://schemas.openxmlformats.org/presentationml/2006/ole">
            <mc:AlternateContent xmlns:mc="http://schemas.openxmlformats.org/markup-compatibility/2006">
              <mc:Choice xmlns:v="urn:schemas-microsoft-com:vml" Requires="v">
                <p:oleObj name="Equation" r:id="rId12" imgW="647640" imgH="253800" progId="Equation.DSMT4">
                  <p:embed/>
                </p:oleObj>
              </mc:Choice>
              <mc:Fallback>
                <p:oleObj name="Equation" r:id="rId12" imgW="647640" imgH="253800" progId="Equation.DSMT4">
                  <p:embed/>
                  <p:pic>
                    <p:nvPicPr>
                      <p:cNvPr id="0" name=""/>
                      <p:cNvPicPr/>
                      <p:nvPr/>
                    </p:nvPicPr>
                    <p:blipFill>
                      <a:blip r:embed="rId13"/>
                      <a:stretch>
                        <a:fillRect/>
                      </a:stretch>
                    </p:blipFill>
                    <p:spPr>
                      <a:xfrm>
                        <a:off x="2596896" y="2615184"/>
                        <a:ext cx="885825" cy="34766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96AC7B5D-D42C-4C38-B5D8-88CDF2CACFCE}"/>
              </a:ext>
            </a:extLst>
          </p:cNvPr>
          <p:cNvSpPr>
            <a:spLocks noGrp="1"/>
          </p:cNvSpPr>
          <p:nvPr>
            <p:ph idx="16"/>
          </p:nvPr>
        </p:nvSpPr>
        <p:spPr>
          <a:xfrm>
            <a:off x="456769" y="2947667"/>
            <a:ext cx="2134031" cy="327351"/>
          </a:xfrm>
        </p:spPr>
        <p:txBody>
          <a:bodyPr/>
          <a:lstStyle/>
          <a:p>
            <a:pPr marL="347472" marR="0" lvl="0" indent="-347472" algn="l" defTabSz="457200" rtl="0" eaLnBrk="1" fontAlgn="auto" latinLnBrk="0" hangingPunct="1">
              <a:lnSpc>
                <a:spcPct val="100000"/>
              </a:lnSpc>
              <a:spcBef>
                <a:spcPts val="0"/>
              </a:spcBef>
              <a:spcAft>
                <a:spcPts val="600"/>
              </a:spcAft>
              <a:buClr>
                <a:srgbClr val="1A587B"/>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input set of</a:t>
            </a:r>
            <a:endParaRPr lang="en-US" dirty="0"/>
          </a:p>
        </p:txBody>
      </p:sp>
      <p:graphicFrame>
        <p:nvGraphicFramePr>
          <p:cNvPr id="42" name="Object 41">
            <a:extLst>
              <a:ext uri="{FF2B5EF4-FFF2-40B4-BE49-F238E27FC236}">
                <a16:creationId xmlns:a16="http://schemas.microsoft.com/office/drawing/2014/main" id="{528CC7A5-5E2C-40E9-9D18-9B28C7A559E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13113291"/>
              </p:ext>
            </p:extLst>
          </p:nvPr>
        </p:nvGraphicFramePr>
        <p:xfrm>
          <a:off x="2313432" y="2980944"/>
          <a:ext cx="310896" cy="329184"/>
        </p:xfrm>
        <a:graphic>
          <a:graphicData uri="http://schemas.openxmlformats.org/presentationml/2006/ole">
            <mc:AlternateContent xmlns:mc="http://schemas.openxmlformats.org/markup-compatibility/2006">
              <mc:Choice xmlns:v="urn:schemas-microsoft-com:vml" Requires="v">
                <p:oleObj name="Equation" r:id="rId14" imgW="215640" imgH="228600" progId="Equation.DSMT4">
                  <p:embed/>
                </p:oleObj>
              </mc:Choice>
              <mc:Fallback>
                <p:oleObj name="Equation" r:id="rId14" imgW="215640" imgH="228600" progId="Equation.DSMT4">
                  <p:embed/>
                  <p:pic>
                    <p:nvPicPr>
                      <p:cNvPr id="0" name=""/>
                      <p:cNvPicPr/>
                      <p:nvPr/>
                    </p:nvPicPr>
                    <p:blipFill>
                      <a:blip r:embed="rId15"/>
                      <a:stretch>
                        <a:fillRect/>
                      </a:stretch>
                    </p:blipFill>
                    <p:spPr>
                      <a:xfrm>
                        <a:off x="2313432" y="2980944"/>
                        <a:ext cx="310896" cy="329184"/>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29D2242D-F98C-4EA7-A4A0-FB490747F160}"/>
              </a:ext>
            </a:extLst>
          </p:cNvPr>
          <p:cNvSpPr>
            <a:spLocks noGrp="1"/>
          </p:cNvSpPr>
          <p:nvPr>
            <p:ph idx="17"/>
          </p:nvPr>
        </p:nvSpPr>
        <p:spPr>
          <a:xfrm>
            <a:off x="2542032" y="2940062"/>
            <a:ext cx="3023616" cy="368054"/>
          </a:xfrm>
        </p:spPr>
        <p:txBody>
          <a:bodyPr/>
          <a:lstStyle/>
          <a:p>
            <a:r>
              <a:rPr kumimoji="0" lang="en-US" sz="17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the same as the input set of</a:t>
            </a:r>
            <a:endParaRPr lang="en-US" dirty="0"/>
          </a:p>
        </p:txBody>
      </p:sp>
      <p:graphicFrame>
        <p:nvGraphicFramePr>
          <p:cNvPr id="43" name="Object 42">
            <a:extLst>
              <a:ext uri="{FF2B5EF4-FFF2-40B4-BE49-F238E27FC236}">
                <a16:creationId xmlns:a16="http://schemas.microsoft.com/office/drawing/2014/main" id="{3AD32C9B-357B-4E85-A00B-1604F4B8ADC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26984124"/>
              </p:ext>
            </p:extLst>
          </p:nvPr>
        </p:nvGraphicFramePr>
        <p:xfrm>
          <a:off x="5294376" y="2971800"/>
          <a:ext cx="384048" cy="329184"/>
        </p:xfrm>
        <a:graphic>
          <a:graphicData uri="http://schemas.openxmlformats.org/presentationml/2006/ole">
            <mc:AlternateContent xmlns:mc="http://schemas.openxmlformats.org/markup-compatibility/2006">
              <mc:Choice xmlns:v="urn:schemas-microsoft-com:vml" Requires="v">
                <p:oleObj name="Equation" r:id="rId16" imgW="266400" imgH="228600" progId="Equation.DSMT4">
                  <p:embed/>
                </p:oleObj>
              </mc:Choice>
              <mc:Fallback>
                <p:oleObj name="Equation" r:id="rId16" imgW="266400" imgH="228600" progId="Equation.DSMT4">
                  <p:embed/>
                  <p:pic>
                    <p:nvPicPr>
                      <p:cNvPr id="0" name=""/>
                      <p:cNvPicPr/>
                      <p:nvPr/>
                    </p:nvPicPr>
                    <p:blipFill>
                      <a:blip r:embed="rId17"/>
                      <a:stretch>
                        <a:fillRect/>
                      </a:stretch>
                    </p:blipFill>
                    <p:spPr>
                      <a:xfrm>
                        <a:off x="5294376" y="2971800"/>
                        <a:ext cx="384048" cy="329184"/>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CF4A8A8B-0ACE-4268-BAB5-5C27B73FF437}"/>
              </a:ext>
            </a:extLst>
          </p:cNvPr>
          <p:cNvSpPr>
            <a:spLocks noGrp="1"/>
          </p:cNvSpPr>
          <p:nvPr>
            <p:ph idx="18"/>
          </p:nvPr>
        </p:nvSpPr>
        <p:spPr>
          <a:xfrm>
            <a:off x="452054" y="3268558"/>
            <a:ext cx="1929897" cy="395319"/>
          </a:xfrm>
        </p:spPr>
        <p:txBody>
          <a:bodyPr/>
          <a:lstStyle/>
          <a:p>
            <a:pPr marL="347472" marR="0" lvl="0" indent="-347472" algn="l" defTabSz="457200" rtl="0" eaLnBrk="1" fontAlgn="auto" latinLnBrk="0" hangingPunct="1">
              <a:lnSpc>
                <a:spcPct val="100000"/>
              </a:lnSpc>
              <a:spcBef>
                <a:spcPts val="0"/>
              </a:spcBef>
              <a:spcAft>
                <a:spcPts val="600"/>
              </a:spcAft>
              <a:buClr>
                <a:srgbClr val="1A587B"/>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Given a state</a:t>
            </a:r>
            <a:endParaRPr lang="en-US" dirty="0"/>
          </a:p>
        </p:txBody>
      </p:sp>
      <p:graphicFrame>
        <p:nvGraphicFramePr>
          <p:cNvPr id="44" name="Object 43">
            <a:extLst>
              <a:ext uri="{FF2B5EF4-FFF2-40B4-BE49-F238E27FC236}">
                <a16:creationId xmlns:a16="http://schemas.microsoft.com/office/drawing/2014/main" id="{611A14F0-1C04-47A7-AE47-22696A0F59A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99302529"/>
              </p:ext>
            </p:extLst>
          </p:nvPr>
        </p:nvGraphicFramePr>
        <p:xfrm>
          <a:off x="2039112" y="3251200"/>
          <a:ext cx="1843087" cy="409575"/>
        </p:xfrm>
        <a:graphic>
          <a:graphicData uri="http://schemas.openxmlformats.org/presentationml/2006/ole">
            <mc:AlternateContent xmlns:mc="http://schemas.openxmlformats.org/markup-compatibility/2006">
              <mc:Choice xmlns:v="urn:schemas-microsoft-com:vml" Requires="v">
                <p:oleObj name="Equation" r:id="rId18" imgW="1257120" imgH="279360" progId="Equation.DSMT4">
                  <p:embed/>
                </p:oleObj>
              </mc:Choice>
              <mc:Fallback>
                <p:oleObj name="Equation" r:id="rId18" imgW="1257120" imgH="279360" progId="Equation.DSMT4">
                  <p:embed/>
                  <p:pic>
                    <p:nvPicPr>
                      <p:cNvPr id="0" name=""/>
                      <p:cNvPicPr/>
                      <p:nvPr/>
                    </p:nvPicPr>
                    <p:blipFill>
                      <a:blip r:embed="rId19"/>
                      <a:stretch>
                        <a:fillRect/>
                      </a:stretch>
                    </p:blipFill>
                    <p:spPr>
                      <a:xfrm>
                        <a:off x="2039112" y="3251200"/>
                        <a:ext cx="1843087" cy="409575"/>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8996546C-24D5-42C7-96DA-DA8270F37C3B}"/>
              </a:ext>
            </a:extLst>
          </p:cNvPr>
          <p:cNvSpPr>
            <a:spLocks noGrp="1"/>
          </p:cNvSpPr>
          <p:nvPr>
            <p:ph idx="19"/>
          </p:nvPr>
        </p:nvSpPr>
        <p:spPr>
          <a:xfrm>
            <a:off x="3794760" y="3271292"/>
            <a:ext cx="4919626" cy="381000"/>
          </a:xfrm>
        </p:spPr>
        <p:txBody>
          <a:bodyPr/>
          <a:lstStyle/>
          <a:p>
            <a:r>
              <a:rPr kumimoji="0" lang="en-US" sz="17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input symbol </a:t>
            </a:r>
            <a:r>
              <a:rPr kumimoji="0" lang="en-US" sz="17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7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takes this state to the union of the</a:t>
            </a:r>
            <a:endParaRPr lang="en-US" dirty="0"/>
          </a:p>
        </p:txBody>
      </p:sp>
      <p:sp>
        <p:nvSpPr>
          <p:cNvPr id="14" name="Content Placeholder 13">
            <a:extLst>
              <a:ext uri="{FF2B5EF4-FFF2-40B4-BE49-F238E27FC236}">
                <a16:creationId xmlns:a16="http://schemas.microsoft.com/office/drawing/2014/main" id="{6CE14398-416C-4357-A722-99AC82F9C69B}"/>
              </a:ext>
            </a:extLst>
          </p:cNvPr>
          <p:cNvSpPr>
            <a:spLocks noGrp="1"/>
          </p:cNvSpPr>
          <p:nvPr>
            <p:ph idx="20"/>
          </p:nvPr>
        </p:nvSpPr>
        <p:spPr>
          <a:xfrm>
            <a:off x="810214" y="3526206"/>
            <a:ext cx="6934200" cy="381000"/>
          </a:xfrm>
        </p:spPr>
        <p:txBody>
          <a:bodyPr/>
          <a:lstStyle/>
          <a:p>
            <a:r>
              <a:rPr kumimoji="0" lang="en-US" sz="17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sets of next states for the elements of this set, that is, the union of the sets</a:t>
            </a:r>
            <a:endParaRPr lang="en-US" dirty="0"/>
          </a:p>
        </p:txBody>
      </p:sp>
      <p:graphicFrame>
        <p:nvGraphicFramePr>
          <p:cNvPr id="45" name="Object 44">
            <a:extLst>
              <a:ext uri="{FF2B5EF4-FFF2-40B4-BE49-F238E27FC236}">
                <a16:creationId xmlns:a16="http://schemas.microsoft.com/office/drawing/2014/main" id="{96701D55-3394-4A39-97AB-D78EC78FE3A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68653895"/>
              </p:ext>
            </p:extLst>
          </p:nvPr>
        </p:nvGraphicFramePr>
        <p:xfrm>
          <a:off x="850392" y="3794760"/>
          <a:ext cx="2709862" cy="396875"/>
        </p:xfrm>
        <a:graphic>
          <a:graphicData uri="http://schemas.openxmlformats.org/presentationml/2006/ole">
            <mc:AlternateContent xmlns:mc="http://schemas.openxmlformats.org/markup-compatibility/2006">
              <mc:Choice xmlns:v="urn:schemas-microsoft-com:vml" Requires="v">
                <p:oleObj name="Equation" r:id="rId20" imgW="1904760" imgH="279360" progId="Equation.DSMT4">
                  <p:embed/>
                </p:oleObj>
              </mc:Choice>
              <mc:Fallback>
                <p:oleObj name="Equation" r:id="rId20" imgW="1904760" imgH="279360" progId="Equation.DSMT4">
                  <p:embed/>
                  <p:pic>
                    <p:nvPicPr>
                      <p:cNvPr id="0" name=""/>
                      <p:cNvPicPr/>
                      <p:nvPr/>
                    </p:nvPicPr>
                    <p:blipFill>
                      <a:blip r:embed="rId21"/>
                      <a:stretch>
                        <a:fillRect/>
                      </a:stretch>
                    </p:blipFill>
                    <p:spPr>
                      <a:xfrm>
                        <a:off x="850392" y="3794760"/>
                        <a:ext cx="2709862" cy="396875"/>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B2DB4EA1-0D4B-4F2E-BC0F-B42931090D85}"/>
              </a:ext>
            </a:extLst>
          </p:cNvPr>
          <p:cNvSpPr>
            <a:spLocks noGrp="1"/>
          </p:cNvSpPr>
          <p:nvPr>
            <p:ph idx="21"/>
          </p:nvPr>
        </p:nvSpPr>
        <p:spPr>
          <a:xfrm>
            <a:off x="452053" y="4128681"/>
            <a:ext cx="5106611" cy="381000"/>
          </a:xfrm>
        </p:spPr>
        <p:txBody>
          <a:bodyPr/>
          <a:lstStyle/>
          <a:p>
            <a:pPr marL="347472" marR="0" lvl="0" indent="-347472" algn="l" defTabSz="457200" rtl="0" eaLnBrk="1" fontAlgn="auto" latinLnBrk="0" hangingPunct="1">
              <a:lnSpc>
                <a:spcPct val="100000"/>
              </a:lnSpc>
              <a:spcBef>
                <a:spcPts val="0"/>
              </a:spcBef>
              <a:spcAft>
                <a:spcPts val="600"/>
              </a:spcAft>
              <a:buClr>
                <a:srgbClr val="1A587B"/>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continue in this way to construct the states of</a:t>
            </a:r>
            <a:endParaRPr lang="en-US" dirty="0"/>
          </a:p>
        </p:txBody>
      </p:sp>
      <p:graphicFrame>
        <p:nvGraphicFramePr>
          <p:cNvPr id="46" name="Object 45">
            <a:extLst>
              <a:ext uri="{FF2B5EF4-FFF2-40B4-BE49-F238E27FC236}">
                <a16:creationId xmlns:a16="http://schemas.microsoft.com/office/drawing/2014/main" id="{C7490160-3FEE-43EA-8485-BD2D29EB0B1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97060439"/>
              </p:ext>
            </p:extLst>
          </p:nvPr>
        </p:nvGraphicFramePr>
        <p:xfrm>
          <a:off x="5266944" y="4162044"/>
          <a:ext cx="310896" cy="329184"/>
        </p:xfrm>
        <a:graphic>
          <a:graphicData uri="http://schemas.openxmlformats.org/presentationml/2006/ole">
            <mc:AlternateContent xmlns:mc="http://schemas.openxmlformats.org/markup-compatibility/2006">
              <mc:Choice xmlns:v="urn:schemas-microsoft-com:vml" Requires="v">
                <p:oleObj name="Equation" r:id="rId22" imgW="215640" imgH="228600" progId="Equation.DSMT4">
                  <p:embed/>
                </p:oleObj>
              </mc:Choice>
              <mc:Fallback>
                <p:oleObj name="Equation" r:id="rId22" imgW="215640" imgH="228600" progId="Equation.DSMT4">
                  <p:embed/>
                  <p:pic>
                    <p:nvPicPr>
                      <p:cNvPr id="0" name=""/>
                      <p:cNvPicPr/>
                      <p:nvPr/>
                    </p:nvPicPr>
                    <p:blipFill>
                      <a:blip r:embed="rId23"/>
                      <a:stretch>
                        <a:fillRect/>
                      </a:stretch>
                    </p:blipFill>
                    <p:spPr>
                      <a:xfrm>
                        <a:off x="5266944" y="4162044"/>
                        <a:ext cx="310896" cy="329184"/>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90409355-49D3-400D-B019-F7A0F7BD291A}"/>
              </a:ext>
            </a:extLst>
          </p:cNvPr>
          <p:cNvSpPr>
            <a:spLocks noGrp="1"/>
          </p:cNvSpPr>
          <p:nvPr>
            <p:ph idx="22"/>
          </p:nvPr>
        </p:nvSpPr>
        <p:spPr>
          <a:xfrm>
            <a:off x="5497253" y="4129178"/>
            <a:ext cx="1682295" cy="336624"/>
          </a:xfrm>
        </p:spPr>
        <p:txBody>
          <a:bodyPr/>
          <a:lstStyle/>
          <a:p>
            <a:r>
              <a:rPr kumimoji="0" lang="en-US" sz="17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from those of</a:t>
            </a:r>
            <a:endParaRPr lang="en-US" dirty="0"/>
          </a:p>
        </p:txBody>
      </p:sp>
      <p:graphicFrame>
        <p:nvGraphicFramePr>
          <p:cNvPr id="47" name="Object 46">
            <a:extLst>
              <a:ext uri="{FF2B5EF4-FFF2-40B4-BE49-F238E27FC236}">
                <a16:creationId xmlns:a16="http://schemas.microsoft.com/office/drawing/2014/main" id="{DD0DED0A-B0CF-45DD-83DD-00D100A2408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36267208"/>
              </p:ext>
            </p:extLst>
          </p:nvPr>
        </p:nvGraphicFramePr>
        <p:xfrm>
          <a:off x="6818143" y="4162044"/>
          <a:ext cx="384048" cy="329184"/>
        </p:xfrm>
        <a:graphic>
          <a:graphicData uri="http://schemas.openxmlformats.org/presentationml/2006/ole">
            <mc:AlternateContent xmlns:mc="http://schemas.openxmlformats.org/markup-compatibility/2006">
              <mc:Choice xmlns:v="urn:schemas-microsoft-com:vml" Requires="v">
                <p:oleObj name="Equation" r:id="rId24" imgW="266400" imgH="228600" progId="Equation.DSMT4">
                  <p:embed/>
                </p:oleObj>
              </mc:Choice>
              <mc:Fallback>
                <p:oleObj name="Equation" r:id="rId24" imgW="266400" imgH="228600" progId="Equation.DSMT4">
                  <p:embed/>
                  <p:pic>
                    <p:nvPicPr>
                      <p:cNvPr id="0" name=""/>
                      <p:cNvPicPr/>
                      <p:nvPr/>
                    </p:nvPicPr>
                    <p:blipFill>
                      <a:blip r:embed="rId25"/>
                      <a:stretch>
                        <a:fillRect/>
                      </a:stretch>
                    </p:blipFill>
                    <p:spPr>
                      <a:xfrm>
                        <a:off x="6818143" y="4162044"/>
                        <a:ext cx="384048" cy="329184"/>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62C794B1-0409-493B-AC98-2A7F595B1FCE}"/>
              </a:ext>
            </a:extLst>
          </p:cNvPr>
          <p:cNvSpPr>
            <a:spLocks noGrp="1"/>
          </p:cNvSpPr>
          <p:nvPr>
            <p:ph idx="23"/>
          </p:nvPr>
        </p:nvSpPr>
        <p:spPr>
          <a:xfrm>
            <a:off x="452053" y="4459219"/>
            <a:ext cx="2306785" cy="367454"/>
          </a:xfrm>
        </p:spPr>
        <p:txBody>
          <a:bodyPr/>
          <a:lstStyle/>
          <a:p>
            <a:pPr marL="347472" marR="0" lvl="0" indent="-347472" algn="l" defTabSz="457200" rtl="0" eaLnBrk="1" fontAlgn="auto" latinLnBrk="0" hangingPunct="1">
              <a:lnSpc>
                <a:spcPct val="100000"/>
              </a:lnSpc>
              <a:spcBef>
                <a:spcPts val="0"/>
              </a:spcBef>
              <a:spcAft>
                <a:spcPts val="600"/>
              </a:spcAft>
              <a:buClr>
                <a:srgbClr val="1A587B"/>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final states of</a:t>
            </a:r>
            <a:endParaRPr lang="en-US" dirty="0"/>
          </a:p>
        </p:txBody>
      </p:sp>
      <p:graphicFrame>
        <p:nvGraphicFramePr>
          <p:cNvPr id="48" name="Object 47">
            <a:extLst>
              <a:ext uri="{FF2B5EF4-FFF2-40B4-BE49-F238E27FC236}">
                <a16:creationId xmlns:a16="http://schemas.microsoft.com/office/drawing/2014/main" id="{8F96F6E9-F155-4F05-8C5E-9E80AEDA0F6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19384950"/>
              </p:ext>
            </p:extLst>
          </p:nvPr>
        </p:nvGraphicFramePr>
        <p:xfrm>
          <a:off x="2487168" y="4489704"/>
          <a:ext cx="310896" cy="329184"/>
        </p:xfrm>
        <a:graphic>
          <a:graphicData uri="http://schemas.openxmlformats.org/presentationml/2006/ole">
            <mc:AlternateContent xmlns:mc="http://schemas.openxmlformats.org/markup-compatibility/2006">
              <mc:Choice xmlns:v="urn:schemas-microsoft-com:vml" Requires="v">
                <p:oleObj name="Equation" r:id="rId26" imgW="215640" imgH="228600" progId="Equation.DSMT4">
                  <p:embed/>
                </p:oleObj>
              </mc:Choice>
              <mc:Fallback>
                <p:oleObj name="Equation" r:id="rId26" imgW="215640" imgH="228600" progId="Equation.DSMT4">
                  <p:embed/>
                  <p:pic>
                    <p:nvPicPr>
                      <p:cNvPr id="0" name=""/>
                      <p:cNvPicPr/>
                      <p:nvPr/>
                    </p:nvPicPr>
                    <p:blipFill>
                      <a:blip r:embed="rId27"/>
                      <a:stretch>
                        <a:fillRect/>
                      </a:stretch>
                    </p:blipFill>
                    <p:spPr>
                      <a:xfrm>
                        <a:off x="2487168" y="4489704"/>
                        <a:ext cx="310896" cy="329184"/>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DE748401-B3AF-46AE-B96D-F0E7BD3F7336}"/>
              </a:ext>
            </a:extLst>
          </p:cNvPr>
          <p:cNvSpPr>
            <a:spLocks noGrp="1"/>
          </p:cNvSpPr>
          <p:nvPr>
            <p:ph idx="24"/>
          </p:nvPr>
        </p:nvSpPr>
        <p:spPr>
          <a:xfrm>
            <a:off x="2724912" y="4457306"/>
            <a:ext cx="3963321" cy="381000"/>
          </a:xfrm>
        </p:spPr>
        <p:txBody>
          <a:bodyPr/>
          <a:lstStyle/>
          <a:p>
            <a:r>
              <a:rPr kumimoji="0" lang="en-US" sz="17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those sets that contain a final state of</a:t>
            </a:r>
            <a:endParaRPr lang="en-US" dirty="0"/>
          </a:p>
        </p:txBody>
      </p:sp>
      <p:graphicFrame>
        <p:nvGraphicFramePr>
          <p:cNvPr id="49" name="Object 48">
            <a:extLst>
              <a:ext uri="{FF2B5EF4-FFF2-40B4-BE49-F238E27FC236}">
                <a16:creationId xmlns:a16="http://schemas.microsoft.com/office/drawing/2014/main" id="{1D7986AD-1DB6-4863-B715-8316EAAFAB7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23985453"/>
              </p:ext>
            </p:extLst>
          </p:nvPr>
        </p:nvGraphicFramePr>
        <p:xfrm>
          <a:off x="6464808" y="4489704"/>
          <a:ext cx="384048" cy="329184"/>
        </p:xfrm>
        <a:graphic>
          <a:graphicData uri="http://schemas.openxmlformats.org/presentationml/2006/ole">
            <mc:AlternateContent xmlns:mc="http://schemas.openxmlformats.org/markup-compatibility/2006">
              <mc:Choice xmlns:v="urn:schemas-microsoft-com:vml" Requires="v">
                <p:oleObj name="Equation" r:id="rId28" imgW="266400" imgH="228600" progId="Equation.DSMT4">
                  <p:embed/>
                </p:oleObj>
              </mc:Choice>
              <mc:Fallback>
                <p:oleObj name="Equation" r:id="rId28" imgW="266400" imgH="228600" progId="Equation.DSMT4">
                  <p:embed/>
                  <p:pic>
                    <p:nvPicPr>
                      <p:cNvPr id="0" name=""/>
                      <p:cNvPicPr/>
                      <p:nvPr/>
                    </p:nvPicPr>
                    <p:blipFill>
                      <a:blip r:embed="rId29"/>
                      <a:stretch>
                        <a:fillRect/>
                      </a:stretch>
                    </p:blipFill>
                    <p:spPr>
                      <a:xfrm>
                        <a:off x="6464808" y="4489704"/>
                        <a:ext cx="384048" cy="329184"/>
                      </a:xfrm>
                      <a:prstGeom prst="rect">
                        <a:avLst/>
                      </a:prstGeom>
                    </p:spPr>
                  </p:pic>
                </p:oleObj>
              </mc:Fallback>
            </mc:AlternateContent>
          </a:graphicData>
        </a:graphic>
      </p:graphicFrame>
      <p:sp>
        <p:nvSpPr>
          <p:cNvPr id="19" name="Content Placeholder 18">
            <a:extLst>
              <a:ext uri="{FF2B5EF4-FFF2-40B4-BE49-F238E27FC236}">
                <a16:creationId xmlns:a16="http://schemas.microsoft.com/office/drawing/2014/main" id="{F9786445-940C-4F9E-9C5F-C74E9F0F8624}"/>
              </a:ext>
            </a:extLst>
          </p:cNvPr>
          <p:cNvSpPr>
            <a:spLocks noGrp="1"/>
          </p:cNvSpPr>
          <p:nvPr>
            <p:ph idx="25"/>
          </p:nvPr>
        </p:nvSpPr>
        <p:spPr>
          <a:xfrm>
            <a:off x="459568" y="4812810"/>
            <a:ext cx="1456155" cy="375166"/>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To see that</a:t>
            </a:r>
            <a:endParaRPr lang="en-US" dirty="0"/>
          </a:p>
        </p:txBody>
      </p:sp>
      <p:graphicFrame>
        <p:nvGraphicFramePr>
          <p:cNvPr id="50" name="Object 49">
            <a:extLst>
              <a:ext uri="{FF2B5EF4-FFF2-40B4-BE49-F238E27FC236}">
                <a16:creationId xmlns:a16="http://schemas.microsoft.com/office/drawing/2014/main" id="{4FEDD4E5-1E4F-4CA9-B09D-5ECCBFEEC1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42814843"/>
              </p:ext>
            </p:extLst>
          </p:nvPr>
        </p:nvGraphicFramePr>
        <p:xfrm>
          <a:off x="1627632" y="4834128"/>
          <a:ext cx="1023112" cy="347472"/>
        </p:xfrm>
        <a:graphic>
          <a:graphicData uri="http://schemas.openxmlformats.org/presentationml/2006/ole">
            <mc:AlternateContent xmlns:mc="http://schemas.openxmlformats.org/markup-compatibility/2006">
              <mc:Choice xmlns:v="urn:schemas-microsoft-com:vml" Requires="v">
                <p:oleObj name="Equation" r:id="rId30" imgW="672840" imgH="228600" progId="Equation.DSMT4">
                  <p:embed/>
                </p:oleObj>
              </mc:Choice>
              <mc:Fallback>
                <p:oleObj name="Equation" r:id="rId30" imgW="672840" imgH="228600" progId="Equation.DSMT4">
                  <p:embed/>
                  <p:pic>
                    <p:nvPicPr>
                      <p:cNvPr id="0" name=""/>
                      <p:cNvPicPr/>
                      <p:nvPr/>
                    </p:nvPicPr>
                    <p:blipFill>
                      <a:blip r:embed="rId31"/>
                      <a:stretch>
                        <a:fillRect/>
                      </a:stretch>
                    </p:blipFill>
                    <p:spPr>
                      <a:xfrm>
                        <a:off x="1627632" y="4834128"/>
                        <a:ext cx="1023112" cy="347472"/>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4DE23C47-6142-485D-A61B-F2968958F188}"/>
              </a:ext>
            </a:extLst>
          </p:cNvPr>
          <p:cNvSpPr>
            <a:spLocks noGrp="1"/>
          </p:cNvSpPr>
          <p:nvPr>
            <p:ph idx="26"/>
          </p:nvPr>
        </p:nvSpPr>
        <p:spPr>
          <a:xfrm>
            <a:off x="2587752" y="4811137"/>
            <a:ext cx="6341282" cy="381000"/>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equivalent, first suppose that an input string is recognized by</a:t>
            </a:r>
            <a:endParaRPr lang="en-US" dirty="0"/>
          </a:p>
        </p:txBody>
      </p:sp>
      <p:graphicFrame>
        <p:nvGraphicFramePr>
          <p:cNvPr id="51" name="Object 50">
            <a:extLst>
              <a:ext uri="{FF2B5EF4-FFF2-40B4-BE49-F238E27FC236}">
                <a16:creationId xmlns:a16="http://schemas.microsoft.com/office/drawing/2014/main" id="{DCB1D0D1-F82E-4626-B09B-726322CD773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65115928"/>
              </p:ext>
            </p:extLst>
          </p:nvPr>
        </p:nvGraphicFramePr>
        <p:xfrm>
          <a:off x="533400" y="5101145"/>
          <a:ext cx="405384" cy="347472"/>
        </p:xfrm>
        <a:graphic>
          <a:graphicData uri="http://schemas.openxmlformats.org/presentationml/2006/ole">
            <mc:AlternateContent xmlns:mc="http://schemas.openxmlformats.org/markup-compatibility/2006">
              <mc:Choice xmlns:v="urn:schemas-microsoft-com:vml" Requires="v">
                <p:oleObj name="Equation" r:id="rId32" imgW="266400" imgH="228600" progId="Equation.DSMT4">
                  <p:embed/>
                </p:oleObj>
              </mc:Choice>
              <mc:Fallback>
                <p:oleObj name="Equation" r:id="rId32" imgW="266400" imgH="228600" progId="Equation.DSMT4">
                  <p:embed/>
                  <p:pic>
                    <p:nvPicPr>
                      <p:cNvPr id="0" name=""/>
                      <p:cNvPicPr/>
                      <p:nvPr/>
                    </p:nvPicPr>
                    <p:blipFill>
                      <a:blip r:embed="rId33"/>
                      <a:stretch>
                        <a:fillRect/>
                      </a:stretch>
                    </p:blipFill>
                    <p:spPr>
                      <a:xfrm>
                        <a:off x="533400" y="5101145"/>
                        <a:ext cx="405384" cy="347472"/>
                      </a:xfrm>
                      <a:prstGeom prst="rect">
                        <a:avLst/>
                      </a:prstGeom>
                    </p:spPr>
                  </p:pic>
                </p:oleObj>
              </mc:Fallback>
            </mc:AlternateContent>
          </a:graphicData>
        </a:graphic>
      </p:graphicFrame>
      <p:sp>
        <p:nvSpPr>
          <p:cNvPr id="21" name="Content Placeholder 20">
            <a:extLst>
              <a:ext uri="{FF2B5EF4-FFF2-40B4-BE49-F238E27FC236}">
                <a16:creationId xmlns:a16="http://schemas.microsoft.com/office/drawing/2014/main" id="{DF443142-9004-429B-BF4D-647936FF7D11}"/>
              </a:ext>
            </a:extLst>
          </p:cNvPr>
          <p:cNvSpPr>
            <a:spLocks noGrp="1"/>
          </p:cNvSpPr>
          <p:nvPr>
            <p:ph idx="27"/>
          </p:nvPr>
        </p:nvSpPr>
        <p:spPr>
          <a:xfrm>
            <a:off x="841248" y="5066051"/>
            <a:ext cx="5869194" cy="381000"/>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This means that one of the states that can be reached from</a:t>
            </a:r>
            <a:endParaRPr lang="en-US" dirty="0"/>
          </a:p>
        </p:txBody>
      </p:sp>
      <p:graphicFrame>
        <p:nvGraphicFramePr>
          <p:cNvPr id="52" name="Object 51">
            <a:extLst>
              <a:ext uri="{FF2B5EF4-FFF2-40B4-BE49-F238E27FC236}">
                <a16:creationId xmlns:a16="http://schemas.microsoft.com/office/drawing/2014/main" id="{DB87A3F6-8D67-4373-87E4-18EB3C66D94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7633345"/>
              </p:ext>
            </p:extLst>
          </p:nvPr>
        </p:nvGraphicFramePr>
        <p:xfrm>
          <a:off x="6455664" y="5093208"/>
          <a:ext cx="231648" cy="347472"/>
        </p:xfrm>
        <a:graphic>
          <a:graphicData uri="http://schemas.openxmlformats.org/presentationml/2006/ole">
            <mc:AlternateContent xmlns:mc="http://schemas.openxmlformats.org/markup-compatibility/2006">
              <mc:Choice xmlns:v="urn:schemas-microsoft-com:vml" Requires="v">
                <p:oleObj name="Equation" r:id="rId34" imgW="152280" imgH="228600" progId="Equation.DSMT4">
                  <p:embed/>
                </p:oleObj>
              </mc:Choice>
              <mc:Fallback>
                <p:oleObj name="Equation" r:id="rId34" imgW="152280" imgH="228600" progId="Equation.DSMT4">
                  <p:embed/>
                  <p:pic>
                    <p:nvPicPr>
                      <p:cNvPr id="0" name=""/>
                      <p:cNvPicPr/>
                      <p:nvPr/>
                    </p:nvPicPr>
                    <p:blipFill>
                      <a:blip r:embed="rId35"/>
                      <a:stretch>
                        <a:fillRect/>
                      </a:stretch>
                    </p:blipFill>
                    <p:spPr>
                      <a:xfrm>
                        <a:off x="6455664" y="5093208"/>
                        <a:ext cx="231648" cy="347472"/>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54ED79FB-1A70-4721-AD70-983960DB61FF}"/>
              </a:ext>
            </a:extLst>
          </p:cNvPr>
          <p:cNvSpPr>
            <a:spLocks noGrp="1"/>
          </p:cNvSpPr>
          <p:nvPr>
            <p:ph idx="28"/>
          </p:nvPr>
        </p:nvSpPr>
        <p:spPr>
          <a:xfrm>
            <a:off x="6611112" y="5070229"/>
            <a:ext cx="2334046" cy="381000"/>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 final state. So, in</a:t>
            </a:r>
            <a:endParaRPr lang="en-US" dirty="0"/>
          </a:p>
        </p:txBody>
      </p:sp>
      <p:graphicFrame>
        <p:nvGraphicFramePr>
          <p:cNvPr id="53" name="Object 52">
            <a:extLst>
              <a:ext uri="{FF2B5EF4-FFF2-40B4-BE49-F238E27FC236}">
                <a16:creationId xmlns:a16="http://schemas.microsoft.com/office/drawing/2014/main" id="{E0C93BCB-387A-43D8-8323-72F583653F1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1106650"/>
              </p:ext>
            </p:extLst>
          </p:nvPr>
        </p:nvGraphicFramePr>
        <p:xfrm>
          <a:off x="533400" y="5376672"/>
          <a:ext cx="328168" cy="347472"/>
        </p:xfrm>
        <a:graphic>
          <a:graphicData uri="http://schemas.openxmlformats.org/presentationml/2006/ole">
            <mc:AlternateContent xmlns:mc="http://schemas.openxmlformats.org/markup-compatibility/2006">
              <mc:Choice xmlns:v="urn:schemas-microsoft-com:vml" Requires="v">
                <p:oleObj name="Equation" r:id="rId36" imgW="215640" imgH="228600" progId="Equation.DSMT4">
                  <p:embed/>
                </p:oleObj>
              </mc:Choice>
              <mc:Fallback>
                <p:oleObj name="Equation" r:id="rId36" imgW="215640" imgH="228600" progId="Equation.DSMT4">
                  <p:embed/>
                  <p:pic>
                    <p:nvPicPr>
                      <p:cNvPr id="0" name=""/>
                      <p:cNvPicPr/>
                      <p:nvPr/>
                    </p:nvPicPr>
                    <p:blipFill>
                      <a:blip r:embed="rId37"/>
                      <a:stretch>
                        <a:fillRect/>
                      </a:stretch>
                    </p:blipFill>
                    <p:spPr>
                      <a:xfrm>
                        <a:off x="533400" y="5376672"/>
                        <a:ext cx="328168" cy="347472"/>
                      </a:xfrm>
                      <a:prstGeom prst="rect">
                        <a:avLst/>
                      </a:prstGeom>
                    </p:spPr>
                  </p:pic>
                </p:oleObj>
              </mc:Fallback>
            </mc:AlternateContent>
          </a:graphicData>
        </a:graphic>
      </p:graphicFrame>
      <p:sp>
        <p:nvSpPr>
          <p:cNvPr id="23" name="Content Placeholder 22">
            <a:extLst>
              <a:ext uri="{FF2B5EF4-FFF2-40B4-BE49-F238E27FC236}">
                <a16:creationId xmlns:a16="http://schemas.microsoft.com/office/drawing/2014/main" id="{9A419F57-0904-461F-8147-8228A8D3274A}"/>
              </a:ext>
            </a:extLst>
          </p:cNvPr>
          <p:cNvSpPr>
            <a:spLocks noGrp="1"/>
          </p:cNvSpPr>
          <p:nvPr>
            <p:ph idx="29"/>
          </p:nvPr>
        </p:nvSpPr>
        <p:spPr>
          <a:xfrm>
            <a:off x="774280" y="5348942"/>
            <a:ext cx="2883320" cy="381000"/>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this input string leads from</a:t>
            </a:r>
            <a:endParaRPr lang="en-US" dirty="0"/>
          </a:p>
        </p:txBody>
      </p:sp>
      <p:graphicFrame>
        <p:nvGraphicFramePr>
          <p:cNvPr id="54" name="Object 53">
            <a:extLst>
              <a:ext uri="{FF2B5EF4-FFF2-40B4-BE49-F238E27FC236}">
                <a16:creationId xmlns:a16="http://schemas.microsoft.com/office/drawing/2014/main" id="{A64CDF2F-F031-44F7-A19A-C72D0F3F8DF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27326860"/>
              </p:ext>
            </p:extLst>
          </p:nvPr>
        </p:nvGraphicFramePr>
        <p:xfrm>
          <a:off x="3382653" y="5363273"/>
          <a:ext cx="420624" cy="365760"/>
        </p:xfrm>
        <a:graphic>
          <a:graphicData uri="http://schemas.openxmlformats.org/presentationml/2006/ole">
            <mc:AlternateContent xmlns:mc="http://schemas.openxmlformats.org/markup-compatibility/2006">
              <mc:Choice xmlns:v="urn:schemas-microsoft-com:vml" Requires="v">
                <p:oleObj name="Equation" r:id="rId38" imgW="291960" imgH="253800" progId="Equation.DSMT4">
                  <p:embed/>
                </p:oleObj>
              </mc:Choice>
              <mc:Fallback>
                <p:oleObj name="Equation" r:id="rId38" imgW="291960" imgH="253800" progId="Equation.DSMT4">
                  <p:embed/>
                  <p:pic>
                    <p:nvPicPr>
                      <p:cNvPr id="0" name=""/>
                      <p:cNvPicPr/>
                      <p:nvPr/>
                    </p:nvPicPr>
                    <p:blipFill>
                      <a:blip r:embed="rId39"/>
                      <a:stretch>
                        <a:fillRect/>
                      </a:stretch>
                    </p:blipFill>
                    <p:spPr>
                      <a:xfrm>
                        <a:off x="3382653" y="5363273"/>
                        <a:ext cx="420624" cy="365760"/>
                      </a:xfrm>
                      <a:prstGeom prst="rect">
                        <a:avLst/>
                      </a:prstGeom>
                    </p:spPr>
                  </p:pic>
                </p:oleObj>
              </mc:Fallback>
            </mc:AlternateContent>
          </a:graphicData>
        </a:graphic>
      </p:graphicFrame>
      <p:sp>
        <p:nvSpPr>
          <p:cNvPr id="24" name="Content Placeholder 23">
            <a:extLst>
              <a:ext uri="{FF2B5EF4-FFF2-40B4-BE49-F238E27FC236}">
                <a16:creationId xmlns:a16="http://schemas.microsoft.com/office/drawing/2014/main" id="{4F5315F0-CE3C-48C5-9DA6-C51C456EE936}"/>
              </a:ext>
            </a:extLst>
          </p:cNvPr>
          <p:cNvSpPr>
            <a:spLocks noGrp="1"/>
          </p:cNvSpPr>
          <p:nvPr>
            <p:ph idx="30"/>
          </p:nvPr>
        </p:nvSpPr>
        <p:spPr>
          <a:xfrm>
            <a:off x="3721608" y="5349240"/>
            <a:ext cx="2128520" cy="373462"/>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to a set of states of</a:t>
            </a:r>
            <a:endParaRPr lang="en-US" dirty="0"/>
          </a:p>
        </p:txBody>
      </p:sp>
      <p:graphicFrame>
        <p:nvGraphicFramePr>
          <p:cNvPr id="55" name="Object 54">
            <a:extLst>
              <a:ext uri="{FF2B5EF4-FFF2-40B4-BE49-F238E27FC236}">
                <a16:creationId xmlns:a16="http://schemas.microsoft.com/office/drawing/2014/main" id="{06BE522D-5428-4F9D-BC06-AD29C480C61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00861552"/>
              </p:ext>
            </p:extLst>
          </p:nvPr>
        </p:nvGraphicFramePr>
        <p:xfrm>
          <a:off x="5614416" y="5376672"/>
          <a:ext cx="328168" cy="347472"/>
        </p:xfrm>
        <a:graphic>
          <a:graphicData uri="http://schemas.openxmlformats.org/presentationml/2006/ole">
            <mc:AlternateContent xmlns:mc="http://schemas.openxmlformats.org/markup-compatibility/2006">
              <mc:Choice xmlns:v="urn:schemas-microsoft-com:vml" Requires="v">
                <p:oleObj name="Equation" r:id="rId40" imgW="215640" imgH="228600" progId="Equation.DSMT4">
                  <p:embed/>
                </p:oleObj>
              </mc:Choice>
              <mc:Fallback>
                <p:oleObj name="Equation" r:id="rId40" imgW="215640" imgH="228600" progId="Equation.DSMT4">
                  <p:embed/>
                  <p:pic>
                    <p:nvPicPr>
                      <p:cNvPr id="0" name=""/>
                      <p:cNvPicPr/>
                      <p:nvPr/>
                    </p:nvPicPr>
                    <p:blipFill>
                      <a:blip r:embed="rId41"/>
                      <a:stretch>
                        <a:fillRect/>
                      </a:stretch>
                    </p:blipFill>
                    <p:spPr>
                      <a:xfrm>
                        <a:off x="5614416" y="5376672"/>
                        <a:ext cx="328168" cy="347472"/>
                      </a:xfrm>
                      <a:prstGeom prst="rect">
                        <a:avLst/>
                      </a:prstGeom>
                    </p:spPr>
                  </p:pic>
                </p:oleObj>
              </mc:Fallback>
            </mc:AlternateContent>
          </a:graphicData>
        </a:graphic>
      </p:graphicFrame>
      <p:sp>
        <p:nvSpPr>
          <p:cNvPr id="25" name="Content Placeholder 24">
            <a:extLst>
              <a:ext uri="{FF2B5EF4-FFF2-40B4-BE49-F238E27FC236}">
                <a16:creationId xmlns:a16="http://schemas.microsoft.com/office/drawing/2014/main" id="{8FAEEF09-9332-4F8E-ABDB-14EAAE8436D5}"/>
              </a:ext>
            </a:extLst>
          </p:cNvPr>
          <p:cNvSpPr>
            <a:spLocks noGrp="1"/>
          </p:cNvSpPr>
          <p:nvPr>
            <p:ph idx="31"/>
          </p:nvPr>
        </p:nvSpPr>
        <p:spPr>
          <a:xfrm>
            <a:off x="5870448" y="5350746"/>
            <a:ext cx="3023616" cy="380999"/>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that contains the final state.</a:t>
            </a:r>
            <a:endParaRPr lang="en-US" dirty="0"/>
          </a:p>
        </p:txBody>
      </p:sp>
      <p:sp>
        <p:nvSpPr>
          <p:cNvPr id="26" name="Content Placeholder 25">
            <a:extLst>
              <a:ext uri="{FF2B5EF4-FFF2-40B4-BE49-F238E27FC236}">
                <a16:creationId xmlns:a16="http://schemas.microsoft.com/office/drawing/2014/main" id="{952B25DF-3B10-4677-B7A0-0228BE7D8A94}"/>
              </a:ext>
            </a:extLst>
          </p:cNvPr>
          <p:cNvSpPr>
            <a:spLocks noGrp="1"/>
          </p:cNvSpPr>
          <p:nvPr>
            <p:ph idx="32"/>
          </p:nvPr>
        </p:nvSpPr>
        <p:spPr>
          <a:xfrm>
            <a:off x="458418" y="5624175"/>
            <a:ext cx="2847883" cy="376215"/>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Since this is a final state of</a:t>
            </a:r>
            <a:endParaRPr lang="en-US" dirty="0"/>
          </a:p>
        </p:txBody>
      </p:sp>
      <p:graphicFrame>
        <p:nvGraphicFramePr>
          <p:cNvPr id="56" name="Object 55">
            <a:extLst>
              <a:ext uri="{FF2B5EF4-FFF2-40B4-BE49-F238E27FC236}">
                <a16:creationId xmlns:a16="http://schemas.microsoft.com/office/drawing/2014/main" id="{FA2604C5-12BB-4E8B-A170-20C353C42E6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16242950"/>
              </p:ext>
            </p:extLst>
          </p:nvPr>
        </p:nvGraphicFramePr>
        <p:xfrm>
          <a:off x="3035808" y="5650992"/>
          <a:ext cx="386080" cy="347472"/>
        </p:xfrm>
        <a:graphic>
          <a:graphicData uri="http://schemas.openxmlformats.org/presentationml/2006/ole">
            <mc:AlternateContent xmlns:mc="http://schemas.openxmlformats.org/markup-compatibility/2006">
              <mc:Choice xmlns:v="urn:schemas-microsoft-com:vml" Requires="v">
                <p:oleObj name="Equation" r:id="rId42" imgW="253800" imgH="228600" progId="Equation.DSMT4">
                  <p:embed/>
                </p:oleObj>
              </mc:Choice>
              <mc:Fallback>
                <p:oleObj name="Equation" r:id="rId42" imgW="253800" imgH="228600" progId="Equation.DSMT4">
                  <p:embed/>
                  <p:pic>
                    <p:nvPicPr>
                      <p:cNvPr id="0" name=""/>
                      <p:cNvPicPr/>
                      <p:nvPr/>
                    </p:nvPicPr>
                    <p:blipFill>
                      <a:blip r:embed="rId43"/>
                      <a:stretch>
                        <a:fillRect/>
                      </a:stretch>
                    </p:blipFill>
                    <p:spPr>
                      <a:xfrm>
                        <a:off x="3035808" y="5650992"/>
                        <a:ext cx="386080" cy="347472"/>
                      </a:xfrm>
                      <a:prstGeom prst="rect">
                        <a:avLst/>
                      </a:prstGeom>
                    </p:spPr>
                  </p:pic>
                </p:oleObj>
              </mc:Fallback>
            </mc:AlternateContent>
          </a:graphicData>
        </a:graphic>
      </p:graphicFrame>
      <p:sp>
        <p:nvSpPr>
          <p:cNvPr id="27" name="Content Placeholder 26">
            <a:extLst>
              <a:ext uri="{FF2B5EF4-FFF2-40B4-BE49-F238E27FC236}">
                <a16:creationId xmlns:a16="http://schemas.microsoft.com/office/drawing/2014/main" id="{7FB60EAE-547E-46BB-83A8-DFA50D698D98}"/>
              </a:ext>
            </a:extLst>
          </p:cNvPr>
          <p:cNvSpPr>
            <a:spLocks noGrp="1"/>
          </p:cNvSpPr>
          <p:nvPr>
            <p:ph idx="33"/>
          </p:nvPr>
        </p:nvSpPr>
        <p:spPr>
          <a:xfrm>
            <a:off x="3346704" y="5620587"/>
            <a:ext cx="3392424" cy="420091"/>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this string is also recognized by</a:t>
            </a:r>
            <a:endParaRPr lang="en-US" dirty="0"/>
          </a:p>
        </p:txBody>
      </p:sp>
      <p:graphicFrame>
        <p:nvGraphicFramePr>
          <p:cNvPr id="57" name="Object 56">
            <a:extLst>
              <a:ext uri="{FF2B5EF4-FFF2-40B4-BE49-F238E27FC236}">
                <a16:creationId xmlns:a16="http://schemas.microsoft.com/office/drawing/2014/main" id="{A698B704-530E-4FC2-B418-DA5736ED263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00223406"/>
              </p:ext>
            </p:extLst>
          </p:nvPr>
        </p:nvGraphicFramePr>
        <p:xfrm>
          <a:off x="6336792" y="5650992"/>
          <a:ext cx="386080" cy="347472"/>
        </p:xfrm>
        <a:graphic>
          <a:graphicData uri="http://schemas.openxmlformats.org/presentationml/2006/ole">
            <mc:AlternateContent xmlns:mc="http://schemas.openxmlformats.org/markup-compatibility/2006">
              <mc:Choice xmlns:v="urn:schemas-microsoft-com:vml" Requires="v">
                <p:oleObj name="Equation" r:id="rId44" imgW="253800" imgH="228600" progId="Equation.DSMT4">
                  <p:embed/>
                </p:oleObj>
              </mc:Choice>
              <mc:Fallback>
                <p:oleObj name="Equation" r:id="rId44" imgW="253800" imgH="228600" progId="Equation.DSMT4">
                  <p:embed/>
                  <p:pic>
                    <p:nvPicPr>
                      <p:cNvPr id="0" name=""/>
                      <p:cNvPicPr/>
                      <p:nvPr/>
                    </p:nvPicPr>
                    <p:blipFill>
                      <a:blip r:embed="rId45"/>
                      <a:stretch>
                        <a:fillRect/>
                      </a:stretch>
                    </p:blipFill>
                    <p:spPr>
                      <a:xfrm>
                        <a:off x="6336792" y="5650992"/>
                        <a:ext cx="386080" cy="347472"/>
                      </a:xfrm>
                      <a:prstGeom prst="rect">
                        <a:avLst/>
                      </a:prstGeom>
                    </p:spPr>
                  </p:pic>
                </p:oleObj>
              </mc:Fallback>
            </mc:AlternateContent>
          </a:graphicData>
        </a:graphic>
      </p:graphicFrame>
      <p:sp>
        <p:nvSpPr>
          <p:cNvPr id="28" name="Content Placeholder 27">
            <a:extLst>
              <a:ext uri="{FF2B5EF4-FFF2-40B4-BE49-F238E27FC236}">
                <a16:creationId xmlns:a16="http://schemas.microsoft.com/office/drawing/2014/main" id="{93D38F35-648F-4560-B536-2A384B85FE03}"/>
              </a:ext>
            </a:extLst>
          </p:cNvPr>
          <p:cNvSpPr>
            <a:spLocks noGrp="1"/>
          </p:cNvSpPr>
          <p:nvPr>
            <p:ph idx="34"/>
          </p:nvPr>
        </p:nvSpPr>
        <p:spPr>
          <a:xfrm>
            <a:off x="452053" y="5974978"/>
            <a:ext cx="4560435" cy="348231"/>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Conversely, a string that is not recognized by</a:t>
            </a:r>
            <a:endParaRPr lang="en-US" dirty="0"/>
          </a:p>
        </p:txBody>
      </p:sp>
      <p:graphicFrame>
        <p:nvGraphicFramePr>
          <p:cNvPr id="58" name="Object 57">
            <a:extLst>
              <a:ext uri="{FF2B5EF4-FFF2-40B4-BE49-F238E27FC236}">
                <a16:creationId xmlns:a16="http://schemas.microsoft.com/office/drawing/2014/main" id="{8416B5B2-66EB-4B0A-BCF2-FFF71266D00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91568419"/>
              </p:ext>
            </p:extLst>
          </p:nvPr>
        </p:nvGraphicFramePr>
        <p:xfrm>
          <a:off x="4690872" y="5998464"/>
          <a:ext cx="328168" cy="347472"/>
        </p:xfrm>
        <a:graphic>
          <a:graphicData uri="http://schemas.openxmlformats.org/presentationml/2006/ole">
            <mc:AlternateContent xmlns:mc="http://schemas.openxmlformats.org/markup-compatibility/2006">
              <mc:Choice xmlns:v="urn:schemas-microsoft-com:vml" Requires="v">
                <p:oleObj name="Equation" r:id="rId46" imgW="215640" imgH="228600" progId="Equation.DSMT4">
                  <p:embed/>
                </p:oleObj>
              </mc:Choice>
              <mc:Fallback>
                <p:oleObj name="Equation" r:id="rId46" imgW="215640" imgH="228600" progId="Equation.DSMT4">
                  <p:embed/>
                  <p:pic>
                    <p:nvPicPr>
                      <p:cNvPr id="0" name=""/>
                      <p:cNvPicPr/>
                      <p:nvPr/>
                    </p:nvPicPr>
                    <p:blipFill>
                      <a:blip r:embed="rId47"/>
                      <a:stretch>
                        <a:fillRect/>
                      </a:stretch>
                    </p:blipFill>
                    <p:spPr>
                      <a:xfrm>
                        <a:off x="4690872" y="5998464"/>
                        <a:ext cx="328168" cy="347472"/>
                      </a:xfrm>
                      <a:prstGeom prst="rect">
                        <a:avLst/>
                      </a:prstGeom>
                    </p:spPr>
                  </p:pic>
                </p:oleObj>
              </mc:Fallback>
            </mc:AlternateContent>
          </a:graphicData>
        </a:graphic>
      </p:graphicFrame>
      <p:sp>
        <p:nvSpPr>
          <p:cNvPr id="29" name="Content Placeholder 28">
            <a:extLst>
              <a:ext uri="{FF2B5EF4-FFF2-40B4-BE49-F238E27FC236}">
                <a16:creationId xmlns:a16="http://schemas.microsoft.com/office/drawing/2014/main" id="{A4FB3F10-D4D3-485D-B970-E538F1C01BB7}"/>
              </a:ext>
            </a:extLst>
          </p:cNvPr>
          <p:cNvSpPr>
            <a:spLocks noGrp="1"/>
          </p:cNvSpPr>
          <p:nvPr>
            <p:ph idx="35"/>
          </p:nvPr>
        </p:nvSpPr>
        <p:spPr>
          <a:xfrm>
            <a:off x="4956048" y="5975503"/>
            <a:ext cx="3526563" cy="387103"/>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does not lead to any final states in</a:t>
            </a:r>
            <a:endParaRPr lang="en-US" dirty="0"/>
          </a:p>
        </p:txBody>
      </p:sp>
      <p:graphicFrame>
        <p:nvGraphicFramePr>
          <p:cNvPr id="59" name="Object 58">
            <a:extLst>
              <a:ext uri="{FF2B5EF4-FFF2-40B4-BE49-F238E27FC236}">
                <a16:creationId xmlns:a16="http://schemas.microsoft.com/office/drawing/2014/main" id="{134A7F1C-8338-447D-A2BC-FEDD61781AA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96794622"/>
              </p:ext>
            </p:extLst>
          </p:nvPr>
        </p:nvGraphicFramePr>
        <p:xfrm>
          <a:off x="8247888" y="5998464"/>
          <a:ext cx="405384" cy="347472"/>
        </p:xfrm>
        <a:graphic>
          <a:graphicData uri="http://schemas.openxmlformats.org/presentationml/2006/ole">
            <mc:AlternateContent xmlns:mc="http://schemas.openxmlformats.org/markup-compatibility/2006">
              <mc:Choice xmlns:v="urn:schemas-microsoft-com:vml" Requires="v">
                <p:oleObj name="Equation" r:id="rId48" imgW="266400" imgH="228600" progId="Equation.DSMT4">
                  <p:embed/>
                </p:oleObj>
              </mc:Choice>
              <mc:Fallback>
                <p:oleObj name="Equation" r:id="rId48" imgW="266400" imgH="228600" progId="Equation.DSMT4">
                  <p:embed/>
                  <p:pic>
                    <p:nvPicPr>
                      <p:cNvPr id="0" name=""/>
                      <p:cNvPicPr/>
                      <p:nvPr/>
                    </p:nvPicPr>
                    <p:blipFill>
                      <a:blip r:embed="rId49"/>
                      <a:stretch>
                        <a:fillRect/>
                      </a:stretch>
                    </p:blipFill>
                    <p:spPr>
                      <a:xfrm>
                        <a:off x="8247888" y="5998464"/>
                        <a:ext cx="405384" cy="347472"/>
                      </a:xfrm>
                      <a:prstGeom prst="rect">
                        <a:avLst/>
                      </a:prstGeom>
                    </p:spPr>
                  </p:pic>
                </p:oleObj>
              </mc:Fallback>
            </mc:AlternateContent>
          </a:graphicData>
        </a:graphic>
      </p:graphicFrame>
      <p:sp>
        <p:nvSpPr>
          <p:cNvPr id="30" name="Content Placeholder 29">
            <a:extLst>
              <a:ext uri="{FF2B5EF4-FFF2-40B4-BE49-F238E27FC236}">
                <a16:creationId xmlns:a16="http://schemas.microsoft.com/office/drawing/2014/main" id="{7AC6C5C6-F875-4B98-9C71-EF7F16F15953}"/>
              </a:ext>
            </a:extLst>
          </p:cNvPr>
          <p:cNvSpPr>
            <a:spLocks noGrp="1"/>
          </p:cNvSpPr>
          <p:nvPr>
            <p:ph idx="36"/>
          </p:nvPr>
        </p:nvSpPr>
        <p:spPr>
          <a:xfrm>
            <a:off x="449673" y="6241835"/>
            <a:ext cx="5070759" cy="403923"/>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Consequently, this input string does not lead from</a:t>
            </a:r>
            <a:endParaRPr lang="en-US" dirty="0"/>
          </a:p>
        </p:txBody>
      </p:sp>
      <p:graphicFrame>
        <p:nvGraphicFramePr>
          <p:cNvPr id="60" name="Object 59">
            <a:extLst>
              <a:ext uri="{FF2B5EF4-FFF2-40B4-BE49-F238E27FC236}">
                <a16:creationId xmlns:a16="http://schemas.microsoft.com/office/drawing/2014/main" id="{20017A12-FF31-44A9-80F0-C11774220B1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88903600"/>
              </p:ext>
            </p:extLst>
          </p:nvPr>
        </p:nvGraphicFramePr>
        <p:xfrm>
          <a:off x="5207199" y="6260917"/>
          <a:ext cx="420624" cy="365760"/>
        </p:xfrm>
        <a:graphic>
          <a:graphicData uri="http://schemas.openxmlformats.org/presentationml/2006/ole">
            <mc:AlternateContent xmlns:mc="http://schemas.openxmlformats.org/markup-compatibility/2006">
              <mc:Choice xmlns:v="urn:schemas-microsoft-com:vml" Requires="v">
                <p:oleObj name="Equation" r:id="rId50" imgW="291960" imgH="253800" progId="Equation.DSMT4">
                  <p:embed/>
                </p:oleObj>
              </mc:Choice>
              <mc:Fallback>
                <p:oleObj name="Equation" r:id="rId50" imgW="291960" imgH="253800" progId="Equation.DSMT4">
                  <p:embed/>
                  <p:pic>
                    <p:nvPicPr>
                      <p:cNvPr id="0" name=""/>
                      <p:cNvPicPr/>
                      <p:nvPr/>
                    </p:nvPicPr>
                    <p:blipFill>
                      <a:blip r:embed="rId51"/>
                      <a:stretch>
                        <a:fillRect/>
                      </a:stretch>
                    </p:blipFill>
                    <p:spPr>
                      <a:xfrm>
                        <a:off x="5207199" y="6260917"/>
                        <a:ext cx="420624" cy="365760"/>
                      </a:xfrm>
                      <a:prstGeom prst="rect">
                        <a:avLst/>
                      </a:prstGeom>
                    </p:spPr>
                  </p:pic>
                </p:oleObj>
              </mc:Fallback>
            </mc:AlternateContent>
          </a:graphicData>
        </a:graphic>
      </p:graphicFrame>
      <p:sp>
        <p:nvSpPr>
          <p:cNvPr id="31" name="Content Placeholder 30">
            <a:extLst>
              <a:ext uri="{FF2B5EF4-FFF2-40B4-BE49-F238E27FC236}">
                <a16:creationId xmlns:a16="http://schemas.microsoft.com/office/drawing/2014/main" id="{0439F827-1838-490E-9F4A-39AFBF4A30B5}"/>
              </a:ext>
            </a:extLst>
          </p:cNvPr>
          <p:cNvSpPr>
            <a:spLocks noGrp="1"/>
          </p:cNvSpPr>
          <p:nvPr>
            <p:ph idx="37"/>
          </p:nvPr>
        </p:nvSpPr>
        <p:spPr>
          <a:xfrm>
            <a:off x="5550408" y="6257363"/>
            <a:ext cx="1926123" cy="418316"/>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to a final state of</a:t>
            </a:r>
            <a:endParaRPr lang="en-US" dirty="0"/>
          </a:p>
        </p:txBody>
      </p:sp>
      <p:graphicFrame>
        <p:nvGraphicFramePr>
          <p:cNvPr id="61" name="Object 60">
            <a:extLst>
              <a:ext uri="{FF2B5EF4-FFF2-40B4-BE49-F238E27FC236}">
                <a16:creationId xmlns:a16="http://schemas.microsoft.com/office/drawing/2014/main" id="{5F0949CE-F899-49AD-A373-19B1EB9D8AA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33388041"/>
              </p:ext>
            </p:extLst>
          </p:nvPr>
        </p:nvGraphicFramePr>
        <p:xfrm>
          <a:off x="7242048" y="6281928"/>
          <a:ext cx="386080" cy="347472"/>
        </p:xfrm>
        <a:graphic>
          <a:graphicData uri="http://schemas.openxmlformats.org/presentationml/2006/ole">
            <mc:AlternateContent xmlns:mc="http://schemas.openxmlformats.org/markup-compatibility/2006">
              <mc:Choice xmlns:v="urn:schemas-microsoft-com:vml" Requires="v">
                <p:oleObj name="Equation" r:id="rId52" imgW="253800" imgH="228600" progId="Equation.DSMT4">
                  <p:embed/>
                </p:oleObj>
              </mc:Choice>
              <mc:Fallback>
                <p:oleObj name="Equation" r:id="rId52" imgW="253800" imgH="228600" progId="Equation.DSMT4">
                  <p:embed/>
                  <p:pic>
                    <p:nvPicPr>
                      <p:cNvPr id="0" name=""/>
                      <p:cNvPicPr/>
                      <p:nvPr/>
                    </p:nvPicPr>
                    <p:blipFill>
                      <a:blip r:embed="rId53"/>
                      <a:stretch>
                        <a:fillRect/>
                      </a:stretch>
                    </p:blipFill>
                    <p:spPr>
                      <a:xfrm>
                        <a:off x="7242048" y="6281928"/>
                        <a:ext cx="386080" cy="347472"/>
                      </a:xfrm>
                      <a:prstGeom prst="rect">
                        <a:avLst/>
                      </a:prstGeom>
                    </p:spPr>
                  </p:pic>
                </p:oleObj>
              </mc:Fallback>
            </mc:AlternateContent>
          </a:graphicData>
        </a:graphic>
      </p:graphicFrame>
      <p:sp>
        <p:nvSpPr>
          <p:cNvPr id="35" name="Slide Number Placeholder 5">
            <a:extLst>
              <a:ext uri="{FF2B5EF4-FFF2-40B4-BE49-F238E27FC236}">
                <a16:creationId xmlns:a16="http://schemas.microsoft.com/office/drawing/2014/main" id="{5F607CD7-3861-4510-8E62-71E52B6E9D3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32</a:t>
            </a:fld>
            <a:endParaRPr lang="en-US" dirty="0">
              <a:solidFill>
                <a:schemeClr val="bg1"/>
              </a:solidFill>
              <a:latin typeface="Calibri (Body)"/>
            </a:endParaRPr>
          </a:p>
        </p:txBody>
      </p:sp>
    </p:spTree>
    <p:extLst>
      <p:ext uri="{BB962C8B-B14F-4D97-AF65-F5344CB8AC3E}">
        <p14:creationId xmlns:p14="http://schemas.microsoft.com/office/powerpoint/2010/main" val="3505206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Finding a DFSA Equivalent to a NFSA</a:t>
            </a:r>
            <a:r>
              <a:rPr lang="en-US" sz="1500" dirty="0">
                <a:latin typeface="+mj-lt"/>
              </a:rPr>
              <a:t> 2</a:t>
            </a:r>
            <a:endParaRPr lang="en-US" dirty="0">
              <a:latin typeface="+mj-lt"/>
            </a:endParaRPr>
          </a:p>
        </p:txBody>
      </p:sp>
      <p:sp>
        <p:nvSpPr>
          <p:cNvPr id="3" name="Content Placeholder 2"/>
          <p:cNvSpPr>
            <a:spLocks noGrp="1"/>
          </p:cNvSpPr>
          <p:nvPr>
            <p:ph idx="1"/>
          </p:nvPr>
        </p:nvSpPr>
        <p:spPr>
          <a:xfrm>
            <a:off x="457200" y="1295400"/>
            <a:ext cx="8229600" cy="990600"/>
          </a:xfrm>
        </p:spPr>
        <p:txBody>
          <a:bodyPr/>
          <a:lstStyle/>
          <a:p>
            <a:r>
              <a:rPr lang="en-US" sz="2800" b="1" dirty="0"/>
              <a:t>Example</a:t>
            </a:r>
            <a:r>
              <a:rPr lang="en-US" sz="2800" dirty="0"/>
              <a:t>: Find a DFSA that recognizes the same language as the NFSA:</a:t>
            </a:r>
          </a:p>
        </p:txBody>
      </p:sp>
      <p:pic>
        <p:nvPicPr>
          <p:cNvPr id="15" name="Picture 3" descr="The state diagram for the nondeterministic finite-state automaton.">
            <a:extLst>
              <a:ext uri="{FF2B5EF4-FFF2-40B4-BE49-F238E27FC236}">
                <a16:creationId xmlns:a16="http://schemas.microsoft.com/office/drawing/2014/main" id="{22481587-5832-4627-9AE8-E572381E13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7800" y="2415902"/>
            <a:ext cx="3131820" cy="1828800"/>
          </a:xfrm>
          <a:prstGeom prst="rect">
            <a:avLst/>
          </a:prstGeom>
          <a:extLst>
            <a:ext uri="{909E8E84-426E-40DD-AFC4-6F175D3DCCD1}">
              <a14:hiddenFill xmlns:a14="http://schemas.microsoft.com/office/drawing/2010/main">
                <a:solidFill>
                  <a:srgbClr val="FFFFFF"/>
                </a:solidFill>
              </a14:hiddenFill>
            </a:ext>
          </a:extLst>
        </p:spPr>
      </p:pic>
      <p:pic>
        <p:nvPicPr>
          <p:cNvPr id="16" name="Picture 4" descr="Table divided into two columns summarizes data for state with input.">
            <a:extLst>
              <a:ext uri="{FF2B5EF4-FFF2-40B4-BE49-F238E27FC236}">
                <a16:creationId xmlns:a16="http://schemas.microsoft.com/office/drawing/2014/main" id="{DD7E4446-6EBB-4CD2-B931-A3EB647999A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67980" y="2057400"/>
            <a:ext cx="2023420" cy="2286000"/>
          </a:xfrm>
          <a:prstGeom prst="rect">
            <a:avLst/>
          </a:prstGeom>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5"/>
          </p:nvPr>
        </p:nvSpPr>
        <p:spPr>
          <a:xfrm>
            <a:off x="457200" y="4572000"/>
            <a:ext cx="4419600" cy="1844040"/>
          </a:xfrm>
        </p:spPr>
        <p:txBody>
          <a:bodyPr/>
          <a:lstStyle/>
          <a:p>
            <a:r>
              <a:rPr lang="en-US" sz="2800" b="1" dirty="0"/>
              <a:t>Solution</a:t>
            </a:r>
            <a:r>
              <a:rPr lang="en-US" sz="2800" dirty="0"/>
              <a:t>: Following the steps of the procedure described on the previous slide, we obtain the DFSA shown here.</a:t>
            </a:r>
          </a:p>
        </p:txBody>
      </p:sp>
      <p:pic>
        <p:nvPicPr>
          <p:cNvPr id="17" name="Picture 6" descr="The state diagram for the deterministic automation equivalent to the nondeterministic automation in example 10.">
            <a:extLst>
              <a:ext uri="{FF2B5EF4-FFF2-40B4-BE49-F238E27FC236}">
                <a16:creationId xmlns:a16="http://schemas.microsoft.com/office/drawing/2014/main" id="{24D1FB3D-8998-45AF-B732-F5857BB2DCD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05400" y="4556760"/>
            <a:ext cx="3802975" cy="1920240"/>
          </a:xfrm>
          <a:prstGeom prst="rect">
            <a:avLst/>
          </a:prstGeom>
          <a:extLst>
            <a:ext uri="{909E8E84-426E-40DD-AFC4-6F175D3DCCD1}">
              <a14:hiddenFill xmlns:a14="http://schemas.microsoft.com/office/drawing/2010/main">
                <a:solidFill>
                  <a:srgbClr val="FFFFFF"/>
                </a:solidFill>
              </a14:hiddenFill>
            </a:ext>
          </a:extLst>
        </p:spPr>
      </p:pic>
      <p:sp>
        <p:nvSpPr>
          <p:cNvPr id="14" name="Text Placeholder 7"/>
          <p:cNvSpPr>
            <a:spLocks noGrp="1"/>
          </p:cNvSpPr>
          <p:nvPr>
            <p:ph type="body" sz="quarter" idx="18"/>
          </p:nvPr>
        </p:nvSpPr>
        <p:spPr>
          <a:xfrm>
            <a:off x="3465576" y="6477000"/>
            <a:ext cx="2212848" cy="182880"/>
          </a:xfrm>
        </p:spPr>
        <p:txBody>
          <a:bodyPr anchor="ctr"/>
          <a:lstStyle/>
          <a:p>
            <a:r>
              <a:rPr lang="en-US" dirty="0">
                <a:hlinkClick r:id="rId5" action="ppaction://hlinksldjump"/>
              </a:rPr>
              <a:t>Access the text alternative for slide images.</a:t>
            </a:r>
            <a:endParaRPr lang="en-US" dirty="0">
              <a:hlinkClick r:id="rId6" action="ppaction://hlinksldjump"/>
            </a:endParaRPr>
          </a:p>
        </p:txBody>
      </p:sp>
      <p:sp>
        <p:nvSpPr>
          <p:cNvPr id="9" name="Slide Number Placeholder 5">
            <a:extLst>
              <a:ext uri="{FF2B5EF4-FFF2-40B4-BE49-F238E27FC236}">
                <a16:creationId xmlns:a16="http://schemas.microsoft.com/office/drawing/2014/main" id="{C4F80E33-C0B7-4AEA-AF0F-BA36A9280E3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33</a:t>
            </a:fld>
            <a:endParaRPr lang="en-US" dirty="0">
              <a:solidFill>
                <a:schemeClr val="bg1"/>
              </a:solidFill>
              <a:latin typeface="Calibri (Body)"/>
            </a:endParaRPr>
          </a:p>
        </p:txBody>
      </p:sp>
    </p:spTree>
    <p:extLst>
      <p:ext uri="{BB962C8B-B14F-4D97-AF65-F5344CB8AC3E}">
        <p14:creationId xmlns:p14="http://schemas.microsoft.com/office/powerpoint/2010/main" val="1271080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nchor="t"/>
          <a:lstStyle/>
          <a:p>
            <a:r>
              <a:rPr lang="en-US" sz="6000" b="1" dirty="0">
                <a:latin typeface="+mj-lt"/>
              </a:rPr>
              <a:t>Language Recognition</a:t>
            </a:r>
          </a:p>
        </p:txBody>
      </p:sp>
      <p:sp>
        <p:nvSpPr>
          <p:cNvPr id="3" name="Content Placeholder 2"/>
          <p:cNvSpPr>
            <a:spLocks noGrp="1"/>
          </p:cNvSpPr>
          <p:nvPr>
            <p:ph idx="1"/>
          </p:nvPr>
        </p:nvSpPr>
        <p:spPr>
          <a:xfrm>
            <a:off x="3200400" y="3810000"/>
            <a:ext cx="2743200" cy="640080"/>
          </a:xfrm>
        </p:spPr>
        <p:txBody>
          <a:bodyPr/>
          <a:lstStyle/>
          <a:p>
            <a:pPr algn="ctr"/>
            <a:r>
              <a:rPr lang="en-US" dirty="0">
                <a:latin typeface="+mj-lt"/>
              </a:rPr>
              <a:t>Section 13.4</a:t>
            </a:r>
          </a:p>
        </p:txBody>
      </p:sp>
      <p:sp>
        <p:nvSpPr>
          <p:cNvPr id="4" name="Slide Number Placeholder 5">
            <a:extLst>
              <a:ext uri="{FF2B5EF4-FFF2-40B4-BE49-F238E27FC236}">
                <a16:creationId xmlns:a16="http://schemas.microsoft.com/office/drawing/2014/main" id="{8FC00D5E-C74D-4AAA-9A50-4541C8BB1CB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34</a:t>
            </a:fld>
            <a:endParaRPr lang="en-US" dirty="0">
              <a:solidFill>
                <a:schemeClr val="bg1"/>
              </a:solidFill>
              <a:latin typeface="Calibri (Body)"/>
            </a:endParaRPr>
          </a:p>
        </p:txBody>
      </p:sp>
    </p:spTree>
    <p:extLst>
      <p:ext uri="{BB962C8B-B14F-4D97-AF65-F5344CB8AC3E}">
        <p14:creationId xmlns:p14="http://schemas.microsoft.com/office/powerpoint/2010/main" val="1076734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Section Summary</a:t>
            </a:r>
            <a:r>
              <a:rPr lang="en-US" sz="1500" dirty="0">
                <a:latin typeface="+mj-lt"/>
              </a:rPr>
              <a:t> 4</a:t>
            </a:r>
            <a:endParaRPr lang="en-US" dirty="0">
              <a:latin typeface="+mj-lt"/>
            </a:endParaRPr>
          </a:p>
        </p:txBody>
      </p:sp>
      <p:sp>
        <p:nvSpPr>
          <p:cNvPr id="3" name="Content Placeholder 2"/>
          <p:cNvSpPr>
            <a:spLocks noGrp="1"/>
          </p:cNvSpPr>
          <p:nvPr>
            <p:ph idx="1"/>
          </p:nvPr>
        </p:nvSpPr>
        <p:spPr/>
        <p:txBody>
          <a:bodyPr/>
          <a:lstStyle/>
          <a:p>
            <a:pPr>
              <a:spcAft>
                <a:spcPts val="1200"/>
              </a:spcAft>
            </a:pPr>
            <a:r>
              <a:rPr lang="en-US" dirty="0"/>
              <a:t>Regular Expressions.</a:t>
            </a:r>
          </a:p>
          <a:p>
            <a:pPr>
              <a:spcAft>
                <a:spcPts val="1200"/>
              </a:spcAft>
            </a:pPr>
            <a:r>
              <a:rPr lang="en-US" dirty="0"/>
              <a:t>Kleene’s Theorem.</a:t>
            </a:r>
          </a:p>
          <a:p>
            <a:pPr>
              <a:spcAft>
                <a:spcPts val="1200"/>
              </a:spcAft>
            </a:pPr>
            <a:r>
              <a:rPr lang="en-US" dirty="0"/>
              <a:t>Regular Sets and Regular Grammars.</a:t>
            </a:r>
          </a:p>
          <a:p>
            <a:pPr>
              <a:spcAft>
                <a:spcPts val="1200"/>
              </a:spcAft>
            </a:pPr>
            <a:r>
              <a:rPr lang="en-US" dirty="0"/>
              <a:t>More Powerful Types of Machines.</a:t>
            </a:r>
          </a:p>
        </p:txBody>
      </p:sp>
      <p:sp>
        <p:nvSpPr>
          <p:cNvPr id="4" name="Slide Number Placeholder 5">
            <a:extLst>
              <a:ext uri="{FF2B5EF4-FFF2-40B4-BE49-F238E27FC236}">
                <a16:creationId xmlns:a16="http://schemas.microsoft.com/office/drawing/2014/main" id="{88E04BBC-F627-49FB-880D-111CC22E86C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35</a:t>
            </a:fld>
            <a:endParaRPr lang="en-US" dirty="0">
              <a:solidFill>
                <a:schemeClr val="bg1"/>
              </a:solidFill>
              <a:latin typeface="Calibri (Body)"/>
            </a:endParaRPr>
          </a:p>
        </p:txBody>
      </p:sp>
    </p:spTree>
    <p:extLst>
      <p:ext uri="{BB962C8B-B14F-4D97-AF65-F5344CB8AC3E}">
        <p14:creationId xmlns:p14="http://schemas.microsoft.com/office/powerpoint/2010/main" val="3772357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Regular Expressions</a:t>
            </a:r>
            <a:r>
              <a:rPr lang="en-US" sz="1500" dirty="0">
                <a:latin typeface="+mj-lt"/>
              </a:rPr>
              <a:t> 1</a:t>
            </a:r>
          </a:p>
        </p:txBody>
      </p:sp>
      <p:sp>
        <p:nvSpPr>
          <p:cNvPr id="5" name="Content Placeholder 2"/>
          <p:cNvSpPr>
            <a:spLocks noGrp="1"/>
          </p:cNvSpPr>
          <p:nvPr>
            <p:ph idx="1"/>
          </p:nvPr>
        </p:nvSpPr>
        <p:spPr>
          <a:xfrm>
            <a:off x="457200" y="1295400"/>
            <a:ext cx="8229600" cy="548640"/>
          </a:xfrm>
        </p:spPr>
        <p:txBody>
          <a:bodyPr/>
          <a:lstStyle/>
          <a:p>
            <a:r>
              <a:rPr lang="en-US" sz="2400" dirty="0"/>
              <a:t>The </a:t>
            </a:r>
            <a:r>
              <a:rPr lang="en-US" sz="2400" i="1" dirty="0"/>
              <a:t>regular expressions </a:t>
            </a:r>
            <a:r>
              <a:rPr lang="en-US" sz="2400" dirty="0"/>
              <a:t>over a set </a:t>
            </a:r>
            <a:r>
              <a:rPr lang="en-US" sz="2400" i="1" dirty="0"/>
              <a:t>I</a:t>
            </a:r>
            <a:r>
              <a:rPr lang="en-US" sz="2400" dirty="0"/>
              <a:t> are defined recursively by:</a:t>
            </a:r>
          </a:p>
        </p:txBody>
      </p:sp>
      <p:graphicFrame>
        <p:nvGraphicFramePr>
          <p:cNvPr id="3" name="Object 2">
            <a:extLst>
              <a:ext uri="{FF2B5EF4-FFF2-40B4-BE49-F238E27FC236}">
                <a16:creationId xmlns:a16="http://schemas.microsoft.com/office/drawing/2014/main" id="{CDE6892B-01FE-4A06-ADC2-873FD1692ED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90983497"/>
              </p:ext>
            </p:extLst>
          </p:nvPr>
        </p:nvGraphicFramePr>
        <p:xfrm>
          <a:off x="685798" y="1737485"/>
          <a:ext cx="6583363" cy="2605915"/>
        </p:xfrm>
        <a:graphic>
          <a:graphicData uri="http://schemas.openxmlformats.org/presentationml/2006/ole">
            <mc:AlternateContent xmlns:mc="http://schemas.openxmlformats.org/markup-compatibility/2006">
              <mc:Choice xmlns:v="urn:schemas-microsoft-com:vml" Requires="v">
                <p:oleObj name="Equation" r:id="rId2" imgW="3657600" imgH="1447560" progId="Equation.DSMT4">
                  <p:embed/>
                </p:oleObj>
              </mc:Choice>
              <mc:Fallback>
                <p:oleObj name="Equation" r:id="rId2" imgW="3657600" imgH="1447560" progId="Equation.DSMT4">
                  <p:embed/>
                  <p:pic>
                    <p:nvPicPr>
                      <p:cNvPr id="0" name=""/>
                      <p:cNvPicPr/>
                      <p:nvPr/>
                    </p:nvPicPr>
                    <p:blipFill>
                      <a:blip r:embed="rId3"/>
                      <a:stretch>
                        <a:fillRect/>
                      </a:stretch>
                    </p:blipFill>
                    <p:spPr>
                      <a:xfrm>
                        <a:off x="685798" y="1737485"/>
                        <a:ext cx="6583363" cy="2605915"/>
                      </a:xfrm>
                      <a:prstGeom prst="rect">
                        <a:avLst/>
                      </a:prstGeom>
                    </p:spPr>
                  </p:pic>
                </p:oleObj>
              </mc:Fallback>
            </mc:AlternateContent>
          </a:graphicData>
        </a:graphic>
      </p:graphicFrame>
      <p:sp>
        <p:nvSpPr>
          <p:cNvPr id="6" name="Content Placeholder 4"/>
          <p:cNvSpPr>
            <a:spLocks noGrp="1"/>
          </p:cNvSpPr>
          <p:nvPr>
            <p:ph idx="13"/>
          </p:nvPr>
        </p:nvSpPr>
        <p:spPr>
          <a:xfrm>
            <a:off x="457200" y="3461658"/>
            <a:ext cx="8229600" cy="548640"/>
          </a:xfrm>
        </p:spPr>
        <p:txBody>
          <a:bodyPr/>
          <a:lstStyle/>
          <a:p>
            <a:r>
              <a:rPr lang="en-US" sz="2400" dirty="0"/>
              <a:t>Each regular expression represents a set specified by these rules:</a:t>
            </a:r>
          </a:p>
        </p:txBody>
      </p:sp>
      <p:graphicFrame>
        <p:nvGraphicFramePr>
          <p:cNvPr id="4" name="Object 3">
            <a:extLst>
              <a:ext uri="{FF2B5EF4-FFF2-40B4-BE49-F238E27FC236}">
                <a16:creationId xmlns:a16="http://schemas.microsoft.com/office/drawing/2014/main" id="{F795CD02-7AA8-48C6-A20D-D5A1E11D489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92357854"/>
              </p:ext>
            </p:extLst>
          </p:nvPr>
        </p:nvGraphicFramePr>
        <p:xfrm>
          <a:off x="685800" y="3943350"/>
          <a:ext cx="8364538" cy="3154363"/>
        </p:xfrm>
        <a:graphic>
          <a:graphicData uri="http://schemas.openxmlformats.org/presentationml/2006/ole">
            <mc:AlternateContent xmlns:mc="http://schemas.openxmlformats.org/markup-compatibility/2006">
              <mc:Choice xmlns:v="urn:schemas-microsoft-com:vml" Requires="v">
                <p:oleObj name="Equation" r:id="rId4" imgW="4647960" imgH="1752480" progId="Equation.DSMT4">
                  <p:embed/>
                </p:oleObj>
              </mc:Choice>
              <mc:Fallback>
                <p:oleObj name="Equation" r:id="rId4" imgW="4647960" imgH="1752480" progId="Equation.DSMT4">
                  <p:embed/>
                  <p:pic>
                    <p:nvPicPr>
                      <p:cNvPr id="0" name=""/>
                      <p:cNvPicPr/>
                      <p:nvPr/>
                    </p:nvPicPr>
                    <p:blipFill>
                      <a:blip r:embed="rId5"/>
                      <a:stretch>
                        <a:fillRect/>
                      </a:stretch>
                    </p:blipFill>
                    <p:spPr>
                      <a:xfrm>
                        <a:off x="685800" y="3943350"/>
                        <a:ext cx="8364538" cy="3154363"/>
                      </a:xfrm>
                      <a:prstGeom prst="rect">
                        <a:avLst/>
                      </a:prstGeom>
                    </p:spPr>
                  </p:pic>
                </p:oleObj>
              </mc:Fallback>
            </mc:AlternateContent>
          </a:graphicData>
        </a:graphic>
      </p:graphicFrame>
      <p:sp>
        <p:nvSpPr>
          <p:cNvPr id="7" name="Content Placeholder 6"/>
          <p:cNvSpPr>
            <a:spLocks noGrp="1"/>
          </p:cNvSpPr>
          <p:nvPr>
            <p:ph idx="14"/>
          </p:nvPr>
        </p:nvSpPr>
        <p:spPr>
          <a:xfrm>
            <a:off x="457200" y="6080760"/>
            <a:ext cx="8229600" cy="548640"/>
          </a:xfrm>
        </p:spPr>
        <p:txBody>
          <a:bodyPr/>
          <a:lstStyle/>
          <a:p>
            <a:r>
              <a:rPr lang="en-US" sz="2400" dirty="0"/>
              <a:t>Sets represented by regular expressions are called </a:t>
            </a:r>
            <a:r>
              <a:rPr lang="en-US" sz="2400" i="1" dirty="0"/>
              <a:t>regular sets</a:t>
            </a:r>
            <a:r>
              <a:rPr lang="en-US" sz="2400" dirty="0"/>
              <a:t>.</a:t>
            </a:r>
          </a:p>
        </p:txBody>
      </p:sp>
      <p:sp>
        <p:nvSpPr>
          <p:cNvPr id="8" name="Slide Number Placeholder 5">
            <a:extLst>
              <a:ext uri="{FF2B5EF4-FFF2-40B4-BE49-F238E27FC236}">
                <a16:creationId xmlns:a16="http://schemas.microsoft.com/office/drawing/2014/main" id="{31808F82-F39E-4F65-B6E7-43BD3B7B9AD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36</a:t>
            </a:fld>
            <a:endParaRPr lang="en-US" dirty="0">
              <a:solidFill>
                <a:schemeClr val="bg1"/>
              </a:solidFill>
              <a:latin typeface="Calibri (Body)"/>
            </a:endParaRPr>
          </a:p>
        </p:txBody>
      </p:sp>
    </p:spTree>
    <p:extLst>
      <p:ext uri="{BB962C8B-B14F-4D97-AF65-F5344CB8AC3E}">
        <p14:creationId xmlns:p14="http://schemas.microsoft.com/office/powerpoint/2010/main" val="1918409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Regular Expressions</a:t>
            </a:r>
            <a:r>
              <a:rPr lang="en-US" sz="1500" dirty="0">
                <a:latin typeface="+mj-lt"/>
              </a:rPr>
              <a:t> 2</a:t>
            </a:r>
            <a:endParaRPr lang="en-US" dirty="0">
              <a:latin typeface="+mj-lt"/>
            </a:endParaRPr>
          </a:p>
        </p:txBody>
      </p:sp>
      <p:sp>
        <p:nvSpPr>
          <p:cNvPr id="3" name="Content Placeholder 2"/>
          <p:cNvSpPr>
            <a:spLocks noGrp="1"/>
          </p:cNvSpPr>
          <p:nvPr>
            <p:ph idx="1"/>
          </p:nvPr>
        </p:nvSpPr>
        <p:spPr>
          <a:xfrm>
            <a:off x="457200" y="1295400"/>
            <a:ext cx="8229600" cy="1905000"/>
          </a:xfrm>
        </p:spPr>
        <p:txBody>
          <a:bodyPr/>
          <a:lstStyle/>
          <a:p>
            <a:pPr>
              <a:spcBef>
                <a:spcPts val="600"/>
              </a:spcBef>
            </a:pPr>
            <a:r>
              <a:rPr lang="en-US" sz="2800" b="1" dirty="0"/>
              <a:t>Example</a:t>
            </a:r>
            <a:r>
              <a:rPr lang="en-US" sz="2800" dirty="0"/>
              <a:t>: What are the strings in the regular sets specified by the regular expressions </a:t>
            </a:r>
            <a:r>
              <a:rPr lang="en-US" sz="2800" b="1" dirty="0">
                <a:ea typeface="Cambria Math" pitchFamily="18" charset="0"/>
              </a:rPr>
              <a:t>10*</a:t>
            </a:r>
            <a:r>
              <a:rPr lang="en-US" sz="2800" dirty="0">
                <a:ea typeface="Cambria Math" pitchFamily="18" charset="0"/>
              </a:rPr>
              <a:t>, (</a:t>
            </a:r>
            <a:r>
              <a:rPr lang="en-US" sz="2800" b="1" dirty="0">
                <a:ea typeface="Cambria Math" pitchFamily="18" charset="0"/>
              </a:rPr>
              <a:t>10</a:t>
            </a:r>
            <a:r>
              <a:rPr lang="en-US" sz="2800" dirty="0">
                <a:ea typeface="Cambria Math" pitchFamily="18" charset="0"/>
              </a:rPr>
              <a:t>)</a:t>
            </a:r>
            <a:r>
              <a:rPr lang="en-US" sz="2800" b="1" dirty="0">
                <a:ea typeface="Cambria Math" pitchFamily="18" charset="0"/>
              </a:rPr>
              <a:t>*</a:t>
            </a:r>
            <a:r>
              <a:rPr lang="en-US" sz="2800" dirty="0">
                <a:ea typeface="Cambria Math" pitchFamily="18" charset="0"/>
              </a:rPr>
              <a:t>,</a:t>
            </a:r>
            <a:r>
              <a:rPr lang="en-US" sz="2800" b="1" dirty="0">
                <a:ea typeface="Cambria Math" pitchFamily="18" charset="0"/>
              </a:rPr>
              <a:t> 0 </a:t>
            </a:r>
            <a:r>
              <a:rPr lang="en-US" sz="2800" dirty="0">
                <a:ea typeface="Cambria Math" panose="02040503050406030204" pitchFamily="18" charset="0"/>
              </a:rPr>
              <a:t>∪</a:t>
            </a:r>
            <a:r>
              <a:rPr lang="en-US" sz="2800" b="1" dirty="0">
                <a:ea typeface="Cambria Math" pitchFamily="18" charset="0"/>
              </a:rPr>
              <a:t> 01</a:t>
            </a:r>
            <a:r>
              <a:rPr lang="en-US" sz="2800" dirty="0">
                <a:ea typeface="Cambria Math" pitchFamily="18" charset="0"/>
              </a:rPr>
              <a:t>, </a:t>
            </a:r>
            <a:r>
              <a:rPr lang="en-US" sz="2800" b="1" dirty="0">
                <a:ea typeface="Cambria Math" pitchFamily="18" charset="0"/>
              </a:rPr>
              <a:t>0</a:t>
            </a:r>
            <a:r>
              <a:rPr lang="en-US" sz="2800" dirty="0">
                <a:ea typeface="Cambria Math" pitchFamily="18" charset="0"/>
              </a:rPr>
              <a:t>(</a:t>
            </a:r>
            <a:r>
              <a:rPr lang="en-US" sz="2800" b="1" dirty="0">
                <a:ea typeface="Cambria Math" pitchFamily="18" charset="0"/>
              </a:rPr>
              <a:t>0 </a:t>
            </a:r>
            <a:r>
              <a:rPr lang="en-US" sz="2800" dirty="0">
                <a:ea typeface="Cambria Math" panose="02040503050406030204" pitchFamily="18" charset="0"/>
              </a:rPr>
              <a:t>∪</a:t>
            </a:r>
            <a:r>
              <a:rPr lang="en-US" sz="2800" b="1" dirty="0">
                <a:ea typeface="Cambria Math" pitchFamily="18" charset="0"/>
              </a:rPr>
              <a:t> 1</a:t>
            </a:r>
            <a:r>
              <a:rPr lang="en-US" sz="2800" dirty="0">
                <a:ea typeface="Cambria Math" pitchFamily="18" charset="0"/>
              </a:rPr>
              <a:t>)</a:t>
            </a:r>
            <a:r>
              <a:rPr lang="en-US" sz="2800" b="1" dirty="0">
                <a:ea typeface="Cambria Math" pitchFamily="18" charset="0"/>
              </a:rPr>
              <a:t>*</a:t>
            </a:r>
            <a:r>
              <a:rPr lang="en-US" sz="2800" dirty="0">
                <a:ea typeface="Cambria Math" pitchFamily="18" charset="0"/>
              </a:rPr>
              <a:t>, and (</a:t>
            </a:r>
            <a:r>
              <a:rPr lang="en-US" sz="2800" b="1" dirty="0">
                <a:ea typeface="Cambria Math" pitchFamily="18" charset="0"/>
              </a:rPr>
              <a:t>0*1</a:t>
            </a:r>
            <a:r>
              <a:rPr lang="en-US" sz="2800" dirty="0">
                <a:ea typeface="Cambria Math" pitchFamily="18" charset="0"/>
              </a:rPr>
              <a:t>)</a:t>
            </a:r>
            <a:r>
              <a:rPr lang="en-US" sz="2800" b="1" dirty="0">
                <a:ea typeface="Cambria Math" pitchFamily="18" charset="0"/>
              </a:rPr>
              <a:t>*</a:t>
            </a:r>
            <a:r>
              <a:rPr lang="en-US" sz="2800" dirty="0">
                <a:ea typeface="Cambria Math" pitchFamily="18" charset="0"/>
              </a:rPr>
              <a:t>?</a:t>
            </a:r>
          </a:p>
          <a:p>
            <a:pPr>
              <a:spcBef>
                <a:spcPts val="600"/>
              </a:spcBef>
            </a:pPr>
            <a:r>
              <a:rPr lang="en-US" sz="2800" b="1" dirty="0">
                <a:ea typeface="Cambria Math" pitchFamily="18" charset="0"/>
              </a:rPr>
              <a:t>Solution</a:t>
            </a:r>
            <a:r>
              <a:rPr lang="en-US" sz="2800" dirty="0">
                <a:ea typeface="Cambria Math" pitchFamily="18" charset="0"/>
              </a:rPr>
              <a:t>:</a:t>
            </a:r>
          </a:p>
        </p:txBody>
      </p:sp>
      <p:sp>
        <p:nvSpPr>
          <p:cNvPr id="4" name="Content Placeholder 3"/>
          <p:cNvSpPr>
            <a:spLocks noGrp="1"/>
          </p:cNvSpPr>
          <p:nvPr>
            <p:ph idx="13"/>
          </p:nvPr>
        </p:nvSpPr>
        <p:spPr>
          <a:xfrm>
            <a:off x="822960" y="3352800"/>
            <a:ext cx="7498080" cy="533400"/>
          </a:xfrm>
          <a:solidFill>
            <a:srgbClr val="E1F3FF"/>
          </a:solidFill>
          <a:ln w="28575">
            <a:solidFill>
              <a:srgbClr val="14AAE1"/>
            </a:solidFill>
          </a:ln>
        </p:spPr>
        <p:txBody>
          <a:bodyPr/>
          <a:lstStyle/>
          <a:p>
            <a:r>
              <a:rPr lang="en-US" sz="2400" b="1" dirty="0">
                <a:solidFill>
                  <a:srgbClr val="1A587B"/>
                </a:solidFill>
              </a:rPr>
              <a:t>TABLE 1</a:t>
            </a:r>
          </a:p>
        </p:txBody>
      </p:sp>
      <p:graphicFrame>
        <p:nvGraphicFramePr>
          <p:cNvPr id="7" name="Table 4"/>
          <p:cNvGraphicFramePr>
            <a:graphicFrameLocks noGrp="1"/>
          </p:cNvGraphicFramePr>
          <p:nvPr>
            <p:extLst>
              <p:ext uri="{D42A27DB-BD31-4B8C-83A1-F6EECF244321}">
                <p14:modId xmlns:p14="http://schemas.microsoft.com/office/powerpoint/2010/main" val="3647533814"/>
              </p:ext>
            </p:extLst>
          </p:nvPr>
        </p:nvGraphicFramePr>
        <p:xfrm>
          <a:off x="822960" y="3886200"/>
          <a:ext cx="7498080" cy="26517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222474204"/>
                    </a:ext>
                  </a:extLst>
                </a:gridCol>
                <a:gridCol w="5852160">
                  <a:extLst>
                    <a:ext uri="{9D8B030D-6E8A-4147-A177-3AD203B41FA5}">
                      <a16:colId xmlns:a16="http://schemas.microsoft.com/office/drawing/2014/main" val="809404240"/>
                    </a:ext>
                  </a:extLst>
                </a:gridCol>
              </a:tblGrid>
              <a:tr h="457200">
                <a:tc>
                  <a:txBody>
                    <a:bodyPr/>
                    <a:lstStyle/>
                    <a:p>
                      <a:r>
                        <a:rPr lang="en-US" sz="2000" b="1" i="1" u="none" strike="noStrike" kern="1200" baseline="0" dirty="0">
                          <a:solidFill>
                            <a:schemeClr val="tx1"/>
                          </a:solidFill>
                          <a:latin typeface="Calibri (Body)"/>
                          <a:ea typeface="+mn-ea"/>
                          <a:cs typeface="+mn-cs"/>
                        </a:rPr>
                        <a:t>Expression</a:t>
                      </a:r>
                      <a:endParaRPr lang="en-US" sz="2000" dirty="0">
                        <a:solidFill>
                          <a:schemeClr val="tx1"/>
                        </a:solidFill>
                      </a:endParaRPr>
                    </a:p>
                  </a:txBody>
                  <a:tcPr>
                    <a:lnL w="28575" cap="flat" cmpd="sng" algn="ctr">
                      <a:solidFill>
                        <a:srgbClr val="14AAE1"/>
                      </a:solidFill>
                      <a:prstDash val="solid"/>
                      <a:round/>
                      <a:headEnd type="none" w="med" len="med"/>
                      <a:tailEnd type="none" w="med" len="med"/>
                    </a:lnL>
                    <a:lnR w="12700" cmpd="sng">
                      <a:noFill/>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1" i="1" u="none" strike="noStrike" kern="1200" baseline="0" dirty="0">
                          <a:solidFill>
                            <a:schemeClr val="tx1"/>
                          </a:solidFill>
                          <a:latin typeface="Calibri (Body)"/>
                          <a:ea typeface="+mn-ea"/>
                          <a:cs typeface="+mn-cs"/>
                        </a:rPr>
                        <a:t>Strings</a:t>
                      </a:r>
                      <a:endParaRPr lang="en-US" sz="2000" dirty="0">
                        <a:solidFill>
                          <a:schemeClr val="tx1"/>
                        </a:solidFill>
                      </a:endParaRPr>
                    </a:p>
                  </a:txBody>
                  <a:tcPr>
                    <a:lnL w="12700" cmpd="sng">
                      <a:noFill/>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00077"/>
                  </a:ext>
                </a:extLst>
              </a:tr>
              <a:tr h="438912">
                <a:tc>
                  <a:txBody>
                    <a:bodyPr/>
                    <a:lstStyle/>
                    <a:p>
                      <a:r>
                        <a:rPr lang="en-US" sz="2000" b="1" dirty="0">
                          <a:ea typeface="Cambria Math" pitchFamily="18" charset="0"/>
                        </a:rPr>
                        <a:t>10*</a:t>
                      </a:r>
                      <a:endParaRPr lang="en-US" sz="2000" b="1" baseline="30000" dirty="0">
                        <a:solidFill>
                          <a:schemeClr val="tx1"/>
                        </a:solidFill>
                      </a:endParaRPr>
                    </a:p>
                  </a:txBody>
                  <a:tcPr>
                    <a:lnL w="28575" cap="flat" cmpd="sng" algn="ctr">
                      <a:solidFill>
                        <a:srgbClr val="14AAE1"/>
                      </a:solidFill>
                      <a:prstDash val="solid"/>
                      <a:round/>
                      <a:headEnd type="none" w="med" len="med"/>
                      <a:tailEnd type="none" w="med" len="med"/>
                    </a:lnL>
                    <a:lnR w="12700" cmpd="sng">
                      <a:noFill/>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000" b="0" i="0" u="none" strike="noStrike" kern="1200" baseline="0" dirty="0">
                          <a:solidFill>
                            <a:schemeClr val="tx1"/>
                          </a:solidFill>
                          <a:latin typeface="Calibri (Body)"/>
                          <a:ea typeface="+mn-ea"/>
                          <a:cs typeface="+mn-cs"/>
                        </a:rPr>
                        <a:t>a 1 followed by any number of 0s (including no zeros)</a:t>
                      </a:r>
                      <a:endParaRPr lang="en-US" sz="2000" dirty="0">
                        <a:solidFill>
                          <a:schemeClr val="tx1"/>
                        </a:solidFill>
                      </a:endParaRPr>
                    </a:p>
                  </a:txBody>
                  <a:tcPr>
                    <a:lnL w="12700" cmpd="sng">
                      <a:noFill/>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7500844"/>
                  </a:ext>
                </a:extLst>
              </a:tr>
              <a:tr h="438912">
                <a:tc>
                  <a:txBody>
                    <a:bodyPr/>
                    <a:lstStyle/>
                    <a:p>
                      <a:r>
                        <a:rPr lang="en-US" sz="2000" b="1" dirty="0">
                          <a:ea typeface="Cambria Math" pitchFamily="18" charset="0"/>
                        </a:rPr>
                        <a:t>(10)*</a:t>
                      </a:r>
                      <a:endParaRPr lang="en-US" sz="2000" b="1" baseline="30000" dirty="0">
                        <a:solidFill>
                          <a:schemeClr val="tx1"/>
                        </a:solidFill>
                      </a:endParaRPr>
                    </a:p>
                  </a:txBody>
                  <a:tcPr>
                    <a:lnL w="28575" cap="flat" cmpd="sng" algn="ctr">
                      <a:solidFill>
                        <a:srgbClr val="14AAE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0" i="0" u="none" strike="noStrike" kern="1200" baseline="0" dirty="0">
                          <a:solidFill>
                            <a:schemeClr val="tx1"/>
                          </a:solidFill>
                          <a:latin typeface="Calibri (Body)"/>
                          <a:ea typeface="+mn-ea"/>
                          <a:cs typeface="+mn-cs"/>
                        </a:rPr>
                        <a:t>any number of copies of 10 (including the null string)</a:t>
                      </a:r>
                      <a:endParaRPr lang="en-US" sz="2000" dirty="0">
                        <a:solidFill>
                          <a:schemeClr val="tx1"/>
                        </a:solidFill>
                      </a:endParaRPr>
                    </a:p>
                  </a:txBody>
                  <a:tcPr>
                    <a:lnL w="12700" cmpd="sng">
                      <a:noFill/>
                    </a:lnL>
                    <a:lnR w="28575" cap="flat" cmpd="sng" algn="ctr">
                      <a:solidFill>
                        <a:srgbClr val="14AAE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0450630"/>
                  </a:ext>
                </a:extLst>
              </a:tr>
              <a:tr h="438912">
                <a:tc>
                  <a:txBody>
                    <a:bodyPr/>
                    <a:lstStyle/>
                    <a:p>
                      <a:r>
                        <a:rPr lang="en-US" sz="2000" b="1" dirty="0">
                          <a:ea typeface="Cambria Math" pitchFamily="18" charset="0"/>
                        </a:rPr>
                        <a:t>0 ∪ 01</a:t>
                      </a:r>
                      <a:endParaRPr lang="en-US" sz="2000" b="1" dirty="0">
                        <a:solidFill>
                          <a:schemeClr val="tx1"/>
                        </a:solidFill>
                      </a:endParaRPr>
                    </a:p>
                  </a:txBody>
                  <a:tcPr>
                    <a:lnL w="28575" cap="flat" cmpd="sng" algn="ctr">
                      <a:solidFill>
                        <a:srgbClr val="14AAE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0" i="0" u="none" strike="noStrike" kern="1200" baseline="0" dirty="0">
                          <a:solidFill>
                            <a:schemeClr val="tx1"/>
                          </a:solidFill>
                          <a:latin typeface="Calibri (Body)"/>
                          <a:ea typeface="+mn-ea"/>
                          <a:cs typeface="+mn-cs"/>
                        </a:rPr>
                        <a:t>the string 0 or the string 01</a:t>
                      </a:r>
                      <a:endParaRPr lang="en-US" sz="2000" dirty="0">
                        <a:solidFill>
                          <a:schemeClr val="tx1"/>
                        </a:solidFill>
                      </a:endParaRPr>
                    </a:p>
                  </a:txBody>
                  <a:tcPr>
                    <a:lnL w="12700" cmpd="sng">
                      <a:noFill/>
                    </a:lnL>
                    <a:lnR w="28575" cap="flat" cmpd="sng" algn="ctr">
                      <a:solidFill>
                        <a:srgbClr val="14AAE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8084182"/>
                  </a:ext>
                </a:extLst>
              </a:tr>
              <a:tr h="438912">
                <a:tc>
                  <a:txBody>
                    <a:bodyPr/>
                    <a:lstStyle/>
                    <a:p>
                      <a:r>
                        <a:rPr lang="en-US" sz="2000" b="1" dirty="0">
                          <a:ea typeface="Cambria Math" pitchFamily="18" charset="0"/>
                        </a:rPr>
                        <a:t>0(0 ∪ 1)*</a:t>
                      </a:r>
                      <a:endParaRPr lang="en-US" sz="2000" b="1" baseline="30000" dirty="0">
                        <a:solidFill>
                          <a:schemeClr val="tx1"/>
                        </a:solidFill>
                      </a:endParaRPr>
                    </a:p>
                  </a:txBody>
                  <a:tcPr>
                    <a:lnL w="28575" cap="flat" cmpd="sng" algn="ctr">
                      <a:solidFill>
                        <a:srgbClr val="14AAE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0" i="0" u="none" strike="noStrike" kern="1200" baseline="0" dirty="0">
                          <a:solidFill>
                            <a:schemeClr val="tx1"/>
                          </a:solidFill>
                          <a:latin typeface="Calibri (Body)"/>
                          <a:ea typeface="+mn-ea"/>
                          <a:cs typeface="+mn-cs"/>
                        </a:rPr>
                        <a:t>any string beginning with 0</a:t>
                      </a:r>
                      <a:endParaRPr lang="en-US" sz="2000" dirty="0">
                        <a:solidFill>
                          <a:schemeClr val="tx1"/>
                        </a:solidFill>
                      </a:endParaRPr>
                    </a:p>
                  </a:txBody>
                  <a:tcPr>
                    <a:lnL w="12700" cmpd="sng">
                      <a:noFill/>
                    </a:lnL>
                    <a:lnR w="28575" cap="flat" cmpd="sng" algn="ctr">
                      <a:solidFill>
                        <a:srgbClr val="14AAE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2248780"/>
                  </a:ext>
                </a:extLst>
              </a:tr>
              <a:tr h="438912">
                <a:tc>
                  <a:txBody>
                    <a:bodyPr/>
                    <a:lstStyle/>
                    <a:p>
                      <a:r>
                        <a:rPr lang="en-US" sz="2000" b="1" dirty="0">
                          <a:ea typeface="Cambria Math" pitchFamily="18" charset="0"/>
                        </a:rPr>
                        <a:t>(0*1)*</a:t>
                      </a:r>
                      <a:endParaRPr lang="en-US" sz="2000" b="1" baseline="30000" dirty="0">
                        <a:solidFill>
                          <a:schemeClr val="tx1"/>
                        </a:solidFill>
                      </a:endParaRPr>
                    </a:p>
                  </a:txBody>
                  <a:tcPr>
                    <a:lnL w="28575" cap="flat" cmpd="sng" algn="ctr">
                      <a:solidFill>
                        <a:srgbClr val="14AAE1"/>
                      </a:solidFill>
                      <a:prstDash val="solid"/>
                      <a:round/>
                      <a:headEnd type="none" w="med" len="med"/>
                      <a:tailEnd type="none" w="med" len="med"/>
                    </a:lnL>
                    <a:lnR w="12700" cmpd="sng">
                      <a:noFill/>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u="none" strike="noStrike" kern="1200" baseline="0" dirty="0">
                          <a:solidFill>
                            <a:schemeClr val="tx1"/>
                          </a:solidFill>
                          <a:latin typeface="Calibri (Body)"/>
                          <a:ea typeface="+mn-ea"/>
                          <a:cs typeface="+mn-cs"/>
                        </a:rPr>
                        <a:t>any string not ending with 0</a:t>
                      </a:r>
                      <a:endParaRPr lang="en-US" sz="2000" dirty="0">
                        <a:solidFill>
                          <a:schemeClr val="tx1"/>
                        </a:solidFill>
                      </a:endParaRPr>
                    </a:p>
                  </a:txBody>
                  <a:tcPr>
                    <a:lnL w="12700" cmpd="sng">
                      <a:noFill/>
                    </a:lnL>
                    <a:lnR w="28575" cap="flat" cmpd="sng" algn="ctr">
                      <a:solidFill>
                        <a:srgbClr val="14AAE1"/>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2722165"/>
                  </a:ext>
                </a:extLst>
              </a:tr>
            </a:tbl>
          </a:graphicData>
        </a:graphic>
      </p:graphicFrame>
      <p:sp>
        <p:nvSpPr>
          <p:cNvPr id="6" name="Slide Number Placeholder 5">
            <a:extLst>
              <a:ext uri="{FF2B5EF4-FFF2-40B4-BE49-F238E27FC236}">
                <a16:creationId xmlns:a16="http://schemas.microsoft.com/office/drawing/2014/main" id="{E93E02C6-4B65-4C02-BA47-22D6776EB46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37</a:t>
            </a:fld>
            <a:endParaRPr lang="en-US" dirty="0">
              <a:solidFill>
                <a:schemeClr val="bg1"/>
              </a:solidFill>
              <a:latin typeface="Calibri (Body)"/>
            </a:endParaRPr>
          </a:p>
        </p:txBody>
      </p:sp>
    </p:spTree>
    <p:extLst>
      <p:ext uri="{BB962C8B-B14F-4D97-AF65-F5344CB8AC3E}">
        <p14:creationId xmlns:p14="http://schemas.microsoft.com/office/powerpoint/2010/main" val="3064083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Finite-State Automata, Regular Sets, and Regular Grammars</a:t>
            </a:r>
          </a:p>
        </p:txBody>
      </p:sp>
      <p:sp>
        <p:nvSpPr>
          <p:cNvPr id="3" name="Content Placeholder 2"/>
          <p:cNvSpPr>
            <a:spLocks noGrp="1"/>
          </p:cNvSpPr>
          <p:nvPr>
            <p:ph idx="1"/>
          </p:nvPr>
        </p:nvSpPr>
        <p:spPr>
          <a:xfrm>
            <a:off x="457200" y="1295400"/>
            <a:ext cx="8077200" cy="5257800"/>
          </a:xfrm>
        </p:spPr>
        <p:txBody>
          <a:bodyPr/>
          <a:lstStyle/>
          <a:p>
            <a:pPr>
              <a:spcBef>
                <a:spcPts val="600"/>
              </a:spcBef>
            </a:pPr>
            <a:r>
              <a:rPr lang="en-US" sz="2800" dirty="0"/>
              <a:t>In </a:t>
            </a:r>
            <a:r>
              <a:rPr lang="en-US" sz="2800" dirty="0">
                <a:ea typeface="Cambria Math" pitchFamily="18" charset="0"/>
              </a:rPr>
              <a:t>1956</a:t>
            </a:r>
            <a:r>
              <a:rPr lang="en-US" sz="2800" dirty="0"/>
              <a:t> Kleene established the connection between regular sets and sets recognized by a FSA.</a:t>
            </a:r>
          </a:p>
          <a:p>
            <a:pPr marL="347472" lvl="1">
              <a:spcBef>
                <a:spcPts val="0"/>
              </a:spcBef>
            </a:pPr>
            <a:r>
              <a:rPr lang="en-US" sz="2400" dirty="0"/>
              <a:t>He showed that a set is regular if and only if it is recognized by a FSA. This result is known as </a:t>
            </a:r>
            <a:r>
              <a:rPr lang="en-US" sz="2400" i="1" dirty="0"/>
              <a:t>Kleene's theorem</a:t>
            </a:r>
            <a:r>
              <a:rPr lang="en-US" sz="2400" dirty="0"/>
              <a:t>.</a:t>
            </a:r>
          </a:p>
          <a:p>
            <a:pPr marL="347472" lvl="1">
              <a:spcBef>
                <a:spcPts val="0"/>
              </a:spcBef>
            </a:pPr>
            <a:r>
              <a:rPr lang="en-US" sz="2400" dirty="0"/>
              <a:t>See the text for the lengthy proof of this theorem.</a:t>
            </a:r>
          </a:p>
          <a:p>
            <a:pPr>
              <a:spcBef>
                <a:spcPts val="600"/>
              </a:spcBef>
            </a:pPr>
            <a:r>
              <a:rPr lang="en-US" sz="2800" dirty="0"/>
              <a:t>There is a close connection between regular grammars and regular sets.</a:t>
            </a:r>
          </a:p>
          <a:p>
            <a:pPr marL="347472" lvl="1">
              <a:spcBef>
                <a:spcPts val="0"/>
              </a:spcBef>
            </a:pPr>
            <a:r>
              <a:rPr lang="en-US" sz="2400" dirty="0"/>
              <a:t>Specifically, a set is generated by a regular grammar if and only if it is a regular set.</a:t>
            </a:r>
          </a:p>
          <a:p>
            <a:pPr marL="347472" lvl="1">
              <a:spcBef>
                <a:spcPts val="0"/>
              </a:spcBef>
            </a:pPr>
            <a:r>
              <a:rPr lang="en-US" sz="2400" dirty="0"/>
              <a:t>See the text for a proof.</a:t>
            </a:r>
          </a:p>
          <a:p>
            <a:pPr marL="347472" lvl="1">
              <a:spcBef>
                <a:spcPts val="0"/>
              </a:spcBef>
            </a:pPr>
            <a:r>
              <a:rPr lang="en-US" sz="2400" dirty="0"/>
              <a:t>We will give an example of a set that is not regular later in this section by finding a set that is not recognized by an FSA.</a:t>
            </a:r>
          </a:p>
        </p:txBody>
      </p:sp>
      <p:sp>
        <p:nvSpPr>
          <p:cNvPr id="4" name="Slide Number Placeholder 5">
            <a:extLst>
              <a:ext uri="{FF2B5EF4-FFF2-40B4-BE49-F238E27FC236}">
                <a16:creationId xmlns:a16="http://schemas.microsoft.com/office/drawing/2014/main" id="{944706BC-801E-4FFD-9A9C-9795A16D567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38</a:t>
            </a:fld>
            <a:endParaRPr lang="en-US" dirty="0">
              <a:solidFill>
                <a:schemeClr val="bg1"/>
              </a:solidFill>
              <a:latin typeface="Calibri (Body)"/>
            </a:endParaRPr>
          </a:p>
        </p:txBody>
      </p:sp>
    </p:spTree>
    <p:extLst>
      <p:ext uri="{BB962C8B-B14F-4D97-AF65-F5344CB8AC3E}">
        <p14:creationId xmlns:p14="http://schemas.microsoft.com/office/powerpoint/2010/main" val="3446488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E4A0-C697-4AD1-A16F-8D2A3162A64B}"/>
              </a:ext>
            </a:extLst>
          </p:cNvPr>
          <p:cNvSpPr>
            <a:spLocks noGrp="1"/>
          </p:cNvSpPr>
          <p:nvPr>
            <p:ph type="title"/>
          </p:nvPr>
        </p:nvSpPr>
        <p:spPr/>
        <p:txBody>
          <a:bodyPr/>
          <a:lstStyle/>
          <a:p>
            <a:r>
              <a:rPr lang="en-US" dirty="0">
                <a:latin typeface="+mj-lt"/>
              </a:rPr>
              <a:t>A Set Not Recognized by a FSA</a:t>
            </a:r>
            <a:r>
              <a:rPr lang="en-US" sz="1500" dirty="0">
                <a:latin typeface="+mj-lt"/>
              </a:rPr>
              <a:t> 1</a:t>
            </a:r>
            <a:endParaRPr lang="en-US" dirty="0"/>
          </a:p>
        </p:txBody>
      </p:sp>
      <p:sp>
        <p:nvSpPr>
          <p:cNvPr id="3" name="Content Placeholder 2">
            <a:extLst>
              <a:ext uri="{FF2B5EF4-FFF2-40B4-BE49-F238E27FC236}">
                <a16:creationId xmlns:a16="http://schemas.microsoft.com/office/drawing/2014/main" id="{79A1C6B8-4511-4F84-9D3B-875CF714932E}"/>
              </a:ext>
            </a:extLst>
          </p:cNvPr>
          <p:cNvSpPr>
            <a:spLocks noGrp="1"/>
          </p:cNvSpPr>
          <p:nvPr>
            <p:ph idx="1"/>
          </p:nvPr>
        </p:nvSpPr>
        <p:spPr>
          <a:xfrm>
            <a:off x="457200" y="1295400"/>
            <a:ext cx="1295400" cy="4318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set</a:t>
            </a:r>
          </a:p>
        </p:txBody>
      </p:sp>
      <p:graphicFrame>
        <p:nvGraphicFramePr>
          <p:cNvPr id="35" name="Object 3">
            <a:extLst>
              <a:ext uri="{FF2B5EF4-FFF2-40B4-BE49-F238E27FC236}">
                <a16:creationId xmlns:a16="http://schemas.microsoft.com/office/drawing/2014/main" id="{2FAEF6B7-1398-4FD5-94DD-D4E4F4B33F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8148904"/>
              </p:ext>
            </p:extLst>
          </p:nvPr>
        </p:nvGraphicFramePr>
        <p:xfrm>
          <a:off x="1371600" y="1282700"/>
          <a:ext cx="2193925" cy="503238"/>
        </p:xfrm>
        <a:graphic>
          <a:graphicData uri="http://schemas.openxmlformats.org/presentationml/2006/ole">
            <mc:AlternateContent xmlns:mc="http://schemas.openxmlformats.org/markup-compatibility/2006">
              <mc:Choice xmlns:v="urn:schemas-microsoft-com:vml" Requires="v">
                <p:oleObj name="Equation" r:id="rId3" imgW="1218960" imgH="279360" progId="Equation.DSMT4">
                  <p:embed/>
                </p:oleObj>
              </mc:Choice>
              <mc:Fallback>
                <p:oleObj name="Equation" r:id="rId3" imgW="1218960" imgH="279360" progId="Equation.DSMT4">
                  <p:embed/>
                  <p:pic>
                    <p:nvPicPr>
                      <p:cNvPr id="17" name="Object 3">
                        <a:extLst>
                          <a:ext uri="{C183D7F6-B498-43B3-948B-1728B52AA6E4}">
                            <adec:decorative xmlns:adec="http://schemas.microsoft.com/office/drawing/2017/decorative" val="1"/>
                          </a:ext>
                        </a:extLst>
                      </p:cNvPr>
                      <p:cNvPicPr/>
                      <p:nvPr/>
                    </p:nvPicPr>
                    <p:blipFill>
                      <a:blip r:embed="rId4"/>
                      <a:stretch>
                        <a:fillRect/>
                      </a:stretch>
                    </p:blipFill>
                    <p:spPr>
                      <a:xfrm>
                        <a:off x="1371600" y="1282700"/>
                        <a:ext cx="2193925" cy="50323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6C9B403-4EE9-4F3B-A420-E7F8D9ACF53A}"/>
              </a:ext>
            </a:extLst>
          </p:cNvPr>
          <p:cNvSpPr>
            <a:spLocks noGrp="1"/>
          </p:cNvSpPr>
          <p:nvPr>
            <p:ph idx="10"/>
          </p:nvPr>
        </p:nvSpPr>
        <p:spPr>
          <a:xfrm>
            <a:off x="3505200" y="1298448"/>
            <a:ext cx="53340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of all strings consisting of a block of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followed</a:t>
            </a:r>
          </a:p>
        </p:txBody>
      </p:sp>
      <p:sp>
        <p:nvSpPr>
          <p:cNvPr id="5" name="Content Placeholder 4">
            <a:extLst>
              <a:ext uri="{FF2B5EF4-FFF2-40B4-BE49-F238E27FC236}">
                <a16:creationId xmlns:a16="http://schemas.microsoft.com/office/drawing/2014/main" id="{ED01F945-3617-49A8-BF71-5A5675234B1B}"/>
              </a:ext>
            </a:extLst>
          </p:cNvPr>
          <p:cNvSpPr>
            <a:spLocks noGrp="1"/>
          </p:cNvSpPr>
          <p:nvPr>
            <p:ph idx="11"/>
          </p:nvPr>
        </p:nvSpPr>
        <p:spPr>
          <a:xfrm>
            <a:off x="457200" y="1673352"/>
            <a:ext cx="57150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by a block of an equal number of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is not regular.</a:t>
            </a:r>
          </a:p>
        </p:txBody>
      </p:sp>
      <p:sp>
        <p:nvSpPr>
          <p:cNvPr id="6" name="Content Placeholder 5">
            <a:extLst>
              <a:ext uri="{FF2B5EF4-FFF2-40B4-BE49-F238E27FC236}">
                <a16:creationId xmlns:a16="http://schemas.microsoft.com/office/drawing/2014/main" id="{17C128AB-1E0F-4C80-B05E-3A102D026DD2}"/>
              </a:ext>
            </a:extLst>
          </p:cNvPr>
          <p:cNvSpPr>
            <a:spLocks noGrp="1"/>
          </p:cNvSpPr>
          <p:nvPr>
            <p:ph idx="12"/>
          </p:nvPr>
        </p:nvSpPr>
        <p:spPr>
          <a:xfrm>
            <a:off x="457200" y="2057399"/>
            <a:ext cx="8001000" cy="669925"/>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To show that this set is not regular, suppose that this set was regular. Then there would be a NDFSA</a:t>
            </a:r>
          </a:p>
        </p:txBody>
      </p:sp>
      <p:graphicFrame>
        <p:nvGraphicFramePr>
          <p:cNvPr id="36" name="Object 7">
            <a:extLst>
              <a:ext uri="{FF2B5EF4-FFF2-40B4-BE49-F238E27FC236}">
                <a16:creationId xmlns:a16="http://schemas.microsoft.com/office/drawing/2014/main" id="{E5918D1B-7695-4BAA-B4C2-570C4700E7B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63846297"/>
              </p:ext>
            </p:extLst>
          </p:nvPr>
        </p:nvGraphicFramePr>
        <p:xfrm>
          <a:off x="3118104" y="2350008"/>
          <a:ext cx="1895475" cy="457200"/>
        </p:xfrm>
        <a:graphic>
          <a:graphicData uri="http://schemas.openxmlformats.org/presentationml/2006/ole">
            <mc:AlternateContent xmlns:mc="http://schemas.openxmlformats.org/markup-compatibility/2006">
              <mc:Choice xmlns:v="urn:schemas-microsoft-com:vml" Requires="v">
                <p:oleObj name="Equation" r:id="rId5" imgW="1054080" imgH="253800" progId="Equation.DSMT4">
                  <p:embed/>
                </p:oleObj>
              </mc:Choice>
              <mc:Fallback>
                <p:oleObj name="Equation" r:id="rId5" imgW="1054080" imgH="253800" progId="Equation.DSMT4">
                  <p:embed/>
                  <p:pic>
                    <p:nvPicPr>
                      <p:cNvPr id="18" name="Object 7">
                        <a:extLst>
                          <a:ext uri="{C183D7F6-B498-43B3-948B-1728B52AA6E4}">
                            <adec:decorative xmlns:adec="http://schemas.microsoft.com/office/drawing/2017/decorative" val="1"/>
                          </a:ext>
                        </a:extLst>
                      </p:cNvPr>
                      <p:cNvPicPr/>
                      <p:nvPr/>
                    </p:nvPicPr>
                    <p:blipFill>
                      <a:blip r:embed="rId6"/>
                      <a:stretch>
                        <a:fillRect/>
                      </a:stretch>
                    </p:blipFill>
                    <p:spPr>
                      <a:xfrm>
                        <a:off x="3118104" y="2350008"/>
                        <a:ext cx="1895475" cy="4572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F662DCE-F2FE-4006-8920-D0ED54C902B2}"/>
              </a:ext>
            </a:extLst>
          </p:cNvPr>
          <p:cNvSpPr>
            <a:spLocks noGrp="1"/>
          </p:cNvSpPr>
          <p:nvPr>
            <p:ph idx="13"/>
          </p:nvPr>
        </p:nvSpPr>
        <p:spPr>
          <a:xfrm>
            <a:off x="4953000" y="2359152"/>
            <a:ext cx="19050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recognizing it.</a:t>
            </a:r>
          </a:p>
        </p:txBody>
      </p:sp>
      <p:sp>
        <p:nvSpPr>
          <p:cNvPr id="8" name="Content Placeholder 7">
            <a:extLst>
              <a:ext uri="{FF2B5EF4-FFF2-40B4-BE49-F238E27FC236}">
                <a16:creationId xmlns:a16="http://schemas.microsoft.com/office/drawing/2014/main" id="{48B1FCE4-5D76-4629-95E2-0A1081BAE316}"/>
              </a:ext>
            </a:extLst>
          </p:cNvPr>
          <p:cNvSpPr>
            <a:spLocks noGrp="1"/>
          </p:cNvSpPr>
          <p:nvPr>
            <p:ph idx="14"/>
          </p:nvPr>
        </p:nvSpPr>
        <p:spPr>
          <a:xfrm>
            <a:off x="457200" y="2743200"/>
            <a:ext cx="57912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Let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number of states in this machine, that is,</a:t>
            </a:r>
          </a:p>
        </p:txBody>
      </p:sp>
      <p:graphicFrame>
        <p:nvGraphicFramePr>
          <p:cNvPr id="37" name="Object 10">
            <a:extLst>
              <a:ext uri="{FF2B5EF4-FFF2-40B4-BE49-F238E27FC236}">
                <a16:creationId xmlns:a16="http://schemas.microsoft.com/office/drawing/2014/main" id="{E7810D0B-73EE-4953-BC15-7CEAC283D5A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42065184"/>
              </p:ext>
            </p:extLst>
          </p:nvPr>
        </p:nvGraphicFramePr>
        <p:xfrm>
          <a:off x="6117336" y="2727325"/>
          <a:ext cx="914400" cy="457200"/>
        </p:xfrm>
        <a:graphic>
          <a:graphicData uri="http://schemas.openxmlformats.org/presentationml/2006/ole">
            <mc:AlternateContent xmlns:mc="http://schemas.openxmlformats.org/markup-compatibility/2006">
              <mc:Choice xmlns:v="urn:schemas-microsoft-com:vml" Requires="v">
                <p:oleObj name="Equation" r:id="rId7" imgW="507960" imgH="253800" progId="Equation.DSMT4">
                  <p:embed/>
                </p:oleObj>
              </mc:Choice>
              <mc:Fallback>
                <p:oleObj name="Equation" r:id="rId7" imgW="507960" imgH="253800" progId="Equation.DSMT4">
                  <p:embed/>
                  <p:pic>
                    <p:nvPicPr>
                      <p:cNvPr id="19" name="Object 10">
                        <a:extLst>
                          <a:ext uri="{C183D7F6-B498-43B3-948B-1728B52AA6E4}">
                            <adec:decorative xmlns:adec="http://schemas.microsoft.com/office/drawing/2017/decorative" val="1"/>
                          </a:ext>
                        </a:extLst>
                      </p:cNvPr>
                      <p:cNvPicPr/>
                      <p:nvPr/>
                    </p:nvPicPr>
                    <p:blipFill>
                      <a:blip r:embed="rId8"/>
                      <a:stretch>
                        <a:fillRect/>
                      </a:stretch>
                    </p:blipFill>
                    <p:spPr>
                      <a:xfrm>
                        <a:off x="6117336" y="2727325"/>
                        <a:ext cx="914400" cy="4572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2A66BB25-0F36-49AE-86BE-0B5B93CC6551}"/>
              </a:ext>
            </a:extLst>
          </p:cNvPr>
          <p:cNvSpPr>
            <a:spLocks noGrp="1"/>
          </p:cNvSpPr>
          <p:nvPr>
            <p:ph idx="15"/>
          </p:nvPr>
        </p:nvSpPr>
        <p:spPr>
          <a:xfrm>
            <a:off x="457200" y="3127248"/>
            <a:ext cx="2331801" cy="391052"/>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must recognize</a:t>
            </a:r>
          </a:p>
        </p:txBody>
      </p:sp>
      <p:graphicFrame>
        <p:nvGraphicFramePr>
          <p:cNvPr id="43" name="Object 42">
            <a:extLst>
              <a:ext uri="{FF2B5EF4-FFF2-40B4-BE49-F238E27FC236}">
                <a16:creationId xmlns:a16="http://schemas.microsoft.com/office/drawing/2014/main" id="{4ECCB00E-6EBF-42F1-A894-C2C9858152B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0084742"/>
              </p:ext>
            </p:extLst>
          </p:nvPr>
        </p:nvGraphicFramePr>
        <p:xfrm>
          <a:off x="2414587" y="3124200"/>
          <a:ext cx="557213" cy="356616"/>
        </p:xfrm>
        <a:graphic>
          <a:graphicData uri="http://schemas.openxmlformats.org/presentationml/2006/ole">
            <mc:AlternateContent xmlns:mc="http://schemas.openxmlformats.org/markup-compatibility/2006">
              <mc:Choice xmlns:v="urn:schemas-microsoft-com:vml" Requires="v">
                <p:oleObj name="Equation" r:id="rId9" imgW="317160" imgH="203040" progId="Equation.DSMT4">
                  <p:embed/>
                </p:oleObj>
              </mc:Choice>
              <mc:Fallback>
                <p:oleObj name="Equation" r:id="rId9" imgW="317160" imgH="203040" progId="Equation.DSMT4">
                  <p:embed/>
                  <p:pic>
                    <p:nvPicPr>
                      <p:cNvPr id="0" name=""/>
                      <p:cNvPicPr/>
                      <p:nvPr/>
                    </p:nvPicPr>
                    <p:blipFill>
                      <a:blip r:embed="rId10"/>
                      <a:stretch>
                        <a:fillRect/>
                      </a:stretch>
                    </p:blipFill>
                    <p:spPr>
                      <a:xfrm>
                        <a:off x="2414587" y="3124200"/>
                        <a:ext cx="557213" cy="35661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B7AE4951-219D-4800-8D8C-3BCD26A49A8B}"/>
              </a:ext>
            </a:extLst>
          </p:cNvPr>
          <p:cNvSpPr>
            <a:spLocks noGrp="1"/>
          </p:cNvSpPr>
          <p:nvPr>
            <p:ph idx="16"/>
          </p:nvPr>
        </p:nvSpPr>
        <p:spPr>
          <a:xfrm>
            <a:off x="2895599" y="3130550"/>
            <a:ext cx="5935663"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since it is made up of a block of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followed by a block</a:t>
            </a:r>
            <a:endParaRPr lang="en-US" dirty="0"/>
          </a:p>
        </p:txBody>
      </p:sp>
      <p:sp>
        <p:nvSpPr>
          <p:cNvPr id="11" name="Content Placeholder 10">
            <a:extLst>
              <a:ext uri="{FF2B5EF4-FFF2-40B4-BE49-F238E27FC236}">
                <a16:creationId xmlns:a16="http://schemas.microsoft.com/office/drawing/2014/main" id="{38574067-46BC-45B9-8FD0-9DCFBE41356E}"/>
              </a:ext>
            </a:extLst>
          </p:cNvPr>
          <p:cNvSpPr>
            <a:spLocks noGrp="1"/>
          </p:cNvSpPr>
          <p:nvPr>
            <p:ph idx="17"/>
          </p:nvPr>
        </p:nvSpPr>
        <p:spPr>
          <a:xfrm>
            <a:off x="457199" y="3438524"/>
            <a:ext cx="2971801" cy="765683"/>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of an equal number of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Let</a:t>
            </a:r>
            <a:endParaRPr lang="en-US" dirty="0"/>
          </a:p>
        </p:txBody>
      </p:sp>
      <p:graphicFrame>
        <p:nvGraphicFramePr>
          <p:cNvPr id="44" name="Object 43">
            <a:extLst>
              <a:ext uri="{FF2B5EF4-FFF2-40B4-BE49-F238E27FC236}">
                <a16:creationId xmlns:a16="http://schemas.microsoft.com/office/drawing/2014/main" id="{E81FCE19-13D8-4A65-9267-B3731536587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98908830"/>
              </p:ext>
            </p:extLst>
          </p:nvPr>
        </p:nvGraphicFramePr>
        <p:xfrm>
          <a:off x="886968" y="3848290"/>
          <a:ext cx="1582928" cy="374904"/>
        </p:xfrm>
        <a:graphic>
          <a:graphicData uri="http://schemas.openxmlformats.org/presentationml/2006/ole">
            <mc:AlternateContent xmlns:mc="http://schemas.openxmlformats.org/markup-compatibility/2006">
              <mc:Choice xmlns:v="urn:schemas-microsoft-com:vml" Requires="v">
                <p:oleObj name="Equation" r:id="rId11" imgW="965160" imgH="228600" progId="Equation.DSMT4">
                  <p:embed/>
                </p:oleObj>
              </mc:Choice>
              <mc:Fallback>
                <p:oleObj name="Equation" r:id="rId11" imgW="965160" imgH="228600" progId="Equation.DSMT4">
                  <p:embed/>
                  <p:pic>
                    <p:nvPicPr>
                      <p:cNvPr id="0" name=""/>
                      <p:cNvPicPr/>
                      <p:nvPr/>
                    </p:nvPicPr>
                    <p:blipFill>
                      <a:blip r:embed="rId12"/>
                      <a:stretch>
                        <a:fillRect/>
                      </a:stretch>
                    </p:blipFill>
                    <p:spPr>
                      <a:xfrm>
                        <a:off x="886968" y="3848290"/>
                        <a:ext cx="1582928" cy="374904"/>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183088E2-4BDC-481F-BE1A-64496F18A9DA}"/>
              </a:ext>
            </a:extLst>
          </p:cNvPr>
          <p:cNvSpPr>
            <a:spLocks noGrp="1"/>
          </p:cNvSpPr>
          <p:nvPr>
            <p:ph idx="18"/>
          </p:nvPr>
        </p:nvSpPr>
        <p:spPr>
          <a:xfrm>
            <a:off x="2395728" y="3822192"/>
            <a:ext cx="5257800"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 the sequence of states obtained starting at</a:t>
            </a:r>
            <a:endParaRPr lang="en-US" dirty="0"/>
          </a:p>
        </p:txBody>
      </p:sp>
      <p:graphicFrame>
        <p:nvGraphicFramePr>
          <p:cNvPr id="45" name="Object 44">
            <a:extLst>
              <a:ext uri="{FF2B5EF4-FFF2-40B4-BE49-F238E27FC236}">
                <a16:creationId xmlns:a16="http://schemas.microsoft.com/office/drawing/2014/main" id="{26ED3F31-3B4A-4A29-9F3D-EFDE472F37F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3549878"/>
              </p:ext>
            </p:extLst>
          </p:nvPr>
        </p:nvGraphicFramePr>
        <p:xfrm>
          <a:off x="7260336" y="3849624"/>
          <a:ext cx="256032" cy="384048"/>
        </p:xfrm>
        <a:graphic>
          <a:graphicData uri="http://schemas.openxmlformats.org/presentationml/2006/ole">
            <mc:AlternateContent xmlns:mc="http://schemas.openxmlformats.org/markup-compatibility/2006">
              <mc:Choice xmlns:v="urn:schemas-microsoft-com:vml" Requires="v">
                <p:oleObj name="Equation" r:id="rId13" imgW="152280" imgH="228600" progId="Equation.DSMT4">
                  <p:embed/>
                </p:oleObj>
              </mc:Choice>
              <mc:Fallback>
                <p:oleObj name="Equation" r:id="rId13" imgW="152280" imgH="228600" progId="Equation.DSMT4">
                  <p:embed/>
                  <p:pic>
                    <p:nvPicPr>
                      <p:cNvPr id="0" name=""/>
                      <p:cNvPicPr/>
                      <p:nvPr/>
                    </p:nvPicPr>
                    <p:blipFill>
                      <a:blip r:embed="rId14"/>
                      <a:stretch>
                        <a:fillRect/>
                      </a:stretch>
                    </p:blipFill>
                    <p:spPr>
                      <a:xfrm>
                        <a:off x="7260336" y="3849624"/>
                        <a:ext cx="256032" cy="384048"/>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776515B9-C968-403E-B3E5-2416CF2928F1}"/>
              </a:ext>
            </a:extLst>
          </p:cNvPr>
          <p:cNvSpPr>
            <a:spLocks noGrp="1"/>
          </p:cNvSpPr>
          <p:nvPr>
            <p:ph idx="19"/>
          </p:nvPr>
        </p:nvSpPr>
        <p:spPr>
          <a:xfrm>
            <a:off x="7452360" y="3813048"/>
            <a:ext cx="1409700" cy="4318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using</a:t>
            </a:r>
            <a:endParaRPr lang="en-US" dirty="0"/>
          </a:p>
        </p:txBody>
      </p:sp>
      <p:sp>
        <p:nvSpPr>
          <p:cNvPr id="14" name="Content Placeholder 13">
            <a:extLst>
              <a:ext uri="{FF2B5EF4-FFF2-40B4-BE49-F238E27FC236}">
                <a16:creationId xmlns:a16="http://schemas.microsoft.com/office/drawing/2014/main" id="{F1F3EF28-AD59-422B-9F6C-3F7632021984}"/>
              </a:ext>
            </a:extLst>
          </p:cNvPr>
          <p:cNvSpPr>
            <a:spLocks noGrp="1"/>
          </p:cNvSpPr>
          <p:nvPr>
            <p:ph idx="20"/>
          </p:nvPr>
        </p:nvSpPr>
        <p:spPr>
          <a:xfrm>
            <a:off x="449263" y="4151376"/>
            <a:ext cx="1895475"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symbols of</a:t>
            </a:r>
            <a:endParaRPr lang="en-US" dirty="0"/>
          </a:p>
        </p:txBody>
      </p:sp>
      <p:graphicFrame>
        <p:nvGraphicFramePr>
          <p:cNvPr id="46" name="Object 45">
            <a:extLst>
              <a:ext uri="{FF2B5EF4-FFF2-40B4-BE49-F238E27FC236}">
                <a16:creationId xmlns:a16="http://schemas.microsoft.com/office/drawing/2014/main" id="{CD7BB551-1ACA-4777-99B6-1F614558E3D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46119858"/>
              </p:ext>
            </p:extLst>
          </p:nvPr>
        </p:nvGraphicFramePr>
        <p:xfrm>
          <a:off x="2093976" y="4151376"/>
          <a:ext cx="557213" cy="356616"/>
        </p:xfrm>
        <a:graphic>
          <a:graphicData uri="http://schemas.openxmlformats.org/presentationml/2006/ole">
            <mc:AlternateContent xmlns:mc="http://schemas.openxmlformats.org/markup-compatibility/2006">
              <mc:Choice xmlns:v="urn:schemas-microsoft-com:vml" Requires="v">
                <p:oleObj name="Equation" r:id="rId15" imgW="317160" imgH="203040" progId="Equation.DSMT4">
                  <p:embed/>
                </p:oleObj>
              </mc:Choice>
              <mc:Fallback>
                <p:oleObj name="Equation" r:id="rId15" imgW="317160" imgH="203040" progId="Equation.DSMT4">
                  <p:embed/>
                  <p:pic>
                    <p:nvPicPr>
                      <p:cNvPr id="0" name=""/>
                      <p:cNvPicPr/>
                      <p:nvPr/>
                    </p:nvPicPr>
                    <p:blipFill>
                      <a:blip r:embed="rId16"/>
                      <a:stretch>
                        <a:fillRect/>
                      </a:stretch>
                    </p:blipFill>
                    <p:spPr>
                      <a:xfrm>
                        <a:off x="2093976" y="4151376"/>
                        <a:ext cx="557213" cy="356616"/>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F80B6105-04A2-4872-8071-A2CAEB43489A}"/>
              </a:ext>
            </a:extLst>
          </p:cNvPr>
          <p:cNvSpPr>
            <a:spLocks noGrp="1"/>
          </p:cNvSpPr>
          <p:nvPr>
            <p:ph idx="21"/>
          </p:nvPr>
        </p:nvSpPr>
        <p:spPr>
          <a:xfrm>
            <a:off x="2578608" y="4151376"/>
            <a:ext cx="1585119"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as input. So,</a:t>
            </a:r>
            <a:endParaRPr lang="en-US" dirty="0"/>
          </a:p>
        </p:txBody>
      </p:sp>
      <p:graphicFrame>
        <p:nvGraphicFramePr>
          <p:cNvPr id="38" name="Object 12">
            <a:extLst>
              <a:ext uri="{FF2B5EF4-FFF2-40B4-BE49-F238E27FC236}">
                <a16:creationId xmlns:a16="http://schemas.microsoft.com/office/drawing/2014/main" id="{C349F528-C21D-4B28-A286-F410D7BE08D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28901766"/>
              </p:ext>
            </p:extLst>
          </p:nvPr>
        </p:nvGraphicFramePr>
        <p:xfrm>
          <a:off x="3959352" y="4151376"/>
          <a:ext cx="4814888" cy="431800"/>
        </p:xfrm>
        <a:graphic>
          <a:graphicData uri="http://schemas.openxmlformats.org/presentationml/2006/ole">
            <mc:AlternateContent xmlns:mc="http://schemas.openxmlformats.org/markup-compatibility/2006">
              <mc:Choice xmlns:v="urn:schemas-microsoft-com:vml" Requires="v">
                <p:oleObj name="Equation" r:id="rId17" imgW="2831760" imgH="253800" progId="Equation.DSMT4">
                  <p:embed/>
                </p:oleObj>
              </mc:Choice>
              <mc:Fallback>
                <p:oleObj name="Equation" r:id="rId17" imgW="2831760" imgH="253800" progId="Equation.DSMT4">
                  <p:embed/>
                  <p:pic>
                    <p:nvPicPr>
                      <p:cNvPr id="20" name="Object 12">
                        <a:extLst>
                          <a:ext uri="{C183D7F6-B498-43B3-948B-1728B52AA6E4}">
                            <adec:decorative xmlns:adec="http://schemas.microsoft.com/office/drawing/2017/decorative" val="1"/>
                          </a:ext>
                        </a:extLst>
                      </p:cNvPr>
                      <p:cNvPicPr/>
                      <p:nvPr/>
                    </p:nvPicPr>
                    <p:blipFill>
                      <a:blip r:embed="rId18"/>
                      <a:stretch>
                        <a:fillRect/>
                      </a:stretch>
                    </p:blipFill>
                    <p:spPr>
                      <a:xfrm>
                        <a:off x="3959352" y="4151376"/>
                        <a:ext cx="4814888" cy="431800"/>
                      </a:xfrm>
                      <a:prstGeom prst="rect">
                        <a:avLst/>
                      </a:prstGeom>
                    </p:spPr>
                  </p:pic>
                </p:oleObj>
              </mc:Fallback>
            </mc:AlternateContent>
          </a:graphicData>
        </a:graphic>
      </p:graphicFrame>
      <p:graphicFrame>
        <p:nvGraphicFramePr>
          <p:cNvPr id="39" name="Object 13">
            <a:extLst>
              <a:ext uri="{FF2B5EF4-FFF2-40B4-BE49-F238E27FC236}">
                <a16:creationId xmlns:a16="http://schemas.microsoft.com/office/drawing/2014/main" id="{AE210B74-D699-428D-8FD6-049D64AA091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6975789"/>
              </p:ext>
            </p:extLst>
          </p:nvPr>
        </p:nvGraphicFramePr>
        <p:xfrm>
          <a:off x="521208" y="4480560"/>
          <a:ext cx="3754437" cy="431800"/>
        </p:xfrm>
        <a:graphic>
          <a:graphicData uri="http://schemas.openxmlformats.org/presentationml/2006/ole">
            <mc:AlternateContent xmlns:mc="http://schemas.openxmlformats.org/markup-compatibility/2006">
              <mc:Choice xmlns:v="urn:schemas-microsoft-com:vml" Requires="v">
                <p:oleObj name="Equation" r:id="rId19" imgW="2209680" imgH="253800" progId="Equation.DSMT4">
                  <p:embed/>
                </p:oleObj>
              </mc:Choice>
              <mc:Fallback>
                <p:oleObj name="Equation" r:id="rId19" imgW="2209680" imgH="253800" progId="Equation.DSMT4">
                  <p:embed/>
                  <p:pic>
                    <p:nvPicPr>
                      <p:cNvPr id="21" name="Object 13">
                        <a:extLst>
                          <a:ext uri="{C183D7F6-B498-43B3-948B-1728B52AA6E4}">
                            <adec:decorative xmlns:adec="http://schemas.microsoft.com/office/drawing/2017/decorative" val="1"/>
                          </a:ext>
                        </a:extLst>
                      </p:cNvPr>
                      <p:cNvPicPr/>
                      <p:nvPr/>
                    </p:nvPicPr>
                    <p:blipFill>
                      <a:blip r:embed="rId20"/>
                      <a:stretch>
                        <a:fillRect/>
                      </a:stretch>
                    </p:blipFill>
                    <p:spPr>
                      <a:xfrm>
                        <a:off x="521208" y="4480560"/>
                        <a:ext cx="3754437" cy="431800"/>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B694949D-8C11-462B-A1D2-7BDD34C7C234}"/>
              </a:ext>
            </a:extLst>
          </p:cNvPr>
          <p:cNvSpPr>
            <a:spLocks noGrp="1"/>
          </p:cNvSpPr>
          <p:nvPr>
            <p:ph idx="22"/>
          </p:nvPr>
        </p:nvSpPr>
        <p:spPr>
          <a:xfrm>
            <a:off x="4191000" y="4471416"/>
            <a:ext cx="695645"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and</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47" name="Object 46">
            <a:extLst>
              <a:ext uri="{FF2B5EF4-FFF2-40B4-BE49-F238E27FC236}">
                <a16:creationId xmlns:a16="http://schemas.microsoft.com/office/drawing/2014/main" id="{4BE1CFDF-E03A-4B97-ADEA-5F2BD2FFF59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85268779"/>
              </p:ext>
            </p:extLst>
          </p:nvPr>
        </p:nvGraphicFramePr>
        <p:xfrm>
          <a:off x="4709160" y="4517136"/>
          <a:ext cx="345440" cy="365760"/>
        </p:xfrm>
        <a:graphic>
          <a:graphicData uri="http://schemas.openxmlformats.org/presentationml/2006/ole">
            <mc:AlternateContent xmlns:mc="http://schemas.openxmlformats.org/markup-compatibility/2006">
              <mc:Choice xmlns:v="urn:schemas-microsoft-com:vml" Requires="v">
                <p:oleObj name="Equation" r:id="rId21" imgW="215640" imgH="228600" progId="Equation.DSMT4">
                  <p:embed/>
                </p:oleObj>
              </mc:Choice>
              <mc:Fallback>
                <p:oleObj name="Equation" r:id="rId21" imgW="215640" imgH="228600" progId="Equation.DSMT4">
                  <p:embed/>
                  <p:pic>
                    <p:nvPicPr>
                      <p:cNvPr id="0" name=""/>
                      <p:cNvPicPr/>
                      <p:nvPr/>
                    </p:nvPicPr>
                    <p:blipFill>
                      <a:blip r:embed="rId22"/>
                      <a:stretch>
                        <a:fillRect/>
                      </a:stretch>
                    </p:blipFill>
                    <p:spPr>
                      <a:xfrm>
                        <a:off x="4709160" y="4517136"/>
                        <a:ext cx="345440" cy="365760"/>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D990EFE6-0C9C-48AC-A307-B241C6D477DD}"/>
              </a:ext>
            </a:extLst>
          </p:cNvPr>
          <p:cNvSpPr>
            <a:spLocks noGrp="1"/>
          </p:cNvSpPr>
          <p:nvPr>
            <p:ph idx="23"/>
          </p:nvPr>
        </p:nvSpPr>
        <p:spPr>
          <a:xfrm>
            <a:off x="4980943" y="4482193"/>
            <a:ext cx="1781556"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is a final state.</a:t>
            </a:r>
            <a:endParaRPr lang="en-US" dirty="0"/>
          </a:p>
        </p:txBody>
      </p:sp>
      <p:sp>
        <p:nvSpPr>
          <p:cNvPr id="18" name="Content Placeholder 17">
            <a:extLst>
              <a:ext uri="{FF2B5EF4-FFF2-40B4-BE49-F238E27FC236}">
                <a16:creationId xmlns:a16="http://schemas.microsoft.com/office/drawing/2014/main" id="{5E3659C3-A4E9-46B8-971A-AB890B3E18FA}"/>
              </a:ext>
            </a:extLst>
          </p:cNvPr>
          <p:cNvSpPr>
            <a:spLocks noGrp="1"/>
          </p:cNvSpPr>
          <p:nvPr>
            <p:ph idx="24"/>
          </p:nvPr>
        </p:nvSpPr>
        <p:spPr>
          <a:xfrm>
            <a:off x="457200" y="4882896"/>
            <a:ext cx="8183880" cy="720372"/>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Because there are only </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states, by the pigeonhole principle at least two of the first </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+ 1 states</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48" name="Object 47">
            <a:extLst>
              <a:ext uri="{FF2B5EF4-FFF2-40B4-BE49-F238E27FC236}">
                <a16:creationId xmlns:a16="http://schemas.microsoft.com/office/drawing/2014/main" id="{957F8844-3946-47ED-9B8D-19B13C69974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79911292"/>
              </p:ext>
            </p:extLst>
          </p:nvPr>
        </p:nvGraphicFramePr>
        <p:xfrm>
          <a:off x="2624328" y="5230368"/>
          <a:ext cx="1208024" cy="374904"/>
        </p:xfrm>
        <a:graphic>
          <a:graphicData uri="http://schemas.openxmlformats.org/presentationml/2006/ole">
            <mc:AlternateContent xmlns:mc="http://schemas.openxmlformats.org/markup-compatibility/2006">
              <mc:Choice xmlns:v="urn:schemas-microsoft-com:vml" Requires="v">
                <p:oleObj name="Equation" r:id="rId23" imgW="736560" imgH="228600" progId="Equation.DSMT4">
                  <p:embed/>
                </p:oleObj>
              </mc:Choice>
              <mc:Fallback>
                <p:oleObj name="Equation" r:id="rId23" imgW="736560" imgH="228600" progId="Equation.DSMT4">
                  <p:embed/>
                  <p:pic>
                    <p:nvPicPr>
                      <p:cNvPr id="0" name=""/>
                      <p:cNvPicPr/>
                      <p:nvPr/>
                    </p:nvPicPr>
                    <p:blipFill>
                      <a:blip r:embed="rId24"/>
                      <a:stretch>
                        <a:fillRect/>
                      </a:stretch>
                    </p:blipFill>
                    <p:spPr>
                      <a:xfrm>
                        <a:off x="2624328" y="5230368"/>
                        <a:ext cx="1208024" cy="374904"/>
                      </a:xfrm>
                      <a:prstGeom prst="rect">
                        <a:avLst/>
                      </a:prstGeom>
                    </p:spPr>
                  </p:pic>
                </p:oleObj>
              </mc:Fallback>
            </mc:AlternateContent>
          </a:graphicData>
        </a:graphic>
      </p:graphicFrame>
      <p:sp>
        <p:nvSpPr>
          <p:cNvPr id="19" name="Content Placeholder 18">
            <a:extLst>
              <a:ext uri="{FF2B5EF4-FFF2-40B4-BE49-F238E27FC236}">
                <a16:creationId xmlns:a16="http://schemas.microsoft.com/office/drawing/2014/main" id="{5EFFB271-0539-4B39-B4F8-A7D982A3D4ED}"/>
              </a:ext>
            </a:extLst>
          </p:cNvPr>
          <p:cNvSpPr>
            <a:spLocks noGrp="1"/>
          </p:cNvSpPr>
          <p:nvPr>
            <p:ph idx="25"/>
          </p:nvPr>
        </p:nvSpPr>
        <p:spPr>
          <a:xfrm>
            <a:off x="3749040" y="5198845"/>
            <a:ext cx="2338829" cy="381000"/>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must be the same.</a:t>
            </a:r>
          </a:p>
        </p:txBody>
      </p:sp>
      <p:sp>
        <p:nvSpPr>
          <p:cNvPr id="20" name="Content Placeholder 19">
            <a:extLst>
              <a:ext uri="{FF2B5EF4-FFF2-40B4-BE49-F238E27FC236}">
                <a16:creationId xmlns:a16="http://schemas.microsoft.com/office/drawing/2014/main" id="{F5B52233-84FE-4AB0-B15F-EAF68039B71C}"/>
              </a:ext>
            </a:extLst>
          </p:cNvPr>
          <p:cNvSpPr>
            <a:spLocks noGrp="1"/>
          </p:cNvSpPr>
          <p:nvPr>
            <p:ph idx="26"/>
          </p:nvPr>
        </p:nvSpPr>
        <p:spPr>
          <a:xfrm>
            <a:off x="457199" y="5575561"/>
            <a:ext cx="1818958" cy="394067"/>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Suppose that</a:t>
            </a:r>
            <a:endParaRPr lang="en-US" dirty="0"/>
          </a:p>
        </p:txBody>
      </p:sp>
      <p:graphicFrame>
        <p:nvGraphicFramePr>
          <p:cNvPr id="49" name="Object 48">
            <a:extLst>
              <a:ext uri="{FF2B5EF4-FFF2-40B4-BE49-F238E27FC236}">
                <a16:creationId xmlns:a16="http://schemas.microsoft.com/office/drawing/2014/main" id="{C5E7FFDF-28AC-47A9-91D9-5ECD344244D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28701750"/>
              </p:ext>
            </p:extLst>
          </p:nvPr>
        </p:nvGraphicFramePr>
        <p:xfrm>
          <a:off x="1947672" y="5614416"/>
          <a:ext cx="868200" cy="402336"/>
        </p:xfrm>
        <a:graphic>
          <a:graphicData uri="http://schemas.openxmlformats.org/presentationml/2006/ole">
            <mc:AlternateContent xmlns:mc="http://schemas.openxmlformats.org/markup-compatibility/2006">
              <mc:Choice xmlns:v="urn:schemas-microsoft-com:vml" Requires="v">
                <p:oleObj name="Equation" r:id="rId25" imgW="520560" imgH="241200" progId="Equation.DSMT4">
                  <p:embed/>
                </p:oleObj>
              </mc:Choice>
              <mc:Fallback>
                <p:oleObj name="Equation" r:id="rId25" imgW="520560" imgH="241200" progId="Equation.DSMT4">
                  <p:embed/>
                  <p:pic>
                    <p:nvPicPr>
                      <p:cNvPr id="0" name=""/>
                      <p:cNvPicPr/>
                      <p:nvPr/>
                    </p:nvPicPr>
                    <p:blipFill>
                      <a:blip r:embed="rId26"/>
                      <a:stretch>
                        <a:fillRect/>
                      </a:stretch>
                    </p:blipFill>
                    <p:spPr>
                      <a:xfrm>
                        <a:off x="1947672" y="5614416"/>
                        <a:ext cx="868200" cy="402336"/>
                      </a:xfrm>
                      <a:prstGeom prst="rect">
                        <a:avLst/>
                      </a:prstGeom>
                    </p:spPr>
                  </p:pic>
                </p:oleObj>
              </mc:Fallback>
            </mc:AlternateContent>
          </a:graphicData>
        </a:graphic>
      </p:graphicFrame>
      <p:sp>
        <p:nvSpPr>
          <p:cNvPr id="21" name="Content Placeholder 20">
            <a:extLst>
              <a:ext uri="{FF2B5EF4-FFF2-40B4-BE49-F238E27FC236}">
                <a16:creationId xmlns:a16="http://schemas.microsoft.com/office/drawing/2014/main" id="{9FE632CB-0DBF-4BD6-8C4A-829F54C8A94C}"/>
              </a:ext>
            </a:extLst>
          </p:cNvPr>
          <p:cNvSpPr>
            <a:spLocks noGrp="1"/>
          </p:cNvSpPr>
          <p:nvPr>
            <p:ph idx="27"/>
          </p:nvPr>
        </p:nvSpPr>
        <p:spPr>
          <a:xfrm>
            <a:off x="2743200" y="5573164"/>
            <a:ext cx="2781300" cy="402336"/>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identical states with</a:t>
            </a:r>
            <a:endParaRPr lang="en-US" dirty="0"/>
          </a:p>
        </p:txBody>
      </p:sp>
      <p:graphicFrame>
        <p:nvGraphicFramePr>
          <p:cNvPr id="40" name="Object 16">
            <a:extLst>
              <a:ext uri="{FF2B5EF4-FFF2-40B4-BE49-F238E27FC236}">
                <a16:creationId xmlns:a16="http://schemas.microsoft.com/office/drawing/2014/main" id="{F3406780-84DC-4694-9DAF-AA3E0340581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40140021"/>
              </p:ext>
            </p:extLst>
          </p:nvPr>
        </p:nvGraphicFramePr>
        <p:xfrm>
          <a:off x="5312664" y="5623560"/>
          <a:ext cx="1389062" cy="342900"/>
        </p:xfrm>
        <a:graphic>
          <a:graphicData uri="http://schemas.openxmlformats.org/presentationml/2006/ole">
            <mc:AlternateContent xmlns:mc="http://schemas.openxmlformats.org/markup-compatibility/2006">
              <mc:Choice xmlns:v="urn:schemas-microsoft-com:vml" Requires="v">
                <p:oleObj name="Equation" r:id="rId27" imgW="774360" imgH="190440" progId="Equation.DSMT4">
                  <p:embed/>
                </p:oleObj>
              </mc:Choice>
              <mc:Fallback>
                <p:oleObj name="Equation" r:id="rId27" imgW="774360" imgH="190440" progId="Equation.DSMT4">
                  <p:embed/>
                  <p:pic>
                    <p:nvPicPr>
                      <p:cNvPr id="22" name="Object 16">
                        <a:extLst>
                          <a:ext uri="{C183D7F6-B498-43B3-948B-1728B52AA6E4}">
                            <adec:decorative xmlns:adec="http://schemas.microsoft.com/office/drawing/2017/decorative" val="1"/>
                          </a:ext>
                        </a:extLst>
                      </p:cNvPr>
                      <p:cNvPicPr/>
                      <p:nvPr/>
                    </p:nvPicPr>
                    <p:blipFill>
                      <a:blip r:embed="rId28"/>
                      <a:stretch>
                        <a:fillRect/>
                      </a:stretch>
                    </p:blipFill>
                    <p:spPr>
                      <a:xfrm>
                        <a:off x="5312664" y="5623560"/>
                        <a:ext cx="1389062" cy="342900"/>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D0705FC9-A270-4061-A266-6EE33A6A798A}"/>
              </a:ext>
            </a:extLst>
          </p:cNvPr>
          <p:cNvSpPr>
            <a:spLocks noGrp="1"/>
          </p:cNvSpPr>
          <p:nvPr>
            <p:ph idx="28"/>
          </p:nvPr>
        </p:nvSpPr>
        <p:spPr>
          <a:xfrm>
            <a:off x="6601968" y="5568696"/>
            <a:ext cx="2100264" cy="376701"/>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This means that</a:t>
            </a:r>
          </a:p>
        </p:txBody>
      </p:sp>
      <p:graphicFrame>
        <p:nvGraphicFramePr>
          <p:cNvPr id="41" name="Object 18">
            <a:extLst>
              <a:ext uri="{FF2B5EF4-FFF2-40B4-BE49-F238E27FC236}">
                <a16:creationId xmlns:a16="http://schemas.microsoft.com/office/drawing/2014/main" id="{9F5A3D31-D2DB-454F-AA61-9E9D044223F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56270488"/>
              </p:ext>
            </p:extLst>
          </p:nvPr>
        </p:nvGraphicFramePr>
        <p:xfrm>
          <a:off x="502920" y="5897880"/>
          <a:ext cx="3170238" cy="504825"/>
        </p:xfrm>
        <a:graphic>
          <a:graphicData uri="http://schemas.openxmlformats.org/presentationml/2006/ole">
            <mc:AlternateContent xmlns:mc="http://schemas.openxmlformats.org/markup-compatibility/2006">
              <mc:Choice xmlns:v="urn:schemas-microsoft-com:vml" Requires="v">
                <p:oleObj name="Equation" r:id="rId29" imgW="1765080" imgH="279360" progId="Equation.DSMT4">
                  <p:embed/>
                </p:oleObj>
              </mc:Choice>
              <mc:Fallback>
                <p:oleObj name="Equation" r:id="rId29" imgW="1765080" imgH="279360" progId="Equation.DSMT4">
                  <p:embed/>
                  <p:pic>
                    <p:nvPicPr>
                      <p:cNvPr id="23" name="Object 18">
                        <a:extLst>
                          <a:ext uri="{C183D7F6-B498-43B3-948B-1728B52AA6E4}">
                            <adec:decorative xmlns:adec="http://schemas.microsoft.com/office/drawing/2017/decorative" val="1"/>
                          </a:ext>
                        </a:extLst>
                      </p:cNvPr>
                      <p:cNvPicPr/>
                      <p:nvPr/>
                    </p:nvPicPr>
                    <p:blipFill>
                      <a:blip r:embed="rId30"/>
                      <a:stretch>
                        <a:fillRect/>
                      </a:stretch>
                    </p:blipFill>
                    <p:spPr>
                      <a:xfrm>
                        <a:off x="502920" y="5897880"/>
                        <a:ext cx="3170238" cy="504825"/>
                      </a:xfrm>
                      <a:prstGeom prst="rect">
                        <a:avLst/>
                      </a:prstGeom>
                    </p:spPr>
                  </p:pic>
                </p:oleObj>
              </mc:Fallback>
            </mc:AlternateContent>
          </a:graphicData>
        </a:graphic>
      </p:graphicFrame>
      <p:sp>
        <p:nvSpPr>
          <p:cNvPr id="23" name="Content Placeholder 22">
            <a:extLst>
              <a:ext uri="{FF2B5EF4-FFF2-40B4-BE49-F238E27FC236}">
                <a16:creationId xmlns:a16="http://schemas.microsoft.com/office/drawing/2014/main" id="{FA07CFA3-06FD-42AC-A75C-95E582E539C7}"/>
              </a:ext>
            </a:extLst>
          </p:cNvPr>
          <p:cNvSpPr>
            <a:spLocks noGrp="1"/>
          </p:cNvSpPr>
          <p:nvPr>
            <p:ph idx="29"/>
          </p:nvPr>
        </p:nvSpPr>
        <p:spPr>
          <a:xfrm>
            <a:off x="3611880" y="5916168"/>
            <a:ext cx="41910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Hence, there is a loop leading from</a:t>
            </a:r>
          </a:p>
        </p:txBody>
      </p:sp>
      <p:graphicFrame>
        <p:nvGraphicFramePr>
          <p:cNvPr id="50" name="Object 49">
            <a:extLst>
              <a:ext uri="{FF2B5EF4-FFF2-40B4-BE49-F238E27FC236}">
                <a16:creationId xmlns:a16="http://schemas.microsoft.com/office/drawing/2014/main" id="{2AFB2D94-F949-46C5-AEF4-E1CD78F58B1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08127879"/>
              </p:ext>
            </p:extLst>
          </p:nvPr>
        </p:nvGraphicFramePr>
        <p:xfrm>
          <a:off x="7333488" y="5925312"/>
          <a:ext cx="245872" cy="402336"/>
        </p:xfrm>
        <a:graphic>
          <a:graphicData uri="http://schemas.openxmlformats.org/presentationml/2006/ole">
            <mc:AlternateContent xmlns:mc="http://schemas.openxmlformats.org/markup-compatibility/2006">
              <mc:Choice xmlns:v="urn:schemas-microsoft-com:vml" Requires="v">
                <p:oleObj name="Equation" r:id="rId31" imgW="139680" imgH="228600" progId="Equation.DSMT4">
                  <p:embed/>
                </p:oleObj>
              </mc:Choice>
              <mc:Fallback>
                <p:oleObj name="Equation" r:id="rId31" imgW="139680" imgH="228600" progId="Equation.DSMT4">
                  <p:embed/>
                  <p:pic>
                    <p:nvPicPr>
                      <p:cNvPr id="0" name=""/>
                      <p:cNvPicPr/>
                      <p:nvPr/>
                    </p:nvPicPr>
                    <p:blipFill>
                      <a:blip r:embed="rId32"/>
                      <a:stretch>
                        <a:fillRect/>
                      </a:stretch>
                    </p:blipFill>
                    <p:spPr>
                      <a:xfrm>
                        <a:off x="7333488" y="5925312"/>
                        <a:ext cx="245872" cy="402336"/>
                      </a:xfrm>
                      <a:prstGeom prst="rect">
                        <a:avLst/>
                      </a:prstGeom>
                    </p:spPr>
                  </p:pic>
                </p:oleObj>
              </mc:Fallback>
            </mc:AlternateContent>
          </a:graphicData>
        </a:graphic>
      </p:graphicFrame>
      <p:sp>
        <p:nvSpPr>
          <p:cNvPr id="24" name="Content Placeholder 23">
            <a:extLst>
              <a:ext uri="{FF2B5EF4-FFF2-40B4-BE49-F238E27FC236}">
                <a16:creationId xmlns:a16="http://schemas.microsoft.com/office/drawing/2014/main" id="{DCA6FD37-FD03-407C-9C28-D61DDCDD152B}"/>
              </a:ext>
            </a:extLst>
          </p:cNvPr>
          <p:cNvSpPr>
            <a:spLocks noGrp="1"/>
          </p:cNvSpPr>
          <p:nvPr>
            <p:ph idx="30"/>
          </p:nvPr>
        </p:nvSpPr>
        <p:spPr>
          <a:xfrm>
            <a:off x="7498080" y="5889568"/>
            <a:ext cx="1066800"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back to</a:t>
            </a:r>
            <a:endParaRPr lang="en-US" dirty="0"/>
          </a:p>
        </p:txBody>
      </p:sp>
      <p:sp>
        <p:nvSpPr>
          <p:cNvPr id="25" name="Content Placeholder 24">
            <a:extLst>
              <a:ext uri="{FF2B5EF4-FFF2-40B4-BE49-F238E27FC236}">
                <a16:creationId xmlns:a16="http://schemas.microsoft.com/office/drawing/2014/main" id="{95E2B5E3-6094-4125-B5C9-5490455662F3}"/>
              </a:ext>
            </a:extLst>
          </p:cNvPr>
          <p:cNvSpPr>
            <a:spLocks noGrp="1"/>
          </p:cNvSpPr>
          <p:nvPr>
            <p:ph idx="31"/>
          </p:nvPr>
        </p:nvSpPr>
        <p:spPr>
          <a:xfrm>
            <a:off x="457200" y="6291072"/>
            <a:ext cx="51816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itself, using 0 a total of </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times.</a:t>
            </a:r>
          </a:p>
        </p:txBody>
      </p:sp>
      <p:sp>
        <p:nvSpPr>
          <p:cNvPr id="42" name="Slide Number Placeholder 5">
            <a:extLst>
              <a:ext uri="{FF2B5EF4-FFF2-40B4-BE49-F238E27FC236}">
                <a16:creationId xmlns:a16="http://schemas.microsoft.com/office/drawing/2014/main" id="{26FC32B7-FA20-4888-8B1C-F8C67D2E601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39</a:t>
            </a:fld>
            <a:endParaRPr lang="en-US" dirty="0">
              <a:solidFill>
                <a:schemeClr val="bg1"/>
              </a:solidFill>
              <a:latin typeface="Calibri (Body)"/>
            </a:endParaRPr>
          </a:p>
        </p:txBody>
      </p:sp>
    </p:spTree>
    <p:extLst>
      <p:ext uri="{BB962C8B-B14F-4D97-AF65-F5344CB8AC3E}">
        <p14:creationId xmlns:p14="http://schemas.microsoft.com/office/powerpoint/2010/main" val="123794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Section Summary</a:t>
            </a:r>
            <a:r>
              <a:rPr lang="en-US" sz="1500" dirty="0">
                <a:latin typeface="+mj-lt"/>
              </a:rPr>
              <a:t> 1</a:t>
            </a:r>
          </a:p>
        </p:txBody>
      </p:sp>
      <p:sp>
        <p:nvSpPr>
          <p:cNvPr id="3" name="Content Placeholder 2"/>
          <p:cNvSpPr>
            <a:spLocks noGrp="1"/>
          </p:cNvSpPr>
          <p:nvPr>
            <p:ph idx="1"/>
          </p:nvPr>
        </p:nvSpPr>
        <p:spPr/>
        <p:txBody>
          <a:bodyPr/>
          <a:lstStyle/>
          <a:p>
            <a:pPr>
              <a:spcAft>
                <a:spcPts val="1200"/>
              </a:spcAft>
            </a:pPr>
            <a:r>
              <a:rPr lang="en-US" dirty="0"/>
              <a:t>Phrase-Structure Grammars.</a:t>
            </a:r>
          </a:p>
          <a:p>
            <a:pPr>
              <a:spcAft>
                <a:spcPts val="1200"/>
              </a:spcAft>
            </a:pPr>
            <a:r>
              <a:rPr lang="en-US" dirty="0"/>
              <a:t>Types of Phrase-Structure Grammars.</a:t>
            </a:r>
          </a:p>
          <a:p>
            <a:pPr>
              <a:spcAft>
                <a:spcPts val="1200"/>
              </a:spcAft>
            </a:pPr>
            <a:r>
              <a:rPr lang="en-US" dirty="0"/>
              <a:t>Derivation Trees.</a:t>
            </a:r>
          </a:p>
          <a:p>
            <a:pPr>
              <a:spcAft>
                <a:spcPts val="1200"/>
              </a:spcAft>
            </a:pPr>
            <a:r>
              <a:rPr lang="en-US" dirty="0"/>
              <a:t>Backus-Naur Form.</a:t>
            </a:r>
          </a:p>
        </p:txBody>
      </p:sp>
      <p:sp>
        <p:nvSpPr>
          <p:cNvPr id="4" name="Slide Number Placeholder 5">
            <a:extLst>
              <a:ext uri="{FF2B5EF4-FFF2-40B4-BE49-F238E27FC236}">
                <a16:creationId xmlns:a16="http://schemas.microsoft.com/office/drawing/2014/main" id="{B9DC6D9E-E7AF-488E-A76A-69450E22A92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a:t>
            </a:fld>
            <a:endParaRPr lang="en-US" dirty="0">
              <a:solidFill>
                <a:schemeClr val="bg1"/>
              </a:solidFill>
              <a:latin typeface="Calibri (Body)"/>
            </a:endParaRPr>
          </a:p>
        </p:txBody>
      </p:sp>
    </p:spTree>
    <p:extLst>
      <p:ext uri="{BB962C8B-B14F-4D97-AF65-F5344CB8AC3E}">
        <p14:creationId xmlns:p14="http://schemas.microsoft.com/office/powerpoint/2010/main" val="3075522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1169-047F-488B-B099-4D7A94CCC943}"/>
              </a:ext>
            </a:extLst>
          </p:cNvPr>
          <p:cNvSpPr>
            <a:spLocks noGrp="1"/>
          </p:cNvSpPr>
          <p:nvPr>
            <p:ph type="title"/>
          </p:nvPr>
        </p:nvSpPr>
        <p:spPr/>
        <p:txBody>
          <a:bodyPr/>
          <a:lstStyle/>
          <a:p>
            <a:r>
              <a:rPr lang="en-US" dirty="0">
                <a:latin typeface="+mj-lt"/>
              </a:rPr>
              <a:t>A Set Not Recognized by a FSA</a:t>
            </a:r>
            <a:r>
              <a:rPr lang="en-US" sz="1500" dirty="0">
                <a:latin typeface="+mj-lt"/>
              </a:rPr>
              <a:t> 2</a:t>
            </a:r>
            <a:endParaRPr lang="en-US" dirty="0"/>
          </a:p>
        </p:txBody>
      </p:sp>
      <p:pic>
        <p:nvPicPr>
          <p:cNvPr id="15" name="Picture 2" descr="Illustration of the path produced by 0 power N 1 power N.">
            <a:extLst>
              <a:ext uri="{FF2B5EF4-FFF2-40B4-BE49-F238E27FC236}">
                <a16:creationId xmlns:a16="http://schemas.microsoft.com/office/drawing/2014/main" id="{02D1995B-82DA-4838-AE1C-1F7269595F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6728" y="1155192"/>
            <a:ext cx="6070545" cy="2103120"/>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DDF7270-9AFA-4C02-99E8-1F953411DEC7}"/>
              </a:ext>
            </a:extLst>
          </p:cNvPr>
          <p:cNvSpPr>
            <a:spLocks noGrp="1"/>
          </p:cNvSpPr>
          <p:nvPr>
            <p:ph idx="1"/>
          </p:nvPr>
        </p:nvSpPr>
        <p:spPr>
          <a:xfrm>
            <a:off x="457200" y="3383280"/>
            <a:ext cx="38100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Now consider the input string</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7" name="Object 4">
            <a:extLst>
              <a:ext uri="{FF2B5EF4-FFF2-40B4-BE49-F238E27FC236}">
                <a16:creationId xmlns:a16="http://schemas.microsoft.com/office/drawing/2014/main" id="{840B3DBC-167D-44EC-8EB4-DE70091B29B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98634844"/>
              </p:ext>
            </p:extLst>
          </p:nvPr>
        </p:nvGraphicFramePr>
        <p:xfrm>
          <a:off x="3932237" y="3392488"/>
          <a:ext cx="1782763" cy="365125"/>
        </p:xfrm>
        <a:graphic>
          <a:graphicData uri="http://schemas.openxmlformats.org/presentationml/2006/ole">
            <mc:AlternateContent xmlns:mc="http://schemas.openxmlformats.org/markup-compatibility/2006">
              <mc:Choice xmlns:v="urn:schemas-microsoft-com:vml" Requires="v">
                <p:oleObj name="Equation" r:id="rId3" imgW="990360" imgH="203040" progId="Equation.DSMT4">
                  <p:embed/>
                </p:oleObj>
              </mc:Choice>
              <mc:Fallback>
                <p:oleObj name="Equation" r:id="rId3" imgW="990360" imgH="203040" progId="Equation.DSMT4">
                  <p:embed/>
                  <p:pic>
                    <p:nvPicPr>
                      <p:cNvPr id="18" name="Object 4">
                        <a:extLst>
                          <a:ext uri="{C183D7F6-B498-43B3-948B-1728B52AA6E4}">
                            <adec:decorative xmlns:adec="http://schemas.microsoft.com/office/drawing/2017/decorative" val="1"/>
                          </a:ext>
                        </a:extLst>
                      </p:cNvPr>
                      <p:cNvPicPr/>
                      <p:nvPr/>
                    </p:nvPicPr>
                    <p:blipFill>
                      <a:blip r:embed="rId4"/>
                      <a:stretch>
                        <a:fillRect/>
                      </a:stretch>
                    </p:blipFill>
                    <p:spPr>
                      <a:xfrm>
                        <a:off x="3932237" y="3392488"/>
                        <a:ext cx="1782763" cy="3651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E471042-F50D-49AF-9E8B-6FB1FF511ABD}"/>
              </a:ext>
            </a:extLst>
          </p:cNvPr>
          <p:cNvSpPr>
            <a:spLocks noGrp="1"/>
          </p:cNvSpPr>
          <p:nvPr>
            <p:ph idx="10"/>
          </p:nvPr>
        </p:nvSpPr>
        <p:spPr>
          <a:xfrm>
            <a:off x="5638800" y="3383280"/>
            <a:ext cx="28956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string is not of the</a:t>
            </a:r>
          </a:p>
        </p:txBody>
      </p:sp>
      <p:sp>
        <p:nvSpPr>
          <p:cNvPr id="5" name="Content Placeholder 4">
            <a:extLst>
              <a:ext uri="{FF2B5EF4-FFF2-40B4-BE49-F238E27FC236}">
                <a16:creationId xmlns:a16="http://schemas.microsoft.com/office/drawing/2014/main" id="{1CE13E6E-33FF-4F37-80CD-903F0E82328D}"/>
              </a:ext>
            </a:extLst>
          </p:cNvPr>
          <p:cNvSpPr>
            <a:spLocks noGrp="1"/>
          </p:cNvSpPr>
          <p:nvPr>
            <p:ph idx="11"/>
          </p:nvPr>
        </p:nvSpPr>
        <p:spPr>
          <a:xfrm>
            <a:off x="457200" y="3730752"/>
            <a:ext cx="5638800" cy="993648"/>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correct form and so, it is not recognized by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a:defRPr/>
            </a:pPr>
            <a:r>
              <a:rPr lang="en-US" sz="2200" dirty="0"/>
              <a:t>Consequently,</a:t>
            </a:r>
          </a:p>
        </p:txBody>
      </p:sp>
      <p:graphicFrame>
        <p:nvGraphicFramePr>
          <p:cNvPr id="18" name="Object 8">
            <a:extLst>
              <a:ext uri="{FF2B5EF4-FFF2-40B4-BE49-F238E27FC236}">
                <a16:creationId xmlns:a16="http://schemas.microsoft.com/office/drawing/2014/main" id="{8643A388-7C0F-4BA2-9C99-A4CF2FF8CB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45163925"/>
              </p:ext>
            </p:extLst>
          </p:nvPr>
        </p:nvGraphicFramePr>
        <p:xfrm>
          <a:off x="2167128" y="4298950"/>
          <a:ext cx="1463675" cy="501650"/>
        </p:xfrm>
        <a:graphic>
          <a:graphicData uri="http://schemas.openxmlformats.org/presentationml/2006/ole">
            <mc:AlternateContent xmlns:mc="http://schemas.openxmlformats.org/markup-compatibility/2006">
              <mc:Choice xmlns:v="urn:schemas-microsoft-com:vml" Requires="v">
                <p:oleObj name="Equation" r:id="rId5" imgW="812520" imgH="279360" progId="Equation.DSMT4">
                  <p:embed/>
                </p:oleObj>
              </mc:Choice>
              <mc:Fallback>
                <p:oleObj name="Equation" r:id="rId5" imgW="812520" imgH="279360" progId="Equation.DSMT4">
                  <p:embed/>
                  <p:pic>
                    <p:nvPicPr>
                      <p:cNvPr id="19" name="Object 8">
                        <a:extLst>
                          <a:ext uri="{C183D7F6-B498-43B3-948B-1728B52AA6E4}">
                            <adec:decorative xmlns:adec="http://schemas.microsoft.com/office/drawing/2017/decorative" val="1"/>
                          </a:ext>
                        </a:extLst>
                      </p:cNvPr>
                      <p:cNvPicPr/>
                      <p:nvPr/>
                    </p:nvPicPr>
                    <p:blipFill>
                      <a:blip r:embed="rId6"/>
                      <a:stretch>
                        <a:fillRect/>
                      </a:stretch>
                    </p:blipFill>
                    <p:spPr>
                      <a:xfrm>
                        <a:off x="2167128" y="4298950"/>
                        <a:ext cx="1463675" cy="50165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0E2A79AE-9475-4B84-A59F-49FB9F540BFF}"/>
              </a:ext>
            </a:extLst>
          </p:cNvPr>
          <p:cNvSpPr>
            <a:spLocks noGrp="1"/>
          </p:cNvSpPr>
          <p:nvPr>
            <p:ph idx="12"/>
          </p:nvPr>
        </p:nvSpPr>
        <p:spPr>
          <a:xfrm>
            <a:off x="3573462" y="4306824"/>
            <a:ext cx="3513138"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can not be a final state.</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7" name="Content Placeholder 6">
            <a:extLst>
              <a:ext uri="{FF2B5EF4-FFF2-40B4-BE49-F238E27FC236}">
                <a16:creationId xmlns:a16="http://schemas.microsoft.com/office/drawing/2014/main" id="{4A7783B0-787C-46E3-8FAE-F3724972E078}"/>
              </a:ext>
            </a:extLst>
          </p:cNvPr>
          <p:cNvSpPr>
            <a:spLocks noGrp="1"/>
          </p:cNvSpPr>
          <p:nvPr>
            <p:ph idx="13"/>
          </p:nvPr>
        </p:nvSpPr>
        <p:spPr>
          <a:xfrm>
            <a:off x="457200" y="4846320"/>
            <a:ext cx="42672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However, when we use the string</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9" name="Object 11">
            <a:extLst>
              <a:ext uri="{FF2B5EF4-FFF2-40B4-BE49-F238E27FC236}">
                <a16:creationId xmlns:a16="http://schemas.microsoft.com/office/drawing/2014/main" id="{A397C449-3139-4E77-BD25-246F9581BD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98772120"/>
              </p:ext>
            </p:extLst>
          </p:nvPr>
        </p:nvGraphicFramePr>
        <p:xfrm>
          <a:off x="4352544" y="4864100"/>
          <a:ext cx="730250" cy="365125"/>
        </p:xfrm>
        <a:graphic>
          <a:graphicData uri="http://schemas.openxmlformats.org/presentationml/2006/ole">
            <mc:AlternateContent xmlns:mc="http://schemas.openxmlformats.org/markup-compatibility/2006">
              <mc:Choice xmlns:v="urn:schemas-microsoft-com:vml" Requires="v">
                <p:oleObj name="Equation" r:id="rId7" imgW="406080" imgH="203040" progId="Equation.DSMT4">
                  <p:embed/>
                </p:oleObj>
              </mc:Choice>
              <mc:Fallback>
                <p:oleObj name="Equation" r:id="rId7" imgW="406080" imgH="203040" progId="Equation.DSMT4">
                  <p:embed/>
                  <p:pic>
                    <p:nvPicPr>
                      <p:cNvPr id="20" name="Object 11">
                        <a:extLst>
                          <a:ext uri="{C183D7F6-B498-43B3-948B-1728B52AA6E4}">
                            <adec:decorative xmlns:adec="http://schemas.microsoft.com/office/drawing/2017/decorative" val="1"/>
                          </a:ext>
                        </a:extLst>
                      </p:cNvPr>
                      <p:cNvPicPr/>
                      <p:nvPr/>
                    </p:nvPicPr>
                    <p:blipFill>
                      <a:blip r:embed="rId8"/>
                      <a:stretch>
                        <a:fillRect/>
                      </a:stretch>
                    </p:blipFill>
                    <p:spPr>
                      <a:xfrm>
                        <a:off x="4352544" y="4864100"/>
                        <a:ext cx="730250" cy="36512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8392C1A-E553-41BA-A41F-697BE29C1C49}"/>
              </a:ext>
            </a:extLst>
          </p:cNvPr>
          <p:cNvSpPr>
            <a:spLocks noGrp="1"/>
          </p:cNvSpPr>
          <p:nvPr>
            <p:ph idx="14"/>
          </p:nvPr>
        </p:nvSpPr>
        <p:spPr>
          <a:xfrm>
            <a:off x="5029200" y="4846320"/>
            <a:ext cx="3513138"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as input, we end up in the</a:t>
            </a:r>
          </a:p>
        </p:txBody>
      </p:sp>
      <p:sp>
        <p:nvSpPr>
          <p:cNvPr id="9" name="Content Placeholder 8">
            <a:extLst>
              <a:ext uri="{FF2B5EF4-FFF2-40B4-BE49-F238E27FC236}">
                <a16:creationId xmlns:a16="http://schemas.microsoft.com/office/drawing/2014/main" id="{9AB09EFF-3AED-49FB-B253-87C1D0F1247B}"/>
              </a:ext>
            </a:extLst>
          </p:cNvPr>
          <p:cNvSpPr>
            <a:spLocks noGrp="1"/>
          </p:cNvSpPr>
          <p:nvPr>
            <p:ph idx="15"/>
          </p:nvPr>
        </p:nvSpPr>
        <p:spPr>
          <a:xfrm>
            <a:off x="457200" y="5212080"/>
            <a:ext cx="38100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same state as before, namely,</a:t>
            </a:r>
          </a:p>
        </p:txBody>
      </p:sp>
      <p:graphicFrame>
        <p:nvGraphicFramePr>
          <p:cNvPr id="21" name="Object 20">
            <a:extLst>
              <a:ext uri="{FF2B5EF4-FFF2-40B4-BE49-F238E27FC236}">
                <a16:creationId xmlns:a16="http://schemas.microsoft.com/office/drawing/2014/main" id="{D31E6B1A-487A-4ECB-B4F6-88294A957E9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40467727"/>
              </p:ext>
            </p:extLst>
          </p:nvPr>
        </p:nvGraphicFramePr>
        <p:xfrm>
          <a:off x="3915093" y="5230368"/>
          <a:ext cx="477520" cy="429768"/>
        </p:xfrm>
        <a:graphic>
          <a:graphicData uri="http://schemas.openxmlformats.org/presentationml/2006/ole">
            <mc:AlternateContent xmlns:mc="http://schemas.openxmlformats.org/markup-compatibility/2006">
              <mc:Choice xmlns:v="urn:schemas-microsoft-com:vml" Requires="v">
                <p:oleObj name="Equation" r:id="rId9" imgW="253800" imgH="228600" progId="Equation.DSMT4">
                  <p:embed/>
                </p:oleObj>
              </mc:Choice>
              <mc:Fallback>
                <p:oleObj name="Equation" r:id="rId9" imgW="253800" imgH="228600" progId="Equation.DSMT4">
                  <p:embed/>
                  <p:pic>
                    <p:nvPicPr>
                      <p:cNvPr id="0" name=""/>
                      <p:cNvPicPr/>
                      <p:nvPr/>
                    </p:nvPicPr>
                    <p:blipFill>
                      <a:blip r:embed="rId10"/>
                      <a:stretch>
                        <a:fillRect/>
                      </a:stretch>
                    </p:blipFill>
                    <p:spPr>
                      <a:xfrm>
                        <a:off x="3915093" y="5230368"/>
                        <a:ext cx="477520" cy="429768"/>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ED359E7B-D49F-4026-B5E7-DC69368DD6FF}"/>
              </a:ext>
            </a:extLst>
          </p:cNvPr>
          <p:cNvSpPr>
            <a:spLocks noGrp="1"/>
          </p:cNvSpPr>
          <p:nvPr>
            <p:ph idx="16"/>
          </p:nvPr>
        </p:nvSpPr>
        <p:spPr>
          <a:xfrm>
            <a:off x="457200" y="5212080"/>
            <a:ext cx="8103426" cy="745808"/>
          </a:xfrm>
        </p:spPr>
        <p:txBody>
          <a:bodyPr/>
          <a:lstStyle/>
          <a:p>
            <a:pPr marL="3867912">
              <a:spcBef>
                <a:spcPts val="0"/>
              </a:spcBef>
              <a:spcAft>
                <a:spcPts val="0"/>
              </a:spcAft>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reason is that we go through</a:t>
            </a:r>
          </a:p>
          <a:p>
            <a:pPr>
              <a:spcBef>
                <a:spcPts val="0"/>
              </a:spcBef>
              <a:spcAft>
                <a:spcPts val="0"/>
              </a:spcAft>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loop one more time.</a:t>
            </a:r>
            <a:endParaRPr lang="en-US" dirty="0"/>
          </a:p>
        </p:txBody>
      </p:sp>
      <p:sp>
        <p:nvSpPr>
          <p:cNvPr id="11" name="Content Placeholder 10">
            <a:extLst>
              <a:ext uri="{FF2B5EF4-FFF2-40B4-BE49-F238E27FC236}">
                <a16:creationId xmlns:a16="http://schemas.microsoft.com/office/drawing/2014/main" id="{0B8C64E9-A8A6-4374-BD54-0C321A5EC5FA}"/>
              </a:ext>
            </a:extLst>
          </p:cNvPr>
          <p:cNvSpPr>
            <a:spLocks noGrp="1"/>
          </p:cNvSpPr>
          <p:nvPr>
            <p:ph idx="17"/>
          </p:nvPr>
        </p:nvSpPr>
        <p:spPr>
          <a:xfrm>
            <a:off x="457200" y="5943600"/>
            <a:ext cx="3958358"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This contradiction shows that</a:t>
            </a:r>
          </a:p>
        </p:txBody>
      </p:sp>
      <p:graphicFrame>
        <p:nvGraphicFramePr>
          <p:cNvPr id="20" name="Object 15">
            <a:extLst>
              <a:ext uri="{FF2B5EF4-FFF2-40B4-BE49-F238E27FC236}">
                <a16:creationId xmlns:a16="http://schemas.microsoft.com/office/drawing/2014/main" id="{36F36F39-39FF-4234-82EA-621D4FA5650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89700024"/>
              </p:ext>
            </p:extLst>
          </p:nvPr>
        </p:nvGraphicFramePr>
        <p:xfrm>
          <a:off x="3934546" y="5925330"/>
          <a:ext cx="2446337" cy="503237"/>
        </p:xfrm>
        <a:graphic>
          <a:graphicData uri="http://schemas.openxmlformats.org/presentationml/2006/ole">
            <mc:AlternateContent xmlns:mc="http://schemas.openxmlformats.org/markup-compatibility/2006">
              <mc:Choice xmlns:v="urn:schemas-microsoft-com:vml" Requires="v">
                <p:oleObj name="Equation" r:id="rId11" imgW="1358640" imgH="279360" progId="Equation.DSMT4">
                  <p:embed/>
                </p:oleObj>
              </mc:Choice>
              <mc:Fallback>
                <p:oleObj name="Equation" r:id="rId11" imgW="1358640" imgH="279360" progId="Equation.DSMT4">
                  <p:embed/>
                  <p:pic>
                    <p:nvPicPr>
                      <p:cNvPr id="21" name="Object 15">
                        <a:extLst>
                          <a:ext uri="{C183D7F6-B498-43B3-948B-1728B52AA6E4}">
                            <adec:decorative xmlns:adec="http://schemas.microsoft.com/office/drawing/2017/decorative" val="1"/>
                          </a:ext>
                        </a:extLst>
                      </p:cNvPr>
                      <p:cNvPicPr/>
                      <p:nvPr/>
                    </p:nvPicPr>
                    <p:blipFill>
                      <a:blip r:embed="rId12"/>
                      <a:stretch>
                        <a:fillRect/>
                      </a:stretch>
                    </p:blipFill>
                    <p:spPr>
                      <a:xfrm>
                        <a:off x="3934546" y="5925330"/>
                        <a:ext cx="2446337" cy="503237"/>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540D2E76-DC92-4096-90BC-2BF61D267095}"/>
              </a:ext>
            </a:extLst>
          </p:cNvPr>
          <p:cNvSpPr>
            <a:spLocks noGrp="1"/>
          </p:cNvSpPr>
          <p:nvPr>
            <p:ph idx="18"/>
          </p:nvPr>
        </p:nvSpPr>
        <p:spPr>
          <a:xfrm>
            <a:off x="6324600" y="5943600"/>
            <a:ext cx="1965325"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not regular.</a:t>
            </a:r>
          </a:p>
        </p:txBody>
      </p:sp>
      <p:sp>
        <p:nvSpPr>
          <p:cNvPr id="13" name="Text Placeholder 12">
            <a:extLst>
              <a:ext uri="{FF2B5EF4-FFF2-40B4-BE49-F238E27FC236}">
                <a16:creationId xmlns:a16="http://schemas.microsoft.com/office/drawing/2014/main" id="{9415BFFA-4A1C-4C4B-B594-EC704E208A89}"/>
              </a:ext>
            </a:extLst>
          </p:cNvPr>
          <p:cNvSpPr>
            <a:spLocks noGrp="1"/>
          </p:cNvSpPr>
          <p:nvPr>
            <p:ph type="body" sz="quarter" idx="39"/>
          </p:nvPr>
        </p:nvSpPr>
        <p:spPr/>
        <p:txBody>
          <a:bodyPr/>
          <a:lstStyle/>
          <a:p>
            <a:r>
              <a:rPr lang="en-US" dirty="0">
                <a:hlinkClick r:id="rId13" action="ppaction://hlinksldjump"/>
              </a:rPr>
              <a:t>Access the text alternative for slide images.</a:t>
            </a:r>
            <a:endParaRPr lang="en-US" dirty="0"/>
          </a:p>
        </p:txBody>
      </p:sp>
      <p:sp>
        <p:nvSpPr>
          <p:cNvPr id="16" name="Slide Number Placeholder 5">
            <a:extLst>
              <a:ext uri="{FF2B5EF4-FFF2-40B4-BE49-F238E27FC236}">
                <a16:creationId xmlns:a16="http://schemas.microsoft.com/office/drawing/2014/main" id="{EE88FA54-4606-44DC-937E-4BCAD7CCEA6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40</a:t>
            </a:fld>
            <a:endParaRPr lang="en-US" dirty="0">
              <a:solidFill>
                <a:schemeClr val="bg1"/>
              </a:solidFill>
              <a:latin typeface="Calibri (Body)"/>
            </a:endParaRPr>
          </a:p>
        </p:txBody>
      </p:sp>
    </p:spTree>
    <p:extLst>
      <p:ext uri="{BB962C8B-B14F-4D97-AF65-F5344CB8AC3E}">
        <p14:creationId xmlns:p14="http://schemas.microsoft.com/office/powerpoint/2010/main" val="2441670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More Powerful Types of Machines</a:t>
            </a:r>
          </a:p>
        </p:txBody>
      </p:sp>
      <p:sp>
        <p:nvSpPr>
          <p:cNvPr id="3" name="Content Placeholder 2"/>
          <p:cNvSpPr>
            <a:spLocks noGrp="1"/>
          </p:cNvSpPr>
          <p:nvPr>
            <p:ph idx="1"/>
          </p:nvPr>
        </p:nvSpPr>
        <p:spPr>
          <a:xfrm>
            <a:off x="457200" y="1295400"/>
            <a:ext cx="8229600" cy="2011680"/>
          </a:xfrm>
        </p:spPr>
        <p:txBody>
          <a:bodyPr/>
          <a:lstStyle/>
          <a:p>
            <a:pPr>
              <a:spcBef>
                <a:spcPts val="0"/>
              </a:spcBef>
            </a:pPr>
            <a:r>
              <a:rPr lang="en-US" sz="2600" dirty="0"/>
              <a:t>The main limitation of finite-state automata is their finite amount of memory. This has led to the development of more powerful types of machines.</a:t>
            </a:r>
          </a:p>
          <a:p>
            <a:pPr marL="347472" lvl="1">
              <a:spcBef>
                <a:spcPts val="0"/>
              </a:spcBef>
            </a:pPr>
            <a:r>
              <a:rPr lang="en-US" sz="2200" i="1" dirty="0"/>
              <a:t>Pushdown Automaton </a:t>
            </a:r>
            <a:r>
              <a:rPr lang="en-US" sz="2200" dirty="0"/>
              <a:t>(</a:t>
            </a:r>
            <a:r>
              <a:rPr lang="en-US" sz="2200" i="1" dirty="0"/>
              <a:t>PDA</a:t>
            </a:r>
            <a:r>
              <a:rPr lang="en-US" sz="2200" dirty="0"/>
              <a:t>): includes a stack, which provides unlimited memory. We can use a PDA to recognize</a:t>
            </a:r>
          </a:p>
        </p:txBody>
      </p:sp>
      <p:graphicFrame>
        <p:nvGraphicFramePr>
          <p:cNvPr id="11"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46370668"/>
              </p:ext>
            </p:extLst>
          </p:nvPr>
        </p:nvGraphicFramePr>
        <p:xfrm>
          <a:off x="859536" y="3225800"/>
          <a:ext cx="2535238" cy="503238"/>
        </p:xfrm>
        <a:graphic>
          <a:graphicData uri="http://schemas.openxmlformats.org/presentationml/2006/ole">
            <mc:AlternateContent xmlns:mc="http://schemas.openxmlformats.org/markup-compatibility/2006">
              <mc:Choice xmlns:v="urn:schemas-microsoft-com:vml" Requires="v">
                <p:oleObj name="Equation" r:id="rId2" imgW="1409400" imgH="279360" progId="Equation.DSMT4">
                  <p:embed/>
                </p:oleObj>
              </mc:Choice>
              <mc:Fallback>
                <p:oleObj name="Equation" r:id="rId2" imgW="1409400" imgH="279360" progId="Equation.DSMT4">
                  <p:embed/>
                  <p:pic>
                    <p:nvPicPr>
                      <p:cNvPr id="0" name=""/>
                      <p:cNvPicPr/>
                      <p:nvPr/>
                    </p:nvPicPr>
                    <p:blipFill>
                      <a:blip r:embed="rId3"/>
                      <a:stretch>
                        <a:fillRect/>
                      </a:stretch>
                    </p:blipFill>
                    <p:spPr>
                      <a:xfrm>
                        <a:off x="859536" y="3225800"/>
                        <a:ext cx="2535238" cy="503238"/>
                      </a:xfrm>
                      <a:prstGeom prst="rect">
                        <a:avLst/>
                      </a:prstGeom>
                    </p:spPr>
                  </p:pic>
                </p:oleObj>
              </mc:Fallback>
            </mc:AlternateContent>
          </a:graphicData>
        </a:graphic>
      </p:graphicFrame>
      <p:sp>
        <p:nvSpPr>
          <p:cNvPr id="4" name="Content Placeholder 4"/>
          <p:cNvSpPr>
            <a:spLocks noGrp="1"/>
          </p:cNvSpPr>
          <p:nvPr>
            <p:ph idx="13"/>
          </p:nvPr>
        </p:nvSpPr>
        <p:spPr>
          <a:xfrm>
            <a:off x="3337560" y="3251200"/>
            <a:ext cx="3962400" cy="457200"/>
          </a:xfrm>
        </p:spPr>
        <p:txBody>
          <a:bodyPr/>
          <a:lstStyle/>
          <a:p>
            <a:r>
              <a:rPr lang="en-US" sz="2200" dirty="0"/>
              <a:t>but no PDA recognizes the set</a:t>
            </a:r>
          </a:p>
        </p:txBody>
      </p:sp>
      <p:graphicFrame>
        <p:nvGraphicFramePr>
          <p:cNvPr id="12"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18157582"/>
              </p:ext>
            </p:extLst>
          </p:nvPr>
        </p:nvGraphicFramePr>
        <p:xfrm>
          <a:off x="859536" y="3685032"/>
          <a:ext cx="2741612" cy="503238"/>
        </p:xfrm>
        <a:graphic>
          <a:graphicData uri="http://schemas.openxmlformats.org/presentationml/2006/ole">
            <mc:AlternateContent xmlns:mc="http://schemas.openxmlformats.org/markup-compatibility/2006">
              <mc:Choice xmlns:v="urn:schemas-microsoft-com:vml" Requires="v">
                <p:oleObj name="Equation" r:id="rId4" imgW="1523880" imgH="279360" progId="Equation.DSMT4">
                  <p:embed/>
                </p:oleObj>
              </mc:Choice>
              <mc:Fallback>
                <p:oleObj name="Equation" r:id="rId4" imgW="1523880" imgH="279360" progId="Equation.DSMT4">
                  <p:embed/>
                  <p:pic>
                    <p:nvPicPr>
                      <p:cNvPr id="11" name="Object 10"/>
                      <p:cNvPicPr/>
                      <p:nvPr/>
                    </p:nvPicPr>
                    <p:blipFill>
                      <a:blip r:embed="rId5"/>
                      <a:stretch>
                        <a:fillRect/>
                      </a:stretch>
                    </p:blipFill>
                    <p:spPr>
                      <a:xfrm>
                        <a:off x="859536" y="3685032"/>
                        <a:ext cx="2741612" cy="503238"/>
                      </a:xfrm>
                      <a:prstGeom prst="rect">
                        <a:avLst/>
                      </a:prstGeom>
                    </p:spPr>
                  </p:pic>
                </p:oleObj>
              </mc:Fallback>
            </mc:AlternateContent>
          </a:graphicData>
        </a:graphic>
      </p:graphicFrame>
      <p:sp>
        <p:nvSpPr>
          <p:cNvPr id="5" name="Content Placeholder 6"/>
          <p:cNvSpPr>
            <a:spLocks noGrp="1"/>
          </p:cNvSpPr>
          <p:nvPr>
            <p:ph idx="14"/>
          </p:nvPr>
        </p:nvSpPr>
        <p:spPr>
          <a:xfrm>
            <a:off x="457200" y="4114800"/>
            <a:ext cx="8229600" cy="731520"/>
          </a:xfrm>
        </p:spPr>
        <p:txBody>
          <a:bodyPr/>
          <a:lstStyle/>
          <a:p>
            <a:pPr marL="347472" lvl="1">
              <a:spcBef>
                <a:spcPts val="0"/>
              </a:spcBef>
            </a:pPr>
            <a:r>
              <a:rPr lang="en-US" sz="2200" i="1" dirty="0"/>
              <a:t>Linear Bounded Automaton (LBA): </a:t>
            </a:r>
            <a:r>
              <a:rPr lang="en-US" sz="2200" dirty="0"/>
              <a:t>More powerful than pushdown automata. We can use a LBA to recognize</a:t>
            </a:r>
          </a:p>
        </p:txBody>
      </p:sp>
      <p:graphicFrame>
        <p:nvGraphicFramePr>
          <p:cNvPr id="13" name="Object 7">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56939328"/>
              </p:ext>
            </p:extLst>
          </p:nvPr>
        </p:nvGraphicFramePr>
        <p:xfrm>
          <a:off x="5596128" y="4434840"/>
          <a:ext cx="2767013" cy="503238"/>
        </p:xfrm>
        <a:graphic>
          <a:graphicData uri="http://schemas.openxmlformats.org/presentationml/2006/ole">
            <mc:AlternateContent xmlns:mc="http://schemas.openxmlformats.org/markup-compatibility/2006">
              <mc:Choice xmlns:v="urn:schemas-microsoft-com:vml" Requires="v">
                <p:oleObj name="Equation" r:id="rId6" imgW="1536480" imgH="279360" progId="Equation.DSMT4">
                  <p:embed/>
                </p:oleObj>
              </mc:Choice>
              <mc:Fallback>
                <p:oleObj name="Equation" r:id="rId6" imgW="1536480" imgH="279360" progId="Equation.DSMT4">
                  <p:embed/>
                  <p:pic>
                    <p:nvPicPr>
                      <p:cNvPr id="12" name="Object 11"/>
                      <p:cNvPicPr/>
                      <p:nvPr/>
                    </p:nvPicPr>
                    <p:blipFill>
                      <a:blip r:embed="rId7"/>
                      <a:stretch>
                        <a:fillRect/>
                      </a:stretch>
                    </p:blipFill>
                    <p:spPr>
                      <a:xfrm>
                        <a:off x="5596128" y="4434840"/>
                        <a:ext cx="2767013" cy="503238"/>
                      </a:xfrm>
                      <a:prstGeom prst="rect">
                        <a:avLst/>
                      </a:prstGeom>
                    </p:spPr>
                  </p:pic>
                </p:oleObj>
              </mc:Fallback>
            </mc:AlternateContent>
          </a:graphicData>
        </a:graphic>
      </p:graphicFrame>
      <p:sp>
        <p:nvSpPr>
          <p:cNvPr id="6" name="Content Placeholder 8"/>
          <p:cNvSpPr>
            <a:spLocks noGrp="1"/>
          </p:cNvSpPr>
          <p:nvPr>
            <p:ph idx="15"/>
          </p:nvPr>
        </p:nvSpPr>
        <p:spPr>
          <a:xfrm>
            <a:off x="457200" y="4800600"/>
            <a:ext cx="8229600" cy="822960"/>
          </a:xfrm>
        </p:spPr>
        <p:txBody>
          <a:bodyPr/>
          <a:lstStyle/>
          <a:p>
            <a:pPr marL="347472" lvl="1" indent="0">
              <a:buClrTx/>
              <a:buNone/>
            </a:pPr>
            <a:r>
              <a:rPr lang="en-US" sz="2400" dirty="0"/>
              <a:t>but there are languages generated by phrase-structure grammars that cannot be recognized by a LBA.</a:t>
            </a:r>
          </a:p>
        </p:txBody>
      </p:sp>
      <p:sp>
        <p:nvSpPr>
          <p:cNvPr id="7" name="Content Placeholder 9"/>
          <p:cNvSpPr>
            <a:spLocks noGrp="1"/>
          </p:cNvSpPr>
          <p:nvPr>
            <p:ph idx="16"/>
          </p:nvPr>
        </p:nvSpPr>
        <p:spPr>
          <a:xfrm>
            <a:off x="457200" y="5588000"/>
            <a:ext cx="8229600" cy="1097280"/>
          </a:xfrm>
        </p:spPr>
        <p:txBody>
          <a:bodyPr/>
          <a:lstStyle/>
          <a:p>
            <a:pPr marL="347472" lvl="1"/>
            <a:r>
              <a:rPr lang="en-US" sz="2200" i="1" dirty="0"/>
              <a:t>Turing Machine </a:t>
            </a:r>
            <a:r>
              <a:rPr lang="en-US" sz="2200" dirty="0"/>
              <a:t>(</a:t>
            </a:r>
            <a:r>
              <a:rPr lang="en-US" sz="2200" i="1" dirty="0"/>
              <a:t>TM</a:t>
            </a:r>
            <a:r>
              <a:rPr lang="en-US" sz="2200" dirty="0"/>
              <a:t>): Yet more powerful machines (to be studied in the next section) which can recognize all languages generated by phrase-structure grammars.</a:t>
            </a:r>
          </a:p>
        </p:txBody>
      </p:sp>
      <p:sp>
        <p:nvSpPr>
          <p:cNvPr id="14" name="Slide Number Placeholder 5">
            <a:extLst>
              <a:ext uri="{FF2B5EF4-FFF2-40B4-BE49-F238E27FC236}">
                <a16:creationId xmlns:a16="http://schemas.microsoft.com/office/drawing/2014/main" id="{0DBFC2AE-7E79-4D63-9D88-94846072872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41</a:t>
            </a:fld>
            <a:endParaRPr lang="en-US" dirty="0">
              <a:solidFill>
                <a:schemeClr val="bg1"/>
              </a:solidFill>
              <a:latin typeface="Calibri (Body)"/>
            </a:endParaRPr>
          </a:p>
        </p:txBody>
      </p:sp>
    </p:spTree>
    <p:extLst>
      <p:ext uri="{BB962C8B-B14F-4D97-AF65-F5344CB8AC3E}">
        <p14:creationId xmlns:p14="http://schemas.microsoft.com/office/powerpoint/2010/main" val="2382421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nchor="t"/>
          <a:lstStyle/>
          <a:p>
            <a:r>
              <a:rPr lang="en-US" sz="6000" b="1" dirty="0">
                <a:latin typeface="+mj-lt"/>
              </a:rPr>
              <a:t>Turing Machines</a:t>
            </a:r>
          </a:p>
        </p:txBody>
      </p:sp>
      <p:sp>
        <p:nvSpPr>
          <p:cNvPr id="3" name="Content Placeholder 2"/>
          <p:cNvSpPr>
            <a:spLocks noGrp="1"/>
          </p:cNvSpPr>
          <p:nvPr>
            <p:ph idx="1"/>
          </p:nvPr>
        </p:nvSpPr>
        <p:spPr>
          <a:xfrm>
            <a:off x="3200400" y="3810000"/>
            <a:ext cx="2743200" cy="640080"/>
          </a:xfrm>
        </p:spPr>
        <p:txBody>
          <a:bodyPr/>
          <a:lstStyle/>
          <a:p>
            <a:pPr algn="ctr"/>
            <a:r>
              <a:rPr lang="en-US" dirty="0">
                <a:latin typeface="+mj-lt"/>
              </a:rPr>
              <a:t>Section 13.5</a:t>
            </a:r>
          </a:p>
        </p:txBody>
      </p:sp>
      <p:sp>
        <p:nvSpPr>
          <p:cNvPr id="4" name="Slide Number Placeholder 5">
            <a:extLst>
              <a:ext uri="{FF2B5EF4-FFF2-40B4-BE49-F238E27FC236}">
                <a16:creationId xmlns:a16="http://schemas.microsoft.com/office/drawing/2014/main" id="{BD5E8A35-3908-4694-A652-FCEC0301382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42</a:t>
            </a:fld>
            <a:endParaRPr lang="en-US" dirty="0">
              <a:solidFill>
                <a:schemeClr val="bg1"/>
              </a:solidFill>
              <a:latin typeface="Calibri (Body)"/>
            </a:endParaRPr>
          </a:p>
        </p:txBody>
      </p:sp>
    </p:spTree>
    <p:extLst>
      <p:ext uri="{BB962C8B-B14F-4D97-AF65-F5344CB8AC3E}">
        <p14:creationId xmlns:p14="http://schemas.microsoft.com/office/powerpoint/2010/main" val="2228480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Section Summary</a:t>
            </a:r>
            <a:r>
              <a:rPr lang="en-US" sz="1500" dirty="0">
                <a:latin typeface="+mj-lt"/>
              </a:rPr>
              <a:t> 5</a:t>
            </a:r>
            <a:endParaRPr lang="en-US" dirty="0">
              <a:latin typeface="+mj-lt"/>
            </a:endParaRPr>
          </a:p>
        </p:txBody>
      </p:sp>
      <p:sp>
        <p:nvSpPr>
          <p:cNvPr id="3" name="Content Placeholder 2"/>
          <p:cNvSpPr>
            <a:spLocks noGrp="1"/>
          </p:cNvSpPr>
          <p:nvPr>
            <p:ph idx="1"/>
          </p:nvPr>
        </p:nvSpPr>
        <p:spPr/>
        <p:txBody>
          <a:bodyPr/>
          <a:lstStyle/>
          <a:p>
            <a:r>
              <a:rPr lang="en-US" dirty="0"/>
              <a:t>Definition of Turing Machines.</a:t>
            </a:r>
          </a:p>
          <a:p>
            <a:r>
              <a:rPr lang="en-US" dirty="0"/>
              <a:t>Using Turing Machines to Recognize Sets.</a:t>
            </a:r>
          </a:p>
          <a:p>
            <a:r>
              <a:rPr lang="en-US" dirty="0"/>
              <a:t>Computing Functions with Turing Machines .</a:t>
            </a:r>
          </a:p>
          <a:p>
            <a:r>
              <a:rPr lang="en-US" dirty="0"/>
              <a:t>Different Types of Turing Machines (</a:t>
            </a:r>
            <a:r>
              <a:rPr lang="en-US" i="1" dirty="0"/>
              <a:t>not currently included in overheads</a:t>
            </a:r>
            <a:r>
              <a:rPr lang="en-US" dirty="0"/>
              <a:t>).</a:t>
            </a:r>
          </a:p>
          <a:p>
            <a:r>
              <a:rPr lang="en-US" dirty="0"/>
              <a:t>The Church-Turing Thesis.</a:t>
            </a:r>
          </a:p>
          <a:p>
            <a:r>
              <a:rPr lang="en-US" dirty="0"/>
              <a:t>Computational Complexity, Computability, and Decidability.</a:t>
            </a:r>
          </a:p>
        </p:txBody>
      </p:sp>
      <p:sp>
        <p:nvSpPr>
          <p:cNvPr id="4" name="Slide Number Placeholder 5">
            <a:extLst>
              <a:ext uri="{FF2B5EF4-FFF2-40B4-BE49-F238E27FC236}">
                <a16:creationId xmlns:a16="http://schemas.microsoft.com/office/drawing/2014/main" id="{482DE702-ED75-455C-A56C-120CF92EA4B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43</a:t>
            </a:fld>
            <a:endParaRPr lang="en-US" dirty="0">
              <a:solidFill>
                <a:schemeClr val="bg1"/>
              </a:solidFill>
              <a:latin typeface="Calibri (Body)"/>
            </a:endParaRPr>
          </a:p>
        </p:txBody>
      </p:sp>
    </p:spTree>
    <p:extLst>
      <p:ext uri="{BB962C8B-B14F-4D97-AF65-F5344CB8AC3E}">
        <p14:creationId xmlns:p14="http://schemas.microsoft.com/office/powerpoint/2010/main" val="3801820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08443" cy="1188720"/>
          </a:xfrm>
        </p:spPr>
        <p:txBody>
          <a:bodyPr/>
          <a:lstStyle/>
          <a:p>
            <a:r>
              <a:rPr lang="en-US" dirty="0">
                <a:latin typeface="+mj-lt"/>
              </a:rPr>
              <a:t>Introduction</a:t>
            </a:r>
            <a:r>
              <a:rPr lang="en-US" sz="1500" dirty="0">
                <a:latin typeface="+mj-lt"/>
              </a:rPr>
              <a:t> 3</a:t>
            </a:r>
            <a:endParaRPr lang="en-US" dirty="0">
              <a:latin typeface="+mj-lt"/>
            </a:endParaRPr>
          </a:p>
        </p:txBody>
      </p:sp>
      <p:sp>
        <p:nvSpPr>
          <p:cNvPr id="4" name="Content Placeholder 3"/>
          <p:cNvSpPr>
            <a:spLocks noGrp="1"/>
          </p:cNvSpPr>
          <p:nvPr>
            <p:ph idx="13"/>
          </p:nvPr>
        </p:nvSpPr>
        <p:spPr>
          <a:xfrm>
            <a:off x="5791200" y="76200"/>
            <a:ext cx="2209800" cy="640080"/>
          </a:xfrm>
        </p:spPr>
        <p:txBody>
          <a:bodyPr/>
          <a:lstStyle/>
          <a:p>
            <a:pPr algn="ctr"/>
            <a:r>
              <a:rPr lang="en-US" sz="1800" dirty="0"/>
              <a:t>Alan </a:t>
            </a:r>
            <a:r>
              <a:rPr lang="en-US" sz="1800" dirty="0" err="1"/>
              <a:t>Mathison</a:t>
            </a:r>
            <a:r>
              <a:rPr lang="en-US" sz="1800" dirty="0"/>
              <a:t> Turing (</a:t>
            </a:r>
            <a:r>
              <a:rPr lang="en-US" sz="1800" dirty="0">
                <a:ea typeface="Cambria Math" pitchFamily="18" charset="0"/>
              </a:rPr>
              <a:t>1912-1954</a:t>
            </a:r>
            <a:r>
              <a:rPr lang="en-US" sz="1800" dirty="0"/>
              <a:t>)</a:t>
            </a:r>
          </a:p>
        </p:txBody>
      </p:sp>
      <p:pic>
        <p:nvPicPr>
          <p:cNvPr id="12" name="Picture 2" descr="A portrait of Alan Mathison Turing.">
            <a:extLst>
              <a:ext uri="{FF2B5EF4-FFF2-40B4-BE49-F238E27FC236}">
                <a16:creationId xmlns:a16="http://schemas.microsoft.com/office/drawing/2014/main" id="{87684268-6641-4B0C-BC6F-A5558D0828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01000" y="76200"/>
            <a:ext cx="896112" cy="1036320"/>
          </a:xfrm>
          <a:prstGeom prst="rect">
            <a:avLst/>
          </a:prstGeom>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457200" y="1295400"/>
            <a:ext cx="8229600" cy="3581400"/>
          </a:xfrm>
        </p:spPr>
        <p:txBody>
          <a:bodyPr/>
          <a:lstStyle/>
          <a:p>
            <a:pPr>
              <a:lnSpc>
                <a:spcPct val="90000"/>
              </a:lnSpc>
              <a:spcBef>
                <a:spcPts val="0"/>
              </a:spcBef>
            </a:pPr>
            <a:r>
              <a:rPr lang="en-US" sz="2400" dirty="0"/>
              <a:t>Informally, a Turing machine consists of a </a:t>
            </a:r>
            <a:r>
              <a:rPr lang="en-US" sz="2400" i="1" dirty="0"/>
              <a:t>control unit</a:t>
            </a:r>
            <a:r>
              <a:rPr lang="en-US" sz="2400" dirty="0"/>
              <a:t>, which at any step is in one of finitely many different states, together with a </a:t>
            </a:r>
            <a:r>
              <a:rPr lang="en-US" sz="2400" i="1" dirty="0"/>
              <a:t>tape,</a:t>
            </a:r>
            <a:r>
              <a:rPr lang="en-US" sz="2400" dirty="0"/>
              <a:t> infinite in both directions, which is divided into </a:t>
            </a:r>
            <a:r>
              <a:rPr lang="en-US" sz="2400" i="1" dirty="0"/>
              <a:t>cells</a:t>
            </a:r>
            <a:r>
              <a:rPr lang="en-US" sz="2400" dirty="0"/>
              <a:t>. </a:t>
            </a:r>
          </a:p>
          <a:p>
            <a:pPr>
              <a:lnSpc>
                <a:spcPct val="90000"/>
              </a:lnSpc>
              <a:spcBef>
                <a:spcPts val="0"/>
              </a:spcBef>
            </a:pPr>
            <a:r>
              <a:rPr lang="en-US" sz="2400" dirty="0"/>
              <a:t>Turing machines have read and write capabilities on the tape as the control unit moves back and forth along this tape, changing states depending on the tape symbol read. </a:t>
            </a:r>
          </a:p>
          <a:p>
            <a:pPr>
              <a:lnSpc>
                <a:spcPct val="90000"/>
              </a:lnSpc>
              <a:spcBef>
                <a:spcPts val="0"/>
              </a:spcBef>
            </a:pPr>
            <a:r>
              <a:rPr lang="en-US" sz="2400" dirty="0"/>
              <a:t>Turing machines are more powerful than finite-state machines because they include additional memory capability. </a:t>
            </a:r>
          </a:p>
          <a:p>
            <a:pPr>
              <a:lnSpc>
                <a:spcPct val="90000"/>
              </a:lnSpc>
              <a:spcBef>
                <a:spcPts val="0"/>
              </a:spcBef>
            </a:pPr>
            <a:r>
              <a:rPr lang="en-US" sz="2400" dirty="0"/>
              <a:t>Turing machines are the most general models of computation; essentially they can do whatever a computer can do.</a:t>
            </a:r>
          </a:p>
        </p:txBody>
      </p:sp>
      <p:pic>
        <p:nvPicPr>
          <p:cNvPr id="13" name="Picture 5" descr="A representation of a Turing machine.">
            <a:extLst>
              <a:ext uri="{FF2B5EF4-FFF2-40B4-BE49-F238E27FC236}">
                <a16:creationId xmlns:a16="http://schemas.microsoft.com/office/drawing/2014/main" id="{6B8E76D6-BA7A-463E-AB3D-35D0924A5D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35558" y="4937760"/>
            <a:ext cx="5272885" cy="1463040"/>
          </a:xfrm>
          <a:prstGeom prst="rect">
            <a:avLst/>
          </a:prstGeom>
          <a:extLst>
            <a:ext uri="{909E8E84-426E-40DD-AFC4-6F175D3DCCD1}">
              <a14:hiddenFill xmlns:a14="http://schemas.microsoft.com/office/drawing/2010/main">
                <a:solidFill>
                  <a:srgbClr val="FFFFFF"/>
                </a:solidFill>
              </a14:hiddenFill>
            </a:ext>
          </a:extLst>
        </p:spPr>
      </p:pic>
      <p:sp>
        <p:nvSpPr>
          <p:cNvPr id="11" name="Text Placeholder 6"/>
          <p:cNvSpPr>
            <a:spLocks noGrp="1"/>
          </p:cNvSpPr>
          <p:nvPr>
            <p:ph type="body" sz="quarter" idx="16"/>
          </p:nvPr>
        </p:nvSpPr>
        <p:spPr>
          <a:xfrm>
            <a:off x="3465576" y="6477000"/>
            <a:ext cx="2212848" cy="182880"/>
          </a:xfrm>
        </p:spPr>
        <p:txBody>
          <a:bodyPr anchor="ctr"/>
          <a:lstStyle/>
          <a:p>
            <a:pPr algn="ctr"/>
            <a:r>
              <a:rPr lang="en-US" dirty="0">
                <a:hlinkClick r:id="rId4" action="ppaction://hlinksldjump"/>
              </a:rPr>
              <a:t>Access the text alternative for slide images.</a:t>
            </a:r>
            <a:endParaRPr lang="en-US" dirty="0">
              <a:hlinkClick r:id="rId5" action="ppaction://hlinksldjump"/>
            </a:endParaRPr>
          </a:p>
        </p:txBody>
      </p:sp>
      <p:sp>
        <p:nvSpPr>
          <p:cNvPr id="8" name="Slide Number Placeholder 5">
            <a:extLst>
              <a:ext uri="{FF2B5EF4-FFF2-40B4-BE49-F238E27FC236}">
                <a16:creationId xmlns:a16="http://schemas.microsoft.com/office/drawing/2014/main" id="{27B439BE-4F2E-4F1F-8AC6-9F6CCE14E19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44</a:t>
            </a:fld>
            <a:endParaRPr lang="en-US" dirty="0">
              <a:solidFill>
                <a:schemeClr val="bg1"/>
              </a:solidFill>
              <a:latin typeface="Calibri (Body)"/>
            </a:endParaRPr>
          </a:p>
        </p:txBody>
      </p:sp>
    </p:spTree>
    <p:extLst>
      <p:ext uri="{BB962C8B-B14F-4D97-AF65-F5344CB8AC3E}">
        <p14:creationId xmlns:p14="http://schemas.microsoft.com/office/powerpoint/2010/main" val="1219167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C1A4-34C3-47B1-AFA7-C23C5CF2E0E3}"/>
              </a:ext>
            </a:extLst>
          </p:cNvPr>
          <p:cNvSpPr>
            <a:spLocks noGrp="1"/>
          </p:cNvSpPr>
          <p:nvPr>
            <p:ph type="title"/>
          </p:nvPr>
        </p:nvSpPr>
        <p:spPr/>
        <p:txBody>
          <a:bodyPr/>
          <a:lstStyle/>
          <a:p>
            <a:r>
              <a:rPr lang="en-US" dirty="0">
                <a:latin typeface="+mj-lt"/>
              </a:rPr>
              <a:t>Definition of Turing Machines (TM)</a:t>
            </a:r>
            <a:endParaRPr lang="en-US" dirty="0"/>
          </a:p>
        </p:txBody>
      </p:sp>
      <p:sp>
        <p:nvSpPr>
          <p:cNvPr id="3" name="Content Placeholder 2">
            <a:extLst>
              <a:ext uri="{FF2B5EF4-FFF2-40B4-BE49-F238E27FC236}">
                <a16:creationId xmlns:a16="http://schemas.microsoft.com/office/drawing/2014/main" id="{DF391484-82D2-4D5A-ADC8-7FFA31F79C63}"/>
              </a:ext>
            </a:extLst>
          </p:cNvPr>
          <p:cNvSpPr>
            <a:spLocks noGrp="1"/>
          </p:cNvSpPr>
          <p:nvPr>
            <p:ph idx="1"/>
          </p:nvPr>
        </p:nvSpPr>
        <p:spPr>
          <a:xfrm>
            <a:off x="457200" y="1295400"/>
            <a:ext cx="8382000" cy="5334000"/>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Turing machine T</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graphicFrame>
        <p:nvGraphicFramePr>
          <p:cNvPr id="16" name="Object 15">
            <a:extLst>
              <a:ext uri="{FF2B5EF4-FFF2-40B4-BE49-F238E27FC236}">
                <a16:creationId xmlns:a16="http://schemas.microsoft.com/office/drawing/2014/main" id="{85DA3AE5-6796-4D32-A2A9-A3B53E9F912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62369661"/>
              </p:ext>
            </p:extLst>
          </p:nvPr>
        </p:nvGraphicFramePr>
        <p:xfrm>
          <a:off x="2819400" y="1325880"/>
          <a:ext cx="219456" cy="329184"/>
        </p:xfrm>
        <a:graphic>
          <a:graphicData uri="http://schemas.openxmlformats.org/presentationml/2006/ole">
            <mc:AlternateContent xmlns:mc="http://schemas.openxmlformats.org/markup-compatibility/2006">
              <mc:Choice xmlns:v="urn:schemas-microsoft-com:vml" Requires="v">
                <p:oleObj name="Equation" r:id="rId2" imgW="152280" imgH="228600" progId="Equation.DSMT4">
                  <p:embed/>
                </p:oleObj>
              </mc:Choice>
              <mc:Fallback>
                <p:oleObj name="Equation" r:id="rId2" imgW="152280" imgH="228600" progId="Equation.DSMT4">
                  <p:embed/>
                  <p:pic>
                    <p:nvPicPr>
                      <p:cNvPr id="45" name="Object 44">
                        <a:extLst>
                          <a:ext uri="{FF2B5EF4-FFF2-40B4-BE49-F238E27FC236}">
                            <a16:creationId xmlns:a16="http://schemas.microsoft.com/office/drawing/2014/main" id="{26ED3F31-3B4A-4A29-9F3D-EFDE472F37F2}"/>
                          </a:ext>
                        </a:extLst>
                      </p:cNvPr>
                      <p:cNvPicPr/>
                      <p:nvPr/>
                    </p:nvPicPr>
                    <p:blipFill>
                      <a:blip r:embed="rId3"/>
                      <a:stretch>
                        <a:fillRect/>
                      </a:stretch>
                    </p:blipFill>
                    <p:spPr>
                      <a:xfrm>
                        <a:off x="2819400" y="1325880"/>
                        <a:ext cx="219456" cy="32918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BDCF013-3381-4FAF-A0DC-4D0ABE6CDB66}"/>
              </a:ext>
            </a:extLst>
          </p:cNvPr>
          <p:cNvSpPr>
            <a:spLocks noGrp="1"/>
          </p:cNvSpPr>
          <p:nvPr>
            <p:ph idx="10"/>
          </p:nvPr>
        </p:nvSpPr>
        <p:spPr>
          <a:xfrm>
            <a:off x="2930995" y="1295110"/>
            <a:ext cx="1341653" cy="381000"/>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consists of</a:t>
            </a:r>
          </a:p>
        </p:txBody>
      </p:sp>
      <p:sp>
        <p:nvSpPr>
          <p:cNvPr id="5" name="Content Placeholder 4">
            <a:extLst>
              <a:ext uri="{FF2B5EF4-FFF2-40B4-BE49-F238E27FC236}">
                <a16:creationId xmlns:a16="http://schemas.microsoft.com/office/drawing/2014/main" id="{ACD3A03D-BB0A-4C2B-A77B-2CB3F179DEE6}"/>
              </a:ext>
            </a:extLst>
          </p:cNvPr>
          <p:cNvSpPr>
            <a:spLocks noGrp="1"/>
          </p:cNvSpPr>
          <p:nvPr>
            <p:ph idx="11"/>
          </p:nvPr>
        </p:nvSpPr>
        <p:spPr>
          <a:xfrm>
            <a:off x="457200" y="1621246"/>
            <a:ext cx="4038600" cy="969553"/>
          </a:xfrm>
        </p:spPr>
        <p:txBody>
          <a:bodyPr/>
          <a:lstStyle/>
          <a:p>
            <a:pPr marL="347472" marR="0" lvl="1" indent="-34290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finite set </a:t>
            </a:r>
            <a:r>
              <a:rPr kumimoji="0" lang="en-US" sz="1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states, </a:t>
            </a:r>
          </a:p>
          <a:p>
            <a:pPr marL="347472" marR="0" lvl="1" indent="-34290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 alphabet </a:t>
            </a:r>
            <a:r>
              <a:rPr kumimoji="0" lang="en-US" sz="1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a:t>
            </a: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containing the blank symbol </a:t>
            </a:r>
            <a:r>
              <a:rPr kumimoji="0" lang="en-US" sz="1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t>
            </a: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347472" marR="0" lvl="1" indent="-34290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partial function </a:t>
            </a:r>
            <a:r>
              <a:rPr kumimoji="0" lang="en-US" sz="1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from </a:t>
            </a:r>
            <a:r>
              <a:rPr kumimoji="0" lang="en-US" sz="1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a:t>
            </a: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to </a:t>
            </a:r>
            <a:r>
              <a:rPr kumimoji="0" lang="en-US" sz="1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a:t>
            </a: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endParaRPr lang="en-US" dirty="0"/>
          </a:p>
        </p:txBody>
      </p:sp>
      <p:graphicFrame>
        <p:nvGraphicFramePr>
          <p:cNvPr id="18" name="Object 17">
            <a:extLst>
              <a:ext uri="{FF2B5EF4-FFF2-40B4-BE49-F238E27FC236}">
                <a16:creationId xmlns:a16="http://schemas.microsoft.com/office/drawing/2014/main" id="{F6173CA3-0CBE-4F6C-B6B2-2914BE10053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44048775"/>
              </p:ext>
            </p:extLst>
          </p:nvPr>
        </p:nvGraphicFramePr>
        <p:xfrm>
          <a:off x="3657600" y="2203704"/>
          <a:ext cx="512978" cy="301752"/>
        </p:xfrm>
        <a:graphic>
          <a:graphicData uri="http://schemas.openxmlformats.org/presentationml/2006/ole">
            <mc:AlternateContent xmlns:mc="http://schemas.openxmlformats.org/markup-compatibility/2006">
              <mc:Choice xmlns:v="urn:schemas-microsoft-com:vml" Requires="v">
                <p:oleObj name="Equation" r:id="rId4" imgW="431640" imgH="253800" progId="Equation.DSMT4">
                  <p:embed/>
                </p:oleObj>
              </mc:Choice>
              <mc:Fallback>
                <p:oleObj name="Equation" r:id="rId4" imgW="431640" imgH="253800" progId="Equation.DSMT4">
                  <p:embed/>
                  <p:pic>
                    <p:nvPicPr>
                      <p:cNvPr id="0" name=""/>
                      <p:cNvPicPr/>
                      <p:nvPr/>
                    </p:nvPicPr>
                    <p:blipFill>
                      <a:blip r:embed="rId5"/>
                      <a:stretch>
                        <a:fillRect/>
                      </a:stretch>
                    </p:blipFill>
                    <p:spPr>
                      <a:xfrm>
                        <a:off x="3657600" y="2203704"/>
                        <a:ext cx="512978" cy="30175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D231402-8E04-41F2-86AD-196AE5C14806}"/>
              </a:ext>
            </a:extLst>
          </p:cNvPr>
          <p:cNvSpPr>
            <a:spLocks noGrp="1"/>
          </p:cNvSpPr>
          <p:nvPr>
            <p:ph idx="12"/>
          </p:nvPr>
        </p:nvSpPr>
        <p:spPr>
          <a:xfrm>
            <a:off x="4087368" y="2185416"/>
            <a:ext cx="580644" cy="311031"/>
          </a:xfrm>
        </p:spPr>
        <p:txBody>
          <a:bodyPr/>
          <a:lstStyle/>
          <a:p>
            <a:pPr marL="4572" marR="0" lvl="1" indent="0" algn="l" defTabSz="457200" rtl="0" eaLnBrk="1" fontAlgn="auto" latinLnBrk="0" hangingPunct="1">
              <a:lnSpc>
                <a:spcPct val="100000"/>
              </a:lnSpc>
              <a:spcBef>
                <a:spcPts val="0"/>
              </a:spcBef>
              <a:spcAft>
                <a:spcPts val="600"/>
              </a:spcAft>
              <a:buClr>
                <a:srgbClr val="04617B"/>
              </a:buClr>
              <a:buSzTx/>
              <a:buNone/>
              <a:tabLst/>
              <a:defRPr/>
            </a:pP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a:t>
            </a:r>
          </a:p>
        </p:txBody>
      </p:sp>
      <p:sp>
        <p:nvSpPr>
          <p:cNvPr id="7" name="Content Placeholder 6">
            <a:extLst>
              <a:ext uri="{FF2B5EF4-FFF2-40B4-BE49-F238E27FC236}">
                <a16:creationId xmlns:a16="http://schemas.microsoft.com/office/drawing/2014/main" id="{B7531D48-1773-49F9-81CC-505A04C3ED71}"/>
              </a:ext>
            </a:extLst>
          </p:cNvPr>
          <p:cNvSpPr>
            <a:spLocks noGrp="1"/>
          </p:cNvSpPr>
          <p:nvPr>
            <p:ph idx="13"/>
          </p:nvPr>
        </p:nvSpPr>
        <p:spPr>
          <a:xfrm>
            <a:off x="454609" y="2499360"/>
            <a:ext cx="1676400" cy="381000"/>
          </a:xfrm>
        </p:spPr>
        <p:txBody>
          <a:bodyPr/>
          <a:lstStyle/>
          <a:p>
            <a:pPr marL="347472" marR="0" lvl="1" indent="-34290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starting state</a:t>
            </a:r>
            <a:endParaRPr lang="en-US" dirty="0"/>
          </a:p>
        </p:txBody>
      </p:sp>
      <p:graphicFrame>
        <p:nvGraphicFramePr>
          <p:cNvPr id="17" name="Object 16">
            <a:extLst>
              <a:ext uri="{FF2B5EF4-FFF2-40B4-BE49-F238E27FC236}">
                <a16:creationId xmlns:a16="http://schemas.microsoft.com/office/drawing/2014/main" id="{C7BD81D2-15AF-40C9-8855-AF1209861C3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4569841"/>
              </p:ext>
            </p:extLst>
          </p:nvPr>
        </p:nvGraphicFramePr>
        <p:xfrm>
          <a:off x="1981200" y="2523744"/>
          <a:ext cx="243840" cy="274320"/>
        </p:xfrm>
        <a:graphic>
          <a:graphicData uri="http://schemas.openxmlformats.org/presentationml/2006/ole">
            <mc:AlternateContent xmlns:mc="http://schemas.openxmlformats.org/markup-compatibility/2006">
              <mc:Choice xmlns:v="urn:schemas-microsoft-com:vml" Requires="v">
                <p:oleObj name="Equation" r:id="rId6" imgW="203040" imgH="228600" progId="Equation.DSMT4">
                  <p:embed/>
                </p:oleObj>
              </mc:Choice>
              <mc:Fallback>
                <p:oleObj name="Equation" r:id="rId6" imgW="203040" imgH="228600" progId="Equation.DSMT4">
                  <p:embed/>
                  <p:pic>
                    <p:nvPicPr>
                      <p:cNvPr id="0" name=""/>
                      <p:cNvPicPr/>
                      <p:nvPr/>
                    </p:nvPicPr>
                    <p:blipFill>
                      <a:blip r:embed="rId7"/>
                      <a:stretch>
                        <a:fillRect/>
                      </a:stretch>
                    </p:blipFill>
                    <p:spPr>
                      <a:xfrm>
                        <a:off x="1981200" y="2523744"/>
                        <a:ext cx="243840" cy="27432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2F12ED2E-BA62-4006-A05F-874FADB02DC2}"/>
              </a:ext>
            </a:extLst>
          </p:cNvPr>
          <p:cNvSpPr>
            <a:spLocks noGrp="1"/>
          </p:cNvSpPr>
          <p:nvPr>
            <p:ph idx="14"/>
          </p:nvPr>
        </p:nvSpPr>
        <p:spPr>
          <a:xfrm>
            <a:off x="454609" y="2770632"/>
            <a:ext cx="8382000" cy="3477768"/>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some (state, symbol) pairs the partial function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may be undefined, but for a pair for which it is defined, there is a unique (state, symbol, direction) triple associated to this pair.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five-tuples corresponding to the partial function in the definition of a TM are called the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transition rules </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of the machine.</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each step, the control unit reads the current tape symbol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If the control unit is in state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if the partial function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defined for the pair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with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6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6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control unit:</a:t>
            </a:r>
          </a:p>
          <a:p>
            <a:pPr marL="347472" marR="0" lvl="1" indent="-34290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enters the state </a:t>
            </a:r>
            <a:r>
              <a:rPr kumimoji="0" lang="en-US" sz="1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endPar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347472" marR="0" lvl="1" indent="-34290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writes the symbol </a:t>
            </a:r>
            <a:r>
              <a:rPr kumimoji="0" lang="en-US" sz="1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in the current cell, erasing </a:t>
            </a:r>
            <a:r>
              <a:rPr kumimoji="0" lang="en-US" sz="1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a:t>
            </a:r>
          </a:p>
          <a:p>
            <a:pPr marL="347472" marR="0" lvl="1" indent="-34290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moves right one cell if </a:t>
            </a:r>
            <a:r>
              <a:rPr kumimoji="0" lang="en-US" sz="1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a:t>
            </a: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or moves left one cell if </a:t>
            </a:r>
            <a:r>
              <a:rPr kumimoji="0" lang="en-US" sz="1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a:t>
            </a: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a:t>
            </a:r>
            <a:r>
              <a:rPr kumimoji="0" lang="en-US" sz="1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This step is written as the five-tuple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6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x</a:t>
            </a:r>
            <a:r>
              <a:rPr kumimoji="0" lang="en-US" sz="16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d</a:t>
            </a:r>
            <a:r>
              <a:rPr kumimoji="0" lang="en-US" sz="16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Turing machines are defined by specifying a set of such five-tuples. If the partial function </a:t>
            </a:r>
            <a:r>
              <a:rPr kumimoji="0" lang="en-US" sz="16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f</a:t>
            </a:r>
            <a:r>
              <a:rPr kumimoji="0" lang="en-US" sz="16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is undefined for the pair (</a:t>
            </a:r>
            <a:r>
              <a:rPr kumimoji="0" lang="en-US" sz="16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s</a:t>
            </a:r>
            <a:r>
              <a:rPr kumimoji="0" lang="en-US" sz="16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x</a:t>
            </a:r>
            <a:r>
              <a:rPr kumimoji="0" lang="en-US" sz="16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then </a:t>
            </a:r>
            <a:r>
              <a:rPr kumimoji="0" lang="en-US" sz="16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a:t>
            </a:r>
            <a:r>
              <a:rPr kumimoji="0" lang="en-US" sz="16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will </a:t>
            </a:r>
            <a:r>
              <a:rPr kumimoji="0" lang="en-US" sz="16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halt</a:t>
            </a:r>
            <a:r>
              <a:rPr kumimoji="0" lang="en-US" sz="16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the beginning of its operation a TM is assumed to be in the initial state</a:t>
            </a:r>
            <a:endParaRPr lang="en-US" dirty="0"/>
          </a:p>
        </p:txBody>
      </p:sp>
      <p:graphicFrame>
        <p:nvGraphicFramePr>
          <p:cNvPr id="19" name="Object 18">
            <a:extLst>
              <a:ext uri="{FF2B5EF4-FFF2-40B4-BE49-F238E27FC236}">
                <a16:creationId xmlns:a16="http://schemas.microsoft.com/office/drawing/2014/main" id="{3BCFBFE9-9264-4269-AB5C-D79EA31F894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06983829"/>
              </p:ext>
            </p:extLst>
          </p:nvPr>
        </p:nvGraphicFramePr>
        <p:xfrm>
          <a:off x="6583680" y="5909859"/>
          <a:ext cx="219456" cy="329184"/>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0" name=""/>
                      <p:cNvPicPr/>
                      <p:nvPr/>
                    </p:nvPicPr>
                    <p:blipFill>
                      <a:blip r:embed="rId9"/>
                      <a:stretch>
                        <a:fillRect/>
                      </a:stretch>
                    </p:blipFill>
                    <p:spPr>
                      <a:xfrm>
                        <a:off x="6583680" y="5909859"/>
                        <a:ext cx="219456" cy="329184"/>
                      </a:xfrm>
                      <a:prstGeom prst="rect">
                        <a:avLst/>
                      </a:prstGeom>
                    </p:spPr>
                  </p:pic>
                </p:oleObj>
              </mc:Fallback>
            </mc:AlternateContent>
          </a:graphicData>
        </a:graphic>
      </p:graphicFrame>
      <p:sp>
        <p:nvSpPr>
          <p:cNvPr id="9" name="Content Placeholder 8" hidden="1">
            <a:extLst>
              <a:ext uri="{FF2B5EF4-FFF2-40B4-BE49-F238E27FC236}">
                <a16:creationId xmlns:a16="http://schemas.microsoft.com/office/drawing/2014/main" id="{C81B2ED8-A6FD-4BFF-85AA-1A5E4996E26B}"/>
              </a:ext>
            </a:extLst>
          </p:cNvPr>
          <p:cNvSpPr>
            <a:spLocks noGrp="1"/>
          </p:cNvSpPr>
          <p:nvPr>
            <p:ph idx="15"/>
          </p:nvPr>
        </p:nvSpPr>
        <p:spPr/>
        <p:txBody>
          <a:bodyPr/>
          <a:lstStyle/>
          <a:p>
            <a:endParaRPr lang="en-US"/>
          </a:p>
        </p:txBody>
      </p:sp>
      <p:sp>
        <p:nvSpPr>
          <p:cNvPr id="10" name="Content Placeholder 9" hidden="1">
            <a:extLst>
              <a:ext uri="{FF2B5EF4-FFF2-40B4-BE49-F238E27FC236}">
                <a16:creationId xmlns:a16="http://schemas.microsoft.com/office/drawing/2014/main" id="{94A91932-52F7-48B0-89FE-EC6484981E2F}"/>
              </a:ext>
            </a:extLst>
          </p:cNvPr>
          <p:cNvSpPr>
            <a:spLocks noGrp="1"/>
          </p:cNvSpPr>
          <p:nvPr>
            <p:ph idx="16"/>
          </p:nvPr>
        </p:nvSpPr>
        <p:spPr/>
        <p:txBody>
          <a:bodyPr/>
          <a:lstStyle/>
          <a:p>
            <a:endParaRPr lang="en-US"/>
          </a:p>
        </p:txBody>
      </p:sp>
      <p:sp>
        <p:nvSpPr>
          <p:cNvPr id="11" name="Content Placeholder 10">
            <a:extLst>
              <a:ext uri="{FF2B5EF4-FFF2-40B4-BE49-F238E27FC236}">
                <a16:creationId xmlns:a16="http://schemas.microsoft.com/office/drawing/2014/main" id="{FD7890C5-1D90-426E-BC4C-186E3262722E}"/>
              </a:ext>
            </a:extLst>
          </p:cNvPr>
          <p:cNvSpPr>
            <a:spLocks noGrp="1"/>
          </p:cNvSpPr>
          <p:nvPr>
            <p:ph idx="17"/>
          </p:nvPr>
        </p:nvSpPr>
        <p:spPr>
          <a:xfrm>
            <a:off x="6729984" y="5893308"/>
            <a:ext cx="2209800" cy="381000"/>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and to be positioned</a:t>
            </a:r>
            <a:endParaRPr lang="en-US" dirty="0"/>
          </a:p>
        </p:txBody>
      </p:sp>
      <p:sp>
        <p:nvSpPr>
          <p:cNvPr id="12" name="Content Placeholder 11">
            <a:extLst>
              <a:ext uri="{FF2B5EF4-FFF2-40B4-BE49-F238E27FC236}">
                <a16:creationId xmlns:a16="http://schemas.microsoft.com/office/drawing/2014/main" id="{B0E473C6-532B-4ED0-9531-7B231662FCBC}"/>
              </a:ext>
            </a:extLst>
          </p:cNvPr>
          <p:cNvSpPr>
            <a:spLocks noGrp="1"/>
          </p:cNvSpPr>
          <p:nvPr>
            <p:ph idx="18"/>
          </p:nvPr>
        </p:nvSpPr>
        <p:spPr>
          <a:xfrm>
            <a:off x="461543" y="6131387"/>
            <a:ext cx="7924800" cy="381000"/>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over the leftmost nonblank symbol on the tape. This is the </a:t>
            </a: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initial positio</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 of the machine.</a:t>
            </a:r>
            <a:endParaRPr lang="en-US" dirty="0"/>
          </a:p>
        </p:txBody>
      </p:sp>
      <p:sp>
        <p:nvSpPr>
          <p:cNvPr id="15" name="Slide Number Placeholder 5">
            <a:extLst>
              <a:ext uri="{FF2B5EF4-FFF2-40B4-BE49-F238E27FC236}">
                <a16:creationId xmlns:a16="http://schemas.microsoft.com/office/drawing/2014/main" id="{AD8F1D3B-1C9C-4756-8665-5CDB882CCB3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45</a:t>
            </a:fld>
            <a:endParaRPr lang="en-US" dirty="0">
              <a:solidFill>
                <a:schemeClr val="bg1"/>
              </a:solidFill>
              <a:latin typeface="Calibri (Body)"/>
            </a:endParaRPr>
          </a:p>
        </p:txBody>
      </p:sp>
    </p:spTree>
    <p:extLst>
      <p:ext uri="{BB962C8B-B14F-4D97-AF65-F5344CB8AC3E}">
        <p14:creationId xmlns:p14="http://schemas.microsoft.com/office/powerpoint/2010/main" val="4275433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8338-22C0-46F1-9B42-651EC15D6E47}"/>
              </a:ext>
            </a:extLst>
          </p:cNvPr>
          <p:cNvSpPr>
            <a:spLocks noGrp="1"/>
          </p:cNvSpPr>
          <p:nvPr>
            <p:ph type="title"/>
          </p:nvPr>
        </p:nvSpPr>
        <p:spPr/>
        <p:txBody>
          <a:bodyPr/>
          <a:lstStyle/>
          <a:p>
            <a:r>
              <a:rPr lang="en-US" dirty="0">
                <a:latin typeface="+mj-lt"/>
              </a:rPr>
              <a:t>A TM in Operation</a:t>
            </a:r>
            <a:endParaRPr lang="en-US" dirty="0"/>
          </a:p>
        </p:txBody>
      </p:sp>
      <p:sp>
        <p:nvSpPr>
          <p:cNvPr id="3" name="Content Placeholder 2">
            <a:extLst>
              <a:ext uri="{FF2B5EF4-FFF2-40B4-BE49-F238E27FC236}">
                <a16:creationId xmlns:a16="http://schemas.microsoft.com/office/drawing/2014/main" id="{3FD95BC4-0E27-4DEC-A7C7-F57612AE545E}"/>
              </a:ext>
            </a:extLst>
          </p:cNvPr>
          <p:cNvSpPr>
            <a:spLocks noGrp="1"/>
          </p:cNvSpPr>
          <p:nvPr>
            <p:ph idx="1"/>
          </p:nvPr>
        </p:nvSpPr>
        <p:spPr>
          <a:xfrm>
            <a:off x="457200" y="1233016"/>
            <a:ext cx="4937760" cy="135778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What is the final tape when the TM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defined by the seven five-tuples</a:t>
            </a:r>
          </a:p>
        </p:txBody>
      </p:sp>
      <p:graphicFrame>
        <p:nvGraphicFramePr>
          <p:cNvPr id="17" name="Object 16">
            <a:extLst>
              <a:ext uri="{FF2B5EF4-FFF2-40B4-BE49-F238E27FC236}">
                <a16:creationId xmlns:a16="http://schemas.microsoft.com/office/drawing/2014/main" id="{9E35305F-62D1-4847-905F-8BBE095187F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05303235"/>
              </p:ext>
            </p:extLst>
          </p:nvPr>
        </p:nvGraphicFramePr>
        <p:xfrm>
          <a:off x="484632" y="2538984"/>
          <a:ext cx="4506162" cy="585216"/>
        </p:xfrm>
        <a:graphic>
          <a:graphicData uri="http://schemas.openxmlformats.org/presentationml/2006/ole">
            <mc:AlternateContent xmlns:mc="http://schemas.openxmlformats.org/markup-compatibility/2006">
              <mc:Choice xmlns:v="urn:schemas-microsoft-com:vml" Requires="v">
                <p:oleObj name="Equation" r:id="rId2" imgW="1955520" imgH="253800" progId="Equation.DSMT4">
                  <p:embed/>
                </p:oleObj>
              </mc:Choice>
              <mc:Fallback>
                <p:oleObj name="Equation" r:id="rId2" imgW="1955520" imgH="253800" progId="Equation.DSMT4">
                  <p:embed/>
                  <p:pic>
                    <p:nvPicPr>
                      <p:cNvPr id="0" name=""/>
                      <p:cNvPicPr/>
                      <p:nvPr/>
                    </p:nvPicPr>
                    <p:blipFill>
                      <a:blip r:embed="rId3"/>
                      <a:stretch>
                        <a:fillRect/>
                      </a:stretch>
                    </p:blipFill>
                    <p:spPr>
                      <a:xfrm>
                        <a:off x="484632" y="2538984"/>
                        <a:ext cx="4506162" cy="585216"/>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6DFC7BF8-35B1-43CB-82E2-BF34860FDF2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43591229"/>
              </p:ext>
            </p:extLst>
          </p:nvPr>
        </p:nvGraphicFramePr>
        <p:xfrm>
          <a:off x="484632" y="3060192"/>
          <a:ext cx="4564685" cy="585216"/>
        </p:xfrm>
        <a:graphic>
          <a:graphicData uri="http://schemas.openxmlformats.org/presentationml/2006/ole">
            <mc:AlternateContent xmlns:mc="http://schemas.openxmlformats.org/markup-compatibility/2006">
              <mc:Choice xmlns:v="urn:schemas-microsoft-com:vml" Requires="v">
                <p:oleObj name="Equation" r:id="rId4" imgW="1981080" imgH="253800" progId="Equation.DSMT4">
                  <p:embed/>
                </p:oleObj>
              </mc:Choice>
              <mc:Fallback>
                <p:oleObj name="Equation" r:id="rId4" imgW="1981080" imgH="253800" progId="Equation.DSMT4">
                  <p:embed/>
                  <p:pic>
                    <p:nvPicPr>
                      <p:cNvPr id="0" name=""/>
                      <p:cNvPicPr/>
                      <p:nvPr/>
                    </p:nvPicPr>
                    <p:blipFill>
                      <a:blip r:embed="rId5"/>
                      <a:stretch>
                        <a:fillRect/>
                      </a:stretch>
                    </p:blipFill>
                    <p:spPr>
                      <a:xfrm>
                        <a:off x="484632" y="3060192"/>
                        <a:ext cx="4564685" cy="585216"/>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399D08C2-9CF0-4407-B966-60A774177C4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70338576"/>
              </p:ext>
            </p:extLst>
          </p:nvPr>
        </p:nvGraphicFramePr>
        <p:xfrm>
          <a:off x="484632" y="3581400"/>
          <a:ext cx="4447642" cy="585216"/>
        </p:xfrm>
        <a:graphic>
          <a:graphicData uri="http://schemas.openxmlformats.org/presentationml/2006/ole">
            <mc:AlternateContent xmlns:mc="http://schemas.openxmlformats.org/markup-compatibility/2006">
              <mc:Choice xmlns:v="urn:schemas-microsoft-com:vml" Requires="v">
                <p:oleObj name="Equation" r:id="rId6" imgW="1930320" imgH="253800" progId="Equation.DSMT4">
                  <p:embed/>
                </p:oleObj>
              </mc:Choice>
              <mc:Fallback>
                <p:oleObj name="Equation" r:id="rId6" imgW="1930320" imgH="253800" progId="Equation.DSMT4">
                  <p:embed/>
                  <p:pic>
                    <p:nvPicPr>
                      <p:cNvPr id="0" name=""/>
                      <p:cNvPicPr/>
                      <p:nvPr/>
                    </p:nvPicPr>
                    <p:blipFill>
                      <a:blip r:embed="rId7"/>
                      <a:stretch>
                        <a:fillRect/>
                      </a:stretch>
                    </p:blipFill>
                    <p:spPr>
                      <a:xfrm>
                        <a:off x="484632" y="3581400"/>
                        <a:ext cx="4447642" cy="58521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221E488-0FAE-4822-ADC8-670755408C18}"/>
              </a:ext>
            </a:extLst>
          </p:cNvPr>
          <p:cNvSpPr>
            <a:spLocks noGrp="1"/>
          </p:cNvSpPr>
          <p:nvPr>
            <p:ph idx="10"/>
          </p:nvPr>
        </p:nvSpPr>
        <p:spPr>
          <a:xfrm>
            <a:off x="457200" y="4050792"/>
            <a:ext cx="914400" cy="433587"/>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and</a:t>
            </a:r>
            <a:endParaRPr lang="en-US" dirty="0"/>
          </a:p>
        </p:txBody>
      </p:sp>
      <p:graphicFrame>
        <p:nvGraphicFramePr>
          <p:cNvPr id="21" name="Object 20">
            <a:extLst>
              <a:ext uri="{FF2B5EF4-FFF2-40B4-BE49-F238E27FC236}">
                <a16:creationId xmlns:a16="http://schemas.microsoft.com/office/drawing/2014/main" id="{2D991F22-B7B8-4B9F-ADB0-D0BAD916491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9652823"/>
              </p:ext>
            </p:extLst>
          </p:nvPr>
        </p:nvGraphicFramePr>
        <p:xfrm>
          <a:off x="1115568" y="4038600"/>
          <a:ext cx="2136038" cy="585216"/>
        </p:xfrm>
        <a:graphic>
          <a:graphicData uri="http://schemas.openxmlformats.org/presentationml/2006/ole">
            <mc:AlternateContent xmlns:mc="http://schemas.openxmlformats.org/markup-compatibility/2006">
              <mc:Choice xmlns:v="urn:schemas-microsoft-com:vml" Requires="v">
                <p:oleObj name="Equation" r:id="rId8" imgW="927000" imgH="253800" progId="Equation.DSMT4">
                  <p:embed/>
                </p:oleObj>
              </mc:Choice>
              <mc:Fallback>
                <p:oleObj name="Equation" r:id="rId8" imgW="927000" imgH="253800" progId="Equation.DSMT4">
                  <p:embed/>
                  <p:pic>
                    <p:nvPicPr>
                      <p:cNvPr id="0" name=""/>
                      <p:cNvPicPr/>
                      <p:nvPr/>
                    </p:nvPicPr>
                    <p:blipFill>
                      <a:blip r:embed="rId9"/>
                      <a:stretch>
                        <a:fillRect/>
                      </a:stretch>
                    </p:blipFill>
                    <p:spPr>
                      <a:xfrm>
                        <a:off x="1115568" y="4038600"/>
                        <a:ext cx="2136038" cy="58521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8462A02-C3D7-4368-A2C9-8898A3E64209}"/>
              </a:ext>
            </a:extLst>
          </p:cNvPr>
          <p:cNvSpPr>
            <a:spLocks noGrp="1"/>
          </p:cNvSpPr>
          <p:nvPr>
            <p:ph idx="11"/>
          </p:nvPr>
        </p:nvSpPr>
        <p:spPr>
          <a:xfrm>
            <a:off x="3187207" y="4052416"/>
            <a:ext cx="2209800" cy="490528"/>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is run on the</a:t>
            </a:r>
            <a:endParaRPr lang="en-US" dirty="0"/>
          </a:p>
        </p:txBody>
      </p:sp>
      <p:sp>
        <p:nvSpPr>
          <p:cNvPr id="6" name="Content Placeholder 5">
            <a:extLst>
              <a:ext uri="{FF2B5EF4-FFF2-40B4-BE49-F238E27FC236}">
                <a16:creationId xmlns:a16="http://schemas.microsoft.com/office/drawing/2014/main" id="{F202F8FC-9FB4-4159-8991-96AF7848000B}"/>
              </a:ext>
            </a:extLst>
          </p:cNvPr>
          <p:cNvSpPr>
            <a:spLocks noGrp="1"/>
          </p:cNvSpPr>
          <p:nvPr>
            <p:ph idx="12"/>
          </p:nvPr>
        </p:nvSpPr>
        <p:spPr>
          <a:xfrm>
            <a:off x="463949" y="4496571"/>
            <a:ext cx="3810000" cy="532630"/>
          </a:xfrm>
        </p:spPr>
        <p:txBody>
          <a:bodyPr/>
          <a:lstStyle/>
          <a:p>
            <a:pPr marL="0" marR="0" lvl="0" indent="0" algn="l" defTabSz="457200" rtl="0" eaLnBrk="1" fontAlgn="auto" latinLnBrk="0" hangingPunct="1">
              <a:lnSpc>
                <a:spcPct val="100000"/>
              </a:lnSpc>
              <a:spcBef>
                <a:spcPts val="1000"/>
              </a:spcBef>
              <a:spcAft>
                <a:spcPts val="2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tape shown here in (a)?</a:t>
            </a:r>
            <a:endPar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7" name="Content Placeholder 6">
            <a:extLst>
              <a:ext uri="{FF2B5EF4-FFF2-40B4-BE49-F238E27FC236}">
                <a16:creationId xmlns:a16="http://schemas.microsoft.com/office/drawing/2014/main" id="{1937A6D4-1D8D-4241-AA56-BF27E34DB0E4}"/>
              </a:ext>
            </a:extLst>
          </p:cNvPr>
          <p:cNvSpPr>
            <a:spLocks noGrp="1"/>
          </p:cNvSpPr>
          <p:nvPr>
            <p:ph idx="13"/>
          </p:nvPr>
        </p:nvSpPr>
        <p:spPr>
          <a:xfrm>
            <a:off x="457200" y="5152727"/>
            <a:ext cx="4937760" cy="1341908"/>
          </a:xfrm>
        </p:spPr>
        <p:txBody>
          <a:bodyPr/>
          <a:lstStyle/>
          <a:p>
            <a:pPr marL="0" marR="0" lvl="0" indent="0" algn="l" defTabSz="457200" rtl="0" eaLnBrk="1" fontAlgn="auto" latinLnBrk="0" hangingPunct="1">
              <a:lnSpc>
                <a:spcPct val="100000"/>
              </a:lnSpc>
              <a:spcBef>
                <a:spcPts val="24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Solution</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The transitions of this TM are shown to the right. The final tape is shown in (g).</a:t>
            </a:r>
            <a:endPar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pic>
        <p:nvPicPr>
          <p:cNvPr id="15" name="Picture 3" descr="Illustration of 7 steps, A through G, produced by running T on the tape in figure 1.">
            <a:extLst>
              <a:ext uri="{FF2B5EF4-FFF2-40B4-BE49-F238E27FC236}">
                <a16:creationId xmlns:a16="http://schemas.microsoft.com/office/drawing/2014/main" id="{9A6D6552-A06D-4176-A835-EDFDF080A841}"/>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638800" y="1219200"/>
            <a:ext cx="3078988" cy="5303520"/>
          </a:xfrm>
          <a:prstGeom prst="rect">
            <a:avLst/>
          </a:prstGeom>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9FBD002D-103B-43AE-AA08-E78C0892BBD2}"/>
              </a:ext>
            </a:extLst>
          </p:cNvPr>
          <p:cNvSpPr>
            <a:spLocks noGrp="1"/>
          </p:cNvSpPr>
          <p:nvPr>
            <p:ph type="body" sz="quarter" idx="39"/>
          </p:nvPr>
        </p:nvSpPr>
        <p:spPr/>
        <p:txBody>
          <a:bodyPr/>
          <a:lstStyle/>
          <a:p>
            <a:r>
              <a:rPr lang="en-US" dirty="0">
                <a:hlinkClick r:id="rId11" action="ppaction://hlinksldjump"/>
              </a:rPr>
              <a:t>Access the text alternative for slide images.</a:t>
            </a:r>
            <a:endParaRPr lang="en-US" dirty="0"/>
          </a:p>
        </p:txBody>
      </p:sp>
      <p:sp>
        <p:nvSpPr>
          <p:cNvPr id="16" name="Slide Number Placeholder 5">
            <a:extLst>
              <a:ext uri="{FF2B5EF4-FFF2-40B4-BE49-F238E27FC236}">
                <a16:creationId xmlns:a16="http://schemas.microsoft.com/office/drawing/2014/main" id="{A0EC347C-7B8F-4818-922A-CA53DC12947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46</a:t>
            </a:fld>
            <a:endParaRPr lang="en-US" dirty="0">
              <a:solidFill>
                <a:schemeClr val="bg1"/>
              </a:solidFill>
              <a:latin typeface="Calibri (Body)"/>
            </a:endParaRPr>
          </a:p>
        </p:txBody>
      </p:sp>
    </p:spTree>
    <p:extLst>
      <p:ext uri="{BB962C8B-B14F-4D97-AF65-F5344CB8AC3E}">
        <p14:creationId xmlns:p14="http://schemas.microsoft.com/office/powerpoint/2010/main" val="2753400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B8F83-06F8-46CC-8B33-54FA7BC45195}"/>
              </a:ext>
            </a:extLst>
          </p:cNvPr>
          <p:cNvSpPr>
            <a:spLocks noGrp="1"/>
          </p:cNvSpPr>
          <p:nvPr>
            <p:ph type="title"/>
          </p:nvPr>
        </p:nvSpPr>
        <p:spPr/>
        <p:txBody>
          <a:bodyPr/>
          <a:lstStyle/>
          <a:p>
            <a:r>
              <a:rPr lang="en-US" dirty="0">
                <a:latin typeface="+mj-lt"/>
              </a:rPr>
              <a:t>Using TM to Recognize Sets</a:t>
            </a:r>
            <a:r>
              <a:rPr lang="en-US" sz="1500" dirty="0">
                <a:latin typeface="+mj-lt"/>
              </a:rPr>
              <a:t> 1</a:t>
            </a:r>
            <a:endParaRPr lang="en-US" sz="1500" dirty="0"/>
          </a:p>
        </p:txBody>
      </p:sp>
      <p:sp>
        <p:nvSpPr>
          <p:cNvPr id="3" name="Content Placeholder 2">
            <a:extLst>
              <a:ext uri="{FF2B5EF4-FFF2-40B4-BE49-F238E27FC236}">
                <a16:creationId xmlns:a16="http://schemas.microsoft.com/office/drawing/2014/main" id="{2E212796-7314-4D59-B6D3-AE4C32ADECF9}"/>
              </a:ext>
            </a:extLst>
          </p:cNvPr>
          <p:cNvSpPr>
            <a:spLocks noGrp="1"/>
          </p:cNvSpPr>
          <p:nvPr>
            <p:ph idx="1"/>
          </p:nvPr>
        </p:nvSpPr>
        <p:spPr>
          <a:xfrm>
            <a:off x="457200" y="1295400"/>
            <a:ext cx="6477000" cy="49682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Let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a subset of an alphabet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 TM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graphicFrame>
        <p:nvGraphicFramePr>
          <p:cNvPr id="16" name="Object 15">
            <a:extLst>
              <a:ext uri="{FF2B5EF4-FFF2-40B4-BE49-F238E27FC236}">
                <a16:creationId xmlns:a16="http://schemas.microsoft.com/office/drawing/2014/main" id="{C3253164-7713-405F-8B02-5DD00AA91EE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1945020"/>
              </p:ext>
            </p:extLst>
          </p:nvPr>
        </p:nvGraphicFramePr>
        <p:xfrm>
          <a:off x="6729984" y="1316736"/>
          <a:ext cx="316992" cy="475488"/>
        </p:xfrm>
        <a:graphic>
          <a:graphicData uri="http://schemas.openxmlformats.org/presentationml/2006/ole">
            <mc:AlternateContent xmlns:mc="http://schemas.openxmlformats.org/markup-compatibility/2006">
              <mc:Choice xmlns:v="urn:schemas-microsoft-com:vml" Requires="v">
                <p:oleObj name="Equation" r:id="rId2" imgW="152280" imgH="228600" progId="Equation.DSMT4">
                  <p:embed/>
                </p:oleObj>
              </mc:Choice>
              <mc:Fallback>
                <p:oleObj name="Equation" r:id="rId2" imgW="152280" imgH="228600" progId="Equation.DSMT4">
                  <p:embed/>
                  <p:pic>
                    <p:nvPicPr>
                      <p:cNvPr id="16" name="Object 15">
                        <a:extLst>
                          <a:ext uri="{FF2B5EF4-FFF2-40B4-BE49-F238E27FC236}">
                            <a16:creationId xmlns:a16="http://schemas.microsoft.com/office/drawing/2014/main" id="{85DA3AE5-6796-4D32-A2A9-A3B53E9F9121}"/>
                          </a:ext>
                        </a:extLst>
                      </p:cNvPr>
                      <p:cNvPicPr/>
                      <p:nvPr/>
                    </p:nvPicPr>
                    <p:blipFill>
                      <a:blip r:embed="rId3"/>
                      <a:stretch>
                        <a:fillRect/>
                      </a:stretch>
                    </p:blipFill>
                    <p:spPr>
                      <a:xfrm>
                        <a:off x="6729984" y="1316736"/>
                        <a:ext cx="316992" cy="4754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FD86379-485F-4831-985E-7B1E70F56B2C}"/>
              </a:ext>
            </a:extLst>
          </p:cNvPr>
          <p:cNvSpPr>
            <a:spLocks noGrp="1"/>
          </p:cNvSpPr>
          <p:nvPr>
            <p:ph idx="10"/>
          </p:nvPr>
        </p:nvSpPr>
        <p:spPr>
          <a:xfrm>
            <a:off x="6934200" y="1295400"/>
            <a:ext cx="1752600" cy="459277"/>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recognizes</a:t>
            </a:r>
            <a:endParaRPr lang="en-US" dirty="0"/>
          </a:p>
        </p:txBody>
      </p:sp>
      <p:sp>
        <p:nvSpPr>
          <p:cNvPr id="5" name="Content Placeholder 4">
            <a:extLst>
              <a:ext uri="{FF2B5EF4-FFF2-40B4-BE49-F238E27FC236}">
                <a16:creationId xmlns:a16="http://schemas.microsoft.com/office/drawing/2014/main" id="{DD10F094-9D8A-470C-B8E0-0A75589C71DA}"/>
              </a:ext>
            </a:extLst>
          </p:cNvPr>
          <p:cNvSpPr>
            <a:spLocks noGrp="1"/>
          </p:cNvSpPr>
          <p:nvPr>
            <p:ph idx="11"/>
          </p:nvPr>
        </p:nvSpPr>
        <p:spPr>
          <a:xfrm>
            <a:off x="457200" y="1676400"/>
            <a:ext cx="8229600" cy="4841195"/>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string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in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if and only if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starting in the initial position when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written on the tape, halts in a final state. </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said to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recognize</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 subset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recognized by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if and only if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belongs to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Note that to recognize a subset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we can use symbols not in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This means that the input alphabet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may include symbols not in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We will see that these extra symbols are used as markers.</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TM operating on a tape containing the symbols of a string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in consecutive cells</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does not recognize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if it does not halt or halts in a state that is not final.</a:t>
            </a:r>
          </a:p>
        </p:txBody>
      </p:sp>
      <p:sp>
        <p:nvSpPr>
          <p:cNvPr id="15" name="Slide Number Placeholder 5">
            <a:extLst>
              <a:ext uri="{FF2B5EF4-FFF2-40B4-BE49-F238E27FC236}">
                <a16:creationId xmlns:a16="http://schemas.microsoft.com/office/drawing/2014/main" id="{B106ABAA-EFC2-489B-B268-ED9FA9B4500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47</a:t>
            </a:fld>
            <a:endParaRPr lang="en-US" dirty="0">
              <a:solidFill>
                <a:schemeClr val="bg1"/>
              </a:solidFill>
              <a:latin typeface="Calibri (Body)"/>
            </a:endParaRPr>
          </a:p>
        </p:txBody>
      </p:sp>
    </p:spTree>
    <p:extLst>
      <p:ext uri="{BB962C8B-B14F-4D97-AF65-F5344CB8AC3E}">
        <p14:creationId xmlns:p14="http://schemas.microsoft.com/office/powerpoint/2010/main" val="1020190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9582F-3A76-445B-84BA-D4F244D47C6C}"/>
              </a:ext>
            </a:extLst>
          </p:cNvPr>
          <p:cNvSpPr>
            <a:spLocks noGrp="1"/>
          </p:cNvSpPr>
          <p:nvPr>
            <p:ph type="title"/>
          </p:nvPr>
        </p:nvSpPr>
        <p:spPr/>
        <p:txBody>
          <a:bodyPr/>
          <a:lstStyle/>
          <a:p>
            <a:r>
              <a:rPr lang="en-US" dirty="0">
                <a:latin typeface="+mj-lt"/>
              </a:rPr>
              <a:t>Using TMs to Recognize Sets</a:t>
            </a:r>
            <a:r>
              <a:rPr lang="en-US" sz="1500" dirty="0">
                <a:latin typeface="+mj-lt"/>
              </a:rPr>
              <a:t> 2</a:t>
            </a:r>
            <a:endParaRPr lang="en-US" sz="1500" dirty="0"/>
          </a:p>
        </p:txBody>
      </p:sp>
      <p:sp>
        <p:nvSpPr>
          <p:cNvPr id="3" name="Content Placeholder 2">
            <a:extLst>
              <a:ext uri="{FF2B5EF4-FFF2-40B4-BE49-F238E27FC236}">
                <a16:creationId xmlns:a16="http://schemas.microsoft.com/office/drawing/2014/main" id="{78512F7B-E3F8-4930-99C1-FB099DA45A33}"/>
              </a:ext>
            </a:extLst>
          </p:cNvPr>
          <p:cNvSpPr>
            <a:spLocks noGrp="1"/>
          </p:cNvSpPr>
          <p:nvPr>
            <p:ph idx="1"/>
          </p:nvPr>
        </p:nvSpPr>
        <p:spPr>
          <a:xfrm>
            <a:off x="457200" y="1295400"/>
            <a:ext cx="8229600" cy="820738"/>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 Section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13.4</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we showed that there is no DFA that recognizes the set the set</a:t>
            </a:r>
          </a:p>
        </p:txBody>
      </p:sp>
      <p:graphicFrame>
        <p:nvGraphicFramePr>
          <p:cNvPr id="15" name="Object 3">
            <a:extLst>
              <a:ext uri="{FF2B5EF4-FFF2-40B4-BE49-F238E27FC236}">
                <a16:creationId xmlns:a16="http://schemas.microsoft.com/office/drawing/2014/main" id="{AD01BE13-C370-49BF-9230-BEFEE99C64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42896076"/>
              </p:ext>
            </p:extLst>
          </p:nvPr>
        </p:nvGraphicFramePr>
        <p:xfrm>
          <a:off x="1389888" y="1618488"/>
          <a:ext cx="1484313" cy="503238"/>
        </p:xfrm>
        <a:graphic>
          <a:graphicData uri="http://schemas.openxmlformats.org/presentationml/2006/ole">
            <mc:AlternateContent xmlns:mc="http://schemas.openxmlformats.org/markup-compatibility/2006">
              <mc:Choice xmlns:v="urn:schemas-microsoft-com:vml" Requires="v">
                <p:oleObj name="Equation" r:id="rId2" imgW="825480" imgH="279360" progId="Equation.DSMT4">
                  <p:embed/>
                </p:oleObj>
              </mc:Choice>
              <mc:Fallback>
                <p:oleObj name="Equation" r:id="rId2" imgW="825480" imgH="279360" progId="Equation.DSMT4">
                  <p:embed/>
                  <p:pic>
                    <p:nvPicPr>
                      <p:cNvPr id="8" name="Object 3">
                        <a:extLst>
                          <a:ext uri="{C183D7F6-B498-43B3-948B-1728B52AA6E4}">
                            <adec:decorative xmlns:adec="http://schemas.microsoft.com/office/drawing/2017/decorative" val="1"/>
                          </a:ext>
                        </a:extLst>
                      </p:cNvPr>
                      <p:cNvPicPr/>
                      <p:nvPr/>
                    </p:nvPicPr>
                    <p:blipFill>
                      <a:blip r:embed="rId3"/>
                      <a:stretch>
                        <a:fillRect/>
                      </a:stretch>
                    </p:blipFill>
                    <p:spPr>
                      <a:xfrm>
                        <a:off x="1389888" y="1618488"/>
                        <a:ext cx="1484313" cy="50323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16FC7AB-8FF3-4D45-A6F9-9B34B37B1A0B}"/>
              </a:ext>
            </a:extLst>
          </p:cNvPr>
          <p:cNvSpPr>
            <a:spLocks noGrp="1"/>
          </p:cNvSpPr>
          <p:nvPr>
            <p:ph idx="10"/>
          </p:nvPr>
        </p:nvSpPr>
        <p:spPr>
          <a:xfrm>
            <a:off x="2779776" y="1627632"/>
            <a:ext cx="6324600" cy="396095"/>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will now construct a TM that recognizes this set.</a:t>
            </a:r>
          </a:p>
        </p:txBody>
      </p:sp>
      <p:sp>
        <p:nvSpPr>
          <p:cNvPr id="5" name="Content Placeholder 4">
            <a:extLst>
              <a:ext uri="{FF2B5EF4-FFF2-40B4-BE49-F238E27FC236}">
                <a16:creationId xmlns:a16="http://schemas.microsoft.com/office/drawing/2014/main" id="{E92E99BD-6C74-47CF-8FB5-315BB422CB52}"/>
              </a:ext>
            </a:extLst>
          </p:cNvPr>
          <p:cNvSpPr>
            <a:spLocks noGrp="1"/>
          </p:cNvSpPr>
          <p:nvPr>
            <p:ph idx="11"/>
          </p:nvPr>
        </p:nvSpPr>
        <p:spPr>
          <a:xfrm>
            <a:off x="457200" y="2057400"/>
            <a:ext cx="7543800" cy="442134"/>
          </a:xfrm>
        </p:spPr>
        <p:txBody>
          <a:bodyPr/>
          <a:lstStyle/>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use an auxiliary tape symbol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as a marker, and specify that</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7" name="Object 16">
            <a:extLst>
              <a:ext uri="{FF2B5EF4-FFF2-40B4-BE49-F238E27FC236}">
                <a16:creationId xmlns:a16="http://schemas.microsoft.com/office/drawing/2014/main" id="{F853AE41-125A-4568-BE2B-00D339C5A7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395779"/>
              </p:ext>
            </p:extLst>
          </p:nvPr>
        </p:nvGraphicFramePr>
        <p:xfrm>
          <a:off x="7534656" y="2048256"/>
          <a:ext cx="1095909" cy="429768"/>
        </p:xfrm>
        <a:graphic>
          <a:graphicData uri="http://schemas.openxmlformats.org/presentationml/2006/ole">
            <mc:AlternateContent xmlns:mc="http://schemas.openxmlformats.org/markup-compatibility/2006">
              <mc:Choice xmlns:v="urn:schemas-microsoft-com:vml" Requires="v">
                <p:oleObj name="Equation" r:id="rId4" imgW="647640" imgH="253800" progId="Equation.DSMT4">
                  <p:embed/>
                </p:oleObj>
              </mc:Choice>
              <mc:Fallback>
                <p:oleObj name="Equation" r:id="rId4" imgW="647640" imgH="253800" progId="Equation.DSMT4">
                  <p:embed/>
                  <p:pic>
                    <p:nvPicPr>
                      <p:cNvPr id="0" name=""/>
                      <p:cNvPicPr/>
                      <p:nvPr/>
                    </p:nvPicPr>
                    <p:blipFill>
                      <a:blip r:embed="rId5"/>
                      <a:stretch>
                        <a:fillRect/>
                      </a:stretch>
                    </p:blipFill>
                    <p:spPr>
                      <a:xfrm>
                        <a:off x="7534656" y="2048256"/>
                        <a:ext cx="1095909" cy="42976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2CB2460-6E6A-4500-B438-FE9841F949DD}"/>
              </a:ext>
            </a:extLst>
          </p:cNvPr>
          <p:cNvSpPr>
            <a:spLocks noGrp="1"/>
          </p:cNvSpPr>
          <p:nvPr>
            <p:ph idx="12"/>
          </p:nvPr>
        </p:nvSpPr>
        <p:spPr>
          <a:xfrm>
            <a:off x="804672" y="2368296"/>
            <a:ext cx="685800" cy="356751"/>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a:t>
            </a:r>
            <a:endParaRPr lang="en-US" dirty="0"/>
          </a:p>
        </p:txBody>
      </p:sp>
      <p:graphicFrame>
        <p:nvGraphicFramePr>
          <p:cNvPr id="18" name="Object 17">
            <a:extLst>
              <a:ext uri="{FF2B5EF4-FFF2-40B4-BE49-F238E27FC236}">
                <a16:creationId xmlns:a16="http://schemas.microsoft.com/office/drawing/2014/main" id="{20BA6041-8979-4F5A-A957-6739D44632D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01134388"/>
              </p:ext>
            </p:extLst>
          </p:nvPr>
        </p:nvGraphicFramePr>
        <p:xfrm>
          <a:off x="1335024" y="2368296"/>
          <a:ext cx="1396746" cy="429768"/>
        </p:xfrm>
        <a:graphic>
          <a:graphicData uri="http://schemas.openxmlformats.org/presentationml/2006/ole">
            <mc:AlternateContent xmlns:mc="http://schemas.openxmlformats.org/markup-compatibility/2006">
              <mc:Choice xmlns:v="urn:schemas-microsoft-com:vml" Requires="v">
                <p:oleObj name="Equation" r:id="rId6" imgW="825480" imgH="253800" progId="Equation.DSMT4">
                  <p:embed/>
                </p:oleObj>
              </mc:Choice>
              <mc:Fallback>
                <p:oleObj name="Equation" r:id="rId6" imgW="825480" imgH="253800" progId="Equation.DSMT4">
                  <p:embed/>
                  <p:pic>
                    <p:nvPicPr>
                      <p:cNvPr id="0" name=""/>
                      <p:cNvPicPr/>
                      <p:nvPr/>
                    </p:nvPicPr>
                    <p:blipFill>
                      <a:blip r:embed="rId7"/>
                      <a:stretch>
                        <a:fillRect/>
                      </a:stretch>
                    </p:blipFill>
                    <p:spPr>
                      <a:xfrm>
                        <a:off x="1335024" y="2368296"/>
                        <a:ext cx="1396746" cy="42976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2FB7E75-E69C-4952-BBD1-503B091D2267}"/>
              </a:ext>
            </a:extLst>
          </p:cNvPr>
          <p:cNvSpPr>
            <a:spLocks noGrp="1"/>
          </p:cNvSpPr>
          <p:nvPr>
            <p:ph idx="13"/>
          </p:nvPr>
        </p:nvSpPr>
        <p:spPr>
          <a:xfrm>
            <a:off x="457200" y="2819574"/>
            <a:ext cx="3657600" cy="381000"/>
          </a:xfrm>
        </p:spPr>
        <p:txBody>
          <a:bodyPr/>
          <a:lstStyle/>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Our TM has one final state,</a:t>
            </a:r>
            <a:endParaRPr lang="en-US" dirty="0"/>
          </a:p>
        </p:txBody>
      </p:sp>
      <p:graphicFrame>
        <p:nvGraphicFramePr>
          <p:cNvPr id="19" name="Object 18">
            <a:extLst>
              <a:ext uri="{FF2B5EF4-FFF2-40B4-BE49-F238E27FC236}">
                <a16:creationId xmlns:a16="http://schemas.microsoft.com/office/drawing/2014/main" id="{594C0FFF-D64D-4562-95A4-037286AD483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0314582"/>
              </p:ext>
            </p:extLst>
          </p:nvPr>
        </p:nvGraphicFramePr>
        <p:xfrm>
          <a:off x="3712464" y="2825496"/>
          <a:ext cx="342900" cy="411480"/>
        </p:xfrm>
        <a:graphic>
          <a:graphicData uri="http://schemas.openxmlformats.org/presentationml/2006/ole">
            <mc:AlternateContent xmlns:mc="http://schemas.openxmlformats.org/markup-compatibility/2006">
              <mc:Choice xmlns:v="urn:schemas-microsoft-com:vml" Requires="v">
                <p:oleObj name="Equation" r:id="rId8" imgW="190440" imgH="228600" progId="Equation.DSMT4">
                  <p:embed/>
                </p:oleObj>
              </mc:Choice>
              <mc:Fallback>
                <p:oleObj name="Equation" r:id="rId8" imgW="190440" imgH="228600" progId="Equation.DSMT4">
                  <p:embed/>
                  <p:pic>
                    <p:nvPicPr>
                      <p:cNvPr id="0" name=""/>
                      <p:cNvPicPr/>
                      <p:nvPr/>
                    </p:nvPicPr>
                    <p:blipFill>
                      <a:blip r:embed="rId9"/>
                      <a:stretch>
                        <a:fillRect/>
                      </a:stretch>
                    </p:blipFill>
                    <p:spPr>
                      <a:xfrm>
                        <a:off x="3712464" y="2825496"/>
                        <a:ext cx="342900" cy="41148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A96D08DB-6452-4945-8A0E-64FF34AD8876}"/>
              </a:ext>
            </a:extLst>
          </p:cNvPr>
          <p:cNvSpPr>
            <a:spLocks noGrp="1"/>
          </p:cNvSpPr>
          <p:nvPr>
            <p:ph idx="14"/>
          </p:nvPr>
        </p:nvSpPr>
        <p:spPr>
          <a:xfrm>
            <a:off x="3995928" y="2816154"/>
            <a:ext cx="4419600"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 TM successively replaces a 0 at the</a:t>
            </a:r>
            <a:endParaRPr lang="en-US" dirty="0"/>
          </a:p>
        </p:txBody>
      </p:sp>
      <p:sp>
        <p:nvSpPr>
          <p:cNvPr id="9" name="Content Placeholder 8">
            <a:extLst>
              <a:ext uri="{FF2B5EF4-FFF2-40B4-BE49-F238E27FC236}">
                <a16:creationId xmlns:a16="http://schemas.microsoft.com/office/drawing/2014/main" id="{C8D4AD54-9456-4A16-8B1A-6EA358696806}"/>
              </a:ext>
            </a:extLst>
          </p:cNvPr>
          <p:cNvSpPr>
            <a:spLocks noGrp="1"/>
          </p:cNvSpPr>
          <p:nvPr>
            <p:ph idx="15"/>
          </p:nvPr>
        </p:nvSpPr>
        <p:spPr>
          <a:xfrm>
            <a:off x="457200" y="3128610"/>
            <a:ext cx="8305800" cy="1750948"/>
          </a:xfrm>
        </p:spPr>
        <p:txBody>
          <a:bodyPr/>
          <a:lstStyle/>
          <a:p>
            <a:pPr marL="347472" marR="0" lvl="1" indent="0" algn="l" defTabSz="457200" rtl="0" eaLnBrk="1" fontAlgn="auto" latinLnBrk="0" hangingPunct="1">
              <a:lnSpc>
                <a:spcPct val="100000"/>
              </a:lnSpc>
              <a:spcBef>
                <a:spcPts val="600"/>
              </a:spcBef>
              <a:spcAft>
                <a:spcPts val="600"/>
              </a:spcAft>
              <a:buClr>
                <a:srgbClr val="04617B"/>
              </a:buClr>
              <a:buSzTx/>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leftmost position of the string with an </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M</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and a 1 at the rightmost position of the string with an </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M</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sweeping back and forth, terminating in a final state if and only if the string consists of a block of 0s followed by a block of the same number of 1s.</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 five-tuples are</a:t>
            </a:r>
            <a:endParaRPr lang="en-US" dirty="0"/>
          </a:p>
        </p:txBody>
      </p:sp>
      <p:graphicFrame>
        <p:nvGraphicFramePr>
          <p:cNvPr id="20" name="Object 19">
            <a:extLst>
              <a:ext uri="{FF2B5EF4-FFF2-40B4-BE49-F238E27FC236}">
                <a16:creationId xmlns:a16="http://schemas.microsoft.com/office/drawing/2014/main" id="{049B5D93-CBD2-4AF6-9B36-2464E97220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94944732"/>
              </p:ext>
            </p:extLst>
          </p:nvPr>
        </p:nvGraphicFramePr>
        <p:xfrm>
          <a:off x="2852928" y="4516438"/>
          <a:ext cx="4849812" cy="393700"/>
        </p:xfrm>
        <a:graphic>
          <a:graphicData uri="http://schemas.openxmlformats.org/presentationml/2006/ole">
            <mc:AlternateContent xmlns:mc="http://schemas.openxmlformats.org/markup-compatibility/2006">
              <mc:Choice xmlns:v="urn:schemas-microsoft-com:vml" Requires="v">
                <p:oleObj name="Equation" r:id="rId10" imgW="2819160" imgH="228600" progId="Equation.DSMT4">
                  <p:embed/>
                </p:oleObj>
              </mc:Choice>
              <mc:Fallback>
                <p:oleObj name="Equation" r:id="rId10" imgW="2819160" imgH="228600" progId="Equation.DSMT4">
                  <p:embed/>
                  <p:pic>
                    <p:nvPicPr>
                      <p:cNvPr id="0" name=""/>
                      <p:cNvPicPr/>
                      <p:nvPr/>
                    </p:nvPicPr>
                    <p:blipFill>
                      <a:blip r:embed="rId11"/>
                      <a:stretch>
                        <a:fillRect/>
                      </a:stretch>
                    </p:blipFill>
                    <p:spPr>
                      <a:xfrm>
                        <a:off x="2852928" y="4516438"/>
                        <a:ext cx="4849812" cy="3937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F90AFA56-E106-4641-99D1-43E244053BA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54796081"/>
              </p:ext>
            </p:extLst>
          </p:nvPr>
        </p:nvGraphicFramePr>
        <p:xfrm>
          <a:off x="868680" y="4828032"/>
          <a:ext cx="8016748" cy="393192"/>
        </p:xfrm>
        <a:graphic>
          <a:graphicData uri="http://schemas.openxmlformats.org/presentationml/2006/ole">
            <mc:AlternateContent xmlns:mc="http://schemas.openxmlformats.org/markup-compatibility/2006">
              <mc:Choice xmlns:v="urn:schemas-microsoft-com:vml" Requires="v">
                <p:oleObj name="Equation" r:id="rId12" imgW="4660560" imgH="228600" progId="Equation.DSMT4">
                  <p:embed/>
                </p:oleObj>
              </mc:Choice>
              <mc:Fallback>
                <p:oleObj name="Equation" r:id="rId12" imgW="4660560" imgH="228600" progId="Equation.DSMT4">
                  <p:embed/>
                  <p:pic>
                    <p:nvPicPr>
                      <p:cNvPr id="0" name=""/>
                      <p:cNvPicPr/>
                      <p:nvPr/>
                    </p:nvPicPr>
                    <p:blipFill>
                      <a:blip r:embed="rId13"/>
                      <a:stretch>
                        <a:fillRect/>
                      </a:stretch>
                    </p:blipFill>
                    <p:spPr>
                      <a:xfrm>
                        <a:off x="868680" y="4828032"/>
                        <a:ext cx="8016748" cy="393192"/>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0ED445A1-A02B-43DB-AD7A-1A1F1956EB5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21820107"/>
              </p:ext>
            </p:extLst>
          </p:nvPr>
        </p:nvGraphicFramePr>
        <p:xfrm>
          <a:off x="868680" y="5126038"/>
          <a:ext cx="7427913" cy="393700"/>
        </p:xfrm>
        <a:graphic>
          <a:graphicData uri="http://schemas.openxmlformats.org/presentationml/2006/ole">
            <mc:AlternateContent xmlns:mc="http://schemas.openxmlformats.org/markup-compatibility/2006">
              <mc:Choice xmlns:v="urn:schemas-microsoft-com:vml" Requires="v">
                <p:oleObj name="Equation" r:id="rId14" imgW="4317840" imgH="228600" progId="Equation.DSMT4">
                  <p:embed/>
                </p:oleObj>
              </mc:Choice>
              <mc:Fallback>
                <p:oleObj name="Equation" r:id="rId14" imgW="4317840" imgH="228600" progId="Equation.DSMT4">
                  <p:embed/>
                  <p:pic>
                    <p:nvPicPr>
                      <p:cNvPr id="0" name=""/>
                      <p:cNvPicPr/>
                      <p:nvPr/>
                    </p:nvPicPr>
                    <p:blipFill>
                      <a:blip r:embed="rId15"/>
                      <a:stretch>
                        <a:fillRect/>
                      </a:stretch>
                    </p:blipFill>
                    <p:spPr>
                      <a:xfrm>
                        <a:off x="868680" y="5126038"/>
                        <a:ext cx="7427913" cy="393700"/>
                      </a:xfrm>
                      <a:prstGeom prst="rect">
                        <a:avLst/>
                      </a:prstGeom>
                    </p:spPr>
                  </p:pic>
                </p:oleObj>
              </mc:Fallback>
            </mc:AlternateContent>
          </a:graphicData>
        </a:graphic>
      </p:graphicFrame>
      <p:sp>
        <p:nvSpPr>
          <p:cNvPr id="10" name="Content Placeholder 9" hidden="1">
            <a:extLst>
              <a:ext uri="{FF2B5EF4-FFF2-40B4-BE49-F238E27FC236}">
                <a16:creationId xmlns:a16="http://schemas.microsoft.com/office/drawing/2014/main" id="{615337BD-CB9E-440E-9038-2674E86BBA29}"/>
              </a:ext>
            </a:extLst>
          </p:cNvPr>
          <p:cNvSpPr>
            <a:spLocks noGrp="1"/>
          </p:cNvSpPr>
          <p:nvPr>
            <p:ph idx="16"/>
          </p:nvPr>
        </p:nvSpPr>
        <p:spPr/>
        <p:txBody>
          <a:bodyPr/>
          <a:lstStyle/>
          <a:p>
            <a:endParaRPr lang="en-US"/>
          </a:p>
        </p:txBody>
      </p:sp>
      <p:sp>
        <p:nvSpPr>
          <p:cNvPr id="11" name="Content Placeholder 10">
            <a:extLst>
              <a:ext uri="{FF2B5EF4-FFF2-40B4-BE49-F238E27FC236}">
                <a16:creationId xmlns:a16="http://schemas.microsoft.com/office/drawing/2014/main" id="{1B24881F-A003-437F-93F0-B781FBCA723F}"/>
              </a:ext>
            </a:extLst>
          </p:cNvPr>
          <p:cNvSpPr>
            <a:spLocks noGrp="1"/>
          </p:cNvSpPr>
          <p:nvPr>
            <p:ph idx="17"/>
          </p:nvPr>
        </p:nvSpPr>
        <p:spPr>
          <a:xfrm>
            <a:off x="457200" y="5569767"/>
            <a:ext cx="8229600" cy="1093305"/>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For example, the string 000111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would successively become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00111,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0011</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M,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M</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011</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M,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M</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01</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MM,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MM</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M</a:t>
            </a:r>
            <a:r>
              <a:rPr kumimoji="0" lang="en-US" sz="1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M,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1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rPr>
              <a:t>M</a:t>
            </a:r>
            <a:r>
              <a:rPr kumimoji="0" lang="en-US" sz="1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2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rPr>
              <a:t>M</a:t>
            </a:r>
            <a:r>
              <a:rPr kumimoji="0" lang="en-US" sz="1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2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rPr>
              <a:t>M</a:t>
            </a:r>
            <a:r>
              <a:rPr kumimoji="0" lang="en-US" sz="1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2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rPr>
              <a:t>M</a:t>
            </a:r>
            <a:r>
              <a:rPr kumimoji="0" lang="en-US" sz="1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2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rPr>
              <a:t>M</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as the machine operates until it halts.</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16" name="Slide Number Placeholder 5">
            <a:extLst>
              <a:ext uri="{FF2B5EF4-FFF2-40B4-BE49-F238E27FC236}">
                <a16:creationId xmlns:a16="http://schemas.microsoft.com/office/drawing/2014/main" id="{76C0569B-7E6A-4791-90AC-4A0621CD176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48</a:t>
            </a:fld>
            <a:endParaRPr lang="en-US" dirty="0">
              <a:solidFill>
                <a:schemeClr val="bg1"/>
              </a:solidFill>
              <a:latin typeface="Calibri (Body)"/>
            </a:endParaRPr>
          </a:p>
        </p:txBody>
      </p:sp>
    </p:spTree>
    <p:extLst>
      <p:ext uri="{BB962C8B-B14F-4D97-AF65-F5344CB8AC3E}">
        <p14:creationId xmlns:p14="http://schemas.microsoft.com/office/powerpoint/2010/main" val="1457439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Computing Functions with TMs</a:t>
            </a:r>
            <a:r>
              <a:rPr lang="en-US" sz="1500" dirty="0">
                <a:latin typeface="+mj-lt"/>
              </a:rPr>
              <a:t> 1</a:t>
            </a:r>
          </a:p>
        </p:txBody>
      </p:sp>
      <p:sp>
        <p:nvSpPr>
          <p:cNvPr id="3" name="Content Placeholder 2"/>
          <p:cNvSpPr>
            <a:spLocks noGrp="1"/>
          </p:cNvSpPr>
          <p:nvPr>
            <p:ph idx="1"/>
          </p:nvPr>
        </p:nvSpPr>
        <p:spPr/>
        <p:txBody>
          <a:bodyPr/>
          <a:lstStyle/>
          <a:p>
            <a:pPr>
              <a:spcBef>
                <a:spcPts val="600"/>
              </a:spcBef>
            </a:pPr>
            <a:r>
              <a:rPr lang="en-US" sz="2000" dirty="0"/>
              <a:t>A Turing machine can be used to compute the values of a partial function.</a:t>
            </a:r>
          </a:p>
          <a:p>
            <a:pPr>
              <a:spcBef>
                <a:spcPts val="600"/>
              </a:spcBef>
            </a:pPr>
            <a:r>
              <a:rPr lang="en-US" sz="2000" dirty="0"/>
              <a:t>Suppose that the TM </a:t>
            </a:r>
            <a:r>
              <a:rPr lang="en-US" sz="2000" i="1" dirty="0"/>
              <a:t>T</a:t>
            </a:r>
            <a:r>
              <a:rPr lang="en-US" sz="2000" dirty="0"/>
              <a:t>, when given the string </a:t>
            </a:r>
            <a:r>
              <a:rPr lang="en-US" sz="2000" i="1" dirty="0"/>
              <a:t>x</a:t>
            </a:r>
            <a:r>
              <a:rPr lang="en-US" sz="2000" dirty="0"/>
              <a:t> as input, halts with the string </a:t>
            </a:r>
            <a:r>
              <a:rPr lang="en-US" sz="2000" i="1" dirty="0"/>
              <a:t>y</a:t>
            </a:r>
            <a:r>
              <a:rPr lang="en-US" sz="2000" dirty="0"/>
              <a:t> on its tape. We can then define </a:t>
            </a:r>
            <a:r>
              <a:rPr lang="en-US" sz="2000" i="1" dirty="0"/>
              <a:t>T</a:t>
            </a:r>
            <a:r>
              <a:rPr lang="en-US" sz="2000" dirty="0"/>
              <a:t>(</a:t>
            </a:r>
            <a:r>
              <a:rPr lang="en-US" sz="2000" i="1" dirty="0"/>
              <a:t>x</a:t>
            </a:r>
            <a:r>
              <a:rPr lang="en-US" sz="2000" dirty="0"/>
              <a:t>) = </a:t>
            </a:r>
            <a:r>
              <a:rPr lang="en-US" sz="2000" i="1" dirty="0"/>
              <a:t>y</a:t>
            </a:r>
            <a:r>
              <a:rPr lang="en-US" sz="2000" dirty="0"/>
              <a:t>.</a:t>
            </a:r>
          </a:p>
          <a:p>
            <a:pPr>
              <a:spcBef>
                <a:spcPts val="600"/>
              </a:spcBef>
            </a:pPr>
            <a:r>
              <a:rPr lang="en-US" sz="2000" dirty="0"/>
              <a:t>To consider a TM as a computer of functions from the set of </a:t>
            </a:r>
            <a:r>
              <a:rPr lang="en-US" sz="2000" i="1" dirty="0"/>
              <a:t>k</a:t>
            </a:r>
            <a:r>
              <a:rPr lang="en-US" sz="2000" dirty="0"/>
              <a:t>-tuples of nonnegative integers to the set of nonnegative integers, we use the </a:t>
            </a:r>
            <a:r>
              <a:rPr lang="en-US" sz="2000" i="1" dirty="0"/>
              <a:t>unary representation </a:t>
            </a:r>
            <a:r>
              <a:rPr lang="en-US" sz="2000" dirty="0"/>
              <a:t>of integers.</a:t>
            </a:r>
          </a:p>
          <a:p>
            <a:pPr>
              <a:spcBef>
                <a:spcPts val="600"/>
              </a:spcBef>
            </a:pPr>
            <a:r>
              <a:rPr lang="en-US" sz="2000" dirty="0"/>
              <a:t>A nonnegative integer </a:t>
            </a:r>
            <a:r>
              <a:rPr lang="en-US" sz="2000" i="1" dirty="0"/>
              <a:t>n</a:t>
            </a:r>
            <a:r>
              <a:rPr lang="en-US" sz="2000" dirty="0"/>
              <a:t> is represented by a string of </a:t>
            </a:r>
            <a:r>
              <a:rPr lang="en-US" sz="2000" i="1" dirty="0"/>
              <a:t>n</a:t>
            </a:r>
            <a:r>
              <a:rPr lang="en-US" sz="2000" dirty="0"/>
              <a:t> + </a:t>
            </a:r>
            <a:r>
              <a:rPr lang="en-US" sz="2000" dirty="0">
                <a:ea typeface="Cambria Math" pitchFamily="18" charset="0"/>
              </a:rPr>
              <a:t>1</a:t>
            </a:r>
            <a:r>
              <a:rPr lang="en-US" sz="2000" dirty="0"/>
              <a:t> </a:t>
            </a:r>
            <a:r>
              <a:rPr lang="en-US" sz="2000" dirty="0">
                <a:ea typeface="Cambria Math" pitchFamily="18" charset="0"/>
              </a:rPr>
              <a:t>1</a:t>
            </a:r>
            <a:r>
              <a:rPr lang="en-US" sz="2000" dirty="0"/>
              <a:t>s. So, </a:t>
            </a:r>
            <a:r>
              <a:rPr lang="en-US" sz="2000" dirty="0">
                <a:ea typeface="Cambria Math" pitchFamily="18" charset="0"/>
              </a:rPr>
              <a:t>0</a:t>
            </a:r>
            <a:r>
              <a:rPr lang="en-US" sz="2000" dirty="0"/>
              <a:t> is represented by </a:t>
            </a:r>
            <a:r>
              <a:rPr lang="en-US" sz="2000" dirty="0">
                <a:ea typeface="Cambria Math" pitchFamily="18" charset="0"/>
              </a:rPr>
              <a:t>1</a:t>
            </a:r>
            <a:r>
              <a:rPr lang="en-US" sz="2000" dirty="0"/>
              <a:t>, </a:t>
            </a:r>
            <a:r>
              <a:rPr lang="en-US" sz="2000" dirty="0">
                <a:ea typeface="Cambria Math" pitchFamily="18" charset="0"/>
              </a:rPr>
              <a:t>5</a:t>
            </a:r>
            <a:r>
              <a:rPr lang="en-US" sz="2000" dirty="0"/>
              <a:t> by </a:t>
            </a:r>
            <a:r>
              <a:rPr lang="en-US" sz="2000" dirty="0">
                <a:ea typeface="Cambria Math" pitchFamily="18" charset="0"/>
              </a:rPr>
              <a:t>111111,</a:t>
            </a:r>
            <a:r>
              <a:rPr lang="en-US" sz="2000" dirty="0"/>
              <a:t> etc.</a:t>
            </a:r>
          </a:p>
          <a:p>
            <a:pPr>
              <a:spcBef>
                <a:spcPts val="600"/>
              </a:spcBef>
            </a:pPr>
            <a:r>
              <a:rPr lang="en-US" sz="2000" dirty="0"/>
              <a:t>To represent an input that is a </a:t>
            </a:r>
            <a:r>
              <a:rPr lang="en-US" sz="2000" i="1" dirty="0"/>
              <a:t>k</a:t>
            </a:r>
            <a:r>
              <a:rPr lang="en-US" sz="2000" dirty="0"/>
              <a:t>-tuple of integers, we represent each integer in the </a:t>
            </a:r>
            <a:r>
              <a:rPr lang="en-US" sz="2000" i="1" dirty="0"/>
              <a:t>k</a:t>
            </a:r>
            <a:r>
              <a:rPr lang="en-US" sz="2000" dirty="0"/>
              <a:t>-tuple separately and separate these representations using asterisks. For example, (</a:t>
            </a:r>
            <a:r>
              <a:rPr lang="en-US" sz="2000" dirty="0">
                <a:ea typeface="Cambria Math" pitchFamily="18" charset="0"/>
              </a:rPr>
              <a:t>2,0,1,3</a:t>
            </a:r>
            <a:r>
              <a:rPr lang="en-US" sz="2000" dirty="0"/>
              <a:t>) is represented by </a:t>
            </a:r>
            <a:r>
              <a:rPr lang="en-US" sz="2000" dirty="0">
                <a:ea typeface="Cambria Math" pitchFamily="18" charset="0"/>
              </a:rPr>
              <a:t>111*1*11*1111</a:t>
            </a:r>
            <a:r>
              <a:rPr lang="en-US" sz="2000" dirty="0"/>
              <a:t>. </a:t>
            </a:r>
          </a:p>
          <a:p>
            <a:pPr>
              <a:spcBef>
                <a:spcPts val="600"/>
              </a:spcBef>
            </a:pPr>
            <a:r>
              <a:rPr lang="en-US" sz="2000" dirty="0"/>
              <a:t>Constructing a Turing machine that computes a particular function can be extremely complicated. Fortunately, the ability of Turing machines to compute functions is of theoretical, rather than practical, interest.</a:t>
            </a:r>
          </a:p>
        </p:txBody>
      </p:sp>
      <p:sp>
        <p:nvSpPr>
          <p:cNvPr id="4" name="Slide Number Placeholder 5">
            <a:extLst>
              <a:ext uri="{FF2B5EF4-FFF2-40B4-BE49-F238E27FC236}">
                <a16:creationId xmlns:a16="http://schemas.microsoft.com/office/drawing/2014/main" id="{88726E40-0D36-439D-9988-A5B627FCB56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49</a:t>
            </a:fld>
            <a:endParaRPr lang="en-US" dirty="0">
              <a:solidFill>
                <a:schemeClr val="bg1"/>
              </a:solidFill>
              <a:latin typeface="Calibri (Body)"/>
            </a:endParaRPr>
          </a:p>
        </p:txBody>
      </p:sp>
    </p:spTree>
    <p:extLst>
      <p:ext uri="{BB962C8B-B14F-4D97-AF65-F5344CB8AC3E}">
        <p14:creationId xmlns:p14="http://schemas.microsoft.com/office/powerpoint/2010/main" val="189451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Introduction</a:t>
            </a:r>
            <a:r>
              <a:rPr lang="en-US" sz="1500" dirty="0">
                <a:latin typeface="+mj-lt"/>
              </a:rPr>
              <a:t> 1</a:t>
            </a:r>
          </a:p>
        </p:txBody>
      </p:sp>
      <p:sp>
        <p:nvSpPr>
          <p:cNvPr id="3" name="Content Placeholder 2"/>
          <p:cNvSpPr>
            <a:spLocks noGrp="1"/>
          </p:cNvSpPr>
          <p:nvPr>
            <p:ph idx="1"/>
          </p:nvPr>
        </p:nvSpPr>
        <p:spPr/>
        <p:txBody>
          <a:bodyPr/>
          <a:lstStyle/>
          <a:p>
            <a:r>
              <a:rPr lang="en-US" sz="2800" i="1" dirty="0"/>
              <a:t>Syntax</a:t>
            </a:r>
            <a:r>
              <a:rPr lang="en-US" sz="2800" dirty="0"/>
              <a:t> (form of a sentence) vs. </a:t>
            </a:r>
            <a:r>
              <a:rPr lang="en-US" sz="2800" i="1" dirty="0"/>
              <a:t>semantics</a:t>
            </a:r>
            <a:r>
              <a:rPr lang="en-US" sz="2800" dirty="0"/>
              <a:t> (meaning of a sentence).</a:t>
            </a:r>
          </a:p>
          <a:p>
            <a:r>
              <a:rPr lang="en-US" sz="2800" dirty="0"/>
              <a:t>The sentence </a:t>
            </a:r>
            <a:r>
              <a:rPr lang="en-US" sz="2800" i="1" dirty="0"/>
              <a:t>the frog writes neatly </a:t>
            </a:r>
            <a:r>
              <a:rPr lang="en-US" sz="2800" dirty="0"/>
              <a:t>is a valid sentence according to the rules of English grammar. That is, it is syntactically correct, even though it’s nonsensical (unless we are talking about a fantasy world).</a:t>
            </a:r>
          </a:p>
          <a:p>
            <a:r>
              <a:rPr lang="en-US" sz="2800" dirty="0"/>
              <a:t>The sequence of words </a:t>
            </a:r>
            <a:r>
              <a:rPr lang="en-US" sz="2800" i="1" dirty="0"/>
              <a:t>swims quickly mathematics </a:t>
            </a:r>
            <a:r>
              <a:rPr lang="en-US" sz="2800" dirty="0"/>
              <a:t>is not a valid sentence according to the rules of English grammar.</a:t>
            </a:r>
          </a:p>
        </p:txBody>
      </p:sp>
      <p:sp>
        <p:nvSpPr>
          <p:cNvPr id="4" name="Slide Number Placeholder 5">
            <a:extLst>
              <a:ext uri="{FF2B5EF4-FFF2-40B4-BE49-F238E27FC236}">
                <a16:creationId xmlns:a16="http://schemas.microsoft.com/office/drawing/2014/main" id="{54A832FA-2E26-4F39-95DB-6041744CED8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a:t>
            </a:fld>
            <a:endParaRPr lang="en-US" dirty="0">
              <a:solidFill>
                <a:schemeClr val="bg1"/>
              </a:solidFill>
              <a:latin typeface="Calibri (Body)"/>
            </a:endParaRPr>
          </a:p>
        </p:txBody>
      </p:sp>
    </p:spTree>
    <p:extLst>
      <p:ext uri="{BB962C8B-B14F-4D97-AF65-F5344CB8AC3E}">
        <p14:creationId xmlns:p14="http://schemas.microsoft.com/office/powerpoint/2010/main" val="871798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8AAE-6A1A-44AF-A60A-6A84DCBA7BFA}"/>
              </a:ext>
            </a:extLst>
          </p:cNvPr>
          <p:cNvSpPr>
            <a:spLocks noGrp="1"/>
          </p:cNvSpPr>
          <p:nvPr>
            <p:ph type="title"/>
          </p:nvPr>
        </p:nvSpPr>
        <p:spPr/>
        <p:txBody>
          <a:bodyPr/>
          <a:lstStyle/>
          <a:p>
            <a:r>
              <a:rPr lang="en-US" dirty="0">
                <a:latin typeface="+mj-lt"/>
              </a:rPr>
              <a:t>Computing Functions with TMs</a:t>
            </a:r>
            <a:r>
              <a:rPr lang="en-US" sz="1500" dirty="0">
                <a:latin typeface="+mj-lt"/>
              </a:rPr>
              <a:t> 2</a:t>
            </a:r>
            <a:endParaRPr lang="en-US" dirty="0"/>
          </a:p>
        </p:txBody>
      </p:sp>
      <p:sp>
        <p:nvSpPr>
          <p:cNvPr id="3" name="Content Placeholder 2">
            <a:extLst>
              <a:ext uri="{FF2B5EF4-FFF2-40B4-BE49-F238E27FC236}">
                <a16:creationId xmlns:a16="http://schemas.microsoft.com/office/drawing/2014/main" id="{84CAD9FD-DBF2-4B07-9ED0-AB0A782662A2}"/>
              </a:ext>
            </a:extLst>
          </p:cNvPr>
          <p:cNvSpPr>
            <a:spLocks noGrp="1"/>
          </p:cNvSpPr>
          <p:nvPr>
            <p:ph idx="1"/>
          </p:nvPr>
        </p:nvSpPr>
        <p:spPr>
          <a:xfrm>
            <a:off x="457200" y="1295400"/>
            <a:ext cx="6477000" cy="508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To construct a TM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that computes the function</a:t>
            </a:r>
          </a:p>
        </p:txBody>
      </p:sp>
      <p:graphicFrame>
        <p:nvGraphicFramePr>
          <p:cNvPr id="15" name="Object 3">
            <a:extLst>
              <a:ext uri="{FF2B5EF4-FFF2-40B4-BE49-F238E27FC236}">
                <a16:creationId xmlns:a16="http://schemas.microsoft.com/office/drawing/2014/main" id="{32DA7C9A-5F8A-42F8-AD3B-DD1FB53F11D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96271278"/>
              </p:ext>
            </p:extLst>
          </p:nvPr>
        </p:nvGraphicFramePr>
        <p:xfrm>
          <a:off x="6477000" y="1295400"/>
          <a:ext cx="2286000" cy="508000"/>
        </p:xfrm>
        <a:graphic>
          <a:graphicData uri="http://schemas.openxmlformats.org/presentationml/2006/ole">
            <mc:AlternateContent xmlns:mc="http://schemas.openxmlformats.org/markup-compatibility/2006">
              <mc:Choice xmlns:v="urn:schemas-microsoft-com:vml" Requires="v">
                <p:oleObj name="Equation" r:id="rId2" imgW="1143000" imgH="253800" progId="Equation.DSMT4">
                  <p:embed/>
                </p:oleObj>
              </mc:Choice>
              <mc:Fallback>
                <p:oleObj name="Equation" r:id="rId2" imgW="1143000" imgH="253800" progId="Equation.DSMT4">
                  <p:embed/>
                  <p:pic>
                    <p:nvPicPr>
                      <p:cNvPr id="9" name="Object 3">
                        <a:extLst>
                          <a:ext uri="{C183D7F6-B498-43B3-948B-1728B52AA6E4}">
                            <adec:decorative xmlns:adec="http://schemas.microsoft.com/office/drawing/2017/decorative" val="1"/>
                          </a:ext>
                        </a:extLst>
                      </p:cNvPr>
                      <p:cNvPicPr/>
                      <p:nvPr/>
                    </p:nvPicPr>
                    <p:blipFill>
                      <a:blip r:embed="rId3"/>
                      <a:stretch>
                        <a:fillRect/>
                      </a:stretch>
                    </p:blipFill>
                    <p:spPr>
                      <a:xfrm>
                        <a:off x="6477000" y="1295400"/>
                        <a:ext cx="2286000" cy="508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264B65F-71FF-44AA-972D-7B9B5F59E6BB}"/>
              </a:ext>
            </a:extLst>
          </p:cNvPr>
          <p:cNvSpPr>
            <a:spLocks noGrp="1"/>
          </p:cNvSpPr>
          <p:nvPr>
            <p:ph idx="10"/>
          </p:nvPr>
        </p:nvSpPr>
        <p:spPr>
          <a:xfrm>
            <a:off x="457200" y="1673352"/>
            <a:ext cx="3657600" cy="478913"/>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first represent the pair</a:t>
            </a:r>
          </a:p>
        </p:txBody>
      </p:sp>
      <p:graphicFrame>
        <p:nvGraphicFramePr>
          <p:cNvPr id="17" name="Object 16">
            <a:extLst>
              <a:ext uri="{FF2B5EF4-FFF2-40B4-BE49-F238E27FC236}">
                <a16:creationId xmlns:a16="http://schemas.microsoft.com/office/drawing/2014/main" id="{42F225D9-C79E-4C5C-8EE9-925D357A4D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81149961"/>
              </p:ext>
            </p:extLst>
          </p:nvPr>
        </p:nvGraphicFramePr>
        <p:xfrm>
          <a:off x="3813048" y="1673353"/>
          <a:ext cx="939798" cy="507999"/>
        </p:xfrm>
        <a:graphic>
          <a:graphicData uri="http://schemas.openxmlformats.org/presentationml/2006/ole">
            <mc:AlternateContent xmlns:mc="http://schemas.openxmlformats.org/markup-compatibility/2006">
              <mc:Choice xmlns:v="urn:schemas-microsoft-com:vml" Requires="v">
                <p:oleObj name="Equation" r:id="rId4" imgW="469800" imgH="253800" progId="Equation.DSMT4">
                  <p:embed/>
                </p:oleObj>
              </mc:Choice>
              <mc:Fallback>
                <p:oleObj name="Equation" r:id="rId4" imgW="469800" imgH="253800" progId="Equation.DSMT4">
                  <p:embed/>
                  <p:pic>
                    <p:nvPicPr>
                      <p:cNvPr id="0" name=""/>
                      <p:cNvPicPr/>
                      <p:nvPr/>
                    </p:nvPicPr>
                    <p:blipFill>
                      <a:blip r:embed="rId5"/>
                      <a:stretch>
                        <a:fillRect/>
                      </a:stretch>
                    </p:blipFill>
                    <p:spPr>
                      <a:xfrm>
                        <a:off x="3813048" y="1673353"/>
                        <a:ext cx="939798" cy="50799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AD783E2-2221-47F9-8E57-921291E31F98}"/>
              </a:ext>
            </a:extLst>
          </p:cNvPr>
          <p:cNvSpPr>
            <a:spLocks noGrp="1"/>
          </p:cNvSpPr>
          <p:nvPr>
            <p:ph idx="11"/>
          </p:nvPr>
        </p:nvSpPr>
        <p:spPr>
          <a:xfrm>
            <a:off x="4700016" y="1682364"/>
            <a:ext cx="2057400" cy="448055"/>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by a string of</a:t>
            </a:r>
            <a:endParaRPr lang="en-US" dirty="0"/>
          </a:p>
        </p:txBody>
      </p:sp>
      <p:graphicFrame>
        <p:nvGraphicFramePr>
          <p:cNvPr id="18" name="Object 17">
            <a:extLst>
              <a:ext uri="{FF2B5EF4-FFF2-40B4-BE49-F238E27FC236}">
                <a16:creationId xmlns:a16="http://schemas.microsoft.com/office/drawing/2014/main" id="{292830FF-6358-4BBE-9CD1-AC51F172FDC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29217269"/>
              </p:ext>
            </p:extLst>
          </p:nvPr>
        </p:nvGraphicFramePr>
        <p:xfrm>
          <a:off x="6428232" y="1709928"/>
          <a:ext cx="787400" cy="457200"/>
        </p:xfrm>
        <a:graphic>
          <a:graphicData uri="http://schemas.openxmlformats.org/presentationml/2006/ole">
            <mc:AlternateContent xmlns:mc="http://schemas.openxmlformats.org/markup-compatibility/2006">
              <mc:Choice xmlns:v="urn:schemas-microsoft-com:vml" Requires="v">
                <p:oleObj name="Equation" r:id="rId6" imgW="393480" imgH="228600" progId="Equation.DSMT4">
                  <p:embed/>
                </p:oleObj>
              </mc:Choice>
              <mc:Fallback>
                <p:oleObj name="Equation" r:id="rId6" imgW="393480" imgH="228600" progId="Equation.DSMT4">
                  <p:embed/>
                  <p:pic>
                    <p:nvPicPr>
                      <p:cNvPr id="0" name=""/>
                      <p:cNvPicPr/>
                      <p:nvPr/>
                    </p:nvPicPr>
                    <p:blipFill>
                      <a:blip r:embed="rId7"/>
                      <a:stretch>
                        <a:fillRect/>
                      </a:stretch>
                    </p:blipFill>
                    <p:spPr>
                      <a:xfrm>
                        <a:off x="6428232" y="1709928"/>
                        <a:ext cx="787400" cy="4572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7106DB1-A615-46E8-BFB4-7B8CB194351B}"/>
              </a:ext>
            </a:extLst>
          </p:cNvPr>
          <p:cNvSpPr>
            <a:spLocks noGrp="1"/>
          </p:cNvSpPr>
          <p:nvPr>
            <p:ph idx="12"/>
          </p:nvPr>
        </p:nvSpPr>
        <p:spPr>
          <a:xfrm>
            <a:off x="7150608" y="1682364"/>
            <a:ext cx="1870782" cy="448056"/>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1s followed</a:t>
            </a:r>
            <a:endParaRPr lang="en-US" dirty="0"/>
          </a:p>
        </p:txBody>
      </p:sp>
      <p:sp>
        <p:nvSpPr>
          <p:cNvPr id="7" name="Content Placeholder 6">
            <a:extLst>
              <a:ext uri="{FF2B5EF4-FFF2-40B4-BE49-F238E27FC236}">
                <a16:creationId xmlns:a16="http://schemas.microsoft.com/office/drawing/2014/main" id="{1C445612-01F8-4C83-B195-706FA6338F37}"/>
              </a:ext>
            </a:extLst>
          </p:cNvPr>
          <p:cNvSpPr>
            <a:spLocks noGrp="1"/>
          </p:cNvSpPr>
          <p:nvPr>
            <p:ph idx="13"/>
          </p:nvPr>
        </p:nvSpPr>
        <p:spPr>
          <a:xfrm>
            <a:off x="457200" y="2032510"/>
            <a:ext cx="3530600" cy="507998"/>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by an asterisk, followed by</a:t>
            </a:r>
            <a:endParaRPr lang="en-US" dirty="0"/>
          </a:p>
        </p:txBody>
      </p:sp>
      <p:graphicFrame>
        <p:nvGraphicFramePr>
          <p:cNvPr id="19" name="Object 18">
            <a:extLst>
              <a:ext uri="{FF2B5EF4-FFF2-40B4-BE49-F238E27FC236}">
                <a16:creationId xmlns:a16="http://schemas.microsoft.com/office/drawing/2014/main" id="{78F67B7B-6641-4D03-97BC-2A0DE73DFB8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39827665"/>
              </p:ext>
            </p:extLst>
          </p:nvPr>
        </p:nvGraphicFramePr>
        <p:xfrm>
          <a:off x="3849624" y="2063750"/>
          <a:ext cx="1193800" cy="447675"/>
        </p:xfrm>
        <a:graphic>
          <a:graphicData uri="http://schemas.openxmlformats.org/presentationml/2006/ole">
            <mc:AlternateContent xmlns:mc="http://schemas.openxmlformats.org/markup-compatibility/2006">
              <mc:Choice xmlns:v="urn:schemas-microsoft-com:vml" Requires="v">
                <p:oleObj name="Equation" r:id="rId8" imgW="609480" imgH="228600" progId="Equation.DSMT4">
                  <p:embed/>
                </p:oleObj>
              </mc:Choice>
              <mc:Fallback>
                <p:oleObj name="Equation" r:id="rId8" imgW="609480" imgH="228600" progId="Equation.DSMT4">
                  <p:embed/>
                  <p:pic>
                    <p:nvPicPr>
                      <p:cNvPr id="0" name=""/>
                      <p:cNvPicPr/>
                      <p:nvPr/>
                    </p:nvPicPr>
                    <p:blipFill>
                      <a:blip r:embed="rId9"/>
                      <a:stretch>
                        <a:fillRect/>
                      </a:stretch>
                    </p:blipFill>
                    <p:spPr>
                      <a:xfrm>
                        <a:off x="3849624" y="2063750"/>
                        <a:ext cx="1193800" cy="44767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EC676DE1-1049-4A4B-B8F0-7956742A2A21}"/>
              </a:ext>
            </a:extLst>
          </p:cNvPr>
          <p:cNvSpPr>
            <a:spLocks noGrp="1"/>
          </p:cNvSpPr>
          <p:nvPr>
            <p:ph idx="14"/>
          </p:nvPr>
        </p:nvSpPr>
        <p:spPr>
          <a:xfrm>
            <a:off x="457199" y="2578608"/>
            <a:ext cx="8449293" cy="1394968"/>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machine starts at the leftmost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the input string, and proceeds to erase this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the next character is an asterisk,</a:t>
            </a:r>
          </a:p>
        </p:txBody>
      </p:sp>
      <p:graphicFrame>
        <p:nvGraphicFramePr>
          <p:cNvPr id="20" name="Object 19">
            <a:extLst>
              <a:ext uri="{FF2B5EF4-FFF2-40B4-BE49-F238E27FC236}">
                <a16:creationId xmlns:a16="http://schemas.microsoft.com/office/drawing/2014/main" id="{F62753DA-2A2E-44FB-9CD0-88AC5BB5405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53985628"/>
              </p:ext>
            </p:extLst>
          </p:nvPr>
        </p:nvGraphicFramePr>
        <p:xfrm>
          <a:off x="4800600" y="3499104"/>
          <a:ext cx="796218" cy="448056"/>
        </p:xfrm>
        <a:graphic>
          <a:graphicData uri="http://schemas.openxmlformats.org/presentationml/2006/ole">
            <mc:AlternateContent xmlns:mc="http://schemas.openxmlformats.org/markup-compatibility/2006">
              <mc:Choice xmlns:v="urn:schemas-microsoft-com:vml" Requires="v">
                <p:oleObj name="Equation" r:id="rId10" imgW="406080" imgH="228600" progId="Equation.DSMT4">
                  <p:embed/>
                </p:oleObj>
              </mc:Choice>
              <mc:Fallback>
                <p:oleObj name="Equation" r:id="rId10" imgW="406080" imgH="228600" progId="Equation.DSMT4">
                  <p:embed/>
                  <p:pic>
                    <p:nvPicPr>
                      <p:cNvPr id="0" name=""/>
                      <p:cNvPicPr/>
                      <p:nvPr/>
                    </p:nvPicPr>
                    <p:blipFill>
                      <a:blip r:embed="rId11"/>
                      <a:stretch>
                        <a:fillRect/>
                      </a:stretch>
                    </p:blipFill>
                    <p:spPr>
                      <a:xfrm>
                        <a:off x="4800600" y="3499104"/>
                        <a:ext cx="796218" cy="44805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69DB1DB6-C12E-463A-AFDD-186BDB109B2B}"/>
              </a:ext>
            </a:extLst>
          </p:cNvPr>
          <p:cNvSpPr>
            <a:spLocks noGrp="1"/>
          </p:cNvSpPr>
          <p:nvPr>
            <p:ph idx="15"/>
          </p:nvPr>
        </p:nvSpPr>
        <p:spPr>
          <a:xfrm>
            <a:off x="5550408" y="3456297"/>
            <a:ext cx="3200400" cy="393462"/>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 this case, it replaces</a:t>
            </a:r>
            <a:endParaRPr lang="en-US" dirty="0"/>
          </a:p>
        </p:txBody>
      </p:sp>
      <p:sp>
        <p:nvSpPr>
          <p:cNvPr id="10" name="Content Placeholder 9">
            <a:extLst>
              <a:ext uri="{FF2B5EF4-FFF2-40B4-BE49-F238E27FC236}">
                <a16:creationId xmlns:a16="http://schemas.microsoft.com/office/drawing/2014/main" id="{48684A96-2512-4933-90FC-76B25DF2AE5C}"/>
              </a:ext>
            </a:extLst>
          </p:cNvPr>
          <p:cNvSpPr>
            <a:spLocks noGrp="1"/>
          </p:cNvSpPr>
          <p:nvPr>
            <p:ph idx="16"/>
          </p:nvPr>
        </p:nvSpPr>
        <p:spPr>
          <a:xfrm>
            <a:off x="468661" y="3823329"/>
            <a:ext cx="7608539" cy="2391408"/>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asterisk with a blank and halts.</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Otherwise, it erases the next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then passes over the remaining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until it comes to the asterisk. </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asterisk is then replaced by a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five-tuples defining this Turing machine are:</a:t>
            </a:r>
            <a:endParaRPr lang="en-US" dirty="0"/>
          </a:p>
        </p:txBody>
      </p:sp>
      <p:graphicFrame>
        <p:nvGraphicFramePr>
          <p:cNvPr id="21" name="Object 20">
            <a:extLst>
              <a:ext uri="{FF2B5EF4-FFF2-40B4-BE49-F238E27FC236}">
                <a16:creationId xmlns:a16="http://schemas.microsoft.com/office/drawing/2014/main" id="{D9666DA3-C40A-45BA-BBA8-061E6302D5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83568155"/>
              </p:ext>
            </p:extLst>
          </p:nvPr>
        </p:nvGraphicFramePr>
        <p:xfrm>
          <a:off x="6553200" y="5733169"/>
          <a:ext cx="1981200" cy="515231"/>
        </p:xfrm>
        <a:graphic>
          <a:graphicData uri="http://schemas.openxmlformats.org/presentationml/2006/ole">
            <mc:AlternateContent xmlns:mc="http://schemas.openxmlformats.org/markup-compatibility/2006">
              <mc:Choice xmlns:v="urn:schemas-microsoft-com:vml" Requires="v">
                <p:oleObj name="Equation" r:id="rId12" imgW="977760" imgH="253800" progId="Equation.DSMT4">
                  <p:embed/>
                </p:oleObj>
              </mc:Choice>
              <mc:Fallback>
                <p:oleObj name="Equation" r:id="rId12" imgW="977760" imgH="253800" progId="Equation.DSMT4">
                  <p:embed/>
                  <p:pic>
                    <p:nvPicPr>
                      <p:cNvPr id="0" name=""/>
                      <p:cNvPicPr/>
                      <p:nvPr/>
                    </p:nvPicPr>
                    <p:blipFill>
                      <a:blip r:embed="rId13"/>
                      <a:stretch>
                        <a:fillRect/>
                      </a:stretch>
                    </p:blipFill>
                    <p:spPr>
                      <a:xfrm>
                        <a:off x="6553200" y="5733169"/>
                        <a:ext cx="1981200" cy="515231"/>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8FCA1B44-E533-4FDB-A648-CD4A8F562EB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2414113"/>
              </p:ext>
            </p:extLst>
          </p:nvPr>
        </p:nvGraphicFramePr>
        <p:xfrm>
          <a:off x="512064" y="6172200"/>
          <a:ext cx="7757770" cy="512064"/>
        </p:xfrm>
        <a:graphic>
          <a:graphicData uri="http://schemas.openxmlformats.org/presentationml/2006/ole">
            <mc:AlternateContent xmlns:mc="http://schemas.openxmlformats.org/markup-compatibility/2006">
              <mc:Choice xmlns:v="urn:schemas-microsoft-com:vml" Requires="v">
                <p:oleObj name="Equation" r:id="rId14" imgW="3848040" imgH="253800" progId="Equation.DSMT4">
                  <p:embed/>
                </p:oleObj>
              </mc:Choice>
              <mc:Fallback>
                <p:oleObj name="Equation" r:id="rId14" imgW="3848040" imgH="253800" progId="Equation.DSMT4">
                  <p:embed/>
                  <p:pic>
                    <p:nvPicPr>
                      <p:cNvPr id="0" name=""/>
                      <p:cNvPicPr/>
                      <p:nvPr/>
                    </p:nvPicPr>
                    <p:blipFill>
                      <a:blip r:embed="rId15"/>
                      <a:stretch>
                        <a:fillRect/>
                      </a:stretch>
                    </p:blipFill>
                    <p:spPr>
                      <a:xfrm>
                        <a:off x="512064" y="6172200"/>
                        <a:ext cx="7757770" cy="512064"/>
                      </a:xfrm>
                      <a:prstGeom prst="rect">
                        <a:avLst/>
                      </a:prstGeom>
                    </p:spPr>
                  </p:pic>
                </p:oleObj>
              </mc:Fallback>
            </mc:AlternateContent>
          </a:graphicData>
        </a:graphic>
      </p:graphicFrame>
      <p:sp>
        <p:nvSpPr>
          <p:cNvPr id="16" name="Slide Number Placeholder 5">
            <a:extLst>
              <a:ext uri="{FF2B5EF4-FFF2-40B4-BE49-F238E27FC236}">
                <a16:creationId xmlns:a16="http://schemas.microsoft.com/office/drawing/2014/main" id="{A12A6ADA-8073-4E67-908F-3764794E810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50</a:t>
            </a:fld>
            <a:endParaRPr lang="en-US" dirty="0">
              <a:solidFill>
                <a:schemeClr val="bg1"/>
              </a:solidFill>
              <a:latin typeface="Calibri (Body)"/>
            </a:endParaRPr>
          </a:p>
        </p:txBody>
      </p:sp>
    </p:spTree>
    <p:extLst>
      <p:ext uri="{BB962C8B-B14F-4D97-AF65-F5344CB8AC3E}">
        <p14:creationId xmlns:p14="http://schemas.microsoft.com/office/powerpoint/2010/main" val="73700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Church-Turing Thesis</a:t>
            </a:r>
          </a:p>
        </p:txBody>
      </p:sp>
      <p:sp>
        <p:nvSpPr>
          <p:cNvPr id="3" name="Content Placeholder 2"/>
          <p:cNvSpPr>
            <a:spLocks noGrp="1"/>
          </p:cNvSpPr>
          <p:nvPr>
            <p:ph idx="1"/>
          </p:nvPr>
        </p:nvSpPr>
        <p:spPr>
          <a:xfrm>
            <a:off x="457200" y="1295400"/>
            <a:ext cx="8321040" cy="5257800"/>
          </a:xfrm>
        </p:spPr>
        <p:txBody>
          <a:bodyPr/>
          <a:lstStyle/>
          <a:p>
            <a:r>
              <a:rPr lang="en-US" dirty="0"/>
              <a:t>The </a:t>
            </a:r>
            <a:r>
              <a:rPr lang="en-US" i="1" dirty="0"/>
              <a:t>Church-Turing Thesis </a:t>
            </a:r>
            <a:r>
              <a:rPr lang="en-US" dirty="0"/>
              <a:t>says that given any problem that can be solved with an effective algorithm, there is a TM that can solve this problem. </a:t>
            </a:r>
          </a:p>
          <a:p>
            <a:r>
              <a:rPr lang="en-US" dirty="0"/>
              <a:t>It is called a </a:t>
            </a:r>
            <a:r>
              <a:rPr lang="en-US" i="1" dirty="0"/>
              <a:t>thesis</a:t>
            </a:r>
            <a:r>
              <a:rPr lang="en-US" dirty="0"/>
              <a:t> rather than a theorem because the concept of solvability by an effective algorithm is informal and imprecise, as opposed to the concept of solvability by a TM, which is formal and precise.</a:t>
            </a:r>
          </a:p>
        </p:txBody>
      </p:sp>
      <p:sp>
        <p:nvSpPr>
          <p:cNvPr id="4" name="Slide Number Placeholder 5">
            <a:extLst>
              <a:ext uri="{FF2B5EF4-FFF2-40B4-BE49-F238E27FC236}">
                <a16:creationId xmlns:a16="http://schemas.microsoft.com/office/drawing/2014/main" id="{670F40A7-2765-4FD7-8E76-E56A0E1364D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51</a:t>
            </a:fld>
            <a:endParaRPr lang="en-US" dirty="0">
              <a:solidFill>
                <a:schemeClr val="bg1"/>
              </a:solidFill>
              <a:latin typeface="Calibri (Body)"/>
            </a:endParaRPr>
          </a:p>
        </p:txBody>
      </p:sp>
    </p:spTree>
    <p:extLst>
      <p:ext uri="{BB962C8B-B14F-4D97-AF65-F5344CB8AC3E}">
        <p14:creationId xmlns:p14="http://schemas.microsoft.com/office/powerpoint/2010/main" val="2721494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Decidability and Complexity</a:t>
            </a:r>
          </a:p>
        </p:txBody>
      </p:sp>
      <p:sp>
        <p:nvSpPr>
          <p:cNvPr id="3" name="Content Placeholder 2"/>
          <p:cNvSpPr>
            <a:spLocks noGrp="1"/>
          </p:cNvSpPr>
          <p:nvPr>
            <p:ph idx="1"/>
          </p:nvPr>
        </p:nvSpPr>
        <p:spPr>
          <a:xfrm>
            <a:off x="457200" y="1295400"/>
            <a:ext cx="8229600" cy="5257800"/>
          </a:xfrm>
        </p:spPr>
        <p:txBody>
          <a:bodyPr/>
          <a:lstStyle/>
          <a:p>
            <a:pPr>
              <a:lnSpc>
                <a:spcPct val="90000"/>
              </a:lnSpc>
              <a:spcBef>
                <a:spcPts val="0"/>
              </a:spcBef>
            </a:pPr>
            <a:r>
              <a:rPr lang="en-US" sz="1800" dirty="0"/>
              <a:t>A </a:t>
            </a:r>
            <a:r>
              <a:rPr lang="en-US" sz="1800" i="1" dirty="0"/>
              <a:t>decision problem </a:t>
            </a:r>
            <a:r>
              <a:rPr lang="en-US" sz="1800" dirty="0"/>
              <a:t>asks whether statements from a particular class of statements are true. Decision problems are also known as </a:t>
            </a:r>
            <a:r>
              <a:rPr lang="en-US" sz="1800" i="1" dirty="0"/>
              <a:t>yes-or-no problems. </a:t>
            </a:r>
          </a:p>
          <a:p>
            <a:pPr marL="347472" lvl="1">
              <a:lnSpc>
                <a:spcPct val="90000"/>
              </a:lnSpc>
              <a:spcBef>
                <a:spcPts val="0"/>
              </a:spcBef>
            </a:pPr>
            <a:r>
              <a:rPr lang="en-US" sz="1600" dirty="0"/>
              <a:t>Consider the question for a particular integer </a:t>
            </a:r>
            <a:r>
              <a:rPr lang="en-US" sz="1600" i="1" dirty="0"/>
              <a:t>n</a:t>
            </a:r>
            <a:r>
              <a:rPr lang="en-US" sz="1600" dirty="0"/>
              <a:t>, “Is </a:t>
            </a:r>
            <a:r>
              <a:rPr lang="en-US" sz="1600" i="1" dirty="0"/>
              <a:t>n</a:t>
            </a:r>
            <a:r>
              <a:rPr lang="en-US" sz="1600" dirty="0"/>
              <a:t> prime?” The answer is "yes" or "no.“</a:t>
            </a:r>
          </a:p>
          <a:p>
            <a:pPr marL="347472" lvl="1">
              <a:lnSpc>
                <a:spcPct val="90000"/>
              </a:lnSpc>
              <a:spcBef>
                <a:spcPts val="0"/>
              </a:spcBef>
            </a:pPr>
            <a:r>
              <a:rPr lang="en-US" sz="1600" dirty="0"/>
              <a:t>The </a:t>
            </a:r>
            <a:r>
              <a:rPr lang="en-US" sz="1600" i="1" dirty="0"/>
              <a:t>halting problem </a:t>
            </a:r>
            <a:r>
              <a:rPr lang="en-US" sz="1600" dirty="0"/>
              <a:t>is the decision problem that asks whether a Turing machine </a:t>
            </a:r>
            <a:r>
              <a:rPr lang="en-US" sz="1600" i="1" dirty="0"/>
              <a:t>T</a:t>
            </a:r>
            <a:r>
              <a:rPr lang="en-US" sz="1600" dirty="0"/>
              <a:t> eventually halts when given an input string </a:t>
            </a:r>
            <a:r>
              <a:rPr lang="en-US" sz="1600" i="1" dirty="0"/>
              <a:t>x</a:t>
            </a:r>
            <a:r>
              <a:rPr lang="en-US" sz="1600" dirty="0"/>
              <a:t>. </a:t>
            </a:r>
          </a:p>
          <a:p>
            <a:pPr>
              <a:lnSpc>
                <a:spcPct val="90000"/>
              </a:lnSpc>
              <a:spcBef>
                <a:spcPts val="0"/>
              </a:spcBef>
            </a:pPr>
            <a:r>
              <a:rPr lang="en-US" sz="1800" dirty="0"/>
              <a:t>When there is an effective algorithm that decides whether instances of a decision problem are true, we say that this problem is </a:t>
            </a:r>
            <a:r>
              <a:rPr lang="en-US" sz="1800" i="1" dirty="0"/>
              <a:t>solvable</a:t>
            </a:r>
            <a:r>
              <a:rPr lang="en-US" sz="1800" dirty="0"/>
              <a:t> or </a:t>
            </a:r>
            <a:r>
              <a:rPr lang="en-US" sz="1800" i="1" dirty="0"/>
              <a:t>decidable</a:t>
            </a:r>
            <a:r>
              <a:rPr lang="en-US" sz="1800" dirty="0"/>
              <a:t>.</a:t>
            </a:r>
          </a:p>
          <a:p>
            <a:pPr marL="347472" lvl="1">
              <a:lnSpc>
                <a:spcPct val="90000"/>
              </a:lnSpc>
              <a:spcBef>
                <a:spcPts val="0"/>
              </a:spcBef>
            </a:pPr>
            <a:r>
              <a:rPr lang="en-US" sz="1600" dirty="0"/>
              <a:t>In Section </a:t>
            </a:r>
            <a:r>
              <a:rPr lang="en-US" sz="1600" dirty="0">
                <a:ea typeface="Cambria Math" pitchFamily="18" charset="0"/>
              </a:rPr>
              <a:t>3.5</a:t>
            </a:r>
            <a:r>
              <a:rPr lang="en-US" sz="1600" dirty="0"/>
              <a:t>, an algorithm was given for determining whether a positive integer </a:t>
            </a:r>
            <a:r>
              <a:rPr lang="en-US" sz="1600" i="1" dirty="0"/>
              <a:t>n</a:t>
            </a:r>
            <a:r>
              <a:rPr lang="en-US" sz="1600" dirty="0"/>
              <a:t> is prime by checking whether it is divisible by primes not exceeding its square root. </a:t>
            </a:r>
          </a:p>
          <a:p>
            <a:pPr>
              <a:lnSpc>
                <a:spcPct val="90000"/>
              </a:lnSpc>
              <a:spcBef>
                <a:spcPts val="0"/>
              </a:spcBef>
            </a:pPr>
            <a:r>
              <a:rPr lang="en-US" sz="1800" dirty="0"/>
              <a:t>However, if no effective algorithm exists for solving a problem, then we say the problem is </a:t>
            </a:r>
            <a:r>
              <a:rPr lang="en-US" sz="1800" i="1" dirty="0"/>
              <a:t>unsolvable </a:t>
            </a:r>
            <a:r>
              <a:rPr lang="en-US" sz="1800" dirty="0"/>
              <a:t>or </a:t>
            </a:r>
            <a:r>
              <a:rPr lang="en-US" sz="1800" i="1" dirty="0"/>
              <a:t>undecidable</a:t>
            </a:r>
            <a:r>
              <a:rPr lang="en-US" sz="1800" dirty="0"/>
              <a:t>.</a:t>
            </a:r>
          </a:p>
          <a:p>
            <a:pPr marL="347472" lvl="1">
              <a:lnSpc>
                <a:spcPct val="90000"/>
              </a:lnSpc>
              <a:spcBef>
                <a:spcPts val="0"/>
              </a:spcBef>
            </a:pPr>
            <a:r>
              <a:rPr lang="en-US" sz="1600" dirty="0"/>
              <a:t>The halting problem is an unsolvable decision problem (proved in Section </a:t>
            </a:r>
            <a:r>
              <a:rPr lang="en-US" sz="1600" dirty="0">
                <a:ea typeface="Cambria Math" pitchFamily="18" charset="0"/>
              </a:rPr>
              <a:t>3.1</a:t>
            </a:r>
            <a:r>
              <a:rPr lang="en-US" sz="1600" dirty="0"/>
              <a:t>). That is, no TM exists that, when given an encoding of a TM </a:t>
            </a:r>
            <a:r>
              <a:rPr lang="en-US" sz="1600" i="1" dirty="0"/>
              <a:t>T</a:t>
            </a:r>
            <a:r>
              <a:rPr lang="en-US" sz="1600" dirty="0"/>
              <a:t> and its input string </a:t>
            </a:r>
            <a:r>
              <a:rPr lang="en-US" sz="1600" i="1" dirty="0"/>
              <a:t>x</a:t>
            </a:r>
            <a:r>
              <a:rPr lang="en-US" sz="1600" dirty="0"/>
              <a:t> as input, can determine whether </a:t>
            </a:r>
            <a:r>
              <a:rPr lang="en-US" sz="1600" i="1" dirty="0"/>
              <a:t>T</a:t>
            </a:r>
            <a:r>
              <a:rPr lang="en-US" sz="1600" dirty="0"/>
              <a:t> eventually halts when started with </a:t>
            </a:r>
            <a:r>
              <a:rPr lang="en-US" sz="1600" i="1" dirty="0"/>
              <a:t>x</a:t>
            </a:r>
            <a:r>
              <a:rPr lang="en-US" sz="1600" dirty="0"/>
              <a:t> written on its tape. </a:t>
            </a:r>
          </a:p>
          <a:p>
            <a:pPr>
              <a:lnSpc>
                <a:spcPct val="90000"/>
              </a:lnSpc>
              <a:spcBef>
                <a:spcPts val="0"/>
              </a:spcBef>
            </a:pPr>
            <a:r>
              <a:rPr lang="en-US" sz="1800" dirty="0"/>
              <a:t>A function that can be computed by a TM is called </a:t>
            </a:r>
            <a:r>
              <a:rPr lang="en-US" sz="1800" i="1" dirty="0"/>
              <a:t>computable</a:t>
            </a:r>
            <a:r>
              <a:rPr lang="en-US" sz="1800" dirty="0"/>
              <a:t> and a function that cannot be computed by a TM is called </a:t>
            </a:r>
            <a:r>
              <a:rPr lang="en-US" sz="1800" i="1" dirty="0" err="1"/>
              <a:t>uncomputable</a:t>
            </a:r>
            <a:r>
              <a:rPr lang="en-US" sz="1800" dirty="0"/>
              <a:t>. </a:t>
            </a:r>
          </a:p>
          <a:p>
            <a:pPr marL="347472" lvl="1">
              <a:lnSpc>
                <a:spcPct val="90000"/>
              </a:lnSpc>
              <a:spcBef>
                <a:spcPts val="0"/>
              </a:spcBef>
            </a:pPr>
            <a:r>
              <a:rPr lang="en-US" sz="1600" dirty="0"/>
              <a:t>The </a:t>
            </a:r>
            <a:r>
              <a:rPr lang="en-US" sz="1600" i="1" dirty="0"/>
              <a:t>busy beaver function</a:t>
            </a:r>
            <a:r>
              <a:rPr lang="en-US" sz="1600" dirty="0"/>
              <a:t>, which when given a positive integer </a:t>
            </a:r>
            <a:r>
              <a:rPr lang="en-US" sz="1600" i="1" dirty="0"/>
              <a:t>n</a:t>
            </a:r>
            <a:r>
              <a:rPr lang="en-US" sz="1600" dirty="0"/>
              <a:t> gives the maximum number of </a:t>
            </a:r>
            <a:r>
              <a:rPr lang="en-US" sz="1600" dirty="0">
                <a:ea typeface="Cambria Math" pitchFamily="18" charset="0"/>
              </a:rPr>
              <a:t>1</a:t>
            </a:r>
            <a:r>
              <a:rPr lang="en-US" sz="1600" dirty="0"/>
              <a:t>s that a TM with </a:t>
            </a:r>
            <a:r>
              <a:rPr lang="en-US" sz="1600" i="1" dirty="0"/>
              <a:t>n</a:t>
            </a:r>
            <a:r>
              <a:rPr lang="en-US" sz="1600" dirty="0"/>
              <a:t> states and alphabet {</a:t>
            </a:r>
            <a:r>
              <a:rPr lang="en-US" sz="1600" dirty="0">
                <a:ea typeface="Cambria Math" pitchFamily="18" charset="0"/>
              </a:rPr>
              <a:t>1</a:t>
            </a:r>
            <a:r>
              <a:rPr lang="en-US" sz="1600" dirty="0"/>
              <a:t>,</a:t>
            </a:r>
            <a:r>
              <a:rPr lang="en-US" sz="1600" i="1" dirty="0"/>
              <a:t>B</a:t>
            </a:r>
            <a:r>
              <a:rPr lang="en-US" sz="1600" dirty="0"/>
              <a:t>} may print on an initially blank tape is </a:t>
            </a:r>
            <a:r>
              <a:rPr lang="en-US" sz="1600" dirty="0" err="1"/>
              <a:t>uncomputable</a:t>
            </a:r>
            <a:r>
              <a:rPr lang="en-US" sz="1600" dirty="0"/>
              <a:t> (see Exercise </a:t>
            </a:r>
            <a:r>
              <a:rPr lang="en-US" sz="1600" dirty="0">
                <a:ea typeface="Cambria Math" pitchFamily="18" charset="0"/>
              </a:rPr>
              <a:t>35</a:t>
            </a:r>
            <a:r>
              <a:rPr lang="en-US" sz="1600" dirty="0"/>
              <a:t> in Section </a:t>
            </a:r>
            <a:r>
              <a:rPr lang="en-US" sz="1600" dirty="0">
                <a:ea typeface="Cambria Math" pitchFamily="18" charset="0"/>
              </a:rPr>
              <a:t>13.5</a:t>
            </a:r>
            <a:r>
              <a:rPr lang="en-US" sz="1600" dirty="0"/>
              <a:t>).</a:t>
            </a:r>
          </a:p>
        </p:txBody>
      </p:sp>
      <p:sp>
        <p:nvSpPr>
          <p:cNvPr id="4" name="Slide Number Placeholder 5">
            <a:extLst>
              <a:ext uri="{FF2B5EF4-FFF2-40B4-BE49-F238E27FC236}">
                <a16:creationId xmlns:a16="http://schemas.microsoft.com/office/drawing/2014/main" id="{5B586C18-DB83-4B9F-8108-FF4196FC2BE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52</a:t>
            </a:fld>
            <a:endParaRPr lang="en-US" dirty="0">
              <a:solidFill>
                <a:schemeClr val="bg1"/>
              </a:solidFill>
              <a:latin typeface="Calibri (Body)"/>
            </a:endParaRPr>
          </a:p>
        </p:txBody>
      </p:sp>
    </p:spTree>
    <p:extLst>
      <p:ext uri="{BB962C8B-B14F-4D97-AF65-F5344CB8AC3E}">
        <p14:creationId xmlns:p14="http://schemas.microsoft.com/office/powerpoint/2010/main" val="1735323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Classes </a:t>
            </a:r>
            <a:r>
              <a:rPr lang="en-US" i="1" dirty="0">
                <a:latin typeface="+mj-lt"/>
              </a:rPr>
              <a:t>P</a:t>
            </a:r>
            <a:r>
              <a:rPr lang="en-US" dirty="0">
                <a:latin typeface="+mj-lt"/>
              </a:rPr>
              <a:t> and </a:t>
            </a:r>
            <a:r>
              <a:rPr lang="en-US" i="1" dirty="0">
                <a:latin typeface="+mj-lt"/>
              </a:rPr>
              <a:t>NP</a:t>
            </a:r>
            <a:r>
              <a:rPr lang="en-US" sz="1500" dirty="0">
                <a:latin typeface="+mj-lt"/>
              </a:rPr>
              <a:t> 1</a:t>
            </a:r>
          </a:p>
        </p:txBody>
      </p:sp>
      <p:sp>
        <p:nvSpPr>
          <p:cNvPr id="3" name="Content Placeholder 2"/>
          <p:cNvSpPr>
            <a:spLocks noGrp="1"/>
          </p:cNvSpPr>
          <p:nvPr>
            <p:ph idx="1"/>
          </p:nvPr>
        </p:nvSpPr>
        <p:spPr/>
        <p:txBody>
          <a:bodyPr/>
          <a:lstStyle/>
          <a:p>
            <a:r>
              <a:rPr lang="en-US" sz="2800" dirty="0"/>
              <a:t>In a </a:t>
            </a:r>
            <a:r>
              <a:rPr lang="en-US" sz="2800" i="1" dirty="0"/>
              <a:t>nondeterministic Turing machine </a:t>
            </a:r>
            <a:r>
              <a:rPr lang="en-US" sz="2800" dirty="0"/>
              <a:t>(</a:t>
            </a:r>
            <a:r>
              <a:rPr lang="en-US" sz="2800" i="1" dirty="0"/>
              <a:t>NDTM</a:t>
            </a:r>
            <a:r>
              <a:rPr lang="en-US" sz="2800" dirty="0"/>
              <a:t>), the restriction that no two transition rules begin with the same pair (</a:t>
            </a:r>
            <a:r>
              <a:rPr lang="en-US" sz="2800" i="1" dirty="0"/>
              <a:t>s</a:t>
            </a:r>
            <a:r>
              <a:rPr lang="en-US" sz="2800" dirty="0"/>
              <a:t>, </a:t>
            </a:r>
            <a:r>
              <a:rPr lang="en-US" sz="2800" i="1" dirty="0"/>
              <a:t>x</a:t>
            </a:r>
            <a:r>
              <a:rPr lang="en-US" sz="2800" dirty="0"/>
              <a:t>) is eliminated. </a:t>
            </a:r>
          </a:p>
          <a:p>
            <a:r>
              <a:rPr lang="en-US" sz="2800" dirty="0"/>
              <a:t>Hence, there may be more than one transition rule beginning with each (state, tape symbol) pair, so that there may be a choice as to which rule to use at each step.</a:t>
            </a:r>
          </a:p>
          <a:p>
            <a:r>
              <a:rPr lang="en-US" sz="2800" dirty="0"/>
              <a:t>A NDTM </a:t>
            </a:r>
            <a:r>
              <a:rPr lang="en-US" sz="2800" i="1" dirty="0"/>
              <a:t>T</a:t>
            </a:r>
            <a:r>
              <a:rPr lang="en-US" sz="2800" dirty="0"/>
              <a:t> recognizes a string </a:t>
            </a:r>
            <a:r>
              <a:rPr lang="en-US" sz="2800" i="1" dirty="0"/>
              <a:t>x</a:t>
            </a:r>
            <a:r>
              <a:rPr lang="en-US" sz="2800" dirty="0"/>
              <a:t> if and only if there exists some sequence of transitions of </a:t>
            </a:r>
            <a:r>
              <a:rPr lang="en-US" sz="2800" i="1" dirty="0"/>
              <a:t>T</a:t>
            </a:r>
            <a:r>
              <a:rPr lang="en-US" sz="2800" dirty="0"/>
              <a:t> that ends in a final state when the machine starts in the initial position with </a:t>
            </a:r>
            <a:r>
              <a:rPr lang="en-US" sz="2800" i="1" dirty="0"/>
              <a:t>x</a:t>
            </a:r>
            <a:r>
              <a:rPr lang="en-US" sz="2800" dirty="0"/>
              <a:t> written on the tape.</a:t>
            </a:r>
          </a:p>
        </p:txBody>
      </p:sp>
      <p:sp>
        <p:nvSpPr>
          <p:cNvPr id="4" name="Slide Number Placeholder 5">
            <a:extLst>
              <a:ext uri="{FF2B5EF4-FFF2-40B4-BE49-F238E27FC236}">
                <a16:creationId xmlns:a16="http://schemas.microsoft.com/office/drawing/2014/main" id="{DCBC4803-50CD-47A1-89F1-F0AD58A7A84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53</a:t>
            </a:fld>
            <a:endParaRPr lang="en-US" dirty="0">
              <a:solidFill>
                <a:schemeClr val="bg1"/>
              </a:solidFill>
              <a:latin typeface="Calibri (Body)"/>
            </a:endParaRPr>
          </a:p>
        </p:txBody>
      </p:sp>
    </p:spTree>
    <p:extLst>
      <p:ext uri="{BB962C8B-B14F-4D97-AF65-F5344CB8AC3E}">
        <p14:creationId xmlns:p14="http://schemas.microsoft.com/office/powerpoint/2010/main" val="2307736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Classes </a:t>
            </a:r>
            <a:r>
              <a:rPr lang="en-US" i="1" dirty="0">
                <a:latin typeface="+mj-lt"/>
              </a:rPr>
              <a:t>P</a:t>
            </a:r>
            <a:r>
              <a:rPr lang="en-US" dirty="0">
                <a:latin typeface="+mj-lt"/>
              </a:rPr>
              <a:t> and </a:t>
            </a:r>
            <a:r>
              <a:rPr lang="en-US" i="1" dirty="0">
                <a:latin typeface="+mj-lt"/>
              </a:rPr>
              <a:t>NP</a:t>
            </a:r>
            <a:r>
              <a:rPr lang="en-US" sz="1500" dirty="0">
                <a:latin typeface="+mj-lt"/>
              </a:rPr>
              <a:t> 2</a:t>
            </a:r>
          </a:p>
        </p:txBody>
      </p:sp>
      <p:sp>
        <p:nvSpPr>
          <p:cNvPr id="3" name="Content Placeholder 2"/>
          <p:cNvSpPr>
            <a:spLocks noGrp="1"/>
          </p:cNvSpPr>
          <p:nvPr>
            <p:ph idx="1"/>
          </p:nvPr>
        </p:nvSpPr>
        <p:spPr/>
        <p:txBody>
          <a:bodyPr/>
          <a:lstStyle/>
          <a:p>
            <a:pPr>
              <a:lnSpc>
                <a:spcPct val="90000"/>
              </a:lnSpc>
              <a:spcBef>
                <a:spcPts val="600"/>
              </a:spcBef>
            </a:pPr>
            <a:r>
              <a:rPr lang="en-US" sz="2000" dirty="0"/>
              <a:t>A decision problem is in </a:t>
            </a:r>
            <a:r>
              <a:rPr lang="en-US" sz="2000" i="1" dirty="0"/>
              <a:t>P</a:t>
            </a:r>
            <a:r>
              <a:rPr lang="en-US" sz="2000" dirty="0"/>
              <a:t>, the </a:t>
            </a:r>
            <a:r>
              <a:rPr lang="en-US" sz="2000" i="1" dirty="0"/>
              <a:t>class of polynomial-time problems</a:t>
            </a:r>
            <a:r>
              <a:rPr lang="en-US" sz="2000" dirty="0"/>
              <a:t>, if it can be solved by a deterministic Turing machine in polynomial time in terms of the size of its input. </a:t>
            </a:r>
          </a:p>
          <a:p>
            <a:pPr>
              <a:lnSpc>
                <a:spcPct val="90000"/>
              </a:lnSpc>
              <a:spcBef>
                <a:spcPts val="600"/>
              </a:spcBef>
            </a:pPr>
            <a:r>
              <a:rPr lang="en-US" sz="2000" dirty="0"/>
              <a:t>That is, a decision problem is in </a:t>
            </a:r>
            <a:r>
              <a:rPr lang="en-US" sz="2000" i="1" dirty="0"/>
              <a:t>P</a:t>
            </a:r>
            <a:r>
              <a:rPr lang="en-US" sz="2000" dirty="0"/>
              <a:t> if there is a deterministic Turing machine </a:t>
            </a:r>
            <a:r>
              <a:rPr lang="en-US" sz="2000" i="1" dirty="0"/>
              <a:t>T</a:t>
            </a:r>
            <a:r>
              <a:rPr lang="en-US" sz="2000" dirty="0"/>
              <a:t> that solves the decision problem and a polynomial </a:t>
            </a:r>
            <a:r>
              <a:rPr lang="en-US" sz="2000" i="1" dirty="0"/>
              <a:t>p</a:t>
            </a:r>
            <a:r>
              <a:rPr lang="en-US" sz="2000" dirty="0"/>
              <a:t>(</a:t>
            </a:r>
            <a:r>
              <a:rPr lang="en-US" sz="2000" i="1" dirty="0"/>
              <a:t>n</a:t>
            </a:r>
            <a:r>
              <a:rPr lang="en-US" sz="2000" dirty="0"/>
              <a:t>) such that for all integers </a:t>
            </a:r>
            <a:r>
              <a:rPr lang="en-US" sz="2000" i="1" dirty="0"/>
              <a:t>n</a:t>
            </a:r>
            <a:r>
              <a:rPr lang="en-US" sz="2000" dirty="0"/>
              <a:t>, </a:t>
            </a:r>
            <a:r>
              <a:rPr lang="en-US" sz="2000" i="1" dirty="0"/>
              <a:t>T</a:t>
            </a:r>
            <a:r>
              <a:rPr lang="en-US" sz="2000" dirty="0"/>
              <a:t> halts in a final state after no more than </a:t>
            </a:r>
            <a:r>
              <a:rPr lang="en-US" sz="2000" i="1" dirty="0"/>
              <a:t>p</a:t>
            </a:r>
            <a:r>
              <a:rPr lang="en-US" sz="2000" dirty="0"/>
              <a:t>(</a:t>
            </a:r>
            <a:r>
              <a:rPr lang="en-US" sz="2000" i="1" dirty="0"/>
              <a:t>n</a:t>
            </a:r>
            <a:r>
              <a:rPr lang="en-US" sz="2000" dirty="0"/>
              <a:t>) transitions whenever the input to </a:t>
            </a:r>
            <a:r>
              <a:rPr lang="en-US" sz="2000" i="1" dirty="0"/>
              <a:t>T</a:t>
            </a:r>
            <a:r>
              <a:rPr lang="en-US" sz="2000" dirty="0"/>
              <a:t> is a string of length </a:t>
            </a:r>
            <a:r>
              <a:rPr lang="en-US" sz="2000" i="1" dirty="0"/>
              <a:t>n</a:t>
            </a:r>
            <a:r>
              <a:rPr lang="en-US" sz="2000" dirty="0"/>
              <a:t>. </a:t>
            </a:r>
          </a:p>
          <a:p>
            <a:pPr>
              <a:lnSpc>
                <a:spcPct val="90000"/>
              </a:lnSpc>
              <a:spcBef>
                <a:spcPts val="600"/>
              </a:spcBef>
            </a:pPr>
            <a:r>
              <a:rPr lang="en-US" sz="2000" dirty="0"/>
              <a:t>A decision problem is in </a:t>
            </a:r>
            <a:r>
              <a:rPr lang="en-US" sz="2000" i="1" dirty="0"/>
              <a:t>NP</a:t>
            </a:r>
            <a:r>
              <a:rPr lang="en-US" sz="2000" dirty="0"/>
              <a:t>, the </a:t>
            </a:r>
            <a:r>
              <a:rPr lang="en-US" sz="2000" i="1" dirty="0"/>
              <a:t>class of nondeterministic polynomial-time problems</a:t>
            </a:r>
            <a:r>
              <a:rPr lang="en-US" sz="2000" dirty="0"/>
              <a:t>, if it can be solved by a nondeterministic Turing machine in polynomial time in terms of the size of its input. </a:t>
            </a:r>
          </a:p>
          <a:p>
            <a:pPr>
              <a:lnSpc>
                <a:spcPct val="90000"/>
              </a:lnSpc>
              <a:spcBef>
                <a:spcPts val="600"/>
              </a:spcBef>
            </a:pPr>
            <a:r>
              <a:rPr lang="en-US" sz="2000" dirty="0"/>
              <a:t>That is, a decision problem is in </a:t>
            </a:r>
            <a:r>
              <a:rPr lang="en-US" sz="2000" i="1" dirty="0"/>
              <a:t>NP</a:t>
            </a:r>
            <a:r>
              <a:rPr lang="en-US" sz="2000" dirty="0"/>
              <a:t> if there is a nondeterministic Turing machine </a:t>
            </a:r>
            <a:r>
              <a:rPr lang="en-US" sz="2000" i="1" dirty="0"/>
              <a:t>T</a:t>
            </a:r>
            <a:r>
              <a:rPr lang="en-US" sz="2000" dirty="0"/>
              <a:t> that solves the problem and a polynomial </a:t>
            </a:r>
            <a:r>
              <a:rPr lang="en-US" sz="2000" i="1" dirty="0"/>
              <a:t>p</a:t>
            </a:r>
            <a:r>
              <a:rPr lang="en-US" sz="2000" dirty="0"/>
              <a:t>(</a:t>
            </a:r>
            <a:r>
              <a:rPr lang="en-US" sz="2000" i="1" dirty="0"/>
              <a:t>n</a:t>
            </a:r>
            <a:r>
              <a:rPr lang="en-US" sz="2000" dirty="0"/>
              <a:t>) such that for all integers </a:t>
            </a:r>
            <a:r>
              <a:rPr lang="en-US" sz="2000" i="1" dirty="0"/>
              <a:t>n</a:t>
            </a:r>
            <a:r>
              <a:rPr lang="en-US" sz="2000" dirty="0"/>
              <a:t>, </a:t>
            </a:r>
            <a:r>
              <a:rPr lang="en-US" sz="2000" i="1" dirty="0"/>
              <a:t>T</a:t>
            </a:r>
            <a:r>
              <a:rPr lang="en-US" sz="2000" dirty="0"/>
              <a:t> halts for every choice of transitions after no more than </a:t>
            </a:r>
            <a:r>
              <a:rPr lang="en-US" sz="2000" i="1" dirty="0"/>
              <a:t>p</a:t>
            </a:r>
            <a:r>
              <a:rPr lang="en-US" sz="2000" dirty="0"/>
              <a:t>(</a:t>
            </a:r>
            <a:r>
              <a:rPr lang="en-US" sz="2000" i="1" dirty="0"/>
              <a:t>n</a:t>
            </a:r>
            <a:r>
              <a:rPr lang="en-US" sz="2000" dirty="0"/>
              <a:t>) transitions whenever the input to </a:t>
            </a:r>
            <a:r>
              <a:rPr lang="en-US" sz="2000" i="1" dirty="0"/>
              <a:t>T</a:t>
            </a:r>
            <a:r>
              <a:rPr lang="en-US" sz="2000" dirty="0"/>
              <a:t> is a string of length </a:t>
            </a:r>
            <a:r>
              <a:rPr lang="en-US" sz="2000" i="1" dirty="0"/>
              <a:t>n</a:t>
            </a:r>
            <a:r>
              <a:rPr lang="en-US" sz="2000" dirty="0"/>
              <a:t>. </a:t>
            </a:r>
          </a:p>
          <a:p>
            <a:pPr>
              <a:lnSpc>
                <a:spcPct val="90000"/>
              </a:lnSpc>
              <a:spcBef>
                <a:spcPts val="600"/>
              </a:spcBef>
            </a:pPr>
            <a:r>
              <a:rPr lang="en-US" sz="2000" dirty="0"/>
              <a:t>Problems in </a:t>
            </a:r>
            <a:r>
              <a:rPr lang="en-US" sz="2000" i="1" dirty="0"/>
              <a:t>P</a:t>
            </a:r>
            <a:r>
              <a:rPr lang="en-US" sz="2000" dirty="0"/>
              <a:t> are called </a:t>
            </a:r>
            <a:r>
              <a:rPr lang="en-US" sz="2000" i="1" dirty="0"/>
              <a:t>tractable</a:t>
            </a:r>
            <a:r>
              <a:rPr lang="en-US" sz="2000" dirty="0"/>
              <a:t>, whereas problems not in </a:t>
            </a:r>
            <a:r>
              <a:rPr lang="en-US" sz="2000" i="1" dirty="0"/>
              <a:t>P</a:t>
            </a:r>
            <a:r>
              <a:rPr lang="en-US" sz="2000" dirty="0"/>
              <a:t> are called </a:t>
            </a:r>
            <a:r>
              <a:rPr lang="en-US" sz="2000" i="1" dirty="0"/>
              <a:t>intractable</a:t>
            </a:r>
            <a:r>
              <a:rPr lang="en-US" sz="2000" dirty="0"/>
              <a:t>.</a:t>
            </a:r>
          </a:p>
        </p:txBody>
      </p:sp>
      <p:sp>
        <p:nvSpPr>
          <p:cNvPr id="4" name="Slide Number Placeholder 5">
            <a:extLst>
              <a:ext uri="{FF2B5EF4-FFF2-40B4-BE49-F238E27FC236}">
                <a16:creationId xmlns:a16="http://schemas.microsoft.com/office/drawing/2014/main" id="{04DF731F-3A8C-4752-93A8-ECDE2DBB953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54</a:t>
            </a:fld>
            <a:endParaRPr lang="en-US" dirty="0">
              <a:solidFill>
                <a:schemeClr val="bg1"/>
              </a:solidFill>
              <a:latin typeface="Calibri (Body)"/>
            </a:endParaRPr>
          </a:p>
        </p:txBody>
      </p:sp>
    </p:spTree>
    <p:extLst>
      <p:ext uri="{BB962C8B-B14F-4D97-AF65-F5344CB8AC3E}">
        <p14:creationId xmlns:p14="http://schemas.microsoft.com/office/powerpoint/2010/main" val="13777067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Classes </a:t>
            </a:r>
            <a:r>
              <a:rPr lang="en-US" i="1" dirty="0">
                <a:latin typeface="+mj-lt"/>
              </a:rPr>
              <a:t>P</a:t>
            </a:r>
            <a:r>
              <a:rPr lang="en-US" dirty="0">
                <a:latin typeface="+mj-lt"/>
              </a:rPr>
              <a:t> and </a:t>
            </a:r>
            <a:r>
              <a:rPr lang="en-US" i="1" dirty="0">
                <a:latin typeface="+mj-lt"/>
              </a:rPr>
              <a:t>NP</a:t>
            </a:r>
            <a:r>
              <a:rPr lang="en-US" sz="1500" dirty="0">
                <a:latin typeface="+mj-lt"/>
              </a:rPr>
              <a:t> 3</a:t>
            </a:r>
          </a:p>
        </p:txBody>
      </p:sp>
      <p:sp>
        <p:nvSpPr>
          <p:cNvPr id="3" name="Content Placeholder 2"/>
          <p:cNvSpPr>
            <a:spLocks noGrp="1"/>
          </p:cNvSpPr>
          <p:nvPr>
            <p:ph idx="1"/>
          </p:nvPr>
        </p:nvSpPr>
        <p:spPr>
          <a:xfrm>
            <a:off x="457200" y="1295400"/>
            <a:ext cx="8412480" cy="5257800"/>
          </a:xfrm>
        </p:spPr>
        <p:txBody>
          <a:bodyPr/>
          <a:lstStyle/>
          <a:p>
            <a:r>
              <a:rPr lang="en-US" sz="2800" dirty="0"/>
              <a:t>For a problem to be in </a:t>
            </a:r>
            <a:r>
              <a:rPr lang="en-US" sz="2800" i="1" dirty="0"/>
              <a:t>NP</a:t>
            </a:r>
            <a:r>
              <a:rPr lang="en-US" sz="2800" dirty="0"/>
              <a:t>, it is necessary only that there be a NDTM that when given a true statement from the set of statements addressed by the problem, can verify its truth in polynomial time by making the correct guess at each step. </a:t>
            </a:r>
          </a:p>
          <a:p>
            <a:pPr marL="347472" lvl="1"/>
            <a:r>
              <a:rPr lang="en-US" sz="2400" dirty="0"/>
              <a:t>The problem of determining whether a given graph has a Hamilton circuit is an </a:t>
            </a:r>
            <a:r>
              <a:rPr lang="en-US" sz="2400" i="1" dirty="0"/>
              <a:t>NP</a:t>
            </a:r>
            <a:r>
              <a:rPr lang="en-US" sz="2400" dirty="0"/>
              <a:t> problem, because a NDTM can easily verify that a simple circuit in a graph passes through each vertex exactly once.</a:t>
            </a:r>
          </a:p>
          <a:p>
            <a:pPr marL="347472" lvl="1"/>
            <a:r>
              <a:rPr lang="en-US" sz="2400" dirty="0"/>
              <a:t>It can do this by making a series of correct guesses corresponding to successively adding edges to form the circuit.</a:t>
            </a:r>
          </a:p>
        </p:txBody>
      </p:sp>
      <p:sp>
        <p:nvSpPr>
          <p:cNvPr id="4" name="Slide Number Placeholder 5">
            <a:extLst>
              <a:ext uri="{FF2B5EF4-FFF2-40B4-BE49-F238E27FC236}">
                <a16:creationId xmlns:a16="http://schemas.microsoft.com/office/drawing/2014/main" id="{D60886AF-5C81-4E3B-BA5E-3F9D0AF16DF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55</a:t>
            </a:fld>
            <a:endParaRPr lang="en-US" dirty="0">
              <a:solidFill>
                <a:schemeClr val="bg1"/>
              </a:solidFill>
              <a:latin typeface="Calibri (Body)"/>
            </a:endParaRPr>
          </a:p>
        </p:txBody>
      </p:sp>
    </p:spTree>
    <p:extLst>
      <p:ext uri="{BB962C8B-B14F-4D97-AF65-F5344CB8AC3E}">
        <p14:creationId xmlns:p14="http://schemas.microsoft.com/office/powerpoint/2010/main" val="2494100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Wrapping Everything up with a Millennium Problem</a:t>
            </a:r>
          </a:p>
        </p:txBody>
      </p:sp>
      <p:sp>
        <p:nvSpPr>
          <p:cNvPr id="3" name="Content Placeholder 2"/>
          <p:cNvSpPr>
            <a:spLocks noGrp="1"/>
          </p:cNvSpPr>
          <p:nvPr>
            <p:ph idx="1"/>
          </p:nvPr>
        </p:nvSpPr>
        <p:spPr>
          <a:xfrm>
            <a:off x="457200" y="1295400"/>
            <a:ext cx="8229600" cy="640080"/>
          </a:xfrm>
        </p:spPr>
        <p:txBody>
          <a:bodyPr/>
          <a:lstStyle/>
          <a:p>
            <a:pPr>
              <a:lnSpc>
                <a:spcPct val="95000"/>
              </a:lnSpc>
            </a:pPr>
            <a:r>
              <a:rPr lang="en-US" sz="2000" dirty="0"/>
              <a:t>Because every DTM can also be a considered to be a NDTM, where each (state, tape symbol) pair occurs in exactly one transition rule,</a:t>
            </a:r>
          </a:p>
        </p:txBody>
      </p:sp>
      <p:graphicFrame>
        <p:nvGraphicFramePr>
          <p:cNvPr id="7"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08720016"/>
              </p:ext>
            </p:extLst>
          </p:nvPr>
        </p:nvGraphicFramePr>
        <p:xfrm>
          <a:off x="6858000" y="1616393"/>
          <a:ext cx="914400" cy="319087"/>
        </p:xfrm>
        <a:graphic>
          <a:graphicData uri="http://schemas.openxmlformats.org/presentationml/2006/ole">
            <mc:AlternateContent xmlns:mc="http://schemas.openxmlformats.org/markup-compatibility/2006">
              <mc:Choice xmlns:v="urn:schemas-microsoft-com:vml" Requires="v">
                <p:oleObj name="Equation" r:id="rId2" imgW="507960" imgH="177480" progId="Equation.DSMT4">
                  <p:embed/>
                </p:oleObj>
              </mc:Choice>
              <mc:Fallback>
                <p:oleObj name="Equation" r:id="rId2" imgW="507960" imgH="177480" progId="Equation.DSMT4">
                  <p:embed/>
                  <p:pic>
                    <p:nvPicPr>
                      <p:cNvPr id="0" name=""/>
                      <p:cNvPicPr/>
                      <p:nvPr/>
                    </p:nvPicPr>
                    <p:blipFill>
                      <a:blip r:embed="rId3"/>
                      <a:stretch>
                        <a:fillRect/>
                      </a:stretch>
                    </p:blipFill>
                    <p:spPr>
                      <a:xfrm>
                        <a:off x="6858000" y="1616393"/>
                        <a:ext cx="914400" cy="319087"/>
                      </a:xfrm>
                      <a:prstGeom prst="rect">
                        <a:avLst/>
                      </a:prstGeom>
                    </p:spPr>
                  </p:pic>
                </p:oleObj>
              </mc:Fallback>
            </mc:AlternateContent>
          </a:graphicData>
        </a:graphic>
      </p:graphicFrame>
      <p:sp>
        <p:nvSpPr>
          <p:cNvPr id="4" name="Content Placeholder 4"/>
          <p:cNvSpPr>
            <a:spLocks noGrp="1"/>
          </p:cNvSpPr>
          <p:nvPr>
            <p:ph idx="13"/>
          </p:nvPr>
        </p:nvSpPr>
        <p:spPr>
          <a:xfrm>
            <a:off x="457200" y="1981200"/>
            <a:ext cx="8229600" cy="4495800"/>
          </a:xfrm>
        </p:spPr>
        <p:txBody>
          <a:bodyPr/>
          <a:lstStyle/>
          <a:p>
            <a:pPr>
              <a:lnSpc>
                <a:spcPct val="95000"/>
              </a:lnSpc>
              <a:spcBef>
                <a:spcPts val="0"/>
              </a:spcBef>
            </a:pPr>
            <a:r>
              <a:rPr lang="en-US" sz="2000" dirty="0"/>
              <a:t>The most famous open question in theoretical CS, and one of the millennium problems with a $</a:t>
            </a:r>
            <a:r>
              <a:rPr lang="en-US" sz="2000" dirty="0">
                <a:ea typeface="Cambria Math" pitchFamily="18" charset="0"/>
              </a:rPr>
              <a:t>1,000,000</a:t>
            </a:r>
            <a:r>
              <a:rPr lang="en-US" sz="2000" dirty="0"/>
              <a:t> prize, is whether every problem in </a:t>
            </a:r>
            <a:r>
              <a:rPr lang="en-US" sz="2000" i="1" dirty="0"/>
              <a:t>NP</a:t>
            </a:r>
            <a:r>
              <a:rPr lang="en-US" sz="2000" dirty="0"/>
              <a:t> is also in </a:t>
            </a:r>
            <a:r>
              <a:rPr lang="en-US" sz="2000" i="1" dirty="0"/>
              <a:t>P</a:t>
            </a:r>
            <a:r>
              <a:rPr lang="en-US" sz="2000" dirty="0"/>
              <a:t>, that is, whether </a:t>
            </a:r>
            <a:r>
              <a:rPr lang="en-US" sz="2000" i="1" dirty="0"/>
              <a:t>P</a:t>
            </a:r>
            <a:r>
              <a:rPr lang="en-US" sz="2000" dirty="0"/>
              <a:t> = </a:t>
            </a:r>
            <a:r>
              <a:rPr lang="en-US" sz="2000" i="1" dirty="0"/>
              <a:t>NP</a:t>
            </a:r>
            <a:r>
              <a:rPr lang="en-US" sz="2000" dirty="0"/>
              <a:t>.</a:t>
            </a:r>
          </a:p>
          <a:p>
            <a:pPr>
              <a:lnSpc>
                <a:spcPct val="95000"/>
              </a:lnSpc>
              <a:spcBef>
                <a:spcPts val="0"/>
              </a:spcBef>
            </a:pPr>
            <a:r>
              <a:rPr lang="en-US" sz="2000" dirty="0"/>
              <a:t>There is an important class of problems, known as </a:t>
            </a:r>
            <a:r>
              <a:rPr lang="en-US" sz="2000" i="1" dirty="0"/>
              <a:t>NP-complete</a:t>
            </a:r>
            <a:r>
              <a:rPr lang="en-US" sz="2000" dirty="0"/>
              <a:t> problems, where a problem is in this class if it is the class </a:t>
            </a:r>
            <a:r>
              <a:rPr lang="en-US" sz="2000" i="1" dirty="0"/>
              <a:t>NP</a:t>
            </a:r>
            <a:r>
              <a:rPr lang="en-US" sz="2000" dirty="0"/>
              <a:t> and if this problem was also in the class </a:t>
            </a:r>
            <a:r>
              <a:rPr lang="en-US" sz="2000" i="1" dirty="0"/>
              <a:t>P</a:t>
            </a:r>
            <a:r>
              <a:rPr lang="en-US" sz="2000" dirty="0"/>
              <a:t>, then every problem in </a:t>
            </a:r>
            <a:r>
              <a:rPr lang="en-US" sz="2000" i="1" dirty="0"/>
              <a:t>NP</a:t>
            </a:r>
            <a:r>
              <a:rPr lang="en-US" sz="2000" dirty="0"/>
              <a:t> must also be in </a:t>
            </a:r>
            <a:r>
              <a:rPr lang="en-US" sz="2000" i="1" dirty="0"/>
              <a:t>P</a:t>
            </a:r>
            <a:r>
              <a:rPr lang="en-US" sz="2000" dirty="0"/>
              <a:t>.</a:t>
            </a:r>
          </a:p>
          <a:p>
            <a:pPr>
              <a:lnSpc>
                <a:spcPct val="95000"/>
              </a:lnSpc>
              <a:spcBef>
                <a:spcPts val="0"/>
              </a:spcBef>
            </a:pPr>
            <a:r>
              <a:rPr lang="en-US" sz="2000" dirty="0"/>
              <a:t>That is, a problem is </a:t>
            </a:r>
            <a:r>
              <a:rPr lang="en-US" sz="2000" i="1" dirty="0"/>
              <a:t>NP</a:t>
            </a:r>
            <a:r>
              <a:rPr lang="en-US" sz="2000" dirty="0"/>
              <a:t>-complete if the existence of a polynomial-time algorithm for solving it implies the existence of a polynomial-time algorithm for every problem in </a:t>
            </a:r>
            <a:r>
              <a:rPr lang="en-US" sz="2000" i="1" dirty="0"/>
              <a:t>NP</a:t>
            </a:r>
            <a:r>
              <a:rPr lang="en-US" sz="2000" dirty="0"/>
              <a:t>.</a:t>
            </a:r>
          </a:p>
          <a:p>
            <a:pPr>
              <a:lnSpc>
                <a:spcPct val="95000"/>
              </a:lnSpc>
              <a:spcBef>
                <a:spcPts val="0"/>
              </a:spcBef>
            </a:pPr>
            <a:r>
              <a:rPr lang="en-US" sz="2000" dirty="0"/>
              <a:t>We have studied several problems that can be shown to be </a:t>
            </a:r>
            <a:r>
              <a:rPr lang="en-US" sz="2000" i="1" dirty="0"/>
              <a:t>NP</a:t>
            </a:r>
            <a:r>
              <a:rPr lang="en-US" sz="2000" dirty="0"/>
              <a:t>-complete in this text, including determining whether a simple graph has a Hamilton circuit and determining whether a proposition in </a:t>
            </a:r>
            <a:r>
              <a:rPr lang="en-US" sz="2000" i="1" dirty="0"/>
              <a:t>n</a:t>
            </a:r>
            <a:r>
              <a:rPr lang="en-US" sz="2000" dirty="0"/>
              <a:t> variables is a tautology.</a:t>
            </a:r>
          </a:p>
          <a:p>
            <a:pPr>
              <a:lnSpc>
                <a:spcPct val="95000"/>
              </a:lnSpc>
              <a:spcBef>
                <a:spcPts val="0"/>
              </a:spcBef>
            </a:pPr>
            <a:r>
              <a:rPr lang="en-US" sz="2000" dirty="0"/>
              <a:t>This concludes our introduction to discrete mathematics, but it should come as no surprise that there is a lot more to learn!</a:t>
            </a:r>
          </a:p>
        </p:txBody>
      </p:sp>
      <p:sp>
        <p:nvSpPr>
          <p:cNvPr id="6" name="Slide Number Placeholder 5">
            <a:extLst>
              <a:ext uri="{FF2B5EF4-FFF2-40B4-BE49-F238E27FC236}">
                <a16:creationId xmlns:a16="http://schemas.microsoft.com/office/drawing/2014/main" id="{E7B1263D-6F94-4E44-9FDD-7FB1ADD3A6A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56</a:t>
            </a:fld>
            <a:endParaRPr lang="en-US" dirty="0">
              <a:solidFill>
                <a:schemeClr val="bg1"/>
              </a:solidFill>
              <a:latin typeface="Calibri (Body)"/>
            </a:endParaRPr>
          </a:p>
        </p:txBody>
      </p:sp>
    </p:spTree>
    <p:extLst>
      <p:ext uri="{BB962C8B-B14F-4D97-AF65-F5344CB8AC3E}">
        <p14:creationId xmlns:p14="http://schemas.microsoft.com/office/powerpoint/2010/main" val="23934199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E60124-7286-4210-8ADA-824423F33FA8}"/>
              </a:ext>
            </a:extLst>
          </p:cNvPr>
          <p:cNvSpPr>
            <a:spLocks noGrp="1"/>
          </p:cNvSpPr>
          <p:nvPr>
            <p:ph type="title"/>
          </p:nvPr>
        </p:nvSpPr>
        <p:spPr/>
        <p:txBody>
          <a:bodyPr/>
          <a:lstStyle/>
          <a:p>
            <a:r>
              <a:rPr lang="en-US" dirty="0"/>
              <a:t>End of Main Content</a:t>
            </a:r>
          </a:p>
        </p:txBody>
      </p:sp>
      <p:sp>
        <p:nvSpPr>
          <p:cNvPr id="6" name="Text Placeholder 2">
            <a:extLst>
              <a:ext uri="{FF2B5EF4-FFF2-40B4-BE49-F238E27FC236}">
                <a16:creationId xmlns:a16="http://schemas.microsoft.com/office/drawing/2014/main" id="{5173854C-2D12-4CEC-AC09-4FC985026108}"/>
              </a:ext>
            </a:extLst>
          </p:cNvPr>
          <p:cNvSpPr txBox="1">
            <a:spLocks/>
          </p:cNvSpPr>
          <p:nvPr/>
        </p:nvSpPr>
        <p:spPr>
          <a:xfrm>
            <a:off x="0" y="6248400"/>
            <a:ext cx="9144000" cy="502920"/>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Calibri (Body)"/>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4105357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1D58-4AC1-48D3-AADB-765F0AA25A95}"/>
              </a:ext>
            </a:extLst>
          </p:cNvPr>
          <p:cNvSpPr>
            <a:spLocks noGrp="1"/>
          </p:cNvSpPr>
          <p:nvPr>
            <p:ph type="title"/>
          </p:nvPr>
        </p:nvSpPr>
        <p:spPr/>
        <p:txBody>
          <a:bodyPr/>
          <a:lstStyle/>
          <a:p>
            <a:r>
              <a:rPr lang="en-US" sz="6000" b="1" dirty="0">
                <a:latin typeface="+mj-lt"/>
              </a:rPr>
              <a:t>Accessibility Content: </a:t>
            </a:r>
            <a:br>
              <a:rPr lang="en-US" sz="6000" b="1" dirty="0">
                <a:latin typeface="+mj-lt"/>
              </a:rPr>
            </a:br>
            <a:r>
              <a:rPr lang="en-US" sz="6000" b="1" dirty="0">
                <a:latin typeface="+mj-lt"/>
              </a:rPr>
              <a:t>Text Alternatives for Images</a:t>
            </a:r>
            <a:endParaRPr lang="en-US" dirty="0">
              <a:latin typeface="+mj-lt"/>
            </a:endParaRPr>
          </a:p>
        </p:txBody>
      </p:sp>
      <p:sp>
        <p:nvSpPr>
          <p:cNvPr id="3" name="Slide Number Placeholder 5">
            <a:extLst>
              <a:ext uri="{FF2B5EF4-FFF2-40B4-BE49-F238E27FC236}">
                <a16:creationId xmlns:a16="http://schemas.microsoft.com/office/drawing/2014/main" id="{1A287B62-E46A-4415-9D8A-C5EE0167171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58</a:t>
            </a:fld>
            <a:endParaRPr lang="en-US" dirty="0">
              <a:solidFill>
                <a:schemeClr val="bg1"/>
              </a:solidFill>
              <a:latin typeface="Calibri (Body)"/>
            </a:endParaRPr>
          </a:p>
        </p:txBody>
      </p:sp>
    </p:spTree>
    <p:extLst>
      <p:ext uri="{BB962C8B-B14F-4D97-AF65-F5344CB8AC3E}">
        <p14:creationId xmlns:p14="http://schemas.microsoft.com/office/powerpoint/2010/main" val="3660569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E6C-C4DB-4526-8DA4-1834E9C79FC1}"/>
              </a:ext>
            </a:extLst>
          </p:cNvPr>
          <p:cNvSpPr>
            <a:spLocks noGrp="1"/>
          </p:cNvSpPr>
          <p:nvPr>
            <p:ph type="title"/>
          </p:nvPr>
        </p:nvSpPr>
        <p:spPr/>
        <p:txBody>
          <a:bodyPr/>
          <a:lstStyle/>
          <a:p>
            <a:r>
              <a:rPr lang="en-US" dirty="0">
                <a:latin typeface="+mj-lt"/>
              </a:rPr>
              <a:t>Derivation Trees – Text Alternative</a:t>
            </a:r>
          </a:p>
        </p:txBody>
      </p:sp>
      <p:sp>
        <p:nvSpPr>
          <p:cNvPr id="3" name="Text Placeholder 2">
            <a:extLst>
              <a:ext uri="{FF2B5EF4-FFF2-40B4-BE49-F238E27FC236}">
                <a16:creationId xmlns:a16="http://schemas.microsoft.com/office/drawing/2014/main" id="{69BF729B-E2A6-41FB-8424-25F2BEDC5F6D}"/>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6236F368-8A43-49BC-BC86-7C95DC2E91CD}"/>
              </a:ext>
            </a:extLst>
          </p:cNvPr>
          <p:cNvSpPr>
            <a:spLocks noGrp="1"/>
          </p:cNvSpPr>
          <p:nvPr>
            <p:ph sz="quarter" idx="14"/>
          </p:nvPr>
        </p:nvSpPr>
        <p:spPr/>
        <p:txBody>
          <a:bodyPr/>
          <a:lstStyle/>
          <a:p>
            <a:r>
              <a:rPr lang="en-US" sz="2400" dirty="0"/>
              <a:t>The root of this tree is sentence. The nodes of the root are noun phrase and verb phrase. Noun phrase is divided into article, adjective, and noun. Article is the, adjective is hungry, noun is rabbit. Verb phrase is divided into verb and adverb. Verb is eats. Adverb is quickly.</a:t>
            </a:r>
            <a:endParaRPr lang="en-IN" sz="2400" dirty="0"/>
          </a:p>
        </p:txBody>
      </p:sp>
      <p:sp>
        <p:nvSpPr>
          <p:cNvPr id="5" name="Text Placeholder 4">
            <a:extLst>
              <a:ext uri="{FF2B5EF4-FFF2-40B4-BE49-F238E27FC236}">
                <a16:creationId xmlns:a16="http://schemas.microsoft.com/office/drawing/2014/main" id="{3BE2ACCA-AADA-4A86-841B-5568C5A1B535}"/>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394C64E1-0F94-438A-AE71-62188367F90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59</a:t>
            </a:fld>
            <a:endParaRPr lang="en-US" dirty="0">
              <a:solidFill>
                <a:schemeClr val="bg1"/>
              </a:solidFill>
              <a:latin typeface="Calibri (Body)"/>
            </a:endParaRPr>
          </a:p>
        </p:txBody>
      </p:sp>
    </p:spTree>
    <p:extLst>
      <p:ext uri="{BB962C8B-B14F-4D97-AF65-F5344CB8AC3E}">
        <p14:creationId xmlns:p14="http://schemas.microsoft.com/office/powerpoint/2010/main" val="55498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Grammars</a:t>
            </a:r>
            <a:endParaRPr lang="en-US" sz="1500" dirty="0">
              <a:latin typeface="+mj-lt"/>
            </a:endParaRPr>
          </a:p>
        </p:txBody>
      </p:sp>
      <p:sp>
        <p:nvSpPr>
          <p:cNvPr id="3" name="Content Placeholder 2"/>
          <p:cNvSpPr>
            <a:spLocks noGrp="1"/>
          </p:cNvSpPr>
          <p:nvPr>
            <p:ph idx="1"/>
          </p:nvPr>
        </p:nvSpPr>
        <p:spPr/>
        <p:txBody>
          <a:bodyPr/>
          <a:lstStyle/>
          <a:p>
            <a:r>
              <a:rPr lang="en-US" sz="2800" dirty="0"/>
              <a:t>The rules that specify the syntactically correct sentences of a natural language such as English are complex.  </a:t>
            </a:r>
          </a:p>
          <a:p>
            <a:r>
              <a:rPr lang="en-US" sz="2800" dirty="0"/>
              <a:t>Instead of studying natural languages, we can define  </a:t>
            </a:r>
            <a:r>
              <a:rPr lang="en-US" sz="2800" i="1" dirty="0"/>
              <a:t>formal languages </a:t>
            </a:r>
            <a:r>
              <a:rPr lang="en-US" sz="2800" dirty="0"/>
              <a:t>that have well-defined rules of syntax. </a:t>
            </a:r>
          </a:p>
          <a:p>
            <a:r>
              <a:rPr lang="en-US" sz="2800" dirty="0"/>
              <a:t>These rules of syntax are important both in linguistics (the study of natural languages) and in the study of programming languages.</a:t>
            </a:r>
          </a:p>
        </p:txBody>
      </p:sp>
      <p:sp>
        <p:nvSpPr>
          <p:cNvPr id="4" name="Slide Number Placeholder 5">
            <a:extLst>
              <a:ext uri="{FF2B5EF4-FFF2-40B4-BE49-F238E27FC236}">
                <a16:creationId xmlns:a16="http://schemas.microsoft.com/office/drawing/2014/main" id="{6B76DCE8-561E-4397-A519-1C836FBF5DB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a:t>
            </a:fld>
            <a:endParaRPr lang="en-US" dirty="0">
              <a:solidFill>
                <a:schemeClr val="bg1"/>
              </a:solidFill>
              <a:latin typeface="Calibri (Body)"/>
            </a:endParaRPr>
          </a:p>
        </p:txBody>
      </p:sp>
    </p:spTree>
    <p:extLst>
      <p:ext uri="{BB962C8B-B14F-4D97-AF65-F5344CB8AC3E}">
        <p14:creationId xmlns:p14="http://schemas.microsoft.com/office/powerpoint/2010/main" val="21723850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E6C-C4DB-4526-8DA4-1834E9C79FC1}"/>
              </a:ext>
            </a:extLst>
          </p:cNvPr>
          <p:cNvSpPr>
            <a:spLocks noGrp="1"/>
          </p:cNvSpPr>
          <p:nvPr>
            <p:ph type="title"/>
          </p:nvPr>
        </p:nvSpPr>
        <p:spPr/>
        <p:txBody>
          <a:bodyPr/>
          <a:lstStyle/>
          <a:p>
            <a:r>
              <a:rPr lang="en-US" dirty="0">
                <a:latin typeface="+mj-lt"/>
              </a:rPr>
              <a:t>An Example of a Finite-State Machine with Output</a:t>
            </a:r>
            <a:r>
              <a:rPr lang="en-US" sz="1200" dirty="0">
                <a:latin typeface="+mj-lt"/>
              </a:rPr>
              <a:t> 1</a:t>
            </a:r>
            <a:r>
              <a:rPr lang="en-US" dirty="0">
                <a:latin typeface="+mj-lt"/>
              </a:rPr>
              <a:t> – Text Alternative</a:t>
            </a:r>
          </a:p>
        </p:txBody>
      </p:sp>
      <p:sp>
        <p:nvSpPr>
          <p:cNvPr id="3" name="Text Placeholder 2">
            <a:extLst>
              <a:ext uri="{FF2B5EF4-FFF2-40B4-BE49-F238E27FC236}">
                <a16:creationId xmlns:a16="http://schemas.microsoft.com/office/drawing/2014/main" id="{69BF729B-E2A6-41FB-8424-25F2BEDC5F6D}"/>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6236F368-8A43-49BC-BC86-7C95DC2E91CD}"/>
              </a:ext>
            </a:extLst>
          </p:cNvPr>
          <p:cNvSpPr>
            <a:spLocks noGrp="1"/>
          </p:cNvSpPr>
          <p:nvPr>
            <p:ph sz="quarter" idx="14"/>
          </p:nvPr>
        </p:nvSpPr>
        <p:spPr/>
        <p:txBody>
          <a:bodyPr/>
          <a:lstStyle/>
          <a:p>
            <a:r>
              <a:rPr lang="en-US" b="0" i="0" u="none" strike="noStrike" dirty="0">
                <a:effectLst/>
                <a:latin typeface="+mn-lt"/>
              </a:rPr>
              <a:t>The column headers are marked from left through right as: State, next state, and output. Columns 2 and 3, next state and output, are followed by a sub-column each as input which is divided into five sub-columns each as: 5, 10, 25, O, and R.</a:t>
            </a:r>
            <a:br>
              <a:rPr lang="en-US" b="0" i="0" u="none" strike="noStrike" dirty="0">
                <a:effectLst/>
                <a:latin typeface="+mn-lt"/>
              </a:rPr>
            </a:br>
            <a:r>
              <a:rPr lang="en-US" b="0" i="0" u="none" strike="noStrike" dirty="0">
                <a:effectLst/>
                <a:latin typeface="+mn-lt"/>
              </a:rPr>
              <a:t>The data is as follows:</a:t>
            </a:r>
            <a:br>
              <a:rPr lang="en-US" b="0" i="0" u="none" strike="noStrike" dirty="0">
                <a:effectLst/>
                <a:latin typeface="+mn-lt"/>
              </a:rPr>
            </a:br>
            <a:r>
              <a:rPr lang="en-US" b="0" i="0" u="none" strike="noStrike" dirty="0">
                <a:effectLst/>
                <a:latin typeface="+mn-lt"/>
              </a:rPr>
              <a:t>Row 1: s0, s1, s2, s5, s0, s0, n, n, n, n, and n.</a:t>
            </a:r>
            <a:br>
              <a:rPr lang="en-US" b="0" i="0" u="none" strike="noStrike" dirty="0">
                <a:effectLst/>
                <a:latin typeface="+mn-lt"/>
              </a:rPr>
            </a:br>
            <a:r>
              <a:rPr lang="en-US" b="0" i="0" u="none" strike="noStrike" dirty="0">
                <a:effectLst/>
                <a:latin typeface="+mn-lt"/>
              </a:rPr>
              <a:t>Row 2: s1, s2, s3, s6, s1, s1, n, n, n, n, and n.</a:t>
            </a:r>
            <a:br>
              <a:rPr lang="en-US" b="0" i="0" u="none" strike="noStrike" dirty="0">
                <a:effectLst/>
                <a:latin typeface="+mn-lt"/>
              </a:rPr>
            </a:br>
            <a:r>
              <a:rPr lang="en-US" b="0" i="0" u="none" strike="noStrike" dirty="0">
                <a:effectLst/>
                <a:latin typeface="+mn-lt"/>
              </a:rPr>
              <a:t>Row 3: s2, s3, s4, s6, s2, s2, n, n, 5, n, and n.</a:t>
            </a:r>
            <a:br>
              <a:rPr lang="en-US" b="0" i="0" u="none" strike="noStrike" dirty="0">
                <a:effectLst/>
                <a:latin typeface="+mn-lt"/>
              </a:rPr>
            </a:br>
            <a:r>
              <a:rPr lang="en-US" b="0" i="0" u="none" strike="noStrike" dirty="0">
                <a:effectLst/>
                <a:latin typeface="+mn-lt"/>
              </a:rPr>
              <a:t>Row 4: s3, s4, s5, s6, s3, s3, n, n, 10, n, and n.</a:t>
            </a:r>
            <a:br>
              <a:rPr lang="en-US" b="0" i="0" u="none" strike="noStrike" dirty="0">
                <a:effectLst/>
                <a:latin typeface="+mn-lt"/>
              </a:rPr>
            </a:br>
            <a:r>
              <a:rPr lang="en-US" b="0" i="0" u="none" strike="noStrike" dirty="0">
                <a:effectLst/>
                <a:latin typeface="+mn-lt"/>
              </a:rPr>
              <a:t>Row 5: s4, s5, s6, s6, s4, s4, n, n, 15, n, and n.</a:t>
            </a:r>
            <a:br>
              <a:rPr lang="en-US" b="0" i="0" u="none" strike="noStrike" dirty="0">
                <a:effectLst/>
                <a:latin typeface="+mn-lt"/>
              </a:rPr>
            </a:br>
            <a:r>
              <a:rPr lang="en-US" b="0" i="0" u="none" strike="noStrike" dirty="0">
                <a:effectLst/>
                <a:latin typeface="+mn-lt"/>
              </a:rPr>
              <a:t>Row 5: s5, s6, s6, s6, s5, s5, n, 5, 20, n, and n.</a:t>
            </a:r>
            <a:br>
              <a:rPr lang="en-US" b="0" i="0" u="none" strike="noStrike" dirty="0">
                <a:effectLst/>
                <a:latin typeface="+mn-lt"/>
              </a:rPr>
            </a:br>
            <a:r>
              <a:rPr lang="en-US" b="0" i="0" u="none" strike="noStrike" dirty="0">
                <a:effectLst/>
                <a:latin typeface="+mn-lt"/>
              </a:rPr>
              <a:t>Row 6: s6, s6, s6, s6, s0, s0, 5, 10, 25, OJ, and AJ.</a:t>
            </a:r>
            <a:endParaRPr lang="en-IN" dirty="0">
              <a:latin typeface="+mn-lt"/>
            </a:endParaRPr>
          </a:p>
        </p:txBody>
      </p:sp>
      <p:sp>
        <p:nvSpPr>
          <p:cNvPr id="5" name="Text Placeholder 4">
            <a:extLst>
              <a:ext uri="{FF2B5EF4-FFF2-40B4-BE49-F238E27FC236}">
                <a16:creationId xmlns:a16="http://schemas.microsoft.com/office/drawing/2014/main" id="{3BE2ACCA-AADA-4A86-841B-5568C5A1B535}"/>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394C64E1-0F94-438A-AE71-62188367F90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60</a:t>
            </a:fld>
            <a:endParaRPr lang="en-US" dirty="0">
              <a:solidFill>
                <a:schemeClr val="bg1"/>
              </a:solidFill>
              <a:latin typeface="Calibri (Body)"/>
            </a:endParaRPr>
          </a:p>
        </p:txBody>
      </p:sp>
    </p:spTree>
    <p:extLst>
      <p:ext uri="{BB962C8B-B14F-4D97-AF65-F5344CB8AC3E}">
        <p14:creationId xmlns:p14="http://schemas.microsoft.com/office/powerpoint/2010/main" val="31062036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E6C-C4DB-4526-8DA4-1834E9C79FC1}"/>
              </a:ext>
            </a:extLst>
          </p:cNvPr>
          <p:cNvSpPr>
            <a:spLocks noGrp="1"/>
          </p:cNvSpPr>
          <p:nvPr>
            <p:ph type="title"/>
          </p:nvPr>
        </p:nvSpPr>
        <p:spPr/>
        <p:txBody>
          <a:bodyPr/>
          <a:lstStyle/>
          <a:p>
            <a:r>
              <a:rPr lang="en-US" dirty="0">
                <a:latin typeface="+mj-lt"/>
              </a:rPr>
              <a:t>An Example of a Finite-State Machine with Output</a:t>
            </a:r>
            <a:r>
              <a:rPr lang="en-US" sz="1200" dirty="0">
                <a:latin typeface="+mj-lt"/>
              </a:rPr>
              <a:t> 2</a:t>
            </a:r>
            <a:r>
              <a:rPr lang="en-US" dirty="0">
                <a:latin typeface="+mj-lt"/>
              </a:rPr>
              <a:t> – Text Alternative</a:t>
            </a:r>
          </a:p>
        </p:txBody>
      </p:sp>
      <p:sp>
        <p:nvSpPr>
          <p:cNvPr id="3" name="Text Placeholder 2">
            <a:extLst>
              <a:ext uri="{FF2B5EF4-FFF2-40B4-BE49-F238E27FC236}">
                <a16:creationId xmlns:a16="http://schemas.microsoft.com/office/drawing/2014/main" id="{69BF729B-E2A6-41FB-8424-25F2BEDC5F6D}"/>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6236F368-8A43-49BC-BC86-7C95DC2E91CD}"/>
              </a:ext>
            </a:extLst>
          </p:cNvPr>
          <p:cNvSpPr>
            <a:spLocks noGrp="1"/>
          </p:cNvSpPr>
          <p:nvPr>
            <p:ph sz="quarter" idx="14"/>
          </p:nvPr>
        </p:nvSpPr>
        <p:spPr/>
        <p:txBody>
          <a:bodyPr/>
          <a:lstStyle/>
          <a:p>
            <a:r>
              <a:rPr lang="en-US" sz="2400" dirty="0"/>
              <a:t>There are 7 states, S0 through S6. S0 is the start state. The states are presented as circles. Arrows point from S0 to S1, the arrow is labeled 5, N. From S0 to S2, labeled 10, N. From S0 to S5, labeled 25, N. From S1 to S2, labeled 5, N. From S1 to S3, labeled 10, N. From S1 to S6, labeled 25, N. From S2 to S3, labeled 5, N. From S2 to S4, labeled 10, N. From S2 to S6, labeled 25, 5. From S3 to S4, labeled 5, N. From S3 to S5, labeled 10, N. From S3 to S6, labeled 25,10. From S4 to S5, labeled 5, N. From S4 to S6, labeled 10, N. From S4 to S6, labeled 25, 15. There are 3 arrows from S5 to S6, labeled 5, N, 10, 5, and 25, 20. There are 2 arrows from S6 to S0, labeled O, orange juice and R, apple juice. The states, S0 through S5 have a loops, each labeled R, N, O, N. State S6 has 3 loops, labeled 5, 5, 10, 10, and 25, 25.</a:t>
            </a:r>
            <a:endParaRPr lang="en-IN" sz="2400" dirty="0"/>
          </a:p>
        </p:txBody>
      </p:sp>
      <p:sp>
        <p:nvSpPr>
          <p:cNvPr id="5" name="Text Placeholder 4">
            <a:extLst>
              <a:ext uri="{FF2B5EF4-FFF2-40B4-BE49-F238E27FC236}">
                <a16:creationId xmlns:a16="http://schemas.microsoft.com/office/drawing/2014/main" id="{3BE2ACCA-AADA-4A86-841B-5568C5A1B535}"/>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82F528F-4C77-4A5D-9FF6-DD4A0D3EC1E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61</a:t>
            </a:fld>
            <a:endParaRPr lang="en-US" dirty="0">
              <a:solidFill>
                <a:schemeClr val="bg1"/>
              </a:solidFill>
              <a:latin typeface="Calibri (Body)"/>
            </a:endParaRPr>
          </a:p>
        </p:txBody>
      </p:sp>
    </p:spTree>
    <p:extLst>
      <p:ext uri="{BB962C8B-B14F-4D97-AF65-F5344CB8AC3E}">
        <p14:creationId xmlns:p14="http://schemas.microsoft.com/office/powerpoint/2010/main" val="20261821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E6C-C4DB-4526-8DA4-1834E9C79FC1}"/>
              </a:ext>
            </a:extLst>
          </p:cNvPr>
          <p:cNvSpPr>
            <a:spLocks noGrp="1"/>
          </p:cNvSpPr>
          <p:nvPr>
            <p:ph type="title"/>
          </p:nvPr>
        </p:nvSpPr>
        <p:spPr/>
        <p:txBody>
          <a:bodyPr/>
          <a:lstStyle/>
          <a:p>
            <a:r>
              <a:rPr lang="en-US" dirty="0">
                <a:latin typeface="+mj-lt"/>
              </a:rPr>
              <a:t>FSMs with Outputs – Text Alternative</a:t>
            </a:r>
          </a:p>
        </p:txBody>
      </p:sp>
      <p:sp>
        <p:nvSpPr>
          <p:cNvPr id="3" name="Text Placeholder 2">
            <a:extLst>
              <a:ext uri="{FF2B5EF4-FFF2-40B4-BE49-F238E27FC236}">
                <a16:creationId xmlns:a16="http://schemas.microsoft.com/office/drawing/2014/main" id="{69BF729B-E2A6-41FB-8424-25F2BEDC5F6D}"/>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6236F368-8A43-49BC-BC86-7C95DC2E91CD}"/>
              </a:ext>
            </a:extLst>
          </p:cNvPr>
          <p:cNvSpPr>
            <a:spLocks noGrp="1"/>
          </p:cNvSpPr>
          <p:nvPr>
            <p:ph sz="quarter" idx="14"/>
          </p:nvPr>
        </p:nvSpPr>
        <p:spPr/>
        <p:txBody>
          <a:bodyPr/>
          <a:lstStyle/>
          <a:p>
            <a:r>
              <a:rPr lang="en-US" sz="2200" b="0" i="0" u="none" strike="noStrike" dirty="0">
                <a:effectLst/>
                <a:latin typeface="+mn-lt"/>
              </a:rPr>
              <a:t>(Table Image) The column headers are marked from left through right as: State, f, and g. Columns 2 and 3, f and g, are followed by a sub-column each as input which is divided into two sub-columns each as: 0 and 1.</a:t>
            </a:r>
            <a:br>
              <a:rPr lang="en-US" sz="2200" b="0" i="0" u="none" strike="noStrike" dirty="0">
                <a:effectLst/>
                <a:latin typeface="+mn-lt"/>
              </a:rPr>
            </a:br>
            <a:r>
              <a:rPr lang="en-US" sz="2200" b="0" i="0" u="none" strike="noStrike" dirty="0">
                <a:effectLst/>
                <a:latin typeface="+mn-lt"/>
              </a:rPr>
              <a:t>The data is as follows:</a:t>
            </a:r>
            <a:br>
              <a:rPr lang="en-US" sz="2200" b="0" i="0" u="none" strike="noStrike" dirty="0">
                <a:effectLst/>
                <a:latin typeface="+mn-lt"/>
              </a:rPr>
            </a:br>
            <a:r>
              <a:rPr lang="en-US" sz="2200" b="0" i="0" u="none" strike="noStrike" dirty="0">
                <a:effectLst/>
                <a:latin typeface="+mn-lt"/>
              </a:rPr>
              <a:t>Row 1: s0, s1, s0, 1, and 0.</a:t>
            </a:r>
            <a:br>
              <a:rPr lang="en-US" sz="2200" b="0" i="0" u="none" strike="noStrike" dirty="0">
                <a:effectLst/>
                <a:latin typeface="+mn-lt"/>
              </a:rPr>
            </a:br>
            <a:r>
              <a:rPr lang="en-US" sz="2200" b="0" i="0" u="none" strike="noStrike" dirty="0">
                <a:effectLst/>
                <a:latin typeface="+mn-lt"/>
              </a:rPr>
              <a:t>Row 2: s1, s3, s0, 1, and 1.</a:t>
            </a:r>
            <a:br>
              <a:rPr lang="en-US" sz="2200" b="0" i="0" u="none" strike="noStrike" dirty="0">
                <a:effectLst/>
                <a:latin typeface="+mn-lt"/>
              </a:rPr>
            </a:br>
            <a:r>
              <a:rPr lang="en-US" sz="2200" b="0" i="0" u="none" strike="noStrike" dirty="0">
                <a:effectLst/>
                <a:latin typeface="+mn-lt"/>
              </a:rPr>
              <a:t>Row 3: s2, s1, s2, 0, and 1.</a:t>
            </a:r>
            <a:br>
              <a:rPr lang="en-US" sz="2200" b="0" i="0" u="none" strike="noStrike" dirty="0">
                <a:effectLst/>
                <a:latin typeface="+mn-lt"/>
              </a:rPr>
            </a:br>
            <a:r>
              <a:rPr lang="en-US" sz="2200" b="0" i="0" u="none" strike="noStrike" dirty="0">
                <a:effectLst/>
                <a:latin typeface="+mn-lt"/>
              </a:rPr>
              <a:t>Row 4: s3, s2, s1, 0, and 0.</a:t>
            </a:r>
            <a:r>
              <a:rPr lang="en-US" sz="2200" dirty="0">
                <a:latin typeface="+mn-lt"/>
              </a:rPr>
              <a:t> </a:t>
            </a:r>
          </a:p>
          <a:p>
            <a:r>
              <a:rPr lang="en-US" sz="2200" dirty="0">
                <a:latin typeface="+mn-lt"/>
              </a:rPr>
              <a:t>(Image) There are 4 states, S0 through S3. S0 is the start state. Arrows point from S0 to S1, the arrow is labeled 0, 1. From S1 to S0, labeled 1, 1. From S1 to S3, labeled 0, 1. From S2 to S1, labeled 0, 0. From S3 to S1, labeled 1, 0. From S3 to S2, labeled 0, 0. There are loops at S0 labeled 1, 0, and at S2 labeled 1, 1.</a:t>
            </a:r>
            <a:endParaRPr lang="en-IN" sz="2200" dirty="0">
              <a:latin typeface="+mn-lt"/>
            </a:endParaRPr>
          </a:p>
        </p:txBody>
      </p:sp>
      <p:sp>
        <p:nvSpPr>
          <p:cNvPr id="5" name="Text Placeholder 4">
            <a:extLst>
              <a:ext uri="{FF2B5EF4-FFF2-40B4-BE49-F238E27FC236}">
                <a16:creationId xmlns:a16="http://schemas.microsoft.com/office/drawing/2014/main" id="{3BE2ACCA-AADA-4A86-841B-5568C5A1B535}"/>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30787A9D-DA8C-48D2-8CDC-303A8AB4D8C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62</a:t>
            </a:fld>
            <a:endParaRPr lang="en-US" dirty="0">
              <a:solidFill>
                <a:schemeClr val="bg1"/>
              </a:solidFill>
              <a:latin typeface="Calibri (Body)"/>
            </a:endParaRPr>
          </a:p>
        </p:txBody>
      </p:sp>
    </p:spTree>
    <p:extLst>
      <p:ext uri="{BB962C8B-B14F-4D97-AF65-F5344CB8AC3E}">
        <p14:creationId xmlns:p14="http://schemas.microsoft.com/office/powerpoint/2010/main" val="25057124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E6C-C4DB-4526-8DA4-1834E9C79FC1}"/>
              </a:ext>
            </a:extLst>
          </p:cNvPr>
          <p:cNvSpPr>
            <a:spLocks noGrp="1"/>
          </p:cNvSpPr>
          <p:nvPr>
            <p:ph type="title"/>
          </p:nvPr>
        </p:nvSpPr>
        <p:spPr/>
        <p:txBody>
          <a:bodyPr/>
          <a:lstStyle/>
          <a:p>
            <a:r>
              <a:rPr lang="en-US" dirty="0">
                <a:latin typeface="+mj-lt"/>
              </a:rPr>
              <a:t>Unit-delay Machine – Text Alternative</a:t>
            </a:r>
          </a:p>
        </p:txBody>
      </p:sp>
      <p:sp>
        <p:nvSpPr>
          <p:cNvPr id="3" name="Text Placeholder 2">
            <a:extLst>
              <a:ext uri="{FF2B5EF4-FFF2-40B4-BE49-F238E27FC236}">
                <a16:creationId xmlns:a16="http://schemas.microsoft.com/office/drawing/2014/main" id="{69BF729B-E2A6-41FB-8424-25F2BEDC5F6D}"/>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6236F368-8A43-49BC-BC86-7C95DC2E91CD}"/>
              </a:ext>
            </a:extLst>
          </p:cNvPr>
          <p:cNvSpPr>
            <a:spLocks noGrp="1"/>
          </p:cNvSpPr>
          <p:nvPr>
            <p:ph sz="quarter" idx="14"/>
          </p:nvPr>
        </p:nvSpPr>
        <p:spPr/>
        <p:txBody>
          <a:bodyPr/>
          <a:lstStyle/>
          <a:p>
            <a:r>
              <a:rPr lang="en-US" sz="2400" dirty="0"/>
              <a:t>There are 3 states, S0 through S2. S0 is the start state. Arrows point from S0 to S1, the arrow is labeled 1, 0. From S0 to S2, labeled 0, 0. From S1 to S2, labeled 0, 1. From S2 to S1, labeled 1, 0. There are loops at S1 labeled 1, 1, and at S2 labeled 0, 0.</a:t>
            </a:r>
            <a:endParaRPr lang="en-IN" sz="2400" dirty="0"/>
          </a:p>
        </p:txBody>
      </p:sp>
      <p:sp>
        <p:nvSpPr>
          <p:cNvPr id="5" name="Text Placeholder 4">
            <a:extLst>
              <a:ext uri="{FF2B5EF4-FFF2-40B4-BE49-F238E27FC236}">
                <a16:creationId xmlns:a16="http://schemas.microsoft.com/office/drawing/2014/main" id="{3BE2ACCA-AADA-4A86-841B-5568C5A1B535}"/>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526EFBDF-ABB6-493C-A8B7-9EB5A777A9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63</a:t>
            </a:fld>
            <a:endParaRPr lang="en-US" dirty="0">
              <a:solidFill>
                <a:schemeClr val="bg1"/>
              </a:solidFill>
              <a:latin typeface="Calibri (Body)"/>
            </a:endParaRPr>
          </a:p>
        </p:txBody>
      </p:sp>
    </p:spTree>
    <p:extLst>
      <p:ext uri="{BB962C8B-B14F-4D97-AF65-F5344CB8AC3E}">
        <p14:creationId xmlns:p14="http://schemas.microsoft.com/office/powerpoint/2010/main" val="532341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E6C-C4DB-4526-8DA4-1834E9C79FC1}"/>
              </a:ext>
            </a:extLst>
          </p:cNvPr>
          <p:cNvSpPr>
            <a:spLocks noGrp="1"/>
          </p:cNvSpPr>
          <p:nvPr>
            <p:ph type="title"/>
          </p:nvPr>
        </p:nvSpPr>
        <p:spPr/>
        <p:txBody>
          <a:bodyPr/>
          <a:lstStyle/>
          <a:p>
            <a:r>
              <a:rPr lang="en-US" dirty="0">
                <a:latin typeface="+mj-lt"/>
              </a:rPr>
              <a:t>Addition Machine – Text Alternative</a:t>
            </a:r>
          </a:p>
        </p:txBody>
      </p:sp>
      <p:sp>
        <p:nvSpPr>
          <p:cNvPr id="3" name="Text Placeholder 2">
            <a:extLst>
              <a:ext uri="{FF2B5EF4-FFF2-40B4-BE49-F238E27FC236}">
                <a16:creationId xmlns:a16="http://schemas.microsoft.com/office/drawing/2014/main" id="{69BF729B-E2A6-41FB-8424-25F2BEDC5F6D}"/>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6236F368-8A43-49BC-BC86-7C95DC2E91CD}"/>
              </a:ext>
            </a:extLst>
          </p:cNvPr>
          <p:cNvSpPr>
            <a:spLocks noGrp="1"/>
          </p:cNvSpPr>
          <p:nvPr>
            <p:ph sz="quarter" idx="14"/>
          </p:nvPr>
        </p:nvSpPr>
        <p:spPr/>
        <p:txBody>
          <a:bodyPr/>
          <a:lstStyle/>
          <a:p>
            <a:r>
              <a:rPr lang="en-US" sz="2400" dirty="0"/>
              <a:t>There are 2 states, S0 and S1. S0 is the start state. Arrows point from S0 to S1, the arrow is labeled 11, 0. From S1 to S0, labeled 00, 1. There are 3 loops at S0, labeled 00, 0. 01, 1, and 10, 1. There are 3 loops at S1, labeled 01, 0. 10, 0, and 11, 1.</a:t>
            </a:r>
            <a:endParaRPr lang="en-IN" sz="2400" dirty="0"/>
          </a:p>
        </p:txBody>
      </p:sp>
      <p:sp>
        <p:nvSpPr>
          <p:cNvPr id="5" name="Text Placeholder 4">
            <a:extLst>
              <a:ext uri="{FF2B5EF4-FFF2-40B4-BE49-F238E27FC236}">
                <a16:creationId xmlns:a16="http://schemas.microsoft.com/office/drawing/2014/main" id="{3BE2ACCA-AADA-4A86-841B-5568C5A1B535}"/>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02CC0DF9-34FE-4B60-9693-4CF3A8FCC5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64</a:t>
            </a:fld>
            <a:endParaRPr lang="en-US" dirty="0">
              <a:solidFill>
                <a:schemeClr val="bg1"/>
              </a:solidFill>
              <a:latin typeface="Calibri (Body)"/>
            </a:endParaRPr>
          </a:p>
        </p:txBody>
      </p:sp>
    </p:spTree>
    <p:extLst>
      <p:ext uri="{BB962C8B-B14F-4D97-AF65-F5344CB8AC3E}">
        <p14:creationId xmlns:p14="http://schemas.microsoft.com/office/powerpoint/2010/main" val="8853099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E6C-C4DB-4526-8DA4-1834E9C79FC1}"/>
              </a:ext>
            </a:extLst>
          </p:cNvPr>
          <p:cNvSpPr>
            <a:spLocks noGrp="1"/>
          </p:cNvSpPr>
          <p:nvPr>
            <p:ph type="title"/>
          </p:nvPr>
        </p:nvSpPr>
        <p:spPr/>
        <p:txBody>
          <a:bodyPr/>
          <a:lstStyle/>
          <a:p>
            <a:r>
              <a:rPr lang="en-US" dirty="0">
                <a:latin typeface="+mj-lt"/>
              </a:rPr>
              <a:t>Finite-State Automata (FSA) – Text Alternative</a:t>
            </a:r>
          </a:p>
        </p:txBody>
      </p:sp>
      <p:sp>
        <p:nvSpPr>
          <p:cNvPr id="3" name="Text Placeholder 2">
            <a:extLst>
              <a:ext uri="{FF2B5EF4-FFF2-40B4-BE49-F238E27FC236}">
                <a16:creationId xmlns:a16="http://schemas.microsoft.com/office/drawing/2014/main" id="{69BF729B-E2A6-41FB-8424-25F2BEDC5F6D}"/>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6236F368-8A43-49BC-BC86-7C95DC2E91CD}"/>
              </a:ext>
            </a:extLst>
          </p:cNvPr>
          <p:cNvSpPr>
            <a:spLocks noGrp="1"/>
          </p:cNvSpPr>
          <p:nvPr>
            <p:ph sz="quarter" idx="14"/>
          </p:nvPr>
        </p:nvSpPr>
        <p:spPr/>
        <p:txBody>
          <a:bodyPr/>
          <a:lstStyle/>
          <a:p>
            <a:r>
              <a:rPr lang="en-US" sz="2300" dirty="0">
                <a:latin typeface="+mn-lt"/>
              </a:rPr>
              <a:t>(Image) There are 4 states, S0 through S3. S0 is the start state. Arrows point from S0 to S1, the arrow is labeled 1. From S1 to S0, labeled 0. From S1 to S2, labeled 1. From S2 to S0, labeled 0, 1. From S3 to S1, labeled 1. From S3 to S2, labeled 0. There is a loop at S0, labeled 0. States S0 and S3 are double circled.</a:t>
            </a:r>
          </a:p>
          <a:p>
            <a:r>
              <a:rPr lang="en-US" sz="2300" b="0" i="0" u="none" strike="noStrike" dirty="0">
                <a:effectLst/>
                <a:latin typeface="+mn-lt"/>
              </a:rPr>
              <a:t>(Table Image) The column headers are marked from left through right as: State and f. Column 2, f, is followed by a sub-column input which is divided into two sub-columns as: 0 and 1.</a:t>
            </a:r>
            <a:br>
              <a:rPr lang="en-US" sz="2300" b="0" i="0" u="none" strike="noStrike" dirty="0">
                <a:effectLst/>
                <a:latin typeface="+mn-lt"/>
              </a:rPr>
            </a:br>
            <a:r>
              <a:rPr lang="en-US" sz="2300" b="0" i="0" u="none" strike="noStrike" dirty="0">
                <a:effectLst/>
                <a:latin typeface="+mn-lt"/>
              </a:rPr>
              <a:t>The data is as follows:</a:t>
            </a:r>
            <a:br>
              <a:rPr lang="en-US" sz="2300" b="0" i="0" u="none" strike="noStrike" dirty="0">
                <a:effectLst/>
                <a:latin typeface="+mn-lt"/>
              </a:rPr>
            </a:br>
            <a:r>
              <a:rPr lang="en-US" sz="2300" b="0" i="0" u="none" strike="noStrike" dirty="0">
                <a:effectLst/>
                <a:latin typeface="+mn-lt"/>
              </a:rPr>
              <a:t>Row 1: s0, s0, and s1.</a:t>
            </a:r>
            <a:br>
              <a:rPr lang="en-US" sz="2300" b="0" i="0" u="none" strike="noStrike" dirty="0">
                <a:effectLst/>
                <a:latin typeface="+mn-lt"/>
              </a:rPr>
            </a:br>
            <a:r>
              <a:rPr lang="en-US" sz="2300" b="0" i="0" u="none" strike="noStrike" dirty="0">
                <a:effectLst/>
                <a:latin typeface="+mn-lt"/>
              </a:rPr>
              <a:t>Row 2: s1, s0, and s2.</a:t>
            </a:r>
            <a:br>
              <a:rPr lang="en-US" sz="2300" b="0" i="0" u="none" strike="noStrike" dirty="0">
                <a:effectLst/>
                <a:latin typeface="+mn-lt"/>
              </a:rPr>
            </a:br>
            <a:r>
              <a:rPr lang="en-US" sz="2300" b="0" i="0" u="none" strike="noStrike" dirty="0">
                <a:effectLst/>
                <a:latin typeface="+mn-lt"/>
              </a:rPr>
              <a:t>Row 3: s2, s0, and s0.</a:t>
            </a:r>
            <a:br>
              <a:rPr lang="en-US" sz="2300" b="0" i="0" u="none" strike="noStrike" dirty="0">
                <a:effectLst/>
                <a:latin typeface="+mn-lt"/>
              </a:rPr>
            </a:br>
            <a:r>
              <a:rPr lang="en-US" sz="2300" b="0" i="0" u="none" strike="noStrike" dirty="0">
                <a:effectLst/>
                <a:latin typeface="+mn-lt"/>
              </a:rPr>
              <a:t>Row 4: s3, s2, and s1.</a:t>
            </a:r>
            <a:endParaRPr lang="en-IN" sz="2300" dirty="0">
              <a:latin typeface="+mn-lt"/>
            </a:endParaRPr>
          </a:p>
        </p:txBody>
      </p:sp>
      <p:sp>
        <p:nvSpPr>
          <p:cNvPr id="5" name="Text Placeholder 4">
            <a:extLst>
              <a:ext uri="{FF2B5EF4-FFF2-40B4-BE49-F238E27FC236}">
                <a16:creationId xmlns:a16="http://schemas.microsoft.com/office/drawing/2014/main" id="{3BE2ACCA-AADA-4A86-841B-5568C5A1B535}"/>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40B65E8C-B746-4BB2-9F4E-EBF4D6A81DB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65</a:t>
            </a:fld>
            <a:endParaRPr lang="en-US" dirty="0">
              <a:solidFill>
                <a:schemeClr val="bg1"/>
              </a:solidFill>
              <a:latin typeface="Calibri (Body)"/>
            </a:endParaRPr>
          </a:p>
        </p:txBody>
      </p:sp>
    </p:spTree>
    <p:extLst>
      <p:ext uri="{BB962C8B-B14F-4D97-AF65-F5344CB8AC3E}">
        <p14:creationId xmlns:p14="http://schemas.microsoft.com/office/powerpoint/2010/main" val="25595799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E6C-C4DB-4526-8DA4-1834E9C79FC1}"/>
              </a:ext>
            </a:extLst>
          </p:cNvPr>
          <p:cNvSpPr>
            <a:spLocks noGrp="1"/>
          </p:cNvSpPr>
          <p:nvPr>
            <p:ph type="title"/>
          </p:nvPr>
        </p:nvSpPr>
        <p:spPr/>
        <p:txBody>
          <a:bodyPr/>
          <a:lstStyle/>
          <a:p>
            <a:r>
              <a:rPr lang="en-US" dirty="0">
                <a:latin typeface="+mj-lt"/>
              </a:rPr>
              <a:t>Language Recognition by FSAs</a:t>
            </a:r>
            <a:r>
              <a:rPr lang="en-US" sz="1200" dirty="0">
                <a:latin typeface="+mj-lt"/>
              </a:rPr>
              <a:t> 1</a:t>
            </a:r>
            <a:r>
              <a:rPr lang="en-US" dirty="0">
                <a:latin typeface="+mj-lt"/>
              </a:rPr>
              <a:t> – Text Alternative</a:t>
            </a:r>
          </a:p>
        </p:txBody>
      </p:sp>
      <p:sp>
        <p:nvSpPr>
          <p:cNvPr id="3" name="Text Placeholder 2">
            <a:extLst>
              <a:ext uri="{FF2B5EF4-FFF2-40B4-BE49-F238E27FC236}">
                <a16:creationId xmlns:a16="http://schemas.microsoft.com/office/drawing/2014/main" id="{69BF729B-E2A6-41FB-8424-25F2BEDC5F6D}"/>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6236F368-8A43-49BC-BC86-7C95DC2E91CD}"/>
              </a:ext>
            </a:extLst>
          </p:cNvPr>
          <p:cNvSpPr>
            <a:spLocks noGrp="1"/>
          </p:cNvSpPr>
          <p:nvPr>
            <p:ph sz="quarter" idx="14"/>
          </p:nvPr>
        </p:nvSpPr>
        <p:spPr/>
        <p:txBody>
          <a:bodyPr/>
          <a:lstStyle/>
          <a:p>
            <a:r>
              <a:rPr lang="en-US" sz="2400" dirty="0"/>
              <a:t>Diagram M1. There are 2 states, S0 and S1. S0 is the start state. Arrows points from S0 to S1, the arrow is labeled 0. There is a loop at S0, labeled 1. State S0 is double circled. Diagram M2. There are 4 states, S0 through S3. S0 is the start state. Arrows point from S0 to S1, the arrow is labeled 0. From S0 to S2, labeled 1. From S1 to S2, labeled 1. From S1 to S3, labeled 0. From S2 to S3, labeled 0, 1. There is a loop at S3, labeled 0, 1. State S2 is double circled. Diagram M3. There are 4 states, S0 through S3. S0 is the start state. Arrows point from S0 to S1, the arrow is labeled 1. From S1 to S2, labeled 1. From S1 to S3, labeled 0. There are loops at S0 labeled 0, at S2 labeled 0, 1, and at S3 labeled 0, 1. States S0 and S3 are double circled.</a:t>
            </a:r>
            <a:endParaRPr lang="en-IN" sz="2400" dirty="0"/>
          </a:p>
        </p:txBody>
      </p:sp>
      <p:sp>
        <p:nvSpPr>
          <p:cNvPr id="5" name="Text Placeholder 4">
            <a:extLst>
              <a:ext uri="{FF2B5EF4-FFF2-40B4-BE49-F238E27FC236}">
                <a16:creationId xmlns:a16="http://schemas.microsoft.com/office/drawing/2014/main" id="{3BE2ACCA-AADA-4A86-841B-5568C5A1B535}"/>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EF1CDE3-34CE-4E61-8294-44F29F3A3CC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66</a:t>
            </a:fld>
            <a:endParaRPr lang="en-US" dirty="0">
              <a:solidFill>
                <a:schemeClr val="bg1"/>
              </a:solidFill>
              <a:latin typeface="Calibri (Body)"/>
            </a:endParaRPr>
          </a:p>
        </p:txBody>
      </p:sp>
    </p:spTree>
    <p:extLst>
      <p:ext uri="{BB962C8B-B14F-4D97-AF65-F5344CB8AC3E}">
        <p14:creationId xmlns:p14="http://schemas.microsoft.com/office/powerpoint/2010/main" val="20043325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E6C-C4DB-4526-8DA4-1834E9C79FC1}"/>
              </a:ext>
            </a:extLst>
          </p:cNvPr>
          <p:cNvSpPr>
            <a:spLocks noGrp="1"/>
          </p:cNvSpPr>
          <p:nvPr>
            <p:ph type="title"/>
          </p:nvPr>
        </p:nvSpPr>
        <p:spPr/>
        <p:txBody>
          <a:bodyPr/>
          <a:lstStyle/>
          <a:p>
            <a:r>
              <a:rPr lang="en-US" dirty="0">
                <a:latin typeface="+mj-lt"/>
              </a:rPr>
              <a:t>Language Recognition by FSAs</a:t>
            </a:r>
            <a:r>
              <a:rPr lang="en-US" sz="1200" dirty="0">
                <a:latin typeface="+mj-lt"/>
              </a:rPr>
              <a:t> 2</a:t>
            </a:r>
            <a:r>
              <a:rPr lang="en-US" dirty="0">
                <a:latin typeface="+mj-lt"/>
              </a:rPr>
              <a:t> – Text Alternative</a:t>
            </a:r>
          </a:p>
        </p:txBody>
      </p:sp>
      <p:sp>
        <p:nvSpPr>
          <p:cNvPr id="3" name="Text Placeholder 2">
            <a:extLst>
              <a:ext uri="{FF2B5EF4-FFF2-40B4-BE49-F238E27FC236}">
                <a16:creationId xmlns:a16="http://schemas.microsoft.com/office/drawing/2014/main" id="{69BF729B-E2A6-41FB-8424-25F2BEDC5F6D}"/>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6236F368-8A43-49BC-BC86-7C95DC2E91CD}"/>
              </a:ext>
            </a:extLst>
          </p:cNvPr>
          <p:cNvSpPr>
            <a:spLocks noGrp="1"/>
          </p:cNvSpPr>
          <p:nvPr>
            <p:ph sz="quarter" idx="14"/>
          </p:nvPr>
        </p:nvSpPr>
        <p:spPr/>
        <p:txBody>
          <a:bodyPr/>
          <a:lstStyle/>
          <a:p>
            <a:r>
              <a:rPr lang="en-US" sz="2400" dirty="0"/>
              <a:t>There are 4 states, S0 through S3. S0 is the start state. Arrows point from S0 to S1, the arrow is labeled 0. From S0 to S3, labeled 1. From S1 to S2, labeled 0. From S1 to S3, labeled 1. There are loops at S2 labeled 0, 1, and at S3 labeled 0, 1. State S2 is double circled.</a:t>
            </a:r>
            <a:endParaRPr lang="en-IN" sz="2400" dirty="0"/>
          </a:p>
        </p:txBody>
      </p:sp>
      <p:sp>
        <p:nvSpPr>
          <p:cNvPr id="5" name="Text Placeholder 4">
            <a:extLst>
              <a:ext uri="{FF2B5EF4-FFF2-40B4-BE49-F238E27FC236}">
                <a16:creationId xmlns:a16="http://schemas.microsoft.com/office/drawing/2014/main" id="{3BE2ACCA-AADA-4A86-841B-5568C5A1B535}"/>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33E5E5EE-0170-4413-B0BB-32F019FEE36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67</a:t>
            </a:fld>
            <a:endParaRPr lang="en-US" dirty="0">
              <a:solidFill>
                <a:schemeClr val="bg1"/>
              </a:solidFill>
              <a:latin typeface="Calibri (Body)"/>
            </a:endParaRPr>
          </a:p>
        </p:txBody>
      </p:sp>
    </p:spTree>
    <p:extLst>
      <p:ext uri="{BB962C8B-B14F-4D97-AF65-F5344CB8AC3E}">
        <p14:creationId xmlns:p14="http://schemas.microsoft.com/office/powerpoint/2010/main" val="32623691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E6C-C4DB-4526-8DA4-1834E9C79FC1}"/>
              </a:ext>
            </a:extLst>
          </p:cNvPr>
          <p:cNvSpPr>
            <a:spLocks noGrp="1"/>
          </p:cNvSpPr>
          <p:nvPr>
            <p:ph type="title"/>
          </p:nvPr>
        </p:nvSpPr>
        <p:spPr/>
        <p:txBody>
          <a:bodyPr/>
          <a:lstStyle/>
          <a:p>
            <a:r>
              <a:rPr lang="en-US" dirty="0">
                <a:latin typeface="+mj-lt"/>
              </a:rPr>
              <a:t>Language Recognition by FSAs</a:t>
            </a:r>
            <a:r>
              <a:rPr lang="en-US" sz="1200" dirty="0">
                <a:latin typeface="+mj-lt"/>
              </a:rPr>
              <a:t> 3</a:t>
            </a:r>
            <a:r>
              <a:rPr lang="en-US" dirty="0">
                <a:latin typeface="+mj-lt"/>
              </a:rPr>
              <a:t> – Text Alternative</a:t>
            </a:r>
          </a:p>
        </p:txBody>
      </p:sp>
      <p:sp>
        <p:nvSpPr>
          <p:cNvPr id="3" name="Text Placeholder 2">
            <a:extLst>
              <a:ext uri="{FF2B5EF4-FFF2-40B4-BE49-F238E27FC236}">
                <a16:creationId xmlns:a16="http://schemas.microsoft.com/office/drawing/2014/main" id="{69BF729B-E2A6-41FB-8424-25F2BEDC5F6D}"/>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6236F368-8A43-49BC-BC86-7C95DC2E91CD}"/>
              </a:ext>
            </a:extLst>
          </p:cNvPr>
          <p:cNvSpPr>
            <a:spLocks noGrp="1"/>
          </p:cNvSpPr>
          <p:nvPr>
            <p:ph sz="quarter" idx="14"/>
          </p:nvPr>
        </p:nvSpPr>
        <p:spPr/>
        <p:txBody>
          <a:bodyPr/>
          <a:lstStyle/>
          <a:p>
            <a:r>
              <a:rPr lang="en-US" sz="2400" dirty="0"/>
              <a:t>There are 3 states, S0 through S2. S0 is the start state. Arrows point from S0 to S1, the arrow is labeled 0. From S1 to S0, labeled 1. From S1 to S2, labeled 0. There are loops at S0 labeled 1, and at S2 labeled 0, 1. State S2 is double circled.</a:t>
            </a:r>
            <a:endParaRPr lang="en-IN" sz="2400" dirty="0"/>
          </a:p>
        </p:txBody>
      </p:sp>
      <p:sp>
        <p:nvSpPr>
          <p:cNvPr id="5" name="Text Placeholder 4">
            <a:extLst>
              <a:ext uri="{FF2B5EF4-FFF2-40B4-BE49-F238E27FC236}">
                <a16:creationId xmlns:a16="http://schemas.microsoft.com/office/drawing/2014/main" id="{3BE2ACCA-AADA-4A86-841B-5568C5A1B535}"/>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3F09BBB-FE81-4E0C-976D-2687AB72C55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68</a:t>
            </a:fld>
            <a:endParaRPr lang="en-US" dirty="0">
              <a:solidFill>
                <a:schemeClr val="bg1"/>
              </a:solidFill>
              <a:latin typeface="Calibri (Body)"/>
            </a:endParaRPr>
          </a:p>
        </p:txBody>
      </p:sp>
    </p:spTree>
    <p:extLst>
      <p:ext uri="{BB962C8B-B14F-4D97-AF65-F5344CB8AC3E}">
        <p14:creationId xmlns:p14="http://schemas.microsoft.com/office/powerpoint/2010/main" val="13320336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E6C-C4DB-4526-8DA4-1834E9C79FC1}"/>
              </a:ext>
            </a:extLst>
          </p:cNvPr>
          <p:cNvSpPr>
            <a:spLocks noGrp="1"/>
          </p:cNvSpPr>
          <p:nvPr>
            <p:ph type="title"/>
          </p:nvPr>
        </p:nvSpPr>
        <p:spPr/>
        <p:txBody>
          <a:bodyPr/>
          <a:lstStyle/>
          <a:p>
            <a:r>
              <a:rPr lang="en-US" dirty="0">
                <a:latin typeface="+mj-lt"/>
              </a:rPr>
              <a:t>NDFSA – Text Alternative</a:t>
            </a:r>
          </a:p>
        </p:txBody>
      </p:sp>
      <p:sp>
        <p:nvSpPr>
          <p:cNvPr id="3" name="Text Placeholder 2">
            <a:extLst>
              <a:ext uri="{FF2B5EF4-FFF2-40B4-BE49-F238E27FC236}">
                <a16:creationId xmlns:a16="http://schemas.microsoft.com/office/drawing/2014/main" id="{69BF729B-E2A6-41FB-8424-25F2BEDC5F6D}"/>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6236F368-8A43-49BC-BC86-7C95DC2E91CD}"/>
              </a:ext>
            </a:extLst>
          </p:cNvPr>
          <p:cNvSpPr>
            <a:spLocks noGrp="1"/>
          </p:cNvSpPr>
          <p:nvPr>
            <p:ph sz="quarter" idx="14"/>
          </p:nvPr>
        </p:nvSpPr>
        <p:spPr>
          <a:xfrm>
            <a:off x="457200" y="1626393"/>
            <a:ext cx="8458200" cy="4724400"/>
          </a:xfrm>
        </p:spPr>
        <p:txBody>
          <a:bodyPr/>
          <a:lstStyle/>
          <a:p>
            <a:r>
              <a:rPr lang="en-US" sz="2200" b="0" i="0" u="none" strike="noStrike" dirty="0">
                <a:effectLst/>
                <a:latin typeface="+mn-lt"/>
              </a:rPr>
              <a:t>(Image) </a:t>
            </a:r>
            <a:r>
              <a:rPr lang="en-US" sz="2200" dirty="0">
                <a:latin typeface="+mn-lt"/>
              </a:rPr>
              <a:t>There are 4 states, S0 through S3. S0 is the start state. Arrows point from S0 to S1, the arrow is labeled 0. From S0 to S3, labeled 1. From S1 to S0, labeled 0. From S1 to S3, labeled 1. From S3 to S0, labeled 0. From S3 to S1, labeled 1. From S3 to S2, labeled 0. From S2 to S0, labeled 1. There are loops at S0 labeled 0, at S1 labeled 1, and at S2 labeled 1. States S2 and S3 are double circled.</a:t>
            </a:r>
          </a:p>
          <a:p>
            <a:r>
              <a:rPr lang="en-US" sz="2200" b="0" i="0" u="none" strike="noStrike" dirty="0">
                <a:effectLst/>
                <a:latin typeface="+mn-lt"/>
              </a:rPr>
              <a:t>(Table Image) The column headers are marked from left through right as: State and f. Column 2, f, is followed by a sub-column input which is divided into two sub-columns as: 0 and 1. For s2 input 0 is empty.</a:t>
            </a:r>
            <a:br>
              <a:rPr lang="en-US" sz="2200" b="0" i="0" u="none" strike="noStrike" dirty="0">
                <a:effectLst/>
                <a:latin typeface="+mn-lt"/>
              </a:rPr>
            </a:br>
            <a:r>
              <a:rPr lang="en-US" sz="2200" b="0" i="0" u="none" strike="noStrike" dirty="0">
                <a:effectLst/>
                <a:latin typeface="+mn-lt"/>
              </a:rPr>
              <a:t>The data is as follows:</a:t>
            </a:r>
            <a:br>
              <a:rPr lang="en-US" sz="2200" b="0" i="0" u="none" strike="noStrike" dirty="0">
                <a:effectLst/>
                <a:latin typeface="+mn-lt"/>
              </a:rPr>
            </a:br>
            <a:r>
              <a:rPr lang="en-US" sz="2200" b="0" i="0" u="none" strike="noStrike" dirty="0">
                <a:effectLst/>
                <a:latin typeface="+mn-lt"/>
              </a:rPr>
              <a:t>Row 1: s0; s0, s1; and s3.</a:t>
            </a:r>
            <a:br>
              <a:rPr lang="en-US" sz="2200" b="0" i="0" u="none" strike="noStrike" dirty="0">
                <a:effectLst/>
                <a:latin typeface="+mn-lt"/>
              </a:rPr>
            </a:br>
            <a:r>
              <a:rPr lang="en-US" sz="2200" b="0" i="0" u="none" strike="noStrike" dirty="0">
                <a:effectLst/>
                <a:latin typeface="+mn-lt"/>
              </a:rPr>
              <a:t>Row 2: s1; s0; and s1, s3.</a:t>
            </a:r>
            <a:br>
              <a:rPr lang="en-US" sz="2200" b="0" i="0" u="none" strike="noStrike" dirty="0">
                <a:effectLst/>
                <a:latin typeface="+mn-lt"/>
              </a:rPr>
            </a:br>
            <a:r>
              <a:rPr lang="en-US" sz="2200" b="0" i="0" u="none" strike="noStrike" dirty="0">
                <a:effectLst/>
                <a:latin typeface="+mn-lt"/>
              </a:rPr>
              <a:t>Row 3: s2; blank; and s0, s2.</a:t>
            </a:r>
            <a:br>
              <a:rPr lang="en-US" sz="2200" b="0" i="0" u="none" strike="noStrike" dirty="0">
                <a:effectLst/>
                <a:latin typeface="+mn-lt"/>
              </a:rPr>
            </a:br>
            <a:r>
              <a:rPr lang="en-US" sz="2200" b="0" i="0" u="none" strike="noStrike" dirty="0">
                <a:effectLst/>
                <a:latin typeface="+mn-lt"/>
              </a:rPr>
              <a:t>Row 4: s3; s0, s1,s2; and s1.</a:t>
            </a:r>
            <a:endParaRPr lang="en-IN" sz="2200" dirty="0">
              <a:latin typeface="+mn-lt"/>
            </a:endParaRPr>
          </a:p>
        </p:txBody>
      </p:sp>
      <p:sp>
        <p:nvSpPr>
          <p:cNvPr id="5" name="Text Placeholder 4">
            <a:extLst>
              <a:ext uri="{FF2B5EF4-FFF2-40B4-BE49-F238E27FC236}">
                <a16:creationId xmlns:a16="http://schemas.microsoft.com/office/drawing/2014/main" id="{3BE2ACCA-AADA-4A86-841B-5568C5A1B535}"/>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D566676-70F8-4938-9D8C-3A55EA3087D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69</a:t>
            </a:fld>
            <a:endParaRPr lang="en-US" dirty="0">
              <a:solidFill>
                <a:schemeClr val="bg1"/>
              </a:solidFill>
              <a:latin typeface="Calibri (Body)"/>
            </a:endParaRPr>
          </a:p>
        </p:txBody>
      </p:sp>
    </p:spTree>
    <p:extLst>
      <p:ext uri="{BB962C8B-B14F-4D97-AF65-F5344CB8AC3E}">
        <p14:creationId xmlns:p14="http://schemas.microsoft.com/office/powerpoint/2010/main" val="2463694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An Example Grammar</a:t>
            </a:r>
          </a:p>
        </p:txBody>
      </p:sp>
      <p:sp>
        <p:nvSpPr>
          <p:cNvPr id="3" name="Content Placeholder 2"/>
          <p:cNvSpPr>
            <a:spLocks noGrp="1"/>
          </p:cNvSpPr>
          <p:nvPr>
            <p:ph idx="1"/>
          </p:nvPr>
        </p:nvSpPr>
        <p:spPr>
          <a:xfrm>
            <a:off x="457200" y="1295400"/>
            <a:ext cx="8229600" cy="3048000"/>
          </a:xfrm>
        </p:spPr>
        <p:txBody>
          <a:bodyPr/>
          <a:lstStyle/>
          <a:p>
            <a:pPr marL="514350" indent="-514350">
              <a:spcBef>
                <a:spcPts val="0"/>
              </a:spcBef>
              <a:spcAft>
                <a:spcPts val="0"/>
              </a:spcAft>
              <a:buClr>
                <a:srgbClr val="1A587B"/>
              </a:buClr>
              <a:buFont typeface="+mj-lt"/>
              <a:buAutoNum type="arabicPeriod"/>
            </a:pPr>
            <a:r>
              <a:rPr lang="en-US" sz="1300" dirty="0"/>
              <a:t>a </a:t>
            </a:r>
            <a:r>
              <a:rPr lang="en-US" sz="1300" b="1" dirty="0"/>
              <a:t>sentence</a:t>
            </a:r>
            <a:r>
              <a:rPr lang="en-US" sz="1300" dirty="0"/>
              <a:t> is made up of a </a:t>
            </a:r>
            <a:r>
              <a:rPr lang="en-US" sz="1300" b="1" dirty="0"/>
              <a:t>noun phrase </a:t>
            </a:r>
            <a:r>
              <a:rPr lang="en-US" sz="1300" dirty="0"/>
              <a:t>followed by a </a:t>
            </a:r>
            <a:r>
              <a:rPr lang="en-US" sz="1300" b="1" dirty="0"/>
              <a:t>verb phrase</a:t>
            </a:r>
            <a:r>
              <a:rPr lang="en-US" sz="1300" dirty="0"/>
              <a:t>;</a:t>
            </a:r>
          </a:p>
          <a:p>
            <a:pPr marL="514350" indent="-514350">
              <a:spcBef>
                <a:spcPts val="0"/>
              </a:spcBef>
              <a:spcAft>
                <a:spcPts val="0"/>
              </a:spcAft>
              <a:buClr>
                <a:srgbClr val="1A587B"/>
              </a:buClr>
              <a:buFont typeface="+mj-lt"/>
              <a:buAutoNum type="arabicPeriod"/>
            </a:pPr>
            <a:r>
              <a:rPr lang="en-US" sz="1300" dirty="0"/>
              <a:t>a </a:t>
            </a:r>
            <a:r>
              <a:rPr lang="en-US" sz="1300" b="1" dirty="0"/>
              <a:t>noun phrase </a:t>
            </a:r>
            <a:r>
              <a:rPr lang="en-US" sz="1300" dirty="0"/>
              <a:t>is made up of an </a:t>
            </a:r>
            <a:r>
              <a:rPr lang="en-US" sz="1300" b="1" dirty="0"/>
              <a:t>article</a:t>
            </a:r>
            <a:r>
              <a:rPr lang="en-US" sz="1300" dirty="0"/>
              <a:t> followed by an </a:t>
            </a:r>
            <a:r>
              <a:rPr lang="en-US" sz="1300" b="1" dirty="0"/>
              <a:t>adjective</a:t>
            </a:r>
            <a:r>
              <a:rPr lang="en-US" sz="1300" dirty="0"/>
              <a:t> followed by a </a:t>
            </a:r>
            <a:r>
              <a:rPr lang="en-US" sz="1300" b="1" dirty="0"/>
              <a:t>noun</a:t>
            </a:r>
            <a:r>
              <a:rPr lang="en-US" sz="1300" dirty="0"/>
              <a:t>, or </a:t>
            </a:r>
          </a:p>
          <a:p>
            <a:pPr marL="514350" indent="-514350">
              <a:spcBef>
                <a:spcPts val="0"/>
              </a:spcBef>
              <a:spcAft>
                <a:spcPts val="0"/>
              </a:spcAft>
              <a:buClr>
                <a:srgbClr val="1A587B"/>
              </a:buClr>
              <a:buFont typeface="+mj-lt"/>
              <a:buAutoNum type="arabicPeriod"/>
            </a:pPr>
            <a:r>
              <a:rPr lang="en-US" sz="1300" dirty="0"/>
              <a:t>a </a:t>
            </a:r>
            <a:r>
              <a:rPr lang="en-US" sz="1300" b="1" dirty="0"/>
              <a:t>noun phrase </a:t>
            </a:r>
            <a:r>
              <a:rPr lang="en-US" sz="1300" dirty="0"/>
              <a:t>is made up of an </a:t>
            </a:r>
            <a:r>
              <a:rPr lang="en-US" sz="1300" b="1" dirty="0"/>
              <a:t>article</a:t>
            </a:r>
            <a:r>
              <a:rPr lang="en-US" sz="1300" dirty="0"/>
              <a:t> followed by a </a:t>
            </a:r>
            <a:r>
              <a:rPr lang="en-US" sz="1300" b="1" dirty="0"/>
              <a:t>noun</a:t>
            </a:r>
            <a:r>
              <a:rPr lang="en-US" sz="1300" dirty="0"/>
              <a:t>;</a:t>
            </a:r>
          </a:p>
          <a:p>
            <a:pPr marL="514350" indent="-514350">
              <a:spcBef>
                <a:spcPts val="0"/>
              </a:spcBef>
              <a:spcAft>
                <a:spcPts val="0"/>
              </a:spcAft>
              <a:buClr>
                <a:srgbClr val="1A587B"/>
              </a:buClr>
              <a:buFont typeface="+mj-lt"/>
              <a:buAutoNum type="arabicPeriod"/>
            </a:pPr>
            <a:r>
              <a:rPr lang="en-US" sz="1300" dirty="0"/>
              <a:t>a </a:t>
            </a:r>
            <a:r>
              <a:rPr lang="en-US" sz="1300" b="1" dirty="0"/>
              <a:t>verb phrase </a:t>
            </a:r>
            <a:r>
              <a:rPr lang="en-US" sz="1300" dirty="0"/>
              <a:t>is made up of a </a:t>
            </a:r>
            <a:r>
              <a:rPr lang="en-US" sz="1300" b="1" dirty="0"/>
              <a:t>verb</a:t>
            </a:r>
            <a:r>
              <a:rPr lang="en-US" sz="1300" dirty="0"/>
              <a:t> followed by an </a:t>
            </a:r>
            <a:r>
              <a:rPr lang="en-US" sz="1300" b="1" dirty="0"/>
              <a:t>adverb</a:t>
            </a:r>
            <a:r>
              <a:rPr lang="en-US" sz="1300" dirty="0"/>
              <a:t>, or </a:t>
            </a:r>
          </a:p>
          <a:p>
            <a:pPr marL="514350" indent="-514350">
              <a:spcBef>
                <a:spcPts val="0"/>
              </a:spcBef>
              <a:spcAft>
                <a:spcPts val="0"/>
              </a:spcAft>
              <a:buClr>
                <a:srgbClr val="1A587B"/>
              </a:buClr>
              <a:buFont typeface="+mj-lt"/>
              <a:buAutoNum type="arabicPeriod"/>
            </a:pPr>
            <a:r>
              <a:rPr lang="en-US" sz="1300" dirty="0"/>
              <a:t>a </a:t>
            </a:r>
            <a:r>
              <a:rPr lang="en-US" sz="1300" b="1" dirty="0"/>
              <a:t>verb phrase </a:t>
            </a:r>
            <a:r>
              <a:rPr lang="en-US" sz="1300" dirty="0"/>
              <a:t>is made up of a </a:t>
            </a:r>
            <a:r>
              <a:rPr lang="en-US" sz="1300" b="1" dirty="0"/>
              <a:t>verb</a:t>
            </a:r>
            <a:r>
              <a:rPr lang="en-US" sz="1300" dirty="0"/>
              <a:t>;</a:t>
            </a:r>
          </a:p>
          <a:p>
            <a:pPr marL="514350" indent="-514350">
              <a:spcBef>
                <a:spcPts val="0"/>
              </a:spcBef>
              <a:spcAft>
                <a:spcPts val="0"/>
              </a:spcAft>
              <a:buClr>
                <a:srgbClr val="1A587B"/>
              </a:buClr>
              <a:buFont typeface="+mj-lt"/>
              <a:buAutoNum type="arabicPeriod"/>
            </a:pPr>
            <a:r>
              <a:rPr lang="en-US" sz="1300" dirty="0"/>
              <a:t>an </a:t>
            </a:r>
            <a:r>
              <a:rPr lang="en-US" sz="1300" b="1" dirty="0"/>
              <a:t>article</a:t>
            </a:r>
            <a:r>
              <a:rPr lang="en-US" sz="1300" dirty="0"/>
              <a:t> is </a:t>
            </a:r>
            <a:r>
              <a:rPr lang="en-US" sz="1300" i="1" dirty="0"/>
              <a:t>a</a:t>
            </a:r>
            <a:r>
              <a:rPr lang="en-US" sz="1300" dirty="0"/>
              <a:t>, or</a:t>
            </a:r>
          </a:p>
          <a:p>
            <a:pPr marL="514350" indent="-514350">
              <a:spcBef>
                <a:spcPts val="0"/>
              </a:spcBef>
              <a:spcAft>
                <a:spcPts val="0"/>
              </a:spcAft>
              <a:buClr>
                <a:srgbClr val="1A587B"/>
              </a:buClr>
              <a:buFont typeface="+mj-lt"/>
              <a:buAutoNum type="arabicPeriod"/>
            </a:pPr>
            <a:r>
              <a:rPr lang="en-US" sz="1300" dirty="0"/>
              <a:t>an </a:t>
            </a:r>
            <a:r>
              <a:rPr lang="en-US" sz="1300" b="1" dirty="0"/>
              <a:t>article</a:t>
            </a:r>
            <a:r>
              <a:rPr lang="en-US" sz="1300" dirty="0"/>
              <a:t> is </a:t>
            </a:r>
            <a:r>
              <a:rPr lang="en-US" sz="1300" i="1" dirty="0"/>
              <a:t>the</a:t>
            </a:r>
            <a:r>
              <a:rPr lang="en-US" sz="1300" dirty="0"/>
              <a:t>;</a:t>
            </a:r>
          </a:p>
          <a:p>
            <a:pPr marL="514350" indent="-514350">
              <a:spcBef>
                <a:spcPts val="0"/>
              </a:spcBef>
              <a:spcAft>
                <a:spcPts val="0"/>
              </a:spcAft>
              <a:buClr>
                <a:srgbClr val="1A587B"/>
              </a:buClr>
              <a:buFont typeface="+mj-lt"/>
              <a:buAutoNum type="arabicPeriod"/>
            </a:pPr>
            <a:r>
              <a:rPr lang="en-US" sz="1300" dirty="0"/>
              <a:t>an </a:t>
            </a:r>
            <a:r>
              <a:rPr lang="en-US" sz="1300" b="1" dirty="0"/>
              <a:t>adjective</a:t>
            </a:r>
            <a:r>
              <a:rPr lang="en-US" sz="1300" dirty="0"/>
              <a:t> is </a:t>
            </a:r>
            <a:r>
              <a:rPr lang="en-US" sz="1300" i="1" dirty="0"/>
              <a:t>large</a:t>
            </a:r>
            <a:r>
              <a:rPr lang="en-US" sz="1300" dirty="0"/>
              <a:t>, or</a:t>
            </a:r>
          </a:p>
          <a:p>
            <a:pPr marL="514350" indent="-514350">
              <a:spcBef>
                <a:spcPts val="0"/>
              </a:spcBef>
              <a:spcAft>
                <a:spcPts val="0"/>
              </a:spcAft>
              <a:buClr>
                <a:srgbClr val="1A587B"/>
              </a:buClr>
              <a:buFont typeface="+mj-lt"/>
              <a:buAutoNum type="arabicPeriod"/>
            </a:pPr>
            <a:r>
              <a:rPr lang="en-US" sz="1300" dirty="0"/>
              <a:t>an </a:t>
            </a:r>
            <a:r>
              <a:rPr lang="en-US" sz="1300" b="1" dirty="0"/>
              <a:t>adjective</a:t>
            </a:r>
            <a:r>
              <a:rPr lang="en-US" sz="1300" dirty="0"/>
              <a:t> is </a:t>
            </a:r>
            <a:r>
              <a:rPr lang="en-US" sz="1300" i="1" dirty="0"/>
              <a:t>hungry</a:t>
            </a:r>
            <a:r>
              <a:rPr lang="en-US" sz="1300" dirty="0"/>
              <a:t>;</a:t>
            </a:r>
          </a:p>
          <a:p>
            <a:pPr marL="514350" indent="-514350">
              <a:spcBef>
                <a:spcPts val="0"/>
              </a:spcBef>
              <a:spcAft>
                <a:spcPts val="0"/>
              </a:spcAft>
              <a:buClr>
                <a:srgbClr val="1A587B"/>
              </a:buClr>
              <a:buFont typeface="+mj-lt"/>
              <a:buAutoNum type="arabicPeriod"/>
            </a:pPr>
            <a:r>
              <a:rPr lang="en-US" sz="1300" dirty="0"/>
              <a:t>a </a:t>
            </a:r>
            <a:r>
              <a:rPr lang="en-US" sz="1300" b="1" dirty="0"/>
              <a:t>noun</a:t>
            </a:r>
            <a:r>
              <a:rPr lang="en-US" sz="1300" dirty="0"/>
              <a:t> is </a:t>
            </a:r>
            <a:r>
              <a:rPr lang="en-US" sz="1300" i="1" dirty="0"/>
              <a:t>rabbit</a:t>
            </a:r>
            <a:r>
              <a:rPr lang="en-US" sz="1300" dirty="0"/>
              <a:t>, or</a:t>
            </a:r>
          </a:p>
          <a:p>
            <a:pPr marL="514350" indent="-514350">
              <a:spcBef>
                <a:spcPts val="0"/>
              </a:spcBef>
              <a:spcAft>
                <a:spcPts val="0"/>
              </a:spcAft>
              <a:buClr>
                <a:srgbClr val="1A587B"/>
              </a:buClr>
              <a:buFont typeface="+mj-lt"/>
              <a:buAutoNum type="arabicPeriod"/>
            </a:pPr>
            <a:r>
              <a:rPr lang="en-US" sz="1300" dirty="0"/>
              <a:t>a </a:t>
            </a:r>
            <a:r>
              <a:rPr lang="en-US" sz="1300" b="1" dirty="0"/>
              <a:t>noun</a:t>
            </a:r>
            <a:r>
              <a:rPr lang="en-US" sz="1300" dirty="0"/>
              <a:t> is </a:t>
            </a:r>
            <a:r>
              <a:rPr lang="en-US" sz="1300" i="1" dirty="0"/>
              <a:t>mathematician</a:t>
            </a:r>
            <a:r>
              <a:rPr lang="en-US" sz="1300" dirty="0"/>
              <a:t>;</a:t>
            </a:r>
          </a:p>
          <a:p>
            <a:pPr marL="514350" indent="-514350">
              <a:spcBef>
                <a:spcPts val="0"/>
              </a:spcBef>
              <a:spcAft>
                <a:spcPts val="0"/>
              </a:spcAft>
              <a:buClr>
                <a:srgbClr val="1A587B"/>
              </a:buClr>
              <a:buFont typeface="+mj-lt"/>
              <a:buAutoNum type="arabicPeriod"/>
            </a:pPr>
            <a:r>
              <a:rPr lang="en-US" sz="1300" dirty="0"/>
              <a:t>a </a:t>
            </a:r>
            <a:r>
              <a:rPr lang="en-US" sz="1300" b="1" dirty="0"/>
              <a:t>verb</a:t>
            </a:r>
            <a:r>
              <a:rPr lang="en-US" sz="1300" dirty="0"/>
              <a:t> is </a:t>
            </a:r>
            <a:r>
              <a:rPr lang="en-US" sz="1300" i="1" dirty="0"/>
              <a:t>eats</a:t>
            </a:r>
            <a:r>
              <a:rPr lang="en-US" sz="1300" dirty="0"/>
              <a:t>, or </a:t>
            </a:r>
          </a:p>
          <a:p>
            <a:pPr marL="514350" indent="-514350">
              <a:spcBef>
                <a:spcPts val="0"/>
              </a:spcBef>
              <a:spcAft>
                <a:spcPts val="0"/>
              </a:spcAft>
              <a:buClr>
                <a:srgbClr val="1A587B"/>
              </a:buClr>
              <a:buFont typeface="+mj-lt"/>
              <a:buAutoNum type="arabicPeriod"/>
            </a:pPr>
            <a:r>
              <a:rPr lang="en-US" sz="1300" dirty="0"/>
              <a:t>a </a:t>
            </a:r>
            <a:r>
              <a:rPr lang="en-US" sz="1300" b="1" dirty="0"/>
              <a:t>verb</a:t>
            </a:r>
            <a:r>
              <a:rPr lang="en-US" sz="1300" dirty="0"/>
              <a:t> is </a:t>
            </a:r>
            <a:r>
              <a:rPr lang="en-US" sz="1300" i="1" dirty="0"/>
              <a:t>hops</a:t>
            </a:r>
            <a:r>
              <a:rPr lang="en-US" sz="1300" dirty="0"/>
              <a:t>;</a:t>
            </a:r>
          </a:p>
          <a:p>
            <a:pPr marL="514350" indent="-514350">
              <a:spcBef>
                <a:spcPts val="0"/>
              </a:spcBef>
              <a:spcAft>
                <a:spcPts val="0"/>
              </a:spcAft>
              <a:buClr>
                <a:srgbClr val="1A587B"/>
              </a:buClr>
              <a:buFont typeface="+mj-lt"/>
              <a:buAutoNum type="arabicPeriod"/>
            </a:pPr>
            <a:r>
              <a:rPr lang="en-US" sz="1300" dirty="0"/>
              <a:t>an </a:t>
            </a:r>
            <a:r>
              <a:rPr lang="en-US" sz="1300" b="1" dirty="0"/>
              <a:t>adverb</a:t>
            </a:r>
            <a:r>
              <a:rPr lang="en-US" sz="1300" dirty="0"/>
              <a:t> is </a:t>
            </a:r>
            <a:r>
              <a:rPr lang="en-US" sz="1300" i="1" dirty="0"/>
              <a:t>quickly</a:t>
            </a:r>
            <a:r>
              <a:rPr lang="en-US" sz="1300" dirty="0"/>
              <a:t>, or</a:t>
            </a:r>
          </a:p>
          <a:p>
            <a:pPr marL="514350" indent="-514350">
              <a:spcBef>
                <a:spcPts val="0"/>
              </a:spcBef>
              <a:spcAft>
                <a:spcPts val="0"/>
              </a:spcAft>
              <a:buClr>
                <a:srgbClr val="1A587B"/>
              </a:buClr>
              <a:buFont typeface="+mj-lt"/>
              <a:buAutoNum type="arabicPeriod"/>
            </a:pPr>
            <a:r>
              <a:rPr lang="en-US" sz="1300" dirty="0"/>
              <a:t>an </a:t>
            </a:r>
            <a:r>
              <a:rPr lang="en-US" sz="1300" b="1" dirty="0"/>
              <a:t>adverb</a:t>
            </a:r>
            <a:r>
              <a:rPr lang="en-US" sz="1300" dirty="0"/>
              <a:t> is </a:t>
            </a:r>
            <a:r>
              <a:rPr lang="en-US" sz="1300" i="1" dirty="0"/>
              <a:t>wildly</a:t>
            </a:r>
            <a:r>
              <a:rPr lang="en-US" sz="1300" dirty="0"/>
              <a:t>.</a:t>
            </a:r>
          </a:p>
        </p:txBody>
      </p:sp>
      <p:sp>
        <p:nvSpPr>
          <p:cNvPr id="4" name="Content Placeholder 3"/>
          <p:cNvSpPr>
            <a:spLocks noGrp="1"/>
          </p:cNvSpPr>
          <p:nvPr>
            <p:ph idx="13"/>
          </p:nvPr>
        </p:nvSpPr>
        <p:spPr>
          <a:xfrm>
            <a:off x="3108960" y="2865120"/>
            <a:ext cx="5577840" cy="640080"/>
          </a:xfrm>
        </p:spPr>
        <p:txBody>
          <a:bodyPr/>
          <a:lstStyle/>
          <a:p>
            <a:r>
              <a:rPr lang="en-US" sz="1800" dirty="0"/>
              <a:t>We use these rules to form valid sentences by making a series of replacements until no more rules can be used.</a:t>
            </a:r>
          </a:p>
        </p:txBody>
      </p:sp>
      <p:sp>
        <p:nvSpPr>
          <p:cNvPr id="5" name="Content Placeholder 4"/>
          <p:cNvSpPr>
            <a:spLocks noGrp="1"/>
          </p:cNvSpPr>
          <p:nvPr>
            <p:ph idx="14"/>
          </p:nvPr>
        </p:nvSpPr>
        <p:spPr>
          <a:xfrm>
            <a:off x="457200" y="4495800"/>
            <a:ext cx="3962400" cy="2133600"/>
          </a:xfrm>
        </p:spPr>
        <p:txBody>
          <a:bodyPr/>
          <a:lstStyle/>
          <a:p>
            <a:pPr>
              <a:spcBef>
                <a:spcPts val="0"/>
              </a:spcBef>
              <a:spcAft>
                <a:spcPts val="1800"/>
              </a:spcAft>
            </a:pPr>
            <a:r>
              <a:rPr lang="en-US" sz="1600" dirty="0"/>
              <a:t>An example sequence of replacements:</a:t>
            </a:r>
          </a:p>
          <a:p>
            <a:pPr>
              <a:spcBef>
                <a:spcPts val="0"/>
              </a:spcBef>
              <a:spcAft>
                <a:spcPts val="0"/>
              </a:spcAft>
            </a:pPr>
            <a:r>
              <a:rPr lang="en-US" sz="1300" b="1" dirty="0"/>
              <a:t>noun phrase verb phrase</a:t>
            </a:r>
          </a:p>
          <a:p>
            <a:pPr>
              <a:spcBef>
                <a:spcPts val="0"/>
              </a:spcBef>
              <a:spcAft>
                <a:spcPts val="0"/>
              </a:spcAft>
            </a:pPr>
            <a:r>
              <a:rPr lang="en-US" sz="1300" b="1" dirty="0"/>
              <a:t>article adjective noun verb phrase</a:t>
            </a:r>
          </a:p>
          <a:p>
            <a:pPr>
              <a:spcBef>
                <a:spcPts val="0"/>
              </a:spcBef>
              <a:spcAft>
                <a:spcPts val="0"/>
              </a:spcAft>
            </a:pPr>
            <a:r>
              <a:rPr lang="en-US" sz="1300" b="1" dirty="0"/>
              <a:t>article adjective noun verb adverb</a:t>
            </a:r>
          </a:p>
          <a:p>
            <a:pPr>
              <a:spcBef>
                <a:spcPts val="0"/>
              </a:spcBef>
              <a:spcAft>
                <a:spcPts val="0"/>
              </a:spcAft>
            </a:pPr>
            <a:r>
              <a:rPr lang="en-US" sz="1300" i="1" dirty="0"/>
              <a:t>the</a:t>
            </a:r>
            <a:r>
              <a:rPr lang="en-US" sz="1300" dirty="0"/>
              <a:t> </a:t>
            </a:r>
            <a:r>
              <a:rPr lang="en-US" sz="1300" b="1" dirty="0"/>
              <a:t>adjective noun verb adverb</a:t>
            </a:r>
          </a:p>
          <a:p>
            <a:pPr>
              <a:spcBef>
                <a:spcPts val="0"/>
              </a:spcBef>
              <a:spcAft>
                <a:spcPts val="0"/>
              </a:spcAft>
            </a:pPr>
            <a:r>
              <a:rPr lang="en-US" sz="1300" i="1" dirty="0"/>
              <a:t>the large </a:t>
            </a:r>
            <a:r>
              <a:rPr lang="en-US" sz="1300" b="1" dirty="0"/>
              <a:t>noun verb adverb</a:t>
            </a:r>
          </a:p>
          <a:p>
            <a:pPr>
              <a:spcBef>
                <a:spcPts val="0"/>
              </a:spcBef>
              <a:spcAft>
                <a:spcPts val="0"/>
              </a:spcAft>
            </a:pPr>
            <a:r>
              <a:rPr lang="en-US" sz="1300" i="1" dirty="0"/>
              <a:t>the large rabbit </a:t>
            </a:r>
            <a:r>
              <a:rPr lang="en-US" sz="1300" b="1" dirty="0"/>
              <a:t>verb adverb</a:t>
            </a:r>
          </a:p>
          <a:p>
            <a:pPr>
              <a:spcBef>
                <a:spcPts val="0"/>
              </a:spcBef>
              <a:spcAft>
                <a:spcPts val="0"/>
              </a:spcAft>
            </a:pPr>
            <a:r>
              <a:rPr lang="en-US" sz="1300" i="1" dirty="0"/>
              <a:t>the large rabbit hops </a:t>
            </a:r>
            <a:r>
              <a:rPr lang="en-US" sz="1300" b="1" dirty="0"/>
              <a:t>adverb</a:t>
            </a:r>
          </a:p>
          <a:p>
            <a:pPr>
              <a:spcBef>
                <a:spcPts val="0"/>
              </a:spcBef>
              <a:spcAft>
                <a:spcPts val="0"/>
              </a:spcAft>
            </a:pPr>
            <a:r>
              <a:rPr lang="en-US" sz="1300" i="1" dirty="0"/>
              <a:t>the large rabbit hops quickly</a:t>
            </a:r>
          </a:p>
        </p:txBody>
      </p:sp>
      <p:sp>
        <p:nvSpPr>
          <p:cNvPr id="6" name="Content Placeholder 5"/>
          <p:cNvSpPr>
            <a:spLocks noGrp="1"/>
          </p:cNvSpPr>
          <p:nvPr>
            <p:ph idx="15"/>
          </p:nvPr>
        </p:nvSpPr>
        <p:spPr>
          <a:xfrm>
            <a:off x="4953000" y="4495800"/>
            <a:ext cx="3657600" cy="2133600"/>
          </a:xfrm>
        </p:spPr>
        <p:txBody>
          <a:bodyPr/>
          <a:lstStyle/>
          <a:p>
            <a:pPr>
              <a:spcBef>
                <a:spcPts val="0"/>
              </a:spcBef>
              <a:spcAft>
                <a:spcPts val="1800"/>
              </a:spcAft>
            </a:pPr>
            <a:r>
              <a:rPr lang="en-US" sz="1600" dirty="0"/>
              <a:t>Some additional valid sentences are:</a:t>
            </a:r>
          </a:p>
          <a:p>
            <a:pPr>
              <a:spcBef>
                <a:spcPts val="0"/>
              </a:spcBef>
              <a:spcAft>
                <a:spcPts val="0"/>
              </a:spcAft>
            </a:pPr>
            <a:r>
              <a:rPr lang="en-US" sz="1300" i="1" dirty="0"/>
              <a:t>a hungry mathematician eats wildly,</a:t>
            </a:r>
          </a:p>
          <a:p>
            <a:pPr>
              <a:spcBef>
                <a:spcPts val="0"/>
              </a:spcBef>
              <a:spcAft>
                <a:spcPts val="0"/>
              </a:spcAft>
            </a:pPr>
            <a:r>
              <a:rPr lang="en-US" sz="1300" i="1" dirty="0"/>
              <a:t>a large mathematician hops, </a:t>
            </a:r>
          </a:p>
          <a:p>
            <a:pPr>
              <a:spcBef>
                <a:spcPts val="0"/>
              </a:spcBef>
              <a:spcAft>
                <a:spcPts val="0"/>
              </a:spcAft>
            </a:pPr>
            <a:r>
              <a:rPr lang="en-US" sz="1300" i="1" dirty="0"/>
              <a:t>the rabbit eats quickly, etc.</a:t>
            </a:r>
          </a:p>
          <a:p>
            <a:pPr>
              <a:spcBef>
                <a:spcPts val="1800"/>
              </a:spcBef>
              <a:spcAft>
                <a:spcPts val="1800"/>
              </a:spcAft>
            </a:pPr>
            <a:r>
              <a:rPr lang="en-US" sz="1600" dirty="0"/>
              <a:t>But note that the following is not valid:</a:t>
            </a:r>
          </a:p>
          <a:p>
            <a:pPr>
              <a:spcBef>
                <a:spcPts val="0"/>
              </a:spcBef>
              <a:spcAft>
                <a:spcPts val="0"/>
              </a:spcAft>
            </a:pPr>
            <a:r>
              <a:rPr lang="en-US" sz="1300" i="1" dirty="0"/>
              <a:t>the quickly eats mathematician</a:t>
            </a:r>
          </a:p>
        </p:txBody>
      </p:sp>
      <p:sp>
        <p:nvSpPr>
          <p:cNvPr id="7" name="Slide Number Placeholder 5">
            <a:extLst>
              <a:ext uri="{FF2B5EF4-FFF2-40B4-BE49-F238E27FC236}">
                <a16:creationId xmlns:a16="http://schemas.microsoft.com/office/drawing/2014/main" id="{626470BF-9589-4007-A43F-F64989179F8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7</a:t>
            </a:fld>
            <a:endParaRPr lang="en-US" dirty="0">
              <a:solidFill>
                <a:schemeClr val="bg1"/>
              </a:solidFill>
              <a:latin typeface="Calibri (Body)"/>
            </a:endParaRPr>
          </a:p>
        </p:txBody>
      </p:sp>
    </p:spTree>
    <p:extLst>
      <p:ext uri="{BB962C8B-B14F-4D97-AF65-F5344CB8AC3E}">
        <p14:creationId xmlns:p14="http://schemas.microsoft.com/office/powerpoint/2010/main" val="31908412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E6C-C4DB-4526-8DA4-1834E9C79FC1}"/>
              </a:ext>
            </a:extLst>
          </p:cNvPr>
          <p:cNvSpPr>
            <a:spLocks noGrp="1"/>
          </p:cNvSpPr>
          <p:nvPr>
            <p:ph type="title"/>
          </p:nvPr>
        </p:nvSpPr>
        <p:spPr/>
        <p:txBody>
          <a:bodyPr/>
          <a:lstStyle/>
          <a:p>
            <a:r>
              <a:rPr lang="en-US" dirty="0">
                <a:latin typeface="+mj-lt"/>
              </a:rPr>
              <a:t>Finding a DFSA Equivalent to a NFSA</a:t>
            </a:r>
            <a:r>
              <a:rPr lang="en-US" sz="1200" dirty="0">
                <a:latin typeface="+mj-lt"/>
              </a:rPr>
              <a:t> 2</a:t>
            </a:r>
            <a:r>
              <a:rPr lang="en-US" dirty="0">
                <a:latin typeface="+mj-lt"/>
              </a:rPr>
              <a:t> – Text Alternative</a:t>
            </a:r>
          </a:p>
        </p:txBody>
      </p:sp>
      <p:sp>
        <p:nvSpPr>
          <p:cNvPr id="3" name="Text Placeholder 2">
            <a:extLst>
              <a:ext uri="{FF2B5EF4-FFF2-40B4-BE49-F238E27FC236}">
                <a16:creationId xmlns:a16="http://schemas.microsoft.com/office/drawing/2014/main" id="{69BF729B-E2A6-41FB-8424-25F2BEDC5F6D}"/>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6236F368-8A43-49BC-BC86-7C95DC2E91CD}"/>
              </a:ext>
            </a:extLst>
          </p:cNvPr>
          <p:cNvSpPr>
            <a:spLocks noGrp="1"/>
          </p:cNvSpPr>
          <p:nvPr>
            <p:ph sz="quarter" idx="14"/>
          </p:nvPr>
        </p:nvSpPr>
        <p:spPr/>
        <p:txBody>
          <a:bodyPr/>
          <a:lstStyle/>
          <a:p>
            <a:r>
              <a:rPr lang="en-US" sz="1500" dirty="0">
                <a:latin typeface="+mn-lt"/>
              </a:rPr>
              <a:t>(Figure 7) There are 5 states, S0 through S4. S0 is the start state. Arrows point from S0 to S1, the arrow is labeled 1. From S0 to S2, labeled 0. From S1 to S3, labeled 0. From S1 to S4, labeled 1. From S2 to S4, labeled 1. From S4 to S3, labeled 0, 1. There are loops at S0 labeled 0, and at S3 labeled 0. States S0 and S4 are double circled.</a:t>
            </a:r>
          </a:p>
          <a:p>
            <a:r>
              <a:rPr lang="en-US" sz="1500" b="0" i="0" u="none" strike="noStrike" dirty="0">
                <a:effectLst/>
                <a:latin typeface="+mn-lt"/>
              </a:rPr>
              <a:t>(Table Image) The column headers are marked from left through right as: State and f. Column 2, f, is followed by a sub-column input which is divided into two sub-columns as: 0 and 1. For s2 input 0 is empty. For s3 input 1 is empty.</a:t>
            </a:r>
            <a:br>
              <a:rPr lang="en-US" sz="1500" b="0" i="0" u="none" strike="noStrike" dirty="0">
                <a:effectLst/>
                <a:latin typeface="+mn-lt"/>
              </a:rPr>
            </a:br>
            <a:r>
              <a:rPr lang="en-US" sz="1500" b="0" i="0" u="none" strike="noStrike" dirty="0">
                <a:effectLst/>
                <a:latin typeface="+mn-lt"/>
              </a:rPr>
              <a:t>The data is as follows:</a:t>
            </a:r>
            <a:br>
              <a:rPr lang="en-US" sz="1500" b="0" i="0" u="none" strike="noStrike" dirty="0">
                <a:effectLst/>
                <a:latin typeface="+mn-lt"/>
              </a:rPr>
            </a:br>
            <a:r>
              <a:rPr lang="en-US" sz="1500" b="0" i="0" u="none" strike="noStrike" dirty="0">
                <a:effectLst/>
                <a:latin typeface="+mn-lt"/>
              </a:rPr>
              <a:t>Row 1: s0; s0, s2; and s1. </a:t>
            </a:r>
            <a:br>
              <a:rPr lang="en-US" sz="1500" b="0" i="0" u="none" strike="noStrike" dirty="0">
                <a:effectLst/>
                <a:latin typeface="+mn-lt"/>
              </a:rPr>
            </a:br>
            <a:r>
              <a:rPr lang="en-US" sz="1500" b="0" i="0" u="none" strike="noStrike" dirty="0">
                <a:effectLst/>
                <a:latin typeface="+mn-lt"/>
              </a:rPr>
              <a:t>Row 2: s1, s3, and s4.</a:t>
            </a:r>
            <a:br>
              <a:rPr lang="en-US" sz="1500" b="0" i="0" u="none" strike="noStrike" dirty="0">
                <a:effectLst/>
                <a:latin typeface="+mn-lt"/>
              </a:rPr>
            </a:br>
            <a:r>
              <a:rPr lang="en-US" sz="1500" b="0" i="0" u="none" strike="noStrike" dirty="0">
                <a:effectLst/>
                <a:latin typeface="+mn-lt"/>
              </a:rPr>
              <a:t>Row 3: s2, blank, and s4.</a:t>
            </a:r>
            <a:br>
              <a:rPr lang="en-US" sz="1500" b="0" i="0" u="none" strike="noStrike" dirty="0">
                <a:effectLst/>
                <a:latin typeface="+mn-lt"/>
              </a:rPr>
            </a:br>
            <a:r>
              <a:rPr lang="en-US" sz="1500" b="0" i="0" u="none" strike="noStrike" dirty="0">
                <a:effectLst/>
                <a:latin typeface="+mn-lt"/>
              </a:rPr>
              <a:t>Row 4: s3, s3, and blank.</a:t>
            </a:r>
            <a:br>
              <a:rPr lang="en-US" sz="1500" b="0" i="0" u="none" strike="noStrike" dirty="0">
                <a:effectLst/>
                <a:latin typeface="+mn-lt"/>
              </a:rPr>
            </a:br>
            <a:r>
              <a:rPr lang="en-US" sz="1500" b="0" i="0" u="none" strike="noStrike" dirty="0">
                <a:effectLst/>
                <a:latin typeface="+mn-lt"/>
              </a:rPr>
              <a:t>Row 5: s4, s3, and s3.</a:t>
            </a:r>
            <a:endParaRPr lang="en-US" sz="1500" dirty="0">
              <a:latin typeface="+mn-lt"/>
            </a:endParaRPr>
          </a:p>
          <a:p>
            <a:r>
              <a:rPr lang="en-US" sz="1500" dirty="0">
                <a:latin typeface="+mn-lt"/>
              </a:rPr>
              <a:t>(Figure 8) There are 8 sets. S0, S1, S3, S4, S0 and S2, S1 and S4, S3 and S4, and an empty set. S0 is the start set. Arrows point from S0 to the set of S0 and S2, the arrow is labeled 0. From S0 to S1, labeled 1. From S1 to S3, labeled 0. From S1 to S4, labeled 1. From S3 to empty set, labeled 1. From S4 to S3, labeled 0, 1. From the set of S0 and S2 to the set of S1 and S4, labeled 1. From the set of S1 and S4 to S3, labeled 0. From the set of S1 and S4 to the set of S3 and S4, labeled 1. From the set of S3 and S4 to S3, labeled 0, 1. There are loops at S3 labeled 0, at the set of S0 and S2 labeled 0, and at the empty set labeled 0, 1. Sets S0, S4, S0 and S2, S1 and S4, and S3 and S4 are double circled.</a:t>
            </a:r>
            <a:endParaRPr lang="en-IN" sz="1500" dirty="0">
              <a:latin typeface="+mn-lt"/>
            </a:endParaRPr>
          </a:p>
        </p:txBody>
      </p:sp>
      <p:sp>
        <p:nvSpPr>
          <p:cNvPr id="5" name="Text Placeholder 4">
            <a:extLst>
              <a:ext uri="{FF2B5EF4-FFF2-40B4-BE49-F238E27FC236}">
                <a16:creationId xmlns:a16="http://schemas.microsoft.com/office/drawing/2014/main" id="{3BE2ACCA-AADA-4A86-841B-5568C5A1B535}"/>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00AC9935-C295-4FA3-B2E5-719053C9AEA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70</a:t>
            </a:fld>
            <a:endParaRPr lang="en-US" dirty="0">
              <a:solidFill>
                <a:schemeClr val="bg1"/>
              </a:solidFill>
              <a:latin typeface="Calibri (Body)"/>
            </a:endParaRPr>
          </a:p>
        </p:txBody>
      </p:sp>
    </p:spTree>
    <p:extLst>
      <p:ext uri="{BB962C8B-B14F-4D97-AF65-F5344CB8AC3E}">
        <p14:creationId xmlns:p14="http://schemas.microsoft.com/office/powerpoint/2010/main" val="30106972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E6C-C4DB-4526-8DA4-1834E9C79FC1}"/>
              </a:ext>
            </a:extLst>
          </p:cNvPr>
          <p:cNvSpPr>
            <a:spLocks noGrp="1"/>
          </p:cNvSpPr>
          <p:nvPr>
            <p:ph type="title"/>
          </p:nvPr>
        </p:nvSpPr>
        <p:spPr/>
        <p:txBody>
          <a:bodyPr/>
          <a:lstStyle/>
          <a:p>
            <a:r>
              <a:rPr lang="en-US" dirty="0">
                <a:latin typeface="+mj-lt"/>
              </a:rPr>
              <a:t>A Set Not Recognized by a FSA</a:t>
            </a:r>
            <a:r>
              <a:rPr lang="en-US" sz="1200" dirty="0">
                <a:latin typeface="+mj-lt"/>
              </a:rPr>
              <a:t> 2</a:t>
            </a:r>
            <a:r>
              <a:rPr lang="en-US" dirty="0">
                <a:latin typeface="+mj-lt"/>
              </a:rPr>
              <a:t> – Text Alternative</a:t>
            </a:r>
          </a:p>
        </p:txBody>
      </p:sp>
      <p:sp>
        <p:nvSpPr>
          <p:cNvPr id="3" name="Text Placeholder 2">
            <a:extLst>
              <a:ext uri="{FF2B5EF4-FFF2-40B4-BE49-F238E27FC236}">
                <a16:creationId xmlns:a16="http://schemas.microsoft.com/office/drawing/2014/main" id="{69BF729B-E2A6-41FB-8424-25F2BEDC5F6D}"/>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6236F368-8A43-49BC-BC86-7C95DC2E91CD}"/>
              </a:ext>
            </a:extLst>
          </p:cNvPr>
          <p:cNvSpPr>
            <a:spLocks noGrp="1"/>
          </p:cNvSpPr>
          <p:nvPr>
            <p:ph sz="quarter" idx="14"/>
          </p:nvPr>
        </p:nvSpPr>
        <p:spPr/>
        <p:txBody>
          <a:bodyPr/>
          <a:lstStyle/>
          <a:p>
            <a:r>
              <a:rPr lang="en-US" dirty="0"/>
              <a:t>There are 3 states, S0 through S2N. S0 is the start state. Arrows point from S0 to S1. From S1 to S2 and so on to S N. Each arrow is labeled 0. Arrows point from S N to S N plus 1 and so on to S2N. Each arrow is labeled 1. There is a loop at S I, consisting of S I plus 1, S I plus 2 and so on to S J minus 1. Arrows point from S I to S I plus 1. From S I plus 1 to S I plus 2 and so on to S J minus 2. From S J minus 2 to S J minus 1. From S J minus 1 to S I. Each arrow is labeled 0. State S2N is double circled.</a:t>
            </a:r>
            <a:endParaRPr lang="en-IN" dirty="0"/>
          </a:p>
        </p:txBody>
      </p:sp>
      <p:sp>
        <p:nvSpPr>
          <p:cNvPr id="5" name="Text Placeholder 4">
            <a:extLst>
              <a:ext uri="{FF2B5EF4-FFF2-40B4-BE49-F238E27FC236}">
                <a16:creationId xmlns:a16="http://schemas.microsoft.com/office/drawing/2014/main" id="{3BE2ACCA-AADA-4A86-841B-5568C5A1B535}"/>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0BEB5BF-A7A0-47D3-A31E-35CA29FB92A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71</a:t>
            </a:fld>
            <a:endParaRPr lang="en-US" dirty="0">
              <a:solidFill>
                <a:schemeClr val="bg1"/>
              </a:solidFill>
              <a:latin typeface="Calibri (Body)"/>
            </a:endParaRPr>
          </a:p>
        </p:txBody>
      </p:sp>
    </p:spTree>
    <p:extLst>
      <p:ext uri="{BB962C8B-B14F-4D97-AF65-F5344CB8AC3E}">
        <p14:creationId xmlns:p14="http://schemas.microsoft.com/office/powerpoint/2010/main" val="4208474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E6C-C4DB-4526-8DA4-1834E9C79FC1}"/>
              </a:ext>
            </a:extLst>
          </p:cNvPr>
          <p:cNvSpPr>
            <a:spLocks noGrp="1"/>
          </p:cNvSpPr>
          <p:nvPr>
            <p:ph type="title"/>
          </p:nvPr>
        </p:nvSpPr>
        <p:spPr/>
        <p:txBody>
          <a:bodyPr/>
          <a:lstStyle/>
          <a:p>
            <a:r>
              <a:rPr lang="en-US" dirty="0">
                <a:latin typeface="+mj-lt"/>
              </a:rPr>
              <a:t>Introduction</a:t>
            </a:r>
            <a:r>
              <a:rPr lang="en-US" sz="1200" dirty="0">
                <a:latin typeface="+mj-lt"/>
              </a:rPr>
              <a:t> 3</a:t>
            </a:r>
            <a:r>
              <a:rPr lang="en-US" dirty="0">
                <a:latin typeface="+mj-lt"/>
              </a:rPr>
              <a:t> – Text Alternative</a:t>
            </a:r>
          </a:p>
        </p:txBody>
      </p:sp>
      <p:sp>
        <p:nvSpPr>
          <p:cNvPr id="3" name="Text Placeholder 2">
            <a:extLst>
              <a:ext uri="{FF2B5EF4-FFF2-40B4-BE49-F238E27FC236}">
                <a16:creationId xmlns:a16="http://schemas.microsoft.com/office/drawing/2014/main" id="{69BF729B-E2A6-41FB-8424-25F2BEDC5F6D}"/>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6236F368-8A43-49BC-BC86-7C95DC2E91CD}"/>
              </a:ext>
            </a:extLst>
          </p:cNvPr>
          <p:cNvSpPr>
            <a:spLocks noGrp="1"/>
          </p:cNvSpPr>
          <p:nvPr>
            <p:ph sz="quarter" idx="14"/>
          </p:nvPr>
        </p:nvSpPr>
        <p:spPr/>
        <p:txBody>
          <a:bodyPr/>
          <a:lstStyle/>
          <a:p>
            <a:r>
              <a:rPr lang="en-US" sz="2400" dirty="0"/>
              <a:t>There is a tape, that is infinite in both directions. The tape is divided into equal cells. The cell can be empty or the input data can be written to it. But the number of non-empty cells at any given time is finite. There is a control unit, also called a read or write head, capable of being in one of many states. The number of possible states of the control unit is finite and precisely defined. The control unit can move left and right on the tape, read and write data to cells. The data in the tape is B, B, 1, 1. 0, 1, B, 0. 1, B, B.</a:t>
            </a:r>
            <a:endParaRPr lang="en-IN" sz="2400" dirty="0"/>
          </a:p>
        </p:txBody>
      </p:sp>
      <p:sp>
        <p:nvSpPr>
          <p:cNvPr id="5" name="Text Placeholder 4">
            <a:extLst>
              <a:ext uri="{FF2B5EF4-FFF2-40B4-BE49-F238E27FC236}">
                <a16:creationId xmlns:a16="http://schemas.microsoft.com/office/drawing/2014/main" id="{3BE2ACCA-AADA-4A86-841B-5568C5A1B535}"/>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3D24214E-7A91-4FC7-91AD-3BCA74AB3CB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72</a:t>
            </a:fld>
            <a:endParaRPr lang="en-US" dirty="0">
              <a:solidFill>
                <a:schemeClr val="bg1"/>
              </a:solidFill>
              <a:latin typeface="Calibri (Body)"/>
            </a:endParaRPr>
          </a:p>
        </p:txBody>
      </p:sp>
    </p:spTree>
    <p:extLst>
      <p:ext uri="{BB962C8B-B14F-4D97-AF65-F5344CB8AC3E}">
        <p14:creationId xmlns:p14="http://schemas.microsoft.com/office/powerpoint/2010/main" val="32227436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E6C-C4DB-4526-8DA4-1834E9C79FC1}"/>
              </a:ext>
            </a:extLst>
          </p:cNvPr>
          <p:cNvSpPr>
            <a:spLocks noGrp="1"/>
          </p:cNvSpPr>
          <p:nvPr>
            <p:ph type="title"/>
          </p:nvPr>
        </p:nvSpPr>
        <p:spPr/>
        <p:txBody>
          <a:bodyPr/>
          <a:lstStyle/>
          <a:p>
            <a:r>
              <a:rPr lang="en-US" dirty="0">
                <a:latin typeface="+mj-lt"/>
              </a:rPr>
              <a:t>A TM in Operation – Text Alternative</a:t>
            </a:r>
          </a:p>
        </p:txBody>
      </p:sp>
      <p:sp>
        <p:nvSpPr>
          <p:cNvPr id="3" name="Text Placeholder 2">
            <a:extLst>
              <a:ext uri="{FF2B5EF4-FFF2-40B4-BE49-F238E27FC236}">
                <a16:creationId xmlns:a16="http://schemas.microsoft.com/office/drawing/2014/main" id="{69BF729B-E2A6-41FB-8424-25F2BEDC5F6D}"/>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6236F368-8A43-49BC-BC86-7C95DC2E91CD}"/>
              </a:ext>
            </a:extLst>
          </p:cNvPr>
          <p:cNvSpPr>
            <a:spLocks noGrp="1"/>
          </p:cNvSpPr>
          <p:nvPr>
            <p:ph sz="quarter" idx="14"/>
          </p:nvPr>
        </p:nvSpPr>
        <p:spPr/>
        <p:txBody>
          <a:bodyPr/>
          <a:lstStyle/>
          <a:p>
            <a:r>
              <a:rPr lang="en-US" sz="2400" dirty="0"/>
              <a:t>There is a tape with the data and a control unit. Step A. Initial position. The control unit is in state S0, and it is above the third cell with value 0. Step B. The control unit moves one cell to the right, the value of which is 1. Step C. The control unit changes its state to S1 and moves one cell to the right, the value of which is 0. Step D. The control unit changes its state to S0 and moves one cell to the right, the value of which is 1. Step E. The control unit changes its state to S1 and moves one cell to the right, the value of which is 1. Step F. The control unit changes its state to S2, writes 0 in this cell, and moves one cell to the left, the value of which is 1. Step G. The control unit changes its state to S3, writes 0 in this cell, and moves one cell to the left, the value of which is 0.</a:t>
            </a:r>
            <a:endParaRPr lang="en-IN" sz="2400" dirty="0"/>
          </a:p>
        </p:txBody>
      </p:sp>
      <p:sp>
        <p:nvSpPr>
          <p:cNvPr id="5" name="Text Placeholder 4">
            <a:extLst>
              <a:ext uri="{FF2B5EF4-FFF2-40B4-BE49-F238E27FC236}">
                <a16:creationId xmlns:a16="http://schemas.microsoft.com/office/drawing/2014/main" id="{3BE2ACCA-AADA-4A86-841B-5568C5A1B535}"/>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47F91407-C054-4857-B771-1BFA577A7DB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73</a:t>
            </a:fld>
            <a:endParaRPr lang="en-US" dirty="0">
              <a:solidFill>
                <a:schemeClr val="bg1"/>
              </a:solidFill>
              <a:latin typeface="Calibri (Body)"/>
            </a:endParaRPr>
          </a:p>
        </p:txBody>
      </p:sp>
    </p:spTree>
    <p:extLst>
      <p:ext uri="{BB962C8B-B14F-4D97-AF65-F5344CB8AC3E}">
        <p14:creationId xmlns:p14="http://schemas.microsoft.com/office/powerpoint/2010/main" val="212578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907F-3549-49F2-9DBF-17455BD228CC}"/>
              </a:ext>
            </a:extLst>
          </p:cNvPr>
          <p:cNvSpPr>
            <a:spLocks noGrp="1"/>
          </p:cNvSpPr>
          <p:nvPr>
            <p:ph type="title"/>
          </p:nvPr>
        </p:nvSpPr>
        <p:spPr/>
        <p:txBody>
          <a:bodyPr/>
          <a:lstStyle/>
          <a:p>
            <a:r>
              <a:rPr lang="en-US" dirty="0">
                <a:latin typeface="+mj-lt"/>
              </a:rPr>
              <a:t>Phrase-Structure Grammars</a:t>
            </a:r>
            <a:r>
              <a:rPr lang="en-US" sz="1500" dirty="0">
                <a:latin typeface="+mj-lt"/>
              </a:rPr>
              <a:t> 1</a:t>
            </a:r>
            <a:endParaRPr lang="en-US" dirty="0"/>
          </a:p>
        </p:txBody>
      </p:sp>
      <p:sp>
        <p:nvSpPr>
          <p:cNvPr id="3" name="Content Placeholder 2">
            <a:extLst>
              <a:ext uri="{FF2B5EF4-FFF2-40B4-BE49-F238E27FC236}">
                <a16:creationId xmlns:a16="http://schemas.microsoft.com/office/drawing/2014/main" id="{A352BD43-A596-420C-BD8E-B1E3825BA318}"/>
              </a:ext>
            </a:extLst>
          </p:cNvPr>
          <p:cNvSpPr>
            <a:spLocks noGrp="1"/>
          </p:cNvSpPr>
          <p:nvPr>
            <p:ph idx="1"/>
          </p:nvPr>
        </p:nvSpPr>
        <p:spPr>
          <a:xfrm>
            <a:off x="457200" y="1295400"/>
            <a:ext cx="8229600" cy="5334000"/>
          </a:xfrm>
        </p:spPr>
        <p:txBody>
          <a:bodyPr/>
          <a:lstStyle/>
          <a:p>
            <a:pPr marL="0" marR="0" lvl="2" indent="0" algn="l" defTabSz="457200" rtl="0" eaLnBrk="1" fontAlgn="auto" latinLnBrk="0" hangingPunct="1">
              <a:lnSpc>
                <a:spcPct val="90000"/>
              </a:lnSpc>
              <a:spcBef>
                <a:spcPts val="600"/>
              </a:spcBef>
              <a:spcAft>
                <a:spcPts val="600"/>
              </a:spcAft>
              <a:buClr>
                <a:srgbClr val="777777"/>
              </a:buClr>
              <a:buSzPct val="95000"/>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vocabulary</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alphabet</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finite, nonempty set of elements called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symbols</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0" marR="0" lvl="2" indent="0" algn="l" defTabSz="457200" rtl="0" eaLnBrk="1" fontAlgn="auto" latinLnBrk="0" hangingPunct="1">
              <a:lnSpc>
                <a:spcPct val="90000"/>
              </a:lnSpc>
              <a:spcBef>
                <a:spcPts val="600"/>
              </a:spcBef>
              <a:spcAft>
                <a:spcPts val="600"/>
              </a:spcAft>
              <a:buClr>
                <a:srgbClr val="777777"/>
              </a:buClr>
              <a:buSzPct val="95000"/>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word</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sentence</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over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string of finite length of elements of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0" marR="0" lvl="2" indent="0" algn="l" defTabSz="457200" rtl="0" eaLnBrk="1" fontAlgn="auto" latinLnBrk="0" hangingPunct="1">
              <a:lnSpc>
                <a:spcPct val="90000"/>
              </a:lnSpc>
              <a:spcBef>
                <a:spcPts val="600"/>
              </a:spcBef>
              <a:spcAft>
                <a:spcPts val="600"/>
              </a:spcAft>
              <a:buClr>
                <a:srgbClr val="777777"/>
              </a:buClr>
              <a:buSzPct val="95000"/>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empty string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null string</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denoted by </a:t>
            </a:r>
            <a:r>
              <a:rPr kumimoji="0" lang="el-GR"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λ</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the string containing no symbols.</a:t>
            </a:r>
          </a:p>
          <a:p>
            <a:pPr marL="0" marR="0" lvl="2" indent="0" algn="l" defTabSz="457200" rtl="0" eaLnBrk="1" fontAlgn="auto" latinLnBrk="0" hangingPunct="1">
              <a:lnSpc>
                <a:spcPct val="90000"/>
              </a:lnSpc>
              <a:spcBef>
                <a:spcPts val="600"/>
              </a:spcBef>
              <a:spcAft>
                <a:spcPts val="600"/>
              </a:spcAft>
              <a:buClr>
                <a:srgbClr val="777777"/>
              </a:buClr>
              <a:buSzPct val="95000"/>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set of all words over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denoted by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language</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over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subset of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2" indent="0" algn="l" defTabSz="457200" rtl="0" eaLnBrk="1" fontAlgn="auto" latinLnBrk="0" hangingPunct="1">
              <a:lnSpc>
                <a:spcPct val="90000"/>
              </a:lnSpc>
              <a:spcBef>
                <a:spcPts val="600"/>
              </a:spcBef>
              <a:spcAft>
                <a:spcPts val="600"/>
              </a:spcAft>
              <a:buClr>
                <a:srgbClr val="777777"/>
              </a:buClr>
              <a:buSzPct val="95000"/>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elements of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that can not be replaced by other symbols are called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terminals</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e.g.,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rabbit</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in the example grammar. </a:t>
            </a:r>
          </a:p>
          <a:p>
            <a:pPr marL="0" marR="0" lvl="2" indent="0" algn="l" defTabSz="457200" rtl="0" eaLnBrk="1" fontAlgn="auto" latinLnBrk="0" hangingPunct="1">
              <a:lnSpc>
                <a:spcPct val="90000"/>
              </a:lnSpc>
              <a:spcBef>
                <a:spcPts val="600"/>
              </a:spcBef>
              <a:spcAft>
                <a:spcPts val="600"/>
              </a:spcAft>
              <a:buClr>
                <a:srgbClr val="777777"/>
              </a:buClr>
              <a:buSzPct val="95000"/>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Those that can be replaced by other symbols are called </a:t>
            </a:r>
            <a:r>
              <a:rPr kumimoji="0" lang="en-US" sz="22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nonterminals</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e.g., </a:t>
            </a: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sentence</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noun phrase</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etc.</a:t>
            </a:r>
          </a:p>
          <a:p>
            <a:pPr marL="0" marR="0" lvl="2" indent="0" algn="l" defTabSz="457200" rtl="0" eaLnBrk="1" fontAlgn="auto" latinLnBrk="0" hangingPunct="1">
              <a:lnSpc>
                <a:spcPct val="90000"/>
              </a:lnSpc>
              <a:spcBef>
                <a:spcPts val="600"/>
              </a:spcBef>
              <a:spcAft>
                <a:spcPts val="600"/>
              </a:spcAft>
              <a:buClr>
                <a:srgbClr val="777777"/>
              </a:buClr>
              <a:buSzPct val="95000"/>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rules that specify when we can replace a string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V*</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with another string are called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productions</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the grammar. We denote by</a:t>
            </a:r>
          </a:p>
        </p:txBody>
      </p:sp>
      <p:graphicFrame>
        <p:nvGraphicFramePr>
          <p:cNvPr id="13" name="Object 12">
            <a:extLst>
              <a:ext uri="{FF2B5EF4-FFF2-40B4-BE49-F238E27FC236}">
                <a16:creationId xmlns:a16="http://schemas.microsoft.com/office/drawing/2014/main" id="{9ADE0323-3FC0-422A-90E2-9E0BF42FB1C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45903493"/>
              </p:ext>
            </p:extLst>
          </p:nvPr>
        </p:nvGraphicFramePr>
        <p:xfrm>
          <a:off x="7303008" y="5809488"/>
          <a:ext cx="316992" cy="438912"/>
        </p:xfrm>
        <a:graphic>
          <a:graphicData uri="http://schemas.openxmlformats.org/presentationml/2006/ole">
            <mc:AlternateContent xmlns:mc="http://schemas.openxmlformats.org/markup-compatibility/2006">
              <mc:Choice xmlns:v="urn:schemas-microsoft-com:vml" Requires="v">
                <p:oleObj name="Equation" r:id="rId3" imgW="164880" imgH="228600" progId="Equation.DSMT4">
                  <p:embed/>
                </p:oleObj>
              </mc:Choice>
              <mc:Fallback>
                <p:oleObj name="Equation" r:id="rId3" imgW="164880" imgH="228600" progId="Equation.DSMT4">
                  <p:embed/>
                  <p:pic>
                    <p:nvPicPr>
                      <p:cNvPr id="0" name=""/>
                      <p:cNvPicPr/>
                      <p:nvPr/>
                    </p:nvPicPr>
                    <p:blipFill>
                      <a:blip r:embed="rId4"/>
                      <a:stretch>
                        <a:fillRect/>
                      </a:stretch>
                    </p:blipFill>
                    <p:spPr>
                      <a:xfrm>
                        <a:off x="7303008" y="5809488"/>
                        <a:ext cx="316992" cy="43891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C8D379F-42E8-46DF-B487-84176097CE4D}"/>
              </a:ext>
            </a:extLst>
          </p:cNvPr>
          <p:cNvSpPr>
            <a:spLocks noGrp="1"/>
          </p:cNvSpPr>
          <p:nvPr>
            <p:ph idx="10"/>
          </p:nvPr>
        </p:nvSpPr>
        <p:spPr>
          <a:xfrm>
            <a:off x="7516368" y="5799305"/>
            <a:ext cx="533400" cy="459277"/>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endParaRPr lang="en-US" dirty="0"/>
          </a:p>
        </p:txBody>
      </p:sp>
      <p:graphicFrame>
        <p:nvGraphicFramePr>
          <p:cNvPr id="14" name="Object 13">
            <a:extLst>
              <a:ext uri="{FF2B5EF4-FFF2-40B4-BE49-F238E27FC236}">
                <a16:creationId xmlns:a16="http://schemas.microsoft.com/office/drawing/2014/main" id="{D546F569-0A8E-419B-8342-A46EEAE7CF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9798313"/>
              </p:ext>
            </p:extLst>
          </p:nvPr>
        </p:nvGraphicFramePr>
        <p:xfrm>
          <a:off x="7860792" y="5809488"/>
          <a:ext cx="292608" cy="438912"/>
        </p:xfrm>
        <a:graphic>
          <a:graphicData uri="http://schemas.openxmlformats.org/presentationml/2006/ole">
            <mc:AlternateContent xmlns:mc="http://schemas.openxmlformats.org/markup-compatibility/2006">
              <mc:Choice xmlns:v="urn:schemas-microsoft-com:vml" Requires="v">
                <p:oleObj name="Equation" r:id="rId5" imgW="152280" imgH="228600" progId="Equation.DSMT4">
                  <p:embed/>
                </p:oleObj>
              </mc:Choice>
              <mc:Fallback>
                <p:oleObj name="Equation" r:id="rId5" imgW="152280" imgH="228600" progId="Equation.DSMT4">
                  <p:embed/>
                  <p:pic>
                    <p:nvPicPr>
                      <p:cNvPr id="0" name=""/>
                      <p:cNvPicPr/>
                      <p:nvPr/>
                    </p:nvPicPr>
                    <p:blipFill>
                      <a:blip r:embed="rId6"/>
                      <a:stretch>
                        <a:fillRect/>
                      </a:stretch>
                    </p:blipFill>
                    <p:spPr>
                      <a:xfrm>
                        <a:off x="7860792" y="5809488"/>
                        <a:ext cx="292608" cy="43891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E1131F4-0B98-4C10-9016-F71424E65BD6}"/>
              </a:ext>
            </a:extLst>
          </p:cNvPr>
          <p:cNvSpPr>
            <a:spLocks noGrp="1"/>
          </p:cNvSpPr>
          <p:nvPr>
            <p:ph idx="11"/>
          </p:nvPr>
        </p:nvSpPr>
        <p:spPr>
          <a:xfrm>
            <a:off x="8077200" y="5799305"/>
            <a:ext cx="762000" cy="385154"/>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a:t>
            </a:r>
            <a:endParaRPr lang="en-US" dirty="0"/>
          </a:p>
        </p:txBody>
      </p:sp>
      <p:sp>
        <p:nvSpPr>
          <p:cNvPr id="6" name="Content Placeholder 5">
            <a:extLst>
              <a:ext uri="{FF2B5EF4-FFF2-40B4-BE49-F238E27FC236}">
                <a16:creationId xmlns:a16="http://schemas.microsoft.com/office/drawing/2014/main" id="{557F32F7-77AF-4691-B800-86C371DD2075}"/>
              </a:ext>
            </a:extLst>
          </p:cNvPr>
          <p:cNvSpPr>
            <a:spLocks noGrp="1"/>
          </p:cNvSpPr>
          <p:nvPr>
            <p:ph idx="12"/>
          </p:nvPr>
        </p:nvSpPr>
        <p:spPr>
          <a:xfrm>
            <a:off x="457200" y="6105884"/>
            <a:ext cx="3745992" cy="438911"/>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production that specifies that</a:t>
            </a:r>
            <a:endParaRPr lang="en-US" dirty="0"/>
          </a:p>
        </p:txBody>
      </p:sp>
      <p:graphicFrame>
        <p:nvGraphicFramePr>
          <p:cNvPr id="16" name="Object 15">
            <a:extLst>
              <a:ext uri="{FF2B5EF4-FFF2-40B4-BE49-F238E27FC236}">
                <a16:creationId xmlns:a16="http://schemas.microsoft.com/office/drawing/2014/main" id="{E846ED90-E5F7-43AD-B23B-5DD19A1C341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4740192"/>
              </p:ext>
            </p:extLst>
          </p:nvPr>
        </p:nvGraphicFramePr>
        <p:xfrm>
          <a:off x="3913632" y="6108192"/>
          <a:ext cx="316992" cy="438912"/>
        </p:xfrm>
        <a:graphic>
          <a:graphicData uri="http://schemas.openxmlformats.org/presentationml/2006/ole">
            <mc:AlternateContent xmlns:mc="http://schemas.openxmlformats.org/markup-compatibility/2006">
              <mc:Choice xmlns:v="urn:schemas-microsoft-com:vml" Requires="v">
                <p:oleObj name="Equation" r:id="rId7" imgW="164880" imgH="228600" progId="Equation.DSMT4">
                  <p:embed/>
                </p:oleObj>
              </mc:Choice>
              <mc:Fallback>
                <p:oleObj name="Equation" r:id="rId7" imgW="164880" imgH="228600" progId="Equation.DSMT4">
                  <p:embed/>
                  <p:pic>
                    <p:nvPicPr>
                      <p:cNvPr id="0" name=""/>
                      <p:cNvPicPr/>
                      <p:nvPr/>
                    </p:nvPicPr>
                    <p:blipFill>
                      <a:blip r:embed="rId8"/>
                      <a:stretch>
                        <a:fillRect/>
                      </a:stretch>
                    </p:blipFill>
                    <p:spPr>
                      <a:xfrm>
                        <a:off x="3913632" y="6108192"/>
                        <a:ext cx="316992" cy="43891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38FD5AAE-D576-4138-9339-DADC8176945C}"/>
              </a:ext>
            </a:extLst>
          </p:cNvPr>
          <p:cNvSpPr>
            <a:spLocks noGrp="1"/>
          </p:cNvSpPr>
          <p:nvPr>
            <p:ph idx="13"/>
          </p:nvPr>
        </p:nvSpPr>
        <p:spPr>
          <a:xfrm>
            <a:off x="4142232" y="6099048"/>
            <a:ext cx="2590800" cy="438911"/>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can be replaced by</a:t>
            </a:r>
            <a:endParaRPr lang="en-US" dirty="0"/>
          </a:p>
        </p:txBody>
      </p:sp>
      <p:graphicFrame>
        <p:nvGraphicFramePr>
          <p:cNvPr id="17" name="Object 16">
            <a:extLst>
              <a:ext uri="{FF2B5EF4-FFF2-40B4-BE49-F238E27FC236}">
                <a16:creationId xmlns:a16="http://schemas.microsoft.com/office/drawing/2014/main" id="{C8A27E44-684A-42F1-951F-C70849210AE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96982781"/>
              </p:ext>
            </p:extLst>
          </p:nvPr>
        </p:nvGraphicFramePr>
        <p:xfrm>
          <a:off x="6373368" y="6105883"/>
          <a:ext cx="292608" cy="438912"/>
        </p:xfrm>
        <a:graphic>
          <a:graphicData uri="http://schemas.openxmlformats.org/presentationml/2006/ole">
            <mc:AlternateContent xmlns:mc="http://schemas.openxmlformats.org/markup-compatibility/2006">
              <mc:Choice xmlns:v="urn:schemas-microsoft-com:vml" Requires="v">
                <p:oleObj name="Equation" r:id="rId9" imgW="152280" imgH="228600" progId="Equation.DSMT4">
                  <p:embed/>
                </p:oleObj>
              </mc:Choice>
              <mc:Fallback>
                <p:oleObj name="Equation" r:id="rId9" imgW="152280" imgH="228600" progId="Equation.DSMT4">
                  <p:embed/>
                  <p:pic>
                    <p:nvPicPr>
                      <p:cNvPr id="0" name=""/>
                      <p:cNvPicPr/>
                      <p:nvPr/>
                    </p:nvPicPr>
                    <p:blipFill>
                      <a:blip r:embed="rId10"/>
                      <a:stretch>
                        <a:fillRect/>
                      </a:stretch>
                    </p:blipFill>
                    <p:spPr>
                      <a:xfrm>
                        <a:off x="6373368" y="6105883"/>
                        <a:ext cx="292608" cy="43891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E94D6A97-1AEA-4F04-8147-4B06BD8D6749}"/>
              </a:ext>
            </a:extLst>
          </p:cNvPr>
          <p:cNvSpPr>
            <a:spLocks noGrp="1"/>
          </p:cNvSpPr>
          <p:nvPr>
            <p:ph idx="14"/>
          </p:nvPr>
        </p:nvSpPr>
        <p:spPr>
          <a:xfrm>
            <a:off x="6577584" y="6093556"/>
            <a:ext cx="2057400" cy="438910"/>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within a string.</a:t>
            </a:r>
            <a:endParaRPr lang="en-US" dirty="0"/>
          </a:p>
        </p:txBody>
      </p:sp>
      <p:sp>
        <p:nvSpPr>
          <p:cNvPr id="15" name="Slide Number Placeholder 5">
            <a:extLst>
              <a:ext uri="{FF2B5EF4-FFF2-40B4-BE49-F238E27FC236}">
                <a16:creationId xmlns:a16="http://schemas.microsoft.com/office/drawing/2014/main" id="{FEC08929-C046-4388-9974-4B6868A34B2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8</a:t>
            </a:fld>
            <a:endParaRPr lang="en-US" dirty="0">
              <a:solidFill>
                <a:schemeClr val="bg1"/>
              </a:solidFill>
              <a:latin typeface="Calibri (Body)"/>
            </a:endParaRPr>
          </a:p>
        </p:txBody>
      </p:sp>
    </p:spTree>
    <p:extLst>
      <p:ext uri="{BB962C8B-B14F-4D97-AF65-F5344CB8AC3E}">
        <p14:creationId xmlns:p14="http://schemas.microsoft.com/office/powerpoint/2010/main" val="1898245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Phrase-Structure Grammars</a:t>
            </a:r>
            <a:r>
              <a:rPr lang="en-US" sz="1500" dirty="0">
                <a:latin typeface="+mj-lt"/>
              </a:rPr>
              <a:t> 2</a:t>
            </a:r>
          </a:p>
        </p:txBody>
      </p:sp>
      <p:sp>
        <p:nvSpPr>
          <p:cNvPr id="3" name="Content Placeholder 2"/>
          <p:cNvSpPr>
            <a:spLocks noGrp="1"/>
          </p:cNvSpPr>
          <p:nvPr>
            <p:ph idx="1"/>
          </p:nvPr>
        </p:nvSpPr>
        <p:spPr/>
        <p:txBody>
          <a:bodyPr/>
          <a:lstStyle/>
          <a:p>
            <a:r>
              <a:rPr lang="en-US" sz="2800" dirty="0"/>
              <a:t>A </a:t>
            </a:r>
            <a:r>
              <a:rPr lang="en-US" sz="2800" i="1" dirty="0"/>
              <a:t>phrase-structure grammar</a:t>
            </a:r>
            <a:r>
              <a:rPr lang="en-US" sz="2800" dirty="0"/>
              <a:t> </a:t>
            </a:r>
            <a:r>
              <a:rPr lang="en-US" sz="2800" i="1" dirty="0"/>
              <a:t>G = </a:t>
            </a:r>
            <a:r>
              <a:rPr lang="en-US" sz="2800" dirty="0"/>
              <a:t>(</a:t>
            </a:r>
            <a:r>
              <a:rPr lang="en-US" sz="2800" i="1" dirty="0"/>
              <a:t>V, T, S, P</a:t>
            </a:r>
            <a:r>
              <a:rPr lang="en-US" sz="2800" dirty="0"/>
              <a:t>) consists of a vocabulary </a:t>
            </a:r>
            <a:r>
              <a:rPr lang="en-US" sz="2800" i="1" dirty="0"/>
              <a:t>V, </a:t>
            </a:r>
            <a:r>
              <a:rPr lang="en-US" sz="2800" dirty="0"/>
              <a:t>a subset </a:t>
            </a:r>
            <a:r>
              <a:rPr lang="en-US" sz="2800" i="1" dirty="0"/>
              <a:t>T</a:t>
            </a:r>
            <a:r>
              <a:rPr lang="en-US" sz="2800" dirty="0"/>
              <a:t> of </a:t>
            </a:r>
            <a:r>
              <a:rPr lang="en-US" sz="2800" i="1" dirty="0"/>
              <a:t>V</a:t>
            </a:r>
            <a:r>
              <a:rPr lang="en-US" sz="2800" dirty="0"/>
              <a:t> consisting of terminal symbols, a </a:t>
            </a:r>
            <a:r>
              <a:rPr lang="en-US" sz="2800" i="1" dirty="0"/>
              <a:t>start symbol S</a:t>
            </a:r>
            <a:r>
              <a:rPr lang="en-US" sz="2800" dirty="0"/>
              <a:t> from </a:t>
            </a:r>
            <a:r>
              <a:rPr lang="en-US" sz="2800" i="1" dirty="0"/>
              <a:t>V</a:t>
            </a:r>
            <a:r>
              <a:rPr lang="en-US" sz="2800" dirty="0"/>
              <a:t>, and a finite set of </a:t>
            </a:r>
            <a:r>
              <a:rPr lang="en-US" sz="2800" i="1" dirty="0"/>
              <a:t>productions P</a:t>
            </a:r>
            <a:r>
              <a:rPr lang="en-US" sz="2800" dirty="0"/>
              <a:t>. </a:t>
            </a:r>
          </a:p>
          <a:p>
            <a:r>
              <a:rPr lang="en-US" sz="2800" dirty="0"/>
              <a:t>The set</a:t>
            </a:r>
            <a:r>
              <a:rPr lang="en-US" sz="2800" i="1" dirty="0"/>
              <a:t> N =</a:t>
            </a:r>
            <a:r>
              <a:rPr lang="en-US" sz="2800" dirty="0"/>
              <a:t> </a:t>
            </a:r>
            <a:r>
              <a:rPr lang="en-US" sz="2800" i="1" dirty="0"/>
              <a:t>V</a:t>
            </a:r>
            <a:r>
              <a:rPr lang="en-US" sz="2800" dirty="0"/>
              <a:t> </a:t>
            </a:r>
            <a:r>
              <a:rPr lang="en-US" sz="2800" dirty="0">
                <a:ea typeface="Cambria Math"/>
              </a:rPr>
              <a:t>− </a:t>
            </a:r>
            <a:r>
              <a:rPr lang="en-US" sz="2800" i="1" dirty="0"/>
              <a:t>T</a:t>
            </a:r>
            <a:r>
              <a:rPr lang="en-US" sz="2800" dirty="0"/>
              <a:t> is the set of nonterminal symbols. </a:t>
            </a:r>
          </a:p>
          <a:p>
            <a:r>
              <a:rPr lang="en-US" sz="2800" dirty="0"/>
              <a:t>Every production in </a:t>
            </a:r>
            <a:r>
              <a:rPr lang="en-US" sz="2800" i="1" dirty="0"/>
              <a:t>P </a:t>
            </a:r>
            <a:r>
              <a:rPr lang="en-US" sz="2800" dirty="0"/>
              <a:t>must contain at least one nonterminal on its left side. </a:t>
            </a:r>
          </a:p>
          <a:p>
            <a:r>
              <a:rPr lang="en-US" sz="2800" b="1" dirty="0"/>
              <a:t>Example (Grammar </a:t>
            </a:r>
            <a:r>
              <a:rPr lang="en-US" sz="2800" b="1" dirty="0">
                <a:ea typeface="Cambria Math" pitchFamily="18" charset="0"/>
              </a:rPr>
              <a:t>1</a:t>
            </a:r>
            <a:r>
              <a:rPr lang="en-US" sz="2800" b="1" dirty="0"/>
              <a:t>)</a:t>
            </a:r>
            <a:r>
              <a:rPr lang="en-US" sz="2800" dirty="0"/>
              <a:t>: Let </a:t>
            </a:r>
            <a:r>
              <a:rPr lang="en-US" sz="2800" i="1" dirty="0"/>
              <a:t>G = </a:t>
            </a:r>
            <a:r>
              <a:rPr lang="en-US" sz="2800" dirty="0"/>
              <a:t>(</a:t>
            </a:r>
            <a:r>
              <a:rPr lang="en-US" sz="2800" i="1" dirty="0"/>
              <a:t>V, T, S, P</a:t>
            </a:r>
            <a:r>
              <a:rPr lang="en-US" sz="2800" dirty="0"/>
              <a:t>), where</a:t>
            </a:r>
            <a:br>
              <a:rPr lang="en-US" sz="2800" dirty="0"/>
            </a:br>
            <a:r>
              <a:rPr lang="en-US" sz="2800" i="1" dirty="0"/>
              <a:t>V</a:t>
            </a:r>
            <a:r>
              <a:rPr lang="en-US" sz="2800" dirty="0"/>
              <a:t> = {</a:t>
            </a:r>
            <a:r>
              <a:rPr lang="en-US" sz="2800" i="1" dirty="0"/>
              <a:t>a</a:t>
            </a:r>
            <a:r>
              <a:rPr lang="en-US" sz="2800" dirty="0"/>
              <a:t>, </a:t>
            </a:r>
            <a:r>
              <a:rPr lang="en-US" sz="2800" i="1" dirty="0"/>
              <a:t>b</a:t>
            </a:r>
            <a:r>
              <a:rPr lang="en-US" sz="2800" dirty="0"/>
              <a:t>, </a:t>
            </a:r>
            <a:r>
              <a:rPr lang="en-US" sz="2800" i="1" dirty="0"/>
              <a:t>A</a:t>
            </a:r>
            <a:r>
              <a:rPr lang="en-US" sz="2800" dirty="0"/>
              <a:t>, </a:t>
            </a:r>
            <a:r>
              <a:rPr lang="en-US" sz="2800" i="1" dirty="0"/>
              <a:t>B</a:t>
            </a:r>
            <a:r>
              <a:rPr lang="en-US" sz="2800" dirty="0"/>
              <a:t>, </a:t>
            </a:r>
            <a:r>
              <a:rPr lang="en-US" sz="2800" i="1" dirty="0"/>
              <a:t>S</a:t>
            </a:r>
            <a:r>
              <a:rPr lang="en-US" sz="2800" dirty="0"/>
              <a:t>}, </a:t>
            </a:r>
            <a:r>
              <a:rPr lang="en-US" sz="2800" i="1" dirty="0"/>
              <a:t>T</a:t>
            </a:r>
            <a:r>
              <a:rPr lang="en-US" sz="2800" dirty="0"/>
              <a:t> = {</a:t>
            </a:r>
            <a:r>
              <a:rPr lang="en-US" sz="2800" i="1" dirty="0" err="1"/>
              <a:t>a</a:t>
            </a:r>
            <a:r>
              <a:rPr lang="en-US" sz="2800" dirty="0" err="1"/>
              <a:t>,</a:t>
            </a:r>
            <a:r>
              <a:rPr lang="en-US" sz="2800" i="1" dirty="0" err="1"/>
              <a:t>b</a:t>
            </a:r>
            <a:r>
              <a:rPr lang="en-US" sz="2800" dirty="0"/>
              <a:t>}, </a:t>
            </a:r>
            <a:r>
              <a:rPr lang="en-US" sz="2800" i="1" dirty="0"/>
              <a:t>S</a:t>
            </a:r>
            <a:r>
              <a:rPr lang="en-US" sz="2800" dirty="0"/>
              <a:t> is the start symbol, and</a:t>
            </a:r>
            <a:br>
              <a:rPr lang="en-US" sz="2800" dirty="0"/>
            </a:br>
            <a:r>
              <a:rPr lang="en-US" sz="2800" i="1" dirty="0"/>
              <a:t>P</a:t>
            </a:r>
            <a:r>
              <a:rPr lang="en-US" sz="2800" dirty="0"/>
              <a:t> = {</a:t>
            </a:r>
            <a:r>
              <a:rPr lang="en-US" sz="2800" i="1" dirty="0"/>
              <a:t>S</a:t>
            </a:r>
            <a:r>
              <a:rPr lang="en-US" sz="2800" dirty="0"/>
              <a:t> </a:t>
            </a:r>
            <a:r>
              <a:rPr lang="en-US" sz="2800" dirty="0">
                <a:ea typeface="Cambria Math"/>
              </a:rPr>
              <a:t>→</a:t>
            </a:r>
            <a:r>
              <a:rPr lang="en-US" sz="2800" i="1" dirty="0">
                <a:ea typeface="Cambria Math"/>
              </a:rPr>
              <a:t>Aba</a:t>
            </a:r>
            <a:r>
              <a:rPr lang="en-US" sz="2800" dirty="0">
                <a:ea typeface="Cambria Math"/>
              </a:rPr>
              <a:t>, </a:t>
            </a:r>
            <a:r>
              <a:rPr lang="en-US" sz="2800" i="1" dirty="0">
                <a:ea typeface="Cambria Math"/>
              </a:rPr>
              <a:t>A</a:t>
            </a:r>
            <a:r>
              <a:rPr lang="en-US" sz="2800" dirty="0">
                <a:ea typeface="Cambria Math"/>
              </a:rPr>
              <a:t> →</a:t>
            </a:r>
            <a:r>
              <a:rPr lang="en-US" sz="2800" i="1" dirty="0">
                <a:ea typeface="Cambria Math"/>
              </a:rPr>
              <a:t>BB</a:t>
            </a:r>
            <a:r>
              <a:rPr lang="en-US" sz="2800" dirty="0">
                <a:ea typeface="Cambria Math"/>
              </a:rPr>
              <a:t>, </a:t>
            </a:r>
            <a:r>
              <a:rPr lang="en-US" sz="2800" i="1" dirty="0">
                <a:ea typeface="Cambria Math"/>
              </a:rPr>
              <a:t>B</a:t>
            </a:r>
            <a:r>
              <a:rPr lang="en-US" sz="2800" dirty="0">
                <a:ea typeface="Cambria Math"/>
              </a:rPr>
              <a:t> →</a:t>
            </a:r>
            <a:r>
              <a:rPr lang="en-US" sz="2800" i="1" dirty="0">
                <a:ea typeface="Cambria Math"/>
              </a:rPr>
              <a:t>ab</a:t>
            </a:r>
            <a:r>
              <a:rPr lang="en-US" sz="2800" dirty="0">
                <a:ea typeface="Cambria Math"/>
              </a:rPr>
              <a:t>, </a:t>
            </a:r>
            <a:r>
              <a:rPr lang="en-US" sz="2800" i="1" dirty="0">
                <a:ea typeface="Cambria Math"/>
              </a:rPr>
              <a:t>AB</a:t>
            </a:r>
            <a:r>
              <a:rPr lang="en-US" sz="2800" dirty="0">
                <a:ea typeface="Cambria Math"/>
              </a:rPr>
              <a:t> →</a:t>
            </a:r>
            <a:r>
              <a:rPr lang="en-US" sz="2800" i="1" dirty="0">
                <a:ea typeface="Cambria Math"/>
              </a:rPr>
              <a:t>b</a:t>
            </a:r>
            <a:r>
              <a:rPr lang="en-US" sz="2800" dirty="0">
                <a:ea typeface="Cambria Math"/>
              </a:rPr>
              <a:t>}.</a:t>
            </a:r>
            <a:endParaRPr lang="en-US" sz="2800" dirty="0"/>
          </a:p>
        </p:txBody>
      </p:sp>
      <p:sp>
        <p:nvSpPr>
          <p:cNvPr id="4" name="Slide Number Placeholder 5">
            <a:extLst>
              <a:ext uri="{FF2B5EF4-FFF2-40B4-BE49-F238E27FC236}">
                <a16:creationId xmlns:a16="http://schemas.microsoft.com/office/drawing/2014/main" id="{A026632D-20F0-4C02-9D01-C9707745C9E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9</a:t>
            </a:fld>
            <a:endParaRPr lang="en-US" dirty="0">
              <a:solidFill>
                <a:schemeClr val="bg1"/>
              </a:solidFill>
              <a:latin typeface="Calibri (Body)"/>
            </a:endParaRPr>
          </a:p>
        </p:txBody>
      </p:sp>
    </p:spTree>
    <p:extLst>
      <p:ext uri="{BB962C8B-B14F-4D97-AF65-F5344CB8AC3E}">
        <p14:creationId xmlns:p14="http://schemas.microsoft.com/office/powerpoint/2010/main" val="1450157014"/>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32">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ppendix_Master">
  <a:themeElements>
    <a:clrScheme name="Custom 20">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nd slide">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Modified_MHHE_Accessible" id="{E82C14FF-4BDE-4F64-9A68-F6EDA5AFB1BB}" vid="{F737F535-3048-4356-99AF-2805CA228E6B}"/>
    </a:ext>
  </a:extLst>
</a:theme>
</file>

<file path=ppt/theme/theme7.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5772</TotalTime>
  <Words>9640</Words>
  <Application>Microsoft Office PowerPoint</Application>
  <PresentationFormat>On-screen Show (4:3)</PresentationFormat>
  <Paragraphs>689</Paragraphs>
  <Slides>73</Slides>
  <Notes>3</Notes>
  <HiddenSlides>16</HiddenSlides>
  <MMClips>0</MMClips>
  <ScaleCrop>false</ScaleCrop>
  <HeadingPairs>
    <vt:vector size="8" baseType="variant">
      <vt:variant>
        <vt:lpstr>Fonts Used</vt:lpstr>
      </vt:variant>
      <vt:variant>
        <vt:i4>7</vt:i4>
      </vt:variant>
      <vt:variant>
        <vt:lpstr>Theme</vt:lpstr>
      </vt:variant>
      <vt:variant>
        <vt:i4>11</vt:i4>
      </vt:variant>
      <vt:variant>
        <vt:lpstr>Embedded OLE Servers</vt:lpstr>
      </vt:variant>
      <vt:variant>
        <vt:i4>1</vt:i4>
      </vt:variant>
      <vt:variant>
        <vt:lpstr>Slide Titles</vt:lpstr>
      </vt:variant>
      <vt:variant>
        <vt:i4>73</vt:i4>
      </vt:variant>
    </vt:vector>
  </HeadingPairs>
  <TitlesOfParts>
    <vt:vector size="92" baseType="lpstr">
      <vt:lpstr>Arial</vt:lpstr>
      <vt:lpstr>ArumSans Bold</vt:lpstr>
      <vt:lpstr>ArumSans Regular</vt:lpstr>
      <vt:lpstr>Calibri</vt:lpstr>
      <vt:lpstr>Calibri (Body)</vt:lpstr>
      <vt:lpstr>Cambria Math</vt:lpstr>
      <vt:lpstr>Vectipede Rg</vt:lpstr>
      <vt:lpstr>FIRST, BREAK, LAST slides </vt:lpstr>
      <vt:lpstr>Alternate FIRST, BREAK, LAST slides</vt:lpstr>
      <vt:lpstr>Plain BODY/MAIN CONTENT</vt:lpstr>
      <vt:lpstr>Red bar footer BODY/MAIN CONTENT</vt:lpstr>
      <vt:lpstr>Appendix_Master</vt:lpstr>
      <vt:lpstr>End slide</vt:lpstr>
      <vt:lpstr>PLAIN Section Divider, Quotes, Callouts</vt:lpstr>
      <vt:lpstr>RED FOOTER Section Divider, Quotes, Callouts</vt:lpstr>
      <vt:lpstr>BLUE Section Divider, Quotes, Callouts</vt:lpstr>
      <vt:lpstr>Plain_APPENDIX</vt:lpstr>
      <vt:lpstr>Red Bar Footer_APPENDIX</vt:lpstr>
      <vt:lpstr>Equation</vt:lpstr>
      <vt:lpstr>Modeling Computation</vt:lpstr>
      <vt:lpstr>Chapter Summary</vt:lpstr>
      <vt:lpstr>Languages and Grammars</vt:lpstr>
      <vt:lpstr>Section Summary 1</vt:lpstr>
      <vt:lpstr>Introduction 1</vt:lpstr>
      <vt:lpstr>Grammars</vt:lpstr>
      <vt:lpstr>An Example Grammar</vt:lpstr>
      <vt:lpstr>Phrase-Structure Grammars 1</vt:lpstr>
      <vt:lpstr>Phrase-Structure Grammars 2</vt:lpstr>
      <vt:lpstr>Derivations</vt:lpstr>
      <vt:lpstr>Language Generation</vt:lpstr>
      <vt:lpstr>Types of Phrase Structure Grammars</vt:lpstr>
      <vt:lpstr>Derivation Trees</vt:lpstr>
      <vt:lpstr>Backus-Naur Form</vt:lpstr>
      <vt:lpstr>BNF and ALGOL 60</vt:lpstr>
      <vt:lpstr>Finite-State Machines with Output</vt:lpstr>
      <vt:lpstr>Section Summary 2</vt:lpstr>
      <vt:lpstr>Introduction 2</vt:lpstr>
      <vt:lpstr>An Example of a Finite-State Machine with Output 1</vt:lpstr>
      <vt:lpstr>An Example of a Finite-State Machine with Output 2</vt:lpstr>
      <vt:lpstr>FSMs with Outputs</vt:lpstr>
      <vt:lpstr>Unit-delay Machine</vt:lpstr>
      <vt:lpstr>Addition Machine</vt:lpstr>
      <vt:lpstr>Finite-State Machines with No Output</vt:lpstr>
      <vt:lpstr>Section Summary 3</vt:lpstr>
      <vt:lpstr>Set of Strings</vt:lpstr>
      <vt:lpstr>Finite-State Automata (FSA)</vt:lpstr>
      <vt:lpstr>Language Recognition by FSAs 1</vt:lpstr>
      <vt:lpstr>Language Recognition by FSAs 2</vt:lpstr>
      <vt:lpstr>Language Recognition by FSAs 3</vt:lpstr>
      <vt:lpstr>NDFSA</vt:lpstr>
      <vt:lpstr>Finding a DFSA Equivalent to a NFSA 1</vt:lpstr>
      <vt:lpstr>Finding a DFSA Equivalent to a NFSA 2</vt:lpstr>
      <vt:lpstr>Language Recognition</vt:lpstr>
      <vt:lpstr>Section Summary 4</vt:lpstr>
      <vt:lpstr>Regular Expressions 1</vt:lpstr>
      <vt:lpstr>Regular Expressions 2</vt:lpstr>
      <vt:lpstr>Finite-State Automata, Regular Sets, and Regular Grammars</vt:lpstr>
      <vt:lpstr>A Set Not Recognized by a FSA 1</vt:lpstr>
      <vt:lpstr>A Set Not Recognized by a FSA 2</vt:lpstr>
      <vt:lpstr>More Powerful Types of Machines</vt:lpstr>
      <vt:lpstr>Turing Machines</vt:lpstr>
      <vt:lpstr>Section Summary 5</vt:lpstr>
      <vt:lpstr>Introduction 3</vt:lpstr>
      <vt:lpstr>Definition of Turing Machines (TM)</vt:lpstr>
      <vt:lpstr>A TM in Operation</vt:lpstr>
      <vt:lpstr>Using TM to Recognize Sets 1</vt:lpstr>
      <vt:lpstr>Using TMs to Recognize Sets 2</vt:lpstr>
      <vt:lpstr>Computing Functions with TMs 1</vt:lpstr>
      <vt:lpstr>Computing Functions with TMs 2</vt:lpstr>
      <vt:lpstr>The Church-Turing Thesis</vt:lpstr>
      <vt:lpstr>Decidability and Complexity</vt:lpstr>
      <vt:lpstr>The Classes P and NP 1</vt:lpstr>
      <vt:lpstr>The Classes P and NP 2</vt:lpstr>
      <vt:lpstr>The Classes P and NP 3</vt:lpstr>
      <vt:lpstr>Wrapping Everything up with a Millennium Problem</vt:lpstr>
      <vt:lpstr>End of Main Content</vt:lpstr>
      <vt:lpstr>Accessibility Content:  Text Alternatives for Images</vt:lpstr>
      <vt:lpstr>Derivation Trees – Text Alternative</vt:lpstr>
      <vt:lpstr>An Example of a Finite-State Machine with Output 1 – Text Alternative</vt:lpstr>
      <vt:lpstr>An Example of a Finite-State Machine with Output 2 – Text Alternative</vt:lpstr>
      <vt:lpstr>FSMs with Outputs – Text Alternative</vt:lpstr>
      <vt:lpstr>Unit-delay Machine – Text Alternative</vt:lpstr>
      <vt:lpstr>Addition Machine – Text Alternative</vt:lpstr>
      <vt:lpstr>Finite-State Automata (FSA) – Text Alternative</vt:lpstr>
      <vt:lpstr>Language Recognition by FSAs 1 – Text Alternative</vt:lpstr>
      <vt:lpstr>Language Recognition by FSAs 2 – Text Alternative</vt:lpstr>
      <vt:lpstr>Language Recognition by FSAs 3 – Text Alternative</vt:lpstr>
      <vt:lpstr>NDFSA – Text Alternative</vt:lpstr>
      <vt:lpstr>Finding a DFSA Equivalent to a NFSA 2 – Text Alternative</vt:lpstr>
      <vt:lpstr>A Set Not Recognized by a FSA 2 – Text Alternative</vt:lpstr>
      <vt:lpstr>Introduction 3 – Text Alternative</vt:lpstr>
      <vt:lpstr>A TM in Operation –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Modeling Computation</dc:title>
  <dc:creator>Hahn, Sandra</dc:creator>
  <cp:lastModifiedBy>Ritik Singh</cp:lastModifiedBy>
  <cp:revision>799</cp:revision>
  <dcterms:created xsi:type="dcterms:W3CDTF">2017-12-05T17:18:18Z</dcterms:created>
  <dcterms:modified xsi:type="dcterms:W3CDTF">2021-09-16T13:42:23Z</dcterms:modified>
</cp:coreProperties>
</file>