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9.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0.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973" r:id="rId5"/>
    <p:sldMasterId id="2147483976" r:id="rId6"/>
    <p:sldMasterId id="2147483838" r:id="rId7"/>
    <p:sldMasterId id="2147483713" r:id="rId8"/>
    <p:sldMasterId id="2147483674" r:id="rId9"/>
    <p:sldMasterId id="2147483897" r:id="rId10"/>
    <p:sldMasterId id="2147483960" r:id="rId11"/>
  </p:sldMasterIdLst>
  <p:notesMasterIdLst>
    <p:notesMasterId r:id="rId79"/>
  </p:notesMasterIdLst>
  <p:handoutMasterIdLst>
    <p:handoutMasterId r:id="rId80"/>
  </p:handoutMasterIdLst>
  <p:sldIdLst>
    <p:sldId id="273" r:id="rId12"/>
    <p:sldId id="276" r:id="rId13"/>
    <p:sldId id="414" r:id="rId14"/>
    <p:sldId id="415" r:id="rId15"/>
    <p:sldId id="584" r:id="rId16"/>
    <p:sldId id="420" r:id="rId17"/>
    <p:sldId id="565" r:id="rId18"/>
    <p:sldId id="421" r:id="rId19"/>
    <p:sldId id="566" r:id="rId20"/>
    <p:sldId id="479" r:id="rId21"/>
    <p:sldId id="422" r:id="rId22"/>
    <p:sldId id="423" r:id="rId23"/>
    <p:sldId id="586" r:id="rId24"/>
    <p:sldId id="506" r:id="rId25"/>
    <p:sldId id="588" r:id="rId26"/>
    <p:sldId id="567" r:id="rId27"/>
    <p:sldId id="582" r:id="rId28"/>
    <p:sldId id="587" r:id="rId29"/>
    <p:sldId id="480" r:id="rId30"/>
    <p:sldId id="426" r:id="rId31"/>
    <p:sldId id="431" r:id="rId32"/>
    <p:sldId id="579" r:id="rId33"/>
    <p:sldId id="580" r:id="rId34"/>
    <p:sldId id="583" r:id="rId35"/>
    <p:sldId id="576" r:id="rId36"/>
    <p:sldId id="585" r:id="rId37"/>
    <p:sldId id="581" r:id="rId38"/>
    <p:sldId id="434" r:id="rId39"/>
    <p:sldId id="435" r:id="rId40"/>
    <p:sldId id="575" r:id="rId41"/>
    <p:sldId id="577" r:id="rId42"/>
    <p:sldId id="516" r:id="rId43"/>
    <p:sldId id="437" r:id="rId44"/>
    <p:sldId id="574" r:id="rId45"/>
    <p:sldId id="439" r:id="rId46"/>
    <p:sldId id="440" r:id="rId47"/>
    <p:sldId id="570" r:id="rId48"/>
    <p:sldId id="442" r:id="rId49"/>
    <p:sldId id="572" r:id="rId50"/>
    <p:sldId id="444" r:id="rId51"/>
    <p:sldId id="571" r:id="rId52"/>
    <p:sldId id="573" r:id="rId53"/>
    <p:sldId id="569" r:id="rId54"/>
    <p:sldId id="540" r:id="rId55"/>
    <p:sldId id="541" r:id="rId56"/>
    <p:sldId id="542" r:id="rId57"/>
    <p:sldId id="543" r:id="rId58"/>
    <p:sldId id="544" r:id="rId59"/>
    <p:sldId id="545" r:id="rId60"/>
    <p:sldId id="546" r:id="rId61"/>
    <p:sldId id="547" r:id="rId62"/>
    <p:sldId id="549" r:id="rId63"/>
    <p:sldId id="550" r:id="rId64"/>
    <p:sldId id="551" r:id="rId65"/>
    <p:sldId id="552" r:id="rId66"/>
    <p:sldId id="553" r:id="rId67"/>
    <p:sldId id="554" r:id="rId68"/>
    <p:sldId id="555" r:id="rId69"/>
    <p:sldId id="556" r:id="rId70"/>
    <p:sldId id="557" r:id="rId71"/>
    <p:sldId id="558" r:id="rId72"/>
    <p:sldId id="559" r:id="rId73"/>
    <p:sldId id="560" r:id="rId74"/>
    <p:sldId id="561" r:id="rId75"/>
    <p:sldId id="562" r:id="rId76"/>
    <p:sldId id="563" r:id="rId77"/>
    <p:sldId id="564"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71C3090-410E-4B3B-80CB-A95236447FE6}">
          <p14:sldIdLst>
            <p14:sldId id="273"/>
            <p14:sldId id="276"/>
            <p14:sldId id="414"/>
            <p14:sldId id="415"/>
            <p14:sldId id="584"/>
            <p14:sldId id="420"/>
            <p14:sldId id="565"/>
            <p14:sldId id="421"/>
            <p14:sldId id="566"/>
            <p14:sldId id="479"/>
            <p14:sldId id="422"/>
            <p14:sldId id="423"/>
            <p14:sldId id="586"/>
            <p14:sldId id="506"/>
            <p14:sldId id="588"/>
            <p14:sldId id="567"/>
            <p14:sldId id="582"/>
            <p14:sldId id="587"/>
            <p14:sldId id="480"/>
            <p14:sldId id="426"/>
            <p14:sldId id="431"/>
            <p14:sldId id="579"/>
            <p14:sldId id="580"/>
            <p14:sldId id="583"/>
            <p14:sldId id="576"/>
            <p14:sldId id="585"/>
            <p14:sldId id="581"/>
            <p14:sldId id="434"/>
            <p14:sldId id="435"/>
            <p14:sldId id="575"/>
            <p14:sldId id="577"/>
            <p14:sldId id="516"/>
            <p14:sldId id="437"/>
            <p14:sldId id="574"/>
            <p14:sldId id="439"/>
            <p14:sldId id="440"/>
            <p14:sldId id="570"/>
            <p14:sldId id="442"/>
            <p14:sldId id="572"/>
            <p14:sldId id="444"/>
            <p14:sldId id="571"/>
            <p14:sldId id="573"/>
            <p14:sldId id="569"/>
            <p14:sldId id="540"/>
          </p14:sldIdLst>
        </p14:section>
        <p14:section name="Appendix: Image Descriptions for Unsighted Students" id="{F84596A0-0A0D-4CE8-9725-0568C9C2A96B}">
          <p14:sldIdLst>
            <p14:sldId id="541"/>
            <p14:sldId id="542"/>
            <p14:sldId id="543"/>
            <p14:sldId id="544"/>
            <p14:sldId id="545"/>
            <p14:sldId id="546"/>
            <p14:sldId id="547"/>
            <p14:sldId id="549"/>
            <p14:sldId id="550"/>
            <p14:sldId id="551"/>
            <p14:sldId id="552"/>
            <p14:sldId id="553"/>
            <p14:sldId id="554"/>
            <p14:sldId id="555"/>
            <p14:sldId id="556"/>
            <p14:sldId id="557"/>
            <p14:sldId id="558"/>
            <p14:sldId id="559"/>
            <p14:sldId id="560"/>
            <p14:sldId id="561"/>
            <p14:sldId id="562"/>
            <p14:sldId id="563"/>
            <p14:sldId id="564"/>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4617B"/>
    <a:srgbClr val="505050"/>
    <a:srgbClr val="E1F3FF"/>
    <a:srgbClr val="B60000"/>
    <a:srgbClr val="1A587B"/>
    <a:srgbClr val="00518B"/>
    <a:srgbClr val="214E91"/>
    <a:srgbClr val="085367"/>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87" autoAdjust="0"/>
    <p:restoredTop sz="86391" autoAdjust="0"/>
  </p:normalViewPr>
  <p:slideViewPr>
    <p:cSldViewPr>
      <p:cViewPr varScale="1">
        <p:scale>
          <a:sx n="71" d="100"/>
          <a:sy n="71" d="100"/>
        </p:scale>
        <p:origin x="60" y="600"/>
      </p:cViewPr>
      <p:guideLst>
        <p:guide orient="horz" pos="3408"/>
        <p:guide orient="horz" pos="3600"/>
        <p:guide orient="horz" pos="912"/>
        <p:guide orient="horz" pos="3360"/>
        <p:guide pos="5616"/>
        <p:guide pos="4320"/>
      </p:guideLst>
    </p:cSldViewPr>
  </p:slideViewPr>
  <p:outlineViewPr>
    <p:cViewPr>
      <p:scale>
        <a:sx n="33" d="100"/>
        <a:sy n="33" d="100"/>
      </p:scale>
      <p:origin x="0" y="-129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405"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tableStyles" Target="tableStyle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viewProps" Target="viewProps.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16-Sep-21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16-Sep-21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2044375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810000"/>
            <a:ext cx="8229600" cy="2362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4"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3" name="Photo Credit"/>
          <p:cNvSpPr>
            <a:spLocks noGrp="1"/>
          </p:cNvSpPr>
          <p:nvPr>
            <p:ph type="body" sz="quarter" idx="15" hasCustomPrompt="1"/>
          </p:nvPr>
        </p:nvSpPr>
        <p:spPr>
          <a:xfrm>
            <a:off x="6473952" y="6705599"/>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70476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5240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30480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4800600"/>
            <a:ext cx="8229600" cy="16002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5"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a:defRPr sz="800"/>
            </a:lvl2pPr>
            <a:lvl3pPr>
              <a:defRPr sz="800"/>
            </a:lvl3pPr>
            <a:lvl4pPr>
              <a:defRPr sz="800"/>
            </a:lvl4pPr>
            <a:lvl5pPr>
              <a:defRPr sz="800"/>
            </a:lvl5pPr>
          </a:lstStyle>
          <a:p>
            <a:pPr lvl="0"/>
            <a:r>
              <a:rPr lang="en-US" dirty="0"/>
              <a:t>Add “Access the text alternative for slide images.”</a:t>
            </a:r>
          </a:p>
        </p:txBody>
      </p:sp>
      <p:sp>
        <p:nvSpPr>
          <p:cNvPr id="14" name="Photo Credit"/>
          <p:cNvSpPr>
            <a:spLocks noGrp="1"/>
          </p:cNvSpPr>
          <p:nvPr>
            <p:ph type="body" sz="quarter" idx="16"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a:defRPr sz="800"/>
            </a:lvl2pPr>
            <a:lvl3pPr>
              <a:defRPr sz="800"/>
            </a:lvl3pPr>
            <a:lvl4pPr>
              <a:defRPr sz="800"/>
            </a:lvl4pPr>
            <a:lvl5pPr>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028062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5146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8100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029200"/>
            <a:ext cx="8229600" cy="106680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6"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Photo Credit"/>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588451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17932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06324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394716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3108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n-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n-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n-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n-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6" name="Photo Credit"/>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51072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663440" y="12954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663440" y="214884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663440" y="300228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Jump Link"/>
          <p:cNvSpPr>
            <a:spLocks noGrp="1"/>
          </p:cNvSpPr>
          <p:nvPr>
            <p:ph type="body" sz="quarter" idx="18" hasCustomPrompt="1"/>
          </p:nvPr>
        </p:nvSpPr>
        <p:spPr>
          <a:xfrm>
            <a:off x="3465576" y="6553200"/>
            <a:ext cx="2212848" cy="100584"/>
          </a:xfrm>
          <a:prstGeom prst="rect">
            <a:avLst/>
          </a:prstGeom>
        </p:spPr>
        <p:txBody>
          <a:bodyPr lIns="0" tIns="0" rIns="0" bIns="0"/>
          <a:lstStyle>
            <a:lvl1pPr marL="0" indent="0" algn="ctr">
              <a:buNone/>
              <a:defRPr sz="800"/>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14" name="Content Placeholder 1"/>
          <p:cNvSpPr>
            <a:spLocks noGrp="1"/>
          </p:cNvSpPr>
          <p:nvPr>
            <p:ph idx="20"/>
          </p:nvPr>
        </p:nvSpPr>
        <p:spPr>
          <a:xfrm>
            <a:off x="45720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21"/>
          </p:nvPr>
        </p:nvSpPr>
        <p:spPr>
          <a:xfrm>
            <a:off x="4663440" y="385572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22"/>
          </p:nvPr>
        </p:nvSpPr>
        <p:spPr>
          <a:xfrm>
            <a:off x="45720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3"/>
          </p:nvPr>
        </p:nvSpPr>
        <p:spPr>
          <a:xfrm>
            <a:off x="4663440" y="470916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
          <p:cNvSpPr>
            <a:spLocks noGrp="1"/>
          </p:cNvSpPr>
          <p:nvPr>
            <p:ph idx="24"/>
          </p:nvPr>
        </p:nvSpPr>
        <p:spPr>
          <a:xfrm>
            <a:off x="45720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
          <p:cNvSpPr>
            <a:spLocks noGrp="1"/>
          </p:cNvSpPr>
          <p:nvPr>
            <p:ph idx="25"/>
          </p:nvPr>
        </p:nvSpPr>
        <p:spPr>
          <a:xfrm>
            <a:off x="4663440" y="5562600"/>
            <a:ext cx="4023360" cy="73152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26" hasCustomPrompt="1"/>
          </p:nvPr>
        </p:nvSpPr>
        <p:spPr>
          <a:xfrm>
            <a:off x="6473952" y="6705600"/>
            <a:ext cx="2670048" cy="155448"/>
          </a:xfrm>
          <a:prstGeom prst="rect">
            <a:avLst/>
          </a:prstGeom>
        </p:spPr>
        <p:txBody>
          <a:bodyPr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3816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79248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2269400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0_placeholder">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1" name="Content Placeholder 1">
            <a:extLst>
              <a:ext uri="{FF2B5EF4-FFF2-40B4-BE49-F238E27FC236}">
                <a16:creationId xmlns:a16="http://schemas.microsoft.com/office/drawing/2014/main" id="{100B6D5B-B32F-403D-94BB-CABB7FB55909}"/>
              </a:ext>
            </a:extLst>
          </p:cNvPr>
          <p:cNvSpPr>
            <a:spLocks noGrp="1"/>
          </p:cNvSpPr>
          <p:nvPr>
            <p:ph idx="10"/>
          </p:nvPr>
        </p:nvSpPr>
        <p:spPr>
          <a:xfrm>
            <a:off x="4572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2" name="Content Placeholder 1">
            <a:extLst>
              <a:ext uri="{FF2B5EF4-FFF2-40B4-BE49-F238E27FC236}">
                <a16:creationId xmlns:a16="http://schemas.microsoft.com/office/drawing/2014/main" id="{175CFE97-9AD7-41CA-A193-8A06D838990B}"/>
              </a:ext>
            </a:extLst>
          </p:cNvPr>
          <p:cNvSpPr>
            <a:spLocks noGrp="1"/>
          </p:cNvSpPr>
          <p:nvPr>
            <p:ph idx="11"/>
          </p:nvPr>
        </p:nvSpPr>
        <p:spPr>
          <a:xfrm>
            <a:off x="4572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3" name="Content Placeholder 1">
            <a:extLst>
              <a:ext uri="{FF2B5EF4-FFF2-40B4-BE49-F238E27FC236}">
                <a16:creationId xmlns:a16="http://schemas.microsoft.com/office/drawing/2014/main" id="{32FE6B19-E72F-4CA3-93C5-6E5243E62933}"/>
              </a:ext>
            </a:extLst>
          </p:cNvPr>
          <p:cNvSpPr>
            <a:spLocks noGrp="1"/>
          </p:cNvSpPr>
          <p:nvPr>
            <p:ph idx="12"/>
          </p:nvPr>
        </p:nvSpPr>
        <p:spPr>
          <a:xfrm>
            <a:off x="4572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4" name="Content Placeholder 1">
            <a:extLst>
              <a:ext uri="{FF2B5EF4-FFF2-40B4-BE49-F238E27FC236}">
                <a16:creationId xmlns:a16="http://schemas.microsoft.com/office/drawing/2014/main" id="{FD92AB8B-8594-4828-9EC4-1A363CB6E661}"/>
              </a:ext>
            </a:extLst>
          </p:cNvPr>
          <p:cNvSpPr>
            <a:spLocks noGrp="1"/>
          </p:cNvSpPr>
          <p:nvPr>
            <p:ph idx="13"/>
          </p:nvPr>
        </p:nvSpPr>
        <p:spPr>
          <a:xfrm>
            <a:off x="4572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5" name="Content Placeholder 1">
            <a:extLst>
              <a:ext uri="{FF2B5EF4-FFF2-40B4-BE49-F238E27FC236}">
                <a16:creationId xmlns:a16="http://schemas.microsoft.com/office/drawing/2014/main" id="{50138BB1-8873-4123-8F37-AEDB5A60401F}"/>
              </a:ext>
            </a:extLst>
          </p:cNvPr>
          <p:cNvSpPr>
            <a:spLocks noGrp="1"/>
          </p:cNvSpPr>
          <p:nvPr>
            <p:ph idx="14"/>
          </p:nvPr>
        </p:nvSpPr>
        <p:spPr>
          <a:xfrm>
            <a:off x="4572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6" name="Content Placeholder 1">
            <a:extLst>
              <a:ext uri="{FF2B5EF4-FFF2-40B4-BE49-F238E27FC236}">
                <a16:creationId xmlns:a16="http://schemas.microsoft.com/office/drawing/2014/main" id="{636A5A5B-3C55-4328-BA90-D0741B9DD23D}"/>
              </a:ext>
            </a:extLst>
          </p:cNvPr>
          <p:cNvSpPr>
            <a:spLocks noGrp="1"/>
          </p:cNvSpPr>
          <p:nvPr>
            <p:ph idx="15"/>
          </p:nvPr>
        </p:nvSpPr>
        <p:spPr>
          <a:xfrm>
            <a:off x="4572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7" name="Content Placeholder 1">
            <a:extLst>
              <a:ext uri="{FF2B5EF4-FFF2-40B4-BE49-F238E27FC236}">
                <a16:creationId xmlns:a16="http://schemas.microsoft.com/office/drawing/2014/main" id="{88310007-E242-4176-90F4-E92611A8608E}"/>
              </a:ext>
            </a:extLst>
          </p:cNvPr>
          <p:cNvSpPr>
            <a:spLocks noGrp="1"/>
          </p:cNvSpPr>
          <p:nvPr>
            <p:ph idx="16"/>
          </p:nvPr>
        </p:nvSpPr>
        <p:spPr>
          <a:xfrm>
            <a:off x="4572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8" name="Content Placeholder 1">
            <a:extLst>
              <a:ext uri="{FF2B5EF4-FFF2-40B4-BE49-F238E27FC236}">
                <a16:creationId xmlns:a16="http://schemas.microsoft.com/office/drawing/2014/main" id="{AEF3391E-B6AC-45E6-B130-854D466DAAD9}"/>
              </a:ext>
            </a:extLst>
          </p:cNvPr>
          <p:cNvSpPr>
            <a:spLocks noGrp="1"/>
          </p:cNvSpPr>
          <p:nvPr>
            <p:ph idx="17"/>
          </p:nvPr>
        </p:nvSpPr>
        <p:spPr>
          <a:xfrm>
            <a:off x="4572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29" name="Content Placeholder 1">
            <a:extLst>
              <a:ext uri="{FF2B5EF4-FFF2-40B4-BE49-F238E27FC236}">
                <a16:creationId xmlns:a16="http://schemas.microsoft.com/office/drawing/2014/main" id="{D6750761-5C91-48BE-AE85-17F55D4D0EC1}"/>
              </a:ext>
            </a:extLst>
          </p:cNvPr>
          <p:cNvSpPr>
            <a:spLocks noGrp="1"/>
          </p:cNvSpPr>
          <p:nvPr>
            <p:ph idx="18"/>
          </p:nvPr>
        </p:nvSpPr>
        <p:spPr>
          <a:xfrm>
            <a:off x="4572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0" name="Content Placeholder 1">
            <a:extLst>
              <a:ext uri="{FF2B5EF4-FFF2-40B4-BE49-F238E27FC236}">
                <a16:creationId xmlns:a16="http://schemas.microsoft.com/office/drawing/2014/main" id="{F68BA59F-B2B7-43A8-BD3D-92CC992C7311}"/>
              </a:ext>
            </a:extLst>
          </p:cNvPr>
          <p:cNvSpPr>
            <a:spLocks noGrp="1"/>
          </p:cNvSpPr>
          <p:nvPr>
            <p:ph idx="19"/>
          </p:nvPr>
        </p:nvSpPr>
        <p:spPr>
          <a:xfrm>
            <a:off x="4953000" y="129540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1" name="Content Placeholder 1">
            <a:extLst>
              <a:ext uri="{FF2B5EF4-FFF2-40B4-BE49-F238E27FC236}">
                <a16:creationId xmlns:a16="http://schemas.microsoft.com/office/drawing/2014/main" id="{D81CCA73-2289-48F6-AD53-A8982796E64A}"/>
              </a:ext>
            </a:extLst>
          </p:cNvPr>
          <p:cNvSpPr>
            <a:spLocks noGrp="1"/>
          </p:cNvSpPr>
          <p:nvPr>
            <p:ph idx="20"/>
          </p:nvPr>
        </p:nvSpPr>
        <p:spPr>
          <a:xfrm>
            <a:off x="4953000" y="1826723"/>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2" name="Content Placeholder 1">
            <a:extLst>
              <a:ext uri="{FF2B5EF4-FFF2-40B4-BE49-F238E27FC236}">
                <a16:creationId xmlns:a16="http://schemas.microsoft.com/office/drawing/2014/main" id="{8EB25B95-33AE-4B43-8FC6-82EDB2E3C63D}"/>
              </a:ext>
            </a:extLst>
          </p:cNvPr>
          <p:cNvSpPr>
            <a:spLocks noGrp="1"/>
          </p:cNvSpPr>
          <p:nvPr>
            <p:ph idx="21"/>
          </p:nvPr>
        </p:nvSpPr>
        <p:spPr>
          <a:xfrm>
            <a:off x="4953000" y="2358046"/>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3" name="Content Placeholder 1">
            <a:extLst>
              <a:ext uri="{FF2B5EF4-FFF2-40B4-BE49-F238E27FC236}">
                <a16:creationId xmlns:a16="http://schemas.microsoft.com/office/drawing/2014/main" id="{7423505E-D007-4C48-A00F-AB0F071AE383}"/>
              </a:ext>
            </a:extLst>
          </p:cNvPr>
          <p:cNvSpPr>
            <a:spLocks noGrp="1"/>
          </p:cNvSpPr>
          <p:nvPr>
            <p:ph idx="22"/>
          </p:nvPr>
        </p:nvSpPr>
        <p:spPr>
          <a:xfrm>
            <a:off x="4953000" y="2889369"/>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4" name="Content Placeholder 1">
            <a:extLst>
              <a:ext uri="{FF2B5EF4-FFF2-40B4-BE49-F238E27FC236}">
                <a16:creationId xmlns:a16="http://schemas.microsoft.com/office/drawing/2014/main" id="{90F8FADA-42BF-478C-ADF1-2C585D34E3C8}"/>
              </a:ext>
            </a:extLst>
          </p:cNvPr>
          <p:cNvSpPr>
            <a:spLocks noGrp="1"/>
          </p:cNvSpPr>
          <p:nvPr>
            <p:ph idx="23"/>
          </p:nvPr>
        </p:nvSpPr>
        <p:spPr>
          <a:xfrm>
            <a:off x="4953000" y="3420692"/>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5" name="Content Placeholder 1">
            <a:extLst>
              <a:ext uri="{FF2B5EF4-FFF2-40B4-BE49-F238E27FC236}">
                <a16:creationId xmlns:a16="http://schemas.microsoft.com/office/drawing/2014/main" id="{C3D3B322-7E11-4A74-822F-210C90049E4C}"/>
              </a:ext>
            </a:extLst>
          </p:cNvPr>
          <p:cNvSpPr>
            <a:spLocks noGrp="1"/>
          </p:cNvSpPr>
          <p:nvPr>
            <p:ph idx="24"/>
          </p:nvPr>
        </p:nvSpPr>
        <p:spPr>
          <a:xfrm>
            <a:off x="4953000" y="3952015"/>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6" name="Content Placeholder 1">
            <a:extLst>
              <a:ext uri="{FF2B5EF4-FFF2-40B4-BE49-F238E27FC236}">
                <a16:creationId xmlns:a16="http://schemas.microsoft.com/office/drawing/2014/main" id="{A1B973CF-2BB8-478D-AD3C-0D055434637B}"/>
              </a:ext>
            </a:extLst>
          </p:cNvPr>
          <p:cNvSpPr>
            <a:spLocks noGrp="1"/>
          </p:cNvSpPr>
          <p:nvPr>
            <p:ph idx="25"/>
          </p:nvPr>
        </p:nvSpPr>
        <p:spPr>
          <a:xfrm>
            <a:off x="4953000" y="4483338"/>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7" name="Content Placeholder 1">
            <a:extLst>
              <a:ext uri="{FF2B5EF4-FFF2-40B4-BE49-F238E27FC236}">
                <a16:creationId xmlns:a16="http://schemas.microsoft.com/office/drawing/2014/main" id="{5D454119-E814-45B7-942B-86815A62C091}"/>
              </a:ext>
            </a:extLst>
          </p:cNvPr>
          <p:cNvSpPr>
            <a:spLocks noGrp="1"/>
          </p:cNvSpPr>
          <p:nvPr>
            <p:ph idx="26"/>
          </p:nvPr>
        </p:nvSpPr>
        <p:spPr>
          <a:xfrm>
            <a:off x="4953000" y="5014661"/>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8" name="Content Placeholder 1">
            <a:extLst>
              <a:ext uri="{FF2B5EF4-FFF2-40B4-BE49-F238E27FC236}">
                <a16:creationId xmlns:a16="http://schemas.microsoft.com/office/drawing/2014/main" id="{EF5640C2-3BCC-40E9-B32F-F1256BC966A1}"/>
              </a:ext>
            </a:extLst>
          </p:cNvPr>
          <p:cNvSpPr>
            <a:spLocks noGrp="1"/>
          </p:cNvSpPr>
          <p:nvPr>
            <p:ph idx="27"/>
          </p:nvPr>
        </p:nvSpPr>
        <p:spPr>
          <a:xfrm>
            <a:off x="4953000" y="5545984"/>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39" name="Content Placeholder 1">
            <a:extLst>
              <a:ext uri="{FF2B5EF4-FFF2-40B4-BE49-F238E27FC236}">
                <a16:creationId xmlns:a16="http://schemas.microsoft.com/office/drawing/2014/main" id="{E08DC7A5-6E88-4B17-B755-094995E3DADB}"/>
              </a:ext>
            </a:extLst>
          </p:cNvPr>
          <p:cNvSpPr>
            <a:spLocks noGrp="1"/>
          </p:cNvSpPr>
          <p:nvPr>
            <p:ph idx="28"/>
          </p:nvPr>
        </p:nvSpPr>
        <p:spPr>
          <a:xfrm>
            <a:off x="4953000" y="6077310"/>
            <a:ext cx="3314700" cy="381000"/>
          </a:xfrm>
          <a:prstGeom prst="rect">
            <a:avLst/>
          </a:prstGeom>
        </p:spPr>
        <p:txBody>
          <a:bodyPr/>
          <a:lstStyle>
            <a:lvl1pPr marL="0" indent="0">
              <a:spcBef>
                <a:spcPts val="1200"/>
              </a:spcBef>
              <a:spcAft>
                <a:spcPts val="600"/>
              </a:spcAft>
              <a:buFont typeface="Arial" panose="020B0604020202020204" pitchFamily="34" charset="0"/>
              <a:buNone/>
              <a:defRPr sz="2400">
                <a:latin typeface="+mn-lt"/>
                <a:cs typeface="Arial" panose="020B0604020202020204" pitchFamily="34" charset="0"/>
              </a:defRPr>
            </a:lvl1pPr>
            <a:lvl2pPr marL="457200" indent="-342900">
              <a:spcBef>
                <a:spcPts val="1200"/>
              </a:spcBef>
              <a:spcAft>
                <a:spcPts val="600"/>
              </a:spcAft>
              <a:buClr>
                <a:srgbClr val="B60000"/>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085367"/>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endParaRPr lang="en-US" dirty="0"/>
          </a:p>
        </p:txBody>
      </p:sp>
      <p:sp>
        <p:nvSpPr>
          <p:cNvPr id="50" name="Jump Link">
            <a:extLst>
              <a:ext uri="{FF2B5EF4-FFF2-40B4-BE49-F238E27FC236}">
                <a16:creationId xmlns:a16="http://schemas.microsoft.com/office/drawing/2014/main" id="{4C5A98A2-7405-45EA-A119-818241A28D4D}"/>
              </a:ext>
            </a:extLst>
          </p:cNvPr>
          <p:cNvSpPr>
            <a:spLocks noGrp="1"/>
          </p:cNvSpPr>
          <p:nvPr>
            <p:ph type="body" sz="quarter" idx="39" hasCustomPrompt="1"/>
          </p:nvPr>
        </p:nvSpPr>
        <p:spPr>
          <a:xfrm>
            <a:off x="3465576" y="6553200"/>
            <a:ext cx="2212848" cy="100584"/>
          </a:xfrm>
          <a:prstGeom prst="rect">
            <a:avLst/>
          </a:prstGeom>
        </p:spPr>
        <p:txBody>
          <a:bodyPr lIns="0" tIns="0" rIns="0" bIns="0" anchor="ctr"/>
          <a:lstStyle>
            <a:lvl1pPr marL="0" indent="0" algn="ctr">
              <a:buNone/>
              <a:defRPr sz="800">
                <a:latin typeface="+mn-lt"/>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dirty="0"/>
              <a:t>Add “Access the text alternative for slide images.”</a:t>
            </a:r>
          </a:p>
        </p:txBody>
      </p:sp>
      <p:sp>
        <p:nvSpPr>
          <p:cNvPr id="51" name="Photo Credit">
            <a:extLst>
              <a:ext uri="{FF2B5EF4-FFF2-40B4-BE49-F238E27FC236}">
                <a16:creationId xmlns:a16="http://schemas.microsoft.com/office/drawing/2014/main" id="{2949DC30-1123-4272-9CF0-4B729A3E0D7E}"/>
              </a:ext>
            </a:extLst>
          </p:cNvPr>
          <p:cNvSpPr>
            <a:spLocks noGrp="1"/>
          </p:cNvSpPr>
          <p:nvPr>
            <p:ph type="body" sz="quarter" idx="40" hasCustomPrompt="1"/>
          </p:nvPr>
        </p:nvSpPr>
        <p:spPr>
          <a:xfrm>
            <a:off x="6096000" y="6702552"/>
            <a:ext cx="2670048" cy="155448"/>
          </a:xfrm>
          <a:prstGeom prst="rect">
            <a:avLst/>
          </a:prstGeom>
        </p:spPr>
        <p:txBody>
          <a:bodyPr lIns="0" tIns="0" rIns="45720" bIns="0" anchor="ctr"/>
          <a:lstStyle>
            <a:lvl1pPr marL="0" indent="0" algn="r">
              <a:buNone/>
              <a:defRPr sz="800">
                <a:solidFill>
                  <a:schemeClr val="bg1"/>
                </a:solidFill>
                <a:latin typeface="+mn-lt"/>
              </a:defRPr>
            </a:lvl1pPr>
          </a:lstStyle>
          <a:p>
            <a:pPr lvl="0"/>
            <a:r>
              <a:rPr lang="en-US" dirty="0"/>
              <a:t>Insert Photo Credit Here</a:t>
            </a:r>
          </a:p>
        </p:txBody>
      </p:sp>
    </p:spTree>
    <p:extLst>
      <p:ext uri="{BB962C8B-B14F-4D97-AF65-F5344CB8AC3E}">
        <p14:creationId xmlns:p14="http://schemas.microsoft.com/office/powerpoint/2010/main" val="1376183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ppendix_Master_1">
    <p:spTree>
      <p:nvGrpSpPr>
        <p:cNvPr id="1" name=""/>
        <p:cNvGrpSpPr/>
        <p:nvPr/>
      </p:nvGrpSpPr>
      <p:grpSpPr>
        <a:xfrm>
          <a:off x="0" y="0"/>
          <a:ext cx="0" cy="0"/>
          <a:chOff x="0" y="0"/>
          <a:chExt cx="0" cy="0"/>
        </a:xfrm>
      </p:grpSpPr>
      <p:sp>
        <p:nvSpPr>
          <p:cNvPr id="6" name="Slide Title"/>
          <p:cNvSpPr>
            <a:spLocks noGrp="1"/>
          </p:cNvSpPr>
          <p:nvPr>
            <p:ph type="title"/>
          </p:nvPr>
        </p:nvSpPr>
        <p:spPr>
          <a:xfrm>
            <a:off x="0" y="1828800"/>
            <a:ext cx="9144000" cy="1719072"/>
          </a:xfrm>
          <a:prstGeom prst="rect">
            <a:avLst/>
          </a:prstGeom>
        </p:spPr>
        <p:txBody>
          <a:bodyPr anchor="ctr"/>
          <a:lstStyle>
            <a:lvl1pPr>
              <a:defRPr sz="6000" b="1">
                <a:solidFill>
                  <a:srgbClr val="04617B"/>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46771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ppendix_Master_2">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3600" b="0">
                <a:solidFill>
                  <a:srgbClr val="04617B"/>
                </a:solidFill>
                <a:latin typeface="+mj-lt"/>
                <a:cs typeface="Arial" panose="020B0604020202020204" pitchFamily="34" charset="0"/>
              </a:defRPr>
            </a:lvl1pPr>
          </a:lstStyle>
          <a:p>
            <a:endParaRPr lang="en-US" dirty="0"/>
          </a:p>
        </p:txBody>
      </p:sp>
      <p:sp>
        <p:nvSpPr>
          <p:cNvPr id="4" name="Text Placeholder 3">
            <a:extLst>
              <a:ext uri="{FF2B5EF4-FFF2-40B4-BE49-F238E27FC236}">
                <a16:creationId xmlns:a16="http://schemas.microsoft.com/office/drawing/2014/main" id="{371255F7-7AE7-4190-BAB3-A3B1521F10BE}"/>
              </a:ext>
            </a:extLst>
          </p:cNvPr>
          <p:cNvSpPr>
            <a:spLocks noGrp="1"/>
          </p:cNvSpPr>
          <p:nvPr>
            <p:ph type="body" sz="quarter" idx="13"/>
          </p:nvPr>
        </p:nvSpPr>
        <p:spPr>
          <a:xfrm>
            <a:off x="3124200" y="1295400"/>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
        <p:nvSpPr>
          <p:cNvPr id="7" name="Content Placeholder 6">
            <a:extLst>
              <a:ext uri="{FF2B5EF4-FFF2-40B4-BE49-F238E27FC236}">
                <a16:creationId xmlns:a16="http://schemas.microsoft.com/office/drawing/2014/main" id="{F9C4DB6B-DD6A-43E0-BF97-584094BF809F}"/>
              </a:ext>
            </a:extLst>
          </p:cNvPr>
          <p:cNvSpPr>
            <a:spLocks noGrp="1"/>
          </p:cNvSpPr>
          <p:nvPr>
            <p:ph sz="quarter" idx="14"/>
          </p:nvPr>
        </p:nvSpPr>
        <p:spPr>
          <a:xfrm>
            <a:off x="457200" y="1626393"/>
            <a:ext cx="8229600" cy="4724400"/>
          </a:xfrm>
          <a:prstGeom prst="rect">
            <a:avLst/>
          </a:prstGeom>
        </p:spPr>
        <p:txBody>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endParaRPr lang="en-US" dirty="0"/>
          </a:p>
        </p:txBody>
      </p:sp>
      <p:sp>
        <p:nvSpPr>
          <p:cNvPr id="10" name="Text Placeholder 3">
            <a:extLst>
              <a:ext uri="{FF2B5EF4-FFF2-40B4-BE49-F238E27FC236}">
                <a16:creationId xmlns:a16="http://schemas.microsoft.com/office/drawing/2014/main" id="{37D7826E-AAB6-4E2F-99DD-9A680BF8C22F}"/>
              </a:ext>
            </a:extLst>
          </p:cNvPr>
          <p:cNvSpPr>
            <a:spLocks noGrp="1"/>
          </p:cNvSpPr>
          <p:nvPr>
            <p:ph type="body" sz="quarter" idx="15"/>
          </p:nvPr>
        </p:nvSpPr>
        <p:spPr>
          <a:xfrm>
            <a:off x="3124200" y="6453187"/>
            <a:ext cx="2895600" cy="228600"/>
          </a:xfrm>
          <a:prstGeom prst="rect">
            <a:avLst/>
          </a:prstGeom>
        </p:spPr>
        <p:txBody>
          <a:bodyPr/>
          <a:lstStyle>
            <a:lvl1pPr marL="0" indent="0" algn="ctr">
              <a:buNone/>
              <a:defRPr sz="900"/>
            </a:lvl1pPr>
            <a:lvl2pPr marL="457200" indent="0" algn="ctr">
              <a:buNone/>
              <a:defRPr sz="900"/>
            </a:lvl2pPr>
            <a:lvl3pPr marL="914400" indent="0" algn="ctr">
              <a:buNone/>
              <a:defRPr sz="900"/>
            </a:lvl3pPr>
            <a:lvl4pPr marL="1371600" indent="0" algn="ctr">
              <a:buNone/>
              <a:defRPr sz="900"/>
            </a:lvl4pPr>
            <a:lvl5pPr marL="1828800" indent="0" algn="ctr">
              <a:buNone/>
              <a:defRPr sz="900"/>
            </a:lvl5pPr>
          </a:lstStyle>
          <a:p>
            <a:pPr lvl="0"/>
            <a:endParaRPr lang="en-US" dirty="0"/>
          </a:p>
        </p:txBody>
      </p:sp>
    </p:spTree>
    <p:extLst>
      <p:ext uri="{BB962C8B-B14F-4D97-AF65-F5344CB8AC3E}">
        <p14:creationId xmlns:p14="http://schemas.microsoft.com/office/powerpoint/2010/main" val="30295565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1A1A5-0185-4C8C-90C9-F4F89355814D}"/>
              </a:ext>
            </a:extLst>
          </p:cNvPr>
          <p:cNvSpPr>
            <a:spLocks noGrp="1"/>
          </p:cNvSpPr>
          <p:nvPr>
            <p:ph type="title"/>
          </p:nvPr>
        </p:nvSpPr>
        <p:spPr>
          <a:xfrm>
            <a:off x="3168362" y="365126"/>
            <a:ext cx="2807277" cy="383020"/>
          </a:xfrm>
          <a:prstGeom prst="rect">
            <a:avLst/>
          </a:prstGeom>
        </p:spPr>
        <p:txBody>
          <a:bodyPr anchor="ctr"/>
          <a:lstStyle>
            <a:lvl1pPr>
              <a:defRPr sz="1600"/>
            </a:lvl1pPr>
          </a:lstStyle>
          <a:p>
            <a:endParaRPr lang="en-US" dirty="0"/>
          </a:p>
        </p:txBody>
      </p:sp>
      <p:pic>
        <p:nvPicPr>
          <p:cNvPr id="3" name="MGH Logo">
            <a:extLst>
              <a:ext uri="{FF2B5EF4-FFF2-40B4-BE49-F238E27FC236}">
                <a16:creationId xmlns:a16="http://schemas.microsoft.com/office/drawing/2014/main" id="{A689E94F-7B33-4D5F-9F4A-42711CB2DD5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318936"/>
            <a:ext cx="2443579" cy="2443579"/>
          </a:xfrm>
          <a:prstGeom prst="rect">
            <a:avLst/>
          </a:prstGeom>
        </p:spPr>
      </p:pic>
      <p:sp>
        <p:nvSpPr>
          <p:cNvPr id="4" name="MGH Tagline">
            <a:extLst>
              <a:ext uri="{FF2B5EF4-FFF2-40B4-BE49-F238E27FC236}">
                <a16:creationId xmlns:a16="http://schemas.microsoft.com/office/drawing/2014/main" id="{DC2E3C99-F453-4C9E-A454-103DD24CF66E}"/>
              </a:ext>
            </a:extLst>
          </p:cNvPr>
          <p:cNvSpPr txBox="1"/>
          <p:nvPr userDrawn="1"/>
        </p:nvSpPr>
        <p:spPr>
          <a:xfrm>
            <a:off x="783662" y="4372424"/>
            <a:ext cx="757667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Calibri (Body)"/>
                <a:ea typeface="Microsoft YaHei" panose="020B0503020204020204" pitchFamily="34" charset="-122"/>
                <a:cs typeface="+mn-cs"/>
              </a:rPr>
              <a:t>Because learning changes everything.</a:t>
            </a:r>
            <a:r>
              <a:rPr kumimoji="0" lang="en-US" sz="2400" b="0" i="0" u="none" strike="noStrike" kern="1200" cap="none" spc="40" normalizeH="0" baseline="40000" noProof="0" dirty="0">
                <a:ln>
                  <a:noFill/>
                </a:ln>
                <a:solidFill>
                  <a:srgbClr val="000000"/>
                </a:solidFill>
                <a:effectLst/>
                <a:uLnTx/>
                <a:uFillTx/>
                <a:latin typeface="Calibri (Body)"/>
                <a:ea typeface="Microsoft YaHei" panose="020B0503020204020204" pitchFamily="34" charset="-122"/>
                <a:cs typeface="+mn-cs"/>
              </a:rPr>
              <a:t>®</a:t>
            </a:r>
          </a:p>
        </p:txBody>
      </p:sp>
      <p:sp>
        <p:nvSpPr>
          <p:cNvPr id="5" name="MGH URL">
            <a:extLst>
              <a:ext uri="{FF2B5EF4-FFF2-40B4-BE49-F238E27FC236}">
                <a16:creationId xmlns:a16="http://schemas.microsoft.com/office/drawing/2014/main" id="{1DD63D4F-50BD-484B-9DAF-9C9A5B242C22}"/>
              </a:ext>
            </a:extLst>
          </p:cNvPr>
          <p:cNvSpPr txBox="1"/>
          <p:nvPr userDrawn="1"/>
        </p:nvSpPr>
        <p:spPr>
          <a:xfrm>
            <a:off x="2834780" y="5329121"/>
            <a:ext cx="34744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Body)"/>
                <a:ea typeface="Microsoft YaHei" panose="020B0503020204020204" pitchFamily="34" charset="-122"/>
                <a:cs typeface="+mn-cs"/>
              </a:rPr>
              <a:t>www.mheducation.com</a:t>
            </a:r>
          </a:p>
        </p:txBody>
      </p:sp>
      <p:sp>
        <p:nvSpPr>
          <p:cNvPr id="7" name="Text Placeholder 15">
            <a:extLst>
              <a:ext uri="{FF2B5EF4-FFF2-40B4-BE49-F238E27FC236}">
                <a16:creationId xmlns:a16="http://schemas.microsoft.com/office/drawing/2014/main" id="{BD141979-4038-42C6-805B-8796EC2A4CDA}"/>
              </a:ext>
            </a:extLst>
          </p:cNvPr>
          <p:cNvSpPr>
            <a:spLocks noGrp="1"/>
          </p:cNvSpPr>
          <p:nvPr>
            <p:ph type="body" sz="quarter" idx="13"/>
          </p:nvPr>
        </p:nvSpPr>
        <p:spPr>
          <a:xfrm>
            <a:off x="0" y="6248400"/>
            <a:ext cx="9144000" cy="502920"/>
          </a:xfrm>
          <a:prstGeom prst="rect">
            <a:avLst/>
          </a:prstGeom>
        </p:spPr>
        <p:txBody>
          <a:bodyPr anchor="ctr"/>
          <a:lstStyle>
            <a:lvl1pPr marL="0" indent="0" algn="ctr">
              <a:buNone/>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979064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369817BE-8BB5-4FFF-A853-DED6CAAF64E4}"/>
              </a:ext>
            </a:extLst>
          </p:cNvPr>
          <p:cNvSpPr>
            <a:spLocks noGrp="1"/>
          </p:cNvSpPr>
          <p:nvPr>
            <p:ph type="ctrTitle"/>
          </p:nvPr>
        </p:nvSpPr>
        <p:spPr>
          <a:xfrm>
            <a:off x="457200" y="1143000"/>
            <a:ext cx="8229600" cy="1470025"/>
          </a:xfrm>
          <a:prstGeom prst="rect">
            <a:avLst/>
          </a:prstGeom>
        </p:spPr>
        <p:txBody>
          <a:bodyPr/>
          <a:lstStyle>
            <a:lvl1pPr>
              <a:defRPr sz="4800" b="1">
                <a:solidFill>
                  <a:srgbClr val="04617B"/>
                </a:solidFill>
                <a:latin typeface="+mj-lt"/>
              </a:defRPr>
            </a:lvl1pPr>
          </a:lstStyle>
          <a:p>
            <a:r>
              <a:rPr lang="en-US" dirty="0"/>
              <a:t>Click to edit Master title style</a:t>
            </a:r>
          </a:p>
        </p:txBody>
      </p:sp>
      <p:sp>
        <p:nvSpPr>
          <p:cNvPr id="9" name="Subtitle 2">
            <a:extLst>
              <a:ext uri="{FF2B5EF4-FFF2-40B4-BE49-F238E27FC236}">
                <a16:creationId xmlns:a16="http://schemas.microsoft.com/office/drawing/2014/main" id="{4F526A0F-9C8C-43B8-A772-8EDADB8C2D6E}"/>
              </a:ext>
            </a:extLst>
          </p:cNvPr>
          <p:cNvSpPr>
            <a:spLocks noGrp="1"/>
          </p:cNvSpPr>
          <p:nvPr>
            <p:ph type="subTitle" idx="1"/>
          </p:nvPr>
        </p:nvSpPr>
        <p:spPr>
          <a:xfrm>
            <a:off x="457200" y="3048000"/>
            <a:ext cx="8229600" cy="1143000"/>
          </a:xfrm>
          <a:prstGeom prst="rect">
            <a:avLst/>
          </a:prstGeo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Content Placeholder 5">
            <a:extLst>
              <a:ext uri="{FF2B5EF4-FFF2-40B4-BE49-F238E27FC236}">
                <a16:creationId xmlns:a16="http://schemas.microsoft.com/office/drawing/2014/main" id="{44FE1B87-756C-442B-92A0-ED2C29EEBB78}"/>
              </a:ext>
            </a:extLst>
          </p:cNvPr>
          <p:cNvSpPr>
            <a:spLocks noGrp="1"/>
          </p:cNvSpPr>
          <p:nvPr>
            <p:ph sz="quarter" idx="12" hasCustomPrompt="1"/>
          </p:nvPr>
        </p:nvSpPr>
        <p:spPr>
          <a:xfrm>
            <a:off x="1752600" y="5029200"/>
            <a:ext cx="5486400" cy="548640"/>
          </a:xfrm>
          <a:prstGeom prst="rect">
            <a:avLst/>
          </a:prstGeom>
        </p:spPr>
        <p:txBody>
          <a:bodyPr/>
          <a:lstStyle>
            <a:lvl1pPr algn="ctr">
              <a:defRPr sz="2800">
                <a:solidFill>
                  <a:srgbClr val="505050"/>
                </a:solidFill>
              </a:defRPr>
            </a:lvl1pPr>
          </a:lstStyle>
          <a:p>
            <a:pPr lvl="0"/>
            <a:r>
              <a:rPr lang="en-US" dirty="0"/>
              <a:t>Click to edit Master text styles</a:t>
            </a:r>
          </a:p>
        </p:txBody>
      </p:sp>
      <p:sp>
        <p:nvSpPr>
          <p:cNvPr id="11" name="Text Placeholder 15">
            <a:extLst>
              <a:ext uri="{FF2B5EF4-FFF2-40B4-BE49-F238E27FC236}">
                <a16:creationId xmlns:a16="http://schemas.microsoft.com/office/drawing/2014/main" id="{DF1F9420-A8EC-403B-BD0A-204440D01337}"/>
              </a:ext>
            </a:extLst>
          </p:cNvPr>
          <p:cNvSpPr>
            <a:spLocks noGrp="1"/>
          </p:cNvSpPr>
          <p:nvPr>
            <p:ph type="body" sz="quarter" idx="13"/>
          </p:nvPr>
        </p:nvSpPr>
        <p:spPr>
          <a:xfrm>
            <a:off x="0" y="6248400"/>
            <a:ext cx="9144000" cy="502920"/>
          </a:xfrm>
          <a:prstGeom prst="rect">
            <a:avLst/>
          </a:prstGeom>
        </p:spPr>
        <p:txBody>
          <a:bodyPr anchor="ctr"/>
          <a:lstStyle>
            <a:lvl1pPr algn="ctr">
              <a:defRPr sz="800">
                <a:solidFill>
                  <a:schemeClr val="bg1"/>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4.xml"/><Relationship Id="rId2" Type="http://schemas.openxmlformats.org/officeDocument/2006/relationships/slideLayout" Target="../slideLayouts/slideLayout63.xml"/><Relationship Id="rId1" Type="http://schemas.openxmlformats.org/officeDocument/2006/relationships/slideLayout" Target="../slideLayouts/slideLayout62.xml"/><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theme" Target="../theme/theme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MGH Tagline">
            <a:extLst>
              <a:ext uri="{FF2B5EF4-FFF2-40B4-BE49-F238E27FC236}">
                <a16:creationId xmlns:a16="http://schemas.microsoft.com/office/drawing/2014/main" id="{EC354AA8-6751-45DB-B391-57545A3688F3}"/>
              </a:ext>
            </a:extLst>
          </p:cNvPr>
          <p:cNvSpPr txBox="1"/>
          <p:nvPr userDrawn="1"/>
        </p:nvSpPr>
        <p:spPr>
          <a:xfrm>
            <a:off x="5105400" y="137694"/>
            <a:ext cx="3886200" cy="369332"/>
          </a:xfrm>
          <a:prstGeom prst="rect">
            <a:avLst/>
          </a:prstGeom>
          <a:noFill/>
        </p:spPr>
        <p:txBody>
          <a:bodyPr wrap="square" lIns="45720" rIns="4572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40" dirty="0">
                <a:effectLst/>
                <a:latin typeface="Calibri (Body)"/>
                <a:ea typeface="Calibri" panose="020F0502020204030204" pitchFamily="34" charset="0"/>
              </a:rPr>
              <a:t>Because learning changes everything.</a:t>
            </a:r>
            <a:r>
              <a:rPr lang="en-US" sz="1800" spc="40" baseline="60000" dirty="0">
                <a:effectLst/>
                <a:latin typeface="Calibri (Body)"/>
                <a:ea typeface="Calibri" panose="020F0502020204030204" pitchFamily="34" charset="0"/>
              </a:rPr>
              <a:t>®</a:t>
            </a:r>
            <a:endParaRPr lang="en-US" sz="1800" spc="40" baseline="60000" dirty="0">
              <a:latin typeface="Calibri (Body)"/>
            </a:endParaRPr>
          </a:p>
        </p:txBody>
      </p:sp>
      <p:pic>
        <p:nvPicPr>
          <p:cNvPr id="6" name="MGH logo">
            <a:extLst>
              <a:ext uri="{FF2B5EF4-FFF2-40B4-BE49-F238E27FC236}">
                <a16:creationId xmlns:a16="http://schemas.microsoft.com/office/drawing/2014/main" id="{CFB6FE6D-EA86-4953-B0F2-7B702E95637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39BC25E5-9B2E-4189-90DB-F354A2683D6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FE40E284-F0D2-4956-BA56-B46D121F00D9}"/>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MGH logo">
            <a:extLst>
              <a:ext uri="{FF2B5EF4-FFF2-40B4-BE49-F238E27FC236}">
                <a16:creationId xmlns:a16="http://schemas.microsoft.com/office/drawing/2014/main" id="{C302A8D9-E7FC-4426-8EDE-AB64FED897F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5" name="MH Tagline" descr="Tag line: Because learning changes everything™">
            <a:extLst>
              <a:ext uri="{FF2B5EF4-FFF2-40B4-BE49-F238E27FC236}">
                <a16:creationId xmlns:a16="http://schemas.microsoft.com/office/drawing/2014/main" id="{AFFC4538-1D45-4E2D-8617-EA40445EFE7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15E3EF1E-129F-4259-9818-4727A450F3AF}"/>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6" name="Copyright" descr="©McGraw-Hill Education&#10;">
            <a:extLst>
              <a:ext uri="{FF2B5EF4-FFF2-40B4-BE49-F238E27FC236}">
                <a16:creationId xmlns:a16="http://schemas.microsoft.com/office/drawing/2014/main" id="{BE1D4265-DD2F-4E72-A186-05647446E0EA}"/>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66" r:id="rId2"/>
    <p:sldLayoutId id="2147483967" r:id="rId3"/>
    <p:sldLayoutId id="2147483968" r:id="rId4"/>
    <p:sldLayoutId id="2147483969" r:id="rId5"/>
    <p:sldLayoutId id="2147483970" r:id="rId6"/>
    <p:sldLayoutId id="2147483971" r:id="rId7"/>
    <p:sldLayoutId id="2147483972" r:id="rId8"/>
    <p:sldLayoutId id="2147483953" r:id="rId9"/>
    <p:sldLayoutId id="2147483954" r:id="rId10"/>
    <p:sldLayoutId id="2147483955" r:id="rId11"/>
    <p:sldLayoutId id="2147483956" r:id="rId12"/>
    <p:sldLayoutId id="2147483957" r:id="rId13"/>
    <p:sldLayoutId id="2147483958" r:id="rId14"/>
    <p:sldLayoutId id="214748395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A9963751-42E5-4342-8B06-145B52576256}"/>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774447666"/>
      </p:ext>
    </p:extLst>
  </p:cSld>
  <p:clrMap bg1="lt1" tx1="dk1" bg2="lt2" tx2="dk2" accent1="accent1" accent2="accent2" accent3="accent3" accent4="accent4" accent5="accent5" accent6="accent6" hlink="hlink" folHlink="folHlink"/>
  <p:sldLayoutIdLst>
    <p:sldLayoutId id="2147483974" r:id="rId1"/>
    <p:sldLayoutId id="2147483975"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a:extLst>
              <a:ext uri="{FF2B5EF4-FFF2-40B4-BE49-F238E27FC236}">
                <a16:creationId xmlns:a16="http://schemas.microsoft.com/office/drawing/2014/main" id="{D5C57365-728F-4B6F-B61C-7A6AEA8B4DF0}"/>
              </a:ext>
            </a:extLst>
          </p:cNvP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Tree>
    <p:extLst>
      <p:ext uri="{BB962C8B-B14F-4D97-AF65-F5344CB8AC3E}">
        <p14:creationId xmlns:p14="http://schemas.microsoft.com/office/powerpoint/2010/main" val="1828091907"/>
      </p:ext>
    </p:extLst>
  </p:cSld>
  <p:clrMap bg1="lt1" tx1="dk1" bg2="lt2" tx2="dk2" accent1="accent1" accent2="accent2" accent3="accent3" accent4="accent4" accent5="accent5" accent6="accent6" hlink="hlink" folHlink="folHlink"/>
  <p:sldLayoutIdLst>
    <p:sldLayoutId id="2147483977"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pyright" descr="©McGraw-Hill Education&#10;">
            <a:extLst>
              <a:ext uri="{FF2B5EF4-FFF2-40B4-BE49-F238E27FC236}">
                <a16:creationId xmlns:a16="http://schemas.microsoft.com/office/drawing/2014/main" id="{45C0BFE7-837F-46DD-B83E-14DF216A9428}"/>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tx1"/>
                </a:solidFill>
                <a:latin typeface="+mn-lt"/>
              </a:rPr>
              <a:t>© McGraw Hill LLC</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4" name="Copyright" descr="©McGraw-Hill Education&#10;">
            <a:extLst>
              <a:ext uri="{FF2B5EF4-FFF2-40B4-BE49-F238E27FC236}">
                <a16:creationId xmlns:a16="http://schemas.microsoft.com/office/drawing/2014/main" id="{CC82FE9B-B3E6-4D84-9217-94A5674B0F06}"/>
              </a:ext>
            </a:extLst>
          </p:cNvPr>
          <p:cNvSpPr txBox="1">
            <a:spLocks/>
          </p:cNvSpPr>
          <p:nvPr userDrawn="1"/>
        </p:nvSpPr>
        <p:spPr>
          <a:xfrm>
            <a:off x="0" y="66675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5" name="Copyright" descr="©McGraw-Hill Education&#10;">
            <a:extLst>
              <a:ext uri="{FF2B5EF4-FFF2-40B4-BE49-F238E27FC236}">
                <a16:creationId xmlns:a16="http://schemas.microsoft.com/office/drawing/2014/main" id="{0E988B25-7F30-40D2-9B67-BB22AF735377}"/>
              </a:ext>
            </a:extLst>
          </p:cNvPr>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200" b="0" dirty="0">
                <a:solidFill>
                  <a:schemeClr val="bg1"/>
                </a:solidFill>
                <a:latin typeface="+mn-lt"/>
              </a:rPr>
              <a:t>© McGraw Hill LLC</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8.xml"/><Relationship Id="rId5" Type="http://schemas.openxmlformats.org/officeDocument/2006/relationships/slide" Target="slide64.xml"/><Relationship Id="rId4" Type="http://schemas.openxmlformats.org/officeDocument/2006/relationships/slide" Target="slide50.xml"/></Relationships>
</file>

<file path=ppt/slides/_rels/slide1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19.jpg"/><Relationship Id="rId1" Type="http://schemas.openxmlformats.org/officeDocument/2006/relationships/slideLayout" Target="../slideLayouts/slideLayout27.xml"/><Relationship Id="rId4" Type="http://schemas.openxmlformats.org/officeDocument/2006/relationships/slide" Target="slide64.xml"/></Relationships>
</file>

<file path=ppt/slides/_rels/slide12.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20.jpg"/><Relationship Id="rId1" Type="http://schemas.openxmlformats.org/officeDocument/2006/relationships/slideLayout" Target="../slideLayouts/slideLayout26.xml"/><Relationship Id="rId4" Type="http://schemas.openxmlformats.org/officeDocument/2006/relationships/slide" Target="slide64.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5.bin"/><Relationship Id="rId1" Type="http://schemas.openxmlformats.org/officeDocument/2006/relationships/slideLayout" Target="../slideLayouts/slideLayout31.xml"/><Relationship Id="rId6" Type="http://schemas.openxmlformats.org/officeDocument/2006/relationships/oleObject" Target="../embeddings/oleObject7.bin"/><Relationship Id="rId5" Type="http://schemas.openxmlformats.org/officeDocument/2006/relationships/image" Target="../media/image22.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3.bin"/><Relationship Id="rId18" Type="http://schemas.openxmlformats.org/officeDocument/2006/relationships/image" Target="../media/image31.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28.wmf"/><Relationship Id="rId17" Type="http://schemas.openxmlformats.org/officeDocument/2006/relationships/oleObject" Target="../embeddings/oleObject15.bin"/><Relationship Id="rId2" Type="http://schemas.openxmlformats.org/officeDocument/2006/relationships/notesSlide" Target="../notesSlides/notesSlide1.xml"/><Relationship Id="rId16" Type="http://schemas.openxmlformats.org/officeDocument/2006/relationships/image" Target="../media/image30.wmf"/><Relationship Id="rId1" Type="http://schemas.openxmlformats.org/officeDocument/2006/relationships/slideLayout" Target="../slideLayouts/slideLayout32.xml"/><Relationship Id="rId6" Type="http://schemas.openxmlformats.org/officeDocument/2006/relationships/image" Target="../media/image25.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1.bin"/><Relationship Id="rId14" Type="http://schemas.openxmlformats.org/officeDocument/2006/relationships/image" Target="../media/image29.wmf"/></Relationships>
</file>

<file path=ppt/slides/_rels/slide16.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32.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image" Target="../media/image33.jpg"/><Relationship Id="rId1" Type="http://schemas.openxmlformats.org/officeDocument/2006/relationships/slideLayout" Target="../slideLayouts/slideLayout31.xml"/><Relationship Id="rId6" Type="http://schemas.openxmlformats.org/officeDocument/2006/relationships/image" Target="../media/image35.wmf"/><Relationship Id="rId5" Type="http://schemas.openxmlformats.org/officeDocument/2006/relationships/oleObject" Target="../embeddings/oleObject17.bin"/><Relationship Id="rId4" Type="http://schemas.openxmlformats.org/officeDocument/2006/relationships/image" Target="../media/image34.wmf"/><Relationship Id="rId9" Type="http://schemas.openxmlformats.org/officeDocument/2006/relationships/slide" Target="slide54.xml"/></Relationships>
</file>

<file path=ppt/slides/_rels/slide18.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24.bin"/><Relationship Id="rId3" Type="http://schemas.openxmlformats.org/officeDocument/2006/relationships/image" Target="../media/image37.wmf"/><Relationship Id="rId7" Type="http://schemas.openxmlformats.org/officeDocument/2006/relationships/oleObject" Target="../embeddings/oleObject21.bin"/><Relationship Id="rId12" Type="http://schemas.openxmlformats.org/officeDocument/2006/relationships/image" Target="../media/image42.wmf"/><Relationship Id="rId2" Type="http://schemas.openxmlformats.org/officeDocument/2006/relationships/oleObject" Target="../embeddings/oleObject19.bin"/><Relationship Id="rId1" Type="http://schemas.openxmlformats.org/officeDocument/2006/relationships/slideLayout" Target="../slideLayouts/slideLayout32.xml"/><Relationship Id="rId6" Type="http://schemas.openxmlformats.org/officeDocument/2006/relationships/image" Target="../media/image39.jpg"/><Relationship Id="rId11" Type="http://schemas.openxmlformats.org/officeDocument/2006/relationships/oleObject" Target="../embeddings/oleObject23.bin"/><Relationship Id="rId5" Type="http://schemas.openxmlformats.org/officeDocument/2006/relationships/image" Target="../media/image38.wmf"/><Relationship Id="rId10" Type="http://schemas.openxmlformats.org/officeDocument/2006/relationships/image" Target="../media/image41.wmf"/><Relationship Id="rId4" Type="http://schemas.openxmlformats.org/officeDocument/2006/relationships/oleObject" Target="../embeddings/oleObject20.bin"/><Relationship Id="rId9" Type="http://schemas.openxmlformats.org/officeDocument/2006/relationships/oleObject" Target="../embeddings/oleObject22.bin"/><Relationship Id="rId14" Type="http://schemas.openxmlformats.org/officeDocument/2006/relationships/image" Target="../media/image4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slide" Target="slide55.xml"/><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image" Target="../media/image49.jpg"/><Relationship Id="rId2" Type="http://schemas.openxmlformats.org/officeDocument/2006/relationships/oleObject" Target="../embeddings/oleObject25.bin"/><Relationship Id="rId1" Type="http://schemas.openxmlformats.org/officeDocument/2006/relationships/slideLayout" Target="../slideLayouts/slideLayout31.xml"/><Relationship Id="rId6" Type="http://schemas.openxmlformats.org/officeDocument/2006/relationships/oleObject" Target="../embeddings/oleObject27.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7.wmf"/></Relationships>
</file>

<file path=ppt/slides/_rels/slide23.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30.bin"/><Relationship Id="rId1" Type="http://schemas.openxmlformats.org/officeDocument/2006/relationships/slideLayout" Target="../slideLayouts/slideLayout29.xml"/><Relationship Id="rId5" Type="http://schemas.openxmlformats.org/officeDocument/2006/relationships/slide" Target="slide56.xml"/><Relationship Id="rId4" Type="http://schemas.openxmlformats.org/officeDocument/2006/relationships/image" Target="../media/image51.jp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52.wmf"/><Relationship Id="rId7" Type="http://schemas.openxmlformats.org/officeDocument/2006/relationships/image" Target="../media/image53.wmf"/><Relationship Id="rId2" Type="http://schemas.openxmlformats.org/officeDocument/2006/relationships/oleObject" Target="../embeddings/oleObject31.bin"/><Relationship Id="rId1" Type="http://schemas.openxmlformats.org/officeDocument/2006/relationships/slideLayout" Target="../slideLayouts/slideLayout31.xml"/><Relationship Id="rId6" Type="http://schemas.openxmlformats.org/officeDocument/2006/relationships/oleObject" Target="../embeddings/oleObject33.bin"/><Relationship Id="rId11" Type="http://schemas.openxmlformats.org/officeDocument/2006/relationships/slide" Target="slide57.xml"/><Relationship Id="rId5" Type="http://schemas.openxmlformats.org/officeDocument/2006/relationships/image" Target="../media/image34.wmf"/><Relationship Id="rId10" Type="http://schemas.openxmlformats.org/officeDocument/2006/relationships/image" Target="../media/image55.jpg"/><Relationship Id="rId4" Type="http://schemas.openxmlformats.org/officeDocument/2006/relationships/oleObject" Target="../embeddings/oleObject32.bin"/><Relationship Id="rId9" Type="http://schemas.openxmlformats.org/officeDocument/2006/relationships/image" Target="../media/image54.wmf"/></Relationships>
</file>

<file path=ppt/slides/_rels/slide25.xml.rels><?xml version="1.0" encoding="UTF-8" standalone="yes"?>
<Relationships xmlns="http://schemas.openxmlformats.org/package/2006/relationships"><Relationship Id="rId3" Type="http://schemas.openxmlformats.org/officeDocument/2006/relationships/image" Target="../media/image56.wmf"/><Relationship Id="rId7" Type="http://schemas.openxmlformats.org/officeDocument/2006/relationships/slide" Target="slide58.xml"/><Relationship Id="rId2" Type="http://schemas.openxmlformats.org/officeDocument/2006/relationships/oleObject" Target="../embeddings/oleObject35.bin"/><Relationship Id="rId1" Type="http://schemas.openxmlformats.org/officeDocument/2006/relationships/slideLayout" Target="../slideLayouts/slideLayout29.xml"/><Relationship Id="rId6" Type="http://schemas.openxmlformats.org/officeDocument/2006/relationships/image" Target="../media/image58.jpg"/><Relationship Id="rId5" Type="http://schemas.openxmlformats.org/officeDocument/2006/relationships/image" Target="../media/image57.wmf"/><Relationship Id="rId4" Type="http://schemas.openxmlformats.org/officeDocument/2006/relationships/oleObject" Target="../embeddings/oleObject36.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image" Target="../media/image59.wmf"/><Relationship Id="rId7" Type="http://schemas.openxmlformats.org/officeDocument/2006/relationships/image" Target="../media/image36.wmf"/><Relationship Id="rId2" Type="http://schemas.openxmlformats.org/officeDocument/2006/relationships/oleObject" Target="../embeddings/oleObject37.bin"/><Relationship Id="rId1" Type="http://schemas.openxmlformats.org/officeDocument/2006/relationships/slideLayout" Target="../slideLayouts/slideLayout31.xml"/><Relationship Id="rId6" Type="http://schemas.openxmlformats.org/officeDocument/2006/relationships/oleObject" Target="../embeddings/oleObject39.bin"/><Relationship Id="rId11" Type="http://schemas.openxmlformats.org/officeDocument/2006/relationships/slide" Target="slide59.xml"/><Relationship Id="rId5" Type="http://schemas.openxmlformats.org/officeDocument/2006/relationships/image" Target="../media/image60.wmf"/><Relationship Id="rId10" Type="http://schemas.openxmlformats.org/officeDocument/2006/relationships/image" Target="../media/image61.jpg"/><Relationship Id="rId4" Type="http://schemas.openxmlformats.org/officeDocument/2006/relationships/oleObject" Target="../embeddings/oleObject38.bin"/><Relationship Id="rId9" Type="http://schemas.openxmlformats.org/officeDocument/2006/relationships/image" Target="../media/image54.wmf"/></Relationships>
</file>

<file path=ppt/slides/_rels/slide27.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41.bin"/><Relationship Id="rId1" Type="http://schemas.openxmlformats.org/officeDocument/2006/relationships/slideLayout" Target="../slideLayouts/slideLayout29.xml"/><Relationship Id="rId5" Type="http://schemas.openxmlformats.org/officeDocument/2006/relationships/slide" Target="slide60.xml"/><Relationship Id="rId4" Type="http://schemas.openxmlformats.org/officeDocument/2006/relationships/image" Target="../media/image63.jpg"/></Relationships>
</file>

<file path=ppt/slides/_rels/slide2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oleObject" Target="../embeddings/oleObject42.bin"/><Relationship Id="rId1" Type="http://schemas.openxmlformats.org/officeDocument/2006/relationships/slideLayout" Target="../slideLayouts/slideLayout27.xml"/><Relationship Id="rId6" Type="http://schemas.openxmlformats.org/officeDocument/2006/relationships/slide" Target="slide64.xml"/><Relationship Id="rId5" Type="http://schemas.openxmlformats.org/officeDocument/2006/relationships/slide" Target="slide61.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66.jpg"/><Relationship Id="rId1" Type="http://schemas.openxmlformats.org/officeDocument/2006/relationships/slideLayout" Target="../slideLayouts/slideLayout26.xml"/><Relationship Id="rId4" Type="http://schemas.openxmlformats.org/officeDocument/2006/relationships/slide" Target="slide6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oleObject" Target="../embeddings/oleObject43.bin"/><Relationship Id="rId7" Type="http://schemas.openxmlformats.org/officeDocument/2006/relationships/image" Target="../media/image70.jpg"/><Relationship Id="rId2" Type="http://schemas.openxmlformats.org/officeDocument/2006/relationships/image" Target="../media/image67.jpg"/><Relationship Id="rId1" Type="http://schemas.openxmlformats.org/officeDocument/2006/relationships/slideLayout" Target="../slideLayouts/slideLayout29.xml"/><Relationship Id="rId6" Type="http://schemas.openxmlformats.org/officeDocument/2006/relationships/image" Target="../media/image69.wmf"/><Relationship Id="rId5" Type="http://schemas.openxmlformats.org/officeDocument/2006/relationships/oleObject" Target="../embeddings/oleObject44.bin"/><Relationship Id="rId4" Type="http://schemas.openxmlformats.org/officeDocument/2006/relationships/image" Target="../media/image68.wmf"/></Relationships>
</file>

<file path=ppt/slides/_rels/slide31.xml.rels><?xml version="1.0" encoding="UTF-8" standalone="yes"?>
<Relationships xmlns="http://schemas.openxmlformats.org/package/2006/relationships"><Relationship Id="rId3" Type="http://schemas.openxmlformats.org/officeDocument/2006/relationships/image" Target="../media/image71.wmf"/><Relationship Id="rId7" Type="http://schemas.openxmlformats.org/officeDocument/2006/relationships/slide" Target="slide64.xml"/><Relationship Id="rId2" Type="http://schemas.openxmlformats.org/officeDocument/2006/relationships/oleObject" Target="../embeddings/oleObject45.bin"/><Relationship Id="rId1" Type="http://schemas.openxmlformats.org/officeDocument/2006/relationships/slideLayout" Target="../slideLayouts/slideLayout29.xml"/><Relationship Id="rId6" Type="http://schemas.openxmlformats.org/officeDocument/2006/relationships/image" Target="../media/image73.jpg"/><Relationship Id="rId5" Type="http://schemas.openxmlformats.org/officeDocument/2006/relationships/image" Target="../media/image72.wmf"/><Relationship Id="rId4" Type="http://schemas.openxmlformats.org/officeDocument/2006/relationships/oleObject" Target="../embeddings/oleObject46.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8" Type="http://schemas.openxmlformats.org/officeDocument/2006/relationships/image" Target="../media/image77.wmf"/><Relationship Id="rId3" Type="http://schemas.openxmlformats.org/officeDocument/2006/relationships/oleObject" Target="../embeddings/oleObject47.bin"/><Relationship Id="rId7" Type="http://schemas.openxmlformats.org/officeDocument/2006/relationships/oleObject" Target="../embeddings/oleObject49.bin"/><Relationship Id="rId2" Type="http://schemas.openxmlformats.org/officeDocument/2006/relationships/image" Target="../media/image74.jpg"/><Relationship Id="rId1" Type="http://schemas.openxmlformats.org/officeDocument/2006/relationships/slideLayout" Target="../slideLayouts/slideLayout31.xml"/><Relationship Id="rId6" Type="http://schemas.openxmlformats.org/officeDocument/2006/relationships/image" Target="../media/image76.wmf"/><Relationship Id="rId5" Type="http://schemas.openxmlformats.org/officeDocument/2006/relationships/oleObject" Target="../embeddings/oleObject48.bin"/><Relationship Id="rId4" Type="http://schemas.openxmlformats.org/officeDocument/2006/relationships/image" Target="../media/image75.wmf"/><Relationship Id="rId9"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8.xml"/><Relationship Id="rId4" Type="http://schemas.openxmlformats.org/officeDocument/2006/relationships/slide" Target="slide65.xml"/></Relationships>
</file>

<file path=ppt/slides/_rels/slide3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82.emf"/><Relationship Id="rId7" Type="http://schemas.openxmlformats.org/officeDocument/2006/relationships/image" Target="../media/image84.wmf"/><Relationship Id="rId2" Type="http://schemas.openxmlformats.org/officeDocument/2006/relationships/oleObject" Target="../embeddings/oleObject50.bin"/><Relationship Id="rId1" Type="http://schemas.openxmlformats.org/officeDocument/2006/relationships/slideLayout" Target="../slideLayouts/slideLayout31.xml"/><Relationship Id="rId6" Type="http://schemas.openxmlformats.org/officeDocument/2006/relationships/oleObject" Target="../embeddings/oleObject52.bin"/><Relationship Id="rId5" Type="http://schemas.openxmlformats.org/officeDocument/2006/relationships/image" Target="../media/image83.wmf"/><Relationship Id="rId4" Type="http://schemas.openxmlformats.org/officeDocument/2006/relationships/oleObject" Target="../embeddings/oleObject51.bin"/><Relationship Id="rId9" Type="http://schemas.openxmlformats.org/officeDocument/2006/relationships/image" Target="../media/image8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8.xml"/><Relationship Id="rId4" Type="http://schemas.openxmlformats.org/officeDocument/2006/relationships/slide" Target="slide66.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image" Target="../media/image82.emf"/><Relationship Id="rId7" Type="http://schemas.openxmlformats.org/officeDocument/2006/relationships/image" Target="../media/image88.wmf"/><Relationship Id="rId2" Type="http://schemas.openxmlformats.org/officeDocument/2006/relationships/oleObject" Target="../embeddings/oleObject54.bin"/><Relationship Id="rId1" Type="http://schemas.openxmlformats.org/officeDocument/2006/relationships/slideLayout" Target="../slideLayouts/slideLayout31.xml"/><Relationship Id="rId6" Type="http://schemas.openxmlformats.org/officeDocument/2006/relationships/oleObject" Target="../embeddings/oleObject56.bin"/><Relationship Id="rId11" Type="http://schemas.openxmlformats.org/officeDocument/2006/relationships/image" Target="../media/image90.wmf"/><Relationship Id="rId5" Type="http://schemas.openxmlformats.org/officeDocument/2006/relationships/image" Target="../media/image83.wmf"/><Relationship Id="rId10" Type="http://schemas.openxmlformats.org/officeDocument/2006/relationships/oleObject" Target="../embeddings/oleObject58.bin"/><Relationship Id="rId4" Type="http://schemas.openxmlformats.org/officeDocument/2006/relationships/oleObject" Target="../embeddings/oleObject55.bin"/><Relationship Id="rId9" Type="http://schemas.openxmlformats.org/officeDocument/2006/relationships/image" Target="../media/image89.wmf"/></Relationships>
</file>

<file path=ppt/slides/_rels/slide43.xml.rels><?xml version="1.0" encoding="UTF-8" standalone="yes"?>
<Relationships xmlns="http://schemas.openxmlformats.org/package/2006/relationships"><Relationship Id="rId3" Type="http://schemas.openxmlformats.org/officeDocument/2006/relationships/slide" Target="slide67.xml"/><Relationship Id="rId2" Type="http://schemas.openxmlformats.org/officeDocument/2006/relationships/image" Target="../media/image91.jpg"/><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slide" Target="slide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slide" Target="slide46.xml"/><Relationship Id="rId2" Type="http://schemas.openxmlformats.org/officeDocument/2006/relationships/image" Target="../media/image5.jpg"/><Relationship Id="rId1" Type="http://schemas.openxmlformats.org/officeDocument/2006/relationships/slideLayout" Target="../slideLayouts/slideLayout31.xml"/><Relationship Id="rId6" Type="http://schemas.openxmlformats.org/officeDocument/2006/relationships/image" Target="../media/image7.wmf"/><Relationship Id="rId11" Type="http://schemas.openxmlformats.org/officeDocument/2006/relationships/image" Target="../media/image10.jpg"/><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41.xml"/></Relationships>
</file>

<file path=ppt/slides/_rels/slide5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41.xml"/></Relationships>
</file>

<file path=ppt/slides/_rels/slide55.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41.xml"/></Relationships>
</file>

<file path=ppt/slides/_rels/slide5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41.xml"/></Relationships>
</file>

<file path=ppt/slides/_rels/slide5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41.xml"/></Relationships>
</file>

<file path=ppt/slides/_rels/slide6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1.xml"/></Relationships>
</file>

<file path=ppt/slides/_rels/slide6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41.xml"/></Relationships>
</file>

<file path=ppt/slides/_rels/slide6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41.xml"/></Relationships>
</file>

<file path=ppt/slides/_rels/slide67.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7.xml"/><Relationship Id="rId6" Type="http://schemas.openxmlformats.org/officeDocument/2006/relationships/slide" Target="slide47.xml"/><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15.jpg"/><Relationship Id="rId1" Type="http://schemas.openxmlformats.org/officeDocument/2006/relationships/slideLayout" Target="../slideLayouts/slideLayout26.xml"/><Relationship Id="rId4" Type="http://schemas.openxmlformats.org/officeDocument/2006/relationships/slide" Target="slide64.xml"/></Relationships>
</file>

<file path=ppt/slides/_rels/slide9.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16.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1143000"/>
            <a:ext cx="8229600" cy="1470025"/>
          </a:xfrm>
          <a:prstGeom prst="rect">
            <a:avLst/>
          </a:prstGeom>
        </p:spPr>
        <p:txBody>
          <a:bodyPr/>
          <a:lstStyle/>
          <a:p>
            <a:r>
              <a:rPr lang="en-US" dirty="0"/>
              <a:t>Trees</a:t>
            </a:r>
          </a:p>
        </p:txBody>
      </p:sp>
      <p:sp>
        <p:nvSpPr>
          <p:cNvPr id="6" name="Subtitle 2"/>
          <p:cNvSpPr>
            <a:spLocks noGrp="1"/>
          </p:cNvSpPr>
          <p:nvPr>
            <p:ph type="subTitle" idx="4294967295"/>
          </p:nvPr>
        </p:nvSpPr>
        <p:spPr>
          <a:xfrm>
            <a:off x="457200" y="3048000"/>
            <a:ext cx="8229600" cy="1143000"/>
          </a:xfrm>
          <a:prstGeom prst="rect">
            <a:avLst/>
          </a:prstGeom>
        </p:spPr>
        <p:txBody>
          <a:bodyPr/>
          <a:lstStyle/>
          <a:p>
            <a:pPr algn="ctr"/>
            <a:r>
              <a:rPr lang="fr-FR" dirty="0" err="1"/>
              <a:t>Chapter</a:t>
            </a:r>
            <a:r>
              <a:rPr lang="fr-FR" dirty="0"/>
              <a:t> 11</a:t>
            </a:r>
          </a:p>
        </p:txBody>
      </p:sp>
      <p:sp>
        <p:nvSpPr>
          <p:cNvPr id="9" name="Content Placeholder 3"/>
          <p:cNvSpPr>
            <a:spLocks noGrp="1"/>
          </p:cNvSpPr>
          <p:nvPr>
            <p:ph sz="quarter" idx="4294967295"/>
          </p:nvPr>
        </p:nvSpPr>
        <p:spPr>
          <a:xfrm>
            <a:off x="1447800" y="5029200"/>
            <a:ext cx="6248400" cy="548640"/>
          </a:xfrm>
          <a:prstGeom prst="rect">
            <a:avLst/>
          </a:prstGeom>
        </p:spPr>
        <p:txBody>
          <a:bodyPr/>
          <a:lstStyle/>
          <a:p>
            <a:pPr algn="ctr"/>
            <a:r>
              <a:rPr lang="en-US" dirty="0">
                <a:solidFill>
                  <a:srgbClr val="505050"/>
                </a:solidFill>
              </a:rPr>
              <a:t>With Question/Answer Animations</a:t>
            </a:r>
          </a:p>
        </p:txBody>
      </p:sp>
      <p:sp>
        <p:nvSpPr>
          <p:cNvPr id="7" name="Text Placeholder 4">
            <a:extLst>
              <a:ext uri="{FF2B5EF4-FFF2-40B4-BE49-F238E27FC236}">
                <a16:creationId xmlns:a16="http://schemas.microsoft.com/office/drawing/2014/main" id="{7E68E65C-8524-4542-A557-A2C41298C833}"/>
              </a:ext>
            </a:extLst>
          </p:cNvPr>
          <p:cNvSpPr txBox="1">
            <a:spLocks/>
          </p:cNvSpPr>
          <p:nvPr/>
        </p:nvSpPr>
        <p:spPr>
          <a:xfrm>
            <a:off x="0" y="6248400"/>
            <a:ext cx="9144000" cy="489751"/>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800" dirty="0">
                <a:solidFill>
                  <a:schemeClr val="bg1"/>
                </a:solidFill>
              </a:rPr>
              <a:t>© McGraw Hill LLC. All rights reserved. No reproduction or distribution without the prior written consent of McGraw Hill LLC.</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for Rooted Trees</a:t>
            </a:r>
            <a:endParaRPr lang="en-US" sz="1500" dirty="0"/>
          </a:p>
        </p:txBody>
      </p:sp>
      <p:sp>
        <p:nvSpPr>
          <p:cNvPr id="9" name="Content Placeholder 2"/>
          <p:cNvSpPr>
            <a:spLocks noGrp="1"/>
          </p:cNvSpPr>
          <p:nvPr>
            <p:ph idx="1"/>
          </p:nvPr>
        </p:nvSpPr>
        <p:spPr>
          <a:xfrm>
            <a:off x="457200" y="1295400"/>
            <a:ext cx="6376416" cy="2209800"/>
          </a:xfrm>
        </p:spPr>
        <p:txBody>
          <a:bodyPr/>
          <a:lstStyle/>
          <a:p>
            <a:pPr>
              <a:spcBef>
                <a:spcPts val="600"/>
              </a:spcBef>
            </a:pPr>
            <a:r>
              <a:rPr lang="en-US" sz="2400" b="1" dirty="0"/>
              <a:t>Example</a:t>
            </a:r>
            <a:r>
              <a:rPr lang="en-US" sz="2400" dirty="0"/>
              <a:t>: In the rooted tree </a:t>
            </a:r>
            <a:r>
              <a:rPr lang="en-US" sz="2400" i="1" dirty="0"/>
              <a:t>T</a:t>
            </a:r>
            <a:r>
              <a:rPr lang="en-US" sz="2400" dirty="0"/>
              <a:t> (with root </a:t>
            </a:r>
            <a:r>
              <a:rPr lang="en-US" sz="2400" i="1" dirty="0"/>
              <a:t>a</a:t>
            </a:r>
            <a:r>
              <a:rPr lang="en-US" sz="2400" dirty="0"/>
              <a:t>): </a:t>
            </a:r>
          </a:p>
          <a:p>
            <a:pPr marL="457200" indent="-457200">
              <a:spcBef>
                <a:spcPts val="600"/>
              </a:spcBef>
              <a:buFont typeface="Wingdings 2"/>
              <a:buAutoNum type="romanLcParenBoth"/>
            </a:pPr>
            <a:r>
              <a:rPr lang="en-US" sz="2200" dirty="0"/>
              <a:t>Find the parent of </a:t>
            </a:r>
            <a:r>
              <a:rPr lang="en-US" sz="2200" i="1" dirty="0"/>
              <a:t>c</a:t>
            </a:r>
            <a:r>
              <a:rPr lang="en-US" sz="2200" dirty="0"/>
              <a:t>, the children of </a:t>
            </a:r>
            <a:r>
              <a:rPr lang="en-US" sz="2200" i="1" dirty="0"/>
              <a:t>g</a:t>
            </a:r>
            <a:r>
              <a:rPr lang="en-US" sz="2200" dirty="0"/>
              <a:t>, the siblings   of </a:t>
            </a:r>
            <a:r>
              <a:rPr lang="en-US" sz="2200" i="1" dirty="0"/>
              <a:t>h</a:t>
            </a:r>
            <a:r>
              <a:rPr lang="en-US" sz="2200" dirty="0"/>
              <a:t>, the ancestors of </a:t>
            </a:r>
            <a:r>
              <a:rPr lang="en-US" sz="2200" i="1" dirty="0"/>
              <a:t>e</a:t>
            </a:r>
            <a:r>
              <a:rPr lang="en-US" sz="2200" dirty="0"/>
              <a:t>,  and the descendants of </a:t>
            </a:r>
            <a:r>
              <a:rPr lang="en-US" sz="2200" i="1" dirty="0"/>
              <a:t>b</a:t>
            </a:r>
            <a:r>
              <a:rPr lang="en-US" sz="2200" dirty="0"/>
              <a:t>. </a:t>
            </a:r>
          </a:p>
          <a:p>
            <a:pPr marL="457200" indent="-457200">
              <a:spcBef>
                <a:spcPts val="600"/>
              </a:spcBef>
              <a:buFont typeface="Wingdings 2"/>
              <a:buAutoNum type="romanLcParenBoth"/>
            </a:pPr>
            <a:r>
              <a:rPr lang="en-US" sz="2200" dirty="0"/>
              <a:t>Find all internal vertices  and all leaves.</a:t>
            </a:r>
          </a:p>
          <a:p>
            <a:pPr marL="457200" indent="-457200">
              <a:spcBef>
                <a:spcPts val="600"/>
              </a:spcBef>
              <a:buFont typeface="Wingdings 2"/>
              <a:buAutoNum type="romanLcParenBoth"/>
            </a:pPr>
            <a:r>
              <a:rPr lang="en-US" sz="2200" dirty="0"/>
              <a:t>What is the subtree rooted at </a:t>
            </a:r>
            <a:r>
              <a:rPr lang="en-US" sz="2200" i="1" dirty="0"/>
              <a:t>G</a:t>
            </a:r>
            <a:r>
              <a:rPr lang="en-US" sz="2200" dirty="0"/>
              <a:t>?</a:t>
            </a:r>
          </a:p>
        </p:txBody>
      </p:sp>
      <p:pic>
        <p:nvPicPr>
          <p:cNvPr id="11" name="Picture 3" descr="A rooted tree T.">
            <a:extLst>
              <a:ext uri="{FF2B5EF4-FFF2-40B4-BE49-F238E27FC236}">
                <a16:creationId xmlns:a16="http://schemas.microsoft.com/office/drawing/2014/main" id="{F890D42D-40F1-4693-AB15-73A109722B2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616" y="1298986"/>
            <a:ext cx="2157984" cy="1975104"/>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4"/>
          <p:cNvSpPr>
            <a:spLocks noGrp="1"/>
          </p:cNvSpPr>
          <p:nvPr>
            <p:ph idx="14"/>
          </p:nvPr>
        </p:nvSpPr>
        <p:spPr>
          <a:xfrm>
            <a:off x="457200" y="3657600"/>
            <a:ext cx="6553200" cy="2667000"/>
          </a:xfrm>
        </p:spPr>
        <p:txBody>
          <a:bodyPr/>
          <a:lstStyle/>
          <a:p>
            <a:pPr>
              <a:spcBef>
                <a:spcPts val="0"/>
              </a:spcBef>
            </a:pPr>
            <a:r>
              <a:rPr lang="en-US" sz="2400" b="1" dirty="0"/>
              <a:t>Solution: </a:t>
            </a:r>
          </a:p>
          <a:p>
            <a:pPr marL="457200" indent="-457200">
              <a:spcBef>
                <a:spcPts val="0"/>
              </a:spcBef>
              <a:buFont typeface="Wingdings 2"/>
              <a:buAutoNum type="romanLcParenBoth"/>
            </a:pPr>
            <a:r>
              <a:rPr lang="en-US" sz="2200" dirty="0"/>
              <a:t>The parent of c is b. The children of g are h, </a:t>
            </a:r>
            <a:r>
              <a:rPr lang="en-US" sz="2200" dirty="0" err="1"/>
              <a:t>i</a:t>
            </a:r>
            <a:r>
              <a:rPr lang="en-US" sz="2200" dirty="0"/>
              <a:t>, and j. The siblings of h are </a:t>
            </a:r>
            <a:r>
              <a:rPr lang="en-US" sz="2200" dirty="0" err="1"/>
              <a:t>i</a:t>
            </a:r>
            <a:r>
              <a:rPr lang="en-US" sz="2200" dirty="0"/>
              <a:t> and j. The ancestors of e are c, b, and a. The descendants of b are c, d, and e. </a:t>
            </a:r>
          </a:p>
          <a:p>
            <a:pPr marL="457200" indent="-457200">
              <a:spcBef>
                <a:spcPts val="0"/>
              </a:spcBef>
              <a:buFont typeface="Wingdings 2"/>
              <a:buAutoNum type="romanLcParenBoth"/>
            </a:pPr>
            <a:r>
              <a:rPr lang="en-US" sz="2200" dirty="0"/>
              <a:t>The internal vertices are a, b, c, g, h, and j. The leaves are d, e, f, </a:t>
            </a:r>
            <a:r>
              <a:rPr lang="en-US" sz="2200" dirty="0" err="1"/>
              <a:t>i</a:t>
            </a:r>
            <a:r>
              <a:rPr lang="en-US" sz="2200" dirty="0"/>
              <a:t>, k, l, and m.  </a:t>
            </a:r>
          </a:p>
          <a:p>
            <a:pPr marL="457200" indent="-457200">
              <a:spcBef>
                <a:spcPts val="0"/>
              </a:spcBef>
              <a:buFont typeface="Wingdings 2"/>
              <a:buAutoNum type="romanLcParenBoth"/>
            </a:pPr>
            <a:r>
              <a:rPr lang="en-US" sz="2200" dirty="0"/>
              <a:t>We display the subtree rooted at g.</a:t>
            </a:r>
          </a:p>
        </p:txBody>
      </p:sp>
      <p:pic>
        <p:nvPicPr>
          <p:cNvPr id="13" name="Picture 5" descr="A subgraph of the previous figure rooted at G. The graph has 6 edges. G H, G I, G J, H K, J L, and J M.">
            <a:extLst>
              <a:ext uri="{FF2B5EF4-FFF2-40B4-BE49-F238E27FC236}">
                <a16:creationId xmlns:a16="http://schemas.microsoft.com/office/drawing/2014/main" id="{F45B3DD4-7180-4362-9168-FCCD09A44CF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3904" y="3835101"/>
            <a:ext cx="1658112" cy="21518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6"/>
          <p:cNvSpPr>
            <a:spLocks noGrp="1"/>
          </p:cNvSpPr>
          <p:nvPr>
            <p:ph type="body" sz="quarter" idx="16"/>
          </p:nvPr>
        </p:nvSpPr>
        <p:spPr>
          <a:xfrm>
            <a:off x="3465576" y="6446520"/>
            <a:ext cx="2212848" cy="182880"/>
          </a:xfrm>
        </p:spPr>
        <p:txBody>
          <a:bodyPr anchor="ctr"/>
          <a:lstStyle/>
          <a:p>
            <a:r>
              <a:rPr lang="en-US" dirty="0">
                <a:hlinkClick r:id="rId4" action="ppaction://hlinksldjump"/>
              </a:rPr>
              <a:t>Access the text alternative for slide images.</a:t>
            </a:r>
            <a:endParaRPr lang="en-US" dirty="0">
              <a:hlinkClick r:id="rId5" action="ppaction://hlinksldjump"/>
            </a:endParaRPr>
          </a:p>
        </p:txBody>
      </p:sp>
      <p:sp>
        <p:nvSpPr>
          <p:cNvPr id="8" name="Slide Number Placeholder 5">
            <a:extLst>
              <a:ext uri="{FF2B5EF4-FFF2-40B4-BE49-F238E27FC236}">
                <a16:creationId xmlns:a16="http://schemas.microsoft.com/office/drawing/2014/main" id="{AB923027-DAAB-4A93-83F1-17CDA9304FF5}"/>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96785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a:t>
            </a:r>
            <a:r>
              <a:rPr lang="en-US" dirty="0"/>
              <a:t>-</a:t>
            </a:r>
            <a:r>
              <a:rPr lang="en-US" dirty="0" err="1"/>
              <a:t>ary</a:t>
            </a:r>
            <a:r>
              <a:rPr lang="en-US" dirty="0"/>
              <a:t> Rooted Trees</a:t>
            </a:r>
            <a:endParaRPr lang="en-US" sz="1500" dirty="0"/>
          </a:p>
        </p:txBody>
      </p:sp>
      <p:sp>
        <p:nvSpPr>
          <p:cNvPr id="5" name="Content Placeholder 2"/>
          <p:cNvSpPr>
            <a:spLocks noGrp="1"/>
          </p:cNvSpPr>
          <p:nvPr>
            <p:ph idx="1"/>
          </p:nvPr>
        </p:nvSpPr>
        <p:spPr>
          <a:xfrm>
            <a:off x="457200" y="1295400"/>
            <a:ext cx="8229600" cy="2148840"/>
          </a:xfrm>
        </p:spPr>
        <p:txBody>
          <a:bodyPr/>
          <a:lstStyle/>
          <a:p>
            <a:pPr>
              <a:spcBef>
                <a:spcPts val="0"/>
              </a:spcBef>
            </a:pPr>
            <a:r>
              <a:rPr lang="en-US" sz="2200" b="1" dirty="0"/>
              <a:t>Definition</a:t>
            </a:r>
            <a:r>
              <a:rPr lang="en-US" sz="2200" dirty="0"/>
              <a:t>: A rooted tree is called an </a:t>
            </a:r>
            <a:r>
              <a:rPr lang="en-US" sz="2200" i="1" dirty="0"/>
              <a:t>m-</a:t>
            </a:r>
            <a:r>
              <a:rPr lang="en-US" sz="2200" i="1" dirty="0" err="1"/>
              <a:t>ary</a:t>
            </a:r>
            <a:r>
              <a:rPr lang="en-US" sz="2200" i="1" dirty="0"/>
              <a:t> tree </a:t>
            </a:r>
            <a:r>
              <a:rPr lang="en-US" sz="2200" dirty="0"/>
              <a:t>if every internal vertex has no more than </a:t>
            </a:r>
            <a:r>
              <a:rPr lang="en-US" sz="2200" i="1" dirty="0"/>
              <a:t>m</a:t>
            </a:r>
            <a:r>
              <a:rPr lang="en-US" sz="2200" dirty="0"/>
              <a:t> children. The tree is called a </a:t>
            </a:r>
            <a:r>
              <a:rPr lang="en-US" sz="2200" i="1" dirty="0"/>
              <a:t>full m-</a:t>
            </a:r>
            <a:r>
              <a:rPr lang="en-US" sz="2200" i="1" dirty="0" err="1"/>
              <a:t>ary</a:t>
            </a:r>
            <a:r>
              <a:rPr lang="en-US" sz="2200" i="1" dirty="0"/>
              <a:t> tree </a:t>
            </a:r>
            <a:r>
              <a:rPr lang="en-US" sz="2200" dirty="0"/>
              <a:t>if every internal vertex has exactly </a:t>
            </a:r>
            <a:r>
              <a:rPr lang="en-US" sz="2200" i="1" dirty="0"/>
              <a:t>m</a:t>
            </a:r>
            <a:r>
              <a:rPr lang="en-US" sz="2200" dirty="0"/>
              <a:t> children. An </a:t>
            </a:r>
            <a:r>
              <a:rPr lang="en-US" sz="2200" i="1" dirty="0"/>
              <a:t>m</a:t>
            </a:r>
            <a:r>
              <a:rPr lang="en-US" sz="2200" dirty="0"/>
              <a:t>-</a:t>
            </a:r>
            <a:r>
              <a:rPr lang="en-US" sz="2200" dirty="0" err="1"/>
              <a:t>ary</a:t>
            </a:r>
            <a:r>
              <a:rPr lang="en-US" sz="2200" dirty="0"/>
              <a:t> tree with </a:t>
            </a:r>
            <a:r>
              <a:rPr lang="en-US" sz="2200" i="1" dirty="0"/>
              <a:t>m</a:t>
            </a:r>
            <a:r>
              <a:rPr lang="en-US" sz="2200" dirty="0"/>
              <a:t> = </a:t>
            </a:r>
            <a:r>
              <a:rPr lang="en-US" sz="2200" dirty="0">
                <a:ea typeface="Cambria Math" pitchFamily="18" charset="0"/>
              </a:rPr>
              <a:t>2</a:t>
            </a:r>
            <a:r>
              <a:rPr lang="en-US" sz="2200" dirty="0"/>
              <a:t> is called a </a:t>
            </a:r>
            <a:r>
              <a:rPr lang="en-US" sz="2200" i="1" dirty="0"/>
              <a:t>binary</a:t>
            </a:r>
            <a:r>
              <a:rPr lang="en-US" sz="2200" dirty="0"/>
              <a:t> tree.</a:t>
            </a:r>
          </a:p>
          <a:p>
            <a:pPr>
              <a:spcBef>
                <a:spcPts val="0"/>
              </a:spcBef>
            </a:pPr>
            <a:r>
              <a:rPr lang="en-US" sz="2200" b="1" dirty="0"/>
              <a:t>Example</a:t>
            </a:r>
            <a:r>
              <a:rPr lang="en-US" sz="2200" dirty="0"/>
              <a:t>: Are the following rooted trees full </a:t>
            </a:r>
            <a:r>
              <a:rPr lang="en-US" sz="2200" i="1" dirty="0"/>
              <a:t>m</a:t>
            </a:r>
            <a:r>
              <a:rPr lang="en-US" sz="2200" dirty="0"/>
              <a:t>-</a:t>
            </a:r>
            <a:r>
              <a:rPr lang="en-US" sz="2200" dirty="0" err="1"/>
              <a:t>ary</a:t>
            </a:r>
            <a:r>
              <a:rPr lang="en-US" sz="2200" dirty="0"/>
              <a:t> trees for some positive integer </a:t>
            </a:r>
            <a:r>
              <a:rPr lang="en-US" sz="2200" i="1" dirty="0"/>
              <a:t>m</a:t>
            </a:r>
            <a:r>
              <a:rPr lang="en-US" sz="2200" dirty="0"/>
              <a:t>?</a:t>
            </a:r>
          </a:p>
        </p:txBody>
      </p:sp>
      <p:pic>
        <p:nvPicPr>
          <p:cNvPr id="11" name="Picture 3" descr="Four rooted trees. T1, T2, T3, and T4.">
            <a:extLst>
              <a:ext uri="{FF2B5EF4-FFF2-40B4-BE49-F238E27FC236}">
                <a16:creationId xmlns:a16="http://schemas.microsoft.com/office/drawing/2014/main" id="{C1C7488E-51CF-4AF3-A44E-9E2ED18C866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3505200"/>
            <a:ext cx="6096000" cy="119087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p:cNvSpPr>
            <a:spLocks noGrp="1"/>
          </p:cNvSpPr>
          <p:nvPr>
            <p:ph idx="14"/>
          </p:nvPr>
        </p:nvSpPr>
        <p:spPr>
          <a:xfrm>
            <a:off x="457200" y="4724400"/>
            <a:ext cx="8458200" cy="1676400"/>
          </a:xfrm>
        </p:spPr>
        <p:txBody>
          <a:bodyPr/>
          <a:lstStyle/>
          <a:p>
            <a:pPr>
              <a:spcBef>
                <a:spcPts val="0"/>
              </a:spcBef>
            </a:pPr>
            <a:r>
              <a:rPr lang="en-US" sz="2200" dirty="0"/>
              <a:t>Solution: T1 is a full binary tree because each of its internal vertices has two children. T2 is a full 3-ary tree because each of its internal vertices has three children. In T3 each internal vertex has five children, so T3 is a full 5-ary tree. T4 is not a full m-</a:t>
            </a:r>
            <a:r>
              <a:rPr lang="en-US" sz="2200" dirty="0" err="1"/>
              <a:t>ary</a:t>
            </a:r>
            <a:r>
              <a:rPr lang="en-US" sz="2200" dirty="0"/>
              <a:t> tree for any m because some of its internal vertices have two children and others have three children.</a:t>
            </a:r>
          </a:p>
        </p:txBody>
      </p:sp>
      <p:sp>
        <p:nvSpPr>
          <p:cNvPr id="10" name="Text Placeholder 5"/>
          <p:cNvSpPr>
            <a:spLocks noGrp="1"/>
          </p:cNvSpPr>
          <p:nvPr>
            <p:ph type="body" sz="quarter" idx="15"/>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B7D4C23C-45C3-45CC-A0C9-DC361B1D0FC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2434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Ordered Rooted Trees</a:t>
            </a:r>
            <a:endParaRPr lang="en-US" sz="1500" dirty="0"/>
          </a:p>
        </p:txBody>
      </p:sp>
      <p:sp>
        <p:nvSpPr>
          <p:cNvPr id="5" name="Content Placeholder 2"/>
          <p:cNvSpPr>
            <a:spLocks noGrp="1"/>
          </p:cNvSpPr>
          <p:nvPr>
            <p:ph idx="1"/>
          </p:nvPr>
        </p:nvSpPr>
        <p:spPr>
          <a:xfrm>
            <a:off x="457199" y="1295400"/>
            <a:ext cx="8349450" cy="5181600"/>
          </a:xfrm>
        </p:spPr>
        <p:txBody>
          <a:bodyPr/>
          <a:lstStyle/>
          <a:p>
            <a:pPr>
              <a:spcBef>
                <a:spcPts val="0"/>
              </a:spcBef>
            </a:pPr>
            <a:r>
              <a:rPr lang="en-US" sz="2000" b="1" dirty="0"/>
              <a:t>Definition</a:t>
            </a:r>
            <a:r>
              <a:rPr lang="en-US" sz="2000" dirty="0"/>
              <a:t>: An </a:t>
            </a:r>
            <a:r>
              <a:rPr lang="en-US" sz="2000" i="1" dirty="0"/>
              <a:t>ordered rooted tree </a:t>
            </a:r>
            <a:r>
              <a:rPr lang="en-US" sz="2000" dirty="0"/>
              <a:t>is a rooted tree where the children of each internal vertex are ordered.</a:t>
            </a:r>
          </a:p>
          <a:p>
            <a:pPr marL="342000" lvl="1">
              <a:spcBef>
                <a:spcPts val="0"/>
              </a:spcBef>
            </a:pPr>
            <a:r>
              <a:rPr lang="en-US" sz="1800" dirty="0"/>
              <a:t>We draw ordered rooted trees so that the children of each internal vertex are shown in order from left to right.</a:t>
            </a:r>
          </a:p>
          <a:p>
            <a:pPr marL="0" lvl="1" indent="0">
              <a:spcBef>
                <a:spcPts val="0"/>
              </a:spcBef>
              <a:buNone/>
            </a:pPr>
            <a:r>
              <a:rPr lang="en-US" sz="2000" b="1" dirty="0"/>
              <a:t>Definition</a:t>
            </a:r>
            <a:r>
              <a:rPr lang="en-US" sz="2000" dirty="0"/>
              <a:t>: A </a:t>
            </a:r>
            <a:r>
              <a:rPr lang="en-US" sz="2000" i="1" dirty="0"/>
              <a:t>binary tree </a:t>
            </a:r>
            <a:r>
              <a:rPr lang="en-US" sz="2000" dirty="0"/>
              <a:t>is an ordered rooted where each internal vertex has at most two children. If an internal vertex of a binary tree has two children, the first is called the </a:t>
            </a:r>
            <a:r>
              <a:rPr lang="en-US" sz="2000" i="1" dirty="0"/>
              <a:t>left child </a:t>
            </a:r>
            <a:r>
              <a:rPr lang="en-US" sz="2000" dirty="0"/>
              <a:t>and the second the </a:t>
            </a:r>
            <a:r>
              <a:rPr lang="en-US" sz="2000" i="1" dirty="0"/>
              <a:t>right child</a:t>
            </a:r>
            <a:r>
              <a:rPr lang="en-US" sz="2000" dirty="0"/>
              <a:t>. The tree rooted at the left child of a vertex is called the </a:t>
            </a:r>
            <a:r>
              <a:rPr lang="en-US" sz="2000" i="1" dirty="0"/>
              <a:t>left subtree </a:t>
            </a:r>
            <a:r>
              <a:rPr lang="en-US" sz="2000" dirty="0"/>
              <a:t>of this vertex, and the tree rooted at the right child of a vertex is called the </a:t>
            </a:r>
            <a:r>
              <a:rPr lang="en-US" sz="2000" i="1" dirty="0"/>
              <a:t>right subtree </a:t>
            </a:r>
            <a:r>
              <a:rPr lang="en-US" sz="2000" dirty="0"/>
              <a:t>of this vertex.</a:t>
            </a:r>
          </a:p>
          <a:p>
            <a:pPr>
              <a:spcBef>
                <a:spcPts val="0"/>
              </a:spcBef>
            </a:pPr>
            <a:r>
              <a:rPr lang="en-US" sz="2000" b="1" dirty="0"/>
              <a:t>Example</a:t>
            </a:r>
            <a:r>
              <a:rPr lang="en-US" sz="2000" dirty="0"/>
              <a:t>:  Consider the binary tree </a:t>
            </a:r>
            <a:r>
              <a:rPr lang="en-US" sz="2000" i="1" dirty="0"/>
              <a:t>T</a:t>
            </a:r>
            <a:r>
              <a:rPr lang="en-US" sz="2000" dirty="0"/>
              <a:t>. </a:t>
            </a:r>
          </a:p>
          <a:p>
            <a:pPr marL="457200" indent="-457200">
              <a:spcBef>
                <a:spcPts val="0"/>
              </a:spcBef>
              <a:buFont typeface="+mj-lt"/>
              <a:buAutoNum type="romanUcPeriod"/>
            </a:pPr>
            <a:r>
              <a:rPr lang="en-US" sz="2000" dirty="0"/>
              <a:t>What are the left and right children of </a:t>
            </a:r>
            <a:r>
              <a:rPr lang="en-US" sz="2000" i="1" dirty="0"/>
              <a:t>d</a:t>
            </a:r>
            <a:r>
              <a:rPr lang="en-US" sz="2000" dirty="0"/>
              <a:t>? </a:t>
            </a:r>
          </a:p>
          <a:p>
            <a:pPr marL="457200" indent="-457200">
              <a:spcBef>
                <a:spcPts val="0"/>
              </a:spcBef>
              <a:buFont typeface="+mj-lt"/>
              <a:buAutoNum type="romanUcPeriod"/>
            </a:pPr>
            <a:r>
              <a:rPr lang="en-US" sz="2000" dirty="0"/>
              <a:t>What are the left and right subtrees of </a:t>
            </a:r>
            <a:r>
              <a:rPr lang="en-US" sz="2000" i="1" dirty="0"/>
              <a:t>c</a:t>
            </a:r>
            <a:r>
              <a:rPr lang="en-US" sz="2000" dirty="0"/>
              <a:t>?</a:t>
            </a:r>
          </a:p>
          <a:p>
            <a:pPr>
              <a:lnSpc>
                <a:spcPts val="1400"/>
              </a:lnSpc>
              <a:spcBef>
                <a:spcPts val="0"/>
              </a:spcBef>
            </a:pPr>
            <a:r>
              <a:rPr lang="en-US" sz="2000" b="1" dirty="0"/>
              <a:t>Solution</a:t>
            </a:r>
            <a:r>
              <a:rPr lang="en-US" sz="2000" dirty="0"/>
              <a:t>: </a:t>
            </a:r>
          </a:p>
          <a:p>
            <a:pPr marL="457200" indent="-457200">
              <a:lnSpc>
                <a:spcPct val="150000"/>
              </a:lnSpc>
              <a:spcBef>
                <a:spcPts val="0"/>
              </a:spcBef>
              <a:buFont typeface="+mj-lt"/>
              <a:buAutoNum type="romanUcPeriod"/>
            </a:pPr>
            <a:r>
              <a:rPr lang="en-US" sz="2000" dirty="0"/>
              <a:t>The left child of </a:t>
            </a:r>
            <a:r>
              <a:rPr lang="en-US" sz="2000" i="1" dirty="0"/>
              <a:t>d</a:t>
            </a:r>
            <a:r>
              <a:rPr lang="en-US" sz="2000" dirty="0"/>
              <a:t> is </a:t>
            </a:r>
            <a:r>
              <a:rPr lang="en-US" sz="2000" i="1" dirty="0"/>
              <a:t>f</a:t>
            </a:r>
            <a:r>
              <a:rPr lang="en-US" sz="2000" dirty="0"/>
              <a:t> and the right child is </a:t>
            </a:r>
            <a:r>
              <a:rPr lang="en-US" sz="2000" i="1" dirty="0"/>
              <a:t>g</a:t>
            </a:r>
            <a:r>
              <a:rPr lang="en-US" sz="2000" dirty="0"/>
              <a:t>. </a:t>
            </a:r>
          </a:p>
          <a:p>
            <a:pPr marL="457200" indent="-457200">
              <a:lnSpc>
                <a:spcPts val="1300"/>
              </a:lnSpc>
              <a:spcBef>
                <a:spcPts val="0"/>
              </a:spcBef>
              <a:buFont typeface="+mj-lt"/>
              <a:buAutoNum type="romanUcPeriod"/>
            </a:pPr>
            <a:r>
              <a:rPr lang="en-US" sz="2000" dirty="0"/>
              <a:t>The left and right subtrees of </a:t>
            </a:r>
            <a:r>
              <a:rPr lang="en-US" sz="2000" i="1" dirty="0"/>
              <a:t>c</a:t>
            </a:r>
            <a:r>
              <a:rPr lang="en-US" sz="2000" dirty="0"/>
              <a:t> are displayed in (b) and (c).</a:t>
            </a:r>
          </a:p>
        </p:txBody>
      </p:sp>
      <p:pic>
        <p:nvPicPr>
          <p:cNvPr id="9" name="Picture 3" descr="A binary tree T, labeled A, and 2 its subtrees, labeled B and C.">
            <a:extLst>
              <a:ext uri="{FF2B5EF4-FFF2-40B4-BE49-F238E27FC236}">
                <a16:creationId xmlns:a16="http://schemas.microsoft.com/office/drawing/2014/main" id="{B767C91F-09F4-4D1F-B2D8-93EF260A19F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86834" y="4343400"/>
            <a:ext cx="3052366" cy="1645464"/>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8CC54254-6C87-4AA6-B3DB-597E2509E50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318065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237E-1D72-4A62-AC0F-5B7992A119AE}"/>
              </a:ext>
            </a:extLst>
          </p:cNvPr>
          <p:cNvSpPr>
            <a:spLocks noGrp="1"/>
          </p:cNvSpPr>
          <p:nvPr>
            <p:ph type="title"/>
          </p:nvPr>
        </p:nvSpPr>
        <p:spPr/>
        <p:txBody>
          <a:bodyPr/>
          <a:lstStyle/>
          <a:p>
            <a:r>
              <a:rPr lang="en-US" dirty="0"/>
              <a:t>Properties of Trees</a:t>
            </a:r>
            <a:endParaRPr lang="en-IN" dirty="0"/>
          </a:p>
        </p:txBody>
      </p:sp>
      <p:sp>
        <p:nvSpPr>
          <p:cNvPr id="3" name="Content Placeholder 2">
            <a:extLst>
              <a:ext uri="{FF2B5EF4-FFF2-40B4-BE49-F238E27FC236}">
                <a16:creationId xmlns:a16="http://schemas.microsoft.com/office/drawing/2014/main" id="{45E6C077-AFD6-47C5-AB07-CA1BBEC689AB}"/>
              </a:ext>
            </a:extLst>
          </p:cNvPr>
          <p:cNvSpPr>
            <a:spLocks noGrp="1"/>
          </p:cNvSpPr>
          <p:nvPr>
            <p:ph idx="1"/>
          </p:nvPr>
        </p:nvSpPr>
        <p:spPr>
          <a:xfrm>
            <a:off x="457200" y="1295400"/>
            <a:ext cx="8458200" cy="4191000"/>
          </a:xfrm>
        </p:spPr>
        <p:txBody>
          <a:bodyPr/>
          <a:lstStyle/>
          <a:p>
            <a:pPr>
              <a:spcBef>
                <a:spcPts val="400"/>
              </a:spcBef>
            </a:pPr>
            <a:r>
              <a:rPr lang="en-US" sz="2600" b="1" dirty="0"/>
              <a:t>Theorem </a:t>
            </a:r>
            <a:r>
              <a:rPr lang="en-US" sz="2600" b="1" dirty="0">
                <a:ea typeface="Cambria Math" pitchFamily="18" charset="0"/>
              </a:rPr>
              <a:t>2</a:t>
            </a:r>
            <a:r>
              <a:rPr lang="en-US" sz="2600" dirty="0"/>
              <a:t>: A tree with </a:t>
            </a:r>
            <a:r>
              <a:rPr lang="en-US" sz="2600" i="1" dirty="0"/>
              <a:t>n</a:t>
            </a:r>
            <a:r>
              <a:rPr lang="en-US" sz="2600" dirty="0"/>
              <a:t> vertices has </a:t>
            </a:r>
            <a:r>
              <a:rPr lang="en-US" sz="2600" i="1" dirty="0"/>
              <a:t>n</a:t>
            </a:r>
            <a:r>
              <a:rPr lang="en-US" sz="2600" dirty="0"/>
              <a:t> </a:t>
            </a:r>
            <a:r>
              <a:rPr lang="en-US" sz="2600" dirty="0">
                <a:ea typeface="Cambria Math"/>
              </a:rPr>
              <a:t>− </a:t>
            </a:r>
            <a:r>
              <a:rPr lang="en-US" sz="2600" dirty="0">
                <a:ea typeface="Cambria Math" pitchFamily="18" charset="0"/>
              </a:rPr>
              <a:t>1</a:t>
            </a:r>
            <a:r>
              <a:rPr lang="en-US" sz="2600" dirty="0"/>
              <a:t> edges.</a:t>
            </a:r>
          </a:p>
          <a:p>
            <a:pPr>
              <a:spcBef>
                <a:spcPts val="400"/>
              </a:spcBef>
            </a:pPr>
            <a:r>
              <a:rPr lang="en-US" sz="2600" b="1" i="1" dirty="0"/>
              <a:t>Proof</a:t>
            </a:r>
            <a:r>
              <a:rPr lang="en-US" sz="2600" dirty="0"/>
              <a:t> </a:t>
            </a:r>
            <a:r>
              <a:rPr lang="en-US" sz="2600" b="1" dirty="0"/>
              <a:t>(</a:t>
            </a:r>
            <a:r>
              <a:rPr lang="en-US" sz="2600" b="1" i="1" dirty="0"/>
              <a:t>by mathematical induction</a:t>
            </a:r>
            <a:r>
              <a:rPr lang="en-US" sz="2600" b="1" dirty="0"/>
              <a:t>):</a:t>
            </a:r>
          </a:p>
          <a:p>
            <a:pPr>
              <a:spcBef>
                <a:spcPts val="400"/>
              </a:spcBef>
            </a:pPr>
            <a:r>
              <a:rPr lang="en-US" sz="2600" i="1" dirty="0"/>
              <a:t>BASIS STEP</a:t>
            </a:r>
            <a:r>
              <a:rPr lang="en-US" sz="2600" dirty="0"/>
              <a:t>: When </a:t>
            </a:r>
            <a:r>
              <a:rPr lang="en-US" sz="2600" i="1" dirty="0"/>
              <a:t>n</a:t>
            </a:r>
            <a:r>
              <a:rPr lang="en-US" sz="2600" dirty="0"/>
              <a:t> = </a:t>
            </a:r>
            <a:r>
              <a:rPr lang="en-US" sz="2600" dirty="0">
                <a:ea typeface="Cambria Math" pitchFamily="18" charset="0"/>
              </a:rPr>
              <a:t>1</a:t>
            </a:r>
            <a:r>
              <a:rPr lang="en-US" sz="2600" dirty="0"/>
              <a:t>, a tree with one vertex has no edges. Hence, the theorem holds when </a:t>
            </a:r>
            <a:r>
              <a:rPr lang="en-US" sz="2600" i="1" dirty="0"/>
              <a:t>n</a:t>
            </a:r>
            <a:r>
              <a:rPr lang="en-US" sz="2600" dirty="0"/>
              <a:t> = </a:t>
            </a:r>
            <a:r>
              <a:rPr lang="en-US" sz="2600" dirty="0">
                <a:ea typeface="Cambria Math" pitchFamily="18" charset="0"/>
              </a:rPr>
              <a:t>1</a:t>
            </a:r>
            <a:r>
              <a:rPr lang="en-US" sz="2600" dirty="0"/>
              <a:t>. </a:t>
            </a:r>
          </a:p>
          <a:p>
            <a:pPr>
              <a:spcBef>
                <a:spcPts val="400"/>
              </a:spcBef>
            </a:pPr>
            <a:r>
              <a:rPr lang="en-US" sz="2600" i="1" dirty="0"/>
              <a:t>INDUCTIVE STEP</a:t>
            </a:r>
            <a:r>
              <a:rPr lang="en-US" sz="2600" dirty="0"/>
              <a:t>: Assume that every tree with </a:t>
            </a:r>
            <a:r>
              <a:rPr lang="en-US" sz="2600" i="1" dirty="0"/>
              <a:t>k</a:t>
            </a:r>
            <a:r>
              <a:rPr lang="en-US" sz="2600" dirty="0"/>
              <a:t> vertices has  </a:t>
            </a:r>
            <a:r>
              <a:rPr lang="en-US" sz="2600" i="1" dirty="0"/>
              <a:t>k</a:t>
            </a:r>
            <a:r>
              <a:rPr lang="en-US" sz="2600" dirty="0"/>
              <a:t> </a:t>
            </a:r>
            <a:r>
              <a:rPr lang="en-US" sz="2600" dirty="0">
                <a:ea typeface="Cambria Math"/>
              </a:rPr>
              <a:t>− </a:t>
            </a:r>
            <a:r>
              <a:rPr lang="en-US" sz="2600" dirty="0">
                <a:ea typeface="Cambria Math" pitchFamily="18" charset="0"/>
              </a:rPr>
              <a:t>1</a:t>
            </a:r>
            <a:r>
              <a:rPr lang="en-US" sz="2600" dirty="0"/>
              <a:t> edges. </a:t>
            </a:r>
          </a:p>
          <a:p>
            <a:pPr>
              <a:spcBef>
                <a:spcPts val="400"/>
              </a:spcBef>
            </a:pPr>
            <a:r>
              <a:rPr lang="en-US" sz="2600" dirty="0"/>
              <a:t>Suppose that a tree </a:t>
            </a:r>
            <a:r>
              <a:rPr lang="en-US" sz="2600" i="1" dirty="0"/>
              <a:t>T</a:t>
            </a:r>
            <a:r>
              <a:rPr lang="en-US" sz="2600" dirty="0"/>
              <a:t> has </a:t>
            </a:r>
            <a:r>
              <a:rPr lang="en-US" sz="2600" i="1" dirty="0"/>
              <a:t>k</a:t>
            </a:r>
            <a:r>
              <a:rPr lang="en-US" sz="2600" dirty="0"/>
              <a:t> + </a:t>
            </a:r>
            <a:r>
              <a:rPr lang="en-US" sz="2600" dirty="0">
                <a:ea typeface="Cambria Math" pitchFamily="18" charset="0"/>
              </a:rPr>
              <a:t>1</a:t>
            </a:r>
            <a:r>
              <a:rPr lang="en-US" sz="2600" dirty="0"/>
              <a:t> vertices and that </a:t>
            </a:r>
            <a:r>
              <a:rPr lang="en-US" sz="2600" i="1" dirty="0"/>
              <a:t>v</a:t>
            </a:r>
            <a:r>
              <a:rPr lang="en-US" sz="2600" dirty="0"/>
              <a:t> is a leaf of </a:t>
            </a:r>
            <a:r>
              <a:rPr lang="en-US" sz="2600" i="1" dirty="0"/>
              <a:t>T</a:t>
            </a:r>
            <a:r>
              <a:rPr lang="en-US" sz="2600" dirty="0"/>
              <a:t>. Let </a:t>
            </a:r>
            <a:r>
              <a:rPr lang="en-US" sz="2600" i="1" dirty="0"/>
              <a:t>w </a:t>
            </a:r>
            <a:r>
              <a:rPr lang="en-US" sz="2600" dirty="0"/>
              <a:t>be the parent of </a:t>
            </a:r>
            <a:r>
              <a:rPr lang="en-US" sz="2600" i="1" dirty="0"/>
              <a:t>v</a:t>
            </a:r>
            <a:r>
              <a:rPr lang="en-US" sz="2600" dirty="0"/>
              <a:t>. Removing the vertex </a:t>
            </a:r>
            <a:r>
              <a:rPr lang="en-US" sz="2600" i="1" dirty="0"/>
              <a:t>v</a:t>
            </a:r>
            <a:r>
              <a:rPr lang="en-US" sz="2600" dirty="0"/>
              <a:t> and the edge connecting </a:t>
            </a:r>
            <a:r>
              <a:rPr lang="en-US" sz="2600" i="1" dirty="0"/>
              <a:t>w</a:t>
            </a:r>
            <a:r>
              <a:rPr lang="en-US" sz="2600" dirty="0"/>
              <a:t> to </a:t>
            </a:r>
            <a:r>
              <a:rPr lang="en-US" sz="2600" i="1" dirty="0"/>
              <a:t>v</a:t>
            </a:r>
            <a:r>
              <a:rPr lang="en-US" sz="2600" dirty="0"/>
              <a:t> produces a tree</a:t>
            </a:r>
            <a:endParaRPr lang="en-IN" sz="2600" dirty="0"/>
          </a:p>
        </p:txBody>
      </p:sp>
      <p:graphicFrame>
        <p:nvGraphicFramePr>
          <p:cNvPr id="17" name="Object 16">
            <a:extLst>
              <a:ext uri="{FF2B5EF4-FFF2-40B4-BE49-F238E27FC236}">
                <a16:creationId xmlns:a16="http://schemas.microsoft.com/office/drawing/2014/main" id="{BDD8E9B1-CC51-4B3B-AA14-6C44B61B85C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57255371"/>
              </p:ext>
            </p:extLst>
          </p:nvPr>
        </p:nvGraphicFramePr>
        <p:xfrm>
          <a:off x="5857876" y="5031514"/>
          <a:ext cx="413532" cy="350675"/>
        </p:xfrm>
        <a:graphic>
          <a:graphicData uri="http://schemas.openxmlformats.org/presentationml/2006/ole">
            <mc:AlternateContent xmlns:mc="http://schemas.openxmlformats.org/markup-compatibility/2006">
              <mc:Choice xmlns:v="urn:schemas-microsoft-com:vml" Requires="v">
                <p:oleObj name="Equation" r:id="rId2" imgW="164880" imgH="164880" progId="Equation.DSMT4">
                  <p:embed/>
                </p:oleObj>
              </mc:Choice>
              <mc:Fallback>
                <p:oleObj name="Equation" r:id="rId2" imgW="164880" imgH="164880" progId="Equation.DSMT4">
                  <p:embed/>
                  <p:pic>
                    <p:nvPicPr>
                      <p:cNvPr id="0" name=""/>
                      <p:cNvPicPr/>
                      <p:nvPr/>
                    </p:nvPicPr>
                    <p:blipFill>
                      <a:blip r:embed="rId3"/>
                      <a:stretch>
                        <a:fillRect/>
                      </a:stretch>
                    </p:blipFill>
                    <p:spPr>
                      <a:xfrm>
                        <a:off x="5857876" y="5031514"/>
                        <a:ext cx="413532" cy="350675"/>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8547CA6-AF8B-408E-ADBA-36119FF047DC}"/>
              </a:ext>
            </a:extLst>
          </p:cNvPr>
          <p:cNvSpPr>
            <a:spLocks noGrp="1"/>
          </p:cNvSpPr>
          <p:nvPr>
            <p:ph idx="10"/>
          </p:nvPr>
        </p:nvSpPr>
        <p:spPr>
          <a:xfrm>
            <a:off x="6153527" y="4953609"/>
            <a:ext cx="2667000" cy="533400"/>
          </a:xfrm>
        </p:spPr>
        <p:txBody>
          <a:bodyPr/>
          <a:lstStyle/>
          <a:p>
            <a:r>
              <a:rPr lang="en-US" sz="2600" dirty="0"/>
              <a:t>with </a:t>
            </a:r>
            <a:r>
              <a:rPr lang="en-US" sz="2600" i="1" dirty="0"/>
              <a:t>k</a:t>
            </a:r>
            <a:r>
              <a:rPr lang="en-US" sz="2600" dirty="0"/>
              <a:t> vertices. By</a:t>
            </a:r>
            <a:endParaRPr lang="en-IN" sz="2600" dirty="0"/>
          </a:p>
        </p:txBody>
      </p:sp>
      <p:sp>
        <p:nvSpPr>
          <p:cNvPr id="5" name="Content Placeholder 4">
            <a:extLst>
              <a:ext uri="{FF2B5EF4-FFF2-40B4-BE49-F238E27FC236}">
                <a16:creationId xmlns:a16="http://schemas.microsoft.com/office/drawing/2014/main" id="{3EA3AA64-F3AE-42D7-877A-2129C2FA4E1F}"/>
              </a:ext>
            </a:extLst>
          </p:cNvPr>
          <p:cNvSpPr>
            <a:spLocks noGrp="1"/>
          </p:cNvSpPr>
          <p:nvPr>
            <p:ph idx="11"/>
          </p:nvPr>
        </p:nvSpPr>
        <p:spPr>
          <a:xfrm>
            <a:off x="451283" y="5372100"/>
            <a:ext cx="3581400" cy="533400"/>
          </a:xfrm>
        </p:spPr>
        <p:txBody>
          <a:bodyPr/>
          <a:lstStyle/>
          <a:p>
            <a:r>
              <a:rPr lang="en-US" sz="2600" dirty="0"/>
              <a:t>the inductive hypothesis,</a:t>
            </a:r>
            <a:endParaRPr lang="en-IN" sz="2600" dirty="0"/>
          </a:p>
        </p:txBody>
      </p:sp>
      <p:graphicFrame>
        <p:nvGraphicFramePr>
          <p:cNvPr id="18" name="Object 17">
            <a:extLst>
              <a:ext uri="{FF2B5EF4-FFF2-40B4-BE49-F238E27FC236}">
                <a16:creationId xmlns:a16="http://schemas.microsoft.com/office/drawing/2014/main" id="{72541E5B-781E-4831-BE4E-153EE1DA887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2069893"/>
              </p:ext>
            </p:extLst>
          </p:nvPr>
        </p:nvGraphicFramePr>
        <p:xfrm>
          <a:off x="3927622" y="5405870"/>
          <a:ext cx="377064" cy="377064"/>
        </p:xfrm>
        <a:graphic>
          <a:graphicData uri="http://schemas.openxmlformats.org/presentationml/2006/ole">
            <mc:AlternateContent xmlns:mc="http://schemas.openxmlformats.org/markup-compatibility/2006">
              <mc:Choice xmlns:v="urn:schemas-microsoft-com:vml" Requires="v">
                <p:oleObj name="Equation" r:id="rId4" imgW="164880" imgH="164880" progId="Equation.DSMT4">
                  <p:embed/>
                </p:oleObj>
              </mc:Choice>
              <mc:Fallback>
                <p:oleObj name="Equation" r:id="rId4" imgW="164880" imgH="164880" progId="Equation.DSMT4">
                  <p:embed/>
                  <p:pic>
                    <p:nvPicPr>
                      <p:cNvPr id="0" name=""/>
                      <p:cNvPicPr/>
                      <p:nvPr/>
                    </p:nvPicPr>
                    <p:blipFill>
                      <a:blip r:embed="rId5"/>
                      <a:stretch>
                        <a:fillRect/>
                      </a:stretch>
                    </p:blipFill>
                    <p:spPr>
                      <a:xfrm>
                        <a:off x="3927622" y="5405870"/>
                        <a:ext cx="377064" cy="377064"/>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931977EF-E94D-4F0C-9CCA-CB34FB4FB94B}"/>
              </a:ext>
            </a:extLst>
          </p:cNvPr>
          <p:cNvSpPr>
            <a:spLocks noGrp="1"/>
          </p:cNvSpPr>
          <p:nvPr>
            <p:ph idx="12"/>
          </p:nvPr>
        </p:nvSpPr>
        <p:spPr>
          <a:xfrm>
            <a:off x="4200510" y="5366094"/>
            <a:ext cx="4572000" cy="381000"/>
          </a:xfrm>
        </p:spPr>
        <p:txBody>
          <a:bodyPr/>
          <a:lstStyle/>
          <a:p>
            <a:r>
              <a:rPr lang="en-US" sz="2600" dirty="0"/>
              <a:t>has </a:t>
            </a:r>
            <a:r>
              <a:rPr lang="en-US" sz="2600" i="1" dirty="0"/>
              <a:t>k</a:t>
            </a:r>
            <a:r>
              <a:rPr lang="en-US" sz="2600" dirty="0"/>
              <a:t> </a:t>
            </a:r>
            <a:r>
              <a:rPr lang="en-US" sz="2600" dirty="0">
                <a:ea typeface="Cambria Math"/>
              </a:rPr>
              <a:t>− </a:t>
            </a:r>
            <a:r>
              <a:rPr lang="en-US" sz="2600" dirty="0">
                <a:ea typeface="Cambria Math" pitchFamily="18" charset="0"/>
              </a:rPr>
              <a:t>1</a:t>
            </a:r>
            <a:r>
              <a:rPr lang="en-US" sz="2600" dirty="0"/>
              <a:t> edges. Because </a:t>
            </a:r>
            <a:r>
              <a:rPr lang="en-US" sz="2600" i="1" dirty="0"/>
              <a:t>T</a:t>
            </a:r>
            <a:r>
              <a:rPr lang="en-US" sz="2600" dirty="0"/>
              <a:t> has</a:t>
            </a:r>
            <a:endParaRPr lang="en-IN" sz="2600" dirty="0"/>
          </a:p>
        </p:txBody>
      </p:sp>
      <p:sp>
        <p:nvSpPr>
          <p:cNvPr id="7" name="Content Placeholder 6">
            <a:extLst>
              <a:ext uri="{FF2B5EF4-FFF2-40B4-BE49-F238E27FC236}">
                <a16:creationId xmlns:a16="http://schemas.microsoft.com/office/drawing/2014/main" id="{D8E0AD6A-B2AA-40AE-BA62-C6FCB33B9186}"/>
              </a:ext>
            </a:extLst>
          </p:cNvPr>
          <p:cNvSpPr>
            <a:spLocks noGrp="1"/>
          </p:cNvSpPr>
          <p:nvPr>
            <p:ph idx="13"/>
          </p:nvPr>
        </p:nvSpPr>
        <p:spPr>
          <a:xfrm>
            <a:off x="451283" y="5761957"/>
            <a:ext cx="3200400" cy="510309"/>
          </a:xfrm>
        </p:spPr>
        <p:txBody>
          <a:bodyPr/>
          <a:lstStyle/>
          <a:p>
            <a:r>
              <a:rPr lang="en-US" sz="2600" dirty="0"/>
              <a:t>one more edge  than</a:t>
            </a:r>
            <a:endParaRPr lang="en-IN" sz="2600" dirty="0"/>
          </a:p>
        </p:txBody>
      </p:sp>
      <p:graphicFrame>
        <p:nvGraphicFramePr>
          <p:cNvPr id="19" name="Object 18">
            <a:extLst>
              <a:ext uri="{FF2B5EF4-FFF2-40B4-BE49-F238E27FC236}">
                <a16:creationId xmlns:a16="http://schemas.microsoft.com/office/drawing/2014/main" id="{FCB3D8B2-3F35-4E33-9BF1-E77E5733CDE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50699161"/>
              </p:ext>
            </p:extLst>
          </p:nvPr>
        </p:nvGraphicFramePr>
        <p:xfrm>
          <a:off x="3379414" y="5817923"/>
          <a:ext cx="354277" cy="354277"/>
        </p:xfrm>
        <a:graphic>
          <a:graphicData uri="http://schemas.openxmlformats.org/presentationml/2006/ole">
            <mc:AlternateContent xmlns:mc="http://schemas.openxmlformats.org/markup-compatibility/2006">
              <mc:Choice xmlns:v="urn:schemas-microsoft-com:vml" Requires="v">
                <p:oleObj name="Equation" r:id="rId6" imgW="164880" imgH="164880" progId="Equation.DSMT4">
                  <p:embed/>
                </p:oleObj>
              </mc:Choice>
              <mc:Fallback>
                <p:oleObj name="Equation" r:id="rId6" imgW="164880" imgH="164880" progId="Equation.DSMT4">
                  <p:embed/>
                  <p:pic>
                    <p:nvPicPr>
                      <p:cNvPr id="0" name=""/>
                      <p:cNvPicPr/>
                      <p:nvPr/>
                    </p:nvPicPr>
                    <p:blipFill>
                      <a:blip r:embed="rId7"/>
                      <a:stretch>
                        <a:fillRect/>
                      </a:stretch>
                    </p:blipFill>
                    <p:spPr>
                      <a:xfrm>
                        <a:off x="3379414" y="5817923"/>
                        <a:ext cx="354277" cy="354277"/>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53B1F7E-A4C8-4DAA-98DE-86E49409C5AA}"/>
              </a:ext>
            </a:extLst>
          </p:cNvPr>
          <p:cNvSpPr>
            <a:spLocks noGrp="1"/>
          </p:cNvSpPr>
          <p:nvPr>
            <p:ph idx="14"/>
          </p:nvPr>
        </p:nvSpPr>
        <p:spPr>
          <a:xfrm>
            <a:off x="3581400" y="5748311"/>
            <a:ext cx="4648200" cy="581079"/>
          </a:xfrm>
        </p:spPr>
        <p:txBody>
          <a:bodyPr/>
          <a:lstStyle/>
          <a:p>
            <a:r>
              <a:rPr lang="en-US" sz="2600" dirty="0"/>
              <a:t>, we see that </a:t>
            </a:r>
            <a:r>
              <a:rPr lang="en-US" sz="2600" i="1" dirty="0"/>
              <a:t>T</a:t>
            </a:r>
            <a:r>
              <a:rPr lang="en-US" sz="2600" dirty="0"/>
              <a:t> has </a:t>
            </a:r>
            <a:r>
              <a:rPr lang="en-US" sz="2600" i="1" dirty="0"/>
              <a:t>k</a:t>
            </a:r>
            <a:r>
              <a:rPr lang="en-US" sz="2600" dirty="0"/>
              <a:t> edges. This </a:t>
            </a:r>
            <a:endParaRPr lang="en-IN" sz="2600" dirty="0"/>
          </a:p>
        </p:txBody>
      </p:sp>
      <p:sp>
        <p:nvSpPr>
          <p:cNvPr id="9" name="Content Placeholder 8">
            <a:extLst>
              <a:ext uri="{FF2B5EF4-FFF2-40B4-BE49-F238E27FC236}">
                <a16:creationId xmlns:a16="http://schemas.microsoft.com/office/drawing/2014/main" id="{8F0B9D85-F68E-463E-8276-22CED085C9FC}"/>
              </a:ext>
            </a:extLst>
          </p:cNvPr>
          <p:cNvSpPr>
            <a:spLocks noGrp="1"/>
          </p:cNvSpPr>
          <p:nvPr>
            <p:ph idx="15"/>
          </p:nvPr>
        </p:nvSpPr>
        <p:spPr>
          <a:xfrm>
            <a:off x="457200" y="6172200"/>
            <a:ext cx="4267200" cy="387231"/>
          </a:xfrm>
        </p:spPr>
        <p:txBody>
          <a:bodyPr/>
          <a:lstStyle/>
          <a:p>
            <a:r>
              <a:rPr lang="en-US" sz="2600" dirty="0"/>
              <a:t>completes the inductive step.</a:t>
            </a:r>
            <a:endParaRPr lang="en-IN" sz="2600" dirty="0"/>
          </a:p>
        </p:txBody>
      </p:sp>
      <p:sp>
        <p:nvSpPr>
          <p:cNvPr id="15" name="Slide Number Placeholder 5">
            <a:extLst>
              <a:ext uri="{FF2B5EF4-FFF2-40B4-BE49-F238E27FC236}">
                <a16:creationId xmlns:a16="http://schemas.microsoft.com/office/drawing/2014/main" id="{1A878887-B01F-46BC-8CCF-32AD2B8E136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220300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Counting Vertices in Full </a:t>
            </a:r>
            <a:r>
              <a:rPr lang="en-US" i="1" dirty="0"/>
              <a:t>m</a:t>
            </a:r>
            <a:r>
              <a:rPr lang="en-US" dirty="0"/>
              <a:t>-</a:t>
            </a:r>
            <a:r>
              <a:rPr lang="en-US" dirty="0" err="1"/>
              <a:t>Ary</a:t>
            </a:r>
            <a:r>
              <a:rPr lang="en-US" dirty="0"/>
              <a:t> Trees</a:t>
            </a:r>
            <a:r>
              <a:rPr lang="en-US" sz="1500" dirty="0"/>
              <a:t> 1</a:t>
            </a:r>
          </a:p>
        </p:txBody>
      </p:sp>
      <p:sp>
        <p:nvSpPr>
          <p:cNvPr id="4" name="Content Placeholder 2"/>
          <p:cNvSpPr>
            <a:spLocks noGrp="1"/>
          </p:cNvSpPr>
          <p:nvPr>
            <p:ph idx="1"/>
          </p:nvPr>
        </p:nvSpPr>
        <p:spPr>
          <a:xfrm>
            <a:off x="457200" y="1295400"/>
            <a:ext cx="8458200" cy="5029200"/>
          </a:xfrm>
        </p:spPr>
        <p:txBody>
          <a:bodyPr/>
          <a:lstStyle/>
          <a:p>
            <a:r>
              <a:rPr lang="en-US" b="1" dirty="0"/>
              <a:t>Theorem </a:t>
            </a:r>
            <a:r>
              <a:rPr lang="en-US" b="1" dirty="0">
                <a:ea typeface="Cambria Math" pitchFamily="18" charset="0"/>
              </a:rPr>
              <a:t>3</a:t>
            </a:r>
            <a:r>
              <a:rPr lang="en-US" dirty="0"/>
              <a:t>: A full </a:t>
            </a:r>
            <a:r>
              <a:rPr lang="en-US" i="1" dirty="0"/>
              <a:t>m</a:t>
            </a:r>
            <a:r>
              <a:rPr lang="en-US" dirty="0"/>
              <a:t>-</a:t>
            </a:r>
            <a:r>
              <a:rPr lang="en-US" dirty="0" err="1"/>
              <a:t>ary</a:t>
            </a:r>
            <a:r>
              <a:rPr lang="en-US" dirty="0"/>
              <a:t> tree with </a:t>
            </a:r>
            <a:r>
              <a:rPr lang="en-US" i="1" dirty="0" err="1"/>
              <a:t>i</a:t>
            </a:r>
            <a:r>
              <a:rPr lang="en-US" dirty="0"/>
              <a:t> internal vertices has  </a:t>
            </a:r>
            <a:r>
              <a:rPr lang="en-US" i="1" dirty="0"/>
              <a:t>n = mi </a:t>
            </a:r>
            <a:r>
              <a:rPr lang="en-US" dirty="0"/>
              <a:t> </a:t>
            </a:r>
            <a:r>
              <a:rPr lang="en-US" dirty="0">
                <a:ea typeface="Cambria Math"/>
              </a:rPr>
              <a:t>+ </a:t>
            </a:r>
            <a:r>
              <a:rPr lang="en-US" dirty="0">
                <a:ea typeface="Cambria Math" pitchFamily="18" charset="0"/>
              </a:rPr>
              <a:t>1</a:t>
            </a:r>
            <a:r>
              <a:rPr lang="en-US" dirty="0"/>
              <a:t> vertices.</a:t>
            </a:r>
          </a:p>
          <a:p>
            <a:r>
              <a:rPr lang="en-US" b="1" i="1" dirty="0"/>
              <a:t>Proof</a:t>
            </a:r>
            <a:r>
              <a:rPr lang="en-US" dirty="0"/>
              <a:t> : Every vertex, except the root, is the child of an internal vertex. Because each of the </a:t>
            </a:r>
            <a:r>
              <a:rPr lang="en-US" i="1" dirty="0" err="1"/>
              <a:t>i</a:t>
            </a:r>
            <a:r>
              <a:rPr lang="en-US" dirty="0"/>
              <a:t> internal vertices has </a:t>
            </a:r>
            <a:r>
              <a:rPr lang="en-US" i="1" dirty="0"/>
              <a:t>m</a:t>
            </a:r>
            <a:r>
              <a:rPr lang="en-US" dirty="0"/>
              <a:t> children, there are </a:t>
            </a:r>
            <a:r>
              <a:rPr lang="en-US" i="1" dirty="0"/>
              <a:t>mi</a:t>
            </a:r>
            <a:r>
              <a:rPr lang="en-US" dirty="0"/>
              <a:t> vertices in the tree other than the root. Hence, the tree contains </a:t>
            </a:r>
            <a:r>
              <a:rPr lang="en-US" i="1" dirty="0"/>
              <a:t>n = mi</a:t>
            </a:r>
            <a:r>
              <a:rPr lang="en-US" dirty="0"/>
              <a:t> </a:t>
            </a:r>
            <a:r>
              <a:rPr lang="en-US" dirty="0">
                <a:ea typeface="Cambria Math"/>
              </a:rPr>
              <a:t>+ </a:t>
            </a:r>
            <a:r>
              <a:rPr lang="en-US" dirty="0">
                <a:ea typeface="Cambria Math" pitchFamily="18" charset="0"/>
              </a:rPr>
              <a:t>1</a:t>
            </a:r>
            <a:r>
              <a:rPr lang="en-US" dirty="0"/>
              <a:t> vertices.</a:t>
            </a:r>
          </a:p>
        </p:txBody>
      </p:sp>
      <p:sp>
        <p:nvSpPr>
          <p:cNvPr id="5" name="Slide Number Placeholder 5">
            <a:extLst>
              <a:ext uri="{FF2B5EF4-FFF2-40B4-BE49-F238E27FC236}">
                <a16:creationId xmlns:a16="http://schemas.microsoft.com/office/drawing/2014/main" id="{24F64800-9BE2-433E-96E1-08D9532BE88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4229190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E636-6B3A-4D8E-AA33-3CB6034CCF06}"/>
              </a:ext>
            </a:extLst>
          </p:cNvPr>
          <p:cNvSpPr>
            <a:spLocks noGrp="1"/>
          </p:cNvSpPr>
          <p:nvPr>
            <p:ph type="title"/>
          </p:nvPr>
        </p:nvSpPr>
        <p:spPr/>
        <p:txBody>
          <a:bodyPr/>
          <a:lstStyle/>
          <a:p>
            <a:r>
              <a:rPr lang="en-US" dirty="0"/>
              <a:t>Counting Vertices in Full </a:t>
            </a:r>
            <a:r>
              <a:rPr lang="en-US" i="1" dirty="0"/>
              <a:t>m</a:t>
            </a:r>
            <a:r>
              <a:rPr lang="en-US" dirty="0"/>
              <a:t>-</a:t>
            </a:r>
            <a:r>
              <a:rPr lang="en-US" dirty="0" err="1"/>
              <a:t>Ary</a:t>
            </a:r>
            <a:r>
              <a:rPr lang="en-US" dirty="0"/>
              <a:t> Trees</a:t>
            </a:r>
            <a:r>
              <a:rPr lang="en-US" sz="1500" dirty="0"/>
              <a:t> 2</a:t>
            </a:r>
            <a:endParaRPr lang="en-IN" dirty="0"/>
          </a:p>
        </p:txBody>
      </p:sp>
      <p:sp>
        <p:nvSpPr>
          <p:cNvPr id="3" name="Content Placeholder 2">
            <a:extLst>
              <a:ext uri="{FF2B5EF4-FFF2-40B4-BE49-F238E27FC236}">
                <a16:creationId xmlns:a16="http://schemas.microsoft.com/office/drawing/2014/main" id="{F8EB76FE-423E-42CF-90FB-7112A7F0AF3E}"/>
              </a:ext>
            </a:extLst>
          </p:cNvPr>
          <p:cNvSpPr>
            <a:spLocks noGrp="1"/>
          </p:cNvSpPr>
          <p:nvPr>
            <p:ph idx="1"/>
          </p:nvPr>
        </p:nvSpPr>
        <p:spPr>
          <a:xfrm>
            <a:off x="457200" y="1295400"/>
            <a:ext cx="7696200" cy="838200"/>
          </a:xfrm>
        </p:spPr>
        <p:txBody>
          <a:bodyPr/>
          <a:lstStyle/>
          <a:p>
            <a:pPr>
              <a:spcBef>
                <a:spcPts val="0"/>
              </a:spcBef>
            </a:pPr>
            <a:r>
              <a:rPr lang="en-US" sz="2800" b="1" dirty="0"/>
              <a:t>Theorem </a:t>
            </a:r>
            <a:r>
              <a:rPr lang="en-US" sz="2800" b="1" dirty="0">
                <a:ea typeface="Cambria Math" pitchFamily="18" charset="0"/>
              </a:rPr>
              <a:t>4</a:t>
            </a:r>
            <a:r>
              <a:rPr lang="en-US" sz="2800" dirty="0"/>
              <a:t>: A full </a:t>
            </a:r>
            <a:r>
              <a:rPr lang="en-US" sz="2800" i="1" dirty="0"/>
              <a:t>m</a:t>
            </a:r>
            <a:r>
              <a:rPr lang="en-US" sz="2800" dirty="0"/>
              <a:t>-</a:t>
            </a:r>
            <a:r>
              <a:rPr lang="en-US" sz="2800" dirty="0" err="1"/>
              <a:t>ary</a:t>
            </a:r>
            <a:r>
              <a:rPr lang="en-US" sz="2800" dirty="0"/>
              <a:t> tree with</a:t>
            </a:r>
          </a:p>
          <a:p>
            <a:pPr lvl="1" indent="-457200">
              <a:spcBef>
                <a:spcPts val="0"/>
              </a:spcBef>
              <a:buClrTx/>
              <a:buFont typeface="+mj-lt"/>
              <a:buAutoNum type="romanUcPeriod"/>
            </a:pPr>
            <a:r>
              <a:rPr lang="en-US" sz="2400" i="1" dirty="0">
                <a:latin typeface="+mn-lt"/>
              </a:rPr>
              <a:t>n</a:t>
            </a:r>
            <a:r>
              <a:rPr lang="en-US" sz="2400" dirty="0">
                <a:latin typeface="+mn-lt"/>
              </a:rPr>
              <a:t> vertices has </a:t>
            </a:r>
            <a:r>
              <a:rPr lang="en-US" sz="2400" i="1" dirty="0" err="1">
                <a:latin typeface="+mn-lt"/>
              </a:rPr>
              <a:t>i</a:t>
            </a:r>
            <a:r>
              <a:rPr lang="en-US" sz="2400" dirty="0">
                <a:latin typeface="+mn-lt"/>
              </a:rPr>
              <a:t> =</a:t>
            </a:r>
            <a:endParaRPr lang="en-IN" dirty="0">
              <a:latin typeface="+mn-lt"/>
            </a:endParaRPr>
          </a:p>
        </p:txBody>
      </p:sp>
      <p:graphicFrame>
        <p:nvGraphicFramePr>
          <p:cNvPr id="26" name="Object 25">
            <a:extLst>
              <a:ext uri="{FF2B5EF4-FFF2-40B4-BE49-F238E27FC236}">
                <a16:creationId xmlns:a16="http://schemas.microsoft.com/office/drawing/2014/main" id="{DE237C3D-6E1D-4611-8B4A-736EA4480DA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08548070"/>
              </p:ext>
            </p:extLst>
          </p:nvPr>
        </p:nvGraphicFramePr>
        <p:xfrm>
          <a:off x="3095991" y="1816145"/>
          <a:ext cx="982738" cy="457200"/>
        </p:xfrm>
        <a:graphic>
          <a:graphicData uri="http://schemas.openxmlformats.org/presentationml/2006/ole">
            <mc:AlternateContent xmlns:mc="http://schemas.openxmlformats.org/markup-compatibility/2006">
              <mc:Choice xmlns:v="urn:schemas-microsoft-com:vml" Requires="v">
                <p:oleObj name="Equation" r:id="rId3" imgW="545760" imgH="253800" progId="Equation.DSMT4">
                  <p:embed/>
                </p:oleObj>
              </mc:Choice>
              <mc:Fallback>
                <p:oleObj name="Equation" r:id="rId3" imgW="545760" imgH="253800" progId="Equation.DSMT4">
                  <p:embed/>
                  <p:pic>
                    <p:nvPicPr>
                      <p:cNvPr id="5" name="Object 4">
                        <a:extLst>
                          <a:ext uri="{FF2B5EF4-FFF2-40B4-BE49-F238E27FC236}">
                            <a16:creationId xmlns:a16="http://schemas.microsoft.com/office/drawing/2014/main" id="{4552476B-DB4D-401A-81A4-8F38B435B09C}"/>
                          </a:ext>
                        </a:extLst>
                      </p:cNvPr>
                      <p:cNvPicPr/>
                      <p:nvPr/>
                    </p:nvPicPr>
                    <p:blipFill>
                      <a:blip r:embed="rId4"/>
                      <a:stretch>
                        <a:fillRect/>
                      </a:stretch>
                    </p:blipFill>
                    <p:spPr>
                      <a:xfrm>
                        <a:off x="3095991" y="1816145"/>
                        <a:ext cx="982738" cy="457200"/>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BA7C0608-FE61-4BDD-93A5-F1A320BD8F69}"/>
              </a:ext>
            </a:extLst>
          </p:cNvPr>
          <p:cNvSpPr>
            <a:spLocks noGrp="1"/>
          </p:cNvSpPr>
          <p:nvPr>
            <p:ph idx="10"/>
          </p:nvPr>
        </p:nvSpPr>
        <p:spPr>
          <a:xfrm>
            <a:off x="3919630" y="1780117"/>
            <a:ext cx="4343400" cy="381000"/>
          </a:xfrm>
        </p:spPr>
        <p:txBody>
          <a:bodyPr/>
          <a:lstStyle/>
          <a:p>
            <a:r>
              <a:rPr lang="en-US" sz="2400" i="1" dirty="0">
                <a:ea typeface="Cambria Math"/>
              </a:rPr>
              <a:t>m</a:t>
            </a:r>
            <a:r>
              <a:rPr lang="en-US" sz="2400" dirty="0">
                <a:ea typeface="Cambria Math"/>
              </a:rPr>
              <a:t> internal vertices and </a:t>
            </a:r>
            <a:r>
              <a:rPr lang="en-US" sz="2400" i="1" dirty="0">
                <a:ea typeface="Cambria Math"/>
              </a:rPr>
              <a:t>l</a:t>
            </a:r>
            <a:r>
              <a:rPr lang="en-US" sz="2400" dirty="0">
                <a:ea typeface="Cambria Math"/>
              </a:rPr>
              <a:t> =</a:t>
            </a:r>
            <a:endParaRPr lang="en-IN" dirty="0"/>
          </a:p>
        </p:txBody>
      </p:sp>
      <p:graphicFrame>
        <p:nvGraphicFramePr>
          <p:cNvPr id="27" name="Object 26">
            <a:extLst>
              <a:ext uri="{FF2B5EF4-FFF2-40B4-BE49-F238E27FC236}">
                <a16:creationId xmlns:a16="http://schemas.microsoft.com/office/drawing/2014/main" id="{32699F10-C218-4076-A49C-253F4952100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22664560"/>
              </p:ext>
            </p:extLst>
          </p:nvPr>
        </p:nvGraphicFramePr>
        <p:xfrm>
          <a:off x="7239000" y="1743136"/>
          <a:ext cx="1353682" cy="561907"/>
        </p:xfrm>
        <a:graphic>
          <a:graphicData uri="http://schemas.openxmlformats.org/presentationml/2006/ole">
            <mc:AlternateContent xmlns:mc="http://schemas.openxmlformats.org/markup-compatibility/2006">
              <mc:Choice xmlns:v="urn:schemas-microsoft-com:vml" Requires="v">
                <p:oleObj name="Equation" r:id="rId5" imgW="672840" imgH="279360" progId="Equation.DSMT4">
                  <p:embed/>
                </p:oleObj>
              </mc:Choice>
              <mc:Fallback>
                <p:oleObj name="Equation" r:id="rId5" imgW="672840" imgH="279360" progId="Equation.DSMT4">
                  <p:embed/>
                  <p:pic>
                    <p:nvPicPr>
                      <p:cNvPr id="8" name="Object 7">
                        <a:extLst>
                          <a:ext uri="{FF2B5EF4-FFF2-40B4-BE49-F238E27FC236}">
                            <a16:creationId xmlns:a16="http://schemas.microsoft.com/office/drawing/2014/main" id="{851F2A6D-5941-4027-8905-3195A45B347A}"/>
                          </a:ext>
                        </a:extLst>
                      </p:cNvPr>
                      <p:cNvPicPr/>
                      <p:nvPr/>
                    </p:nvPicPr>
                    <p:blipFill>
                      <a:blip r:embed="rId6"/>
                      <a:stretch>
                        <a:fillRect/>
                      </a:stretch>
                    </p:blipFill>
                    <p:spPr>
                      <a:xfrm>
                        <a:off x="7239000" y="1743136"/>
                        <a:ext cx="1353682" cy="561907"/>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15511965-DCBB-4576-9C3F-FF9F988A4B9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4175804"/>
              </p:ext>
            </p:extLst>
          </p:nvPr>
        </p:nvGraphicFramePr>
        <p:xfrm>
          <a:off x="948084" y="2156433"/>
          <a:ext cx="742950" cy="512379"/>
        </p:xfrm>
        <a:graphic>
          <a:graphicData uri="http://schemas.openxmlformats.org/presentationml/2006/ole">
            <mc:AlternateContent xmlns:mc="http://schemas.openxmlformats.org/markup-compatibility/2006">
              <mc:Choice xmlns:v="urn:schemas-microsoft-com:vml" Requires="v">
                <p:oleObj name="Equation" r:id="rId7" imgW="368280" imgH="253800" progId="Equation.DSMT4">
                  <p:embed/>
                </p:oleObj>
              </mc:Choice>
              <mc:Fallback>
                <p:oleObj name="Equation" r:id="rId7" imgW="368280" imgH="253800" progId="Equation.DSMT4">
                  <p:embed/>
                  <p:pic>
                    <p:nvPicPr>
                      <p:cNvPr id="12" name="Object 11">
                        <a:extLst>
                          <a:ext uri="{FF2B5EF4-FFF2-40B4-BE49-F238E27FC236}">
                            <a16:creationId xmlns:a16="http://schemas.microsoft.com/office/drawing/2014/main" id="{9D2E507E-EF4A-4BA3-A8B2-D70D5C1D3761}"/>
                          </a:ext>
                        </a:extLst>
                      </p:cNvPr>
                      <p:cNvPicPr/>
                      <p:nvPr/>
                    </p:nvPicPr>
                    <p:blipFill>
                      <a:blip r:embed="rId8"/>
                      <a:stretch>
                        <a:fillRect/>
                      </a:stretch>
                    </p:blipFill>
                    <p:spPr>
                      <a:xfrm>
                        <a:off x="948084" y="2156433"/>
                        <a:ext cx="742950" cy="512379"/>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B045BD67-158B-46E1-A9CC-7443125339C7}"/>
              </a:ext>
            </a:extLst>
          </p:cNvPr>
          <p:cNvSpPr>
            <a:spLocks noGrp="1"/>
          </p:cNvSpPr>
          <p:nvPr>
            <p:ph idx="11"/>
          </p:nvPr>
        </p:nvSpPr>
        <p:spPr>
          <a:xfrm>
            <a:off x="1540155" y="2163773"/>
            <a:ext cx="1447800" cy="381000"/>
          </a:xfrm>
        </p:spPr>
        <p:txBody>
          <a:bodyPr/>
          <a:lstStyle/>
          <a:p>
            <a:r>
              <a:rPr lang="en-US" sz="2400" i="1" dirty="0">
                <a:ea typeface="Cambria Math"/>
              </a:rPr>
              <a:t>m</a:t>
            </a:r>
            <a:r>
              <a:rPr lang="en-US" sz="2400" dirty="0">
                <a:ea typeface="Cambria Math"/>
              </a:rPr>
              <a:t> leaves,</a:t>
            </a:r>
          </a:p>
        </p:txBody>
      </p:sp>
      <p:sp>
        <p:nvSpPr>
          <p:cNvPr id="6" name="Content Placeholder 5">
            <a:extLst>
              <a:ext uri="{FF2B5EF4-FFF2-40B4-BE49-F238E27FC236}">
                <a16:creationId xmlns:a16="http://schemas.microsoft.com/office/drawing/2014/main" id="{86040663-E09F-4DA4-97A9-BD4E1A044504}"/>
              </a:ext>
            </a:extLst>
          </p:cNvPr>
          <p:cNvSpPr>
            <a:spLocks noGrp="1"/>
          </p:cNvSpPr>
          <p:nvPr>
            <p:ph idx="12"/>
          </p:nvPr>
        </p:nvSpPr>
        <p:spPr>
          <a:xfrm>
            <a:off x="467782" y="2600521"/>
            <a:ext cx="5856817" cy="692031"/>
          </a:xfrm>
        </p:spPr>
        <p:txBody>
          <a:bodyPr/>
          <a:lstStyle/>
          <a:p>
            <a:pPr marL="457200" indent="-457200">
              <a:buFont typeface="+mj-lt"/>
              <a:buAutoNum type="romanUcPeriod" startAt="2"/>
            </a:pPr>
            <a:r>
              <a:rPr lang="en-US" sz="2400" i="1" dirty="0" err="1">
                <a:ea typeface="Cambria Math"/>
              </a:rPr>
              <a:t>i</a:t>
            </a:r>
            <a:r>
              <a:rPr lang="en-US" sz="2400" dirty="0">
                <a:ea typeface="Cambria Math"/>
              </a:rPr>
              <a:t>  internal vertices has  </a:t>
            </a:r>
            <a:r>
              <a:rPr lang="en-US" sz="2400" i="1" dirty="0">
                <a:ea typeface="Cambria Math"/>
              </a:rPr>
              <a:t>n</a:t>
            </a:r>
            <a:r>
              <a:rPr lang="en-US" sz="2400" dirty="0">
                <a:ea typeface="Cambria Math"/>
              </a:rPr>
              <a:t> = </a:t>
            </a:r>
            <a:r>
              <a:rPr lang="en-US" sz="2400" i="1" dirty="0">
                <a:ea typeface="Cambria Math"/>
              </a:rPr>
              <a:t>mi</a:t>
            </a:r>
            <a:r>
              <a:rPr lang="en-US" sz="2400" dirty="0">
                <a:ea typeface="Cambria Math"/>
              </a:rPr>
              <a:t> + 1 vertices and </a:t>
            </a:r>
            <a:r>
              <a:rPr lang="en-US" sz="2400" i="1" dirty="0">
                <a:ea typeface="Cambria Math"/>
              </a:rPr>
              <a:t>l</a:t>
            </a:r>
            <a:r>
              <a:rPr lang="en-US" sz="2400" dirty="0">
                <a:ea typeface="Cambria Math"/>
              </a:rPr>
              <a:t> =</a:t>
            </a:r>
            <a:endParaRPr lang="en-IN" dirty="0"/>
          </a:p>
        </p:txBody>
      </p:sp>
      <p:graphicFrame>
        <p:nvGraphicFramePr>
          <p:cNvPr id="30" name="Object 29">
            <a:extLst>
              <a:ext uri="{FF2B5EF4-FFF2-40B4-BE49-F238E27FC236}">
                <a16:creationId xmlns:a16="http://schemas.microsoft.com/office/drawing/2014/main" id="{C57FB4A8-E87D-4052-A6BF-63940E488B0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6882233"/>
              </p:ext>
            </p:extLst>
          </p:nvPr>
        </p:nvGraphicFramePr>
        <p:xfrm>
          <a:off x="1837215" y="2941071"/>
          <a:ext cx="1030110" cy="515055"/>
        </p:xfrm>
        <a:graphic>
          <a:graphicData uri="http://schemas.openxmlformats.org/presentationml/2006/ole">
            <mc:AlternateContent xmlns:mc="http://schemas.openxmlformats.org/markup-compatibility/2006">
              <mc:Choice xmlns:v="urn:schemas-microsoft-com:vml" Requires="v">
                <p:oleObj name="Equation" r:id="rId9" imgW="507960" imgH="253800" progId="Equation.DSMT4">
                  <p:embed/>
                </p:oleObj>
              </mc:Choice>
              <mc:Fallback>
                <p:oleObj name="Equation" r:id="rId9" imgW="507960" imgH="253800" progId="Equation.DSMT4">
                  <p:embed/>
                  <p:pic>
                    <p:nvPicPr>
                      <p:cNvPr id="13" name="Object 12">
                        <a:extLst>
                          <a:ext uri="{FF2B5EF4-FFF2-40B4-BE49-F238E27FC236}">
                            <a16:creationId xmlns:a16="http://schemas.microsoft.com/office/drawing/2014/main" id="{A142E691-E5B1-42C4-B6FC-9DBC44781F16}"/>
                          </a:ext>
                        </a:extLst>
                      </p:cNvPr>
                      <p:cNvPicPr/>
                      <p:nvPr/>
                    </p:nvPicPr>
                    <p:blipFill>
                      <a:blip r:embed="rId10"/>
                      <a:stretch>
                        <a:fillRect/>
                      </a:stretch>
                    </p:blipFill>
                    <p:spPr>
                      <a:xfrm>
                        <a:off x="1837215" y="2941071"/>
                        <a:ext cx="1030110" cy="51505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2D1A6D9-F9F9-4078-83DA-F2D2AEA2E661}"/>
              </a:ext>
            </a:extLst>
          </p:cNvPr>
          <p:cNvSpPr>
            <a:spLocks noGrp="1"/>
          </p:cNvSpPr>
          <p:nvPr>
            <p:ph idx="13"/>
          </p:nvPr>
        </p:nvSpPr>
        <p:spPr>
          <a:xfrm>
            <a:off x="2743200" y="2961073"/>
            <a:ext cx="2057400" cy="381000"/>
          </a:xfrm>
        </p:spPr>
        <p:txBody>
          <a:bodyPr/>
          <a:lstStyle/>
          <a:p>
            <a:r>
              <a:rPr lang="en-US" sz="2400" i="1" dirty="0" err="1">
                <a:ea typeface="Cambria Math"/>
              </a:rPr>
              <a:t>i</a:t>
            </a:r>
            <a:r>
              <a:rPr lang="en-US" sz="2400" dirty="0">
                <a:ea typeface="Cambria Math"/>
              </a:rPr>
              <a:t> + 1 leaves,</a:t>
            </a:r>
          </a:p>
        </p:txBody>
      </p:sp>
      <p:sp>
        <p:nvSpPr>
          <p:cNvPr id="8" name="Content Placeholder 7">
            <a:extLst>
              <a:ext uri="{FF2B5EF4-FFF2-40B4-BE49-F238E27FC236}">
                <a16:creationId xmlns:a16="http://schemas.microsoft.com/office/drawing/2014/main" id="{30FE0EAD-51D0-45F7-90A1-6A4A9576F8BE}"/>
              </a:ext>
            </a:extLst>
          </p:cNvPr>
          <p:cNvSpPr>
            <a:spLocks noGrp="1"/>
          </p:cNvSpPr>
          <p:nvPr>
            <p:ph idx="14"/>
          </p:nvPr>
        </p:nvSpPr>
        <p:spPr>
          <a:xfrm>
            <a:off x="448028" y="3399635"/>
            <a:ext cx="2971800" cy="381000"/>
          </a:xfrm>
        </p:spPr>
        <p:txBody>
          <a:bodyPr/>
          <a:lstStyle/>
          <a:p>
            <a:pPr marL="457200" indent="-457200">
              <a:buFont typeface="+mj-lt"/>
              <a:buAutoNum type="romanUcPeriod" startAt="3"/>
            </a:pPr>
            <a:r>
              <a:rPr lang="en-US" sz="2400" i="1" dirty="0">
                <a:ea typeface="Cambria Math"/>
              </a:rPr>
              <a:t>l</a:t>
            </a:r>
            <a:r>
              <a:rPr lang="en-US" sz="2400" dirty="0">
                <a:ea typeface="Cambria Math"/>
              </a:rPr>
              <a:t> leaves has  </a:t>
            </a:r>
            <a:r>
              <a:rPr lang="en-US" sz="2400" i="1" dirty="0">
                <a:ea typeface="Cambria Math"/>
              </a:rPr>
              <a:t>n</a:t>
            </a:r>
            <a:r>
              <a:rPr lang="en-US" sz="2400" dirty="0">
                <a:ea typeface="Cambria Math"/>
              </a:rPr>
              <a:t> =</a:t>
            </a:r>
            <a:endParaRPr lang="en-IN" dirty="0"/>
          </a:p>
        </p:txBody>
      </p:sp>
      <p:graphicFrame>
        <p:nvGraphicFramePr>
          <p:cNvPr id="31" name="Object 30">
            <a:extLst>
              <a:ext uri="{FF2B5EF4-FFF2-40B4-BE49-F238E27FC236}">
                <a16:creationId xmlns:a16="http://schemas.microsoft.com/office/drawing/2014/main" id="{6BE8E753-E260-4C99-9286-C10F941B56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68032597"/>
              </p:ext>
            </p:extLst>
          </p:nvPr>
        </p:nvGraphicFramePr>
        <p:xfrm>
          <a:off x="2957983" y="3405943"/>
          <a:ext cx="2115651" cy="486356"/>
        </p:xfrm>
        <a:graphic>
          <a:graphicData uri="http://schemas.openxmlformats.org/presentationml/2006/ole">
            <mc:AlternateContent xmlns:mc="http://schemas.openxmlformats.org/markup-compatibility/2006">
              <mc:Choice xmlns:v="urn:schemas-microsoft-com:vml" Requires="v">
                <p:oleObj name="Equation" r:id="rId11" imgW="1104840" imgH="253800" progId="Equation.DSMT4">
                  <p:embed/>
                </p:oleObj>
              </mc:Choice>
              <mc:Fallback>
                <p:oleObj name="Equation" r:id="rId11" imgW="1104840" imgH="253800" progId="Equation.DSMT4">
                  <p:embed/>
                  <p:pic>
                    <p:nvPicPr>
                      <p:cNvPr id="14" name="Object 13">
                        <a:extLst>
                          <a:ext uri="{FF2B5EF4-FFF2-40B4-BE49-F238E27FC236}">
                            <a16:creationId xmlns:a16="http://schemas.microsoft.com/office/drawing/2014/main" id="{96D36276-52B0-4ECB-A98C-322A3F76A042}"/>
                          </a:ext>
                        </a:extLst>
                      </p:cNvPr>
                      <p:cNvPicPr/>
                      <p:nvPr/>
                    </p:nvPicPr>
                    <p:blipFill>
                      <a:blip r:embed="rId12"/>
                      <a:stretch>
                        <a:fillRect/>
                      </a:stretch>
                    </p:blipFill>
                    <p:spPr>
                      <a:xfrm>
                        <a:off x="2957983" y="3405943"/>
                        <a:ext cx="2115651" cy="48635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46D5DD92-979C-4E1F-ACF9-F8EDCD8FD4A8}"/>
              </a:ext>
            </a:extLst>
          </p:cNvPr>
          <p:cNvSpPr>
            <a:spLocks noGrp="1"/>
          </p:cNvSpPr>
          <p:nvPr>
            <p:ph idx="15"/>
          </p:nvPr>
        </p:nvSpPr>
        <p:spPr>
          <a:xfrm>
            <a:off x="4956167" y="3390283"/>
            <a:ext cx="1447800" cy="381000"/>
          </a:xfrm>
        </p:spPr>
        <p:txBody>
          <a:bodyPr/>
          <a:lstStyle/>
          <a:p>
            <a:r>
              <a:rPr lang="en-US" sz="2400" dirty="0">
                <a:ea typeface="Cambria Math"/>
              </a:rPr>
              <a:t>vertices</a:t>
            </a:r>
            <a:endParaRPr lang="en-IN" dirty="0"/>
          </a:p>
        </p:txBody>
      </p:sp>
      <p:sp>
        <p:nvSpPr>
          <p:cNvPr id="10" name="Content Placeholder 9">
            <a:extLst>
              <a:ext uri="{FF2B5EF4-FFF2-40B4-BE49-F238E27FC236}">
                <a16:creationId xmlns:a16="http://schemas.microsoft.com/office/drawing/2014/main" id="{1A404503-8792-42DC-9443-B8AAADA5806C}"/>
              </a:ext>
            </a:extLst>
          </p:cNvPr>
          <p:cNvSpPr>
            <a:spLocks noGrp="1"/>
          </p:cNvSpPr>
          <p:nvPr>
            <p:ph idx="16"/>
          </p:nvPr>
        </p:nvSpPr>
        <p:spPr>
          <a:xfrm>
            <a:off x="914400" y="3800545"/>
            <a:ext cx="1143000" cy="381000"/>
          </a:xfrm>
        </p:spPr>
        <p:txBody>
          <a:bodyPr/>
          <a:lstStyle/>
          <a:p>
            <a:r>
              <a:rPr lang="en-US" sz="2400" dirty="0">
                <a:ea typeface="Cambria Math"/>
              </a:rPr>
              <a:t>and </a:t>
            </a:r>
            <a:r>
              <a:rPr lang="en-US" sz="2400" i="1" dirty="0" err="1">
                <a:ea typeface="Cambria Math"/>
              </a:rPr>
              <a:t>i</a:t>
            </a:r>
            <a:r>
              <a:rPr lang="en-US" sz="2400" dirty="0">
                <a:ea typeface="Cambria Math"/>
              </a:rPr>
              <a:t> =</a:t>
            </a:r>
            <a:endParaRPr lang="en-IN" dirty="0"/>
          </a:p>
        </p:txBody>
      </p:sp>
      <p:graphicFrame>
        <p:nvGraphicFramePr>
          <p:cNvPr id="32" name="Object 31">
            <a:extLst>
              <a:ext uri="{FF2B5EF4-FFF2-40B4-BE49-F238E27FC236}">
                <a16:creationId xmlns:a16="http://schemas.microsoft.com/office/drawing/2014/main" id="{A96FC514-504E-4F73-9C7A-8E088D4AE35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42975000"/>
              </p:ext>
            </p:extLst>
          </p:nvPr>
        </p:nvGraphicFramePr>
        <p:xfrm>
          <a:off x="1864864" y="3816617"/>
          <a:ext cx="2021336" cy="505334"/>
        </p:xfrm>
        <a:graphic>
          <a:graphicData uri="http://schemas.openxmlformats.org/presentationml/2006/ole">
            <mc:AlternateContent xmlns:mc="http://schemas.openxmlformats.org/markup-compatibility/2006">
              <mc:Choice xmlns:v="urn:schemas-microsoft-com:vml" Requires="v">
                <p:oleObj name="Equation" r:id="rId13" imgW="1015920" imgH="253800" progId="Equation.DSMT4">
                  <p:embed/>
                </p:oleObj>
              </mc:Choice>
              <mc:Fallback>
                <p:oleObj name="Equation" r:id="rId13" imgW="1015920" imgH="253800" progId="Equation.DSMT4">
                  <p:embed/>
                  <p:pic>
                    <p:nvPicPr>
                      <p:cNvPr id="15" name="Object 14">
                        <a:extLst>
                          <a:ext uri="{FF2B5EF4-FFF2-40B4-BE49-F238E27FC236}">
                            <a16:creationId xmlns:a16="http://schemas.microsoft.com/office/drawing/2014/main" id="{C05FB810-0C30-4798-B9DC-2E701062A889}"/>
                          </a:ext>
                        </a:extLst>
                      </p:cNvPr>
                      <p:cNvPicPr/>
                      <p:nvPr/>
                    </p:nvPicPr>
                    <p:blipFill>
                      <a:blip r:embed="rId14"/>
                      <a:stretch>
                        <a:fillRect/>
                      </a:stretch>
                    </p:blipFill>
                    <p:spPr>
                      <a:xfrm>
                        <a:off x="1864864" y="3816617"/>
                        <a:ext cx="2021336" cy="505334"/>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750BA39E-28F7-4F86-ACD7-562BD5F44E4D}"/>
              </a:ext>
            </a:extLst>
          </p:cNvPr>
          <p:cNvSpPr>
            <a:spLocks noGrp="1"/>
          </p:cNvSpPr>
          <p:nvPr>
            <p:ph idx="17"/>
          </p:nvPr>
        </p:nvSpPr>
        <p:spPr>
          <a:xfrm>
            <a:off x="3771900" y="3767868"/>
            <a:ext cx="2514600" cy="381000"/>
          </a:xfrm>
        </p:spPr>
        <p:txBody>
          <a:bodyPr/>
          <a:lstStyle/>
          <a:p>
            <a:r>
              <a:rPr lang="en-US" sz="2400" dirty="0">
                <a:ea typeface="Cambria Math"/>
              </a:rPr>
              <a:t>internal </a:t>
            </a:r>
            <a:r>
              <a:rPr lang="en-US" sz="2600" dirty="0">
                <a:ea typeface="Cambria Math"/>
              </a:rPr>
              <a:t>vertices.</a:t>
            </a:r>
            <a:endParaRPr lang="en-IN" dirty="0"/>
          </a:p>
        </p:txBody>
      </p:sp>
      <p:sp>
        <p:nvSpPr>
          <p:cNvPr id="12" name="Content Placeholder 11">
            <a:extLst>
              <a:ext uri="{FF2B5EF4-FFF2-40B4-BE49-F238E27FC236}">
                <a16:creationId xmlns:a16="http://schemas.microsoft.com/office/drawing/2014/main" id="{BD01BF11-2E6A-4A97-949D-DE50568168C9}"/>
              </a:ext>
            </a:extLst>
          </p:cNvPr>
          <p:cNvSpPr>
            <a:spLocks noGrp="1"/>
          </p:cNvSpPr>
          <p:nvPr>
            <p:ph idx="18"/>
          </p:nvPr>
        </p:nvSpPr>
        <p:spPr>
          <a:xfrm>
            <a:off x="6477001" y="2409181"/>
            <a:ext cx="2133600" cy="1351992"/>
          </a:xfrm>
        </p:spPr>
        <p:txBody>
          <a:bodyPr/>
          <a:lstStyle/>
          <a:p>
            <a:r>
              <a:rPr lang="en-US" i="1" dirty="0"/>
              <a:t>proofs of parts (ii) and (iii) are left as exercises</a:t>
            </a:r>
          </a:p>
        </p:txBody>
      </p:sp>
      <p:sp>
        <p:nvSpPr>
          <p:cNvPr id="13" name="Content Placeholder 12">
            <a:extLst>
              <a:ext uri="{FF2B5EF4-FFF2-40B4-BE49-F238E27FC236}">
                <a16:creationId xmlns:a16="http://schemas.microsoft.com/office/drawing/2014/main" id="{0BBD625E-7A3C-474A-8D20-2AB51B2CBFCC}"/>
              </a:ext>
            </a:extLst>
          </p:cNvPr>
          <p:cNvSpPr>
            <a:spLocks noGrp="1"/>
          </p:cNvSpPr>
          <p:nvPr>
            <p:ph idx="19"/>
          </p:nvPr>
        </p:nvSpPr>
        <p:spPr>
          <a:xfrm>
            <a:off x="467782" y="4268186"/>
            <a:ext cx="8089620" cy="989614"/>
          </a:xfrm>
        </p:spPr>
        <p:txBody>
          <a:bodyPr/>
          <a:lstStyle/>
          <a:p>
            <a:r>
              <a:rPr lang="en-US" sz="2800" b="1" i="1" dirty="0">
                <a:ea typeface="Cambria Math"/>
              </a:rPr>
              <a:t>Proof</a:t>
            </a:r>
            <a:r>
              <a:rPr lang="en-US" sz="2800" b="1" dirty="0">
                <a:ea typeface="Cambria Math"/>
              </a:rPr>
              <a:t> (</a:t>
            </a:r>
            <a:r>
              <a:rPr lang="en-US" sz="2800" b="1" i="1" dirty="0">
                <a:ea typeface="Cambria Math"/>
              </a:rPr>
              <a:t>of part </a:t>
            </a:r>
            <a:r>
              <a:rPr lang="en-US" sz="2800" b="1" i="1" dirty="0" err="1">
                <a:ea typeface="Cambria Math"/>
              </a:rPr>
              <a:t>i</a:t>
            </a:r>
            <a:r>
              <a:rPr lang="en-US" sz="2800" b="1" dirty="0">
                <a:ea typeface="Cambria Math"/>
              </a:rPr>
              <a:t>): </a:t>
            </a:r>
            <a:r>
              <a:rPr lang="en-US" sz="2800" dirty="0">
                <a:ea typeface="Cambria Math"/>
              </a:rPr>
              <a:t>Solving for </a:t>
            </a:r>
            <a:r>
              <a:rPr lang="en-US" sz="2800" i="1" dirty="0" err="1">
                <a:ea typeface="Cambria Math"/>
              </a:rPr>
              <a:t>i</a:t>
            </a:r>
            <a:r>
              <a:rPr lang="en-US" sz="2800" dirty="0">
                <a:ea typeface="Cambria Math"/>
              </a:rPr>
              <a:t> in </a:t>
            </a:r>
            <a:r>
              <a:rPr lang="en-US" sz="2800" i="1" dirty="0">
                <a:ea typeface="Cambria Math"/>
              </a:rPr>
              <a:t>n</a:t>
            </a:r>
            <a:r>
              <a:rPr lang="en-US" sz="2800" dirty="0">
                <a:ea typeface="Cambria Math"/>
              </a:rPr>
              <a:t> = </a:t>
            </a:r>
            <a:r>
              <a:rPr lang="en-US" sz="2800" i="1" dirty="0">
                <a:ea typeface="Cambria Math"/>
              </a:rPr>
              <a:t>mi</a:t>
            </a:r>
            <a:r>
              <a:rPr lang="en-US" sz="2800" dirty="0">
                <a:ea typeface="Cambria Math"/>
              </a:rPr>
              <a:t> + 1 (from Theorem 3) gives </a:t>
            </a:r>
            <a:r>
              <a:rPr lang="en-US" sz="2800" i="1" dirty="0" err="1">
                <a:ea typeface="Cambria Math"/>
              </a:rPr>
              <a:t>i</a:t>
            </a:r>
            <a:r>
              <a:rPr lang="en-US" sz="2800" dirty="0">
                <a:ea typeface="Cambria Math"/>
              </a:rPr>
              <a:t> = </a:t>
            </a:r>
            <a:endParaRPr lang="en-IN" sz="2800" dirty="0"/>
          </a:p>
        </p:txBody>
      </p:sp>
      <p:graphicFrame>
        <p:nvGraphicFramePr>
          <p:cNvPr id="33" name="Object 32">
            <a:extLst>
              <a:ext uri="{FF2B5EF4-FFF2-40B4-BE49-F238E27FC236}">
                <a16:creationId xmlns:a16="http://schemas.microsoft.com/office/drawing/2014/main" id="{33AAC003-1FB5-495A-98FF-9EF1D5FDC41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448684374"/>
              </p:ext>
            </p:extLst>
          </p:nvPr>
        </p:nvGraphicFramePr>
        <p:xfrm>
          <a:off x="3441350" y="4687238"/>
          <a:ext cx="1454134" cy="559283"/>
        </p:xfrm>
        <a:graphic>
          <a:graphicData uri="http://schemas.openxmlformats.org/presentationml/2006/ole">
            <mc:AlternateContent xmlns:mc="http://schemas.openxmlformats.org/markup-compatibility/2006">
              <mc:Choice xmlns:v="urn:schemas-microsoft-com:vml" Requires="v">
                <p:oleObj name="Equation" r:id="rId15" imgW="660240" imgH="253800" progId="Equation.DSMT4">
                  <p:embed/>
                </p:oleObj>
              </mc:Choice>
              <mc:Fallback>
                <p:oleObj name="Equation" r:id="rId15" imgW="660240" imgH="253800" progId="Equation.DSMT4">
                  <p:embed/>
                  <p:pic>
                    <p:nvPicPr>
                      <p:cNvPr id="17" name="Object 16">
                        <a:extLst>
                          <a:ext uri="{FF2B5EF4-FFF2-40B4-BE49-F238E27FC236}">
                            <a16:creationId xmlns:a16="http://schemas.microsoft.com/office/drawing/2014/main" id="{1711A4AF-0D5C-443B-A5A9-8C6EBA4A7412}"/>
                          </a:ext>
                        </a:extLst>
                      </p:cNvPr>
                      <p:cNvPicPr/>
                      <p:nvPr/>
                    </p:nvPicPr>
                    <p:blipFill>
                      <a:blip r:embed="rId16"/>
                      <a:stretch>
                        <a:fillRect/>
                      </a:stretch>
                    </p:blipFill>
                    <p:spPr>
                      <a:xfrm>
                        <a:off x="3441350" y="4687238"/>
                        <a:ext cx="1454134" cy="559283"/>
                      </a:xfrm>
                      <a:prstGeom prst="rect">
                        <a:avLst/>
                      </a:prstGeom>
                    </p:spPr>
                  </p:pic>
                </p:oleObj>
              </mc:Fallback>
            </mc:AlternateContent>
          </a:graphicData>
        </a:graphic>
      </p:graphicFrame>
      <p:sp>
        <p:nvSpPr>
          <p:cNvPr id="14" name="Content Placeholder 13">
            <a:extLst>
              <a:ext uri="{FF2B5EF4-FFF2-40B4-BE49-F238E27FC236}">
                <a16:creationId xmlns:a16="http://schemas.microsoft.com/office/drawing/2014/main" id="{FCCCB21C-E6A9-40F6-A509-EBD0C49CF3B3}"/>
              </a:ext>
            </a:extLst>
          </p:cNvPr>
          <p:cNvSpPr>
            <a:spLocks noGrp="1"/>
          </p:cNvSpPr>
          <p:nvPr>
            <p:ph idx="20"/>
          </p:nvPr>
        </p:nvSpPr>
        <p:spPr>
          <a:xfrm>
            <a:off x="4724400" y="4675747"/>
            <a:ext cx="3438172" cy="559284"/>
          </a:xfrm>
        </p:spPr>
        <p:txBody>
          <a:bodyPr/>
          <a:lstStyle/>
          <a:p>
            <a:r>
              <a:rPr lang="en-US" sz="2800" dirty="0">
                <a:ea typeface="Cambria Math"/>
              </a:rPr>
              <a:t>. Since each vertex is</a:t>
            </a:r>
            <a:endParaRPr lang="en-IN" sz="2800" dirty="0"/>
          </a:p>
        </p:txBody>
      </p:sp>
      <p:sp>
        <p:nvSpPr>
          <p:cNvPr id="15" name="Content Placeholder 14">
            <a:extLst>
              <a:ext uri="{FF2B5EF4-FFF2-40B4-BE49-F238E27FC236}">
                <a16:creationId xmlns:a16="http://schemas.microsoft.com/office/drawing/2014/main" id="{4A8804A6-AD7D-4AD3-8963-0EF426D24860}"/>
              </a:ext>
            </a:extLst>
          </p:cNvPr>
          <p:cNvSpPr>
            <a:spLocks noGrp="1"/>
          </p:cNvSpPr>
          <p:nvPr>
            <p:ph idx="21"/>
          </p:nvPr>
        </p:nvSpPr>
        <p:spPr>
          <a:xfrm>
            <a:off x="486175" y="5099332"/>
            <a:ext cx="8213445" cy="892218"/>
          </a:xfrm>
        </p:spPr>
        <p:txBody>
          <a:bodyPr/>
          <a:lstStyle/>
          <a:p>
            <a:r>
              <a:rPr lang="en-US" sz="2800" dirty="0"/>
              <a:t>either a leaf or an internal vertex,  </a:t>
            </a:r>
            <a:r>
              <a:rPr lang="en-US" sz="2800" i="1" dirty="0"/>
              <a:t>n</a:t>
            </a:r>
            <a:r>
              <a:rPr lang="en-US" sz="2800" dirty="0"/>
              <a:t> = </a:t>
            </a:r>
            <a:r>
              <a:rPr lang="en-US" sz="2800" i="1" dirty="0"/>
              <a:t>l</a:t>
            </a:r>
            <a:r>
              <a:rPr lang="en-US" sz="2800" dirty="0"/>
              <a:t> + </a:t>
            </a:r>
            <a:r>
              <a:rPr lang="en-US" sz="2800" i="1" dirty="0" err="1"/>
              <a:t>i</a:t>
            </a:r>
            <a:r>
              <a:rPr lang="en-US" sz="2800" dirty="0"/>
              <a:t>. By solving for </a:t>
            </a:r>
            <a:r>
              <a:rPr lang="en-US" sz="2800" i="1" dirty="0"/>
              <a:t>l</a:t>
            </a:r>
            <a:r>
              <a:rPr lang="en-US" sz="2800" dirty="0"/>
              <a:t> and using the formula for </a:t>
            </a:r>
            <a:r>
              <a:rPr lang="en-US" sz="2800" i="1" dirty="0" err="1"/>
              <a:t>i</a:t>
            </a:r>
            <a:r>
              <a:rPr lang="en-US" sz="2800" dirty="0"/>
              <a:t>, we see that</a:t>
            </a:r>
          </a:p>
        </p:txBody>
      </p:sp>
      <p:graphicFrame>
        <p:nvGraphicFramePr>
          <p:cNvPr id="24" name="Object 4">
            <a:extLst>
              <a:ext uri="{FF2B5EF4-FFF2-40B4-BE49-F238E27FC236}">
                <a16:creationId xmlns:a16="http://schemas.microsoft.com/office/drawing/2014/main" id="{F8623BBC-5C3C-43BB-A20F-F90958A09BEE}"/>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532432364"/>
              </p:ext>
            </p:extLst>
          </p:nvPr>
        </p:nvGraphicFramePr>
        <p:xfrm>
          <a:off x="1375674" y="6020102"/>
          <a:ext cx="5822950" cy="598488"/>
        </p:xfrm>
        <a:graphic>
          <a:graphicData uri="http://schemas.openxmlformats.org/presentationml/2006/ole">
            <mc:AlternateContent xmlns:mc="http://schemas.openxmlformats.org/markup-compatibility/2006">
              <mc:Choice xmlns:v="urn:schemas-microsoft-com:vml" Requires="v">
                <p:oleObj name="Equation" r:id="rId17" imgW="2717640" imgH="279360" progId="Equation.DSMT4">
                  <p:embed/>
                </p:oleObj>
              </mc:Choice>
              <mc:Fallback>
                <p:oleObj name="Equation" r:id="rId17" imgW="2717640" imgH="279360" progId="Equation.DSMT4">
                  <p:embed/>
                  <p:pic>
                    <p:nvPicPr>
                      <p:cNvPr id="7" name="Object 4">
                        <a:extLst>
                          <a:ext uri="{C183D7F6-B498-43B3-948B-1728B52AA6E4}">
                            <adec:decorative xmlns:adec="http://schemas.microsoft.com/office/drawing/2017/decorative" val="1"/>
                          </a:ext>
                        </a:extLst>
                      </p:cNvPr>
                      <p:cNvPicPr/>
                      <p:nvPr/>
                    </p:nvPicPr>
                    <p:blipFill>
                      <a:blip r:embed="rId18"/>
                      <a:stretch>
                        <a:fillRect/>
                      </a:stretch>
                    </p:blipFill>
                    <p:spPr>
                      <a:xfrm>
                        <a:off x="1375674" y="6020102"/>
                        <a:ext cx="5822950" cy="598488"/>
                      </a:xfrm>
                      <a:prstGeom prst="rect">
                        <a:avLst/>
                      </a:prstGeom>
                    </p:spPr>
                  </p:pic>
                </p:oleObj>
              </mc:Fallback>
            </mc:AlternateContent>
          </a:graphicData>
        </a:graphic>
      </p:graphicFrame>
      <p:sp>
        <p:nvSpPr>
          <p:cNvPr id="25" name="Slide Number Placeholder 5">
            <a:extLst>
              <a:ext uri="{FF2B5EF4-FFF2-40B4-BE49-F238E27FC236}">
                <a16:creationId xmlns:a16="http://schemas.microsoft.com/office/drawing/2014/main" id="{8835F9F2-215A-409A-B32B-536D246D5FF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3943821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E58-743C-4E65-8662-4B0707EE5E05}"/>
              </a:ext>
            </a:extLst>
          </p:cNvPr>
          <p:cNvSpPr>
            <a:spLocks noGrp="1"/>
          </p:cNvSpPr>
          <p:nvPr>
            <p:ph type="title"/>
          </p:nvPr>
        </p:nvSpPr>
        <p:spPr/>
        <p:txBody>
          <a:bodyPr/>
          <a:lstStyle/>
          <a:p>
            <a:r>
              <a:rPr lang="en-US" dirty="0"/>
              <a:t>Level of vertices and height of trees</a:t>
            </a:r>
            <a:endParaRPr lang="en-IN" dirty="0"/>
          </a:p>
        </p:txBody>
      </p:sp>
      <p:sp>
        <p:nvSpPr>
          <p:cNvPr id="3" name="Content Placeholder 2">
            <a:extLst>
              <a:ext uri="{FF2B5EF4-FFF2-40B4-BE49-F238E27FC236}">
                <a16:creationId xmlns:a16="http://schemas.microsoft.com/office/drawing/2014/main" id="{284FE7E4-1605-4C27-BE25-B04163E22F16}"/>
              </a:ext>
            </a:extLst>
          </p:cNvPr>
          <p:cNvSpPr>
            <a:spLocks noGrp="1"/>
          </p:cNvSpPr>
          <p:nvPr>
            <p:ph idx="1"/>
          </p:nvPr>
        </p:nvSpPr>
        <p:spPr>
          <a:xfrm>
            <a:off x="457200" y="1295400"/>
            <a:ext cx="8534400" cy="4648200"/>
          </a:xfrm>
        </p:spPr>
        <p:txBody>
          <a:bodyPr/>
          <a:lstStyle/>
          <a:p>
            <a:pPr>
              <a:spcBef>
                <a:spcPts val="400"/>
              </a:spcBef>
              <a:spcAft>
                <a:spcPts val="0"/>
              </a:spcAft>
            </a:pPr>
            <a:r>
              <a:rPr lang="en-US" sz="2200" dirty="0"/>
              <a:t>When working with trees, we often want to have rooted trees where the subtrees at each vertex contain paths of approximately the same length.</a:t>
            </a:r>
          </a:p>
          <a:p>
            <a:pPr>
              <a:spcBef>
                <a:spcPts val="400"/>
              </a:spcBef>
              <a:spcAft>
                <a:spcPts val="0"/>
              </a:spcAft>
            </a:pPr>
            <a:r>
              <a:rPr lang="en-US" sz="2200" dirty="0"/>
              <a:t>To make this idea precise we need some definitions:</a:t>
            </a:r>
          </a:p>
          <a:p>
            <a:pPr marL="342000" lvl="1">
              <a:spcBef>
                <a:spcPts val="400"/>
              </a:spcBef>
              <a:spcAft>
                <a:spcPts val="0"/>
              </a:spcAft>
            </a:pPr>
            <a:r>
              <a:rPr lang="en-US" sz="2000" dirty="0"/>
              <a:t>The </a:t>
            </a:r>
            <a:r>
              <a:rPr lang="en-US" sz="2000" i="1" dirty="0"/>
              <a:t>level</a:t>
            </a:r>
            <a:r>
              <a:rPr lang="en-US" sz="2000" dirty="0"/>
              <a:t> of a vertex </a:t>
            </a:r>
            <a:r>
              <a:rPr lang="en-US" sz="2000" i="1" dirty="0"/>
              <a:t>v</a:t>
            </a:r>
            <a:r>
              <a:rPr lang="en-US" sz="2000" dirty="0"/>
              <a:t> in a rooted tree is the length of the unique path from the root to this vertex.  </a:t>
            </a:r>
          </a:p>
          <a:p>
            <a:pPr marL="342000" lvl="1">
              <a:spcBef>
                <a:spcPts val="400"/>
              </a:spcBef>
              <a:spcAft>
                <a:spcPts val="0"/>
              </a:spcAft>
            </a:pPr>
            <a:r>
              <a:rPr lang="en-US" sz="2000" dirty="0"/>
              <a:t>The </a:t>
            </a:r>
            <a:r>
              <a:rPr lang="en-US" sz="2000" i="1" dirty="0"/>
              <a:t>height</a:t>
            </a:r>
            <a:r>
              <a:rPr lang="en-US" sz="2000" dirty="0"/>
              <a:t> of a rooted tree is the maximum of the levels of the vertices. </a:t>
            </a:r>
          </a:p>
          <a:p>
            <a:pPr>
              <a:spcBef>
                <a:spcPts val="400"/>
              </a:spcBef>
              <a:spcAft>
                <a:spcPts val="0"/>
              </a:spcAft>
            </a:pPr>
            <a:r>
              <a:rPr lang="en-US" sz="2200" b="1" dirty="0"/>
              <a:t>Example</a:t>
            </a:r>
            <a:r>
              <a:rPr lang="en-US" sz="2200" dirty="0"/>
              <a:t>: </a:t>
            </a:r>
          </a:p>
          <a:p>
            <a:pPr marL="457200" indent="-457200">
              <a:spcBef>
                <a:spcPts val="400"/>
              </a:spcBef>
              <a:spcAft>
                <a:spcPts val="0"/>
              </a:spcAft>
              <a:buFont typeface="+mj-lt"/>
              <a:buAutoNum type="romanUcPeriod"/>
            </a:pPr>
            <a:r>
              <a:rPr lang="en-US" sz="2200" dirty="0"/>
              <a:t>Find the level of each vertex in the tree to the right.</a:t>
            </a:r>
          </a:p>
          <a:p>
            <a:pPr marL="457200" indent="-457200">
              <a:spcBef>
                <a:spcPts val="400"/>
              </a:spcBef>
              <a:spcAft>
                <a:spcPts val="0"/>
              </a:spcAft>
              <a:buFont typeface="+mj-lt"/>
              <a:buAutoNum type="romanUcPeriod"/>
            </a:pPr>
            <a:r>
              <a:rPr lang="en-US" sz="2200" dirty="0"/>
              <a:t>What is the height of the tree?</a:t>
            </a:r>
          </a:p>
          <a:p>
            <a:pPr>
              <a:spcBef>
                <a:spcPts val="400"/>
              </a:spcBef>
              <a:spcAft>
                <a:spcPts val="0"/>
              </a:spcAft>
            </a:pPr>
            <a:r>
              <a:rPr lang="en-US" sz="2200" b="1" dirty="0"/>
              <a:t>Solution</a:t>
            </a:r>
            <a:r>
              <a:rPr lang="en-US" sz="2200" dirty="0"/>
              <a:t>: </a:t>
            </a:r>
          </a:p>
          <a:p>
            <a:pPr marL="457200" indent="-457200">
              <a:spcBef>
                <a:spcPts val="400"/>
              </a:spcBef>
              <a:spcAft>
                <a:spcPts val="0"/>
              </a:spcAft>
              <a:buFont typeface="+mj-lt"/>
              <a:buAutoNum type="romanUcPeriod"/>
            </a:pPr>
            <a:r>
              <a:rPr lang="en-US" sz="2200" dirty="0"/>
              <a:t>The root </a:t>
            </a:r>
            <a:r>
              <a:rPr lang="en-US" sz="2200" i="1" dirty="0"/>
              <a:t>a</a:t>
            </a:r>
            <a:r>
              <a:rPr lang="en-US" sz="2200" dirty="0"/>
              <a:t> is at level </a:t>
            </a:r>
            <a:r>
              <a:rPr lang="en-US" sz="2200" dirty="0">
                <a:ea typeface="Cambria Math" pitchFamily="18" charset="0"/>
              </a:rPr>
              <a:t>0</a:t>
            </a:r>
            <a:r>
              <a:rPr lang="en-US" sz="2200" dirty="0"/>
              <a:t>. Vertices </a:t>
            </a:r>
            <a:r>
              <a:rPr lang="en-US" sz="2200" i="1" dirty="0"/>
              <a:t>b</a:t>
            </a:r>
            <a:r>
              <a:rPr lang="en-US" sz="2200" dirty="0"/>
              <a:t>, </a:t>
            </a:r>
            <a:r>
              <a:rPr lang="en-US" sz="2200" i="1" dirty="0"/>
              <a:t>j</a:t>
            </a:r>
            <a:r>
              <a:rPr lang="en-US" sz="2200" dirty="0"/>
              <a:t>, and</a:t>
            </a:r>
            <a:endParaRPr lang="en-IN" dirty="0"/>
          </a:p>
        </p:txBody>
      </p:sp>
      <p:sp>
        <p:nvSpPr>
          <p:cNvPr id="4" name="Content Placeholder 3">
            <a:extLst>
              <a:ext uri="{FF2B5EF4-FFF2-40B4-BE49-F238E27FC236}">
                <a16:creationId xmlns:a16="http://schemas.microsoft.com/office/drawing/2014/main" id="{D5B1FA2F-5CCF-4F7B-B6A0-DCE4CC1FDDB8}"/>
              </a:ext>
            </a:extLst>
          </p:cNvPr>
          <p:cNvSpPr>
            <a:spLocks noGrp="1"/>
          </p:cNvSpPr>
          <p:nvPr>
            <p:ph idx="13"/>
          </p:nvPr>
        </p:nvSpPr>
        <p:spPr>
          <a:xfrm>
            <a:off x="914400" y="5295900"/>
            <a:ext cx="5205688" cy="533400"/>
          </a:xfrm>
        </p:spPr>
        <p:txBody>
          <a:bodyPr/>
          <a:lstStyle/>
          <a:p>
            <a:r>
              <a:rPr lang="en-US" sz="2200" i="1" dirty="0"/>
              <a:t>k</a:t>
            </a:r>
            <a:r>
              <a:rPr lang="en-US" sz="2200" dirty="0"/>
              <a:t> are at level </a:t>
            </a:r>
            <a:r>
              <a:rPr lang="en-US" sz="2200" dirty="0">
                <a:ea typeface="Cambria Math" pitchFamily="18" charset="0"/>
              </a:rPr>
              <a:t>1</a:t>
            </a:r>
            <a:r>
              <a:rPr lang="en-US" sz="2200" dirty="0"/>
              <a:t>. Vertices </a:t>
            </a:r>
            <a:r>
              <a:rPr lang="en-US" sz="2200" i="1" dirty="0"/>
              <a:t>c</a:t>
            </a:r>
            <a:r>
              <a:rPr lang="en-US" sz="2200" dirty="0"/>
              <a:t>, </a:t>
            </a:r>
            <a:r>
              <a:rPr lang="en-US" sz="2200" i="1" dirty="0"/>
              <a:t>e</a:t>
            </a:r>
            <a:r>
              <a:rPr lang="en-US" sz="2200" dirty="0"/>
              <a:t>, </a:t>
            </a:r>
            <a:r>
              <a:rPr lang="en-US" sz="2200" i="1" dirty="0"/>
              <a:t>f</a:t>
            </a:r>
            <a:r>
              <a:rPr lang="en-US" sz="2200" dirty="0"/>
              <a:t>, and </a:t>
            </a:r>
            <a:r>
              <a:rPr lang="en-US" sz="2200" i="1" dirty="0"/>
              <a:t>l</a:t>
            </a:r>
            <a:r>
              <a:rPr lang="en-US" sz="2200" dirty="0"/>
              <a:t> are at</a:t>
            </a:r>
            <a:endParaRPr lang="en-IN" sz="2200" dirty="0"/>
          </a:p>
        </p:txBody>
      </p:sp>
      <p:sp>
        <p:nvSpPr>
          <p:cNvPr id="5" name="Content Placeholder 4">
            <a:extLst>
              <a:ext uri="{FF2B5EF4-FFF2-40B4-BE49-F238E27FC236}">
                <a16:creationId xmlns:a16="http://schemas.microsoft.com/office/drawing/2014/main" id="{AA09433A-E8F0-43AA-8DD6-69DAE241E740}"/>
              </a:ext>
            </a:extLst>
          </p:cNvPr>
          <p:cNvSpPr>
            <a:spLocks noGrp="1"/>
          </p:cNvSpPr>
          <p:nvPr>
            <p:ph idx="14"/>
          </p:nvPr>
        </p:nvSpPr>
        <p:spPr>
          <a:xfrm>
            <a:off x="914400" y="5638800"/>
            <a:ext cx="7772400" cy="457200"/>
          </a:xfrm>
        </p:spPr>
        <p:txBody>
          <a:bodyPr/>
          <a:lstStyle/>
          <a:p>
            <a:pPr>
              <a:spcBef>
                <a:spcPts val="400"/>
              </a:spcBef>
              <a:spcAft>
                <a:spcPts val="0"/>
              </a:spcAft>
            </a:pPr>
            <a:r>
              <a:rPr lang="en-US" sz="2200" dirty="0"/>
              <a:t>level </a:t>
            </a:r>
            <a:r>
              <a:rPr lang="en-US" sz="2200" dirty="0">
                <a:ea typeface="Cambria Math" pitchFamily="18" charset="0"/>
              </a:rPr>
              <a:t>2</a:t>
            </a:r>
            <a:r>
              <a:rPr lang="en-US" sz="2200" dirty="0"/>
              <a:t>. Vertices </a:t>
            </a:r>
            <a:r>
              <a:rPr lang="en-US" sz="2200" i="1" dirty="0"/>
              <a:t>d</a:t>
            </a:r>
            <a:r>
              <a:rPr lang="en-US" sz="2200" dirty="0"/>
              <a:t>, </a:t>
            </a:r>
            <a:r>
              <a:rPr lang="en-US" sz="2200" i="1" dirty="0"/>
              <a:t>g</a:t>
            </a:r>
            <a:r>
              <a:rPr lang="en-US" sz="2200" dirty="0"/>
              <a:t>, </a:t>
            </a:r>
            <a:r>
              <a:rPr lang="en-US" sz="2200" i="1" dirty="0" err="1"/>
              <a:t>i</a:t>
            </a:r>
            <a:r>
              <a:rPr lang="en-US" sz="2200" dirty="0"/>
              <a:t>, </a:t>
            </a:r>
            <a:r>
              <a:rPr lang="en-US" sz="2200" i="1" dirty="0"/>
              <a:t>m</a:t>
            </a:r>
            <a:r>
              <a:rPr lang="en-US" sz="2200" dirty="0"/>
              <a:t>, and </a:t>
            </a:r>
            <a:r>
              <a:rPr lang="en-US" sz="2200" i="1" dirty="0"/>
              <a:t>n</a:t>
            </a:r>
            <a:r>
              <a:rPr lang="en-US" sz="2200" dirty="0"/>
              <a:t> are at level </a:t>
            </a:r>
            <a:r>
              <a:rPr lang="en-US" sz="2200" dirty="0">
                <a:ea typeface="Cambria Math" pitchFamily="18" charset="0"/>
              </a:rPr>
              <a:t>3</a:t>
            </a:r>
            <a:r>
              <a:rPr lang="en-US" sz="2200" dirty="0"/>
              <a:t>. Vertex </a:t>
            </a:r>
            <a:r>
              <a:rPr lang="en-US" sz="2200" i="1" dirty="0"/>
              <a:t>h</a:t>
            </a:r>
            <a:r>
              <a:rPr lang="en-US" sz="2200" dirty="0"/>
              <a:t> is at level </a:t>
            </a:r>
            <a:r>
              <a:rPr lang="en-US" sz="2200" dirty="0">
                <a:ea typeface="Cambria Math" pitchFamily="18" charset="0"/>
              </a:rPr>
              <a:t>4</a:t>
            </a:r>
            <a:r>
              <a:rPr lang="en-US" sz="2200" dirty="0"/>
              <a:t>.</a:t>
            </a:r>
          </a:p>
        </p:txBody>
      </p:sp>
      <p:sp>
        <p:nvSpPr>
          <p:cNvPr id="6" name="Content Placeholder 5">
            <a:extLst>
              <a:ext uri="{FF2B5EF4-FFF2-40B4-BE49-F238E27FC236}">
                <a16:creationId xmlns:a16="http://schemas.microsoft.com/office/drawing/2014/main" id="{E4AF1712-7541-433A-8A65-91DDE1FBE62D}"/>
              </a:ext>
            </a:extLst>
          </p:cNvPr>
          <p:cNvSpPr>
            <a:spLocks noGrp="1"/>
          </p:cNvSpPr>
          <p:nvPr>
            <p:ph idx="15"/>
          </p:nvPr>
        </p:nvSpPr>
        <p:spPr>
          <a:xfrm>
            <a:off x="457200" y="6010686"/>
            <a:ext cx="7239000" cy="533400"/>
          </a:xfrm>
        </p:spPr>
        <p:txBody>
          <a:bodyPr/>
          <a:lstStyle/>
          <a:p>
            <a:pPr marL="457200" indent="-457200">
              <a:buFont typeface="+mj-lt"/>
              <a:buAutoNum type="romanUcPeriod" startAt="2"/>
            </a:pPr>
            <a:r>
              <a:rPr lang="en-US" sz="2200" dirty="0"/>
              <a:t>The height is </a:t>
            </a:r>
            <a:r>
              <a:rPr lang="en-US" sz="2200" dirty="0">
                <a:ea typeface="Cambria Math" pitchFamily="18" charset="0"/>
              </a:rPr>
              <a:t>4</a:t>
            </a:r>
            <a:r>
              <a:rPr lang="en-US" sz="2200" dirty="0"/>
              <a:t>, since </a:t>
            </a:r>
            <a:r>
              <a:rPr lang="en-US" sz="2200" dirty="0">
                <a:ea typeface="Cambria Math" pitchFamily="18" charset="0"/>
              </a:rPr>
              <a:t>4</a:t>
            </a:r>
            <a:r>
              <a:rPr lang="en-US" sz="2200" dirty="0"/>
              <a:t> is the largest level of any vertex.</a:t>
            </a:r>
          </a:p>
        </p:txBody>
      </p:sp>
      <p:pic>
        <p:nvPicPr>
          <p:cNvPr id="11" name="Picture 3" descr="A tree with 14 vertices labeled from A through N. The root is A.">
            <a:extLst>
              <a:ext uri="{FF2B5EF4-FFF2-40B4-BE49-F238E27FC236}">
                <a16:creationId xmlns:a16="http://schemas.microsoft.com/office/drawing/2014/main" id="{D4E62A42-76E8-436C-AA08-BCCBE5601F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2800" y="3473370"/>
            <a:ext cx="1711542" cy="216543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770CDAC-74AD-4BEE-AF62-86DA4A5DFD14}"/>
              </a:ext>
            </a:extLst>
          </p:cNvPr>
          <p:cNvSpPr>
            <a:spLocks noGrp="1"/>
          </p:cNvSpPr>
          <p:nvPr>
            <p:ph type="body" sz="quarter" idx="16"/>
          </p:nvPr>
        </p:nvSpPr>
        <p:spPr>
          <a:xfrm>
            <a:off x="3465576" y="6487261"/>
            <a:ext cx="2212848" cy="176784"/>
          </a:xfrm>
        </p:spPr>
        <p:txBody>
          <a:bodyPr/>
          <a:lstStyle/>
          <a:p>
            <a:r>
              <a:rPr lang="en-US" dirty="0">
                <a:hlinkClick r:id="rId3" action="ppaction://hlinksldjump"/>
              </a:rPr>
              <a:t>Access the text alternative for slide images.</a:t>
            </a:r>
            <a:endParaRPr lang="en-US" dirty="0"/>
          </a:p>
        </p:txBody>
      </p:sp>
      <p:sp>
        <p:nvSpPr>
          <p:cNvPr id="12" name="Slide Number Placeholder 5">
            <a:extLst>
              <a:ext uri="{FF2B5EF4-FFF2-40B4-BE49-F238E27FC236}">
                <a16:creationId xmlns:a16="http://schemas.microsoft.com/office/drawing/2014/main" id="{DF04A22F-CFC4-40FD-8D35-B0A1E9CA40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16</a:t>
            </a:fld>
            <a:endParaRPr lang="en-US" dirty="0">
              <a:solidFill>
                <a:schemeClr val="bg1"/>
              </a:solidFill>
            </a:endParaRPr>
          </a:p>
        </p:txBody>
      </p:sp>
    </p:spTree>
    <p:extLst>
      <p:ext uri="{BB962C8B-B14F-4D97-AF65-F5344CB8AC3E}">
        <p14:creationId xmlns:p14="http://schemas.microsoft.com/office/powerpoint/2010/main" val="3981152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E320-F24B-48DA-AE51-54302E67B3EE}"/>
              </a:ext>
            </a:extLst>
          </p:cNvPr>
          <p:cNvSpPr>
            <a:spLocks noGrp="1"/>
          </p:cNvSpPr>
          <p:nvPr>
            <p:ph type="title"/>
          </p:nvPr>
        </p:nvSpPr>
        <p:spPr/>
        <p:txBody>
          <a:bodyPr/>
          <a:lstStyle/>
          <a:p>
            <a:r>
              <a:rPr lang="en-US" dirty="0"/>
              <a:t>Balanced </a:t>
            </a:r>
            <a:r>
              <a:rPr lang="en-US" i="1" dirty="0"/>
              <a:t>m</a:t>
            </a:r>
            <a:r>
              <a:rPr lang="en-US" dirty="0"/>
              <a:t>-</a:t>
            </a:r>
            <a:r>
              <a:rPr lang="en-US" dirty="0" err="1"/>
              <a:t>Ary</a:t>
            </a:r>
            <a:r>
              <a:rPr lang="en-US" dirty="0"/>
              <a:t> Trees</a:t>
            </a:r>
            <a:endParaRPr lang="en-IN" dirty="0"/>
          </a:p>
        </p:txBody>
      </p:sp>
      <p:sp>
        <p:nvSpPr>
          <p:cNvPr id="3" name="Content Placeholder 2">
            <a:extLst>
              <a:ext uri="{FF2B5EF4-FFF2-40B4-BE49-F238E27FC236}">
                <a16:creationId xmlns:a16="http://schemas.microsoft.com/office/drawing/2014/main" id="{54245FFE-CD82-4C9F-A40D-F3FDDCDFD308}"/>
              </a:ext>
            </a:extLst>
          </p:cNvPr>
          <p:cNvSpPr>
            <a:spLocks noGrp="1"/>
          </p:cNvSpPr>
          <p:nvPr>
            <p:ph idx="1"/>
          </p:nvPr>
        </p:nvSpPr>
        <p:spPr>
          <a:xfrm>
            <a:off x="457200" y="1295400"/>
            <a:ext cx="8001000" cy="2286000"/>
          </a:xfrm>
        </p:spPr>
        <p:txBody>
          <a:bodyPr/>
          <a:lstStyle/>
          <a:p>
            <a:r>
              <a:rPr lang="en-US" sz="3200" b="1" dirty="0"/>
              <a:t>Definition</a:t>
            </a:r>
            <a:r>
              <a:rPr lang="en-US" sz="3200" dirty="0"/>
              <a:t>: A rooted </a:t>
            </a:r>
            <a:r>
              <a:rPr lang="en-US" sz="3200" i="1" dirty="0"/>
              <a:t>m</a:t>
            </a:r>
            <a:r>
              <a:rPr lang="en-US" sz="3200" dirty="0"/>
              <a:t>-</a:t>
            </a:r>
            <a:r>
              <a:rPr lang="en-US" sz="3200" dirty="0" err="1"/>
              <a:t>ary</a:t>
            </a:r>
            <a:r>
              <a:rPr lang="en-US" sz="3200" dirty="0"/>
              <a:t> tree of height </a:t>
            </a:r>
            <a:r>
              <a:rPr lang="en-US" sz="3200" i="1" dirty="0"/>
              <a:t>h</a:t>
            </a:r>
            <a:r>
              <a:rPr lang="en-US" sz="3200" dirty="0"/>
              <a:t> is </a:t>
            </a:r>
            <a:r>
              <a:rPr lang="en-US" sz="3200" i="1" dirty="0"/>
              <a:t>balanced</a:t>
            </a:r>
            <a:r>
              <a:rPr lang="en-US" sz="3200" dirty="0"/>
              <a:t> if all leaves are at levels </a:t>
            </a:r>
            <a:r>
              <a:rPr lang="en-US" sz="3200" i="1" dirty="0"/>
              <a:t>h</a:t>
            </a:r>
            <a:r>
              <a:rPr lang="en-US" sz="3200" dirty="0"/>
              <a:t> or </a:t>
            </a:r>
            <a:r>
              <a:rPr lang="en-US" sz="3200" i="1" dirty="0"/>
              <a:t>h</a:t>
            </a:r>
            <a:r>
              <a:rPr lang="en-US" sz="3200" dirty="0"/>
              <a:t> </a:t>
            </a:r>
            <a:r>
              <a:rPr lang="en-US" sz="3200" dirty="0">
                <a:ea typeface="Cambria Math"/>
              </a:rPr>
              <a:t>−</a:t>
            </a:r>
            <a:r>
              <a:rPr lang="en-US" sz="3200" dirty="0"/>
              <a:t> </a:t>
            </a:r>
            <a:r>
              <a:rPr lang="en-US" sz="3200" dirty="0">
                <a:ea typeface="Cambria Math" pitchFamily="18" charset="0"/>
              </a:rPr>
              <a:t>1</a:t>
            </a:r>
            <a:r>
              <a:rPr lang="en-US" sz="3200" dirty="0"/>
              <a:t>.</a:t>
            </a:r>
          </a:p>
          <a:p>
            <a:r>
              <a:rPr lang="en-US" sz="3200" b="1" dirty="0"/>
              <a:t>Example</a:t>
            </a:r>
            <a:r>
              <a:rPr lang="en-US" sz="3200" dirty="0"/>
              <a:t>: Which of the rooted trees shown below is balanced?</a:t>
            </a:r>
          </a:p>
        </p:txBody>
      </p:sp>
      <p:pic>
        <p:nvPicPr>
          <p:cNvPr id="21" name="Picture 3" descr="Three rooted trees labeled T1, T2, and T3.">
            <a:extLst>
              <a:ext uri="{FF2B5EF4-FFF2-40B4-BE49-F238E27FC236}">
                <a16:creationId xmlns:a16="http://schemas.microsoft.com/office/drawing/2014/main" id="{0980D27A-CA96-4840-8BB8-78387952F4A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9200" y="3763522"/>
            <a:ext cx="6705600" cy="14180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CA7635D-317E-4815-B6AA-4F12458EE46E}"/>
              </a:ext>
            </a:extLst>
          </p:cNvPr>
          <p:cNvSpPr>
            <a:spLocks noGrp="1"/>
          </p:cNvSpPr>
          <p:nvPr>
            <p:ph idx="10"/>
          </p:nvPr>
        </p:nvSpPr>
        <p:spPr>
          <a:xfrm>
            <a:off x="457200" y="5334000"/>
            <a:ext cx="1981200" cy="685800"/>
          </a:xfrm>
        </p:spPr>
        <p:txBody>
          <a:bodyPr/>
          <a:lstStyle/>
          <a:p>
            <a:r>
              <a:rPr lang="en-US" sz="3200" b="1" dirty="0"/>
              <a:t>Solution</a:t>
            </a:r>
            <a:r>
              <a:rPr lang="en-US" sz="3200" dirty="0"/>
              <a:t>:</a:t>
            </a:r>
            <a:endParaRPr lang="en-IN" sz="3200" dirty="0"/>
          </a:p>
        </p:txBody>
      </p:sp>
      <p:graphicFrame>
        <p:nvGraphicFramePr>
          <p:cNvPr id="17" name="Object 16">
            <a:extLst>
              <a:ext uri="{FF2B5EF4-FFF2-40B4-BE49-F238E27FC236}">
                <a16:creationId xmlns:a16="http://schemas.microsoft.com/office/drawing/2014/main" id="{8D92AB31-C37D-4AEF-88CA-E97435458D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30137175"/>
              </p:ext>
            </p:extLst>
          </p:nvPr>
        </p:nvGraphicFramePr>
        <p:xfrm>
          <a:off x="2109258" y="5361176"/>
          <a:ext cx="367242" cy="600941"/>
        </p:xfrm>
        <a:graphic>
          <a:graphicData uri="http://schemas.openxmlformats.org/presentationml/2006/ole">
            <mc:AlternateContent xmlns:mc="http://schemas.openxmlformats.org/markup-compatibility/2006">
              <mc:Choice xmlns:v="urn:schemas-microsoft-com:vml" Requires="v">
                <p:oleObj name="Equation" r:id="rId3" imgW="139680" imgH="228600" progId="Equation.DSMT4">
                  <p:embed/>
                </p:oleObj>
              </mc:Choice>
              <mc:Fallback>
                <p:oleObj name="Equation" r:id="rId3" imgW="139680" imgH="228600" progId="Equation.DSMT4">
                  <p:embed/>
                  <p:pic>
                    <p:nvPicPr>
                      <p:cNvPr id="17" name="Object 16">
                        <a:extLst>
                          <a:ext uri="{FF2B5EF4-FFF2-40B4-BE49-F238E27FC236}">
                            <a16:creationId xmlns:a16="http://schemas.microsoft.com/office/drawing/2014/main" id="{8D92AB31-C37D-4AEF-88CA-E97435458D32}"/>
                          </a:ext>
                        </a:extLst>
                      </p:cNvPr>
                      <p:cNvPicPr/>
                      <p:nvPr/>
                    </p:nvPicPr>
                    <p:blipFill>
                      <a:blip r:embed="rId4"/>
                      <a:stretch>
                        <a:fillRect/>
                      </a:stretch>
                    </p:blipFill>
                    <p:spPr>
                      <a:xfrm>
                        <a:off x="2109258" y="5361176"/>
                        <a:ext cx="367242" cy="6009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434F71C-C233-425E-890E-C08DC4EE7B4E}"/>
              </a:ext>
            </a:extLst>
          </p:cNvPr>
          <p:cNvSpPr>
            <a:spLocks noGrp="1"/>
          </p:cNvSpPr>
          <p:nvPr>
            <p:ph idx="11"/>
          </p:nvPr>
        </p:nvSpPr>
        <p:spPr>
          <a:xfrm>
            <a:off x="2514600" y="5334000"/>
            <a:ext cx="990600" cy="533400"/>
          </a:xfrm>
        </p:spPr>
        <p:txBody>
          <a:bodyPr/>
          <a:lstStyle/>
          <a:p>
            <a:r>
              <a:rPr lang="en-US" sz="3200" dirty="0"/>
              <a:t>and</a:t>
            </a:r>
            <a:endParaRPr lang="en-IN" sz="3200" dirty="0"/>
          </a:p>
        </p:txBody>
      </p:sp>
      <p:graphicFrame>
        <p:nvGraphicFramePr>
          <p:cNvPr id="14" name="Object 13">
            <a:extLst>
              <a:ext uri="{FF2B5EF4-FFF2-40B4-BE49-F238E27FC236}">
                <a16:creationId xmlns:a16="http://schemas.microsoft.com/office/drawing/2014/main" id="{C920C585-0F04-4DE9-B54B-3B6BB5599B7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665577303"/>
              </p:ext>
            </p:extLst>
          </p:nvPr>
        </p:nvGraphicFramePr>
        <p:xfrm>
          <a:off x="3275605" y="5353611"/>
          <a:ext cx="405670" cy="608506"/>
        </p:xfrm>
        <a:graphic>
          <a:graphicData uri="http://schemas.openxmlformats.org/presentationml/2006/ole">
            <mc:AlternateContent xmlns:mc="http://schemas.openxmlformats.org/markup-compatibility/2006">
              <mc:Choice xmlns:v="urn:schemas-microsoft-com:vml" Requires="v">
                <p:oleObj name="Equation" r:id="rId5" imgW="152280" imgH="228600" progId="Equation.DSMT4">
                  <p:embed/>
                </p:oleObj>
              </mc:Choice>
              <mc:Fallback>
                <p:oleObj name="Equation" r:id="rId5" imgW="152280" imgH="228600" progId="Equation.DSMT4">
                  <p:embed/>
                  <p:pic>
                    <p:nvPicPr>
                      <p:cNvPr id="0" name=""/>
                      <p:cNvPicPr/>
                      <p:nvPr/>
                    </p:nvPicPr>
                    <p:blipFill>
                      <a:blip r:embed="rId6"/>
                      <a:stretch>
                        <a:fillRect/>
                      </a:stretch>
                    </p:blipFill>
                    <p:spPr>
                      <a:xfrm>
                        <a:off x="3275605" y="5353611"/>
                        <a:ext cx="405670" cy="608506"/>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27A411A-87A8-4F2A-AEA3-6B62224ECFB8}"/>
              </a:ext>
            </a:extLst>
          </p:cNvPr>
          <p:cNvSpPr>
            <a:spLocks noGrp="1"/>
          </p:cNvSpPr>
          <p:nvPr>
            <p:ph idx="12"/>
          </p:nvPr>
        </p:nvSpPr>
        <p:spPr>
          <a:xfrm>
            <a:off x="3657600" y="5311043"/>
            <a:ext cx="4876800" cy="533399"/>
          </a:xfrm>
        </p:spPr>
        <p:txBody>
          <a:bodyPr/>
          <a:lstStyle/>
          <a:p>
            <a:r>
              <a:rPr lang="en-US" sz="3200" dirty="0"/>
              <a:t>are balanced, but</a:t>
            </a:r>
            <a:endParaRPr lang="en-IN" sz="3200" dirty="0"/>
          </a:p>
        </p:txBody>
      </p:sp>
      <p:graphicFrame>
        <p:nvGraphicFramePr>
          <p:cNvPr id="18" name="Object 17">
            <a:extLst>
              <a:ext uri="{FF2B5EF4-FFF2-40B4-BE49-F238E27FC236}">
                <a16:creationId xmlns:a16="http://schemas.microsoft.com/office/drawing/2014/main" id="{94677D88-00C2-4C7C-9736-FC434378C2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287093104"/>
              </p:ext>
            </p:extLst>
          </p:nvPr>
        </p:nvGraphicFramePr>
        <p:xfrm>
          <a:off x="6669347" y="5350683"/>
          <a:ext cx="387660" cy="581491"/>
        </p:xfrm>
        <a:graphic>
          <a:graphicData uri="http://schemas.openxmlformats.org/presentationml/2006/ole">
            <mc:AlternateContent xmlns:mc="http://schemas.openxmlformats.org/markup-compatibility/2006">
              <mc:Choice xmlns:v="urn:schemas-microsoft-com:vml" Requires="v">
                <p:oleObj name="Equation" r:id="rId7" imgW="152280" imgH="228600" progId="Equation.DSMT4">
                  <p:embed/>
                </p:oleObj>
              </mc:Choice>
              <mc:Fallback>
                <p:oleObj name="Equation" r:id="rId7" imgW="152280" imgH="228600" progId="Equation.DSMT4">
                  <p:embed/>
                  <p:pic>
                    <p:nvPicPr>
                      <p:cNvPr id="18" name="Object 17">
                        <a:extLst>
                          <a:ext uri="{FF2B5EF4-FFF2-40B4-BE49-F238E27FC236}">
                            <a16:creationId xmlns:a16="http://schemas.microsoft.com/office/drawing/2014/main" id="{94677D88-00C2-4C7C-9736-FC434378C2ED}"/>
                          </a:ext>
                        </a:extLst>
                      </p:cNvPr>
                      <p:cNvPicPr/>
                      <p:nvPr/>
                    </p:nvPicPr>
                    <p:blipFill>
                      <a:blip r:embed="rId8"/>
                      <a:stretch>
                        <a:fillRect/>
                      </a:stretch>
                    </p:blipFill>
                    <p:spPr>
                      <a:xfrm>
                        <a:off x="6669347" y="5350683"/>
                        <a:ext cx="387660" cy="581491"/>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74CF3E8-BED6-4180-9E08-4FFAED88F3D8}"/>
              </a:ext>
            </a:extLst>
          </p:cNvPr>
          <p:cNvSpPr>
            <a:spLocks noGrp="1"/>
          </p:cNvSpPr>
          <p:nvPr>
            <p:ph idx="13"/>
          </p:nvPr>
        </p:nvSpPr>
        <p:spPr>
          <a:xfrm>
            <a:off x="7034742" y="5291992"/>
            <a:ext cx="1295398" cy="571499"/>
          </a:xfrm>
        </p:spPr>
        <p:txBody>
          <a:bodyPr/>
          <a:lstStyle/>
          <a:p>
            <a:r>
              <a:rPr lang="en-US" sz="3200" dirty="0"/>
              <a:t>is not</a:t>
            </a:r>
            <a:endParaRPr lang="en-IN" sz="3200" dirty="0"/>
          </a:p>
        </p:txBody>
      </p:sp>
      <p:sp>
        <p:nvSpPr>
          <p:cNvPr id="8" name="Content Placeholder 7">
            <a:extLst>
              <a:ext uri="{FF2B5EF4-FFF2-40B4-BE49-F238E27FC236}">
                <a16:creationId xmlns:a16="http://schemas.microsoft.com/office/drawing/2014/main" id="{981D9F08-ACC4-4B33-9EE2-50B46DA39D45}"/>
              </a:ext>
            </a:extLst>
          </p:cNvPr>
          <p:cNvSpPr>
            <a:spLocks noGrp="1"/>
          </p:cNvSpPr>
          <p:nvPr>
            <p:ph idx="14"/>
          </p:nvPr>
        </p:nvSpPr>
        <p:spPr>
          <a:xfrm>
            <a:off x="457200" y="5823218"/>
            <a:ext cx="7543799" cy="471993"/>
          </a:xfrm>
        </p:spPr>
        <p:txBody>
          <a:bodyPr/>
          <a:lstStyle/>
          <a:p>
            <a:r>
              <a:rPr lang="en-US" sz="3200" dirty="0"/>
              <a:t>because it has leaves at levels </a:t>
            </a:r>
            <a:r>
              <a:rPr lang="en-US" sz="3200" dirty="0">
                <a:ea typeface="Cambria Math" pitchFamily="18" charset="0"/>
              </a:rPr>
              <a:t>2</a:t>
            </a:r>
            <a:r>
              <a:rPr lang="en-US" sz="3200" dirty="0"/>
              <a:t>, </a:t>
            </a:r>
            <a:r>
              <a:rPr lang="en-US" sz="3200" dirty="0">
                <a:ea typeface="Cambria Math" pitchFamily="18" charset="0"/>
              </a:rPr>
              <a:t>3</a:t>
            </a:r>
            <a:r>
              <a:rPr lang="en-US" sz="3200" dirty="0"/>
              <a:t>, and </a:t>
            </a:r>
            <a:r>
              <a:rPr lang="en-US" sz="3200" dirty="0">
                <a:ea typeface="Cambria Math" pitchFamily="18" charset="0"/>
              </a:rPr>
              <a:t>4</a:t>
            </a:r>
            <a:r>
              <a:rPr lang="en-US" sz="3200" dirty="0"/>
              <a:t>.</a:t>
            </a:r>
            <a:endParaRPr lang="en-IN" sz="3200" dirty="0"/>
          </a:p>
        </p:txBody>
      </p:sp>
      <p:sp>
        <p:nvSpPr>
          <p:cNvPr id="13" name="Text Placeholder 12">
            <a:extLst>
              <a:ext uri="{FF2B5EF4-FFF2-40B4-BE49-F238E27FC236}">
                <a16:creationId xmlns:a16="http://schemas.microsoft.com/office/drawing/2014/main" id="{142CDB53-46A5-4590-A08A-9A38896BC42D}"/>
              </a:ext>
            </a:extLst>
          </p:cNvPr>
          <p:cNvSpPr>
            <a:spLocks noGrp="1"/>
          </p:cNvSpPr>
          <p:nvPr>
            <p:ph type="body" sz="quarter" idx="39"/>
          </p:nvPr>
        </p:nvSpPr>
        <p:spPr>
          <a:xfrm>
            <a:off x="3465576" y="6477000"/>
            <a:ext cx="2212848" cy="152400"/>
          </a:xfrm>
        </p:spPr>
        <p:txBody>
          <a:bodyPr/>
          <a:lstStyle/>
          <a:p>
            <a:r>
              <a:rPr lang="en-US" dirty="0">
                <a:hlinkClick r:id="rId9"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7C26DBAB-0EE1-4E63-9650-E3E733309C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17</a:t>
            </a:fld>
            <a:endParaRPr lang="en-US" dirty="0">
              <a:solidFill>
                <a:schemeClr val="bg1"/>
              </a:solidFill>
            </a:endParaRPr>
          </a:p>
        </p:txBody>
      </p:sp>
    </p:spTree>
    <p:extLst>
      <p:ext uri="{BB962C8B-B14F-4D97-AF65-F5344CB8AC3E}">
        <p14:creationId xmlns:p14="http://schemas.microsoft.com/office/powerpoint/2010/main" val="407442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A143-0362-447A-B49A-3E58DADD0F46}"/>
              </a:ext>
            </a:extLst>
          </p:cNvPr>
          <p:cNvSpPr>
            <a:spLocks noGrp="1"/>
          </p:cNvSpPr>
          <p:nvPr>
            <p:ph type="title"/>
          </p:nvPr>
        </p:nvSpPr>
        <p:spPr/>
        <p:txBody>
          <a:bodyPr/>
          <a:lstStyle/>
          <a:p>
            <a:r>
              <a:rPr lang="en-US" dirty="0"/>
              <a:t>The Bound for the Number of Leaves in an </a:t>
            </a:r>
            <a:r>
              <a:rPr lang="en-US" i="1" dirty="0"/>
              <a:t>m</a:t>
            </a:r>
            <a:r>
              <a:rPr lang="en-US" dirty="0"/>
              <a:t>-</a:t>
            </a:r>
            <a:r>
              <a:rPr lang="en-US" dirty="0" err="1"/>
              <a:t>Ary</a:t>
            </a:r>
            <a:r>
              <a:rPr lang="en-US" dirty="0"/>
              <a:t> Tree</a:t>
            </a:r>
            <a:endParaRPr lang="en-IN" dirty="0"/>
          </a:p>
        </p:txBody>
      </p:sp>
      <p:sp>
        <p:nvSpPr>
          <p:cNvPr id="3" name="Content Placeholder 2">
            <a:extLst>
              <a:ext uri="{FF2B5EF4-FFF2-40B4-BE49-F238E27FC236}">
                <a16:creationId xmlns:a16="http://schemas.microsoft.com/office/drawing/2014/main" id="{DA0FB7BD-0F4D-461A-AE13-290256CF3CDE}"/>
              </a:ext>
            </a:extLst>
          </p:cNvPr>
          <p:cNvSpPr>
            <a:spLocks noGrp="1"/>
          </p:cNvSpPr>
          <p:nvPr>
            <p:ph idx="1"/>
          </p:nvPr>
        </p:nvSpPr>
        <p:spPr>
          <a:xfrm>
            <a:off x="456187" y="1285568"/>
            <a:ext cx="3276600" cy="381000"/>
          </a:xfrm>
        </p:spPr>
        <p:txBody>
          <a:bodyPr/>
          <a:lstStyle/>
          <a:p>
            <a:r>
              <a:rPr lang="en-US" sz="1900" b="1" dirty="0"/>
              <a:t>Theorem </a:t>
            </a:r>
            <a:r>
              <a:rPr lang="en-US" sz="1900" b="1" dirty="0">
                <a:ea typeface="Cambria Math" pitchFamily="18" charset="0"/>
              </a:rPr>
              <a:t>5</a:t>
            </a:r>
            <a:r>
              <a:rPr lang="en-US" sz="1900" dirty="0"/>
              <a:t>: There are at most</a:t>
            </a:r>
            <a:endParaRPr lang="en-IN" sz="1900" dirty="0"/>
          </a:p>
        </p:txBody>
      </p:sp>
      <p:graphicFrame>
        <p:nvGraphicFramePr>
          <p:cNvPr id="27" name="Object 26">
            <a:extLst>
              <a:ext uri="{FF2B5EF4-FFF2-40B4-BE49-F238E27FC236}">
                <a16:creationId xmlns:a16="http://schemas.microsoft.com/office/drawing/2014/main" id="{5F537DA1-EB40-402B-A307-468B1C00A1D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114096827"/>
              </p:ext>
            </p:extLst>
          </p:nvPr>
        </p:nvGraphicFramePr>
        <p:xfrm>
          <a:off x="3521587" y="1272294"/>
          <a:ext cx="348225" cy="307258"/>
        </p:xfrm>
        <a:graphic>
          <a:graphicData uri="http://schemas.openxmlformats.org/presentationml/2006/ole">
            <mc:AlternateContent xmlns:mc="http://schemas.openxmlformats.org/markup-compatibility/2006">
              <mc:Choice xmlns:v="urn:schemas-microsoft-com:vml" Requires="v">
                <p:oleObj name="Equation" r:id="rId2" imgW="215640" imgH="190440" progId="Equation.DSMT4">
                  <p:embed/>
                </p:oleObj>
              </mc:Choice>
              <mc:Fallback>
                <p:oleObj name="Equation" r:id="rId2" imgW="215640" imgH="190440" progId="Equation.DSMT4">
                  <p:embed/>
                  <p:pic>
                    <p:nvPicPr>
                      <p:cNvPr id="5" name="Object 4">
                        <a:extLst>
                          <a:ext uri="{FF2B5EF4-FFF2-40B4-BE49-F238E27FC236}">
                            <a16:creationId xmlns:a16="http://schemas.microsoft.com/office/drawing/2014/main" id="{3E296673-9414-43AB-BAE1-F8EF87E9F243}"/>
                          </a:ext>
                        </a:extLst>
                      </p:cNvPr>
                      <p:cNvPicPr/>
                      <p:nvPr/>
                    </p:nvPicPr>
                    <p:blipFill>
                      <a:blip r:embed="rId3"/>
                      <a:stretch>
                        <a:fillRect/>
                      </a:stretch>
                    </p:blipFill>
                    <p:spPr>
                      <a:xfrm>
                        <a:off x="3521587" y="1272294"/>
                        <a:ext cx="348225" cy="307258"/>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3B7E3B0-B415-48AF-968D-A1FB957C0409}"/>
              </a:ext>
            </a:extLst>
          </p:cNvPr>
          <p:cNvSpPr>
            <a:spLocks noGrp="1"/>
          </p:cNvSpPr>
          <p:nvPr>
            <p:ph idx="10"/>
          </p:nvPr>
        </p:nvSpPr>
        <p:spPr>
          <a:xfrm>
            <a:off x="3785443" y="1276535"/>
            <a:ext cx="3962400" cy="381000"/>
          </a:xfrm>
        </p:spPr>
        <p:txBody>
          <a:bodyPr/>
          <a:lstStyle/>
          <a:p>
            <a:r>
              <a:rPr lang="en-US" sz="1900" dirty="0"/>
              <a:t>leaves in an </a:t>
            </a:r>
            <a:r>
              <a:rPr lang="en-US" sz="1900" i="1" dirty="0"/>
              <a:t>m</a:t>
            </a:r>
            <a:r>
              <a:rPr lang="en-US" sz="1900" dirty="0"/>
              <a:t>-</a:t>
            </a:r>
            <a:r>
              <a:rPr lang="en-US" sz="1900" dirty="0" err="1"/>
              <a:t>ary</a:t>
            </a:r>
            <a:r>
              <a:rPr lang="en-US" sz="1900" dirty="0"/>
              <a:t> tree of height </a:t>
            </a:r>
            <a:r>
              <a:rPr lang="en-US" sz="1900" i="1" dirty="0"/>
              <a:t>h</a:t>
            </a:r>
            <a:r>
              <a:rPr lang="en-US" sz="1900" dirty="0"/>
              <a:t>.</a:t>
            </a:r>
            <a:endParaRPr lang="en-IN" sz="1900" dirty="0"/>
          </a:p>
        </p:txBody>
      </p:sp>
      <p:sp>
        <p:nvSpPr>
          <p:cNvPr id="5" name="Content Placeholder 4">
            <a:extLst>
              <a:ext uri="{FF2B5EF4-FFF2-40B4-BE49-F238E27FC236}">
                <a16:creationId xmlns:a16="http://schemas.microsoft.com/office/drawing/2014/main" id="{E81C046F-9E39-4733-8D27-5D085809825E}"/>
              </a:ext>
            </a:extLst>
          </p:cNvPr>
          <p:cNvSpPr>
            <a:spLocks noGrp="1"/>
          </p:cNvSpPr>
          <p:nvPr>
            <p:ph idx="11"/>
          </p:nvPr>
        </p:nvSpPr>
        <p:spPr>
          <a:xfrm>
            <a:off x="484420" y="1608932"/>
            <a:ext cx="8305800" cy="990600"/>
          </a:xfrm>
        </p:spPr>
        <p:txBody>
          <a:bodyPr/>
          <a:lstStyle/>
          <a:p>
            <a:pPr>
              <a:spcBef>
                <a:spcPts val="0"/>
              </a:spcBef>
              <a:spcAft>
                <a:spcPts val="300"/>
              </a:spcAft>
            </a:pPr>
            <a:r>
              <a:rPr lang="en-US" sz="1900" b="1" i="1" dirty="0"/>
              <a:t>Proof</a:t>
            </a:r>
            <a:r>
              <a:rPr lang="en-US" sz="1900" dirty="0"/>
              <a:t>  </a:t>
            </a:r>
            <a:r>
              <a:rPr lang="en-US" sz="1900" b="1" dirty="0"/>
              <a:t>(</a:t>
            </a:r>
            <a:r>
              <a:rPr lang="en-US" sz="1900" b="1" i="1" dirty="0"/>
              <a:t>by mathematical induction on height</a:t>
            </a:r>
            <a:r>
              <a:rPr lang="en-US" sz="1900" b="1" dirty="0"/>
              <a:t>): </a:t>
            </a:r>
          </a:p>
          <a:p>
            <a:pPr>
              <a:spcBef>
                <a:spcPts val="0"/>
              </a:spcBef>
              <a:spcAft>
                <a:spcPts val="300"/>
              </a:spcAft>
            </a:pPr>
            <a:r>
              <a:rPr lang="en-US" sz="1900" i="1" dirty="0"/>
              <a:t>BASIS STEP</a:t>
            </a:r>
            <a:r>
              <a:rPr lang="en-US" sz="1900" dirty="0"/>
              <a:t>: Consider an </a:t>
            </a:r>
            <a:r>
              <a:rPr lang="en-US" sz="1900" i="1" dirty="0"/>
              <a:t>m</a:t>
            </a:r>
            <a:r>
              <a:rPr lang="en-US" sz="1900" dirty="0"/>
              <a:t>-</a:t>
            </a:r>
            <a:r>
              <a:rPr lang="en-US" sz="1900" dirty="0" err="1"/>
              <a:t>ary</a:t>
            </a:r>
            <a:r>
              <a:rPr lang="en-US" sz="1900" dirty="0"/>
              <a:t> trees of height </a:t>
            </a:r>
            <a:r>
              <a:rPr lang="en-US" sz="1900" dirty="0">
                <a:ea typeface="Cambria Math" pitchFamily="18" charset="0"/>
              </a:rPr>
              <a:t>1</a:t>
            </a:r>
            <a:r>
              <a:rPr lang="en-US" sz="1900" dirty="0"/>
              <a:t>. The tree consists of a root and no more than </a:t>
            </a:r>
            <a:r>
              <a:rPr lang="en-US" sz="1900" i="1" dirty="0"/>
              <a:t>m</a:t>
            </a:r>
            <a:r>
              <a:rPr lang="en-US" sz="1900" dirty="0"/>
              <a:t> children, all leaves. Hence, there are no more than</a:t>
            </a:r>
            <a:endParaRPr lang="en-IN" sz="1900" dirty="0"/>
          </a:p>
        </p:txBody>
      </p:sp>
      <p:graphicFrame>
        <p:nvGraphicFramePr>
          <p:cNvPr id="28" name="Object 27">
            <a:extLst>
              <a:ext uri="{FF2B5EF4-FFF2-40B4-BE49-F238E27FC236}">
                <a16:creationId xmlns:a16="http://schemas.microsoft.com/office/drawing/2014/main" id="{BD3BBEE8-EEB0-4FD4-995D-0DF46DECF7F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08752449"/>
              </p:ext>
            </p:extLst>
          </p:nvPr>
        </p:nvGraphicFramePr>
        <p:xfrm>
          <a:off x="6858000" y="2238208"/>
          <a:ext cx="341448" cy="301278"/>
        </p:xfrm>
        <a:graphic>
          <a:graphicData uri="http://schemas.openxmlformats.org/presentationml/2006/ole">
            <mc:AlternateContent xmlns:mc="http://schemas.openxmlformats.org/markup-compatibility/2006">
              <mc:Choice xmlns:v="urn:schemas-microsoft-com:vml" Requires="v">
                <p:oleObj name="Equation" r:id="rId4" imgW="215640" imgH="190440" progId="Equation.DSMT4">
                  <p:embed/>
                </p:oleObj>
              </mc:Choice>
              <mc:Fallback>
                <p:oleObj name="Equation" r:id="rId4" imgW="215640" imgH="190440" progId="Equation.DSMT4">
                  <p:embed/>
                  <p:pic>
                    <p:nvPicPr>
                      <p:cNvPr id="0" name=""/>
                      <p:cNvPicPr/>
                      <p:nvPr/>
                    </p:nvPicPr>
                    <p:blipFill>
                      <a:blip r:embed="rId5"/>
                      <a:stretch>
                        <a:fillRect/>
                      </a:stretch>
                    </p:blipFill>
                    <p:spPr>
                      <a:xfrm>
                        <a:off x="6858000" y="2238208"/>
                        <a:ext cx="341448" cy="301278"/>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A631A414-5DDF-41AD-B102-F1CC21C9E2B6}"/>
              </a:ext>
            </a:extLst>
          </p:cNvPr>
          <p:cNvSpPr>
            <a:spLocks noGrp="1"/>
          </p:cNvSpPr>
          <p:nvPr>
            <p:ph idx="12"/>
          </p:nvPr>
        </p:nvSpPr>
        <p:spPr>
          <a:xfrm>
            <a:off x="7098807" y="2218532"/>
            <a:ext cx="1905000" cy="381000"/>
          </a:xfrm>
        </p:spPr>
        <p:txBody>
          <a:bodyPr/>
          <a:lstStyle/>
          <a:p>
            <a:r>
              <a:rPr lang="en-US" sz="1900" dirty="0"/>
              <a:t>= </a:t>
            </a:r>
            <a:r>
              <a:rPr lang="en-US" sz="1900" i="1" dirty="0"/>
              <a:t>m</a:t>
            </a:r>
            <a:r>
              <a:rPr lang="en-US" sz="1900" dirty="0"/>
              <a:t> leaves in an</a:t>
            </a:r>
            <a:endParaRPr lang="en-IN" sz="1900" dirty="0"/>
          </a:p>
        </p:txBody>
      </p:sp>
      <p:sp>
        <p:nvSpPr>
          <p:cNvPr id="7" name="Content Placeholder 6">
            <a:extLst>
              <a:ext uri="{FF2B5EF4-FFF2-40B4-BE49-F238E27FC236}">
                <a16:creationId xmlns:a16="http://schemas.microsoft.com/office/drawing/2014/main" id="{32B4CE33-8604-47F6-B476-DFB1DDD8C27A}"/>
              </a:ext>
            </a:extLst>
          </p:cNvPr>
          <p:cNvSpPr>
            <a:spLocks noGrp="1"/>
          </p:cNvSpPr>
          <p:nvPr>
            <p:ph idx="13"/>
          </p:nvPr>
        </p:nvSpPr>
        <p:spPr>
          <a:xfrm>
            <a:off x="457200" y="2514600"/>
            <a:ext cx="8305800" cy="1341120"/>
          </a:xfrm>
        </p:spPr>
        <p:txBody>
          <a:bodyPr/>
          <a:lstStyle/>
          <a:p>
            <a:pPr>
              <a:spcBef>
                <a:spcPts val="0"/>
              </a:spcBef>
              <a:spcAft>
                <a:spcPts val="300"/>
              </a:spcAft>
            </a:pPr>
            <a:r>
              <a:rPr lang="en-US" sz="1900" i="1" dirty="0"/>
              <a:t>m</a:t>
            </a:r>
            <a:r>
              <a:rPr lang="en-US" sz="1900" dirty="0"/>
              <a:t>-</a:t>
            </a:r>
            <a:r>
              <a:rPr lang="en-US" sz="1900" dirty="0" err="1"/>
              <a:t>ary</a:t>
            </a:r>
            <a:r>
              <a:rPr lang="en-US" sz="1900" dirty="0"/>
              <a:t> tree of height </a:t>
            </a:r>
            <a:r>
              <a:rPr lang="en-US" sz="1900" dirty="0">
                <a:ea typeface="Cambria Math" pitchFamily="18" charset="0"/>
              </a:rPr>
              <a:t>1</a:t>
            </a:r>
            <a:r>
              <a:rPr lang="en-US" sz="1900" dirty="0"/>
              <a:t>.</a:t>
            </a:r>
          </a:p>
          <a:p>
            <a:pPr>
              <a:spcBef>
                <a:spcPts val="0"/>
              </a:spcBef>
              <a:spcAft>
                <a:spcPts val="300"/>
              </a:spcAft>
            </a:pPr>
            <a:r>
              <a:rPr lang="en-US" sz="1900" i="1" dirty="0"/>
              <a:t>INDUCTIVE STEP</a:t>
            </a:r>
            <a:r>
              <a:rPr lang="en-US" sz="1900" dirty="0"/>
              <a:t>: Assume the result is true for all </a:t>
            </a:r>
            <a:r>
              <a:rPr lang="en-US" sz="1900" i="1" dirty="0"/>
              <a:t>m</a:t>
            </a:r>
            <a:r>
              <a:rPr lang="en-US" sz="1900" dirty="0"/>
              <a:t>-</a:t>
            </a:r>
            <a:r>
              <a:rPr lang="en-US" sz="1900" dirty="0" err="1"/>
              <a:t>ary</a:t>
            </a:r>
            <a:r>
              <a:rPr lang="en-US" sz="1900" dirty="0"/>
              <a:t> trees of height &lt; </a:t>
            </a:r>
            <a:r>
              <a:rPr lang="en-US" sz="1900" i="1" dirty="0"/>
              <a:t>h</a:t>
            </a:r>
            <a:r>
              <a:rPr lang="en-US" sz="1900" dirty="0"/>
              <a:t>. Let </a:t>
            </a:r>
            <a:r>
              <a:rPr lang="en-US" sz="1900" i="1" dirty="0"/>
              <a:t>T</a:t>
            </a:r>
            <a:r>
              <a:rPr lang="en-US" sz="1900" dirty="0"/>
              <a:t> be an </a:t>
            </a:r>
            <a:r>
              <a:rPr lang="en-US" sz="1900" i="1" dirty="0"/>
              <a:t>m</a:t>
            </a:r>
            <a:r>
              <a:rPr lang="en-US" sz="1900" dirty="0"/>
              <a:t>-</a:t>
            </a:r>
            <a:r>
              <a:rPr lang="en-US" sz="1900" dirty="0" err="1"/>
              <a:t>ary</a:t>
            </a:r>
            <a:r>
              <a:rPr lang="en-US" sz="1900" dirty="0"/>
              <a:t> tree of height </a:t>
            </a:r>
            <a:r>
              <a:rPr lang="en-US" sz="1900" i="1" dirty="0"/>
              <a:t>h</a:t>
            </a:r>
            <a:r>
              <a:rPr lang="en-US" sz="1900" dirty="0"/>
              <a:t>. The leaves of </a:t>
            </a:r>
            <a:r>
              <a:rPr lang="en-US" sz="1900" i="1" dirty="0"/>
              <a:t>T </a:t>
            </a:r>
            <a:r>
              <a:rPr lang="en-US" sz="1900" dirty="0"/>
              <a:t>are the leaves of the subtrees of </a:t>
            </a:r>
            <a:r>
              <a:rPr lang="en-US" sz="1900" i="1" dirty="0"/>
              <a:t>T</a:t>
            </a:r>
            <a:r>
              <a:rPr lang="en-US" sz="1900" dirty="0"/>
              <a:t> we get when we delete the edges from the root to each of the vertices of level </a:t>
            </a:r>
            <a:r>
              <a:rPr lang="en-US" sz="1900" dirty="0">
                <a:ea typeface="Cambria Math" pitchFamily="18" charset="0"/>
              </a:rPr>
              <a:t>1</a:t>
            </a:r>
            <a:r>
              <a:rPr lang="en-US" sz="1900" dirty="0"/>
              <a:t>.</a:t>
            </a:r>
          </a:p>
        </p:txBody>
      </p:sp>
      <p:pic>
        <p:nvPicPr>
          <p:cNvPr id="24" name="Picture 3" descr="A tree for the inductive step of the proof. The tree has M leaves and its height is 1. Each leaf is a M-th subtree of a height less or equal to H - 1.">
            <a:extLst>
              <a:ext uri="{FF2B5EF4-FFF2-40B4-BE49-F238E27FC236}">
                <a16:creationId xmlns:a16="http://schemas.microsoft.com/office/drawing/2014/main" id="{EDC7EF1E-3529-4D6E-BDC5-99731EA97FC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90800" y="3833746"/>
            <a:ext cx="3962400" cy="119545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3102AE2B-CE7B-4E10-9073-F5BE4FE66870}"/>
              </a:ext>
            </a:extLst>
          </p:cNvPr>
          <p:cNvSpPr>
            <a:spLocks noGrp="1"/>
          </p:cNvSpPr>
          <p:nvPr>
            <p:ph idx="14"/>
          </p:nvPr>
        </p:nvSpPr>
        <p:spPr>
          <a:xfrm>
            <a:off x="457200" y="5064534"/>
            <a:ext cx="8458200" cy="726666"/>
          </a:xfrm>
        </p:spPr>
        <p:txBody>
          <a:bodyPr/>
          <a:lstStyle/>
          <a:p>
            <a:r>
              <a:rPr lang="en-US" sz="1900" dirty="0"/>
              <a:t>Each of these subtrees has height ≤ </a:t>
            </a:r>
            <a:r>
              <a:rPr lang="en-US" sz="1900" i="1" dirty="0"/>
              <a:t>h</a:t>
            </a:r>
            <a:r>
              <a:rPr lang="en-US" sz="1900" i="1" dirty="0">
                <a:ea typeface="Cambria Math"/>
              </a:rPr>
              <a:t>−</a:t>
            </a:r>
            <a:r>
              <a:rPr lang="en-US" sz="1900" dirty="0"/>
              <a:t> </a:t>
            </a:r>
            <a:r>
              <a:rPr lang="en-US" sz="1900" dirty="0">
                <a:ea typeface="Cambria Math" pitchFamily="18" charset="0"/>
              </a:rPr>
              <a:t>1</a:t>
            </a:r>
            <a:r>
              <a:rPr lang="en-US" sz="1900" dirty="0"/>
              <a:t>. By the inductive hypothesis, each of these subtrees has at most</a:t>
            </a:r>
            <a:endParaRPr lang="en-IN" sz="1900" dirty="0"/>
          </a:p>
        </p:txBody>
      </p:sp>
      <p:graphicFrame>
        <p:nvGraphicFramePr>
          <p:cNvPr id="30" name="Object 29">
            <a:extLst>
              <a:ext uri="{FF2B5EF4-FFF2-40B4-BE49-F238E27FC236}">
                <a16:creationId xmlns:a16="http://schemas.microsoft.com/office/drawing/2014/main" id="{D4FB328C-B71B-4163-900B-BD208EF7B59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58982663"/>
              </p:ext>
            </p:extLst>
          </p:nvPr>
        </p:nvGraphicFramePr>
        <p:xfrm>
          <a:off x="2607126" y="5356269"/>
          <a:ext cx="504793" cy="302876"/>
        </p:xfrm>
        <a:graphic>
          <a:graphicData uri="http://schemas.openxmlformats.org/presentationml/2006/ole">
            <mc:AlternateContent xmlns:mc="http://schemas.openxmlformats.org/markup-compatibility/2006">
              <mc:Choice xmlns:v="urn:schemas-microsoft-com:vml" Requires="v">
                <p:oleObj name="Equation" r:id="rId7" imgW="317160" imgH="190440" progId="Equation.DSMT4">
                  <p:embed/>
                </p:oleObj>
              </mc:Choice>
              <mc:Fallback>
                <p:oleObj name="Equation" r:id="rId7" imgW="317160" imgH="190440" progId="Equation.DSMT4">
                  <p:embed/>
                  <p:pic>
                    <p:nvPicPr>
                      <p:cNvPr id="0" name=""/>
                      <p:cNvPicPr/>
                      <p:nvPr/>
                    </p:nvPicPr>
                    <p:blipFill>
                      <a:blip r:embed="rId8"/>
                      <a:stretch>
                        <a:fillRect/>
                      </a:stretch>
                    </p:blipFill>
                    <p:spPr>
                      <a:xfrm>
                        <a:off x="2607126" y="5356269"/>
                        <a:ext cx="504793" cy="30287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1D00344-33BD-4243-B2DC-4B843AEDB15A}"/>
              </a:ext>
            </a:extLst>
          </p:cNvPr>
          <p:cNvSpPr>
            <a:spLocks noGrp="1"/>
          </p:cNvSpPr>
          <p:nvPr>
            <p:ph idx="15"/>
          </p:nvPr>
        </p:nvSpPr>
        <p:spPr>
          <a:xfrm>
            <a:off x="3022446" y="5343919"/>
            <a:ext cx="5867400" cy="381000"/>
          </a:xfrm>
        </p:spPr>
        <p:txBody>
          <a:bodyPr/>
          <a:lstStyle/>
          <a:p>
            <a:r>
              <a:rPr lang="en-US" sz="1900" dirty="0"/>
              <a:t>leaves. Since there are at most </a:t>
            </a:r>
            <a:r>
              <a:rPr lang="en-US" sz="1900" i="1" dirty="0"/>
              <a:t>m</a:t>
            </a:r>
            <a:r>
              <a:rPr lang="en-US" sz="1900" dirty="0"/>
              <a:t> such subtrees, there are</a:t>
            </a:r>
            <a:endParaRPr lang="en-IN" sz="1900" dirty="0"/>
          </a:p>
        </p:txBody>
      </p:sp>
      <p:sp>
        <p:nvSpPr>
          <p:cNvPr id="10" name="Content Placeholder 9">
            <a:extLst>
              <a:ext uri="{FF2B5EF4-FFF2-40B4-BE49-F238E27FC236}">
                <a16:creationId xmlns:a16="http://schemas.microsoft.com/office/drawing/2014/main" id="{158EA379-1F89-4B0D-86AB-F3F6394390BF}"/>
              </a:ext>
            </a:extLst>
          </p:cNvPr>
          <p:cNvSpPr>
            <a:spLocks noGrp="1"/>
          </p:cNvSpPr>
          <p:nvPr>
            <p:ph idx="16"/>
          </p:nvPr>
        </p:nvSpPr>
        <p:spPr>
          <a:xfrm>
            <a:off x="463023" y="5671707"/>
            <a:ext cx="1447800" cy="381000"/>
          </a:xfrm>
        </p:spPr>
        <p:txBody>
          <a:bodyPr/>
          <a:lstStyle/>
          <a:p>
            <a:r>
              <a:rPr lang="en-US" sz="1900" dirty="0"/>
              <a:t>at most</a:t>
            </a:r>
            <a:endParaRPr lang="en-IN" sz="1900" dirty="0"/>
          </a:p>
        </p:txBody>
      </p:sp>
      <p:graphicFrame>
        <p:nvGraphicFramePr>
          <p:cNvPr id="29" name="Object 28">
            <a:extLst>
              <a:ext uri="{FF2B5EF4-FFF2-40B4-BE49-F238E27FC236}">
                <a16:creationId xmlns:a16="http://schemas.microsoft.com/office/drawing/2014/main" id="{83CC4789-8578-414D-B262-7D50392533E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78323424"/>
              </p:ext>
            </p:extLst>
          </p:nvPr>
        </p:nvGraphicFramePr>
        <p:xfrm>
          <a:off x="1295400" y="5667726"/>
          <a:ext cx="1371599" cy="388961"/>
        </p:xfrm>
        <a:graphic>
          <a:graphicData uri="http://schemas.openxmlformats.org/presentationml/2006/ole">
            <mc:AlternateContent xmlns:mc="http://schemas.openxmlformats.org/markup-compatibility/2006">
              <mc:Choice xmlns:v="urn:schemas-microsoft-com:vml" Requires="v">
                <p:oleObj name="Equation" r:id="rId9" imgW="850680" imgH="241200" progId="Equation.DSMT4">
                  <p:embed/>
                </p:oleObj>
              </mc:Choice>
              <mc:Fallback>
                <p:oleObj name="Equation" r:id="rId9" imgW="850680" imgH="241200" progId="Equation.DSMT4">
                  <p:embed/>
                  <p:pic>
                    <p:nvPicPr>
                      <p:cNvPr id="7" name="Object 6">
                        <a:extLst>
                          <a:ext uri="{FF2B5EF4-FFF2-40B4-BE49-F238E27FC236}">
                            <a16:creationId xmlns:a16="http://schemas.microsoft.com/office/drawing/2014/main" id="{141E5AD0-811E-4034-AD79-AECD66FDFE54}"/>
                          </a:ext>
                        </a:extLst>
                      </p:cNvPr>
                      <p:cNvPicPr/>
                      <p:nvPr/>
                    </p:nvPicPr>
                    <p:blipFill>
                      <a:blip r:embed="rId10"/>
                      <a:stretch>
                        <a:fillRect/>
                      </a:stretch>
                    </p:blipFill>
                    <p:spPr>
                      <a:xfrm>
                        <a:off x="1295400" y="5667726"/>
                        <a:ext cx="1371599" cy="388961"/>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C147BC21-81AF-42C8-9BB3-AB648EF46BCB}"/>
              </a:ext>
            </a:extLst>
          </p:cNvPr>
          <p:cNvSpPr>
            <a:spLocks noGrp="1"/>
          </p:cNvSpPr>
          <p:nvPr>
            <p:ph idx="17"/>
          </p:nvPr>
        </p:nvSpPr>
        <p:spPr>
          <a:xfrm>
            <a:off x="2590800" y="5658894"/>
            <a:ext cx="2095500" cy="381000"/>
          </a:xfrm>
        </p:spPr>
        <p:txBody>
          <a:bodyPr/>
          <a:lstStyle/>
          <a:p>
            <a:r>
              <a:rPr lang="en-US" sz="1900" dirty="0"/>
              <a:t>leaves in the tree.</a:t>
            </a:r>
            <a:endParaRPr lang="en-IN" sz="1900" dirty="0"/>
          </a:p>
        </p:txBody>
      </p:sp>
      <p:sp>
        <p:nvSpPr>
          <p:cNvPr id="12" name="Content Placeholder 11">
            <a:extLst>
              <a:ext uri="{FF2B5EF4-FFF2-40B4-BE49-F238E27FC236}">
                <a16:creationId xmlns:a16="http://schemas.microsoft.com/office/drawing/2014/main" id="{C5B41CC8-DDE6-463C-847D-BA7D18BE4713}"/>
              </a:ext>
            </a:extLst>
          </p:cNvPr>
          <p:cNvSpPr>
            <a:spLocks noGrp="1"/>
          </p:cNvSpPr>
          <p:nvPr>
            <p:ph idx="18"/>
          </p:nvPr>
        </p:nvSpPr>
        <p:spPr>
          <a:xfrm>
            <a:off x="457199" y="5976507"/>
            <a:ext cx="6477000" cy="381000"/>
          </a:xfrm>
        </p:spPr>
        <p:txBody>
          <a:bodyPr/>
          <a:lstStyle/>
          <a:p>
            <a:r>
              <a:rPr lang="en-US" sz="1900" b="1" dirty="0"/>
              <a:t>Corollary </a:t>
            </a:r>
            <a:r>
              <a:rPr lang="en-US" sz="1900" b="1" dirty="0">
                <a:ea typeface="Cambria Math" pitchFamily="18" charset="0"/>
              </a:rPr>
              <a:t>1</a:t>
            </a:r>
            <a:r>
              <a:rPr lang="en-US" sz="1900" dirty="0"/>
              <a:t>:  If an </a:t>
            </a:r>
            <a:r>
              <a:rPr lang="en-US" sz="1900" i="1" dirty="0"/>
              <a:t>m</a:t>
            </a:r>
            <a:r>
              <a:rPr lang="en-US" sz="1900" dirty="0"/>
              <a:t>-</a:t>
            </a:r>
            <a:r>
              <a:rPr lang="en-US" sz="1900" dirty="0" err="1"/>
              <a:t>ary</a:t>
            </a:r>
            <a:r>
              <a:rPr lang="en-US" sz="1900" dirty="0"/>
              <a:t> tree of height </a:t>
            </a:r>
            <a:r>
              <a:rPr lang="en-US" sz="1900" i="1" dirty="0"/>
              <a:t>h</a:t>
            </a:r>
            <a:r>
              <a:rPr lang="en-US" sz="1900" dirty="0"/>
              <a:t> has </a:t>
            </a:r>
            <a:r>
              <a:rPr lang="en-US" sz="1900" i="1" dirty="0"/>
              <a:t>l</a:t>
            </a:r>
            <a:r>
              <a:rPr lang="en-US" sz="1900" dirty="0"/>
              <a:t> leaves, then  </a:t>
            </a:r>
            <a:r>
              <a:rPr lang="en-US" sz="1900" i="1" dirty="0"/>
              <a:t>h</a:t>
            </a:r>
            <a:r>
              <a:rPr lang="en-US" sz="1900" dirty="0"/>
              <a:t> ≥</a:t>
            </a:r>
            <a:endParaRPr lang="en-IN" sz="1900" dirty="0"/>
          </a:p>
        </p:txBody>
      </p:sp>
      <p:graphicFrame>
        <p:nvGraphicFramePr>
          <p:cNvPr id="31" name="Object 30">
            <a:extLst>
              <a:ext uri="{FF2B5EF4-FFF2-40B4-BE49-F238E27FC236}">
                <a16:creationId xmlns:a16="http://schemas.microsoft.com/office/drawing/2014/main" id="{8727BB17-5123-4F47-849E-3FFE790FD32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3898068"/>
              </p:ext>
            </p:extLst>
          </p:nvPr>
        </p:nvGraphicFramePr>
        <p:xfrm>
          <a:off x="6596519" y="6000512"/>
          <a:ext cx="744213" cy="372107"/>
        </p:xfrm>
        <a:graphic>
          <a:graphicData uri="http://schemas.openxmlformats.org/presentationml/2006/ole">
            <mc:AlternateContent xmlns:mc="http://schemas.openxmlformats.org/markup-compatibility/2006">
              <mc:Choice xmlns:v="urn:schemas-microsoft-com:vml" Requires="v">
                <p:oleObj name="Equation" r:id="rId11" imgW="507960" imgH="253800" progId="Equation.DSMT4">
                  <p:embed/>
                </p:oleObj>
              </mc:Choice>
              <mc:Fallback>
                <p:oleObj name="Equation" r:id="rId11" imgW="507960" imgH="253800" progId="Equation.DSMT4">
                  <p:embed/>
                  <p:pic>
                    <p:nvPicPr>
                      <p:cNvPr id="9" name="Object 8">
                        <a:extLst>
                          <a:ext uri="{FF2B5EF4-FFF2-40B4-BE49-F238E27FC236}">
                            <a16:creationId xmlns:a16="http://schemas.microsoft.com/office/drawing/2014/main" id="{9FDAE21F-5606-45A1-9F09-D74E3E0C7E50}"/>
                          </a:ext>
                        </a:extLst>
                      </p:cNvPr>
                      <p:cNvPicPr/>
                      <p:nvPr/>
                    </p:nvPicPr>
                    <p:blipFill>
                      <a:blip r:embed="rId12"/>
                      <a:stretch>
                        <a:fillRect/>
                      </a:stretch>
                    </p:blipFill>
                    <p:spPr>
                      <a:xfrm>
                        <a:off x="6596519" y="6000512"/>
                        <a:ext cx="744213" cy="372107"/>
                      </a:xfrm>
                      <a:prstGeom prst="rect">
                        <a:avLst/>
                      </a:prstGeom>
                    </p:spPr>
                  </p:pic>
                </p:oleObj>
              </mc:Fallback>
            </mc:AlternateContent>
          </a:graphicData>
        </a:graphic>
      </p:graphicFrame>
      <p:sp>
        <p:nvSpPr>
          <p:cNvPr id="13" name="Content Placeholder 12">
            <a:extLst>
              <a:ext uri="{FF2B5EF4-FFF2-40B4-BE49-F238E27FC236}">
                <a16:creationId xmlns:a16="http://schemas.microsoft.com/office/drawing/2014/main" id="{4662C6B2-B5F6-49CA-B25B-48F5ADE5B79A}"/>
              </a:ext>
            </a:extLst>
          </p:cNvPr>
          <p:cNvSpPr>
            <a:spLocks noGrp="1"/>
          </p:cNvSpPr>
          <p:nvPr>
            <p:ph idx="19"/>
          </p:nvPr>
        </p:nvSpPr>
        <p:spPr>
          <a:xfrm>
            <a:off x="7224661" y="5991619"/>
            <a:ext cx="1552483" cy="381000"/>
          </a:xfrm>
        </p:spPr>
        <p:txBody>
          <a:bodyPr/>
          <a:lstStyle/>
          <a:p>
            <a:r>
              <a:rPr lang="en-US" sz="1900" dirty="0">
                <a:ea typeface="Cambria Math"/>
              </a:rPr>
              <a:t>. If the </a:t>
            </a:r>
            <a:r>
              <a:rPr lang="en-US" sz="1900" i="1" dirty="0">
                <a:ea typeface="Cambria Math"/>
              </a:rPr>
              <a:t>m</a:t>
            </a:r>
            <a:r>
              <a:rPr lang="en-US" sz="1900" dirty="0">
                <a:ea typeface="Cambria Math"/>
              </a:rPr>
              <a:t>-</a:t>
            </a:r>
            <a:r>
              <a:rPr lang="en-US" sz="1900" dirty="0" err="1">
                <a:ea typeface="Cambria Math"/>
              </a:rPr>
              <a:t>ary</a:t>
            </a:r>
            <a:endParaRPr lang="en-IN" sz="1900" dirty="0"/>
          </a:p>
        </p:txBody>
      </p:sp>
      <p:sp>
        <p:nvSpPr>
          <p:cNvPr id="14" name="Content Placeholder 13">
            <a:extLst>
              <a:ext uri="{FF2B5EF4-FFF2-40B4-BE49-F238E27FC236}">
                <a16:creationId xmlns:a16="http://schemas.microsoft.com/office/drawing/2014/main" id="{5E52FF10-0E09-4510-9812-290FCB72F54F}"/>
              </a:ext>
            </a:extLst>
          </p:cNvPr>
          <p:cNvSpPr>
            <a:spLocks noGrp="1"/>
          </p:cNvSpPr>
          <p:nvPr>
            <p:ph idx="20"/>
          </p:nvPr>
        </p:nvSpPr>
        <p:spPr>
          <a:xfrm>
            <a:off x="456187" y="6269707"/>
            <a:ext cx="3638550" cy="381000"/>
          </a:xfrm>
        </p:spPr>
        <p:txBody>
          <a:bodyPr/>
          <a:lstStyle/>
          <a:p>
            <a:r>
              <a:rPr lang="en-US" sz="1900" dirty="0">
                <a:ea typeface="Cambria Math"/>
              </a:rPr>
              <a:t>tree is full and balanced, then </a:t>
            </a:r>
            <a:r>
              <a:rPr lang="en-US" sz="1900" i="1" dirty="0">
                <a:ea typeface="Cambria Math"/>
              </a:rPr>
              <a:t>h</a:t>
            </a:r>
            <a:r>
              <a:rPr lang="en-US" sz="1900" dirty="0">
                <a:ea typeface="Cambria Math"/>
              </a:rPr>
              <a:t> =</a:t>
            </a:r>
            <a:endParaRPr lang="en-IN" sz="1900" dirty="0"/>
          </a:p>
        </p:txBody>
      </p:sp>
      <p:graphicFrame>
        <p:nvGraphicFramePr>
          <p:cNvPr id="32" name="Object 31">
            <a:extLst>
              <a:ext uri="{FF2B5EF4-FFF2-40B4-BE49-F238E27FC236}">
                <a16:creationId xmlns:a16="http://schemas.microsoft.com/office/drawing/2014/main" id="{00E1ACB5-E629-4599-A121-FD0284BF91DB}"/>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38638143"/>
              </p:ext>
            </p:extLst>
          </p:nvPr>
        </p:nvGraphicFramePr>
        <p:xfrm>
          <a:off x="3830759" y="6303837"/>
          <a:ext cx="716938" cy="358470"/>
        </p:xfrm>
        <a:graphic>
          <a:graphicData uri="http://schemas.openxmlformats.org/presentationml/2006/ole">
            <mc:AlternateContent xmlns:mc="http://schemas.openxmlformats.org/markup-compatibility/2006">
              <mc:Choice xmlns:v="urn:schemas-microsoft-com:vml" Requires="v">
                <p:oleObj name="Equation" r:id="rId13" imgW="507960" imgH="253800" progId="Equation.DSMT4">
                  <p:embed/>
                </p:oleObj>
              </mc:Choice>
              <mc:Fallback>
                <p:oleObj name="Equation" r:id="rId13" imgW="507960" imgH="253800" progId="Equation.DSMT4">
                  <p:embed/>
                  <p:pic>
                    <p:nvPicPr>
                      <p:cNvPr id="9" name="Object 8">
                        <a:extLst>
                          <a:ext uri="{FF2B5EF4-FFF2-40B4-BE49-F238E27FC236}">
                            <a16:creationId xmlns:a16="http://schemas.microsoft.com/office/drawing/2014/main" id="{9FDAE21F-5606-45A1-9F09-D74E3E0C7E50}"/>
                          </a:ext>
                        </a:extLst>
                      </p:cNvPr>
                      <p:cNvPicPr/>
                      <p:nvPr/>
                    </p:nvPicPr>
                    <p:blipFill>
                      <a:blip r:embed="rId14"/>
                      <a:stretch>
                        <a:fillRect/>
                      </a:stretch>
                    </p:blipFill>
                    <p:spPr>
                      <a:xfrm>
                        <a:off x="3830759" y="6303837"/>
                        <a:ext cx="716938" cy="358470"/>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406AF2C5-22FE-4417-AC13-B229F76636B5}"/>
              </a:ext>
            </a:extLst>
          </p:cNvPr>
          <p:cNvSpPr>
            <a:spLocks noGrp="1"/>
          </p:cNvSpPr>
          <p:nvPr>
            <p:ph idx="21"/>
          </p:nvPr>
        </p:nvSpPr>
        <p:spPr>
          <a:xfrm>
            <a:off x="4445493" y="6276581"/>
            <a:ext cx="3707907" cy="381000"/>
          </a:xfrm>
        </p:spPr>
        <p:txBody>
          <a:bodyPr/>
          <a:lstStyle/>
          <a:p>
            <a:r>
              <a:rPr lang="en-US" sz="1900" dirty="0">
                <a:solidFill>
                  <a:prstClr val="black"/>
                </a:solidFill>
                <a:ea typeface="Cambria Math"/>
              </a:rPr>
              <a:t>. (</a:t>
            </a:r>
            <a:r>
              <a:rPr lang="en-US" sz="1900" i="1" dirty="0">
                <a:solidFill>
                  <a:prstClr val="black"/>
                </a:solidFill>
                <a:ea typeface="Cambria Math"/>
              </a:rPr>
              <a:t>see text for the proof</a:t>
            </a:r>
            <a:r>
              <a:rPr lang="en-US" sz="1900" dirty="0">
                <a:solidFill>
                  <a:prstClr val="black"/>
                </a:solidFill>
                <a:ea typeface="Cambria Math"/>
              </a:rPr>
              <a:t>)</a:t>
            </a:r>
            <a:endParaRPr lang="en-US" sz="1900" dirty="0"/>
          </a:p>
        </p:txBody>
      </p:sp>
      <p:sp>
        <p:nvSpPr>
          <p:cNvPr id="25" name="Slide Number Placeholder 5">
            <a:extLst>
              <a:ext uri="{FF2B5EF4-FFF2-40B4-BE49-F238E27FC236}">
                <a16:creationId xmlns:a16="http://schemas.microsoft.com/office/drawing/2014/main" id="{02BCFA48-5340-464F-B25B-CCDF1E8F2B9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18</a:t>
            </a:fld>
            <a:endParaRPr lang="en-US" dirty="0">
              <a:solidFill>
                <a:schemeClr val="bg1"/>
              </a:solidFill>
            </a:endParaRPr>
          </a:p>
        </p:txBody>
      </p:sp>
    </p:spTree>
    <p:extLst>
      <p:ext uri="{BB962C8B-B14F-4D97-AF65-F5344CB8AC3E}">
        <p14:creationId xmlns:p14="http://schemas.microsoft.com/office/powerpoint/2010/main" val="71699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Tree Traversal </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11.3</a:t>
            </a:r>
          </a:p>
        </p:txBody>
      </p:sp>
      <p:sp>
        <p:nvSpPr>
          <p:cNvPr id="4" name="Slide Number Placeholder 5">
            <a:extLst>
              <a:ext uri="{FF2B5EF4-FFF2-40B4-BE49-F238E27FC236}">
                <a16:creationId xmlns:a16="http://schemas.microsoft.com/office/drawing/2014/main" id="{9A445FB5-74F3-471E-910C-5AB6B8FA5FD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690946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Summary</a:t>
            </a:r>
          </a:p>
        </p:txBody>
      </p:sp>
      <p:sp>
        <p:nvSpPr>
          <p:cNvPr id="3" name="Content Placeholder 2"/>
          <p:cNvSpPr>
            <a:spLocks noGrp="1"/>
          </p:cNvSpPr>
          <p:nvPr>
            <p:ph idx="1"/>
          </p:nvPr>
        </p:nvSpPr>
        <p:spPr>
          <a:xfrm>
            <a:off x="457200" y="1295400"/>
            <a:ext cx="8534400" cy="5181600"/>
          </a:xfrm>
        </p:spPr>
        <p:txBody>
          <a:bodyPr/>
          <a:lstStyle/>
          <a:p>
            <a:r>
              <a:rPr lang="en-US" dirty="0"/>
              <a:t>Introduction to Trees.</a:t>
            </a:r>
          </a:p>
          <a:p>
            <a:r>
              <a:rPr lang="en-US" dirty="0"/>
              <a:t>Applications of Trees (</a:t>
            </a:r>
            <a:r>
              <a:rPr lang="en-US" i="1" dirty="0"/>
              <a:t>not currently included in overheads</a:t>
            </a:r>
            <a:r>
              <a:rPr lang="en-US" dirty="0"/>
              <a:t>).</a:t>
            </a:r>
          </a:p>
          <a:p>
            <a:r>
              <a:rPr lang="en-US" dirty="0"/>
              <a:t>Tree Traversal.</a:t>
            </a:r>
          </a:p>
          <a:p>
            <a:r>
              <a:rPr lang="en-US" dirty="0"/>
              <a:t>Spanning Trees.</a:t>
            </a:r>
          </a:p>
          <a:p>
            <a:r>
              <a:rPr lang="en-US" dirty="0"/>
              <a:t>Minimum Spanning Trees (</a:t>
            </a:r>
            <a:r>
              <a:rPr lang="en-US" i="1" dirty="0"/>
              <a:t>not currently included in overheads</a:t>
            </a:r>
            <a:r>
              <a:rPr lang="en-US" dirty="0"/>
              <a:t>).</a:t>
            </a:r>
          </a:p>
        </p:txBody>
      </p:sp>
      <p:sp>
        <p:nvSpPr>
          <p:cNvPr id="4" name="Slide Number Placeholder 5">
            <a:extLst>
              <a:ext uri="{FF2B5EF4-FFF2-40B4-BE49-F238E27FC236}">
                <a16:creationId xmlns:a16="http://schemas.microsoft.com/office/drawing/2014/main" id="{E6123E4B-074F-45E1-BACD-A793A05E441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a:t>
            </a:fld>
            <a:endParaRPr lang="en-US" dirty="0">
              <a:solidFill>
                <a:schemeClr val="bg1"/>
              </a:solidFill>
            </a:endParaRPr>
          </a:p>
        </p:txBody>
      </p:sp>
    </p:spTree>
    <p:extLst>
      <p:ext uri="{BB962C8B-B14F-4D97-AF65-F5344CB8AC3E}">
        <p14:creationId xmlns:p14="http://schemas.microsoft.com/office/powerpoint/2010/main" val="766881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2</a:t>
            </a:r>
          </a:p>
        </p:txBody>
      </p:sp>
      <p:sp>
        <p:nvSpPr>
          <p:cNvPr id="3" name="Content Placeholder 2"/>
          <p:cNvSpPr>
            <a:spLocks noGrp="1"/>
          </p:cNvSpPr>
          <p:nvPr>
            <p:ph idx="1"/>
          </p:nvPr>
        </p:nvSpPr>
        <p:spPr/>
        <p:txBody>
          <a:bodyPr/>
          <a:lstStyle/>
          <a:p>
            <a:r>
              <a:rPr lang="en-US" dirty="0"/>
              <a:t>Universal Address Systems (</a:t>
            </a:r>
            <a:r>
              <a:rPr lang="en-US" i="1" dirty="0"/>
              <a:t>not currently included in overheads</a:t>
            </a:r>
            <a:r>
              <a:rPr lang="en-US" dirty="0"/>
              <a:t>).</a:t>
            </a:r>
          </a:p>
          <a:p>
            <a:r>
              <a:rPr lang="en-US" dirty="0"/>
              <a:t>Traversal Algorithms.</a:t>
            </a:r>
          </a:p>
          <a:p>
            <a:r>
              <a:rPr lang="en-US" dirty="0"/>
              <a:t>Infix, Prefix, and Postfix Notation.</a:t>
            </a:r>
          </a:p>
        </p:txBody>
      </p:sp>
      <p:sp>
        <p:nvSpPr>
          <p:cNvPr id="4" name="Slide Number Placeholder 5">
            <a:extLst>
              <a:ext uri="{FF2B5EF4-FFF2-40B4-BE49-F238E27FC236}">
                <a16:creationId xmlns:a16="http://schemas.microsoft.com/office/drawing/2014/main" id="{AC5DE1B4-A796-4577-8A0F-0EDE87527B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932493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Tree Traversal</a:t>
            </a:r>
          </a:p>
        </p:txBody>
      </p:sp>
      <p:sp>
        <p:nvSpPr>
          <p:cNvPr id="2" name="Content Placeholder 2"/>
          <p:cNvSpPr>
            <a:spLocks noGrp="1"/>
          </p:cNvSpPr>
          <p:nvPr>
            <p:ph idx="1"/>
          </p:nvPr>
        </p:nvSpPr>
        <p:spPr/>
        <p:txBody>
          <a:bodyPr/>
          <a:lstStyle/>
          <a:p>
            <a:r>
              <a:rPr lang="en-US" dirty="0"/>
              <a:t>Procedures for systematically visiting every vertex of an ordered tree are called </a:t>
            </a:r>
            <a:r>
              <a:rPr lang="en-US" i="1" dirty="0"/>
              <a:t>traversals</a:t>
            </a:r>
            <a:r>
              <a:rPr lang="en-US" dirty="0"/>
              <a:t>. </a:t>
            </a:r>
          </a:p>
          <a:p>
            <a:r>
              <a:rPr lang="en-US" dirty="0"/>
              <a:t>The three most commonly used </a:t>
            </a:r>
            <a:r>
              <a:rPr lang="en-US" i="1" dirty="0"/>
              <a:t>traversals</a:t>
            </a:r>
            <a:r>
              <a:rPr lang="en-US" dirty="0"/>
              <a:t> are </a:t>
            </a:r>
            <a:r>
              <a:rPr lang="en-US" i="1" dirty="0"/>
              <a:t>preorder</a:t>
            </a:r>
            <a:r>
              <a:rPr lang="en-US" dirty="0"/>
              <a:t> </a:t>
            </a:r>
            <a:r>
              <a:rPr lang="en-US" i="1" dirty="0"/>
              <a:t>traversal</a:t>
            </a:r>
            <a:r>
              <a:rPr lang="en-US" dirty="0"/>
              <a:t>, </a:t>
            </a:r>
            <a:r>
              <a:rPr lang="en-US" i="1" dirty="0" err="1"/>
              <a:t>inorder</a:t>
            </a:r>
            <a:r>
              <a:rPr lang="en-US" i="1" dirty="0"/>
              <a:t> traversal</a:t>
            </a:r>
            <a:r>
              <a:rPr lang="en-US" dirty="0"/>
              <a:t>, and </a:t>
            </a:r>
            <a:r>
              <a:rPr lang="en-US" i="1" dirty="0" err="1"/>
              <a:t>postorder</a:t>
            </a:r>
            <a:r>
              <a:rPr lang="en-US" i="1" dirty="0"/>
              <a:t> traversal</a:t>
            </a:r>
            <a:r>
              <a:rPr lang="en-US" dirty="0"/>
              <a:t>.</a:t>
            </a:r>
          </a:p>
        </p:txBody>
      </p:sp>
      <p:sp>
        <p:nvSpPr>
          <p:cNvPr id="4" name="Slide Number Placeholder 5">
            <a:extLst>
              <a:ext uri="{FF2B5EF4-FFF2-40B4-BE49-F238E27FC236}">
                <a16:creationId xmlns:a16="http://schemas.microsoft.com/office/drawing/2014/main" id="{8ECD9AC8-456F-45F4-9CDE-8657018734B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21</a:t>
            </a:fld>
            <a:endParaRPr lang="en-US" dirty="0">
              <a:solidFill>
                <a:schemeClr val="bg1"/>
              </a:solidFill>
            </a:endParaRPr>
          </a:p>
        </p:txBody>
      </p:sp>
    </p:spTree>
    <p:extLst>
      <p:ext uri="{BB962C8B-B14F-4D97-AF65-F5344CB8AC3E}">
        <p14:creationId xmlns:p14="http://schemas.microsoft.com/office/powerpoint/2010/main" val="264946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E320-F24B-48DA-AE51-54302E67B3EE}"/>
              </a:ext>
            </a:extLst>
          </p:cNvPr>
          <p:cNvSpPr>
            <a:spLocks noGrp="1"/>
          </p:cNvSpPr>
          <p:nvPr>
            <p:ph type="title"/>
          </p:nvPr>
        </p:nvSpPr>
        <p:spPr/>
        <p:txBody>
          <a:bodyPr/>
          <a:lstStyle/>
          <a:p>
            <a:r>
              <a:rPr lang="en-US" dirty="0"/>
              <a:t>Preorder Traversal</a:t>
            </a:r>
            <a:r>
              <a:rPr lang="en-US" sz="1500" dirty="0"/>
              <a:t> 1</a:t>
            </a:r>
            <a:endParaRPr lang="en-IN" dirty="0"/>
          </a:p>
        </p:txBody>
      </p:sp>
      <p:sp>
        <p:nvSpPr>
          <p:cNvPr id="3" name="Content Placeholder 2">
            <a:extLst>
              <a:ext uri="{FF2B5EF4-FFF2-40B4-BE49-F238E27FC236}">
                <a16:creationId xmlns:a16="http://schemas.microsoft.com/office/drawing/2014/main" id="{54245FFE-CD82-4C9F-A40D-F3FDDCDFD308}"/>
              </a:ext>
            </a:extLst>
          </p:cNvPr>
          <p:cNvSpPr>
            <a:spLocks noGrp="1"/>
          </p:cNvSpPr>
          <p:nvPr>
            <p:ph idx="1"/>
          </p:nvPr>
        </p:nvSpPr>
        <p:spPr>
          <a:xfrm>
            <a:off x="457200" y="1295400"/>
            <a:ext cx="8458200" cy="2133600"/>
          </a:xfrm>
        </p:spPr>
        <p:txBody>
          <a:bodyPr/>
          <a:lstStyle/>
          <a:p>
            <a:r>
              <a:rPr lang="en-US" sz="3200" b="1" dirty="0"/>
              <a:t>Definition</a:t>
            </a:r>
            <a:r>
              <a:rPr lang="en-US" sz="3200" dirty="0"/>
              <a:t>: Let </a:t>
            </a:r>
            <a:r>
              <a:rPr lang="en-US" sz="3200" i="1" dirty="0"/>
              <a:t>T</a:t>
            </a:r>
            <a:r>
              <a:rPr lang="en-US" sz="3200" dirty="0"/>
              <a:t> be an ordered rooted tree with root </a:t>
            </a:r>
            <a:r>
              <a:rPr lang="en-US" sz="3200" i="1" dirty="0"/>
              <a:t>r</a:t>
            </a:r>
            <a:r>
              <a:rPr lang="en-US" sz="3200" dirty="0"/>
              <a:t>. If </a:t>
            </a:r>
            <a:r>
              <a:rPr lang="en-US" sz="3200" i="1" dirty="0"/>
              <a:t>T</a:t>
            </a:r>
            <a:r>
              <a:rPr lang="en-US" sz="3200" dirty="0"/>
              <a:t> consists only of </a:t>
            </a:r>
            <a:r>
              <a:rPr lang="en-US" sz="3200" i="1" dirty="0"/>
              <a:t>r</a:t>
            </a:r>
            <a:r>
              <a:rPr lang="en-US" sz="3200" dirty="0"/>
              <a:t>, then </a:t>
            </a:r>
            <a:r>
              <a:rPr lang="en-US" sz="3200" i="1" dirty="0"/>
              <a:t>r</a:t>
            </a:r>
            <a:r>
              <a:rPr lang="en-US" sz="3200" dirty="0"/>
              <a:t> is the </a:t>
            </a:r>
            <a:r>
              <a:rPr lang="en-US" sz="3200" i="1" dirty="0"/>
              <a:t>preorder traversal </a:t>
            </a:r>
            <a:r>
              <a:rPr lang="en-US" sz="3200" dirty="0"/>
              <a:t>of </a:t>
            </a:r>
            <a:r>
              <a:rPr lang="en-US" sz="3200" i="1" dirty="0"/>
              <a:t>T</a:t>
            </a:r>
            <a:r>
              <a:rPr lang="en-US" sz="3200" dirty="0"/>
              <a:t>. Otherwise, suppose that</a:t>
            </a:r>
            <a:endParaRPr lang="en-IN" sz="3200" dirty="0"/>
          </a:p>
        </p:txBody>
      </p:sp>
      <p:graphicFrame>
        <p:nvGraphicFramePr>
          <p:cNvPr id="16" name="Object 15">
            <a:extLst>
              <a:ext uri="{FF2B5EF4-FFF2-40B4-BE49-F238E27FC236}">
                <a16:creationId xmlns:a16="http://schemas.microsoft.com/office/drawing/2014/main" id="{97150739-1EEB-42F5-A6FD-EF1BA0A446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82670204"/>
              </p:ext>
            </p:extLst>
          </p:nvPr>
        </p:nvGraphicFramePr>
        <p:xfrm>
          <a:off x="7027079" y="2279117"/>
          <a:ext cx="1659721" cy="623236"/>
        </p:xfrm>
        <a:graphic>
          <a:graphicData uri="http://schemas.openxmlformats.org/presentationml/2006/ole">
            <mc:AlternateContent xmlns:mc="http://schemas.openxmlformats.org/markup-compatibility/2006">
              <mc:Choice xmlns:v="urn:schemas-microsoft-com:vml" Requires="v">
                <p:oleObj name="Equation" r:id="rId2" imgW="609480" imgH="228600" progId="Equation.DSMT4">
                  <p:embed/>
                </p:oleObj>
              </mc:Choice>
              <mc:Fallback>
                <p:oleObj name="Equation" r:id="rId2" imgW="609480" imgH="228600" progId="Equation.DSMT4">
                  <p:embed/>
                  <p:pic>
                    <p:nvPicPr>
                      <p:cNvPr id="3" name="Object 2">
                        <a:extLst>
                          <a:ext uri="{FF2B5EF4-FFF2-40B4-BE49-F238E27FC236}">
                            <a16:creationId xmlns:a16="http://schemas.microsoft.com/office/drawing/2014/main" id="{3792B1C4-3330-4FE5-8485-167257E3607D}"/>
                          </a:ext>
                        </a:extLst>
                      </p:cNvPr>
                      <p:cNvPicPr/>
                      <p:nvPr/>
                    </p:nvPicPr>
                    <p:blipFill>
                      <a:blip r:embed="rId3"/>
                      <a:stretch>
                        <a:fillRect/>
                      </a:stretch>
                    </p:blipFill>
                    <p:spPr>
                      <a:xfrm>
                        <a:off x="7027079" y="2279117"/>
                        <a:ext cx="1659721" cy="623236"/>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FE6D2326-768D-4E98-9799-2A238F0637A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7400650"/>
              </p:ext>
            </p:extLst>
          </p:nvPr>
        </p:nvGraphicFramePr>
        <p:xfrm>
          <a:off x="528447" y="2783393"/>
          <a:ext cx="396671" cy="595009"/>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528447" y="2783393"/>
                        <a:ext cx="396671" cy="59500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CA7635D-317E-4815-B6AA-4F12458EE46E}"/>
              </a:ext>
            </a:extLst>
          </p:cNvPr>
          <p:cNvSpPr>
            <a:spLocks noGrp="1"/>
          </p:cNvSpPr>
          <p:nvPr>
            <p:ph idx="10"/>
          </p:nvPr>
        </p:nvSpPr>
        <p:spPr>
          <a:xfrm>
            <a:off x="883170" y="2760023"/>
            <a:ext cx="8224421" cy="677636"/>
          </a:xfrm>
        </p:spPr>
        <p:txBody>
          <a:bodyPr/>
          <a:lstStyle/>
          <a:p>
            <a:r>
              <a:rPr lang="en-US" sz="3200" dirty="0"/>
              <a:t>are the subtrees of </a:t>
            </a:r>
            <a:r>
              <a:rPr lang="en-US" sz="3200" i="1" dirty="0"/>
              <a:t>r</a:t>
            </a:r>
            <a:r>
              <a:rPr lang="en-US" sz="3200" dirty="0"/>
              <a:t> from left to right in </a:t>
            </a:r>
            <a:r>
              <a:rPr lang="en-US" sz="3200" i="1" dirty="0"/>
              <a:t>T</a:t>
            </a:r>
            <a:r>
              <a:rPr lang="en-US" sz="3200" dirty="0"/>
              <a:t>. The</a:t>
            </a:r>
            <a:endParaRPr lang="en-IN" sz="3200" dirty="0"/>
          </a:p>
        </p:txBody>
      </p:sp>
      <p:sp>
        <p:nvSpPr>
          <p:cNvPr id="5" name="Content Placeholder 4">
            <a:extLst>
              <a:ext uri="{FF2B5EF4-FFF2-40B4-BE49-F238E27FC236}">
                <a16:creationId xmlns:a16="http://schemas.microsoft.com/office/drawing/2014/main" id="{1434F71C-C233-425E-890E-C08DC4EE7B4E}"/>
              </a:ext>
            </a:extLst>
          </p:cNvPr>
          <p:cNvSpPr>
            <a:spLocks noGrp="1"/>
          </p:cNvSpPr>
          <p:nvPr>
            <p:ph idx="11"/>
          </p:nvPr>
        </p:nvSpPr>
        <p:spPr>
          <a:xfrm>
            <a:off x="457198" y="3247957"/>
            <a:ext cx="8534400" cy="951702"/>
          </a:xfrm>
        </p:spPr>
        <p:txBody>
          <a:bodyPr/>
          <a:lstStyle/>
          <a:p>
            <a:r>
              <a:rPr lang="en-US" sz="3200" dirty="0"/>
              <a:t>preorder traversal  begins by visiting </a:t>
            </a:r>
            <a:r>
              <a:rPr lang="en-US" sz="3200" i="1" dirty="0"/>
              <a:t>r</a:t>
            </a:r>
            <a:r>
              <a:rPr lang="en-US" sz="3200" dirty="0"/>
              <a:t>, and continues by traversing</a:t>
            </a:r>
            <a:endParaRPr lang="en-IN" sz="3200" dirty="0"/>
          </a:p>
        </p:txBody>
      </p:sp>
      <p:graphicFrame>
        <p:nvGraphicFramePr>
          <p:cNvPr id="17" name="Object 16">
            <a:extLst>
              <a:ext uri="{FF2B5EF4-FFF2-40B4-BE49-F238E27FC236}">
                <a16:creationId xmlns:a16="http://schemas.microsoft.com/office/drawing/2014/main" id="{8D92AB31-C37D-4AEF-88CA-E97435458D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688420385"/>
              </p:ext>
            </p:extLst>
          </p:nvPr>
        </p:nvGraphicFramePr>
        <p:xfrm>
          <a:off x="4433358" y="3769253"/>
          <a:ext cx="367242" cy="600941"/>
        </p:xfrm>
        <a:graphic>
          <a:graphicData uri="http://schemas.openxmlformats.org/presentationml/2006/ole">
            <mc:AlternateContent xmlns:mc="http://schemas.openxmlformats.org/markup-compatibility/2006">
              <mc:Choice xmlns:v="urn:schemas-microsoft-com:vml" Requires="v">
                <p:oleObj name="Equation" r:id="rId6" imgW="139680" imgH="228600" progId="Equation.DSMT4">
                  <p:embed/>
                </p:oleObj>
              </mc:Choice>
              <mc:Fallback>
                <p:oleObj name="Equation" r:id="rId6" imgW="139680" imgH="228600" progId="Equation.DSMT4">
                  <p:embed/>
                  <p:pic>
                    <p:nvPicPr>
                      <p:cNvPr id="4" name="Object 3">
                        <a:extLst>
                          <a:ext uri="{FF2B5EF4-FFF2-40B4-BE49-F238E27FC236}">
                            <a16:creationId xmlns:a16="http://schemas.microsoft.com/office/drawing/2014/main" id="{B4A9F47C-911B-4032-8F2F-9A29717CC9CB}"/>
                          </a:ext>
                        </a:extLst>
                      </p:cNvPr>
                      <p:cNvPicPr/>
                      <p:nvPr/>
                    </p:nvPicPr>
                    <p:blipFill>
                      <a:blip r:embed="rId7"/>
                      <a:stretch>
                        <a:fillRect/>
                      </a:stretch>
                    </p:blipFill>
                    <p:spPr>
                      <a:xfrm>
                        <a:off x="4433358" y="3769253"/>
                        <a:ext cx="367242" cy="60094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27A411A-87A8-4F2A-AEA3-6B62224ECFB8}"/>
              </a:ext>
            </a:extLst>
          </p:cNvPr>
          <p:cNvSpPr>
            <a:spLocks noGrp="1"/>
          </p:cNvSpPr>
          <p:nvPr>
            <p:ph idx="12"/>
          </p:nvPr>
        </p:nvSpPr>
        <p:spPr>
          <a:xfrm>
            <a:off x="4800600" y="3733800"/>
            <a:ext cx="3201880" cy="609599"/>
          </a:xfrm>
        </p:spPr>
        <p:txBody>
          <a:bodyPr/>
          <a:lstStyle/>
          <a:p>
            <a:r>
              <a:rPr lang="en-US" sz="3200" dirty="0"/>
              <a:t>in preorder, then</a:t>
            </a:r>
            <a:endParaRPr lang="en-IN" sz="3200" dirty="0"/>
          </a:p>
        </p:txBody>
      </p:sp>
      <p:graphicFrame>
        <p:nvGraphicFramePr>
          <p:cNvPr id="18" name="Object 17">
            <a:extLst>
              <a:ext uri="{FF2B5EF4-FFF2-40B4-BE49-F238E27FC236}">
                <a16:creationId xmlns:a16="http://schemas.microsoft.com/office/drawing/2014/main" id="{94677D88-00C2-4C7C-9736-FC434378C2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3867261"/>
              </p:ext>
            </p:extLst>
          </p:nvPr>
        </p:nvGraphicFramePr>
        <p:xfrm>
          <a:off x="7746628" y="3787163"/>
          <a:ext cx="372498" cy="558748"/>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8" name="Object 7">
                        <a:extLst>
                          <a:ext uri="{FF2B5EF4-FFF2-40B4-BE49-F238E27FC236}">
                            <a16:creationId xmlns:a16="http://schemas.microsoft.com/office/drawing/2014/main" id="{270C6373-92C9-46A3-A39D-CCBF68290813}"/>
                          </a:ext>
                        </a:extLst>
                      </p:cNvPr>
                      <p:cNvPicPr/>
                      <p:nvPr/>
                    </p:nvPicPr>
                    <p:blipFill>
                      <a:blip r:embed="rId9"/>
                      <a:stretch>
                        <a:fillRect/>
                      </a:stretch>
                    </p:blipFill>
                    <p:spPr>
                      <a:xfrm>
                        <a:off x="7746628" y="3787163"/>
                        <a:ext cx="372498" cy="55874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74CF3E8-BED6-4180-9E08-4FFAED88F3D8}"/>
              </a:ext>
            </a:extLst>
          </p:cNvPr>
          <p:cNvSpPr>
            <a:spLocks noGrp="1"/>
          </p:cNvSpPr>
          <p:nvPr>
            <p:ph idx="13"/>
          </p:nvPr>
        </p:nvSpPr>
        <p:spPr>
          <a:xfrm>
            <a:off x="8077200" y="3733800"/>
            <a:ext cx="533399" cy="571499"/>
          </a:xfrm>
        </p:spPr>
        <p:txBody>
          <a:bodyPr/>
          <a:lstStyle/>
          <a:p>
            <a:r>
              <a:rPr lang="en-US" sz="3200" dirty="0"/>
              <a:t>in</a:t>
            </a:r>
            <a:endParaRPr lang="en-IN" sz="3200" dirty="0"/>
          </a:p>
        </p:txBody>
      </p:sp>
      <p:sp>
        <p:nvSpPr>
          <p:cNvPr id="8" name="Content Placeholder 7">
            <a:extLst>
              <a:ext uri="{FF2B5EF4-FFF2-40B4-BE49-F238E27FC236}">
                <a16:creationId xmlns:a16="http://schemas.microsoft.com/office/drawing/2014/main" id="{981D9F08-ACC4-4B33-9EE2-50B46DA39D45}"/>
              </a:ext>
            </a:extLst>
          </p:cNvPr>
          <p:cNvSpPr>
            <a:spLocks noGrp="1"/>
          </p:cNvSpPr>
          <p:nvPr>
            <p:ph idx="14"/>
          </p:nvPr>
        </p:nvSpPr>
        <p:spPr>
          <a:xfrm>
            <a:off x="457197" y="4197091"/>
            <a:ext cx="4980830" cy="533399"/>
          </a:xfrm>
        </p:spPr>
        <p:txBody>
          <a:bodyPr/>
          <a:lstStyle/>
          <a:p>
            <a:r>
              <a:rPr lang="en-US" sz="3200" dirty="0"/>
              <a:t>preorder, and so on, until</a:t>
            </a:r>
            <a:endParaRPr lang="en-IN" sz="3200" dirty="0"/>
          </a:p>
        </p:txBody>
      </p:sp>
      <p:graphicFrame>
        <p:nvGraphicFramePr>
          <p:cNvPr id="19" name="Object 18">
            <a:extLst>
              <a:ext uri="{FF2B5EF4-FFF2-40B4-BE49-F238E27FC236}">
                <a16:creationId xmlns:a16="http://schemas.microsoft.com/office/drawing/2014/main" id="{E4483067-BAFD-438F-8E27-D5FC063290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53815992"/>
              </p:ext>
            </p:extLst>
          </p:nvPr>
        </p:nvGraphicFramePr>
        <p:xfrm>
          <a:off x="4783870" y="4226454"/>
          <a:ext cx="393624" cy="590436"/>
        </p:xfrm>
        <a:graphic>
          <a:graphicData uri="http://schemas.openxmlformats.org/presentationml/2006/ole">
            <mc:AlternateContent xmlns:mc="http://schemas.openxmlformats.org/markup-compatibility/2006">
              <mc:Choice xmlns:v="urn:schemas-microsoft-com:vml" Requires="v">
                <p:oleObj name="Equation" r:id="rId10" imgW="152280" imgH="228600" progId="Equation.DSMT4">
                  <p:embed/>
                </p:oleObj>
              </mc:Choice>
              <mc:Fallback>
                <p:oleObj name="Equation" r:id="rId10" imgW="152280" imgH="228600" progId="Equation.DSMT4">
                  <p:embed/>
                  <p:pic>
                    <p:nvPicPr>
                      <p:cNvPr id="10" name="Object 9">
                        <a:extLst>
                          <a:ext uri="{FF2B5EF4-FFF2-40B4-BE49-F238E27FC236}">
                            <a16:creationId xmlns:a16="http://schemas.microsoft.com/office/drawing/2014/main" id="{73076D31-881B-4799-87F9-6F494597B37A}"/>
                          </a:ext>
                        </a:extLst>
                      </p:cNvPr>
                      <p:cNvPicPr/>
                      <p:nvPr/>
                    </p:nvPicPr>
                    <p:blipFill>
                      <a:blip r:embed="rId11"/>
                      <a:stretch>
                        <a:fillRect/>
                      </a:stretch>
                    </p:blipFill>
                    <p:spPr>
                      <a:xfrm>
                        <a:off x="4783870" y="4226454"/>
                        <a:ext cx="393624" cy="59043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1E5FA4F6-A5C1-42C5-BAA3-7806FA79C1AC}"/>
              </a:ext>
            </a:extLst>
          </p:cNvPr>
          <p:cNvSpPr>
            <a:spLocks noGrp="1"/>
          </p:cNvSpPr>
          <p:nvPr>
            <p:ph idx="15"/>
          </p:nvPr>
        </p:nvSpPr>
        <p:spPr>
          <a:xfrm>
            <a:off x="457200" y="4717646"/>
            <a:ext cx="4419600" cy="616354"/>
          </a:xfrm>
        </p:spPr>
        <p:txBody>
          <a:bodyPr/>
          <a:lstStyle/>
          <a:p>
            <a:r>
              <a:rPr lang="en-US" sz="3200" dirty="0"/>
              <a:t>is traversed in preorder.</a:t>
            </a:r>
            <a:endParaRPr lang="en-IN" sz="3200" dirty="0"/>
          </a:p>
        </p:txBody>
      </p:sp>
      <p:pic>
        <p:nvPicPr>
          <p:cNvPr id="22" name="Picture 3" descr="An ordered tree of the preorder traversal algorithm.">
            <a:extLst>
              <a:ext uri="{FF2B5EF4-FFF2-40B4-BE49-F238E27FC236}">
                <a16:creationId xmlns:a16="http://schemas.microsoft.com/office/drawing/2014/main" id="{B21EA2AD-9637-4B05-9A37-7AC653A272E5}"/>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5615662" y="4271810"/>
            <a:ext cx="3299738" cy="220519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142CDB53-46A5-4590-A08A-9A38896BC42D}"/>
              </a:ext>
            </a:extLst>
          </p:cNvPr>
          <p:cNvSpPr>
            <a:spLocks noGrp="1"/>
          </p:cNvSpPr>
          <p:nvPr>
            <p:ph type="body" sz="quarter" idx="39"/>
          </p:nvPr>
        </p:nvSpPr>
        <p:spPr>
          <a:xfrm>
            <a:off x="3465576" y="6477000"/>
            <a:ext cx="2212848" cy="152400"/>
          </a:xfrm>
        </p:spPr>
        <p:txBody>
          <a:bodyPr/>
          <a:lstStyle/>
          <a:p>
            <a:r>
              <a:rPr lang="en-US" dirty="0">
                <a:hlinkClick r:id="rId13"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7C26DBAB-0EE1-4E63-9650-E3E733309C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22</a:t>
            </a:fld>
            <a:endParaRPr lang="en-US" dirty="0">
              <a:solidFill>
                <a:schemeClr val="bg1"/>
              </a:solidFill>
            </a:endParaRPr>
          </a:p>
        </p:txBody>
      </p:sp>
    </p:spTree>
    <p:extLst>
      <p:ext uri="{BB962C8B-B14F-4D97-AF65-F5344CB8AC3E}">
        <p14:creationId xmlns:p14="http://schemas.microsoft.com/office/powerpoint/2010/main" val="2184578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27D-0BCD-4B77-88FA-7F2A57B70253}"/>
              </a:ext>
            </a:extLst>
          </p:cNvPr>
          <p:cNvSpPr>
            <a:spLocks noGrp="1"/>
          </p:cNvSpPr>
          <p:nvPr>
            <p:ph type="title"/>
          </p:nvPr>
        </p:nvSpPr>
        <p:spPr/>
        <p:txBody>
          <a:bodyPr/>
          <a:lstStyle/>
          <a:p>
            <a:r>
              <a:rPr lang="en-US" dirty="0"/>
              <a:t>Preorder Traversal</a:t>
            </a:r>
            <a:r>
              <a:rPr lang="en-US" sz="1500" dirty="0"/>
              <a:t> 2</a:t>
            </a:r>
            <a:endParaRPr lang="en-IN" dirty="0"/>
          </a:p>
        </p:txBody>
      </p:sp>
      <p:sp>
        <p:nvSpPr>
          <p:cNvPr id="3" name="Content Placeholder 2">
            <a:extLst>
              <a:ext uri="{FF2B5EF4-FFF2-40B4-BE49-F238E27FC236}">
                <a16:creationId xmlns:a16="http://schemas.microsoft.com/office/drawing/2014/main" id="{55767BE7-273F-4E0D-A716-1F3B161DA1F3}"/>
              </a:ext>
            </a:extLst>
          </p:cNvPr>
          <p:cNvSpPr>
            <a:spLocks noGrp="1"/>
          </p:cNvSpPr>
          <p:nvPr>
            <p:ph idx="1"/>
          </p:nvPr>
        </p:nvSpPr>
        <p:spPr>
          <a:xfrm>
            <a:off x="457200" y="1295400"/>
            <a:ext cx="5029200" cy="5105400"/>
          </a:xfrm>
          <a:ln w="9525">
            <a:solidFill>
              <a:srgbClr val="00B0F0"/>
            </a:solidFill>
          </a:ln>
        </p:spPr>
        <p:txBody>
          <a:bodyPr/>
          <a:lstStyle/>
          <a:p>
            <a:pPr>
              <a:spcBef>
                <a:spcPts val="600"/>
              </a:spcBef>
            </a:pPr>
            <a:r>
              <a:rPr lang="en-US" b="1" dirty="0"/>
              <a:t>procedure  </a:t>
            </a:r>
            <a:r>
              <a:rPr lang="en-US" i="1" dirty="0"/>
              <a:t>preorder</a:t>
            </a:r>
            <a:r>
              <a:rPr lang="en-US" dirty="0"/>
              <a:t> (</a:t>
            </a:r>
            <a:r>
              <a:rPr lang="en-US" i="1" dirty="0"/>
              <a:t>T</a:t>
            </a:r>
            <a:r>
              <a:rPr lang="en-US" dirty="0"/>
              <a:t>: ordered rooted tree)</a:t>
            </a:r>
          </a:p>
          <a:p>
            <a:pPr>
              <a:spcBef>
                <a:spcPts val="600"/>
              </a:spcBef>
            </a:pPr>
            <a:r>
              <a:rPr lang="en-US" i="1" dirty="0"/>
              <a:t>r</a:t>
            </a:r>
            <a:r>
              <a:rPr lang="en-US" dirty="0"/>
              <a:t> := root of </a:t>
            </a:r>
            <a:r>
              <a:rPr lang="en-US" i="1" dirty="0"/>
              <a:t>T</a:t>
            </a:r>
          </a:p>
          <a:p>
            <a:pPr>
              <a:spcBef>
                <a:spcPts val="600"/>
              </a:spcBef>
            </a:pPr>
            <a:r>
              <a:rPr lang="en-US" dirty="0"/>
              <a:t>list</a:t>
            </a:r>
            <a:r>
              <a:rPr lang="en-US" i="1" dirty="0"/>
              <a:t> r</a:t>
            </a:r>
          </a:p>
          <a:p>
            <a:pPr>
              <a:spcBef>
                <a:spcPts val="600"/>
              </a:spcBef>
            </a:pPr>
            <a:r>
              <a:rPr lang="en-US" b="1" dirty="0"/>
              <a:t>for</a:t>
            </a:r>
            <a:r>
              <a:rPr lang="en-US" dirty="0"/>
              <a:t> each child </a:t>
            </a:r>
            <a:r>
              <a:rPr lang="en-US" i="1" dirty="0"/>
              <a:t>c</a:t>
            </a:r>
            <a:r>
              <a:rPr lang="en-US" dirty="0"/>
              <a:t> of</a:t>
            </a:r>
            <a:r>
              <a:rPr lang="en-US" i="1" dirty="0"/>
              <a:t> r </a:t>
            </a:r>
            <a:r>
              <a:rPr lang="en-US" dirty="0"/>
              <a:t>from left to right</a:t>
            </a:r>
          </a:p>
          <a:p>
            <a:pPr>
              <a:spcBef>
                <a:spcPts val="600"/>
              </a:spcBef>
              <a:spcAft>
                <a:spcPts val="1200"/>
              </a:spcAft>
            </a:pPr>
            <a:r>
              <a:rPr lang="en-US" i="1" dirty="0"/>
              <a:t>T</a:t>
            </a:r>
            <a:r>
              <a:rPr lang="en-US" dirty="0"/>
              <a:t>(</a:t>
            </a:r>
            <a:r>
              <a:rPr lang="en-US" i="1" dirty="0"/>
              <a:t>c</a:t>
            </a:r>
            <a:r>
              <a:rPr lang="en-US" dirty="0"/>
              <a:t>) := subtree with </a:t>
            </a:r>
            <a:r>
              <a:rPr lang="en-US" i="1" dirty="0"/>
              <a:t>c</a:t>
            </a:r>
            <a:r>
              <a:rPr lang="en-US" dirty="0"/>
              <a:t> as root</a:t>
            </a:r>
            <a:endParaRPr lang="en-IN" dirty="0"/>
          </a:p>
        </p:txBody>
      </p:sp>
      <p:sp>
        <p:nvSpPr>
          <p:cNvPr id="4" name="Content Placeholder 3">
            <a:extLst>
              <a:ext uri="{FF2B5EF4-FFF2-40B4-BE49-F238E27FC236}">
                <a16:creationId xmlns:a16="http://schemas.microsoft.com/office/drawing/2014/main" id="{82E1B79E-2065-49DB-A7EC-EDA9825C3103}"/>
              </a:ext>
            </a:extLst>
          </p:cNvPr>
          <p:cNvSpPr>
            <a:spLocks noGrp="1"/>
          </p:cNvSpPr>
          <p:nvPr>
            <p:ph idx="13"/>
          </p:nvPr>
        </p:nvSpPr>
        <p:spPr>
          <a:xfrm>
            <a:off x="457200" y="5486400"/>
            <a:ext cx="1905000" cy="533400"/>
          </a:xfrm>
        </p:spPr>
        <p:txBody>
          <a:bodyPr/>
          <a:lstStyle/>
          <a:p>
            <a:r>
              <a:rPr lang="en-US" i="1" dirty="0"/>
              <a:t>preorder</a:t>
            </a:r>
          </a:p>
        </p:txBody>
      </p:sp>
      <p:graphicFrame>
        <p:nvGraphicFramePr>
          <p:cNvPr id="18" name="Object 17">
            <a:extLst>
              <a:ext uri="{FF2B5EF4-FFF2-40B4-BE49-F238E27FC236}">
                <a16:creationId xmlns:a16="http://schemas.microsoft.com/office/drawing/2014/main" id="{7DA4DA08-00D0-4F9D-8DB0-CEABB37965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5465820"/>
              </p:ext>
            </p:extLst>
          </p:nvPr>
        </p:nvGraphicFramePr>
        <p:xfrm>
          <a:off x="1949593" y="5459186"/>
          <a:ext cx="1143000" cy="653143"/>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18" name="Object 17">
                        <a:extLst>
                          <a:ext uri="{FF2B5EF4-FFF2-40B4-BE49-F238E27FC236}">
                            <a16:creationId xmlns:a16="http://schemas.microsoft.com/office/drawing/2014/main" id="{7DA4DA08-00D0-4F9D-8DB0-CEABB379650D}"/>
                          </a:ext>
                        </a:extLst>
                      </p:cNvPr>
                      <p:cNvPicPr/>
                      <p:nvPr/>
                    </p:nvPicPr>
                    <p:blipFill>
                      <a:blip r:embed="rId3"/>
                      <a:stretch>
                        <a:fillRect/>
                      </a:stretch>
                    </p:blipFill>
                    <p:spPr>
                      <a:xfrm>
                        <a:off x="1949593" y="5459186"/>
                        <a:ext cx="1143000" cy="653143"/>
                      </a:xfrm>
                      <a:prstGeom prst="rect">
                        <a:avLst/>
                      </a:prstGeom>
                    </p:spPr>
                  </p:pic>
                </p:oleObj>
              </mc:Fallback>
            </mc:AlternateContent>
          </a:graphicData>
        </a:graphic>
      </p:graphicFrame>
      <p:pic>
        <p:nvPicPr>
          <p:cNvPr id="13" name="Picture 3" descr="An ordered rooted tree T, described in the previous figure and 4 steps of the preorder traversal algorithm.">
            <a:extLst>
              <a:ext uri="{FF2B5EF4-FFF2-40B4-BE49-F238E27FC236}">
                <a16:creationId xmlns:a16="http://schemas.microsoft.com/office/drawing/2014/main" id="{8D329B95-0B07-446A-8F6D-189CBE2852E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96174" y="1329466"/>
            <a:ext cx="2908506" cy="488141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116C576-100C-4AB8-803A-71F1B8A7767B}"/>
              </a:ext>
            </a:extLst>
          </p:cNvPr>
          <p:cNvSpPr>
            <a:spLocks noGrp="1"/>
          </p:cNvSpPr>
          <p:nvPr>
            <p:ph type="body" sz="quarter" idx="18"/>
          </p:nvPr>
        </p:nvSpPr>
        <p:spPr>
          <a:xfrm>
            <a:off x="3465576" y="6477000"/>
            <a:ext cx="2212848" cy="160620"/>
          </a:xfrm>
        </p:spPr>
        <p:txBody>
          <a:bodyPr/>
          <a:lstStyle/>
          <a:p>
            <a:r>
              <a:rPr lang="en-US" dirty="0">
                <a:hlinkClick r:id="rId5"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11C7D684-9E31-42D1-BE68-039291B2F1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23</a:t>
            </a:fld>
            <a:endParaRPr lang="en-US" dirty="0">
              <a:solidFill>
                <a:schemeClr val="bg1"/>
              </a:solidFill>
            </a:endParaRPr>
          </a:p>
        </p:txBody>
      </p:sp>
    </p:spTree>
    <p:extLst>
      <p:ext uri="{BB962C8B-B14F-4D97-AF65-F5344CB8AC3E}">
        <p14:creationId xmlns:p14="http://schemas.microsoft.com/office/powerpoint/2010/main" val="3533678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E320-F24B-48DA-AE51-54302E67B3EE}"/>
              </a:ext>
            </a:extLst>
          </p:cNvPr>
          <p:cNvSpPr>
            <a:spLocks noGrp="1"/>
          </p:cNvSpPr>
          <p:nvPr>
            <p:ph type="title"/>
          </p:nvPr>
        </p:nvSpPr>
        <p:spPr/>
        <p:txBody>
          <a:bodyPr/>
          <a:lstStyle/>
          <a:p>
            <a:r>
              <a:rPr lang="en-US" dirty="0" err="1"/>
              <a:t>Inorder</a:t>
            </a:r>
            <a:r>
              <a:rPr lang="en-US" dirty="0"/>
              <a:t> Traversal</a:t>
            </a:r>
            <a:r>
              <a:rPr lang="en-US" sz="1500" dirty="0"/>
              <a:t> 1</a:t>
            </a:r>
            <a:endParaRPr lang="en-IN" dirty="0"/>
          </a:p>
        </p:txBody>
      </p:sp>
      <p:sp>
        <p:nvSpPr>
          <p:cNvPr id="3" name="Content Placeholder 2">
            <a:extLst>
              <a:ext uri="{FF2B5EF4-FFF2-40B4-BE49-F238E27FC236}">
                <a16:creationId xmlns:a16="http://schemas.microsoft.com/office/drawing/2014/main" id="{54245FFE-CD82-4C9F-A40D-F3FDDCDFD308}"/>
              </a:ext>
            </a:extLst>
          </p:cNvPr>
          <p:cNvSpPr>
            <a:spLocks noGrp="1"/>
          </p:cNvSpPr>
          <p:nvPr>
            <p:ph idx="1"/>
          </p:nvPr>
        </p:nvSpPr>
        <p:spPr>
          <a:xfrm>
            <a:off x="457200" y="1295400"/>
            <a:ext cx="8458200" cy="1676400"/>
          </a:xfrm>
        </p:spPr>
        <p:txBody>
          <a:bodyPr/>
          <a:lstStyle/>
          <a:p>
            <a:r>
              <a:rPr lang="en-US" sz="3000" b="1" dirty="0"/>
              <a:t>Definition</a:t>
            </a:r>
            <a:r>
              <a:rPr lang="en-US" sz="3000" dirty="0"/>
              <a:t>: Let </a:t>
            </a:r>
            <a:r>
              <a:rPr lang="en-US" sz="3000" i="1" dirty="0"/>
              <a:t>T</a:t>
            </a:r>
            <a:r>
              <a:rPr lang="en-US" sz="3000" dirty="0"/>
              <a:t> be an ordered rooted tree with root </a:t>
            </a:r>
            <a:r>
              <a:rPr lang="en-US" sz="3000" i="1" dirty="0"/>
              <a:t>r</a:t>
            </a:r>
            <a:r>
              <a:rPr lang="en-US" sz="3000" dirty="0"/>
              <a:t>. If </a:t>
            </a:r>
            <a:r>
              <a:rPr lang="en-US" sz="3000" i="1" dirty="0"/>
              <a:t>T</a:t>
            </a:r>
            <a:r>
              <a:rPr lang="en-US" sz="3000" dirty="0"/>
              <a:t> consists only of </a:t>
            </a:r>
            <a:r>
              <a:rPr lang="en-US" sz="3000" i="1" dirty="0"/>
              <a:t>r</a:t>
            </a:r>
            <a:r>
              <a:rPr lang="en-US" sz="3000" dirty="0"/>
              <a:t>, then </a:t>
            </a:r>
            <a:r>
              <a:rPr lang="en-US" sz="3000" i="1" dirty="0"/>
              <a:t>r</a:t>
            </a:r>
            <a:r>
              <a:rPr lang="en-US" sz="3000" dirty="0"/>
              <a:t> is the </a:t>
            </a:r>
            <a:r>
              <a:rPr lang="en-US" sz="3000" i="1" dirty="0" err="1"/>
              <a:t>inorder</a:t>
            </a:r>
            <a:r>
              <a:rPr lang="en-US" sz="3000" i="1" dirty="0"/>
              <a:t> traversal </a:t>
            </a:r>
            <a:r>
              <a:rPr lang="en-US" sz="3000" dirty="0"/>
              <a:t>of </a:t>
            </a:r>
            <a:r>
              <a:rPr lang="en-US" sz="3000" i="1" dirty="0"/>
              <a:t>T</a:t>
            </a:r>
            <a:r>
              <a:rPr lang="en-US" sz="3000" dirty="0"/>
              <a:t>. Otherwise, suppose that</a:t>
            </a:r>
            <a:endParaRPr lang="en-IN" sz="3000" dirty="0"/>
          </a:p>
        </p:txBody>
      </p:sp>
      <p:graphicFrame>
        <p:nvGraphicFramePr>
          <p:cNvPr id="16" name="Object 15">
            <a:extLst>
              <a:ext uri="{FF2B5EF4-FFF2-40B4-BE49-F238E27FC236}">
                <a16:creationId xmlns:a16="http://schemas.microsoft.com/office/drawing/2014/main" id="{97150739-1EEB-42F5-A6FD-EF1BA0A446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98467287"/>
              </p:ext>
            </p:extLst>
          </p:nvPr>
        </p:nvGraphicFramePr>
        <p:xfrm>
          <a:off x="5181600" y="2223407"/>
          <a:ext cx="1828800" cy="587829"/>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16" name="Object 15">
                        <a:extLst>
                          <a:ext uri="{FF2B5EF4-FFF2-40B4-BE49-F238E27FC236}">
                            <a16:creationId xmlns:a16="http://schemas.microsoft.com/office/drawing/2014/main" id="{97150739-1EEB-42F5-A6FD-EF1BA0A446EA}"/>
                          </a:ext>
                        </a:extLst>
                      </p:cNvPr>
                      <p:cNvPicPr/>
                      <p:nvPr/>
                    </p:nvPicPr>
                    <p:blipFill>
                      <a:blip r:embed="rId3"/>
                      <a:stretch>
                        <a:fillRect/>
                      </a:stretch>
                    </p:blipFill>
                    <p:spPr>
                      <a:xfrm>
                        <a:off x="5181600" y="2223407"/>
                        <a:ext cx="1828800" cy="5878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CA7635D-317E-4815-B6AA-4F12458EE46E}"/>
              </a:ext>
            </a:extLst>
          </p:cNvPr>
          <p:cNvSpPr>
            <a:spLocks noGrp="1"/>
          </p:cNvSpPr>
          <p:nvPr>
            <p:ph idx="10"/>
          </p:nvPr>
        </p:nvSpPr>
        <p:spPr>
          <a:xfrm>
            <a:off x="6934200" y="2217964"/>
            <a:ext cx="1537758" cy="677636"/>
          </a:xfrm>
        </p:spPr>
        <p:txBody>
          <a:bodyPr/>
          <a:lstStyle/>
          <a:p>
            <a:r>
              <a:rPr lang="en-US" sz="3000" dirty="0"/>
              <a:t>are the</a:t>
            </a:r>
            <a:endParaRPr lang="en-IN" sz="3000" dirty="0"/>
          </a:p>
        </p:txBody>
      </p:sp>
      <p:sp>
        <p:nvSpPr>
          <p:cNvPr id="5" name="Content Placeholder 4">
            <a:extLst>
              <a:ext uri="{FF2B5EF4-FFF2-40B4-BE49-F238E27FC236}">
                <a16:creationId xmlns:a16="http://schemas.microsoft.com/office/drawing/2014/main" id="{1434F71C-C233-425E-890E-C08DC4EE7B4E}"/>
              </a:ext>
            </a:extLst>
          </p:cNvPr>
          <p:cNvSpPr>
            <a:spLocks noGrp="1"/>
          </p:cNvSpPr>
          <p:nvPr>
            <p:ph idx="11"/>
          </p:nvPr>
        </p:nvSpPr>
        <p:spPr>
          <a:xfrm>
            <a:off x="457200" y="2667000"/>
            <a:ext cx="8534400" cy="951702"/>
          </a:xfrm>
        </p:spPr>
        <p:txBody>
          <a:bodyPr/>
          <a:lstStyle/>
          <a:p>
            <a:r>
              <a:rPr lang="en-US" sz="3000" dirty="0"/>
              <a:t>subtrees of </a:t>
            </a:r>
            <a:r>
              <a:rPr lang="en-US" sz="3000" i="1" dirty="0"/>
              <a:t>r</a:t>
            </a:r>
            <a:r>
              <a:rPr lang="en-US" sz="3000" dirty="0"/>
              <a:t> from left to right in </a:t>
            </a:r>
            <a:r>
              <a:rPr lang="en-US" sz="3000" i="1" dirty="0"/>
              <a:t>T</a:t>
            </a:r>
            <a:r>
              <a:rPr lang="en-US" sz="3000" dirty="0"/>
              <a:t>. The </a:t>
            </a:r>
            <a:r>
              <a:rPr lang="en-US" sz="3000" dirty="0" err="1"/>
              <a:t>inorder</a:t>
            </a:r>
            <a:r>
              <a:rPr lang="en-US" sz="3000" dirty="0"/>
              <a:t> traversal begins by traversing</a:t>
            </a:r>
            <a:endParaRPr lang="en-IN" sz="3000" dirty="0"/>
          </a:p>
        </p:txBody>
      </p:sp>
      <p:graphicFrame>
        <p:nvGraphicFramePr>
          <p:cNvPr id="17" name="Object 16">
            <a:extLst>
              <a:ext uri="{FF2B5EF4-FFF2-40B4-BE49-F238E27FC236}">
                <a16:creationId xmlns:a16="http://schemas.microsoft.com/office/drawing/2014/main" id="{8D92AB31-C37D-4AEF-88CA-E97435458D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29230928"/>
              </p:ext>
            </p:extLst>
          </p:nvPr>
        </p:nvGraphicFramePr>
        <p:xfrm>
          <a:off x="5105400" y="3132859"/>
          <a:ext cx="367242" cy="600941"/>
        </p:xfrm>
        <a:graphic>
          <a:graphicData uri="http://schemas.openxmlformats.org/presentationml/2006/ole">
            <mc:AlternateContent xmlns:mc="http://schemas.openxmlformats.org/markup-compatibility/2006">
              <mc:Choice xmlns:v="urn:schemas-microsoft-com:vml" Requires="v">
                <p:oleObj name="Equation" r:id="rId4" imgW="139680" imgH="228600" progId="Equation.DSMT4">
                  <p:embed/>
                </p:oleObj>
              </mc:Choice>
              <mc:Fallback>
                <p:oleObj name="Equation" r:id="rId4" imgW="139680" imgH="228600" progId="Equation.DSMT4">
                  <p:embed/>
                  <p:pic>
                    <p:nvPicPr>
                      <p:cNvPr id="17" name="Object 16">
                        <a:extLst>
                          <a:ext uri="{FF2B5EF4-FFF2-40B4-BE49-F238E27FC236}">
                            <a16:creationId xmlns:a16="http://schemas.microsoft.com/office/drawing/2014/main" id="{8D92AB31-C37D-4AEF-88CA-E97435458D32}"/>
                          </a:ext>
                        </a:extLst>
                      </p:cNvPr>
                      <p:cNvPicPr/>
                      <p:nvPr/>
                    </p:nvPicPr>
                    <p:blipFill>
                      <a:blip r:embed="rId5"/>
                      <a:stretch>
                        <a:fillRect/>
                      </a:stretch>
                    </p:blipFill>
                    <p:spPr>
                      <a:xfrm>
                        <a:off x="5105400" y="3132859"/>
                        <a:ext cx="367242" cy="600941"/>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127A411A-87A8-4F2A-AEA3-6B62224ECFB8}"/>
              </a:ext>
            </a:extLst>
          </p:cNvPr>
          <p:cNvSpPr>
            <a:spLocks noGrp="1"/>
          </p:cNvSpPr>
          <p:nvPr>
            <p:ph idx="12"/>
          </p:nvPr>
        </p:nvSpPr>
        <p:spPr>
          <a:xfrm>
            <a:off x="5410200" y="3138660"/>
            <a:ext cx="2779776" cy="533399"/>
          </a:xfrm>
        </p:spPr>
        <p:txBody>
          <a:bodyPr/>
          <a:lstStyle/>
          <a:p>
            <a:r>
              <a:rPr lang="en-US" sz="3000" dirty="0"/>
              <a:t>in </a:t>
            </a:r>
            <a:r>
              <a:rPr lang="en-US" sz="3000" dirty="0" err="1"/>
              <a:t>inorder</a:t>
            </a:r>
            <a:r>
              <a:rPr lang="en-US" sz="3000" dirty="0"/>
              <a:t>, then</a:t>
            </a:r>
            <a:endParaRPr lang="en-IN" sz="3000" dirty="0"/>
          </a:p>
        </p:txBody>
      </p:sp>
      <p:sp>
        <p:nvSpPr>
          <p:cNvPr id="7" name="Content Placeholder 6">
            <a:extLst>
              <a:ext uri="{FF2B5EF4-FFF2-40B4-BE49-F238E27FC236}">
                <a16:creationId xmlns:a16="http://schemas.microsoft.com/office/drawing/2014/main" id="{374CF3E8-BED6-4180-9E08-4FFAED88F3D8}"/>
              </a:ext>
            </a:extLst>
          </p:cNvPr>
          <p:cNvSpPr>
            <a:spLocks noGrp="1"/>
          </p:cNvSpPr>
          <p:nvPr>
            <p:ph idx="13"/>
          </p:nvPr>
        </p:nvSpPr>
        <p:spPr>
          <a:xfrm>
            <a:off x="457200" y="3581400"/>
            <a:ext cx="6352429" cy="571499"/>
          </a:xfrm>
        </p:spPr>
        <p:txBody>
          <a:bodyPr/>
          <a:lstStyle/>
          <a:p>
            <a:r>
              <a:rPr lang="en-US" sz="3000" dirty="0"/>
              <a:t>visiting </a:t>
            </a:r>
            <a:r>
              <a:rPr lang="en-US" sz="3000" i="1" dirty="0"/>
              <a:t>r</a:t>
            </a:r>
            <a:r>
              <a:rPr lang="en-US" sz="3000" dirty="0"/>
              <a:t>, and continues by traversing</a:t>
            </a:r>
            <a:endParaRPr lang="en-IN" sz="3000" dirty="0"/>
          </a:p>
        </p:txBody>
      </p:sp>
      <p:graphicFrame>
        <p:nvGraphicFramePr>
          <p:cNvPr id="18" name="Object 17">
            <a:extLst>
              <a:ext uri="{FF2B5EF4-FFF2-40B4-BE49-F238E27FC236}">
                <a16:creationId xmlns:a16="http://schemas.microsoft.com/office/drawing/2014/main" id="{94677D88-00C2-4C7C-9736-FC434378C2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1922129"/>
              </p:ext>
            </p:extLst>
          </p:nvPr>
        </p:nvGraphicFramePr>
        <p:xfrm>
          <a:off x="6331167" y="3604117"/>
          <a:ext cx="394252" cy="591379"/>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18" name="Object 17">
                        <a:extLst>
                          <a:ext uri="{FF2B5EF4-FFF2-40B4-BE49-F238E27FC236}">
                            <a16:creationId xmlns:a16="http://schemas.microsoft.com/office/drawing/2014/main" id="{94677D88-00C2-4C7C-9736-FC434378C2ED}"/>
                          </a:ext>
                        </a:extLst>
                      </p:cNvPr>
                      <p:cNvPicPr/>
                      <p:nvPr/>
                    </p:nvPicPr>
                    <p:blipFill>
                      <a:blip r:embed="rId7"/>
                      <a:stretch>
                        <a:fillRect/>
                      </a:stretch>
                    </p:blipFill>
                    <p:spPr>
                      <a:xfrm>
                        <a:off x="6331167" y="3604117"/>
                        <a:ext cx="394252" cy="59137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81D9F08-ACC4-4B33-9EE2-50B46DA39D45}"/>
              </a:ext>
            </a:extLst>
          </p:cNvPr>
          <p:cNvSpPr>
            <a:spLocks noGrp="1"/>
          </p:cNvSpPr>
          <p:nvPr>
            <p:ph idx="14"/>
          </p:nvPr>
        </p:nvSpPr>
        <p:spPr>
          <a:xfrm>
            <a:off x="6685997" y="3582198"/>
            <a:ext cx="1780430" cy="533399"/>
          </a:xfrm>
        </p:spPr>
        <p:txBody>
          <a:bodyPr/>
          <a:lstStyle/>
          <a:p>
            <a:r>
              <a:rPr lang="en-US" sz="3000" dirty="0"/>
              <a:t>in </a:t>
            </a:r>
            <a:r>
              <a:rPr lang="en-US" sz="3000" dirty="0" err="1"/>
              <a:t>inorder</a:t>
            </a:r>
            <a:r>
              <a:rPr lang="en-US" sz="3000" dirty="0"/>
              <a:t>,</a:t>
            </a:r>
            <a:endParaRPr lang="en-IN" sz="3000" dirty="0"/>
          </a:p>
        </p:txBody>
      </p:sp>
      <p:sp>
        <p:nvSpPr>
          <p:cNvPr id="9" name="Content Placeholder 8">
            <a:extLst>
              <a:ext uri="{FF2B5EF4-FFF2-40B4-BE49-F238E27FC236}">
                <a16:creationId xmlns:a16="http://schemas.microsoft.com/office/drawing/2014/main" id="{1E5FA4F6-A5C1-42C5-BAA3-7806FA79C1AC}"/>
              </a:ext>
            </a:extLst>
          </p:cNvPr>
          <p:cNvSpPr>
            <a:spLocks noGrp="1"/>
          </p:cNvSpPr>
          <p:nvPr>
            <p:ph idx="15"/>
          </p:nvPr>
        </p:nvSpPr>
        <p:spPr>
          <a:xfrm>
            <a:off x="444608" y="4035223"/>
            <a:ext cx="2630422" cy="616354"/>
          </a:xfrm>
        </p:spPr>
        <p:txBody>
          <a:bodyPr/>
          <a:lstStyle/>
          <a:p>
            <a:r>
              <a:rPr lang="en-US" sz="3000" dirty="0"/>
              <a:t>and so on, until</a:t>
            </a:r>
            <a:endParaRPr lang="en-IN" sz="3000" dirty="0"/>
          </a:p>
        </p:txBody>
      </p:sp>
      <p:graphicFrame>
        <p:nvGraphicFramePr>
          <p:cNvPr id="19" name="Object 18">
            <a:extLst>
              <a:ext uri="{FF2B5EF4-FFF2-40B4-BE49-F238E27FC236}">
                <a16:creationId xmlns:a16="http://schemas.microsoft.com/office/drawing/2014/main" id="{E4483067-BAFD-438F-8E27-D5FC063290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38052753"/>
              </p:ext>
            </p:extLst>
          </p:nvPr>
        </p:nvGraphicFramePr>
        <p:xfrm>
          <a:off x="2989779" y="4053096"/>
          <a:ext cx="389563" cy="584344"/>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9" name="Object 18">
                        <a:extLst>
                          <a:ext uri="{FF2B5EF4-FFF2-40B4-BE49-F238E27FC236}">
                            <a16:creationId xmlns:a16="http://schemas.microsoft.com/office/drawing/2014/main" id="{E4483067-BAFD-438F-8E27-D5FC06329017}"/>
                          </a:ext>
                        </a:extLst>
                      </p:cNvPr>
                      <p:cNvPicPr/>
                      <p:nvPr/>
                    </p:nvPicPr>
                    <p:blipFill>
                      <a:blip r:embed="rId9"/>
                      <a:stretch>
                        <a:fillRect/>
                      </a:stretch>
                    </p:blipFill>
                    <p:spPr>
                      <a:xfrm>
                        <a:off x="2989779" y="4053096"/>
                        <a:ext cx="389563" cy="584344"/>
                      </a:xfrm>
                      <a:prstGeom prst="rect">
                        <a:avLst/>
                      </a:prstGeom>
                    </p:spPr>
                  </p:pic>
                </p:oleObj>
              </mc:Fallback>
            </mc:AlternateContent>
          </a:graphicData>
        </a:graphic>
      </p:graphicFrame>
      <p:sp>
        <p:nvSpPr>
          <p:cNvPr id="10" name="Content Placeholder 9">
            <a:extLst>
              <a:ext uri="{FF2B5EF4-FFF2-40B4-BE49-F238E27FC236}">
                <a16:creationId xmlns:a16="http://schemas.microsoft.com/office/drawing/2014/main" id="{3232D612-A1A7-4A59-B225-0619E750004E}"/>
              </a:ext>
            </a:extLst>
          </p:cNvPr>
          <p:cNvSpPr>
            <a:spLocks noGrp="1"/>
          </p:cNvSpPr>
          <p:nvPr>
            <p:ph idx="16"/>
          </p:nvPr>
        </p:nvSpPr>
        <p:spPr>
          <a:xfrm>
            <a:off x="3387970" y="4014914"/>
            <a:ext cx="3733799" cy="639134"/>
          </a:xfrm>
        </p:spPr>
        <p:txBody>
          <a:bodyPr/>
          <a:lstStyle/>
          <a:p>
            <a:r>
              <a:rPr lang="en-US" sz="3000" dirty="0"/>
              <a:t>is traversed in </a:t>
            </a:r>
            <a:r>
              <a:rPr lang="en-US" sz="3000" dirty="0" err="1"/>
              <a:t>inorder</a:t>
            </a:r>
            <a:r>
              <a:rPr lang="en-US" sz="3000" dirty="0"/>
              <a:t>.</a:t>
            </a:r>
            <a:endParaRPr lang="en-IN" sz="3000" dirty="0"/>
          </a:p>
        </p:txBody>
      </p:sp>
      <p:pic>
        <p:nvPicPr>
          <p:cNvPr id="20" name="Picture 3" descr="An ordered tree of the inorder traversal algorithm.">
            <a:extLst>
              <a:ext uri="{FF2B5EF4-FFF2-40B4-BE49-F238E27FC236}">
                <a16:creationId xmlns:a16="http://schemas.microsoft.com/office/drawing/2014/main" id="{FAF98348-3C0C-4BF7-96D2-4812CCB9619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410200" y="4495800"/>
            <a:ext cx="3352800" cy="198571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142CDB53-46A5-4590-A08A-9A38896BC42D}"/>
              </a:ext>
            </a:extLst>
          </p:cNvPr>
          <p:cNvSpPr>
            <a:spLocks noGrp="1"/>
          </p:cNvSpPr>
          <p:nvPr>
            <p:ph type="body" sz="quarter" idx="39"/>
          </p:nvPr>
        </p:nvSpPr>
        <p:spPr>
          <a:xfrm>
            <a:off x="3465576" y="6477000"/>
            <a:ext cx="2212848" cy="152400"/>
          </a:xfrm>
        </p:spPr>
        <p:txBody>
          <a:bodyPr/>
          <a:lstStyle/>
          <a:p>
            <a:r>
              <a:rPr lang="en-US" dirty="0">
                <a:hlinkClick r:id="rId11"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7C26DBAB-0EE1-4E63-9650-E3E733309C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24</a:t>
            </a:fld>
            <a:endParaRPr lang="en-US" dirty="0">
              <a:solidFill>
                <a:schemeClr val="bg1"/>
              </a:solidFill>
            </a:endParaRPr>
          </a:p>
        </p:txBody>
      </p:sp>
    </p:spTree>
    <p:extLst>
      <p:ext uri="{BB962C8B-B14F-4D97-AF65-F5344CB8AC3E}">
        <p14:creationId xmlns:p14="http://schemas.microsoft.com/office/powerpoint/2010/main" val="295428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27D-0BCD-4B77-88FA-7F2A57B70253}"/>
              </a:ext>
            </a:extLst>
          </p:cNvPr>
          <p:cNvSpPr>
            <a:spLocks noGrp="1"/>
          </p:cNvSpPr>
          <p:nvPr>
            <p:ph type="title"/>
          </p:nvPr>
        </p:nvSpPr>
        <p:spPr/>
        <p:txBody>
          <a:bodyPr/>
          <a:lstStyle/>
          <a:p>
            <a:r>
              <a:rPr lang="en-US" dirty="0" err="1"/>
              <a:t>Inorder</a:t>
            </a:r>
            <a:r>
              <a:rPr lang="en-US" dirty="0"/>
              <a:t> Traversal</a:t>
            </a:r>
            <a:r>
              <a:rPr lang="en-US" sz="1500" dirty="0"/>
              <a:t> 2</a:t>
            </a:r>
            <a:endParaRPr lang="en-IN" dirty="0"/>
          </a:p>
        </p:txBody>
      </p:sp>
      <p:sp>
        <p:nvSpPr>
          <p:cNvPr id="3" name="Content Placeholder 2">
            <a:extLst>
              <a:ext uri="{FF2B5EF4-FFF2-40B4-BE49-F238E27FC236}">
                <a16:creationId xmlns:a16="http://schemas.microsoft.com/office/drawing/2014/main" id="{55767BE7-273F-4E0D-A716-1F3B161DA1F3}"/>
              </a:ext>
            </a:extLst>
          </p:cNvPr>
          <p:cNvSpPr>
            <a:spLocks noGrp="1"/>
          </p:cNvSpPr>
          <p:nvPr>
            <p:ph idx="1"/>
          </p:nvPr>
        </p:nvSpPr>
        <p:spPr>
          <a:xfrm>
            <a:off x="457199" y="1295400"/>
            <a:ext cx="5090967" cy="5029200"/>
          </a:xfrm>
          <a:ln w="9525">
            <a:solidFill>
              <a:srgbClr val="00B0F0"/>
            </a:solidFill>
          </a:ln>
        </p:spPr>
        <p:txBody>
          <a:bodyPr/>
          <a:lstStyle/>
          <a:p>
            <a:pPr>
              <a:spcBef>
                <a:spcPts val="0"/>
              </a:spcBef>
              <a:spcAft>
                <a:spcPts val="300"/>
              </a:spcAft>
            </a:pPr>
            <a:r>
              <a:rPr lang="en-US" sz="2400" b="1" dirty="0"/>
              <a:t>procedure  </a:t>
            </a:r>
            <a:r>
              <a:rPr lang="en-US" sz="2400" i="1" dirty="0" err="1"/>
              <a:t>inorder</a:t>
            </a:r>
            <a:r>
              <a:rPr lang="en-US" sz="2400" dirty="0"/>
              <a:t> (</a:t>
            </a:r>
            <a:r>
              <a:rPr lang="en-US" sz="2400" i="1" dirty="0"/>
              <a:t>T</a:t>
            </a:r>
            <a:r>
              <a:rPr lang="en-US" sz="2400" dirty="0"/>
              <a:t>: ordered rooted tree)</a:t>
            </a:r>
          </a:p>
          <a:p>
            <a:pPr>
              <a:spcBef>
                <a:spcPts val="0"/>
              </a:spcBef>
              <a:spcAft>
                <a:spcPts val="300"/>
              </a:spcAft>
            </a:pPr>
            <a:r>
              <a:rPr lang="en-US" sz="2400" i="1" dirty="0"/>
              <a:t>r</a:t>
            </a:r>
            <a:r>
              <a:rPr lang="en-US" sz="2400" dirty="0"/>
              <a:t> := root of </a:t>
            </a:r>
            <a:r>
              <a:rPr lang="en-US" sz="2400" i="1" dirty="0"/>
              <a:t>T</a:t>
            </a:r>
          </a:p>
          <a:p>
            <a:pPr>
              <a:spcBef>
                <a:spcPts val="0"/>
              </a:spcBef>
              <a:spcAft>
                <a:spcPts val="300"/>
              </a:spcAft>
            </a:pPr>
            <a:r>
              <a:rPr lang="en-US" sz="2400" b="1" dirty="0"/>
              <a:t>if</a:t>
            </a:r>
            <a:r>
              <a:rPr lang="en-US" sz="2400" dirty="0"/>
              <a:t> </a:t>
            </a:r>
            <a:r>
              <a:rPr lang="en-US" sz="2400" i="1" dirty="0"/>
              <a:t>r</a:t>
            </a:r>
            <a:r>
              <a:rPr lang="en-US" sz="2400" dirty="0"/>
              <a:t> is a leaf </a:t>
            </a:r>
            <a:r>
              <a:rPr lang="en-US" sz="2400" b="1" dirty="0"/>
              <a:t>then</a:t>
            </a:r>
            <a:r>
              <a:rPr lang="en-US" sz="2400" dirty="0"/>
              <a:t> list</a:t>
            </a:r>
            <a:r>
              <a:rPr lang="en-US" sz="2400" i="1" dirty="0"/>
              <a:t> r</a:t>
            </a:r>
          </a:p>
          <a:p>
            <a:pPr>
              <a:spcBef>
                <a:spcPts val="0"/>
              </a:spcBef>
              <a:spcAft>
                <a:spcPts val="300"/>
              </a:spcAft>
            </a:pPr>
            <a:r>
              <a:rPr lang="en-US" sz="2400" b="1" dirty="0"/>
              <a:t>else</a:t>
            </a:r>
          </a:p>
          <a:p>
            <a:pPr>
              <a:spcBef>
                <a:spcPts val="0"/>
              </a:spcBef>
              <a:spcAft>
                <a:spcPts val="300"/>
              </a:spcAft>
            </a:pPr>
            <a:r>
              <a:rPr lang="en-US" sz="2400" i="1" dirty="0"/>
              <a:t>l</a:t>
            </a:r>
            <a:r>
              <a:rPr lang="en-US" sz="2400" b="1" dirty="0"/>
              <a:t> </a:t>
            </a:r>
            <a:r>
              <a:rPr lang="en-US" sz="2400" dirty="0"/>
              <a:t>:= first child of </a:t>
            </a:r>
            <a:r>
              <a:rPr lang="en-US" sz="2400" i="1" dirty="0"/>
              <a:t>r</a:t>
            </a:r>
            <a:r>
              <a:rPr lang="en-US" sz="2400" dirty="0"/>
              <a:t> from left to right</a:t>
            </a:r>
          </a:p>
          <a:p>
            <a:pPr>
              <a:spcBef>
                <a:spcPts val="0"/>
              </a:spcBef>
            </a:pPr>
            <a:r>
              <a:rPr lang="en-US" sz="2400" i="1" dirty="0"/>
              <a:t>T</a:t>
            </a:r>
            <a:r>
              <a:rPr lang="en-US" sz="2400" dirty="0"/>
              <a:t>(</a:t>
            </a:r>
            <a:r>
              <a:rPr lang="en-US" sz="2400" i="1" dirty="0"/>
              <a:t>l</a:t>
            </a:r>
            <a:r>
              <a:rPr lang="en-US" sz="2400" dirty="0"/>
              <a:t>) := subtree with </a:t>
            </a:r>
            <a:r>
              <a:rPr lang="en-US" sz="2400" i="1" dirty="0"/>
              <a:t>l</a:t>
            </a:r>
            <a:r>
              <a:rPr lang="en-US" sz="2400" dirty="0"/>
              <a:t> as its root</a:t>
            </a:r>
            <a:endParaRPr lang="en-IN" sz="2400" dirty="0"/>
          </a:p>
        </p:txBody>
      </p:sp>
      <p:sp>
        <p:nvSpPr>
          <p:cNvPr id="4" name="Content Placeholder 3">
            <a:extLst>
              <a:ext uri="{FF2B5EF4-FFF2-40B4-BE49-F238E27FC236}">
                <a16:creationId xmlns:a16="http://schemas.microsoft.com/office/drawing/2014/main" id="{82E1B79E-2065-49DB-A7EC-EDA9825C3103}"/>
              </a:ext>
            </a:extLst>
          </p:cNvPr>
          <p:cNvSpPr>
            <a:spLocks noGrp="1"/>
          </p:cNvSpPr>
          <p:nvPr>
            <p:ph idx="13"/>
          </p:nvPr>
        </p:nvSpPr>
        <p:spPr>
          <a:xfrm>
            <a:off x="457200" y="4083627"/>
            <a:ext cx="1875559" cy="457200"/>
          </a:xfrm>
        </p:spPr>
        <p:txBody>
          <a:bodyPr/>
          <a:lstStyle/>
          <a:p>
            <a:pPr>
              <a:spcBef>
                <a:spcPts val="0"/>
              </a:spcBef>
              <a:spcAft>
                <a:spcPts val="300"/>
              </a:spcAft>
            </a:pPr>
            <a:r>
              <a:rPr lang="en-US" sz="2400" i="1" dirty="0" err="1"/>
              <a:t>inorders</a:t>
            </a:r>
            <a:endParaRPr lang="en-US" sz="2400" dirty="0"/>
          </a:p>
        </p:txBody>
      </p:sp>
      <p:graphicFrame>
        <p:nvGraphicFramePr>
          <p:cNvPr id="21" name="Object 20">
            <a:extLst>
              <a:ext uri="{FF2B5EF4-FFF2-40B4-BE49-F238E27FC236}">
                <a16:creationId xmlns:a16="http://schemas.microsoft.com/office/drawing/2014/main" id="{CA4C2A3E-6D41-4D3F-B4B1-145D47660CE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10931452"/>
              </p:ext>
            </p:extLst>
          </p:nvPr>
        </p:nvGraphicFramePr>
        <p:xfrm>
          <a:off x="1524000" y="4061646"/>
          <a:ext cx="857250" cy="519546"/>
        </p:xfrm>
        <a:graphic>
          <a:graphicData uri="http://schemas.openxmlformats.org/presentationml/2006/ole">
            <mc:AlternateContent xmlns:mc="http://schemas.openxmlformats.org/markup-compatibility/2006">
              <mc:Choice xmlns:v="urn:schemas-microsoft-com:vml" Requires="v">
                <p:oleObj name="Equation" r:id="rId2" imgW="419040" imgH="253800" progId="Equation.DSMT4">
                  <p:embed/>
                </p:oleObj>
              </mc:Choice>
              <mc:Fallback>
                <p:oleObj name="Equation" r:id="rId2" imgW="419040" imgH="253800" progId="Equation.DSMT4">
                  <p:embed/>
                  <p:pic>
                    <p:nvPicPr>
                      <p:cNvPr id="14" name="Object 13">
                        <a:extLst>
                          <a:ext uri="{FF2B5EF4-FFF2-40B4-BE49-F238E27FC236}">
                            <a16:creationId xmlns:a16="http://schemas.microsoft.com/office/drawing/2014/main" id="{48E364E7-B9C8-442C-AD95-76710D82A905}"/>
                          </a:ext>
                        </a:extLst>
                      </p:cNvPr>
                      <p:cNvPicPr/>
                      <p:nvPr/>
                    </p:nvPicPr>
                    <p:blipFill>
                      <a:blip r:embed="rId3"/>
                      <a:stretch>
                        <a:fillRect/>
                      </a:stretch>
                    </p:blipFill>
                    <p:spPr>
                      <a:xfrm>
                        <a:off x="1524000" y="4061646"/>
                        <a:ext cx="857250" cy="519546"/>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816DB05-FFC0-44D4-99DB-CEA1DB0801C4}"/>
              </a:ext>
            </a:extLst>
          </p:cNvPr>
          <p:cNvSpPr>
            <a:spLocks noGrp="1"/>
          </p:cNvSpPr>
          <p:nvPr>
            <p:ph idx="14"/>
          </p:nvPr>
        </p:nvSpPr>
        <p:spPr>
          <a:xfrm>
            <a:off x="457200" y="4495800"/>
            <a:ext cx="4876800" cy="1172689"/>
          </a:xfrm>
        </p:spPr>
        <p:txBody>
          <a:bodyPr/>
          <a:lstStyle/>
          <a:p>
            <a:pPr>
              <a:spcBef>
                <a:spcPts val="0"/>
              </a:spcBef>
              <a:spcAft>
                <a:spcPts val="300"/>
              </a:spcAft>
            </a:pPr>
            <a:r>
              <a:rPr lang="en-US" sz="2400" dirty="0"/>
              <a:t>list(</a:t>
            </a:r>
            <a:r>
              <a:rPr lang="en-US" sz="2400" i="1" dirty="0"/>
              <a:t>r</a:t>
            </a:r>
            <a:r>
              <a:rPr lang="en-US" sz="2400" dirty="0"/>
              <a:t>)</a:t>
            </a:r>
          </a:p>
          <a:p>
            <a:pPr>
              <a:spcBef>
                <a:spcPts val="0"/>
              </a:spcBef>
              <a:spcAft>
                <a:spcPts val="300"/>
              </a:spcAft>
            </a:pPr>
            <a:r>
              <a:rPr lang="en-US" sz="2400" b="1" dirty="0"/>
              <a:t>for</a:t>
            </a:r>
            <a:r>
              <a:rPr lang="en-US" sz="2400" dirty="0"/>
              <a:t> each child </a:t>
            </a:r>
            <a:r>
              <a:rPr lang="en-US" sz="2400" i="1" dirty="0"/>
              <a:t>c</a:t>
            </a:r>
            <a:r>
              <a:rPr lang="en-US" sz="2400" dirty="0"/>
              <a:t> of</a:t>
            </a:r>
            <a:r>
              <a:rPr lang="en-US" sz="2400" i="1" dirty="0"/>
              <a:t> r </a:t>
            </a:r>
            <a:r>
              <a:rPr lang="en-US" sz="2400" dirty="0"/>
              <a:t>from left to right</a:t>
            </a:r>
          </a:p>
          <a:p>
            <a:pPr>
              <a:spcBef>
                <a:spcPts val="0"/>
              </a:spcBef>
              <a:spcAft>
                <a:spcPts val="300"/>
              </a:spcAft>
            </a:pPr>
            <a:r>
              <a:rPr lang="en-US" sz="2400" i="1" dirty="0"/>
              <a:t>T</a:t>
            </a:r>
            <a:r>
              <a:rPr lang="en-US" sz="2400" dirty="0"/>
              <a:t>(</a:t>
            </a:r>
            <a:r>
              <a:rPr lang="en-US" sz="2400" i="1" dirty="0"/>
              <a:t>c</a:t>
            </a:r>
            <a:r>
              <a:rPr lang="en-US" sz="2400" dirty="0"/>
              <a:t>) := subtree with </a:t>
            </a:r>
            <a:r>
              <a:rPr lang="en-US" sz="2400" i="1" dirty="0"/>
              <a:t>c</a:t>
            </a:r>
            <a:r>
              <a:rPr lang="en-US" sz="2400" dirty="0"/>
              <a:t> as root</a:t>
            </a:r>
          </a:p>
        </p:txBody>
      </p:sp>
      <p:sp>
        <p:nvSpPr>
          <p:cNvPr id="6" name="Content Placeholder 5">
            <a:extLst>
              <a:ext uri="{FF2B5EF4-FFF2-40B4-BE49-F238E27FC236}">
                <a16:creationId xmlns:a16="http://schemas.microsoft.com/office/drawing/2014/main" id="{F7E2BCBB-44FC-4F9C-82D0-F995B98D0C89}"/>
              </a:ext>
            </a:extLst>
          </p:cNvPr>
          <p:cNvSpPr>
            <a:spLocks noGrp="1"/>
          </p:cNvSpPr>
          <p:nvPr>
            <p:ph idx="15"/>
          </p:nvPr>
        </p:nvSpPr>
        <p:spPr>
          <a:xfrm>
            <a:off x="457200" y="5715000"/>
            <a:ext cx="1219200" cy="381000"/>
          </a:xfrm>
        </p:spPr>
        <p:txBody>
          <a:bodyPr/>
          <a:lstStyle/>
          <a:p>
            <a:pPr>
              <a:spcBef>
                <a:spcPts val="0"/>
              </a:spcBef>
              <a:spcAft>
                <a:spcPts val="300"/>
              </a:spcAft>
            </a:pPr>
            <a:r>
              <a:rPr lang="en-US" sz="2400" i="1" dirty="0" err="1"/>
              <a:t>inorders</a:t>
            </a:r>
            <a:endParaRPr lang="en-US" sz="2400" dirty="0"/>
          </a:p>
        </p:txBody>
      </p:sp>
      <p:graphicFrame>
        <p:nvGraphicFramePr>
          <p:cNvPr id="18" name="Object 17">
            <a:extLst>
              <a:ext uri="{FF2B5EF4-FFF2-40B4-BE49-F238E27FC236}">
                <a16:creationId xmlns:a16="http://schemas.microsoft.com/office/drawing/2014/main" id="{7DA4DA08-00D0-4F9D-8DB0-CEABB37965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038847"/>
              </p:ext>
            </p:extLst>
          </p:nvPr>
        </p:nvGraphicFramePr>
        <p:xfrm>
          <a:off x="1524733" y="5715000"/>
          <a:ext cx="882894" cy="504511"/>
        </p:xfrm>
        <a:graphic>
          <a:graphicData uri="http://schemas.openxmlformats.org/presentationml/2006/ole">
            <mc:AlternateContent xmlns:mc="http://schemas.openxmlformats.org/markup-compatibility/2006">
              <mc:Choice xmlns:v="urn:schemas-microsoft-com:vml" Requires="v">
                <p:oleObj name="Equation" r:id="rId4" imgW="444240" imgH="253800" progId="Equation.DSMT4">
                  <p:embed/>
                </p:oleObj>
              </mc:Choice>
              <mc:Fallback>
                <p:oleObj name="Equation" r:id="rId4" imgW="444240" imgH="253800" progId="Equation.DSMT4">
                  <p:embed/>
                  <p:pic>
                    <p:nvPicPr>
                      <p:cNvPr id="3" name="Object 2">
                        <a:extLst>
                          <a:ext uri="{FF2B5EF4-FFF2-40B4-BE49-F238E27FC236}">
                            <a16:creationId xmlns:a16="http://schemas.microsoft.com/office/drawing/2014/main" id="{19811227-A17A-4A44-B62D-806ABB27FAD5}"/>
                          </a:ext>
                        </a:extLst>
                      </p:cNvPr>
                      <p:cNvPicPr/>
                      <p:nvPr/>
                    </p:nvPicPr>
                    <p:blipFill>
                      <a:blip r:embed="rId5"/>
                      <a:stretch>
                        <a:fillRect/>
                      </a:stretch>
                    </p:blipFill>
                    <p:spPr>
                      <a:xfrm>
                        <a:off x="1524733" y="5715000"/>
                        <a:ext cx="882894" cy="504511"/>
                      </a:xfrm>
                      <a:prstGeom prst="rect">
                        <a:avLst/>
                      </a:prstGeom>
                    </p:spPr>
                  </p:pic>
                </p:oleObj>
              </mc:Fallback>
            </mc:AlternateContent>
          </a:graphicData>
        </a:graphic>
      </p:graphicFrame>
      <p:pic>
        <p:nvPicPr>
          <p:cNvPr id="24" name="Picture 3" descr="An ordered rooted tree T and 4 steps of the inorder traversal algorithm.">
            <a:extLst>
              <a:ext uri="{FF2B5EF4-FFF2-40B4-BE49-F238E27FC236}">
                <a16:creationId xmlns:a16="http://schemas.microsoft.com/office/drawing/2014/main" id="{23266995-AAE3-4D0A-81EC-7DE2F1B7AEA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58295" y="1177175"/>
            <a:ext cx="3150178" cy="52747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116C576-100C-4AB8-803A-71F1B8A7767B}"/>
              </a:ext>
            </a:extLst>
          </p:cNvPr>
          <p:cNvSpPr>
            <a:spLocks noGrp="1"/>
          </p:cNvSpPr>
          <p:nvPr>
            <p:ph type="body" sz="quarter" idx="18"/>
          </p:nvPr>
        </p:nvSpPr>
        <p:spPr>
          <a:xfrm>
            <a:off x="3465576" y="6477000"/>
            <a:ext cx="2212848" cy="160620"/>
          </a:xfrm>
        </p:spPr>
        <p:txBody>
          <a:bodyPr/>
          <a:lstStyle/>
          <a:p>
            <a:r>
              <a:rPr lang="en-US" dirty="0">
                <a:hlinkClick r:id="rId7"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11C7D684-9E31-42D1-BE68-039291B2F1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25</a:t>
            </a:fld>
            <a:endParaRPr lang="en-US" dirty="0">
              <a:solidFill>
                <a:schemeClr val="bg1"/>
              </a:solidFill>
            </a:endParaRPr>
          </a:p>
        </p:txBody>
      </p:sp>
    </p:spTree>
    <p:extLst>
      <p:ext uri="{BB962C8B-B14F-4D97-AF65-F5344CB8AC3E}">
        <p14:creationId xmlns:p14="http://schemas.microsoft.com/office/powerpoint/2010/main" val="1144798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E320-F24B-48DA-AE51-54302E67B3EE}"/>
              </a:ext>
            </a:extLst>
          </p:cNvPr>
          <p:cNvSpPr>
            <a:spLocks noGrp="1"/>
          </p:cNvSpPr>
          <p:nvPr>
            <p:ph type="title"/>
          </p:nvPr>
        </p:nvSpPr>
        <p:spPr/>
        <p:txBody>
          <a:bodyPr/>
          <a:lstStyle/>
          <a:p>
            <a:r>
              <a:rPr lang="en-US" dirty="0" err="1"/>
              <a:t>Postorder</a:t>
            </a:r>
            <a:r>
              <a:rPr lang="en-US" dirty="0"/>
              <a:t> Traversal</a:t>
            </a:r>
            <a:r>
              <a:rPr lang="en-US" sz="1500" dirty="0"/>
              <a:t> 1</a:t>
            </a:r>
            <a:endParaRPr lang="en-IN" dirty="0"/>
          </a:p>
        </p:txBody>
      </p:sp>
      <p:sp>
        <p:nvSpPr>
          <p:cNvPr id="3" name="Content Placeholder 2">
            <a:extLst>
              <a:ext uri="{FF2B5EF4-FFF2-40B4-BE49-F238E27FC236}">
                <a16:creationId xmlns:a16="http://schemas.microsoft.com/office/drawing/2014/main" id="{54245FFE-CD82-4C9F-A40D-F3FDDCDFD308}"/>
              </a:ext>
            </a:extLst>
          </p:cNvPr>
          <p:cNvSpPr>
            <a:spLocks noGrp="1"/>
          </p:cNvSpPr>
          <p:nvPr>
            <p:ph idx="1"/>
          </p:nvPr>
        </p:nvSpPr>
        <p:spPr>
          <a:xfrm>
            <a:off x="457200" y="1295400"/>
            <a:ext cx="8458200" cy="1676400"/>
          </a:xfrm>
        </p:spPr>
        <p:txBody>
          <a:bodyPr/>
          <a:lstStyle/>
          <a:p>
            <a:r>
              <a:rPr lang="en-US" sz="3000" b="1" dirty="0"/>
              <a:t>Definition</a:t>
            </a:r>
            <a:r>
              <a:rPr lang="en-US" sz="3000" dirty="0"/>
              <a:t>: Let </a:t>
            </a:r>
            <a:r>
              <a:rPr lang="en-US" sz="3000" i="1" dirty="0"/>
              <a:t>T</a:t>
            </a:r>
            <a:r>
              <a:rPr lang="en-US" sz="3000" dirty="0"/>
              <a:t> be an ordered rooted tree with root </a:t>
            </a:r>
            <a:r>
              <a:rPr lang="en-US" sz="3000" i="1" dirty="0"/>
              <a:t>r</a:t>
            </a:r>
            <a:r>
              <a:rPr lang="en-US" sz="3000" dirty="0"/>
              <a:t>. If </a:t>
            </a:r>
            <a:r>
              <a:rPr lang="en-US" sz="3000" i="1" dirty="0"/>
              <a:t>T</a:t>
            </a:r>
            <a:r>
              <a:rPr lang="en-US" sz="3000" dirty="0"/>
              <a:t> consists only of </a:t>
            </a:r>
            <a:r>
              <a:rPr lang="en-US" sz="3000" i="1" dirty="0"/>
              <a:t>r</a:t>
            </a:r>
            <a:r>
              <a:rPr lang="en-US" sz="3000" dirty="0"/>
              <a:t>, then </a:t>
            </a:r>
            <a:r>
              <a:rPr lang="en-US" sz="3000" i="1" dirty="0"/>
              <a:t>r</a:t>
            </a:r>
            <a:r>
              <a:rPr lang="en-US" sz="3000" dirty="0"/>
              <a:t> is the </a:t>
            </a:r>
            <a:r>
              <a:rPr lang="en-US" sz="3000" i="1" dirty="0" err="1"/>
              <a:t>postorder</a:t>
            </a:r>
            <a:r>
              <a:rPr lang="en-US" sz="3000" i="1" dirty="0"/>
              <a:t> traversal </a:t>
            </a:r>
            <a:r>
              <a:rPr lang="en-US" sz="3000" dirty="0"/>
              <a:t>of </a:t>
            </a:r>
            <a:r>
              <a:rPr lang="en-US" sz="3000" i="1" dirty="0"/>
              <a:t>T</a:t>
            </a:r>
            <a:r>
              <a:rPr lang="en-US" sz="3000" dirty="0"/>
              <a:t>. Otherwise, suppose that</a:t>
            </a:r>
            <a:endParaRPr lang="en-IN" sz="3000" dirty="0"/>
          </a:p>
        </p:txBody>
      </p:sp>
      <p:graphicFrame>
        <p:nvGraphicFramePr>
          <p:cNvPr id="16" name="Object 15">
            <a:extLst>
              <a:ext uri="{FF2B5EF4-FFF2-40B4-BE49-F238E27FC236}">
                <a16:creationId xmlns:a16="http://schemas.microsoft.com/office/drawing/2014/main" id="{97150739-1EEB-42F5-A6FD-EF1BA0A446E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185256852"/>
              </p:ext>
            </p:extLst>
          </p:nvPr>
        </p:nvGraphicFramePr>
        <p:xfrm>
          <a:off x="6614306" y="2223407"/>
          <a:ext cx="1828800" cy="587829"/>
        </p:xfrm>
        <a:graphic>
          <a:graphicData uri="http://schemas.openxmlformats.org/presentationml/2006/ole">
            <mc:AlternateContent xmlns:mc="http://schemas.openxmlformats.org/markup-compatibility/2006">
              <mc:Choice xmlns:v="urn:schemas-microsoft-com:vml" Requires="v">
                <p:oleObj name="Equation" r:id="rId2" imgW="711000" imgH="228600" progId="Equation.DSMT4">
                  <p:embed/>
                </p:oleObj>
              </mc:Choice>
              <mc:Fallback>
                <p:oleObj name="Equation" r:id="rId2" imgW="711000" imgH="228600" progId="Equation.DSMT4">
                  <p:embed/>
                  <p:pic>
                    <p:nvPicPr>
                      <p:cNvPr id="16" name="Object 15">
                        <a:extLst>
                          <a:ext uri="{FF2B5EF4-FFF2-40B4-BE49-F238E27FC236}">
                            <a16:creationId xmlns:a16="http://schemas.microsoft.com/office/drawing/2014/main" id="{97150739-1EEB-42F5-A6FD-EF1BA0A446EA}"/>
                          </a:ext>
                        </a:extLst>
                      </p:cNvPr>
                      <p:cNvPicPr/>
                      <p:nvPr/>
                    </p:nvPicPr>
                    <p:blipFill>
                      <a:blip r:embed="rId3"/>
                      <a:stretch>
                        <a:fillRect/>
                      </a:stretch>
                    </p:blipFill>
                    <p:spPr>
                      <a:xfrm>
                        <a:off x="6614306" y="2223407"/>
                        <a:ext cx="1828800" cy="587829"/>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2CA7635D-317E-4815-B6AA-4F12458EE46E}"/>
              </a:ext>
            </a:extLst>
          </p:cNvPr>
          <p:cNvSpPr>
            <a:spLocks noGrp="1"/>
          </p:cNvSpPr>
          <p:nvPr>
            <p:ph idx="10"/>
          </p:nvPr>
        </p:nvSpPr>
        <p:spPr>
          <a:xfrm>
            <a:off x="457200" y="2667000"/>
            <a:ext cx="7924800" cy="1143001"/>
          </a:xfrm>
        </p:spPr>
        <p:txBody>
          <a:bodyPr/>
          <a:lstStyle/>
          <a:p>
            <a:r>
              <a:rPr lang="en-US" sz="3000" dirty="0"/>
              <a:t>are the subtrees of </a:t>
            </a:r>
            <a:r>
              <a:rPr lang="en-US" sz="3000" i="1" dirty="0"/>
              <a:t>r</a:t>
            </a:r>
            <a:r>
              <a:rPr lang="en-US" sz="3000" dirty="0"/>
              <a:t> from left to right in </a:t>
            </a:r>
            <a:r>
              <a:rPr lang="en-US" sz="3000" i="1" dirty="0"/>
              <a:t>T</a:t>
            </a:r>
            <a:r>
              <a:rPr lang="en-US" sz="3000" dirty="0"/>
              <a:t>. The </a:t>
            </a:r>
            <a:r>
              <a:rPr lang="en-US" sz="3000" dirty="0" err="1"/>
              <a:t>postorder</a:t>
            </a:r>
            <a:r>
              <a:rPr lang="en-US" sz="3000" dirty="0"/>
              <a:t> traversal  begins by traversing</a:t>
            </a:r>
            <a:endParaRPr lang="en-IN" sz="3000" dirty="0"/>
          </a:p>
        </p:txBody>
      </p:sp>
      <p:graphicFrame>
        <p:nvGraphicFramePr>
          <p:cNvPr id="17" name="Object 16">
            <a:extLst>
              <a:ext uri="{FF2B5EF4-FFF2-40B4-BE49-F238E27FC236}">
                <a16:creationId xmlns:a16="http://schemas.microsoft.com/office/drawing/2014/main" id="{8D92AB31-C37D-4AEF-88CA-E97435458D3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23048018"/>
              </p:ext>
            </p:extLst>
          </p:nvPr>
        </p:nvGraphicFramePr>
        <p:xfrm>
          <a:off x="6783608" y="3128529"/>
          <a:ext cx="367242" cy="600941"/>
        </p:xfrm>
        <a:graphic>
          <a:graphicData uri="http://schemas.openxmlformats.org/presentationml/2006/ole">
            <mc:AlternateContent xmlns:mc="http://schemas.openxmlformats.org/markup-compatibility/2006">
              <mc:Choice xmlns:v="urn:schemas-microsoft-com:vml" Requires="v">
                <p:oleObj name="Equation" r:id="rId4" imgW="139680" imgH="228600" progId="Equation.DSMT4">
                  <p:embed/>
                </p:oleObj>
              </mc:Choice>
              <mc:Fallback>
                <p:oleObj name="Equation" r:id="rId4" imgW="139680" imgH="228600" progId="Equation.DSMT4">
                  <p:embed/>
                  <p:pic>
                    <p:nvPicPr>
                      <p:cNvPr id="17" name="Object 16">
                        <a:extLst>
                          <a:ext uri="{FF2B5EF4-FFF2-40B4-BE49-F238E27FC236}">
                            <a16:creationId xmlns:a16="http://schemas.microsoft.com/office/drawing/2014/main" id="{8D92AB31-C37D-4AEF-88CA-E97435458D32}"/>
                          </a:ext>
                        </a:extLst>
                      </p:cNvPr>
                      <p:cNvPicPr/>
                      <p:nvPr/>
                    </p:nvPicPr>
                    <p:blipFill>
                      <a:blip r:embed="rId5"/>
                      <a:stretch>
                        <a:fillRect/>
                      </a:stretch>
                    </p:blipFill>
                    <p:spPr>
                      <a:xfrm>
                        <a:off x="6783608" y="3128529"/>
                        <a:ext cx="367242" cy="600941"/>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1434F71C-C233-425E-890E-C08DC4EE7B4E}"/>
              </a:ext>
            </a:extLst>
          </p:cNvPr>
          <p:cNvSpPr>
            <a:spLocks noGrp="1"/>
          </p:cNvSpPr>
          <p:nvPr>
            <p:ph idx="11"/>
          </p:nvPr>
        </p:nvSpPr>
        <p:spPr>
          <a:xfrm>
            <a:off x="7109606" y="3124200"/>
            <a:ext cx="838200" cy="533400"/>
          </a:xfrm>
        </p:spPr>
        <p:txBody>
          <a:bodyPr/>
          <a:lstStyle/>
          <a:p>
            <a:r>
              <a:rPr lang="en-US" sz="3000" dirty="0"/>
              <a:t>in</a:t>
            </a:r>
            <a:endParaRPr lang="en-IN" sz="3000" dirty="0"/>
          </a:p>
        </p:txBody>
      </p:sp>
      <p:sp>
        <p:nvSpPr>
          <p:cNvPr id="6" name="Content Placeholder 5">
            <a:extLst>
              <a:ext uri="{FF2B5EF4-FFF2-40B4-BE49-F238E27FC236}">
                <a16:creationId xmlns:a16="http://schemas.microsoft.com/office/drawing/2014/main" id="{127A411A-87A8-4F2A-AEA3-6B62224ECFB8}"/>
              </a:ext>
            </a:extLst>
          </p:cNvPr>
          <p:cNvSpPr>
            <a:spLocks noGrp="1"/>
          </p:cNvSpPr>
          <p:nvPr>
            <p:ph idx="12"/>
          </p:nvPr>
        </p:nvSpPr>
        <p:spPr>
          <a:xfrm>
            <a:off x="457200" y="3581400"/>
            <a:ext cx="3048000" cy="533399"/>
          </a:xfrm>
        </p:spPr>
        <p:txBody>
          <a:bodyPr/>
          <a:lstStyle/>
          <a:p>
            <a:r>
              <a:rPr lang="en-US" sz="3000" dirty="0" err="1"/>
              <a:t>postorder</a:t>
            </a:r>
            <a:r>
              <a:rPr lang="en-US" sz="3000" dirty="0"/>
              <a:t>, then</a:t>
            </a:r>
            <a:endParaRPr lang="en-IN" sz="3000" dirty="0"/>
          </a:p>
        </p:txBody>
      </p:sp>
      <p:graphicFrame>
        <p:nvGraphicFramePr>
          <p:cNvPr id="18" name="Object 17">
            <a:extLst>
              <a:ext uri="{FF2B5EF4-FFF2-40B4-BE49-F238E27FC236}">
                <a16:creationId xmlns:a16="http://schemas.microsoft.com/office/drawing/2014/main" id="{94677D88-00C2-4C7C-9736-FC434378C2E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0044036"/>
              </p:ext>
            </p:extLst>
          </p:nvPr>
        </p:nvGraphicFramePr>
        <p:xfrm>
          <a:off x="2991612" y="3601732"/>
          <a:ext cx="375936" cy="563905"/>
        </p:xfrm>
        <a:graphic>
          <a:graphicData uri="http://schemas.openxmlformats.org/presentationml/2006/ole">
            <mc:AlternateContent xmlns:mc="http://schemas.openxmlformats.org/markup-compatibility/2006">
              <mc:Choice xmlns:v="urn:schemas-microsoft-com:vml" Requires="v">
                <p:oleObj name="Equation" r:id="rId6" imgW="152280" imgH="228600" progId="Equation.DSMT4">
                  <p:embed/>
                </p:oleObj>
              </mc:Choice>
              <mc:Fallback>
                <p:oleObj name="Equation" r:id="rId6" imgW="152280" imgH="228600" progId="Equation.DSMT4">
                  <p:embed/>
                  <p:pic>
                    <p:nvPicPr>
                      <p:cNvPr id="18" name="Object 17">
                        <a:extLst>
                          <a:ext uri="{FF2B5EF4-FFF2-40B4-BE49-F238E27FC236}">
                            <a16:creationId xmlns:a16="http://schemas.microsoft.com/office/drawing/2014/main" id="{94677D88-00C2-4C7C-9736-FC434378C2ED}"/>
                          </a:ext>
                        </a:extLst>
                      </p:cNvPr>
                      <p:cNvPicPr/>
                      <p:nvPr/>
                    </p:nvPicPr>
                    <p:blipFill>
                      <a:blip r:embed="rId7"/>
                      <a:stretch>
                        <a:fillRect/>
                      </a:stretch>
                    </p:blipFill>
                    <p:spPr>
                      <a:xfrm>
                        <a:off x="2991612" y="3601732"/>
                        <a:ext cx="375936" cy="56390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374CF3E8-BED6-4180-9E08-4FFAED88F3D8}"/>
              </a:ext>
            </a:extLst>
          </p:cNvPr>
          <p:cNvSpPr>
            <a:spLocks noGrp="1"/>
          </p:cNvSpPr>
          <p:nvPr>
            <p:ph idx="13"/>
          </p:nvPr>
        </p:nvSpPr>
        <p:spPr>
          <a:xfrm>
            <a:off x="3313129" y="3573098"/>
            <a:ext cx="4953000" cy="571499"/>
          </a:xfrm>
        </p:spPr>
        <p:txBody>
          <a:bodyPr/>
          <a:lstStyle/>
          <a:p>
            <a:r>
              <a:rPr lang="en-US" sz="3000" dirty="0"/>
              <a:t>in </a:t>
            </a:r>
            <a:r>
              <a:rPr lang="en-US" sz="3000" dirty="0" err="1"/>
              <a:t>postorder</a:t>
            </a:r>
            <a:r>
              <a:rPr lang="en-US" sz="3000" dirty="0"/>
              <a:t>, and so on, after</a:t>
            </a:r>
            <a:endParaRPr lang="en-IN" sz="3000" dirty="0"/>
          </a:p>
        </p:txBody>
      </p:sp>
      <p:graphicFrame>
        <p:nvGraphicFramePr>
          <p:cNvPr id="19" name="Object 18">
            <a:extLst>
              <a:ext uri="{FF2B5EF4-FFF2-40B4-BE49-F238E27FC236}">
                <a16:creationId xmlns:a16="http://schemas.microsoft.com/office/drawing/2014/main" id="{E4483067-BAFD-438F-8E27-D5FC06329017}"/>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084432434"/>
              </p:ext>
            </p:extLst>
          </p:nvPr>
        </p:nvGraphicFramePr>
        <p:xfrm>
          <a:off x="7934501" y="3587612"/>
          <a:ext cx="389563" cy="584344"/>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9" name="Object 18">
                        <a:extLst>
                          <a:ext uri="{FF2B5EF4-FFF2-40B4-BE49-F238E27FC236}">
                            <a16:creationId xmlns:a16="http://schemas.microsoft.com/office/drawing/2014/main" id="{E4483067-BAFD-438F-8E27-D5FC06329017}"/>
                          </a:ext>
                        </a:extLst>
                      </p:cNvPr>
                      <p:cNvPicPr/>
                      <p:nvPr/>
                    </p:nvPicPr>
                    <p:blipFill>
                      <a:blip r:embed="rId9"/>
                      <a:stretch>
                        <a:fillRect/>
                      </a:stretch>
                    </p:blipFill>
                    <p:spPr>
                      <a:xfrm>
                        <a:off x="7934501" y="3587612"/>
                        <a:ext cx="389563" cy="584344"/>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981D9F08-ACC4-4B33-9EE2-50B46DA39D45}"/>
              </a:ext>
            </a:extLst>
          </p:cNvPr>
          <p:cNvSpPr>
            <a:spLocks noGrp="1"/>
          </p:cNvSpPr>
          <p:nvPr>
            <p:ph idx="14"/>
          </p:nvPr>
        </p:nvSpPr>
        <p:spPr>
          <a:xfrm>
            <a:off x="8273804" y="3564782"/>
            <a:ext cx="596245" cy="533399"/>
          </a:xfrm>
        </p:spPr>
        <p:txBody>
          <a:bodyPr/>
          <a:lstStyle/>
          <a:p>
            <a:r>
              <a:rPr lang="en-US" sz="3000" dirty="0"/>
              <a:t>is</a:t>
            </a:r>
            <a:endParaRPr lang="en-IN" sz="3000" dirty="0"/>
          </a:p>
        </p:txBody>
      </p:sp>
      <p:sp>
        <p:nvSpPr>
          <p:cNvPr id="9" name="Content Placeholder 8">
            <a:extLst>
              <a:ext uri="{FF2B5EF4-FFF2-40B4-BE49-F238E27FC236}">
                <a16:creationId xmlns:a16="http://schemas.microsoft.com/office/drawing/2014/main" id="{1E5FA4F6-A5C1-42C5-BAA3-7806FA79C1AC}"/>
              </a:ext>
            </a:extLst>
          </p:cNvPr>
          <p:cNvSpPr>
            <a:spLocks noGrp="1"/>
          </p:cNvSpPr>
          <p:nvPr>
            <p:ph idx="15"/>
          </p:nvPr>
        </p:nvSpPr>
        <p:spPr>
          <a:xfrm>
            <a:off x="457200" y="4038600"/>
            <a:ext cx="4419600" cy="1079262"/>
          </a:xfrm>
        </p:spPr>
        <p:txBody>
          <a:bodyPr/>
          <a:lstStyle/>
          <a:p>
            <a:r>
              <a:rPr lang="en-US" sz="3000" dirty="0"/>
              <a:t>traversed in </a:t>
            </a:r>
            <a:r>
              <a:rPr lang="en-US" sz="3000" dirty="0" err="1"/>
              <a:t>postorder</a:t>
            </a:r>
            <a:r>
              <a:rPr lang="en-US" sz="3000" dirty="0"/>
              <a:t>, </a:t>
            </a:r>
            <a:r>
              <a:rPr lang="en-US" sz="3000" i="1" dirty="0"/>
              <a:t>r</a:t>
            </a:r>
            <a:r>
              <a:rPr lang="en-US" sz="3000" dirty="0"/>
              <a:t> is visited.</a:t>
            </a:r>
            <a:endParaRPr lang="en-IN" sz="3000" dirty="0"/>
          </a:p>
        </p:txBody>
      </p:sp>
      <p:pic>
        <p:nvPicPr>
          <p:cNvPr id="23" name="Picture 3" descr="An ordered tree of the postorder traversal algorithm.">
            <a:extLst>
              <a:ext uri="{FF2B5EF4-FFF2-40B4-BE49-F238E27FC236}">
                <a16:creationId xmlns:a16="http://schemas.microsoft.com/office/drawing/2014/main" id="{BEA7FC4E-F93B-41A2-837F-80E495AE3AD2}"/>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231822" y="4114800"/>
            <a:ext cx="3683578" cy="23074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142CDB53-46A5-4590-A08A-9A38896BC42D}"/>
              </a:ext>
            </a:extLst>
          </p:cNvPr>
          <p:cNvSpPr>
            <a:spLocks noGrp="1"/>
          </p:cNvSpPr>
          <p:nvPr>
            <p:ph type="body" sz="quarter" idx="39"/>
          </p:nvPr>
        </p:nvSpPr>
        <p:spPr>
          <a:xfrm>
            <a:off x="3465576" y="6477000"/>
            <a:ext cx="2212848" cy="152400"/>
          </a:xfrm>
        </p:spPr>
        <p:txBody>
          <a:bodyPr/>
          <a:lstStyle/>
          <a:p>
            <a:r>
              <a:rPr lang="en-US" dirty="0">
                <a:hlinkClick r:id="rId11"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7C26DBAB-0EE1-4E63-9650-E3E733309CA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26</a:t>
            </a:fld>
            <a:endParaRPr lang="en-US" dirty="0">
              <a:solidFill>
                <a:schemeClr val="bg1"/>
              </a:solidFill>
            </a:endParaRPr>
          </a:p>
        </p:txBody>
      </p:sp>
    </p:spTree>
    <p:extLst>
      <p:ext uri="{BB962C8B-B14F-4D97-AF65-F5344CB8AC3E}">
        <p14:creationId xmlns:p14="http://schemas.microsoft.com/office/powerpoint/2010/main" val="179372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27D-0BCD-4B77-88FA-7F2A57B70253}"/>
              </a:ext>
            </a:extLst>
          </p:cNvPr>
          <p:cNvSpPr>
            <a:spLocks noGrp="1"/>
          </p:cNvSpPr>
          <p:nvPr>
            <p:ph type="title"/>
          </p:nvPr>
        </p:nvSpPr>
        <p:spPr/>
        <p:txBody>
          <a:bodyPr/>
          <a:lstStyle/>
          <a:p>
            <a:r>
              <a:rPr lang="en-US" dirty="0" err="1"/>
              <a:t>Postorder</a:t>
            </a:r>
            <a:r>
              <a:rPr lang="en-US" dirty="0"/>
              <a:t> Traversal</a:t>
            </a:r>
            <a:r>
              <a:rPr lang="en-US" sz="1500" dirty="0"/>
              <a:t> 2</a:t>
            </a:r>
            <a:endParaRPr lang="en-IN" dirty="0"/>
          </a:p>
        </p:txBody>
      </p:sp>
      <p:sp>
        <p:nvSpPr>
          <p:cNvPr id="3" name="Content Placeholder 2">
            <a:extLst>
              <a:ext uri="{FF2B5EF4-FFF2-40B4-BE49-F238E27FC236}">
                <a16:creationId xmlns:a16="http://schemas.microsoft.com/office/drawing/2014/main" id="{55767BE7-273F-4E0D-A716-1F3B161DA1F3}"/>
              </a:ext>
            </a:extLst>
          </p:cNvPr>
          <p:cNvSpPr>
            <a:spLocks noGrp="1"/>
          </p:cNvSpPr>
          <p:nvPr>
            <p:ph idx="1"/>
          </p:nvPr>
        </p:nvSpPr>
        <p:spPr>
          <a:xfrm>
            <a:off x="457200" y="1295400"/>
            <a:ext cx="4953000" cy="5105400"/>
          </a:xfrm>
          <a:ln w="9525">
            <a:solidFill>
              <a:srgbClr val="00B0F0"/>
            </a:solidFill>
          </a:ln>
        </p:spPr>
        <p:txBody>
          <a:bodyPr/>
          <a:lstStyle/>
          <a:p>
            <a:r>
              <a:rPr lang="en-US" b="1" dirty="0"/>
              <a:t>procedure  </a:t>
            </a:r>
            <a:r>
              <a:rPr lang="en-US" i="1" dirty="0" err="1"/>
              <a:t>postorder</a:t>
            </a:r>
            <a:r>
              <a:rPr lang="en-US" dirty="0"/>
              <a:t> (</a:t>
            </a:r>
            <a:r>
              <a:rPr lang="en-US" i="1" dirty="0"/>
              <a:t>T</a:t>
            </a:r>
            <a:r>
              <a:rPr lang="en-US" dirty="0"/>
              <a:t>: ordered rooted tree)</a:t>
            </a:r>
          </a:p>
          <a:p>
            <a:r>
              <a:rPr lang="en-US" i="1" dirty="0"/>
              <a:t>r</a:t>
            </a:r>
            <a:r>
              <a:rPr lang="en-US" dirty="0"/>
              <a:t> := root of </a:t>
            </a:r>
            <a:r>
              <a:rPr lang="en-US" i="1" dirty="0"/>
              <a:t>T</a:t>
            </a:r>
          </a:p>
          <a:p>
            <a:r>
              <a:rPr lang="en-US" b="1" dirty="0"/>
              <a:t>for</a:t>
            </a:r>
            <a:r>
              <a:rPr lang="en-US" dirty="0"/>
              <a:t> each child </a:t>
            </a:r>
            <a:r>
              <a:rPr lang="en-US" i="1" dirty="0"/>
              <a:t>c</a:t>
            </a:r>
            <a:r>
              <a:rPr lang="en-US" dirty="0"/>
              <a:t> of</a:t>
            </a:r>
            <a:r>
              <a:rPr lang="en-US" i="1" dirty="0"/>
              <a:t> r </a:t>
            </a:r>
            <a:r>
              <a:rPr lang="en-US" dirty="0"/>
              <a:t>from</a:t>
            </a:r>
            <a:br>
              <a:rPr lang="en-US" dirty="0"/>
            </a:br>
            <a:r>
              <a:rPr lang="en-US" dirty="0"/>
              <a:t>left to right</a:t>
            </a:r>
          </a:p>
          <a:p>
            <a:r>
              <a:rPr lang="en-US" i="1" dirty="0"/>
              <a:t>T</a:t>
            </a:r>
            <a:r>
              <a:rPr lang="en-US" dirty="0"/>
              <a:t>(</a:t>
            </a:r>
            <a:r>
              <a:rPr lang="en-US" i="1" dirty="0"/>
              <a:t>c</a:t>
            </a:r>
            <a:r>
              <a:rPr lang="en-US" dirty="0"/>
              <a:t>) := subtree with </a:t>
            </a:r>
            <a:r>
              <a:rPr lang="en-US" i="1" dirty="0"/>
              <a:t>c</a:t>
            </a:r>
            <a:r>
              <a:rPr lang="en-US" dirty="0"/>
              <a:t> as root</a:t>
            </a:r>
          </a:p>
          <a:p>
            <a:r>
              <a:rPr lang="en-US" dirty="0" err="1"/>
              <a:t>postorder</a:t>
            </a:r>
            <a:endParaRPr lang="en-IN" dirty="0"/>
          </a:p>
        </p:txBody>
      </p:sp>
      <p:graphicFrame>
        <p:nvGraphicFramePr>
          <p:cNvPr id="18" name="Object 17">
            <a:extLst>
              <a:ext uri="{FF2B5EF4-FFF2-40B4-BE49-F238E27FC236}">
                <a16:creationId xmlns:a16="http://schemas.microsoft.com/office/drawing/2014/main" id="{7DA4DA08-00D0-4F9D-8DB0-CEABB379650D}"/>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383040488"/>
              </p:ext>
            </p:extLst>
          </p:nvPr>
        </p:nvGraphicFramePr>
        <p:xfrm>
          <a:off x="2133600" y="5117180"/>
          <a:ext cx="1143000" cy="653143"/>
        </p:xfrm>
        <a:graphic>
          <a:graphicData uri="http://schemas.openxmlformats.org/presentationml/2006/ole">
            <mc:AlternateContent xmlns:mc="http://schemas.openxmlformats.org/markup-compatibility/2006">
              <mc:Choice xmlns:v="urn:schemas-microsoft-com:vml" Requires="v">
                <p:oleObj name="Equation" r:id="rId2" imgW="444240" imgH="253800" progId="Equation.DSMT4">
                  <p:embed/>
                </p:oleObj>
              </mc:Choice>
              <mc:Fallback>
                <p:oleObj name="Equation" r:id="rId2" imgW="444240" imgH="253800" progId="Equation.DSMT4">
                  <p:embed/>
                  <p:pic>
                    <p:nvPicPr>
                      <p:cNvPr id="18" name="Object 17">
                        <a:extLst>
                          <a:ext uri="{FF2B5EF4-FFF2-40B4-BE49-F238E27FC236}">
                            <a16:creationId xmlns:a16="http://schemas.microsoft.com/office/drawing/2014/main" id="{7DA4DA08-00D0-4F9D-8DB0-CEABB379650D}"/>
                          </a:ext>
                        </a:extLst>
                      </p:cNvPr>
                      <p:cNvPicPr/>
                      <p:nvPr/>
                    </p:nvPicPr>
                    <p:blipFill>
                      <a:blip r:embed="rId3"/>
                      <a:stretch>
                        <a:fillRect/>
                      </a:stretch>
                    </p:blipFill>
                    <p:spPr>
                      <a:xfrm>
                        <a:off x="2133600" y="5117180"/>
                        <a:ext cx="1143000" cy="653143"/>
                      </a:xfrm>
                      <a:prstGeom prst="rect">
                        <a:avLst/>
                      </a:prstGeom>
                    </p:spPr>
                  </p:pic>
                </p:oleObj>
              </mc:Fallback>
            </mc:AlternateContent>
          </a:graphicData>
        </a:graphic>
      </p:graphicFrame>
      <p:sp>
        <p:nvSpPr>
          <p:cNvPr id="4" name="Content Placeholder 3">
            <a:extLst>
              <a:ext uri="{FF2B5EF4-FFF2-40B4-BE49-F238E27FC236}">
                <a16:creationId xmlns:a16="http://schemas.microsoft.com/office/drawing/2014/main" id="{82E1B79E-2065-49DB-A7EC-EDA9825C3103}"/>
              </a:ext>
            </a:extLst>
          </p:cNvPr>
          <p:cNvSpPr>
            <a:spLocks noGrp="1"/>
          </p:cNvSpPr>
          <p:nvPr>
            <p:ph idx="13"/>
          </p:nvPr>
        </p:nvSpPr>
        <p:spPr>
          <a:xfrm>
            <a:off x="457200" y="5867400"/>
            <a:ext cx="2398776" cy="533400"/>
          </a:xfrm>
        </p:spPr>
        <p:txBody>
          <a:bodyPr/>
          <a:lstStyle/>
          <a:p>
            <a:r>
              <a:rPr lang="en-US" dirty="0"/>
              <a:t>list</a:t>
            </a:r>
            <a:r>
              <a:rPr lang="en-US" i="1" dirty="0"/>
              <a:t> r</a:t>
            </a:r>
          </a:p>
        </p:txBody>
      </p:sp>
      <p:pic>
        <p:nvPicPr>
          <p:cNvPr id="17" name="Picture 3" descr="An ordered rooted tree T and 4 steps of the postorder traversal algorithm.">
            <a:extLst>
              <a:ext uri="{FF2B5EF4-FFF2-40B4-BE49-F238E27FC236}">
                <a16:creationId xmlns:a16="http://schemas.microsoft.com/office/drawing/2014/main" id="{25F89519-3D6D-4822-826A-BD73854D162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70056" y="1436186"/>
            <a:ext cx="2916744" cy="49413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116C576-100C-4AB8-803A-71F1B8A7767B}"/>
              </a:ext>
            </a:extLst>
          </p:cNvPr>
          <p:cNvSpPr>
            <a:spLocks noGrp="1"/>
          </p:cNvSpPr>
          <p:nvPr>
            <p:ph type="body" sz="quarter" idx="18"/>
          </p:nvPr>
        </p:nvSpPr>
        <p:spPr>
          <a:xfrm>
            <a:off x="3465576" y="6477000"/>
            <a:ext cx="2212848" cy="160620"/>
          </a:xfrm>
        </p:spPr>
        <p:txBody>
          <a:bodyPr/>
          <a:lstStyle/>
          <a:p>
            <a:r>
              <a:rPr lang="en-US" dirty="0">
                <a:hlinkClick r:id="rId5"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11C7D684-9E31-42D1-BE68-039291B2F1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27</a:t>
            </a:fld>
            <a:endParaRPr lang="en-US" dirty="0">
              <a:solidFill>
                <a:schemeClr val="bg1"/>
              </a:solidFill>
            </a:endParaRPr>
          </a:p>
        </p:txBody>
      </p:sp>
    </p:spTree>
    <p:extLst>
      <p:ext uri="{BB962C8B-B14F-4D97-AF65-F5344CB8AC3E}">
        <p14:creationId xmlns:p14="http://schemas.microsoft.com/office/powerpoint/2010/main" val="4165161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Expression Trees</a:t>
            </a:r>
            <a:endParaRPr lang="en-US" sz="1500" dirty="0"/>
          </a:p>
        </p:txBody>
      </p:sp>
      <p:sp>
        <p:nvSpPr>
          <p:cNvPr id="4" name="Content Placeholder 2"/>
          <p:cNvSpPr>
            <a:spLocks noGrp="1"/>
          </p:cNvSpPr>
          <p:nvPr>
            <p:ph idx="1"/>
          </p:nvPr>
        </p:nvSpPr>
        <p:spPr>
          <a:xfrm>
            <a:off x="457200" y="1295400"/>
            <a:ext cx="8229600" cy="1752600"/>
          </a:xfrm>
        </p:spPr>
        <p:txBody>
          <a:bodyPr/>
          <a:lstStyle/>
          <a:p>
            <a:r>
              <a:rPr lang="en-US" dirty="0"/>
              <a:t>Complex expressions can be represented using ordered rooted trees.</a:t>
            </a:r>
          </a:p>
          <a:p>
            <a:r>
              <a:rPr lang="en-US" dirty="0"/>
              <a:t>Consider the expression</a:t>
            </a:r>
          </a:p>
        </p:txBody>
      </p:sp>
      <p:graphicFrame>
        <p:nvGraphicFramePr>
          <p:cNvPr id="10"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62352978"/>
              </p:ext>
            </p:extLst>
          </p:nvPr>
        </p:nvGraphicFramePr>
        <p:xfrm>
          <a:off x="4572000" y="2531871"/>
          <a:ext cx="3394075" cy="569913"/>
        </p:xfrm>
        <a:graphic>
          <a:graphicData uri="http://schemas.openxmlformats.org/presentationml/2006/ole">
            <mc:AlternateContent xmlns:mc="http://schemas.openxmlformats.org/markup-compatibility/2006">
              <mc:Choice xmlns:v="urn:schemas-microsoft-com:vml" Requires="v">
                <p:oleObj name="Equation" r:id="rId2" imgW="1663560" imgH="279360" progId="Equation.DSMT4">
                  <p:embed/>
                </p:oleObj>
              </mc:Choice>
              <mc:Fallback>
                <p:oleObj name="Equation" r:id="rId2" imgW="1663560" imgH="279360" progId="Equation.DSMT4">
                  <p:embed/>
                  <p:pic>
                    <p:nvPicPr>
                      <p:cNvPr id="0" name=""/>
                      <p:cNvPicPr/>
                      <p:nvPr/>
                    </p:nvPicPr>
                    <p:blipFill>
                      <a:blip r:embed="rId3"/>
                      <a:stretch>
                        <a:fillRect/>
                      </a:stretch>
                    </p:blipFill>
                    <p:spPr>
                      <a:xfrm>
                        <a:off x="4572000" y="2531871"/>
                        <a:ext cx="3394075" cy="569913"/>
                      </a:xfrm>
                      <a:prstGeom prst="rect">
                        <a:avLst/>
                      </a:prstGeom>
                    </p:spPr>
                  </p:pic>
                </p:oleObj>
              </mc:Fallback>
            </mc:AlternateContent>
          </a:graphicData>
        </a:graphic>
      </p:graphicFrame>
      <p:sp>
        <p:nvSpPr>
          <p:cNvPr id="5" name="Content Placeholder 4"/>
          <p:cNvSpPr>
            <a:spLocks noGrp="1"/>
          </p:cNvSpPr>
          <p:nvPr>
            <p:ph idx="13"/>
          </p:nvPr>
        </p:nvSpPr>
        <p:spPr>
          <a:xfrm>
            <a:off x="457200" y="3048000"/>
            <a:ext cx="8305800" cy="1066800"/>
          </a:xfrm>
        </p:spPr>
        <p:txBody>
          <a:bodyPr/>
          <a:lstStyle/>
          <a:p>
            <a:r>
              <a:rPr lang="en-US" dirty="0"/>
              <a:t>A binary tree for the expression can be built from the bottom up, as is illustrated here.</a:t>
            </a:r>
          </a:p>
        </p:txBody>
      </p:sp>
      <p:pic>
        <p:nvPicPr>
          <p:cNvPr id="11" name="Picture 5" descr="A tree and 4 subtrees representing the expression.">
            <a:extLst>
              <a:ext uri="{FF2B5EF4-FFF2-40B4-BE49-F238E27FC236}">
                <a16:creationId xmlns:a16="http://schemas.microsoft.com/office/drawing/2014/main" id="{56D14451-833E-48CC-814E-8AC6837B169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62200" y="4485350"/>
            <a:ext cx="4419600" cy="18105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6"/>
          <p:cNvSpPr>
            <a:spLocks noGrp="1"/>
          </p:cNvSpPr>
          <p:nvPr>
            <p:ph type="body" sz="quarter" idx="15"/>
          </p:nvPr>
        </p:nvSpPr>
        <p:spPr>
          <a:xfrm>
            <a:off x="3465576" y="6446520"/>
            <a:ext cx="2212848" cy="182880"/>
          </a:xfrm>
        </p:spPr>
        <p:txBody>
          <a:bodyPr anchor="ctr"/>
          <a:lstStyle/>
          <a:p>
            <a:r>
              <a:rPr lang="en-US" dirty="0">
                <a:hlinkClick r:id="rId5" action="ppaction://hlinksldjump"/>
              </a:rPr>
              <a:t>Access the text alternative for slide images.</a:t>
            </a:r>
            <a:endParaRPr lang="en-US" dirty="0">
              <a:hlinkClick r:id="rId6" action="ppaction://hlinksldjump"/>
            </a:endParaRPr>
          </a:p>
        </p:txBody>
      </p:sp>
      <p:sp>
        <p:nvSpPr>
          <p:cNvPr id="8" name="Slide Number Placeholder 5">
            <a:extLst>
              <a:ext uri="{FF2B5EF4-FFF2-40B4-BE49-F238E27FC236}">
                <a16:creationId xmlns:a16="http://schemas.microsoft.com/office/drawing/2014/main" id="{6982A784-DE79-48F8-8A25-AF1A9E47941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28</a:t>
            </a:fld>
            <a:endParaRPr lang="en-US" dirty="0">
              <a:solidFill>
                <a:schemeClr val="bg1"/>
              </a:solidFill>
            </a:endParaRPr>
          </a:p>
        </p:txBody>
      </p:sp>
    </p:spTree>
    <p:extLst>
      <p:ext uri="{BB962C8B-B14F-4D97-AF65-F5344CB8AC3E}">
        <p14:creationId xmlns:p14="http://schemas.microsoft.com/office/powerpoint/2010/main" val="2534862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Infix Notation</a:t>
            </a:r>
          </a:p>
        </p:txBody>
      </p:sp>
      <p:sp>
        <p:nvSpPr>
          <p:cNvPr id="6" name="Content Placeholder 2"/>
          <p:cNvSpPr>
            <a:spLocks noGrp="1"/>
          </p:cNvSpPr>
          <p:nvPr>
            <p:ph idx="1"/>
          </p:nvPr>
        </p:nvSpPr>
        <p:spPr>
          <a:xfrm>
            <a:off x="457200" y="1295400"/>
            <a:ext cx="8229600" cy="3962400"/>
          </a:xfrm>
        </p:spPr>
        <p:txBody>
          <a:bodyPr/>
          <a:lstStyle/>
          <a:p>
            <a:r>
              <a:rPr lang="en-US" sz="3000" dirty="0"/>
              <a:t>An </a:t>
            </a:r>
            <a:r>
              <a:rPr lang="en-US" sz="3000" dirty="0" err="1"/>
              <a:t>inorder</a:t>
            </a:r>
            <a:r>
              <a:rPr lang="en-US" sz="3000" dirty="0"/>
              <a:t> traversal of the tree representing an expression produces the original expression when parentheses are included except for unary operations, which now immediately follow their operands. </a:t>
            </a:r>
          </a:p>
          <a:p>
            <a:r>
              <a:rPr lang="en-US" sz="3000" dirty="0"/>
              <a:t>We illustrate why parentheses are needed with an example that displays three trees all yield the same infix representation.</a:t>
            </a:r>
          </a:p>
        </p:txBody>
      </p:sp>
      <p:pic>
        <p:nvPicPr>
          <p:cNvPr id="9" name="Picture 3" descr="Three rooted trees representing the expressions.">
            <a:extLst>
              <a:ext uri="{FF2B5EF4-FFF2-40B4-BE49-F238E27FC236}">
                <a16:creationId xmlns:a16="http://schemas.microsoft.com/office/drawing/2014/main" id="{2CBB5DF5-E9F6-4A7B-8AC4-FC79BF6E8C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0" y="4802473"/>
            <a:ext cx="5203952" cy="15202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7" name="Slide Number Placeholder 5">
            <a:extLst>
              <a:ext uri="{FF2B5EF4-FFF2-40B4-BE49-F238E27FC236}">
                <a16:creationId xmlns:a16="http://schemas.microsoft.com/office/drawing/2014/main" id="{EBE9517D-4EF3-45E3-938B-6E1D70AB2C46}"/>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29</a:t>
            </a:fld>
            <a:endParaRPr lang="en-US" dirty="0">
              <a:solidFill>
                <a:schemeClr val="bg1"/>
              </a:solidFill>
            </a:endParaRPr>
          </a:p>
        </p:txBody>
      </p:sp>
    </p:spTree>
    <p:extLst>
      <p:ext uri="{BB962C8B-B14F-4D97-AF65-F5344CB8AC3E}">
        <p14:creationId xmlns:p14="http://schemas.microsoft.com/office/powerpoint/2010/main" val="1863755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Introduction to Trees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11.1</a:t>
            </a:r>
          </a:p>
        </p:txBody>
      </p:sp>
      <p:sp>
        <p:nvSpPr>
          <p:cNvPr id="4" name="Slide Number Placeholder 5">
            <a:extLst>
              <a:ext uri="{FF2B5EF4-FFF2-40B4-BE49-F238E27FC236}">
                <a16:creationId xmlns:a16="http://schemas.microsoft.com/office/drawing/2014/main" id="{43A6D4C1-D8B2-4657-919B-3DA0322E4FF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a:t>
            </a:fld>
            <a:endParaRPr lang="en-US" dirty="0">
              <a:solidFill>
                <a:schemeClr val="bg1"/>
              </a:solidFill>
            </a:endParaRPr>
          </a:p>
        </p:txBody>
      </p:sp>
    </p:spTree>
    <p:extLst>
      <p:ext uri="{BB962C8B-B14F-4D97-AF65-F5344CB8AC3E}">
        <p14:creationId xmlns:p14="http://schemas.microsoft.com/office/powerpoint/2010/main" val="1191040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27D-0BCD-4B77-88FA-7F2A57B70253}"/>
              </a:ext>
            </a:extLst>
          </p:cNvPr>
          <p:cNvSpPr>
            <a:spLocks noGrp="1"/>
          </p:cNvSpPr>
          <p:nvPr>
            <p:ph type="title"/>
          </p:nvPr>
        </p:nvSpPr>
        <p:spPr/>
        <p:txBody>
          <a:bodyPr/>
          <a:lstStyle/>
          <a:p>
            <a:r>
              <a:rPr lang="en-US" dirty="0"/>
              <a:t>Prefix Notation</a:t>
            </a:r>
            <a:endParaRPr lang="en-IN" dirty="0"/>
          </a:p>
        </p:txBody>
      </p:sp>
      <p:pic>
        <p:nvPicPr>
          <p:cNvPr id="17" name="Picture 2" descr="A portrait of Jan Lukasiewicz.">
            <a:extLst>
              <a:ext uri="{FF2B5EF4-FFF2-40B4-BE49-F238E27FC236}">
                <a16:creationId xmlns:a16="http://schemas.microsoft.com/office/drawing/2014/main" id="{3D6F35FD-6494-4325-8FCC-77F752A2E2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0" y="124572"/>
            <a:ext cx="1347216" cy="155944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5767BE7-273F-4E0D-A716-1F3B161DA1F3}"/>
              </a:ext>
            </a:extLst>
          </p:cNvPr>
          <p:cNvSpPr>
            <a:spLocks noGrp="1"/>
          </p:cNvSpPr>
          <p:nvPr>
            <p:ph idx="1"/>
          </p:nvPr>
        </p:nvSpPr>
        <p:spPr>
          <a:xfrm>
            <a:off x="7010400" y="1600200"/>
            <a:ext cx="2133600" cy="838200"/>
          </a:xfrm>
        </p:spPr>
        <p:txBody>
          <a:bodyPr/>
          <a:lstStyle/>
          <a:p>
            <a:r>
              <a:rPr lang="en-US" sz="2200" dirty="0"/>
              <a:t>Jan </a:t>
            </a:r>
            <a:r>
              <a:rPr lang="en-US" sz="2200" dirty="0" err="1">
                <a:ea typeface="Cambria Math"/>
              </a:rPr>
              <a:t>Ł</a:t>
            </a:r>
            <a:r>
              <a:rPr lang="en-US" sz="2200" dirty="0" err="1"/>
              <a:t>ukasiewicz</a:t>
            </a:r>
            <a:br>
              <a:rPr lang="en-US" sz="2200" dirty="0"/>
            </a:br>
            <a:r>
              <a:rPr lang="en-US" sz="2200" dirty="0"/>
              <a:t>(</a:t>
            </a:r>
            <a:r>
              <a:rPr lang="en-US" sz="2200" dirty="0">
                <a:ea typeface="Cambria Math" pitchFamily="18" charset="0"/>
              </a:rPr>
              <a:t>1878-1956</a:t>
            </a:r>
            <a:r>
              <a:rPr lang="en-US" sz="2200" dirty="0"/>
              <a:t>)</a:t>
            </a:r>
          </a:p>
        </p:txBody>
      </p:sp>
      <p:sp>
        <p:nvSpPr>
          <p:cNvPr id="4" name="Content Placeholder 3">
            <a:extLst>
              <a:ext uri="{FF2B5EF4-FFF2-40B4-BE49-F238E27FC236}">
                <a16:creationId xmlns:a16="http://schemas.microsoft.com/office/drawing/2014/main" id="{82E1B79E-2065-49DB-A7EC-EDA9825C3103}"/>
              </a:ext>
            </a:extLst>
          </p:cNvPr>
          <p:cNvSpPr>
            <a:spLocks noGrp="1"/>
          </p:cNvSpPr>
          <p:nvPr>
            <p:ph idx="13"/>
          </p:nvPr>
        </p:nvSpPr>
        <p:spPr>
          <a:xfrm>
            <a:off x="457200" y="1325880"/>
            <a:ext cx="5967984" cy="3131610"/>
          </a:xfrm>
        </p:spPr>
        <p:txBody>
          <a:bodyPr/>
          <a:lstStyle/>
          <a:p>
            <a:pPr>
              <a:spcBef>
                <a:spcPts val="600"/>
              </a:spcBef>
            </a:pPr>
            <a:r>
              <a:rPr lang="en-US" sz="2200" dirty="0"/>
              <a:t>When we traverse the rooted tree representation of an expression in preorder, we obtain the </a:t>
            </a:r>
            <a:r>
              <a:rPr lang="en-US" sz="2200" i="1" dirty="0"/>
              <a:t>prefix</a:t>
            </a:r>
            <a:r>
              <a:rPr lang="en-US" sz="2200" dirty="0"/>
              <a:t> form of the expression. Expressions in prefix form are said to be in </a:t>
            </a:r>
            <a:r>
              <a:rPr lang="en-US" sz="2200" i="1" dirty="0"/>
              <a:t>Polish notation</a:t>
            </a:r>
            <a:r>
              <a:rPr lang="en-US" sz="2200" dirty="0"/>
              <a:t>,</a:t>
            </a:r>
            <a:r>
              <a:rPr lang="en-US" sz="2200" i="1" dirty="0"/>
              <a:t> </a:t>
            </a:r>
            <a:r>
              <a:rPr lang="en-US" sz="2200" dirty="0"/>
              <a:t>named after the Polish logician Jan </a:t>
            </a:r>
            <a:r>
              <a:rPr lang="en-US" sz="2200" dirty="0" err="1">
                <a:ea typeface="Cambria Math"/>
              </a:rPr>
              <a:t>Ł</a:t>
            </a:r>
            <a:r>
              <a:rPr lang="en-US" sz="2200" dirty="0" err="1"/>
              <a:t>ukasiewicz</a:t>
            </a:r>
            <a:r>
              <a:rPr lang="en-US" sz="2200" dirty="0"/>
              <a:t>.</a:t>
            </a:r>
          </a:p>
          <a:p>
            <a:pPr>
              <a:spcBef>
                <a:spcPts val="600"/>
              </a:spcBef>
            </a:pPr>
            <a:r>
              <a:rPr lang="en-US" sz="2200" dirty="0"/>
              <a:t>Operators precede their operands in the prefix form of an expression. Parentheses are not needed as the representation is unambiguous.</a:t>
            </a:r>
          </a:p>
        </p:txBody>
      </p:sp>
      <p:sp>
        <p:nvSpPr>
          <p:cNvPr id="5" name="Content Placeholder 4">
            <a:extLst>
              <a:ext uri="{FF2B5EF4-FFF2-40B4-BE49-F238E27FC236}">
                <a16:creationId xmlns:a16="http://schemas.microsoft.com/office/drawing/2014/main" id="{4816DB05-FFC0-44D4-99DB-CEA1DB0801C4}"/>
              </a:ext>
            </a:extLst>
          </p:cNvPr>
          <p:cNvSpPr>
            <a:spLocks noGrp="1"/>
          </p:cNvSpPr>
          <p:nvPr>
            <p:ph idx="14"/>
          </p:nvPr>
        </p:nvSpPr>
        <p:spPr>
          <a:xfrm>
            <a:off x="457200" y="4305908"/>
            <a:ext cx="2590800" cy="457200"/>
          </a:xfrm>
        </p:spPr>
        <p:txBody>
          <a:bodyPr/>
          <a:lstStyle/>
          <a:p>
            <a:r>
              <a:rPr lang="en-US" sz="2200" dirty="0"/>
              <a:t>The prefix form of</a:t>
            </a:r>
            <a:endParaRPr lang="en-IN" sz="2200" dirty="0"/>
          </a:p>
        </p:txBody>
      </p:sp>
      <p:graphicFrame>
        <p:nvGraphicFramePr>
          <p:cNvPr id="19" name="Object 18">
            <a:extLst>
              <a:ext uri="{FF2B5EF4-FFF2-40B4-BE49-F238E27FC236}">
                <a16:creationId xmlns:a16="http://schemas.microsoft.com/office/drawing/2014/main" id="{F8A1636C-850D-4707-92E7-B46529E9D7E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514162619"/>
              </p:ext>
            </p:extLst>
          </p:nvPr>
        </p:nvGraphicFramePr>
        <p:xfrm>
          <a:off x="2667000" y="4305908"/>
          <a:ext cx="3608387" cy="452437"/>
        </p:xfrm>
        <a:graphic>
          <a:graphicData uri="http://schemas.openxmlformats.org/presentationml/2006/ole">
            <mc:AlternateContent xmlns:mc="http://schemas.openxmlformats.org/markup-compatibility/2006">
              <mc:Choice xmlns:v="urn:schemas-microsoft-com:vml" Requires="v">
                <p:oleObj name="Equation" r:id="rId3" imgW="2222280" imgH="279360" progId="Equation.DSMT4">
                  <p:embed/>
                </p:oleObj>
              </mc:Choice>
              <mc:Fallback>
                <p:oleObj name="Equation" r:id="rId3" imgW="2222280" imgH="279360" progId="Equation.DSMT4">
                  <p:embed/>
                  <p:pic>
                    <p:nvPicPr>
                      <p:cNvPr id="13" name="Object 12">
                        <a:extLst>
                          <a:ext uri="{FF2B5EF4-FFF2-40B4-BE49-F238E27FC236}">
                            <a16:creationId xmlns:a16="http://schemas.microsoft.com/office/drawing/2014/main" id="{4935A5EB-F692-444C-BC0D-65488A5D2E2F}"/>
                          </a:ext>
                        </a:extLst>
                      </p:cNvPr>
                      <p:cNvPicPr/>
                      <p:nvPr/>
                    </p:nvPicPr>
                    <p:blipFill>
                      <a:blip r:embed="rId4"/>
                      <a:stretch>
                        <a:fillRect/>
                      </a:stretch>
                    </p:blipFill>
                    <p:spPr>
                      <a:xfrm>
                        <a:off x="2667000" y="4305908"/>
                        <a:ext cx="3608387" cy="452437"/>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01720CAF-11F2-408A-AD94-A6513D40392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78574021"/>
              </p:ext>
            </p:extLst>
          </p:nvPr>
        </p:nvGraphicFramePr>
        <p:xfrm>
          <a:off x="525785" y="4720998"/>
          <a:ext cx="1689683" cy="358540"/>
        </p:xfrm>
        <a:graphic>
          <a:graphicData uri="http://schemas.openxmlformats.org/presentationml/2006/ole">
            <mc:AlternateContent xmlns:mc="http://schemas.openxmlformats.org/markup-compatibility/2006">
              <mc:Choice xmlns:v="urn:schemas-microsoft-com:vml" Requires="v">
                <p:oleObj name="Equation" r:id="rId5" imgW="1015920" imgH="215640" progId="Equation.DSMT4">
                  <p:embed/>
                </p:oleObj>
              </mc:Choice>
              <mc:Fallback>
                <p:oleObj name="Equation" r:id="rId5" imgW="1015920" imgH="215640" progId="Equation.DSMT4">
                  <p:embed/>
                  <p:pic>
                    <p:nvPicPr>
                      <p:cNvPr id="8" name="Object 7">
                        <a:extLst>
                          <a:ext uri="{FF2B5EF4-FFF2-40B4-BE49-F238E27FC236}">
                            <a16:creationId xmlns:a16="http://schemas.microsoft.com/office/drawing/2014/main" id="{37C6E373-31CC-4EA7-BE09-9DFC67AAECEB}"/>
                          </a:ext>
                        </a:extLst>
                      </p:cNvPr>
                      <p:cNvPicPr/>
                      <p:nvPr/>
                    </p:nvPicPr>
                    <p:blipFill>
                      <a:blip r:embed="rId6"/>
                      <a:stretch>
                        <a:fillRect/>
                      </a:stretch>
                    </p:blipFill>
                    <p:spPr>
                      <a:xfrm>
                        <a:off x="525785" y="4720998"/>
                        <a:ext cx="1689683" cy="358540"/>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F7E2BCBB-44FC-4F9C-82D0-F995B98D0C89}"/>
              </a:ext>
            </a:extLst>
          </p:cNvPr>
          <p:cNvSpPr>
            <a:spLocks noGrp="1"/>
          </p:cNvSpPr>
          <p:nvPr>
            <p:ph idx="15"/>
          </p:nvPr>
        </p:nvSpPr>
        <p:spPr>
          <a:xfrm>
            <a:off x="457200" y="5130580"/>
            <a:ext cx="5943600" cy="1447800"/>
          </a:xfrm>
        </p:spPr>
        <p:txBody>
          <a:bodyPr/>
          <a:lstStyle/>
          <a:p>
            <a:pPr>
              <a:spcBef>
                <a:spcPts val="600"/>
              </a:spcBef>
            </a:pPr>
            <a:r>
              <a:rPr lang="en-US" sz="2200" dirty="0"/>
              <a:t>Prefix expressions are evaluated by working from right to left. When we encounter an operator, we perform the corresponding operation with the two operations to the right.</a:t>
            </a:r>
          </a:p>
        </p:txBody>
      </p:sp>
      <p:sp>
        <p:nvSpPr>
          <p:cNvPr id="7" name="Content Placeholder 6">
            <a:extLst>
              <a:ext uri="{FF2B5EF4-FFF2-40B4-BE49-F238E27FC236}">
                <a16:creationId xmlns:a16="http://schemas.microsoft.com/office/drawing/2014/main" id="{4615809F-7EFF-40A2-8554-E354BABEB558}"/>
              </a:ext>
            </a:extLst>
          </p:cNvPr>
          <p:cNvSpPr>
            <a:spLocks noGrp="1"/>
          </p:cNvSpPr>
          <p:nvPr>
            <p:ph idx="16"/>
          </p:nvPr>
        </p:nvSpPr>
        <p:spPr>
          <a:xfrm>
            <a:off x="6400800" y="2362200"/>
            <a:ext cx="2590800" cy="1799920"/>
          </a:xfrm>
        </p:spPr>
        <p:txBody>
          <a:bodyPr/>
          <a:lstStyle/>
          <a:p>
            <a:r>
              <a:rPr lang="en-US" sz="2200" b="1" dirty="0"/>
              <a:t>Example</a:t>
            </a:r>
            <a:r>
              <a:rPr lang="en-US" sz="2200" dirty="0"/>
              <a:t>: We show the steps used to evaluate a particular prefix expression:</a:t>
            </a:r>
            <a:endParaRPr lang="en-US" sz="2200" b="1" dirty="0"/>
          </a:p>
        </p:txBody>
      </p:sp>
      <p:pic>
        <p:nvPicPr>
          <p:cNvPr id="18" name="Picture 6" descr="5 steps of evaluating a prefix expression plus minus multiply 2 3 5 divide exponentiation 2 3 4.">
            <a:extLst>
              <a:ext uri="{FF2B5EF4-FFF2-40B4-BE49-F238E27FC236}">
                <a16:creationId xmlns:a16="http://schemas.microsoft.com/office/drawing/2014/main" id="{983505DB-D2C0-415F-BEA0-930BF75317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49802" y="3870960"/>
            <a:ext cx="2517180" cy="268224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116C576-100C-4AB8-803A-71F1B8A7767B}"/>
              </a:ext>
            </a:extLst>
          </p:cNvPr>
          <p:cNvSpPr>
            <a:spLocks noGrp="1"/>
          </p:cNvSpPr>
          <p:nvPr>
            <p:ph type="body" sz="quarter" idx="18"/>
          </p:nvPr>
        </p:nvSpPr>
        <p:spPr>
          <a:xfrm>
            <a:off x="3465576" y="6477000"/>
            <a:ext cx="2212848" cy="160620"/>
          </a:xfrm>
        </p:spPr>
        <p:txBody>
          <a:bodyPr/>
          <a:lstStyle/>
          <a:p>
            <a:r>
              <a:rPr lang="en-US" dirty="0">
                <a:hlinkClick r:id="rId8"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11C7D684-9E31-42D1-BE68-039291B2F1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30</a:t>
            </a:fld>
            <a:endParaRPr lang="en-US" dirty="0">
              <a:solidFill>
                <a:schemeClr val="bg1"/>
              </a:solidFill>
            </a:endParaRPr>
          </a:p>
        </p:txBody>
      </p:sp>
    </p:spTree>
    <p:extLst>
      <p:ext uri="{BB962C8B-B14F-4D97-AF65-F5344CB8AC3E}">
        <p14:creationId xmlns:p14="http://schemas.microsoft.com/office/powerpoint/2010/main" val="2691292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627D-0BCD-4B77-88FA-7F2A57B70253}"/>
              </a:ext>
            </a:extLst>
          </p:cNvPr>
          <p:cNvSpPr>
            <a:spLocks noGrp="1"/>
          </p:cNvSpPr>
          <p:nvPr>
            <p:ph type="title"/>
          </p:nvPr>
        </p:nvSpPr>
        <p:spPr/>
        <p:txBody>
          <a:bodyPr/>
          <a:lstStyle/>
          <a:p>
            <a:r>
              <a:rPr lang="en-US" sz="4400" dirty="0"/>
              <a:t>Postfix Notation</a:t>
            </a:r>
            <a:endParaRPr lang="en-IN" dirty="0"/>
          </a:p>
        </p:txBody>
      </p:sp>
      <p:sp>
        <p:nvSpPr>
          <p:cNvPr id="3" name="Content Placeholder 2">
            <a:extLst>
              <a:ext uri="{FF2B5EF4-FFF2-40B4-BE49-F238E27FC236}">
                <a16:creationId xmlns:a16="http://schemas.microsoft.com/office/drawing/2014/main" id="{55767BE7-273F-4E0D-A716-1F3B161DA1F3}"/>
              </a:ext>
            </a:extLst>
          </p:cNvPr>
          <p:cNvSpPr>
            <a:spLocks noGrp="1"/>
          </p:cNvSpPr>
          <p:nvPr>
            <p:ph idx="1"/>
          </p:nvPr>
        </p:nvSpPr>
        <p:spPr>
          <a:xfrm>
            <a:off x="457200" y="1295400"/>
            <a:ext cx="5715000" cy="4267200"/>
          </a:xfrm>
        </p:spPr>
        <p:txBody>
          <a:bodyPr/>
          <a:lstStyle/>
          <a:p>
            <a:pPr>
              <a:spcBef>
                <a:spcPts val="600"/>
              </a:spcBef>
            </a:pPr>
            <a:r>
              <a:rPr lang="en-US" sz="2400" dirty="0"/>
              <a:t>We obtain the </a:t>
            </a:r>
            <a:r>
              <a:rPr lang="en-US" sz="2400" i="1" dirty="0"/>
              <a:t>postfix form </a:t>
            </a:r>
            <a:r>
              <a:rPr lang="en-US" sz="2400" dirty="0"/>
              <a:t>of an expression by traversing its binary trees in </a:t>
            </a:r>
            <a:r>
              <a:rPr lang="en-US" sz="2400" dirty="0" err="1"/>
              <a:t>postorder</a:t>
            </a:r>
            <a:r>
              <a:rPr lang="en-US" sz="2400" dirty="0"/>
              <a:t>. Expressions written in postfix form are said to be in </a:t>
            </a:r>
            <a:r>
              <a:rPr lang="en-US" sz="2400" i="1" dirty="0"/>
              <a:t>reverse Polish notation. </a:t>
            </a:r>
          </a:p>
          <a:p>
            <a:pPr>
              <a:spcBef>
                <a:spcPts val="600"/>
              </a:spcBef>
            </a:pPr>
            <a:r>
              <a:rPr lang="en-US" sz="2400" dirty="0"/>
              <a:t>Parentheses are not needed as the postfix form is unambiguous</a:t>
            </a:r>
            <a:endParaRPr lang="en-IN" sz="2400" dirty="0"/>
          </a:p>
        </p:txBody>
      </p:sp>
      <p:sp>
        <p:nvSpPr>
          <p:cNvPr id="4" name="Content Placeholder 3">
            <a:extLst>
              <a:ext uri="{FF2B5EF4-FFF2-40B4-BE49-F238E27FC236}">
                <a16:creationId xmlns:a16="http://schemas.microsoft.com/office/drawing/2014/main" id="{82E1B79E-2065-49DB-A7EC-EDA9825C3103}"/>
              </a:ext>
            </a:extLst>
          </p:cNvPr>
          <p:cNvSpPr>
            <a:spLocks noGrp="1"/>
          </p:cNvSpPr>
          <p:nvPr>
            <p:ph idx="13"/>
          </p:nvPr>
        </p:nvSpPr>
        <p:spPr>
          <a:xfrm>
            <a:off x="457200" y="3800648"/>
            <a:ext cx="2398776" cy="533400"/>
          </a:xfrm>
        </p:spPr>
        <p:txBody>
          <a:bodyPr/>
          <a:lstStyle/>
          <a:p>
            <a:r>
              <a:rPr lang="en-US" sz="2400" i="1" dirty="0"/>
              <a:t>x y </a:t>
            </a:r>
            <a:r>
              <a:rPr lang="en-US" sz="2400" dirty="0"/>
              <a:t>+ </a:t>
            </a:r>
            <a:r>
              <a:rPr lang="en-US" sz="2400" dirty="0">
                <a:ea typeface="Cambria Math" pitchFamily="18" charset="0"/>
              </a:rPr>
              <a:t>2 </a:t>
            </a:r>
            <a:r>
              <a:rPr lang="en-US" sz="2400" dirty="0">
                <a:ea typeface="Cambria Math"/>
              </a:rPr>
              <a:t>↑ </a:t>
            </a:r>
            <a:r>
              <a:rPr lang="en-US" sz="2400" i="1" dirty="0"/>
              <a:t>x </a:t>
            </a:r>
            <a:r>
              <a:rPr lang="en-US" sz="2400" dirty="0">
                <a:ea typeface="Cambria Math" pitchFamily="18" charset="0"/>
              </a:rPr>
              <a:t>4</a:t>
            </a:r>
            <a:r>
              <a:rPr lang="en-US" sz="2400" dirty="0">
                <a:ea typeface="Cambria Math"/>
              </a:rPr>
              <a:t> − </a:t>
            </a:r>
            <a:r>
              <a:rPr lang="en-US" sz="2400" dirty="0">
                <a:ea typeface="Cambria Math" pitchFamily="18" charset="0"/>
              </a:rPr>
              <a:t>3</a:t>
            </a:r>
            <a:endParaRPr lang="en-US" sz="2400" dirty="0"/>
          </a:p>
        </p:txBody>
      </p:sp>
      <p:graphicFrame>
        <p:nvGraphicFramePr>
          <p:cNvPr id="16" name="Object 15">
            <a:extLst>
              <a:ext uri="{FF2B5EF4-FFF2-40B4-BE49-F238E27FC236}">
                <a16:creationId xmlns:a16="http://schemas.microsoft.com/office/drawing/2014/main" id="{618E2D5D-D657-4121-A8E9-4CB41C8056A0}"/>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590573505"/>
              </p:ext>
            </p:extLst>
          </p:nvPr>
        </p:nvGraphicFramePr>
        <p:xfrm>
          <a:off x="2544689" y="3834531"/>
          <a:ext cx="234950" cy="391583"/>
        </p:xfrm>
        <a:graphic>
          <a:graphicData uri="http://schemas.openxmlformats.org/presentationml/2006/ole">
            <mc:AlternateContent xmlns:mc="http://schemas.openxmlformats.org/markup-compatibility/2006">
              <mc:Choice xmlns:v="urn:schemas-microsoft-com:vml" Requires="v">
                <p:oleObj name="Equation" r:id="rId2" imgW="114120" imgH="190440" progId="Equation.DSMT4">
                  <p:embed/>
                </p:oleObj>
              </mc:Choice>
              <mc:Fallback>
                <p:oleObj name="Equation" r:id="rId2" imgW="114120" imgH="190440" progId="Equation.DSMT4">
                  <p:embed/>
                  <p:pic>
                    <p:nvPicPr>
                      <p:cNvPr id="16" name="Object 15">
                        <a:extLst>
                          <a:ext uri="{FF2B5EF4-FFF2-40B4-BE49-F238E27FC236}">
                            <a16:creationId xmlns:a16="http://schemas.microsoft.com/office/drawing/2014/main" id="{618E2D5D-D657-4121-A8E9-4CB41C8056A0}"/>
                          </a:ext>
                        </a:extLst>
                      </p:cNvPr>
                      <p:cNvPicPr/>
                      <p:nvPr/>
                    </p:nvPicPr>
                    <p:blipFill>
                      <a:blip r:embed="rId3"/>
                      <a:stretch>
                        <a:fillRect/>
                      </a:stretch>
                    </p:blipFill>
                    <p:spPr>
                      <a:xfrm>
                        <a:off x="2544689" y="3834531"/>
                        <a:ext cx="234950" cy="39158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4816DB05-FFC0-44D4-99DB-CEA1DB0801C4}"/>
              </a:ext>
            </a:extLst>
          </p:cNvPr>
          <p:cNvSpPr>
            <a:spLocks noGrp="1"/>
          </p:cNvSpPr>
          <p:nvPr>
            <p:ph idx="14"/>
          </p:nvPr>
        </p:nvSpPr>
        <p:spPr>
          <a:xfrm>
            <a:off x="2689601" y="3801723"/>
            <a:ext cx="2286000" cy="457200"/>
          </a:xfrm>
        </p:spPr>
        <p:txBody>
          <a:bodyPr/>
          <a:lstStyle/>
          <a:p>
            <a:r>
              <a:rPr lang="en-US" sz="2400" dirty="0">
                <a:ea typeface="Cambria Math"/>
              </a:rPr>
              <a:t>+</a:t>
            </a:r>
            <a:r>
              <a:rPr lang="en-US" sz="2400" dirty="0"/>
              <a:t> is the  postfix</a:t>
            </a:r>
            <a:endParaRPr lang="en-IN" sz="2400" dirty="0"/>
          </a:p>
        </p:txBody>
      </p:sp>
      <p:sp>
        <p:nvSpPr>
          <p:cNvPr id="6" name="Content Placeholder 5">
            <a:extLst>
              <a:ext uri="{FF2B5EF4-FFF2-40B4-BE49-F238E27FC236}">
                <a16:creationId xmlns:a16="http://schemas.microsoft.com/office/drawing/2014/main" id="{F7E2BCBB-44FC-4F9C-82D0-F995B98D0C89}"/>
              </a:ext>
            </a:extLst>
          </p:cNvPr>
          <p:cNvSpPr>
            <a:spLocks noGrp="1"/>
          </p:cNvSpPr>
          <p:nvPr>
            <p:ph idx="15"/>
          </p:nvPr>
        </p:nvSpPr>
        <p:spPr>
          <a:xfrm>
            <a:off x="457200" y="4164918"/>
            <a:ext cx="1219200" cy="381000"/>
          </a:xfrm>
        </p:spPr>
        <p:txBody>
          <a:bodyPr/>
          <a:lstStyle/>
          <a:p>
            <a:r>
              <a:rPr lang="en-US" sz="2400" dirty="0"/>
              <a:t>form of</a:t>
            </a:r>
          </a:p>
        </p:txBody>
      </p:sp>
      <p:graphicFrame>
        <p:nvGraphicFramePr>
          <p:cNvPr id="13" name="Object 12">
            <a:extLst>
              <a:ext uri="{FF2B5EF4-FFF2-40B4-BE49-F238E27FC236}">
                <a16:creationId xmlns:a16="http://schemas.microsoft.com/office/drawing/2014/main" id="{52390537-8A91-4DA5-87B8-0778CAA54C4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027491481"/>
              </p:ext>
            </p:extLst>
          </p:nvPr>
        </p:nvGraphicFramePr>
        <p:xfrm>
          <a:off x="1518025" y="4152494"/>
          <a:ext cx="3244851" cy="498853"/>
        </p:xfrm>
        <a:graphic>
          <a:graphicData uri="http://schemas.openxmlformats.org/presentationml/2006/ole">
            <mc:AlternateContent xmlns:mc="http://schemas.openxmlformats.org/markup-compatibility/2006">
              <mc:Choice xmlns:v="urn:schemas-microsoft-com:vml" Requires="v">
                <p:oleObj name="Equation" r:id="rId4" imgW="1815840" imgH="279360" progId="Equation.DSMT4">
                  <p:embed/>
                </p:oleObj>
              </mc:Choice>
              <mc:Fallback>
                <p:oleObj name="Equation" r:id="rId4" imgW="1815840" imgH="279360" progId="Equation.DSMT4">
                  <p:embed/>
                  <p:pic>
                    <p:nvPicPr>
                      <p:cNvPr id="13" name="Object 12">
                        <a:extLst>
                          <a:ext uri="{FF2B5EF4-FFF2-40B4-BE49-F238E27FC236}">
                            <a16:creationId xmlns:a16="http://schemas.microsoft.com/office/drawing/2014/main" id="{52390537-8A91-4DA5-87B8-0778CAA54C43}"/>
                          </a:ext>
                        </a:extLst>
                      </p:cNvPr>
                      <p:cNvPicPr/>
                      <p:nvPr/>
                    </p:nvPicPr>
                    <p:blipFill>
                      <a:blip r:embed="rId5"/>
                      <a:stretch>
                        <a:fillRect/>
                      </a:stretch>
                    </p:blipFill>
                    <p:spPr>
                      <a:xfrm>
                        <a:off x="1518025" y="4152494"/>
                        <a:ext cx="3244851" cy="49885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4615809F-7EFF-40A2-8554-E354BABEB558}"/>
              </a:ext>
            </a:extLst>
          </p:cNvPr>
          <p:cNvSpPr>
            <a:spLocks noGrp="1"/>
          </p:cNvSpPr>
          <p:nvPr>
            <p:ph idx="16"/>
          </p:nvPr>
        </p:nvSpPr>
        <p:spPr>
          <a:xfrm>
            <a:off x="457200" y="4677080"/>
            <a:ext cx="5943600" cy="1799920"/>
          </a:xfrm>
        </p:spPr>
        <p:txBody>
          <a:bodyPr/>
          <a:lstStyle/>
          <a:p>
            <a:r>
              <a:rPr lang="en-US" sz="2400" dirty="0"/>
              <a:t>A binary operator follows its two operands. So, to evaluate an expression one works from left to right, carrying out an operation represented by an operator on its preceding operands.</a:t>
            </a:r>
          </a:p>
        </p:txBody>
      </p:sp>
      <p:sp>
        <p:nvSpPr>
          <p:cNvPr id="8" name="Content Placeholder 7">
            <a:extLst>
              <a:ext uri="{FF2B5EF4-FFF2-40B4-BE49-F238E27FC236}">
                <a16:creationId xmlns:a16="http://schemas.microsoft.com/office/drawing/2014/main" id="{A3828B7F-1B02-448E-B259-567ECE720909}"/>
              </a:ext>
            </a:extLst>
          </p:cNvPr>
          <p:cNvSpPr>
            <a:spLocks noGrp="1"/>
          </p:cNvSpPr>
          <p:nvPr>
            <p:ph idx="17"/>
          </p:nvPr>
        </p:nvSpPr>
        <p:spPr>
          <a:xfrm>
            <a:off x="6455664" y="1339466"/>
            <a:ext cx="2476500" cy="1984586"/>
          </a:xfrm>
        </p:spPr>
        <p:txBody>
          <a:bodyPr/>
          <a:lstStyle/>
          <a:p>
            <a:r>
              <a:rPr lang="en-US" sz="2400" b="1" dirty="0"/>
              <a:t>Example</a:t>
            </a:r>
            <a:r>
              <a:rPr lang="en-US" sz="2400" dirty="0"/>
              <a:t>: We show the steps used to evaluate a particular postfix expression.</a:t>
            </a:r>
          </a:p>
        </p:txBody>
      </p:sp>
      <p:pic>
        <p:nvPicPr>
          <p:cNvPr id="12" name="Picture 4" descr="5 steps of evaluating a postfix expression 7 2 3 multiply minus 4 exponentiation 9 3 divide plus.">
            <a:extLst>
              <a:ext uri="{FF2B5EF4-FFF2-40B4-BE49-F238E27FC236}">
                <a16:creationId xmlns:a16="http://schemas.microsoft.com/office/drawing/2014/main" id="{B4F44FC8-69B3-4B37-BC2F-2C0CC47BC48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150864" y="3505200"/>
            <a:ext cx="2840736" cy="3019252"/>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4116C576-100C-4AB8-803A-71F1B8A7767B}"/>
              </a:ext>
            </a:extLst>
          </p:cNvPr>
          <p:cNvSpPr>
            <a:spLocks noGrp="1"/>
          </p:cNvSpPr>
          <p:nvPr>
            <p:ph type="body" sz="quarter" idx="18"/>
          </p:nvPr>
        </p:nvSpPr>
        <p:spPr>
          <a:xfrm>
            <a:off x="3465576" y="6477000"/>
            <a:ext cx="2212848" cy="160620"/>
          </a:xfrm>
        </p:spPr>
        <p:txBody>
          <a:bodyPr/>
          <a:lstStyle/>
          <a:p>
            <a:r>
              <a:rPr lang="en-US" dirty="0">
                <a:hlinkClick r:id="rId7"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11C7D684-9E31-42D1-BE68-039291B2F13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31</a:t>
            </a:fld>
            <a:endParaRPr lang="en-US" dirty="0">
              <a:solidFill>
                <a:schemeClr val="bg1"/>
              </a:solidFill>
            </a:endParaRPr>
          </a:p>
        </p:txBody>
      </p:sp>
    </p:spTree>
    <p:extLst>
      <p:ext uri="{BB962C8B-B14F-4D97-AF65-F5344CB8AC3E}">
        <p14:creationId xmlns:p14="http://schemas.microsoft.com/office/powerpoint/2010/main" val="4218360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2200"/>
            <a:ext cx="9144000" cy="1188720"/>
          </a:xfrm>
        </p:spPr>
        <p:txBody>
          <a:bodyPr/>
          <a:lstStyle/>
          <a:p>
            <a:r>
              <a:rPr lang="en-US" sz="6000" b="1" dirty="0"/>
              <a:t>Spanning Trees</a:t>
            </a:r>
          </a:p>
        </p:txBody>
      </p:sp>
      <p:sp>
        <p:nvSpPr>
          <p:cNvPr id="3" name="Content Placeholder 2"/>
          <p:cNvSpPr>
            <a:spLocks noGrp="1"/>
          </p:cNvSpPr>
          <p:nvPr>
            <p:ph idx="1"/>
          </p:nvPr>
        </p:nvSpPr>
        <p:spPr>
          <a:xfrm>
            <a:off x="3200400" y="3810000"/>
            <a:ext cx="2743200" cy="640080"/>
          </a:xfrm>
        </p:spPr>
        <p:txBody>
          <a:bodyPr/>
          <a:lstStyle/>
          <a:p>
            <a:pPr algn="ctr"/>
            <a:r>
              <a:rPr lang="en-US" dirty="0"/>
              <a:t>Section 11.4</a:t>
            </a:r>
          </a:p>
        </p:txBody>
      </p:sp>
      <p:sp>
        <p:nvSpPr>
          <p:cNvPr id="4" name="Slide Number Placeholder 5">
            <a:extLst>
              <a:ext uri="{FF2B5EF4-FFF2-40B4-BE49-F238E27FC236}">
                <a16:creationId xmlns:a16="http://schemas.microsoft.com/office/drawing/2014/main" id="{34F26E5A-7ACE-4B52-95E4-E047F7DECE1D}"/>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32</a:t>
            </a:fld>
            <a:endParaRPr lang="en-US" dirty="0">
              <a:solidFill>
                <a:schemeClr val="bg1"/>
              </a:solidFill>
            </a:endParaRPr>
          </a:p>
        </p:txBody>
      </p:sp>
    </p:spTree>
    <p:extLst>
      <p:ext uri="{BB962C8B-B14F-4D97-AF65-F5344CB8AC3E}">
        <p14:creationId xmlns:p14="http://schemas.microsoft.com/office/powerpoint/2010/main" val="2352423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3</a:t>
            </a:r>
          </a:p>
        </p:txBody>
      </p:sp>
      <p:sp>
        <p:nvSpPr>
          <p:cNvPr id="3" name="Content Placeholder 2"/>
          <p:cNvSpPr>
            <a:spLocks noGrp="1"/>
          </p:cNvSpPr>
          <p:nvPr>
            <p:ph idx="1"/>
          </p:nvPr>
        </p:nvSpPr>
        <p:spPr>
          <a:xfrm>
            <a:off x="457200" y="1295400"/>
            <a:ext cx="8321040" cy="5257800"/>
          </a:xfrm>
        </p:spPr>
        <p:txBody>
          <a:bodyPr/>
          <a:lstStyle/>
          <a:p>
            <a:r>
              <a:rPr lang="en-US" dirty="0"/>
              <a:t>Spanning Trees.</a:t>
            </a:r>
          </a:p>
          <a:p>
            <a:r>
              <a:rPr lang="en-US" dirty="0"/>
              <a:t>Depth-First Search.</a:t>
            </a:r>
          </a:p>
          <a:p>
            <a:r>
              <a:rPr lang="en-US" dirty="0"/>
              <a:t>Breadth-First Search.</a:t>
            </a:r>
          </a:p>
          <a:p>
            <a:r>
              <a:rPr lang="en-US" dirty="0"/>
              <a:t>Backtracking Applications (</a:t>
            </a:r>
            <a:r>
              <a:rPr lang="en-US" i="1" dirty="0"/>
              <a:t>not currently included in overheads</a:t>
            </a:r>
            <a:r>
              <a:rPr lang="en-US" dirty="0"/>
              <a:t>).</a:t>
            </a:r>
          </a:p>
          <a:p>
            <a:r>
              <a:rPr lang="en-US" dirty="0"/>
              <a:t>Depth-First Search in Directed Graphs.</a:t>
            </a:r>
          </a:p>
        </p:txBody>
      </p:sp>
      <p:sp>
        <p:nvSpPr>
          <p:cNvPr id="4" name="Slide Number Placeholder 5">
            <a:extLst>
              <a:ext uri="{FF2B5EF4-FFF2-40B4-BE49-F238E27FC236}">
                <a16:creationId xmlns:a16="http://schemas.microsoft.com/office/drawing/2014/main" id="{0DED14FD-CE5F-45F0-A942-7A3D4A25490A}"/>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33</a:t>
            </a:fld>
            <a:endParaRPr lang="en-US" dirty="0">
              <a:solidFill>
                <a:schemeClr val="bg1"/>
              </a:solidFill>
            </a:endParaRPr>
          </a:p>
        </p:txBody>
      </p:sp>
    </p:spTree>
    <p:extLst>
      <p:ext uri="{BB962C8B-B14F-4D97-AF65-F5344CB8AC3E}">
        <p14:creationId xmlns:p14="http://schemas.microsoft.com/office/powerpoint/2010/main" val="1068069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7589-3B6C-4D71-B0CA-0140E3B933ED}"/>
              </a:ext>
            </a:extLst>
          </p:cNvPr>
          <p:cNvSpPr>
            <a:spLocks noGrp="1"/>
          </p:cNvSpPr>
          <p:nvPr>
            <p:ph type="title"/>
          </p:nvPr>
        </p:nvSpPr>
        <p:spPr/>
        <p:txBody>
          <a:bodyPr/>
          <a:lstStyle/>
          <a:p>
            <a:r>
              <a:rPr lang="en-US" dirty="0"/>
              <a:t>Spanning Trees</a:t>
            </a:r>
            <a:r>
              <a:rPr lang="en-US" sz="1500" dirty="0"/>
              <a:t> 1</a:t>
            </a:r>
            <a:endParaRPr lang="en-IN" dirty="0"/>
          </a:p>
        </p:txBody>
      </p:sp>
      <p:sp>
        <p:nvSpPr>
          <p:cNvPr id="3" name="Content Placeholder 2">
            <a:extLst>
              <a:ext uri="{FF2B5EF4-FFF2-40B4-BE49-F238E27FC236}">
                <a16:creationId xmlns:a16="http://schemas.microsoft.com/office/drawing/2014/main" id="{C6CEFAD6-E106-47DB-8768-22F64A3A60A5}"/>
              </a:ext>
            </a:extLst>
          </p:cNvPr>
          <p:cNvSpPr>
            <a:spLocks noGrp="1"/>
          </p:cNvSpPr>
          <p:nvPr>
            <p:ph idx="1"/>
          </p:nvPr>
        </p:nvSpPr>
        <p:spPr>
          <a:xfrm>
            <a:off x="457200" y="1295400"/>
            <a:ext cx="6096000" cy="1371600"/>
          </a:xfrm>
        </p:spPr>
        <p:txBody>
          <a:bodyPr/>
          <a:lstStyle/>
          <a:p>
            <a:pPr>
              <a:spcBef>
                <a:spcPts val="600"/>
              </a:spcBef>
            </a:pPr>
            <a:r>
              <a:rPr lang="en-US" sz="2600" b="1" dirty="0"/>
              <a:t>Definition</a:t>
            </a:r>
            <a:r>
              <a:rPr lang="en-US" sz="2600" dirty="0"/>
              <a:t>: Let </a:t>
            </a:r>
            <a:r>
              <a:rPr lang="en-US" sz="2600" i="1" dirty="0"/>
              <a:t>G</a:t>
            </a:r>
            <a:r>
              <a:rPr lang="en-US" sz="2600" dirty="0"/>
              <a:t> be a simple graph. A spanning tree of </a:t>
            </a:r>
            <a:r>
              <a:rPr lang="en-US" sz="2600" i="1" dirty="0"/>
              <a:t>G</a:t>
            </a:r>
            <a:r>
              <a:rPr lang="en-US" sz="2600" dirty="0"/>
              <a:t> is a subgraph of </a:t>
            </a:r>
            <a:r>
              <a:rPr lang="en-US" sz="2600" i="1" dirty="0"/>
              <a:t>G</a:t>
            </a:r>
            <a:r>
              <a:rPr lang="en-US" sz="2600" dirty="0"/>
              <a:t> that is a tree containing every vertex of </a:t>
            </a:r>
            <a:r>
              <a:rPr lang="en-US" sz="2600" i="1" dirty="0"/>
              <a:t>G</a:t>
            </a:r>
            <a:r>
              <a:rPr lang="en-US" sz="2600" dirty="0"/>
              <a:t>. </a:t>
            </a:r>
          </a:p>
        </p:txBody>
      </p:sp>
      <p:pic>
        <p:nvPicPr>
          <p:cNvPr id="19" name="Picture 3" descr="Graph G with 7 vertices labeled from A to G. And 9 edges. A B, B F, A E. E F, F G, E G. F C, G C, and C D.">
            <a:extLst>
              <a:ext uri="{FF2B5EF4-FFF2-40B4-BE49-F238E27FC236}">
                <a16:creationId xmlns:a16="http://schemas.microsoft.com/office/drawing/2014/main" id="{1C8D7039-7D2E-4907-99C1-289160EFF65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04020" y="1295400"/>
            <a:ext cx="2211380" cy="135249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7D09E85A-B18E-4F4E-B8C0-73B6B1C7AAB4}"/>
              </a:ext>
            </a:extLst>
          </p:cNvPr>
          <p:cNvSpPr>
            <a:spLocks noGrp="1"/>
          </p:cNvSpPr>
          <p:nvPr>
            <p:ph idx="10"/>
          </p:nvPr>
        </p:nvSpPr>
        <p:spPr>
          <a:xfrm>
            <a:off x="458638" y="2609189"/>
            <a:ext cx="8456762" cy="464820"/>
          </a:xfrm>
        </p:spPr>
        <p:txBody>
          <a:bodyPr/>
          <a:lstStyle/>
          <a:p>
            <a:pPr>
              <a:spcBef>
                <a:spcPts val="4000"/>
              </a:spcBef>
              <a:spcAft>
                <a:spcPts val="2400"/>
              </a:spcAft>
            </a:pPr>
            <a:r>
              <a:rPr lang="en-US" sz="2600" b="1" dirty="0"/>
              <a:t>Example</a:t>
            </a:r>
            <a:r>
              <a:rPr lang="en-US" sz="2600" dirty="0"/>
              <a:t>: Find the spanning tree of this simple graph:</a:t>
            </a:r>
          </a:p>
        </p:txBody>
      </p:sp>
      <p:sp>
        <p:nvSpPr>
          <p:cNvPr id="5" name="Content Placeholder 4">
            <a:extLst>
              <a:ext uri="{FF2B5EF4-FFF2-40B4-BE49-F238E27FC236}">
                <a16:creationId xmlns:a16="http://schemas.microsoft.com/office/drawing/2014/main" id="{D925A536-F6D7-4B3D-98B4-FD71342D0E1F}"/>
              </a:ext>
            </a:extLst>
          </p:cNvPr>
          <p:cNvSpPr>
            <a:spLocks noGrp="1"/>
          </p:cNvSpPr>
          <p:nvPr>
            <p:ph idx="11"/>
          </p:nvPr>
        </p:nvSpPr>
        <p:spPr>
          <a:xfrm>
            <a:off x="457200" y="3131820"/>
            <a:ext cx="8534400" cy="830580"/>
          </a:xfrm>
        </p:spPr>
        <p:txBody>
          <a:bodyPr/>
          <a:lstStyle/>
          <a:p>
            <a:r>
              <a:rPr lang="en-US" sz="2600" b="1" dirty="0"/>
              <a:t>Solution</a:t>
            </a:r>
            <a:r>
              <a:rPr lang="en-US" sz="2600" dirty="0"/>
              <a:t>: The graph is connected, but is not a tree because it contains simple circuits. Remove the edge</a:t>
            </a:r>
            <a:endParaRPr lang="en-IN" sz="2600" dirty="0"/>
          </a:p>
        </p:txBody>
      </p:sp>
      <p:graphicFrame>
        <p:nvGraphicFramePr>
          <p:cNvPr id="16" name="Object 15">
            <a:extLst>
              <a:ext uri="{FF2B5EF4-FFF2-40B4-BE49-F238E27FC236}">
                <a16:creationId xmlns:a16="http://schemas.microsoft.com/office/drawing/2014/main" id="{69CFBD53-0B40-4F31-BC16-45A89E40F8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5355063"/>
              </p:ext>
            </p:extLst>
          </p:nvPr>
        </p:nvGraphicFramePr>
        <p:xfrm>
          <a:off x="6170620" y="3524752"/>
          <a:ext cx="914400" cy="537883"/>
        </p:xfrm>
        <a:graphic>
          <a:graphicData uri="http://schemas.openxmlformats.org/presentationml/2006/ole">
            <mc:AlternateContent xmlns:mc="http://schemas.openxmlformats.org/markup-compatibility/2006">
              <mc:Choice xmlns:v="urn:schemas-microsoft-com:vml" Requires="v">
                <p:oleObj name="Equation" r:id="rId3" imgW="431640" imgH="253800" progId="Equation.DSMT4">
                  <p:embed/>
                </p:oleObj>
              </mc:Choice>
              <mc:Fallback>
                <p:oleObj name="Equation" r:id="rId3" imgW="431640" imgH="253800" progId="Equation.DSMT4">
                  <p:embed/>
                  <p:pic>
                    <p:nvPicPr>
                      <p:cNvPr id="3" name="Object 2">
                        <a:extLst>
                          <a:ext uri="{FF2B5EF4-FFF2-40B4-BE49-F238E27FC236}">
                            <a16:creationId xmlns:a16="http://schemas.microsoft.com/office/drawing/2014/main" id="{51746F2B-2939-4A15-8C88-B88BC1EABAC4}"/>
                          </a:ext>
                        </a:extLst>
                      </p:cNvPr>
                      <p:cNvPicPr/>
                      <p:nvPr/>
                    </p:nvPicPr>
                    <p:blipFill>
                      <a:blip r:embed="rId4"/>
                      <a:stretch>
                        <a:fillRect/>
                      </a:stretch>
                    </p:blipFill>
                    <p:spPr>
                      <a:xfrm>
                        <a:off x="6170620" y="3524752"/>
                        <a:ext cx="914400" cy="53788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C6BFE6A7-9EF3-4FEF-AB32-7CE33158EF83}"/>
              </a:ext>
            </a:extLst>
          </p:cNvPr>
          <p:cNvSpPr>
            <a:spLocks noGrp="1"/>
          </p:cNvSpPr>
          <p:nvPr>
            <p:ph idx="12"/>
          </p:nvPr>
        </p:nvSpPr>
        <p:spPr>
          <a:xfrm>
            <a:off x="6971510" y="3516872"/>
            <a:ext cx="1676400" cy="495731"/>
          </a:xfrm>
        </p:spPr>
        <p:txBody>
          <a:bodyPr/>
          <a:lstStyle/>
          <a:p>
            <a:r>
              <a:rPr lang="en-US" sz="2600" dirty="0"/>
              <a:t> Now one</a:t>
            </a:r>
            <a:endParaRPr lang="en-IN" sz="2600" dirty="0"/>
          </a:p>
        </p:txBody>
      </p:sp>
      <p:sp>
        <p:nvSpPr>
          <p:cNvPr id="7" name="Content Placeholder 6">
            <a:extLst>
              <a:ext uri="{FF2B5EF4-FFF2-40B4-BE49-F238E27FC236}">
                <a16:creationId xmlns:a16="http://schemas.microsoft.com/office/drawing/2014/main" id="{FA72F1E0-0267-4F62-9005-0C368E60D3D3}"/>
              </a:ext>
            </a:extLst>
          </p:cNvPr>
          <p:cNvSpPr>
            <a:spLocks noGrp="1"/>
          </p:cNvSpPr>
          <p:nvPr>
            <p:ph idx="13"/>
          </p:nvPr>
        </p:nvSpPr>
        <p:spPr>
          <a:xfrm>
            <a:off x="457200" y="3914039"/>
            <a:ext cx="8305800" cy="944880"/>
          </a:xfrm>
        </p:spPr>
        <p:txBody>
          <a:bodyPr/>
          <a:lstStyle/>
          <a:p>
            <a:r>
              <a:rPr lang="en-US" sz="2600" dirty="0"/>
              <a:t>simple circuit is gone, but the remaining subgraph still has a simple circuit. Remove the edge</a:t>
            </a:r>
            <a:endParaRPr lang="en-IN" sz="2600" dirty="0"/>
          </a:p>
        </p:txBody>
      </p:sp>
      <p:graphicFrame>
        <p:nvGraphicFramePr>
          <p:cNvPr id="17" name="Object 16">
            <a:extLst>
              <a:ext uri="{FF2B5EF4-FFF2-40B4-BE49-F238E27FC236}">
                <a16:creationId xmlns:a16="http://schemas.microsoft.com/office/drawing/2014/main" id="{539862CB-49FE-4D12-9827-3FD1E256280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68718563"/>
              </p:ext>
            </p:extLst>
          </p:nvPr>
        </p:nvGraphicFramePr>
        <p:xfrm>
          <a:off x="4873137" y="4339852"/>
          <a:ext cx="769326" cy="480829"/>
        </p:xfrm>
        <a:graphic>
          <a:graphicData uri="http://schemas.openxmlformats.org/presentationml/2006/ole">
            <mc:AlternateContent xmlns:mc="http://schemas.openxmlformats.org/markup-compatibility/2006">
              <mc:Choice xmlns:v="urn:schemas-microsoft-com:vml" Requires="v">
                <p:oleObj name="Equation" r:id="rId5" imgW="406080" imgH="253800" progId="Equation.DSMT4">
                  <p:embed/>
                </p:oleObj>
              </mc:Choice>
              <mc:Fallback>
                <p:oleObj name="Equation" r:id="rId5" imgW="406080" imgH="253800" progId="Equation.DSMT4">
                  <p:embed/>
                  <p:pic>
                    <p:nvPicPr>
                      <p:cNvPr id="5" name="Object 4">
                        <a:extLst>
                          <a:ext uri="{FF2B5EF4-FFF2-40B4-BE49-F238E27FC236}">
                            <a16:creationId xmlns:a16="http://schemas.microsoft.com/office/drawing/2014/main" id="{AFEA430A-1E87-4DA1-A033-3DCF8DA32D97}"/>
                          </a:ext>
                        </a:extLst>
                      </p:cNvPr>
                      <p:cNvPicPr/>
                      <p:nvPr/>
                    </p:nvPicPr>
                    <p:blipFill>
                      <a:blip r:embed="rId6"/>
                      <a:stretch>
                        <a:fillRect/>
                      </a:stretch>
                    </p:blipFill>
                    <p:spPr>
                      <a:xfrm>
                        <a:off x="4873137" y="4339852"/>
                        <a:ext cx="769326" cy="480829"/>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B6C205D2-758F-4D80-B2BC-ED52D2078C6D}"/>
              </a:ext>
            </a:extLst>
          </p:cNvPr>
          <p:cNvSpPr>
            <a:spLocks noGrp="1"/>
          </p:cNvSpPr>
          <p:nvPr>
            <p:ph idx="14"/>
          </p:nvPr>
        </p:nvSpPr>
        <p:spPr>
          <a:xfrm>
            <a:off x="5486400" y="4313567"/>
            <a:ext cx="2895600" cy="533400"/>
          </a:xfrm>
        </p:spPr>
        <p:txBody>
          <a:bodyPr/>
          <a:lstStyle/>
          <a:p>
            <a:r>
              <a:rPr lang="en-US" sz="2600" dirty="0"/>
              <a:t> and then the edge </a:t>
            </a:r>
            <a:endParaRPr lang="en-IN" sz="2600" dirty="0"/>
          </a:p>
        </p:txBody>
      </p:sp>
      <p:graphicFrame>
        <p:nvGraphicFramePr>
          <p:cNvPr id="18" name="Object 17">
            <a:extLst>
              <a:ext uri="{FF2B5EF4-FFF2-40B4-BE49-F238E27FC236}">
                <a16:creationId xmlns:a16="http://schemas.microsoft.com/office/drawing/2014/main" id="{9A9A3173-BC71-4DB3-B50E-9D7F426D99E6}"/>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162510231"/>
              </p:ext>
            </p:extLst>
          </p:nvPr>
        </p:nvGraphicFramePr>
        <p:xfrm>
          <a:off x="8129270" y="4311487"/>
          <a:ext cx="831850" cy="536677"/>
        </p:xfrm>
        <a:graphic>
          <a:graphicData uri="http://schemas.openxmlformats.org/presentationml/2006/ole">
            <mc:AlternateContent xmlns:mc="http://schemas.openxmlformats.org/markup-compatibility/2006">
              <mc:Choice xmlns:v="urn:schemas-microsoft-com:vml" Requires="v">
                <p:oleObj name="Equation" r:id="rId7" imgW="393480" imgH="253800" progId="Equation.DSMT4">
                  <p:embed/>
                </p:oleObj>
              </mc:Choice>
              <mc:Fallback>
                <p:oleObj name="Equation" r:id="rId7" imgW="393480" imgH="253800" progId="Equation.DSMT4">
                  <p:embed/>
                  <p:pic>
                    <p:nvPicPr>
                      <p:cNvPr id="6" name="Object 5">
                        <a:extLst>
                          <a:ext uri="{FF2B5EF4-FFF2-40B4-BE49-F238E27FC236}">
                            <a16:creationId xmlns:a16="http://schemas.microsoft.com/office/drawing/2014/main" id="{F35B9986-864A-45D9-BEED-44B2B91A8BEA}"/>
                          </a:ext>
                        </a:extLst>
                      </p:cNvPr>
                      <p:cNvPicPr/>
                      <p:nvPr/>
                    </p:nvPicPr>
                    <p:blipFill>
                      <a:blip r:embed="rId8"/>
                      <a:stretch>
                        <a:fillRect/>
                      </a:stretch>
                    </p:blipFill>
                    <p:spPr>
                      <a:xfrm>
                        <a:off x="8129270" y="4311487"/>
                        <a:ext cx="831850" cy="536677"/>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F45F305C-7B93-41CF-A997-6D8F9EF5C50B}"/>
              </a:ext>
            </a:extLst>
          </p:cNvPr>
          <p:cNvSpPr>
            <a:spLocks noGrp="1"/>
          </p:cNvSpPr>
          <p:nvPr>
            <p:ph idx="15"/>
          </p:nvPr>
        </p:nvSpPr>
        <p:spPr>
          <a:xfrm>
            <a:off x="457200" y="4722686"/>
            <a:ext cx="7924800" cy="533400"/>
          </a:xfrm>
        </p:spPr>
        <p:txBody>
          <a:bodyPr/>
          <a:lstStyle/>
          <a:p>
            <a:r>
              <a:rPr lang="en-US" sz="2600" dirty="0"/>
              <a:t>to produce a simple graph with no simple circuits. It is a</a:t>
            </a:r>
            <a:endParaRPr lang="en-IN" sz="2600" dirty="0"/>
          </a:p>
        </p:txBody>
      </p:sp>
      <p:sp>
        <p:nvSpPr>
          <p:cNvPr id="10" name="Content Placeholder 9">
            <a:extLst>
              <a:ext uri="{FF2B5EF4-FFF2-40B4-BE49-F238E27FC236}">
                <a16:creationId xmlns:a16="http://schemas.microsoft.com/office/drawing/2014/main" id="{35D5ABD2-5D9F-4727-8319-A0CF25A921C1}"/>
              </a:ext>
            </a:extLst>
          </p:cNvPr>
          <p:cNvSpPr>
            <a:spLocks noGrp="1"/>
          </p:cNvSpPr>
          <p:nvPr>
            <p:ph idx="16"/>
          </p:nvPr>
        </p:nvSpPr>
        <p:spPr>
          <a:xfrm>
            <a:off x="457200" y="5093636"/>
            <a:ext cx="3657600" cy="1309939"/>
          </a:xfrm>
        </p:spPr>
        <p:txBody>
          <a:bodyPr/>
          <a:lstStyle/>
          <a:p>
            <a:r>
              <a:rPr lang="en-US" sz="2600" dirty="0"/>
              <a:t>spanning tree, because it contains every vertex of the original graph.</a:t>
            </a:r>
            <a:endParaRPr lang="en-IN" sz="2600" dirty="0"/>
          </a:p>
        </p:txBody>
      </p:sp>
      <p:pic>
        <p:nvPicPr>
          <p:cNvPr id="20" name="Picture 5" descr="Producing a spanning tree of the previous figure. In step 1 edge A E is removed. In step 2 edge E F is removed. In step 3 edge C G is removed.">
            <a:extLst>
              <a:ext uri="{FF2B5EF4-FFF2-40B4-BE49-F238E27FC236}">
                <a16:creationId xmlns:a16="http://schemas.microsoft.com/office/drawing/2014/main" id="{6068A6EA-C10C-485A-A172-F260B186492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062926" y="5334000"/>
            <a:ext cx="4928674" cy="1219200"/>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5">
            <a:extLst>
              <a:ext uri="{FF2B5EF4-FFF2-40B4-BE49-F238E27FC236}">
                <a16:creationId xmlns:a16="http://schemas.microsoft.com/office/drawing/2014/main" id="{B1DAF66F-203E-4C9A-A3FD-9BC03E553CB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1144475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Spanning Trees</a:t>
            </a:r>
            <a:r>
              <a:rPr lang="en-US" sz="1500" dirty="0"/>
              <a:t> 2</a:t>
            </a:r>
            <a:endParaRPr lang="en-US" dirty="0"/>
          </a:p>
        </p:txBody>
      </p:sp>
      <p:sp>
        <p:nvSpPr>
          <p:cNvPr id="5" name="Content Placeholder 2"/>
          <p:cNvSpPr>
            <a:spLocks noGrp="1"/>
          </p:cNvSpPr>
          <p:nvPr>
            <p:ph idx="1"/>
          </p:nvPr>
        </p:nvSpPr>
        <p:spPr>
          <a:xfrm>
            <a:off x="457200" y="1295400"/>
            <a:ext cx="8458200" cy="5257800"/>
          </a:xfrm>
        </p:spPr>
        <p:txBody>
          <a:bodyPr/>
          <a:lstStyle/>
          <a:p>
            <a:pPr>
              <a:spcBef>
                <a:spcPts val="600"/>
              </a:spcBef>
            </a:pPr>
            <a:r>
              <a:rPr lang="en-US" sz="2300" b="1" dirty="0"/>
              <a:t>Theorem</a:t>
            </a:r>
            <a:r>
              <a:rPr lang="en-US" sz="2300" dirty="0"/>
              <a:t>: A simple graph is connected if and only if it has a spanning tree.</a:t>
            </a:r>
          </a:p>
          <a:p>
            <a:pPr>
              <a:spcBef>
                <a:spcPts val="600"/>
              </a:spcBef>
            </a:pPr>
            <a:r>
              <a:rPr lang="en-US" sz="2300" b="1" i="1" dirty="0"/>
              <a:t>Proof</a:t>
            </a:r>
            <a:r>
              <a:rPr lang="en-US" sz="2300" dirty="0"/>
              <a:t>: Suppose that a simple graph </a:t>
            </a:r>
            <a:r>
              <a:rPr lang="en-US" sz="2300" i="1" dirty="0"/>
              <a:t>G</a:t>
            </a:r>
            <a:r>
              <a:rPr lang="en-US" sz="2300" dirty="0"/>
              <a:t> has a spanning tree </a:t>
            </a:r>
            <a:r>
              <a:rPr lang="en-US" sz="2300" i="1" dirty="0"/>
              <a:t>T</a:t>
            </a:r>
            <a:r>
              <a:rPr lang="en-US" sz="2300" dirty="0"/>
              <a:t>. </a:t>
            </a:r>
            <a:r>
              <a:rPr lang="en-US" sz="2300" i="1" dirty="0"/>
              <a:t>T</a:t>
            </a:r>
            <a:r>
              <a:rPr lang="en-US" sz="2300" dirty="0"/>
              <a:t> contains every vertex of </a:t>
            </a:r>
            <a:r>
              <a:rPr lang="en-US" sz="2300" i="1" dirty="0"/>
              <a:t>G</a:t>
            </a:r>
            <a:r>
              <a:rPr lang="en-US" sz="2300" dirty="0"/>
              <a:t> and there is a path in </a:t>
            </a:r>
            <a:r>
              <a:rPr lang="en-US" sz="2300" i="1" dirty="0"/>
              <a:t>T</a:t>
            </a:r>
            <a:r>
              <a:rPr lang="en-US" sz="2300" dirty="0"/>
              <a:t> between any two of its vertices. Because </a:t>
            </a:r>
            <a:r>
              <a:rPr lang="en-US" sz="2300" i="1" dirty="0"/>
              <a:t>T</a:t>
            </a:r>
            <a:r>
              <a:rPr lang="en-US" sz="2300" dirty="0"/>
              <a:t> is a subgraph of </a:t>
            </a:r>
            <a:r>
              <a:rPr lang="en-US" sz="2300" i="1" dirty="0"/>
              <a:t>G</a:t>
            </a:r>
            <a:r>
              <a:rPr lang="en-US" sz="2300" dirty="0"/>
              <a:t>, there is a path in </a:t>
            </a:r>
            <a:r>
              <a:rPr lang="en-US" sz="2300" i="1" dirty="0"/>
              <a:t>G</a:t>
            </a:r>
            <a:r>
              <a:rPr lang="en-US" sz="2300" dirty="0"/>
              <a:t> between any two of its vertices. Hence, </a:t>
            </a:r>
            <a:r>
              <a:rPr lang="en-US" sz="2300" i="1" dirty="0"/>
              <a:t>G </a:t>
            </a:r>
            <a:r>
              <a:rPr lang="en-US" sz="2300" dirty="0"/>
              <a:t>is connected. </a:t>
            </a:r>
          </a:p>
          <a:p>
            <a:pPr>
              <a:spcBef>
                <a:spcPts val="600"/>
              </a:spcBef>
            </a:pPr>
            <a:r>
              <a:rPr lang="en-US" sz="2300" dirty="0"/>
              <a:t>Now suppose that </a:t>
            </a:r>
            <a:r>
              <a:rPr lang="en-US" sz="2300" i="1" dirty="0"/>
              <a:t>G</a:t>
            </a:r>
            <a:r>
              <a:rPr lang="en-US" sz="2300" dirty="0"/>
              <a:t> is connected. If </a:t>
            </a:r>
            <a:r>
              <a:rPr lang="en-US" sz="2300" i="1" dirty="0"/>
              <a:t>G</a:t>
            </a:r>
            <a:r>
              <a:rPr lang="en-US" sz="2300" dirty="0"/>
              <a:t> is not a tree, it contains a simple circuit. Remove an edge from one of the simple circuits. The resulting subgraph is still connected because any vertices connected via a path containing the removed edge are still connected via a path with the remaining part of the simple circuit. Continue in this fashion until there are no more simple circuits. A tree is produced because the graph remains connected as edges are removed. The resulting tree is a spanning tree because it contains every vertex of </a:t>
            </a:r>
            <a:r>
              <a:rPr lang="en-US" sz="2300" i="1" dirty="0"/>
              <a:t>G</a:t>
            </a:r>
            <a:r>
              <a:rPr lang="en-US" sz="2300" dirty="0"/>
              <a:t>.</a:t>
            </a:r>
          </a:p>
        </p:txBody>
      </p:sp>
      <p:sp>
        <p:nvSpPr>
          <p:cNvPr id="4" name="Slide Number Placeholder 5">
            <a:extLst>
              <a:ext uri="{FF2B5EF4-FFF2-40B4-BE49-F238E27FC236}">
                <a16:creationId xmlns:a16="http://schemas.microsoft.com/office/drawing/2014/main" id="{847D0CB0-6ECA-40FB-B6EA-81A578954AF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35</a:t>
            </a:fld>
            <a:endParaRPr lang="en-US" dirty="0">
              <a:solidFill>
                <a:schemeClr val="bg1"/>
              </a:solidFill>
            </a:endParaRPr>
          </a:p>
        </p:txBody>
      </p:sp>
    </p:spTree>
    <p:extLst>
      <p:ext uri="{BB962C8B-B14F-4D97-AF65-F5344CB8AC3E}">
        <p14:creationId xmlns:p14="http://schemas.microsoft.com/office/powerpoint/2010/main" val="204714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Depth-First Search</a:t>
            </a:r>
            <a:r>
              <a:rPr lang="en-US" sz="1500" dirty="0"/>
              <a:t> 1</a:t>
            </a:r>
          </a:p>
        </p:txBody>
      </p:sp>
      <p:sp>
        <p:nvSpPr>
          <p:cNvPr id="5" name="Content Placeholder 2"/>
          <p:cNvSpPr>
            <a:spLocks noGrp="1"/>
          </p:cNvSpPr>
          <p:nvPr>
            <p:ph idx="1"/>
          </p:nvPr>
        </p:nvSpPr>
        <p:spPr>
          <a:xfrm>
            <a:off x="457200" y="1295400"/>
            <a:ext cx="8534400" cy="5181600"/>
          </a:xfrm>
        </p:spPr>
        <p:txBody>
          <a:bodyPr/>
          <a:lstStyle/>
          <a:p>
            <a:pPr>
              <a:spcBef>
                <a:spcPts val="0"/>
              </a:spcBef>
            </a:pPr>
            <a:r>
              <a:rPr lang="en-US" sz="2400" dirty="0"/>
              <a:t>To use </a:t>
            </a:r>
            <a:r>
              <a:rPr lang="en-US" sz="2400" i="1" dirty="0"/>
              <a:t>depth-first search </a:t>
            </a:r>
            <a:r>
              <a:rPr lang="en-US" sz="2400" dirty="0"/>
              <a:t>to build a spanning tree for a connected simple graph first arbitrarily choose a vertex of the graph as the root. </a:t>
            </a:r>
          </a:p>
          <a:p>
            <a:pPr marL="342000" lvl="1">
              <a:spcBef>
                <a:spcPts val="0"/>
              </a:spcBef>
            </a:pPr>
            <a:r>
              <a:rPr lang="en-US" sz="2100" dirty="0"/>
              <a:t>Form a path starting at this vertex by successively adding vertices and edges, where each new edge is incident with the last vertex in the path and a vertex not already in the path. Continue adding vertices and edges to this path as long as possible.</a:t>
            </a:r>
          </a:p>
          <a:p>
            <a:pPr marL="342000" lvl="1">
              <a:spcBef>
                <a:spcPts val="0"/>
              </a:spcBef>
            </a:pPr>
            <a:r>
              <a:rPr lang="en-US" sz="2100" dirty="0"/>
              <a:t>If the path goes through all vertices of the graph, the tree consisting of this path is a spanning tree.</a:t>
            </a:r>
          </a:p>
          <a:p>
            <a:pPr marL="342000" lvl="1">
              <a:spcBef>
                <a:spcPts val="0"/>
              </a:spcBef>
            </a:pPr>
            <a:r>
              <a:rPr lang="en-US" sz="2100" dirty="0"/>
              <a:t>Otherwise, move back to the next to the last vertex in the path, and if possible, form a new path starting at this vertex and passing through vertices not already visited. If this cannot be done, move back another vertex in the path.</a:t>
            </a:r>
          </a:p>
          <a:p>
            <a:pPr marL="342000" lvl="1">
              <a:spcBef>
                <a:spcPts val="0"/>
              </a:spcBef>
            </a:pPr>
            <a:r>
              <a:rPr lang="en-US" sz="2100" dirty="0"/>
              <a:t>Repeat this procedure until all vertices are included in the spanning tree.</a:t>
            </a:r>
          </a:p>
        </p:txBody>
      </p:sp>
      <p:sp>
        <p:nvSpPr>
          <p:cNvPr id="4" name="Slide Number Placeholder 5">
            <a:extLst>
              <a:ext uri="{FF2B5EF4-FFF2-40B4-BE49-F238E27FC236}">
                <a16:creationId xmlns:a16="http://schemas.microsoft.com/office/drawing/2014/main" id="{07B11442-8E05-4035-A29D-B59AF32F639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36</a:t>
            </a:fld>
            <a:endParaRPr lang="en-US" dirty="0">
              <a:solidFill>
                <a:schemeClr val="bg1"/>
              </a:solidFill>
            </a:endParaRPr>
          </a:p>
        </p:txBody>
      </p:sp>
    </p:spTree>
    <p:extLst>
      <p:ext uri="{BB962C8B-B14F-4D97-AF65-F5344CB8AC3E}">
        <p14:creationId xmlns:p14="http://schemas.microsoft.com/office/powerpoint/2010/main" val="3625724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E58-743C-4E65-8662-4B0707EE5E05}"/>
              </a:ext>
            </a:extLst>
          </p:cNvPr>
          <p:cNvSpPr>
            <a:spLocks noGrp="1"/>
          </p:cNvSpPr>
          <p:nvPr>
            <p:ph type="title"/>
          </p:nvPr>
        </p:nvSpPr>
        <p:spPr/>
        <p:txBody>
          <a:bodyPr/>
          <a:lstStyle/>
          <a:p>
            <a:r>
              <a:rPr lang="en-US" dirty="0"/>
              <a:t>Depth-First Search</a:t>
            </a:r>
            <a:r>
              <a:rPr lang="en-US" sz="1500" dirty="0"/>
              <a:t> 2</a:t>
            </a:r>
            <a:endParaRPr lang="en-IN" dirty="0"/>
          </a:p>
        </p:txBody>
      </p:sp>
      <p:sp>
        <p:nvSpPr>
          <p:cNvPr id="3" name="Content Placeholder 2">
            <a:extLst>
              <a:ext uri="{FF2B5EF4-FFF2-40B4-BE49-F238E27FC236}">
                <a16:creationId xmlns:a16="http://schemas.microsoft.com/office/drawing/2014/main" id="{284FE7E4-1605-4C27-BE25-B04163E22F16}"/>
              </a:ext>
            </a:extLst>
          </p:cNvPr>
          <p:cNvSpPr>
            <a:spLocks noGrp="1"/>
          </p:cNvSpPr>
          <p:nvPr>
            <p:ph idx="1"/>
          </p:nvPr>
        </p:nvSpPr>
        <p:spPr>
          <a:xfrm>
            <a:off x="457200" y="1295400"/>
            <a:ext cx="5221224" cy="834751"/>
          </a:xfrm>
        </p:spPr>
        <p:txBody>
          <a:bodyPr/>
          <a:lstStyle/>
          <a:p>
            <a:r>
              <a:rPr lang="en-US" sz="2600" b="1" dirty="0"/>
              <a:t>Example</a:t>
            </a:r>
            <a:r>
              <a:rPr lang="en-US" sz="2600" dirty="0"/>
              <a:t>: Use depth-first search to find a spanning tree of this graph.</a:t>
            </a:r>
          </a:p>
        </p:txBody>
      </p:sp>
      <p:pic>
        <p:nvPicPr>
          <p:cNvPr id="17" name="Picture 3" descr="Graph G with 11 vertices labeled from A to K. And 12 edges. A C, B C, C E. E D, E F, D F. F G, F H, G H. H I, H K, and K J.">
            <a:extLst>
              <a:ext uri="{FF2B5EF4-FFF2-40B4-BE49-F238E27FC236}">
                <a16:creationId xmlns:a16="http://schemas.microsoft.com/office/drawing/2014/main" id="{7AA48315-730D-4E28-BDD1-9AC97AB1547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24600" y="1295400"/>
            <a:ext cx="2608906" cy="13307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5B1FA2F-5CCF-4F7B-B6A0-DCE4CC1FDDB8}"/>
              </a:ext>
            </a:extLst>
          </p:cNvPr>
          <p:cNvSpPr>
            <a:spLocks noGrp="1"/>
          </p:cNvSpPr>
          <p:nvPr>
            <p:ph idx="13"/>
          </p:nvPr>
        </p:nvSpPr>
        <p:spPr>
          <a:xfrm>
            <a:off x="457200" y="2579977"/>
            <a:ext cx="8229600" cy="2677823"/>
          </a:xfrm>
        </p:spPr>
        <p:txBody>
          <a:bodyPr/>
          <a:lstStyle/>
          <a:p>
            <a:r>
              <a:rPr lang="en-US" sz="2400" b="1" dirty="0"/>
              <a:t>Solution</a:t>
            </a:r>
            <a:r>
              <a:rPr lang="en-US" sz="2400" dirty="0"/>
              <a:t>: We start arbitrarily with vertex </a:t>
            </a:r>
            <a:r>
              <a:rPr lang="en-US" sz="2400" i="1" dirty="0"/>
              <a:t>f</a:t>
            </a:r>
            <a:r>
              <a:rPr lang="en-US" sz="2400" dirty="0"/>
              <a:t>. We build a path by successively adding an edge that connects the last vertex added to the path and a vertex not already in the path, as long as this is possible. The result is a path that connects  </a:t>
            </a:r>
            <a:r>
              <a:rPr lang="en-US" sz="2400" i="1" dirty="0"/>
              <a:t>f</a:t>
            </a:r>
            <a:r>
              <a:rPr lang="en-US" sz="2400" dirty="0"/>
              <a:t>, </a:t>
            </a:r>
            <a:r>
              <a:rPr lang="en-US" sz="2400" i="1" dirty="0"/>
              <a:t>g</a:t>
            </a:r>
            <a:r>
              <a:rPr lang="en-US" sz="2400" dirty="0"/>
              <a:t>, </a:t>
            </a:r>
            <a:r>
              <a:rPr lang="en-US" sz="2400" i="1" dirty="0"/>
              <a:t>h</a:t>
            </a:r>
            <a:r>
              <a:rPr lang="en-US" sz="2400" dirty="0"/>
              <a:t>, </a:t>
            </a:r>
            <a:r>
              <a:rPr lang="en-US" sz="2400" i="1" dirty="0"/>
              <a:t>k</a:t>
            </a:r>
            <a:r>
              <a:rPr lang="en-US" sz="2400" dirty="0"/>
              <a:t>, and </a:t>
            </a:r>
            <a:r>
              <a:rPr lang="en-US" sz="2400" i="1" dirty="0"/>
              <a:t>j</a:t>
            </a:r>
            <a:r>
              <a:rPr lang="en-US" sz="2400" dirty="0"/>
              <a:t>. Next, we return to </a:t>
            </a:r>
            <a:r>
              <a:rPr lang="en-US" sz="2400" i="1" dirty="0"/>
              <a:t>k</a:t>
            </a:r>
            <a:r>
              <a:rPr lang="en-US" sz="2400" dirty="0"/>
              <a:t>, but find no new vertices to add. So, we return to </a:t>
            </a:r>
            <a:r>
              <a:rPr lang="en-US" sz="2400" i="1" dirty="0"/>
              <a:t>h</a:t>
            </a:r>
            <a:r>
              <a:rPr lang="en-US" sz="2400" dirty="0"/>
              <a:t> and add the path with one edge that connects </a:t>
            </a:r>
            <a:r>
              <a:rPr lang="en-US" sz="2400" i="1" dirty="0"/>
              <a:t>h</a:t>
            </a:r>
            <a:r>
              <a:rPr lang="en-US" sz="2400" dirty="0"/>
              <a:t> and </a:t>
            </a:r>
            <a:r>
              <a:rPr lang="en-US" sz="2400" i="1" dirty="0" err="1"/>
              <a:t>i</a:t>
            </a:r>
            <a:r>
              <a:rPr lang="en-US" sz="2400" dirty="0"/>
              <a:t>. We next return to </a:t>
            </a:r>
            <a:r>
              <a:rPr lang="en-US" sz="2400" i="1" dirty="0"/>
              <a:t>f</a:t>
            </a:r>
            <a:r>
              <a:rPr lang="en-US" sz="2400" dirty="0"/>
              <a:t>, and add the path connecting </a:t>
            </a:r>
            <a:r>
              <a:rPr lang="en-US" sz="2400" i="1" dirty="0"/>
              <a:t>f</a:t>
            </a:r>
            <a:r>
              <a:rPr lang="en-US" sz="2400" dirty="0"/>
              <a:t>, </a:t>
            </a:r>
            <a:r>
              <a:rPr lang="en-US" sz="2400" i="1" dirty="0"/>
              <a:t>d</a:t>
            </a:r>
            <a:r>
              <a:rPr lang="en-US" sz="2400" dirty="0"/>
              <a:t>, </a:t>
            </a:r>
            <a:r>
              <a:rPr lang="en-US" sz="2400" i="1" dirty="0"/>
              <a:t>e</a:t>
            </a:r>
            <a:r>
              <a:rPr lang="en-US" sz="2400" dirty="0"/>
              <a:t>, </a:t>
            </a:r>
            <a:r>
              <a:rPr lang="en-US" sz="2400" i="1" dirty="0"/>
              <a:t>c</a:t>
            </a:r>
            <a:r>
              <a:rPr lang="en-US" sz="2400" dirty="0"/>
              <a:t>, and </a:t>
            </a:r>
            <a:r>
              <a:rPr lang="en-US" sz="2400" i="1" dirty="0"/>
              <a:t>a</a:t>
            </a:r>
            <a:r>
              <a:rPr lang="en-US" sz="2400" dirty="0"/>
              <a:t>. Finally,</a:t>
            </a:r>
            <a:endParaRPr lang="en-IN" sz="2400" dirty="0"/>
          </a:p>
        </p:txBody>
      </p:sp>
      <p:sp>
        <p:nvSpPr>
          <p:cNvPr id="5" name="Content Placeholder 4">
            <a:extLst>
              <a:ext uri="{FF2B5EF4-FFF2-40B4-BE49-F238E27FC236}">
                <a16:creationId xmlns:a16="http://schemas.microsoft.com/office/drawing/2014/main" id="{AA09433A-E8F0-43AA-8DD6-69DAE241E740}"/>
              </a:ext>
            </a:extLst>
          </p:cNvPr>
          <p:cNvSpPr>
            <a:spLocks noGrp="1"/>
          </p:cNvSpPr>
          <p:nvPr>
            <p:ph idx="14"/>
          </p:nvPr>
        </p:nvSpPr>
        <p:spPr>
          <a:xfrm>
            <a:off x="457200" y="5136832"/>
            <a:ext cx="5145024" cy="1300113"/>
          </a:xfrm>
        </p:spPr>
        <p:txBody>
          <a:bodyPr/>
          <a:lstStyle/>
          <a:p>
            <a:pPr>
              <a:spcBef>
                <a:spcPts val="400"/>
              </a:spcBef>
              <a:spcAft>
                <a:spcPts val="0"/>
              </a:spcAft>
            </a:pPr>
            <a:r>
              <a:rPr lang="en-US" sz="2400" dirty="0"/>
              <a:t>we return to </a:t>
            </a:r>
            <a:r>
              <a:rPr lang="en-US" sz="2400" i="1" dirty="0"/>
              <a:t>c</a:t>
            </a:r>
            <a:r>
              <a:rPr lang="en-US" sz="2400" dirty="0"/>
              <a:t> and add the path connecting </a:t>
            </a:r>
            <a:r>
              <a:rPr lang="en-US" sz="2400" i="1" dirty="0"/>
              <a:t>c</a:t>
            </a:r>
            <a:r>
              <a:rPr lang="en-US" sz="2400" dirty="0"/>
              <a:t> and </a:t>
            </a:r>
            <a:r>
              <a:rPr lang="en-US" sz="2400" i="1" dirty="0"/>
              <a:t>b.</a:t>
            </a:r>
            <a:r>
              <a:rPr lang="en-US" sz="2400" dirty="0"/>
              <a:t> We now stop because all vertices have been added.</a:t>
            </a:r>
          </a:p>
        </p:txBody>
      </p:sp>
      <p:pic>
        <p:nvPicPr>
          <p:cNvPr id="18" name="Picture 5" descr="5 steps of depth-first search of graph G.">
            <a:extLst>
              <a:ext uri="{FF2B5EF4-FFF2-40B4-BE49-F238E27FC236}">
                <a16:creationId xmlns:a16="http://schemas.microsoft.com/office/drawing/2014/main" id="{66FB1837-1208-4B01-B30F-185337AAFC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0" y="5247745"/>
            <a:ext cx="3505200" cy="122925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770CDAC-74AD-4BEE-AF62-86DA4A5DFD14}"/>
              </a:ext>
            </a:extLst>
          </p:cNvPr>
          <p:cNvSpPr>
            <a:spLocks noGrp="1"/>
          </p:cNvSpPr>
          <p:nvPr>
            <p:ph type="body" sz="quarter" idx="16"/>
          </p:nvPr>
        </p:nvSpPr>
        <p:spPr>
          <a:xfrm>
            <a:off x="3465576" y="6477000"/>
            <a:ext cx="2212848" cy="176784"/>
          </a:xfrm>
        </p:spPr>
        <p:txBody>
          <a:bodyPr/>
          <a:lstStyle/>
          <a:p>
            <a:r>
              <a:rPr lang="en-US" dirty="0">
                <a:hlinkClick r:id="rId4" action="ppaction://hlinksldjump"/>
              </a:rPr>
              <a:t>Access the text alternative for slide images.</a:t>
            </a:r>
            <a:endParaRPr lang="en-US" dirty="0"/>
          </a:p>
        </p:txBody>
      </p:sp>
      <p:sp>
        <p:nvSpPr>
          <p:cNvPr id="12" name="Slide Number Placeholder 5">
            <a:extLst>
              <a:ext uri="{FF2B5EF4-FFF2-40B4-BE49-F238E27FC236}">
                <a16:creationId xmlns:a16="http://schemas.microsoft.com/office/drawing/2014/main" id="{DF04A22F-CFC4-40FD-8D35-B0A1E9CA40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37</a:t>
            </a:fld>
            <a:endParaRPr lang="en-US" dirty="0">
              <a:solidFill>
                <a:schemeClr val="bg1"/>
              </a:solidFill>
            </a:endParaRPr>
          </a:p>
        </p:txBody>
      </p:sp>
    </p:spTree>
    <p:extLst>
      <p:ext uri="{BB962C8B-B14F-4D97-AF65-F5344CB8AC3E}">
        <p14:creationId xmlns:p14="http://schemas.microsoft.com/office/powerpoint/2010/main" val="31119437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dirty="0"/>
              <a:t>Depth-First Search</a:t>
            </a:r>
            <a:r>
              <a:rPr lang="en-US" sz="1500" dirty="0"/>
              <a:t> 3</a:t>
            </a:r>
            <a:endParaRPr lang="en-US" dirty="0"/>
          </a:p>
        </p:txBody>
      </p:sp>
      <p:sp>
        <p:nvSpPr>
          <p:cNvPr id="4" name="Content Placeholder 2"/>
          <p:cNvSpPr>
            <a:spLocks noGrp="1"/>
          </p:cNvSpPr>
          <p:nvPr>
            <p:ph idx="1"/>
          </p:nvPr>
        </p:nvSpPr>
        <p:spPr>
          <a:xfrm>
            <a:off x="457200" y="1295400"/>
            <a:ext cx="8534400" cy="2895600"/>
          </a:xfrm>
        </p:spPr>
        <p:txBody>
          <a:bodyPr/>
          <a:lstStyle/>
          <a:p>
            <a:r>
              <a:rPr lang="en-US" sz="2800" dirty="0"/>
              <a:t>The edges selected by depth-first search of a graph are called </a:t>
            </a:r>
            <a:r>
              <a:rPr lang="en-US" sz="2800" i="1" dirty="0"/>
              <a:t>tree edges</a:t>
            </a:r>
            <a:r>
              <a:rPr lang="en-US" sz="2800" dirty="0"/>
              <a:t>. All other edges of the graph must connect a vertex to an ancestor or descendant of the vertex in the graph. These are called </a:t>
            </a:r>
            <a:r>
              <a:rPr lang="en-US" sz="2800" i="1" dirty="0"/>
              <a:t>back edges</a:t>
            </a:r>
            <a:r>
              <a:rPr lang="en-US" sz="2800" dirty="0"/>
              <a:t>. </a:t>
            </a:r>
          </a:p>
          <a:p>
            <a:r>
              <a:rPr lang="en-US" sz="2800" dirty="0"/>
              <a:t>In this figure, the tree edges are shown with heavy blue lines. The two thin black edges are back edges.</a:t>
            </a:r>
          </a:p>
        </p:txBody>
      </p:sp>
      <p:pic>
        <p:nvPicPr>
          <p:cNvPr id="7" name="Picture 3" descr="Graph G, described in before the previous figure. All edges except E F and F H are highlighted.">
            <a:extLst>
              <a:ext uri="{FF2B5EF4-FFF2-40B4-BE49-F238E27FC236}">
                <a16:creationId xmlns:a16="http://schemas.microsoft.com/office/drawing/2014/main" id="{5D804FD7-3FAE-478E-89F9-A29F61E8BE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6008" y="4487675"/>
            <a:ext cx="3975792" cy="20221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5">
            <a:extLst>
              <a:ext uri="{FF2B5EF4-FFF2-40B4-BE49-F238E27FC236}">
                <a16:creationId xmlns:a16="http://schemas.microsoft.com/office/drawing/2014/main" id="{F0AAB310-5FAD-4683-83E0-E208C68452F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38</a:t>
            </a:fld>
            <a:endParaRPr lang="en-US" dirty="0">
              <a:solidFill>
                <a:schemeClr val="bg1"/>
              </a:solidFill>
            </a:endParaRPr>
          </a:p>
        </p:txBody>
      </p:sp>
    </p:spTree>
    <p:extLst>
      <p:ext uri="{BB962C8B-B14F-4D97-AF65-F5344CB8AC3E}">
        <p14:creationId xmlns:p14="http://schemas.microsoft.com/office/powerpoint/2010/main" val="1122030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A077-9DA8-49B5-9737-A858FB1834A0}"/>
              </a:ext>
            </a:extLst>
          </p:cNvPr>
          <p:cNvSpPr>
            <a:spLocks noGrp="1"/>
          </p:cNvSpPr>
          <p:nvPr>
            <p:ph type="title"/>
          </p:nvPr>
        </p:nvSpPr>
        <p:spPr/>
        <p:txBody>
          <a:bodyPr/>
          <a:lstStyle/>
          <a:p>
            <a:r>
              <a:rPr lang="en-US" dirty="0"/>
              <a:t>Depth-First Search Algorithm</a:t>
            </a:r>
            <a:endParaRPr lang="en-IN" dirty="0"/>
          </a:p>
        </p:txBody>
      </p:sp>
      <p:sp>
        <p:nvSpPr>
          <p:cNvPr id="3" name="Content Placeholder 2">
            <a:extLst>
              <a:ext uri="{FF2B5EF4-FFF2-40B4-BE49-F238E27FC236}">
                <a16:creationId xmlns:a16="http://schemas.microsoft.com/office/drawing/2014/main" id="{8F5B4A23-32CD-4122-9FED-01EA0C65640D}"/>
              </a:ext>
            </a:extLst>
          </p:cNvPr>
          <p:cNvSpPr>
            <a:spLocks noGrp="1"/>
          </p:cNvSpPr>
          <p:nvPr>
            <p:ph idx="1"/>
          </p:nvPr>
        </p:nvSpPr>
        <p:spPr>
          <a:xfrm>
            <a:off x="457200" y="1295399"/>
            <a:ext cx="8382000" cy="1752601"/>
          </a:xfrm>
        </p:spPr>
        <p:txBody>
          <a:bodyPr/>
          <a:lstStyle/>
          <a:p>
            <a:r>
              <a:rPr lang="en-US" sz="2600" dirty="0"/>
              <a:t>We now use pseudocode to specify depth-first search. In this recursive algorithm, after adding an edge connecting  a vertex </a:t>
            </a:r>
            <a:r>
              <a:rPr lang="en-US" sz="2600" i="1" dirty="0"/>
              <a:t>v</a:t>
            </a:r>
            <a:r>
              <a:rPr lang="en-US" sz="2600" dirty="0"/>
              <a:t> to the vertex </a:t>
            </a:r>
            <a:r>
              <a:rPr lang="en-US" sz="2600" i="1" dirty="0"/>
              <a:t>w</a:t>
            </a:r>
            <a:r>
              <a:rPr lang="en-US" sz="2600" dirty="0"/>
              <a:t>, we finish exploring </a:t>
            </a:r>
            <a:r>
              <a:rPr lang="en-US" sz="2600" i="1" dirty="0"/>
              <a:t>w</a:t>
            </a:r>
            <a:r>
              <a:rPr lang="en-US" sz="2600" dirty="0"/>
              <a:t> before we return to </a:t>
            </a:r>
            <a:r>
              <a:rPr lang="en-US" sz="2600" i="1" dirty="0"/>
              <a:t>v</a:t>
            </a:r>
            <a:r>
              <a:rPr lang="en-US" sz="2600" dirty="0"/>
              <a:t> to continue exploring from </a:t>
            </a:r>
            <a:r>
              <a:rPr lang="en-US" sz="2600" i="1" dirty="0"/>
              <a:t>v</a:t>
            </a:r>
            <a:r>
              <a:rPr lang="en-US" sz="2600" dirty="0"/>
              <a:t>.</a:t>
            </a:r>
          </a:p>
        </p:txBody>
      </p:sp>
      <p:sp>
        <p:nvSpPr>
          <p:cNvPr id="4" name="Content Placeholder 3">
            <a:extLst>
              <a:ext uri="{FF2B5EF4-FFF2-40B4-BE49-F238E27FC236}">
                <a16:creationId xmlns:a16="http://schemas.microsoft.com/office/drawing/2014/main" id="{63F9201C-870B-498B-A688-4B7D34859F66}"/>
              </a:ext>
            </a:extLst>
          </p:cNvPr>
          <p:cNvSpPr>
            <a:spLocks noGrp="1"/>
          </p:cNvSpPr>
          <p:nvPr>
            <p:ph idx="10"/>
          </p:nvPr>
        </p:nvSpPr>
        <p:spPr>
          <a:xfrm>
            <a:off x="457200" y="3124200"/>
            <a:ext cx="8458200" cy="3352800"/>
          </a:xfrm>
          <a:ln w="9525">
            <a:solidFill>
              <a:srgbClr val="00B0F0"/>
            </a:solidFill>
          </a:ln>
        </p:spPr>
        <p:txBody>
          <a:bodyPr/>
          <a:lstStyle/>
          <a:p>
            <a:r>
              <a:rPr lang="en-US" sz="2600" b="1" dirty="0"/>
              <a:t>procedure </a:t>
            </a:r>
            <a:r>
              <a:rPr lang="en-US" sz="2600" i="1" dirty="0"/>
              <a:t>DFS</a:t>
            </a:r>
            <a:r>
              <a:rPr lang="en-US" sz="2600" dirty="0"/>
              <a:t>(</a:t>
            </a:r>
            <a:r>
              <a:rPr lang="en-US" sz="2600" i="1" dirty="0"/>
              <a:t>G</a:t>
            </a:r>
            <a:r>
              <a:rPr lang="en-US" sz="2600" dirty="0"/>
              <a:t>: connected graph with vertices</a:t>
            </a:r>
            <a:endParaRPr lang="en-IN" sz="2600" dirty="0"/>
          </a:p>
        </p:txBody>
      </p:sp>
      <p:graphicFrame>
        <p:nvGraphicFramePr>
          <p:cNvPr id="16" name="Object 15">
            <a:extLst>
              <a:ext uri="{FF2B5EF4-FFF2-40B4-BE49-F238E27FC236}">
                <a16:creationId xmlns:a16="http://schemas.microsoft.com/office/drawing/2014/main" id="{263EDFA8-D5BD-441C-BA78-4F1CED6410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34213740"/>
              </p:ext>
            </p:extLst>
          </p:nvPr>
        </p:nvGraphicFramePr>
        <p:xfrm>
          <a:off x="7083048" y="3154679"/>
          <a:ext cx="1589897" cy="491613"/>
        </p:xfrm>
        <a:graphic>
          <a:graphicData uri="http://schemas.openxmlformats.org/presentationml/2006/ole">
            <mc:AlternateContent xmlns:mc="http://schemas.openxmlformats.org/markup-compatibility/2006">
              <mc:Choice xmlns:v="urn:schemas-microsoft-com:vml" Requires="v">
                <p:oleObj name="Equation" r:id="rId2" imgW="1447969" imgH="448122" progId="Equation.DSMT4">
                  <p:embed/>
                </p:oleObj>
              </mc:Choice>
              <mc:Fallback>
                <p:oleObj name="Equation" r:id="rId2" imgW="1447969" imgH="448122" progId="Equation.DSMT4">
                  <p:embed/>
                  <p:pic>
                    <p:nvPicPr>
                      <p:cNvPr id="6" name="Object 5">
                        <a:extLst>
                          <a:ext uri="{FF2B5EF4-FFF2-40B4-BE49-F238E27FC236}">
                            <a16:creationId xmlns:a16="http://schemas.microsoft.com/office/drawing/2014/main" id="{CAE4310C-E487-4565-9162-55B810390128}"/>
                          </a:ext>
                        </a:extLst>
                      </p:cNvPr>
                      <p:cNvPicPr/>
                      <p:nvPr/>
                    </p:nvPicPr>
                    <p:blipFill>
                      <a:blip r:embed="rId3"/>
                      <a:stretch>
                        <a:fillRect/>
                      </a:stretch>
                    </p:blipFill>
                    <p:spPr>
                      <a:xfrm>
                        <a:off x="7083048" y="3154679"/>
                        <a:ext cx="1589897" cy="491613"/>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4C993F-5C78-4168-8965-0D04D549B126}"/>
              </a:ext>
            </a:extLst>
          </p:cNvPr>
          <p:cNvSpPr>
            <a:spLocks noGrp="1"/>
          </p:cNvSpPr>
          <p:nvPr>
            <p:ph idx="11"/>
          </p:nvPr>
        </p:nvSpPr>
        <p:spPr>
          <a:xfrm>
            <a:off x="8496300" y="3124200"/>
            <a:ext cx="381000" cy="444910"/>
          </a:xfrm>
        </p:spPr>
        <p:txBody>
          <a:bodyPr/>
          <a:lstStyle/>
          <a:p>
            <a:r>
              <a:rPr lang="en-US" sz="2600" dirty="0"/>
              <a:t>)</a:t>
            </a:r>
            <a:endParaRPr lang="en-IN" sz="2600" dirty="0"/>
          </a:p>
        </p:txBody>
      </p:sp>
      <p:sp>
        <p:nvSpPr>
          <p:cNvPr id="6" name="Content Placeholder 5">
            <a:extLst>
              <a:ext uri="{FF2B5EF4-FFF2-40B4-BE49-F238E27FC236}">
                <a16:creationId xmlns:a16="http://schemas.microsoft.com/office/drawing/2014/main" id="{31E09227-FEDA-4331-B92F-220C70A513C2}"/>
              </a:ext>
            </a:extLst>
          </p:cNvPr>
          <p:cNvSpPr>
            <a:spLocks noGrp="1"/>
          </p:cNvSpPr>
          <p:nvPr>
            <p:ph idx="12"/>
          </p:nvPr>
        </p:nvSpPr>
        <p:spPr>
          <a:xfrm>
            <a:off x="457200" y="3581400"/>
            <a:ext cx="5181600" cy="381000"/>
          </a:xfrm>
        </p:spPr>
        <p:txBody>
          <a:bodyPr/>
          <a:lstStyle/>
          <a:p>
            <a:r>
              <a:rPr lang="en-US" sz="2600" i="1" dirty="0"/>
              <a:t>T</a:t>
            </a:r>
            <a:r>
              <a:rPr lang="en-US" sz="2600" dirty="0"/>
              <a:t> := tree consisting only of the vertex</a:t>
            </a:r>
            <a:endParaRPr lang="en-IN" sz="2600" dirty="0"/>
          </a:p>
        </p:txBody>
      </p:sp>
      <p:graphicFrame>
        <p:nvGraphicFramePr>
          <p:cNvPr id="17" name="Object 16">
            <a:extLst>
              <a:ext uri="{FF2B5EF4-FFF2-40B4-BE49-F238E27FC236}">
                <a16:creationId xmlns:a16="http://schemas.microsoft.com/office/drawing/2014/main" id="{8E97A05A-1C4A-4F8D-BF3A-A21644D887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72341403"/>
              </p:ext>
            </p:extLst>
          </p:nvPr>
        </p:nvGraphicFramePr>
        <p:xfrm>
          <a:off x="5539656" y="3606449"/>
          <a:ext cx="327743" cy="491613"/>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0" name=""/>
                      <p:cNvPicPr/>
                      <p:nvPr/>
                    </p:nvPicPr>
                    <p:blipFill>
                      <a:blip r:embed="rId5"/>
                      <a:stretch>
                        <a:fillRect/>
                      </a:stretch>
                    </p:blipFill>
                    <p:spPr>
                      <a:xfrm>
                        <a:off x="5539656" y="3606449"/>
                        <a:ext cx="327743" cy="491613"/>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E625055-300B-4C49-872D-6848D7BEC0A1}"/>
              </a:ext>
            </a:extLst>
          </p:cNvPr>
          <p:cNvSpPr>
            <a:spLocks noGrp="1"/>
          </p:cNvSpPr>
          <p:nvPr>
            <p:ph idx="13"/>
          </p:nvPr>
        </p:nvSpPr>
        <p:spPr>
          <a:xfrm>
            <a:off x="457200" y="4091076"/>
            <a:ext cx="762000" cy="480924"/>
          </a:xfrm>
        </p:spPr>
        <p:txBody>
          <a:bodyPr/>
          <a:lstStyle/>
          <a:p>
            <a:r>
              <a:rPr lang="en-US" sz="2600" i="1" dirty="0">
                <a:ea typeface="Cambria Math" pitchFamily="18" charset="0"/>
              </a:rPr>
              <a:t>visit</a:t>
            </a:r>
            <a:endParaRPr lang="en-IN" sz="2600" dirty="0"/>
          </a:p>
        </p:txBody>
      </p:sp>
      <p:graphicFrame>
        <p:nvGraphicFramePr>
          <p:cNvPr id="19" name="Object 18">
            <a:extLst>
              <a:ext uri="{FF2B5EF4-FFF2-40B4-BE49-F238E27FC236}">
                <a16:creationId xmlns:a16="http://schemas.microsoft.com/office/drawing/2014/main" id="{F34A834D-1C71-40FD-A3D2-E171E33455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755954490"/>
              </p:ext>
            </p:extLst>
          </p:nvPr>
        </p:nvGraphicFramePr>
        <p:xfrm>
          <a:off x="1066800" y="4073730"/>
          <a:ext cx="609600" cy="554181"/>
        </p:xfrm>
        <a:graphic>
          <a:graphicData uri="http://schemas.openxmlformats.org/presentationml/2006/ole">
            <mc:AlternateContent xmlns:mc="http://schemas.openxmlformats.org/markup-compatibility/2006">
              <mc:Choice xmlns:v="urn:schemas-microsoft-com:vml" Requires="v">
                <p:oleObj name="Equation" r:id="rId6" imgW="279360" imgH="253800" progId="Equation.DSMT4">
                  <p:embed/>
                </p:oleObj>
              </mc:Choice>
              <mc:Fallback>
                <p:oleObj name="Equation" r:id="rId6" imgW="279360" imgH="253800" progId="Equation.DSMT4">
                  <p:embed/>
                  <p:pic>
                    <p:nvPicPr>
                      <p:cNvPr id="0" name=""/>
                      <p:cNvPicPr/>
                      <p:nvPr/>
                    </p:nvPicPr>
                    <p:blipFill>
                      <a:blip r:embed="rId7"/>
                      <a:stretch>
                        <a:fillRect/>
                      </a:stretch>
                    </p:blipFill>
                    <p:spPr>
                      <a:xfrm>
                        <a:off x="1066800" y="4073730"/>
                        <a:ext cx="609600" cy="554181"/>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68D91FE-D37E-4930-850C-699E24381ADC}"/>
              </a:ext>
            </a:extLst>
          </p:cNvPr>
          <p:cNvSpPr>
            <a:spLocks noGrp="1"/>
          </p:cNvSpPr>
          <p:nvPr>
            <p:ph idx="14"/>
          </p:nvPr>
        </p:nvSpPr>
        <p:spPr>
          <a:xfrm>
            <a:off x="457200" y="4549833"/>
            <a:ext cx="8088617" cy="1835178"/>
          </a:xfrm>
        </p:spPr>
        <p:txBody>
          <a:bodyPr/>
          <a:lstStyle/>
          <a:p>
            <a:pPr>
              <a:spcBef>
                <a:spcPts val="0"/>
              </a:spcBef>
            </a:pPr>
            <a:r>
              <a:rPr lang="en-US" sz="2600" b="1" dirty="0">
                <a:ea typeface="Cambria Math" pitchFamily="18" charset="0"/>
              </a:rPr>
              <a:t>procedure </a:t>
            </a:r>
            <a:r>
              <a:rPr lang="en-US" sz="2600" i="1" dirty="0">
                <a:ea typeface="Cambria Math" pitchFamily="18" charset="0"/>
              </a:rPr>
              <a:t>visit</a:t>
            </a:r>
            <a:r>
              <a:rPr lang="en-US" sz="2600" dirty="0">
                <a:ea typeface="Cambria Math" pitchFamily="18" charset="0"/>
              </a:rPr>
              <a:t>(</a:t>
            </a:r>
            <a:r>
              <a:rPr lang="en-US" sz="2600" i="1" dirty="0">
                <a:ea typeface="Cambria Math" pitchFamily="18" charset="0"/>
              </a:rPr>
              <a:t>v</a:t>
            </a:r>
            <a:r>
              <a:rPr lang="en-US" sz="2600" dirty="0">
                <a:ea typeface="Cambria Math" pitchFamily="18" charset="0"/>
              </a:rPr>
              <a:t>: vertex of </a:t>
            </a:r>
            <a:r>
              <a:rPr lang="en-US" sz="2600" i="1" dirty="0">
                <a:ea typeface="Cambria Math" pitchFamily="18" charset="0"/>
              </a:rPr>
              <a:t>G</a:t>
            </a:r>
            <a:r>
              <a:rPr lang="en-US" sz="2600" dirty="0">
                <a:ea typeface="Cambria Math" pitchFamily="18" charset="0"/>
              </a:rPr>
              <a:t>)</a:t>
            </a:r>
          </a:p>
          <a:p>
            <a:pPr>
              <a:spcBef>
                <a:spcPts val="0"/>
              </a:spcBef>
            </a:pPr>
            <a:r>
              <a:rPr lang="en-US" sz="2600" b="1" dirty="0">
                <a:ea typeface="Cambria Math" pitchFamily="18" charset="0"/>
              </a:rPr>
              <a:t>for</a:t>
            </a:r>
            <a:r>
              <a:rPr lang="en-US" sz="2600" dirty="0">
                <a:ea typeface="Cambria Math" pitchFamily="18" charset="0"/>
              </a:rPr>
              <a:t> each vertex </a:t>
            </a:r>
            <a:r>
              <a:rPr lang="en-US" sz="2600" i="1" dirty="0">
                <a:ea typeface="Cambria Math" pitchFamily="18" charset="0"/>
              </a:rPr>
              <a:t>w</a:t>
            </a:r>
            <a:r>
              <a:rPr lang="en-US" sz="2600" dirty="0">
                <a:ea typeface="Cambria Math" pitchFamily="18" charset="0"/>
              </a:rPr>
              <a:t> adjacent to </a:t>
            </a:r>
            <a:r>
              <a:rPr lang="en-US" sz="2600" i="1" dirty="0">
                <a:ea typeface="Cambria Math" pitchFamily="18" charset="0"/>
              </a:rPr>
              <a:t>v </a:t>
            </a:r>
            <a:r>
              <a:rPr lang="en-US" sz="2600" dirty="0">
                <a:ea typeface="Cambria Math" pitchFamily="18" charset="0"/>
              </a:rPr>
              <a:t>and not yet in </a:t>
            </a:r>
            <a:r>
              <a:rPr lang="en-US" sz="2600" i="1" dirty="0">
                <a:ea typeface="Cambria Math" pitchFamily="18" charset="0"/>
              </a:rPr>
              <a:t>T</a:t>
            </a:r>
          </a:p>
          <a:p>
            <a:pPr>
              <a:spcBef>
                <a:spcPts val="0"/>
              </a:spcBef>
            </a:pPr>
            <a:r>
              <a:rPr lang="en-US" sz="2600" dirty="0">
                <a:ea typeface="Cambria Math" pitchFamily="18" charset="0"/>
              </a:rPr>
              <a:t>add vertex </a:t>
            </a:r>
            <a:r>
              <a:rPr lang="en-US" sz="2600" i="1" dirty="0">
                <a:ea typeface="Cambria Math" pitchFamily="18" charset="0"/>
              </a:rPr>
              <a:t>w</a:t>
            </a:r>
            <a:r>
              <a:rPr lang="en-US" sz="2600" dirty="0">
                <a:ea typeface="Cambria Math" pitchFamily="18" charset="0"/>
              </a:rPr>
              <a:t> and edge</a:t>
            </a:r>
            <a:endParaRPr lang="en-IN" sz="2600" dirty="0"/>
          </a:p>
        </p:txBody>
      </p:sp>
      <p:graphicFrame>
        <p:nvGraphicFramePr>
          <p:cNvPr id="20" name="Object 19">
            <a:extLst>
              <a:ext uri="{FF2B5EF4-FFF2-40B4-BE49-F238E27FC236}">
                <a16:creationId xmlns:a16="http://schemas.microsoft.com/office/drawing/2014/main" id="{B1E6BB04-BC4E-4A00-89E4-66864A53EA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77874143"/>
              </p:ext>
            </p:extLst>
          </p:nvPr>
        </p:nvGraphicFramePr>
        <p:xfrm>
          <a:off x="3582860" y="5487901"/>
          <a:ext cx="838201" cy="540775"/>
        </p:xfrm>
        <a:graphic>
          <a:graphicData uri="http://schemas.openxmlformats.org/presentationml/2006/ole">
            <mc:AlternateContent xmlns:mc="http://schemas.openxmlformats.org/markup-compatibility/2006">
              <mc:Choice xmlns:v="urn:schemas-microsoft-com:vml" Requires="v">
                <p:oleObj name="Equation" r:id="rId8" imgW="393480" imgH="253800" progId="Equation.DSMT4">
                  <p:embed/>
                </p:oleObj>
              </mc:Choice>
              <mc:Fallback>
                <p:oleObj name="Equation" r:id="rId8" imgW="393480" imgH="253800" progId="Equation.DSMT4">
                  <p:embed/>
                  <p:pic>
                    <p:nvPicPr>
                      <p:cNvPr id="7" name="Object 6">
                        <a:extLst>
                          <a:ext uri="{FF2B5EF4-FFF2-40B4-BE49-F238E27FC236}">
                            <a16:creationId xmlns:a16="http://schemas.microsoft.com/office/drawing/2014/main" id="{44430B82-F1D2-4C25-8000-184E500DE243}"/>
                          </a:ext>
                        </a:extLst>
                      </p:cNvPr>
                      <p:cNvPicPr/>
                      <p:nvPr/>
                    </p:nvPicPr>
                    <p:blipFill>
                      <a:blip r:embed="rId9"/>
                      <a:stretch>
                        <a:fillRect/>
                      </a:stretch>
                    </p:blipFill>
                    <p:spPr>
                      <a:xfrm>
                        <a:off x="3582860" y="5487901"/>
                        <a:ext cx="838201" cy="540775"/>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102D096-D0D9-4D17-B23F-8F0BA20C3E1A}"/>
              </a:ext>
            </a:extLst>
          </p:cNvPr>
          <p:cNvSpPr>
            <a:spLocks noGrp="1"/>
          </p:cNvSpPr>
          <p:nvPr>
            <p:ph idx="15"/>
          </p:nvPr>
        </p:nvSpPr>
        <p:spPr>
          <a:xfrm>
            <a:off x="4343400" y="5487901"/>
            <a:ext cx="838201" cy="381000"/>
          </a:xfrm>
        </p:spPr>
        <p:txBody>
          <a:bodyPr/>
          <a:lstStyle/>
          <a:p>
            <a:pPr>
              <a:spcBef>
                <a:spcPts val="0"/>
              </a:spcBef>
            </a:pPr>
            <a:r>
              <a:rPr lang="en-US" sz="2600" dirty="0">
                <a:ea typeface="Cambria Math" pitchFamily="18" charset="0"/>
              </a:rPr>
              <a:t>to </a:t>
            </a:r>
            <a:r>
              <a:rPr lang="en-US" sz="2600" i="1" dirty="0">
                <a:ea typeface="Cambria Math" pitchFamily="18" charset="0"/>
              </a:rPr>
              <a:t>T</a:t>
            </a:r>
          </a:p>
        </p:txBody>
      </p:sp>
      <p:sp>
        <p:nvSpPr>
          <p:cNvPr id="10" name="Content Placeholder 9">
            <a:extLst>
              <a:ext uri="{FF2B5EF4-FFF2-40B4-BE49-F238E27FC236}">
                <a16:creationId xmlns:a16="http://schemas.microsoft.com/office/drawing/2014/main" id="{19235531-C50D-4D40-88F6-ABF191E91D3F}"/>
              </a:ext>
            </a:extLst>
          </p:cNvPr>
          <p:cNvSpPr>
            <a:spLocks noGrp="1"/>
          </p:cNvSpPr>
          <p:nvPr>
            <p:ph idx="16"/>
          </p:nvPr>
        </p:nvSpPr>
        <p:spPr>
          <a:xfrm>
            <a:off x="457200" y="5943600"/>
            <a:ext cx="1302978" cy="480924"/>
          </a:xfrm>
        </p:spPr>
        <p:txBody>
          <a:bodyPr/>
          <a:lstStyle/>
          <a:p>
            <a:pPr>
              <a:spcBef>
                <a:spcPts val="0"/>
              </a:spcBef>
            </a:pPr>
            <a:r>
              <a:rPr lang="en-US" sz="2600" i="1" dirty="0">
                <a:ea typeface="Cambria Math" pitchFamily="18" charset="0"/>
              </a:rPr>
              <a:t>visit</a:t>
            </a:r>
            <a:r>
              <a:rPr lang="en-US" sz="2600" dirty="0">
                <a:ea typeface="Cambria Math" pitchFamily="18" charset="0"/>
              </a:rPr>
              <a:t>(</a:t>
            </a:r>
            <a:r>
              <a:rPr lang="en-US" sz="2600" i="1" dirty="0">
                <a:ea typeface="Cambria Math" pitchFamily="18" charset="0"/>
              </a:rPr>
              <a:t>w</a:t>
            </a:r>
            <a:r>
              <a:rPr lang="en-US" sz="2600" dirty="0">
                <a:ea typeface="Cambria Math" pitchFamily="18" charset="0"/>
              </a:rPr>
              <a:t>)</a:t>
            </a:r>
          </a:p>
        </p:txBody>
      </p:sp>
      <p:sp>
        <p:nvSpPr>
          <p:cNvPr id="15" name="Slide Number Placeholder 5">
            <a:extLst>
              <a:ext uri="{FF2B5EF4-FFF2-40B4-BE49-F238E27FC236}">
                <a16:creationId xmlns:a16="http://schemas.microsoft.com/office/drawing/2014/main" id="{ADB7A05B-9565-4C96-8D25-087A4FC0C69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39</a:t>
            </a:fld>
            <a:endParaRPr lang="en-US" dirty="0">
              <a:solidFill>
                <a:schemeClr val="bg1"/>
              </a:solidFill>
            </a:endParaRPr>
          </a:p>
        </p:txBody>
      </p:sp>
    </p:spTree>
    <p:extLst>
      <p:ext uri="{BB962C8B-B14F-4D97-AF65-F5344CB8AC3E}">
        <p14:creationId xmlns:p14="http://schemas.microsoft.com/office/powerpoint/2010/main" val="398698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r>
              <a:rPr lang="en-US" sz="1500" dirty="0"/>
              <a:t> 1</a:t>
            </a:r>
          </a:p>
        </p:txBody>
      </p:sp>
      <p:sp>
        <p:nvSpPr>
          <p:cNvPr id="3" name="Content Placeholder 2"/>
          <p:cNvSpPr>
            <a:spLocks noGrp="1"/>
          </p:cNvSpPr>
          <p:nvPr>
            <p:ph idx="1"/>
          </p:nvPr>
        </p:nvSpPr>
        <p:spPr>
          <a:xfrm>
            <a:off x="457200" y="1295400"/>
            <a:ext cx="8321040" cy="5257800"/>
          </a:xfrm>
        </p:spPr>
        <p:txBody>
          <a:bodyPr/>
          <a:lstStyle/>
          <a:p>
            <a:r>
              <a:rPr lang="en-US" dirty="0"/>
              <a:t>Introduction to Trees.</a:t>
            </a:r>
          </a:p>
          <a:p>
            <a:r>
              <a:rPr lang="en-US" dirty="0"/>
              <a:t>Rooted Trees.</a:t>
            </a:r>
          </a:p>
          <a:p>
            <a:r>
              <a:rPr lang="en-US" dirty="0"/>
              <a:t>Trees as Models.</a:t>
            </a:r>
          </a:p>
          <a:p>
            <a:r>
              <a:rPr lang="en-US" dirty="0"/>
              <a:t>Properties of Trees.</a:t>
            </a:r>
          </a:p>
        </p:txBody>
      </p:sp>
      <p:sp>
        <p:nvSpPr>
          <p:cNvPr id="4" name="Slide Number Placeholder 5">
            <a:extLst>
              <a:ext uri="{FF2B5EF4-FFF2-40B4-BE49-F238E27FC236}">
                <a16:creationId xmlns:a16="http://schemas.microsoft.com/office/drawing/2014/main" id="{493B3C00-A8FF-4380-956A-CBA4B0BF62E2}"/>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a:t>
            </a:fld>
            <a:endParaRPr lang="en-US" dirty="0">
              <a:solidFill>
                <a:schemeClr val="bg1"/>
              </a:solidFill>
            </a:endParaRPr>
          </a:p>
        </p:txBody>
      </p:sp>
    </p:spTree>
    <p:extLst>
      <p:ext uri="{BB962C8B-B14F-4D97-AF65-F5344CB8AC3E}">
        <p14:creationId xmlns:p14="http://schemas.microsoft.com/office/powerpoint/2010/main" val="3231118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Breadth-First Search</a:t>
            </a:r>
            <a:r>
              <a:rPr lang="en-US" sz="1500" dirty="0"/>
              <a:t> 1</a:t>
            </a:r>
          </a:p>
        </p:txBody>
      </p:sp>
      <p:sp>
        <p:nvSpPr>
          <p:cNvPr id="3" name="Content Placeholder 2"/>
          <p:cNvSpPr>
            <a:spLocks noGrp="1"/>
          </p:cNvSpPr>
          <p:nvPr>
            <p:ph idx="1"/>
          </p:nvPr>
        </p:nvSpPr>
        <p:spPr>
          <a:xfrm>
            <a:off x="457200" y="1295400"/>
            <a:ext cx="8382000" cy="5257800"/>
          </a:xfrm>
        </p:spPr>
        <p:txBody>
          <a:bodyPr/>
          <a:lstStyle/>
          <a:p>
            <a:pPr>
              <a:spcBef>
                <a:spcPts val="0"/>
              </a:spcBef>
            </a:pPr>
            <a:r>
              <a:rPr lang="en-US" sz="3000" dirty="0"/>
              <a:t>We can construct a spanning tree using </a:t>
            </a:r>
            <a:r>
              <a:rPr lang="en-US" sz="3000" i="1" dirty="0"/>
              <a:t>breadth-first search</a:t>
            </a:r>
            <a:r>
              <a:rPr lang="en-US" sz="3000" dirty="0"/>
              <a:t>. We first arbitrarily choose a root from the vertices of the graph.</a:t>
            </a:r>
          </a:p>
          <a:p>
            <a:pPr marL="342000" lvl="1">
              <a:spcBef>
                <a:spcPts val="0"/>
              </a:spcBef>
            </a:pPr>
            <a:r>
              <a:rPr lang="en-US" sz="2600" dirty="0"/>
              <a:t>Then we add all of the edges incident to this vertex and the other endpoint of each of these edges. We say that these are the vertices at level </a:t>
            </a:r>
            <a:r>
              <a:rPr lang="en-US" sz="2600" dirty="0">
                <a:ea typeface="Cambria Math" pitchFamily="18" charset="0"/>
              </a:rPr>
              <a:t>1</a:t>
            </a:r>
            <a:r>
              <a:rPr lang="en-US" sz="2600" dirty="0"/>
              <a:t>.</a:t>
            </a:r>
          </a:p>
          <a:p>
            <a:pPr marL="342000" lvl="1">
              <a:spcBef>
                <a:spcPts val="0"/>
              </a:spcBef>
            </a:pPr>
            <a:r>
              <a:rPr lang="en-US" sz="2600" dirty="0"/>
              <a:t>For each vertex added at the previous level, we add each edge incident to this vertex, as long as it does not produce a simple circuit. The new vertices we find are the vertices at the next level.</a:t>
            </a:r>
          </a:p>
          <a:p>
            <a:pPr marL="342000" lvl="1">
              <a:spcBef>
                <a:spcPts val="0"/>
              </a:spcBef>
            </a:pPr>
            <a:r>
              <a:rPr lang="en-US" sz="2600" dirty="0"/>
              <a:t>We continue in this manner until all the vertices have been added and we have a spanning tree.</a:t>
            </a:r>
          </a:p>
        </p:txBody>
      </p:sp>
      <p:sp>
        <p:nvSpPr>
          <p:cNvPr id="4" name="Slide Number Placeholder 5">
            <a:extLst>
              <a:ext uri="{FF2B5EF4-FFF2-40B4-BE49-F238E27FC236}">
                <a16:creationId xmlns:a16="http://schemas.microsoft.com/office/drawing/2014/main" id="{2BBE9510-ACC0-4772-8597-3350BF3E91E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40</a:t>
            </a:fld>
            <a:endParaRPr lang="en-US" dirty="0">
              <a:solidFill>
                <a:schemeClr val="bg1"/>
              </a:solidFill>
            </a:endParaRPr>
          </a:p>
        </p:txBody>
      </p:sp>
    </p:spTree>
    <p:extLst>
      <p:ext uri="{BB962C8B-B14F-4D97-AF65-F5344CB8AC3E}">
        <p14:creationId xmlns:p14="http://schemas.microsoft.com/office/powerpoint/2010/main" val="2325324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E58-743C-4E65-8662-4B0707EE5E05}"/>
              </a:ext>
            </a:extLst>
          </p:cNvPr>
          <p:cNvSpPr>
            <a:spLocks noGrp="1"/>
          </p:cNvSpPr>
          <p:nvPr>
            <p:ph type="title"/>
          </p:nvPr>
        </p:nvSpPr>
        <p:spPr/>
        <p:txBody>
          <a:bodyPr/>
          <a:lstStyle/>
          <a:p>
            <a:r>
              <a:rPr lang="en-US" dirty="0"/>
              <a:t>Breadth-First Search</a:t>
            </a:r>
            <a:r>
              <a:rPr lang="en-US" sz="1500" dirty="0"/>
              <a:t> 2</a:t>
            </a:r>
            <a:endParaRPr lang="en-IN" dirty="0"/>
          </a:p>
        </p:txBody>
      </p:sp>
      <p:sp>
        <p:nvSpPr>
          <p:cNvPr id="3" name="Content Placeholder 2">
            <a:extLst>
              <a:ext uri="{FF2B5EF4-FFF2-40B4-BE49-F238E27FC236}">
                <a16:creationId xmlns:a16="http://schemas.microsoft.com/office/drawing/2014/main" id="{284FE7E4-1605-4C27-BE25-B04163E22F16}"/>
              </a:ext>
            </a:extLst>
          </p:cNvPr>
          <p:cNvSpPr>
            <a:spLocks noGrp="1"/>
          </p:cNvSpPr>
          <p:nvPr>
            <p:ph idx="1"/>
          </p:nvPr>
        </p:nvSpPr>
        <p:spPr>
          <a:xfrm>
            <a:off x="457200" y="1295400"/>
            <a:ext cx="5562600" cy="1066800"/>
          </a:xfrm>
        </p:spPr>
        <p:txBody>
          <a:bodyPr/>
          <a:lstStyle/>
          <a:p>
            <a:r>
              <a:rPr lang="en-US" sz="2400" b="1" dirty="0"/>
              <a:t>Example</a:t>
            </a:r>
            <a:r>
              <a:rPr lang="en-US" sz="2400" dirty="0"/>
              <a:t>: Use breadth-first search to find a spanning tree for this graph.</a:t>
            </a:r>
          </a:p>
        </p:txBody>
      </p:sp>
      <p:pic>
        <p:nvPicPr>
          <p:cNvPr id="10" name="Picture 3" descr="Graph G with 13 vertices labeled from A to M.">
            <a:extLst>
              <a:ext uri="{FF2B5EF4-FFF2-40B4-BE49-F238E27FC236}">
                <a16:creationId xmlns:a16="http://schemas.microsoft.com/office/drawing/2014/main" id="{71930DDC-70E3-4614-8E6C-CB5E0F37F4A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5564" y="1295400"/>
            <a:ext cx="1341236" cy="160696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D5B1FA2F-5CCF-4F7B-B6A0-DCE4CC1FDDB8}"/>
              </a:ext>
            </a:extLst>
          </p:cNvPr>
          <p:cNvSpPr>
            <a:spLocks noGrp="1"/>
          </p:cNvSpPr>
          <p:nvPr>
            <p:ph idx="13"/>
          </p:nvPr>
        </p:nvSpPr>
        <p:spPr>
          <a:xfrm>
            <a:off x="457200" y="2270464"/>
            <a:ext cx="6755744" cy="1310936"/>
          </a:xfrm>
        </p:spPr>
        <p:txBody>
          <a:bodyPr/>
          <a:lstStyle/>
          <a:p>
            <a:r>
              <a:rPr lang="en-US" sz="2400" b="1" dirty="0"/>
              <a:t>Solution</a:t>
            </a:r>
            <a:r>
              <a:rPr lang="en-US" sz="2400" dirty="0"/>
              <a:t>: We arbitrarily choose vertex </a:t>
            </a:r>
            <a:r>
              <a:rPr lang="en-US" sz="2400" i="1" dirty="0"/>
              <a:t>e</a:t>
            </a:r>
            <a:r>
              <a:rPr lang="en-US" sz="2400" dirty="0"/>
              <a:t> as the root. We then add the edges from </a:t>
            </a:r>
            <a:r>
              <a:rPr lang="en-US" sz="2400" i="1" dirty="0"/>
              <a:t>e</a:t>
            </a:r>
            <a:r>
              <a:rPr lang="en-US" sz="2400" dirty="0"/>
              <a:t> to  </a:t>
            </a:r>
            <a:r>
              <a:rPr lang="en-US" sz="2400" i="1" dirty="0"/>
              <a:t>b</a:t>
            </a:r>
            <a:r>
              <a:rPr lang="en-US" sz="2400" dirty="0"/>
              <a:t>, </a:t>
            </a:r>
            <a:r>
              <a:rPr lang="en-US" sz="2400" i="1" dirty="0"/>
              <a:t>d</a:t>
            </a:r>
            <a:r>
              <a:rPr lang="en-US" sz="2400" dirty="0"/>
              <a:t>, </a:t>
            </a:r>
            <a:r>
              <a:rPr lang="en-US" sz="2400" i="1" dirty="0"/>
              <a:t>f</a:t>
            </a:r>
            <a:r>
              <a:rPr lang="en-US" sz="2400" dirty="0"/>
              <a:t>, and </a:t>
            </a:r>
            <a:r>
              <a:rPr lang="en-US" sz="2400" i="1" dirty="0" err="1"/>
              <a:t>i</a:t>
            </a:r>
            <a:r>
              <a:rPr lang="en-US" sz="2400" dirty="0"/>
              <a:t>. These four vertices make up  level </a:t>
            </a:r>
            <a:r>
              <a:rPr lang="en-US" sz="2400" dirty="0">
                <a:ea typeface="Cambria Math" pitchFamily="18" charset="0"/>
              </a:rPr>
              <a:t>1</a:t>
            </a:r>
            <a:r>
              <a:rPr lang="en-US" sz="2400" dirty="0"/>
              <a:t> in the tree. Next, we</a:t>
            </a:r>
            <a:endParaRPr lang="en-IN" sz="2400" dirty="0"/>
          </a:p>
        </p:txBody>
      </p:sp>
      <p:sp>
        <p:nvSpPr>
          <p:cNvPr id="5" name="Content Placeholder 4">
            <a:extLst>
              <a:ext uri="{FF2B5EF4-FFF2-40B4-BE49-F238E27FC236}">
                <a16:creationId xmlns:a16="http://schemas.microsoft.com/office/drawing/2014/main" id="{AA09433A-E8F0-43AA-8DD6-69DAE241E740}"/>
              </a:ext>
            </a:extLst>
          </p:cNvPr>
          <p:cNvSpPr>
            <a:spLocks noGrp="1"/>
          </p:cNvSpPr>
          <p:nvPr>
            <p:ph idx="14"/>
          </p:nvPr>
        </p:nvSpPr>
        <p:spPr>
          <a:xfrm>
            <a:off x="457200" y="3397188"/>
            <a:ext cx="8382000" cy="2013012"/>
          </a:xfrm>
        </p:spPr>
        <p:txBody>
          <a:bodyPr/>
          <a:lstStyle/>
          <a:p>
            <a:pPr>
              <a:spcBef>
                <a:spcPts val="400"/>
              </a:spcBef>
              <a:spcAft>
                <a:spcPts val="0"/>
              </a:spcAft>
            </a:pPr>
            <a:r>
              <a:rPr lang="en-US" sz="2400" dirty="0"/>
              <a:t>add the edges from </a:t>
            </a:r>
            <a:r>
              <a:rPr lang="en-US" sz="2400" i="1" dirty="0"/>
              <a:t>b</a:t>
            </a:r>
            <a:r>
              <a:rPr lang="en-US" sz="2400" dirty="0"/>
              <a:t> to </a:t>
            </a:r>
            <a:r>
              <a:rPr lang="en-US" sz="2400" i="1" dirty="0"/>
              <a:t>a</a:t>
            </a:r>
            <a:r>
              <a:rPr lang="en-US" sz="2400" dirty="0"/>
              <a:t> and </a:t>
            </a:r>
            <a:r>
              <a:rPr lang="en-US" sz="2400" i="1" dirty="0"/>
              <a:t>c</a:t>
            </a:r>
            <a:r>
              <a:rPr lang="en-US" sz="2400" dirty="0"/>
              <a:t>, the edges from </a:t>
            </a:r>
            <a:r>
              <a:rPr lang="en-US" sz="2400" i="1" dirty="0"/>
              <a:t>d</a:t>
            </a:r>
            <a:r>
              <a:rPr lang="en-US" sz="2400" dirty="0"/>
              <a:t> to </a:t>
            </a:r>
            <a:r>
              <a:rPr lang="en-US" sz="2400" i="1" dirty="0"/>
              <a:t>h</a:t>
            </a:r>
            <a:r>
              <a:rPr lang="en-US" sz="2400" dirty="0"/>
              <a:t>, the edges from </a:t>
            </a:r>
            <a:r>
              <a:rPr lang="en-US" sz="2400" i="1" dirty="0"/>
              <a:t>f </a:t>
            </a:r>
            <a:r>
              <a:rPr lang="en-US" sz="2400" dirty="0"/>
              <a:t>to </a:t>
            </a:r>
            <a:r>
              <a:rPr lang="en-US" sz="2400" i="1" dirty="0"/>
              <a:t>j</a:t>
            </a:r>
            <a:r>
              <a:rPr lang="en-US" sz="2400" dirty="0"/>
              <a:t> and </a:t>
            </a:r>
            <a:r>
              <a:rPr lang="en-US" sz="2400" i="1" dirty="0"/>
              <a:t>g</a:t>
            </a:r>
            <a:r>
              <a:rPr lang="en-US" sz="2400" dirty="0"/>
              <a:t>, and the edge from </a:t>
            </a:r>
            <a:r>
              <a:rPr lang="en-US" sz="2400" i="1" dirty="0" err="1"/>
              <a:t>i</a:t>
            </a:r>
            <a:r>
              <a:rPr lang="en-US" sz="2400" dirty="0"/>
              <a:t> to </a:t>
            </a:r>
            <a:r>
              <a:rPr lang="en-US" sz="2400" i="1" dirty="0"/>
              <a:t>k</a:t>
            </a:r>
            <a:r>
              <a:rPr lang="en-US" sz="2400" dirty="0"/>
              <a:t>. The endpoints of these edges not at level </a:t>
            </a:r>
            <a:r>
              <a:rPr lang="en-US" sz="2400" dirty="0">
                <a:ea typeface="Cambria Math" pitchFamily="18" charset="0"/>
              </a:rPr>
              <a:t>1</a:t>
            </a:r>
            <a:r>
              <a:rPr lang="en-US" sz="2400" dirty="0"/>
              <a:t> are at level </a:t>
            </a:r>
            <a:r>
              <a:rPr lang="en-US" sz="2400" dirty="0">
                <a:ea typeface="Cambria Math" pitchFamily="18" charset="0"/>
              </a:rPr>
              <a:t>2</a:t>
            </a:r>
            <a:r>
              <a:rPr lang="en-US" sz="2400" dirty="0"/>
              <a:t>. Next, add edges from these vertices to adjacent vertices not already in the graph. So, we  add edges from </a:t>
            </a:r>
            <a:r>
              <a:rPr lang="en-US" sz="2400" i="1" dirty="0"/>
              <a:t>g</a:t>
            </a:r>
            <a:r>
              <a:rPr lang="en-US" sz="2400" dirty="0"/>
              <a:t> to </a:t>
            </a:r>
            <a:r>
              <a:rPr lang="en-US" sz="2400" i="1" dirty="0"/>
              <a:t>l</a:t>
            </a:r>
            <a:r>
              <a:rPr lang="en-US" sz="2400" dirty="0"/>
              <a:t> and from </a:t>
            </a:r>
            <a:r>
              <a:rPr lang="en-US" sz="2400" i="1" dirty="0"/>
              <a:t>k</a:t>
            </a:r>
            <a:r>
              <a:rPr lang="en-US" sz="2400" dirty="0"/>
              <a:t> to </a:t>
            </a:r>
            <a:r>
              <a:rPr lang="en-US" sz="2400" i="1" dirty="0"/>
              <a:t>m</a:t>
            </a:r>
            <a:r>
              <a:rPr lang="en-US" sz="2400" dirty="0"/>
              <a:t>. We see that level </a:t>
            </a:r>
            <a:r>
              <a:rPr lang="en-US" sz="2400" dirty="0">
                <a:ea typeface="Cambria Math" pitchFamily="18" charset="0"/>
              </a:rPr>
              <a:t>3</a:t>
            </a:r>
            <a:r>
              <a:rPr lang="en-US" sz="2400" dirty="0"/>
              <a:t> is made up</a:t>
            </a:r>
          </a:p>
        </p:txBody>
      </p:sp>
      <p:sp>
        <p:nvSpPr>
          <p:cNvPr id="6" name="Content Placeholder 5">
            <a:extLst>
              <a:ext uri="{FF2B5EF4-FFF2-40B4-BE49-F238E27FC236}">
                <a16:creationId xmlns:a16="http://schemas.microsoft.com/office/drawing/2014/main" id="{E4AF1712-7541-433A-8A65-91DDE1FBE62D}"/>
              </a:ext>
            </a:extLst>
          </p:cNvPr>
          <p:cNvSpPr>
            <a:spLocks noGrp="1"/>
          </p:cNvSpPr>
          <p:nvPr>
            <p:ph idx="15"/>
          </p:nvPr>
        </p:nvSpPr>
        <p:spPr>
          <a:xfrm>
            <a:off x="457200" y="5190714"/>
            <a:ext cx="4267200" cy="1133886"/>
          </a:xfrm>
        </p:spPr>
        <p:txBody>
          <a:bodyPr/>
          <a:lstStyle/>
          <a:p>
            <a:r>
              <a:rPr lang="en-US" sz="2400" dirty="0"/>
              <a:t>of the vertices </a:t>
            </a:r>
            <a:r>
              <a:rPr lang="en-US" sz="2400" i="1" dirty="0"/>
              <a:t>l</a:t>
            </a:r>
            <a:r>
              <a:rPr lang="en-US" sz="2400" dirty="0"/>
              <a:t> and </a:t>
            </a:r>
            <a:r>
              <a:rPr lang="en-US" sz="2400" i="1" dirty="0"/>
              <a:t>m</a:t>
            </a:r>
            <a:r>
              <a:rPr lang="en-US" sz="2400" dirty="0"/>
              <a:t>. This is the last level because there are no new vertices to find.</a:t>
            </a:r>
          </a:p>
        </p:txBody>
      </p:sp>
      <p:pic>
        <p:nvPicPr>
          <p:cNvPr id="13" name="Picture 5" descr="4 steps of the breadth first search procedure.">
            <a:extLst>
              <a:ext uri="{FF2B5EF4-FFF2-40B4-BE49-F238E27FC236}">
                <a16:creationId xmlns:a16="http://schemas.microsoft.com/office/drawing/2014/main" id="{EACD2787-1FB9-4448-8B9D-2D1BD7007F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46600" y="5257800"/>
            <a:ext cx="4407790" cy="1207113"/>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770CDAC-74AD-4BEE-AF62-86DA4A5DFD14}"/>
              </a:ext>
            </a:extLst>
          </p:cNvPr>
          <p:cNvSpPr>
            <a:spLocks noGrp="1"/>
          </p:cNvSpPr>
          <p:nvPr>
            <p:ph type="body" sz="quarter" idx="16"/>
          </p:nvPr>
        </p:nvSpPr>
        <p:spPr>
          <a:xfrm>
            <a:off x="3465576" y="6477000"/>
            <a:ext cx="2212848" cy="176784"/>
          </a:xfrm>
        </p:spPr>
        <p:txBody>
          <a:bodyPr/>
          <a:lstStyle/>
          <a:p>
            <a:r>
              <a:rPr lang="en-US" dirty="0">
                <a:hlinkClick r:id="rId4" action="ppaction://hlinksldjump"/>
              </a:rPr>
              <a:t>Access the text alternative for slide images.</a:t>
            </a:r>
            <a:endParaRPr lang="en-US" dirty="0"/>
          </a:p>
        </p:txBody>
      </p:sp>
      <p:sp>
        <p:nvSpPr>
          <p:cNvPr id="12" name="Slide Number Placeholder 5">
            <a:extLst>
              <a:ext uri="{FF2B5EF4-FFF2-40B4-BE49-F238E27FC236}">
                <a16:creationId xmlns:a16="http://schemas.microsoft.com/office/drawing/2014/main" id="{DF04A22F-CFC4-40FD-8D35-B0A1E9CA40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41</a:t>
            </a:fld>
            <a:endParaRPr lang="en-US" dirty="0">
              <a:solidFill>
                <a:schemeClr val="bg1"/>
              </a:solidFill>
            </a:endParaRPr>
          </a:p>
        </p:txBody>
      </p:sp>
    </p:spTree>
    <p:extLst>
      <p:ext uri="{BB962C8B-B14F-4D97-AF65-F5344CB8AC3E}">
        <p14:creationId xmlns:p14="http://schemas.microsoft.com/office/powerpoint/2010/main" val="3822919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3A077-9DA8-49B5-9737-A858FB1834A0}"/>
              </a:ext>
            </a:extLst>
          </p:cNvPr>
          <p:cNvSpPr>
            <a:spLocks noGrp="1"/>
          </p:cNvSpPr>
          <p:nvPr>
            <p:ph type="title"/>
          </p:nvPr>
        </p:nvSpPr>
        <p:spPr/>
        <p:txBody>
          <a:bodyPr/>
          <a:lstStyle/>
          <a:p>
            <a:r>
              <a:rPr lang="en-US" dirty="0"/>
              <a:t>Breadth-First Search Algorithm</a:t>
            </a:r>
            <a:endParaRPr lang="en-IN" dirty="0"/>
          </a:p>
        </p:txBody>
      </p:sp>
      <p:sp>
        <p:nvSpPr>
          <p:cNvPr id="3" name="Content Placeholder 2">
            <a:extLst>
              <a:ext uri="{FF2B5EF4-FFF2-40B4-BE49-F238E27FC236}">
                <a16:creationId xmlns:a16="http://schemas.microsoft.com/office/drawing/2014/main" id="{8F5B4A23-32CD-4122-9FED-01EA0C65640D}"/>
              </a:ext>
            </a:extLst>
          </p:cNvPr>
          <p:cNvSpPr>
            <a:spLocks noGrp="1"/>
          </p:cNvSpPr>
          <p:nvPr>
            <p:ph idx="1"/>
          </p:nvPr>
        </p:nvSpPr>
        <p:spPr>
          <a:xfrm>
            <a:off x="457200" y="1295400"/>
            <a:ext cx="7924800" cy="533400"/>
          </a:xfrm>
        </p:spPr>
        <p:txBody>
          <a:bodyPr/>
          <a:lstStyle/>
          <a:p>
            <a:r>
              <a:rPr lang="en-US" sz="2600" dirty="0"/>
              <a:t>We now use pseudocode to describe breadth-first search.</a:t>
            </a:r>
          </a:p>
        </p:txBody>
      </p:sp>
      <p:sp>
        <p:nvSpPr>
          <p:cNvPr id="4" name="Content Placeholder 3">
            <a:extLst>
              <a:ext uri="{FF2B5EF4-FFF2-40B4-BE49-F238E27FC236}">
                <a16:creationId xmlns:a16="http://schemas.microsoft.com/office/drawing/2014/main" id="{63F9201C-870B-498B-A688-4B7D34859F66}"/>
              </a:ext>
            </a:extLst>
          </p:cNvPr>
          <p:cNvSpPr>
            <a:spLocks noGrp="1"/>
          </p:cNvSpPr>
          <p:nvPr>
            <p:ph idx="10"/>
          </p:nvPr>
        </p:nvSpPr>
        <p:spPr>
          <a:xfrm>
            <a:off x="457200" y="1979124"/>
            <a:ext cx="8229600" cy="4419600"/>
          </a:xfrm>
          <a:ln w="9525">
            <a:solidFill>
              <a:srgbClr val="00B0F0"/>
            </a:solidFill>
          </a:ln>
        </p:spPr>
        <p:txBody>
          <a:bodyPr/>
          <a:lstStyle/>
          <a:p>
            <a:r>
              <a:rPr lang="en-US" sz="2400" b="1" dirty="0"/>
              <a:t>procedure </a:t>
            </a:r>
            <a:r>
              <a:rPr lang="en-US" sz="2400" i="1" dirty="0"/>
              <a:t>BFS</a:t>
            </a:r>
            <a:r>
              <a:rPr lang="en-US" sz="2400" dirty="0"/>
              <a:t>(</a:t>
            </a:r>
            <a:r>
              <a:rPr lang="en-US" sz="2400" i="1" dirty="0"/>
              <a:t>G</a:t>
            </a:r>
            <a:r>
              <a:rPr lang="en-US" sz="2400" dirty="0"/>
              <a:t>: connected graph with vertices</a:t>
            </a:r>
            <a:endParaRPr lang="en-IN" dirty="0"/>
          </a:p>
        </p:txBody>
      </p:sp>
      <p:graphicFrame>
        <p:nvGraphicFramePr>
          <p:cNvPr id="16" name="Object 15">
            <a:extLst>
              <a:ext uri="{FF2B5EF4-FFF2-40B4-BE49-F238E27FC236}">
                <a16:creationId xmlns:a16="http://schemas.microsoft.com/office/drawing/2014/main" id="{263EDFA8-D5BD-441C-BA78-4F1CED6410CA}"/>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253208679"/>
              </p:ext>
            </p:extLst>
          </p:nvPr>
        </p:nvGraphicFramePr>
        <p:xfrm>
          <a:off x="6553200" y="2004000"/>
          <a:ext cx="1487417" cy="459925"/>
        </p:xfrm>
        <a:graphic>
          <a:graphicData uri="http://schemas.openxmlformats.org/presentationml/2006/ole">
            <mc:AlternateContent xmlns:mc="http://schemas.openxmlformats.org/markup-compatibility/2006">
              <mc:Choice xmlns:v="urn:schemas-microsoft-com:vml" Requires="v">
                <p:oleObj name="Equation" r:id="rId2" imgW="1447969" imgH="448122" progId="Equation.DSMT4">
                  <p:embed/>
                </p:oleObj>
              </mc:Choice>
              <mc:Fallback>
                <p:oleObj name="Equation" r:id="rId2" imgW="1447969" imgH="448122" progId="Equation.DSMT4">
                  <p:embed/>
                  <p:pic>
                    <p:nvPicPr>
                      <p:cNvPr id="16" name="Object 15">
                        <a:extLst>
                          <a:ext uri="{FF2B5EF4-FFF2-40B4-BE49-F238E27FC236}">
                            <a16:creationId xmlns:a16="http://schemas.microsoft.com/office/drawing/2014/main" id="{263EDFA8-D5BD-441C-BA78-4F1CED6410CA}"/>
                          </a:ext>
                        </a:extLst>
                      </p:cNvPr>
                      <p:cNvPicPr/>
                      <p:nvPr/>
                    </p:nvPicPr>
                    <p:blipFill>
                      <a:blip r:embed="rId3"/>
                      <a:stretch>
                        <a:fillRect/>
                      </a:stretch>
                    </p:blipFill>
                    <p:spPr>
                      <a:xfrm>
                        <a:off x="6553200" y="2004000"/>
                        <a:ext cx="1487417" cy="459925"/>
                      </a:xfrm>
                      <a:prstGeom prst="rect">
                        <a:avLst/>
                      </a:prstGeom>
                    </p:spPr>
                  </p:pic>
                </p:oleObj>
              </mc:Fallback>
            </mc:AlternateContent>
          </a:graphicData>
        </a:graphic>
      </p:graphicFrame>
      <p:sp>
        <p:nvSpPr>
          <p:cNvPr id="5" name="Content Placeholder 4">
            <a:extLst>
              <a:ext uri="{FF2B5EF4-FFF2-40B4-BE49-F238E27FC236}">
                <a16:creationId xmlns:a16="http://schemas.microsoft.com/office/drawing/2014/main" id="{354C993F-5C78-4168-8965-0D04D549B126}"/>
              </a:ext>
            </a:extLst>
          </p:cNvPr>
          <p:cNvSpPr>
            <a:spLocks noGrp="1"/>
          </p:cNvSpPr>
          <p:nvPr>
            <p:ph idx="11"/>
          </p:nvPr>
        </p:nvSpPr>
        <p:spPr>
          <a:xfrm>
            <a:off x="7876800" y="1977048"/>
            <a:ext cx="838200" cy="381000"/>
          </a:xfrm>
        </p:spPr>
        <p:txBody>
          <a:bodyPr/>
          <a:lstStyle/>
          <a:p>
            <a:r>
              <a:rPr lang="en-US" sz="2400" dirty="0"/>
              <a:t>)</a:t>
            </a:r>
            <a:endParaRPr lang="en-IN" dirty="0"/>
          </a:p>
        </p:txBody>
      </p:sp>
      <p:sp>
        <p:nvSpPr>
          <p:cNvPr id="6" name="Content Placeholder 5">
            <a:extLst>
              <a:ext uri="{FF2B5EF4-FFF2-40B4-BE49-F238E27FC236}">
                <a16:creationId xmlns:a16="http://schemas.microsoft.com/office/drawing/2014/main" id="{31E09227-FEDA-4331-B92F-220C70A513C2}"/>
              </a:ext>
            </a:extLst>
          </p:cNvPr>
          <p:cNvSpPr>
            <a:spLocks noGrp="1"/>
          </p:cNvSpPr>
          <p:nvPr>
            <p:ph idx="12"/>
          </p:nvPr>
        </p:nvSpPr>
        <p:spPr>
          <a:xfrm>
            <a:off x="457200" y="2438400"/>
            <a:ext cx="4876800" cy="381000"/>
          </a:xfrm>
        </p:spPr>
        <p:txBody>
          <a:bodyPr/>
          <a:lstStyle/>
          <a:p>
            <a:r>
              <a:rPr lang="en-US" sz="2400" i="1" dirty="0"/>
              <a:t>T</a:t>
            </a:r>
            <a:r>
              <a:rPr lang="en-US" sz="2400" dirty="0"/>
              <a:t> := tree consisting only of the vertex</a:t>
            </a:r>
            <a:endParaRPr lang="en-IN" dirty="0"/>
          </a:p>
        </p:txBody>
      </p:sp>
      <p:graphicFrame>
        <p:nvGraphicFramePr>
          <p:cNvPr id="17" name="Object 16">
            <a:extLst>
              <a:ext uri="{FF2B5EF4-FFF2-40B4-BE49-F238E27FC236}">
                <a16:creationId xmlns:a16="http://schemas.microsoft.com/office/drawing/2014/main" id="{8E97A05A-1C4A-4F8D-BF3A-A21644D8878C}"/>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32162498"/>
              </p:ext>
            </p:extLst>
          </p:nvPr>
        </p:nvGraphicFramePr>
        <p:xfrm>
          <a:off x="5145600" y="2463925"/>
          <a:ext cx="299184" cy="448775"/>
        </p:xfrm>
        <a:graphic>
          <a:graphicData uri="http://schemas.openxmlformats.org/presentationml/2006/ole">
            <mc:AlternateContent xmlns:mc="http://schemas.openxmlformats.org/markup-compatibility/2006">
              <mc:Choice xmlns:v="urn:schemas-microsoft-com:vml" Requires="v">
                <p:oleObj name="Equation" r:id="rId4" imgW="152280" imgH="228600" progId="Equation.DSMT4">
                  <p:embed/>
                </p:oleObj>
              </mc:Choice>
              <mc:Fallback>
                <p:oleObj name="Equation" r:id="rId4" imgW="152280" imgH="228600" progId="Equation.DSMT4">
                  <p:embed/>
                  <p:pic>
                    <p:nvPicPr>
                      <p:cNvPr id="17" name="Object 16">
                        <a:extLst>
                          <a:ext uri="{FF2B5EF4-FFF2-40B4-BE49-F238E27FC236}">
                            <a16:creationId xmlns:a16="http://schemas.microsoft.com/office/drawing/2014/main" id="{8E97A05A-1C4A-4F8D-BF3A-A21644D8878C}"/>
                          </a:ext>
                        </a:extLst>
                      </p:cNvPr>
                      <p:cNvPicPr/>
                      <p:nvPr/>
                    </p:nvPicPr>
                    <p:blipFill>
                      <a:blip r:embed="rId5"/>
                      <a:stretch>
                        <a:fillRect/>
                      </a:stretch>
                    </p:blipFill>
                    <p:spPr>
                      <a:xfrm>
                        <a:off x="5145600" y="2463925"/>
                        <a:ext cx="299184" cy="448775"/>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2E625055-300B-4C49-872D-6848D7BEC0A1}"/>
              </a:ext>
            </a:extLst>
          </p:cNvPr>
          <p:cNvSpPr>
            <a:spLocks noGrp="1"/>
          </p:cNvSpPr>
          <p:nvPr>
            <p:ph idx="13"/>
          </p:nvPr>
        </p:nvSpPr>
        <p:spPr>
          <a:xfrm>
            <a:off x="457200" y="2865498"/>
            <a:ext cx="3505200" cy="381000"/>
          </a:xfrm>
        </p:spPr>
        <p:txBody>
          <a:bodyPr/>
          <a:lstStyle/>
          <a:p>
            <a:r>
              <a:rPr lang="en-US" sz="2400" i="1" dirty="0"/>
              <a:t>L</a:t>
            </a:r>
            <a:r>
              <a:rPr lang="en-US" sz="2400" dirty="0"/>
              <a:t> := empty list </a:t>
            </a:r>
            <a:r>
              <a:rPr lang="en-US" sz="2400" i="1" dirty="0">
                <a:ea typeface="Cambria Math" pitchFamily="18" charset="0"/>
              </a:rPr>
              <a:t>visit</a:t>
            </a:r>
            <a:endParaRPr lang="en-IN" dirty="0"/>
          </a:p>
        </p:txBody>
      </p:sp>
      <p:graphicFrame>
        <p:nvGraphicFramePr>
          <p:cNvPr id="19" name="Object 18">
            <a:extLst>
              <a:ext uri="{FF2B5EF4-FFF2-40B4-BE49-F238E27FC236}">
                <a16:creationId xmlns:a16="http://schemas.microsoft.com/office/drawing/2014/main" id="{F34A834D-1C71-40FD-A3D2-E171E334557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90080696"/>
              </p:ext>
            </p:extLst>
          </p:nvPr>
        </p:nvGraphicFramePr>
        <p:xfrm>
          <a:off x="2808625" y="2854624"/>
          <a:ext cx="540978" cy="491798"/>
        </p:xfrm>
        <a:graphic>
          <a:graphicData uri="http://schemas.openxmlformats.org/presentationml/2006/ole">
            <mc:AlternateContent xmlns:mc="http://schemas.openxmlformats.org/markup-compatibility/2006">
              <mc:Choice xmlns:v="urn:schemas-microsoft-com:vml" Requires="v">
                <p:oleObj name="Equation" r:id="rId6" imgW="279360" imgH="253800" progId="Equation.DSMT4">
                  <p:embed/>
                </p:oleObj>
              </mc:Choice>
              <mc:Fallback>
                <p:oleObj name="Equation" r:id="rId6" imgW="279360" imgH="253800" progId="Equation.DSMT4">
                  <p:embed/>
                  <p:pic>
                    <p:nvPicPr>
                      <p:cNvPr id="19" name="Object 18">
                        <a:extLst>
                          <a:ext uri="{FF2B5EF4-FFF2-40B4-BE49-F238E27FC236}">
                            <a16:creationId xmlns:a16="http://schemas.microsoft.com/office/drawing/2014/main" id="{F34A834D-1C71-40FD-A3D2-E171E3345574}"/>
                          </a:ext>
                        </a:extLst>
                      </p:cNvPr>
                      <p:cNvPicPr/>
                      <p:nvPr/>
                    </p:nvPicPr>
                    <p:blipFill>
                      <a:blip r:embed="rId7"/>
                      <a:stretch>
                        <a:fillRect/>
                      </a:stretch>
                    </p:blipFill>
                    <p:spPr>
                      <a:xfrm>
                        <a:off x="2808625" y="2854624"/>
                        <a:ext cx="540978" cy="491798"/>
                      </a:xfrm>
                      <a:prstGeom prst="rect">
                        <a:avLst/>
                      </a:prstGeom>
                    </p:spPr>
                  </p:pic>
                </p:oleObj>
              </mc:Fallback>
            </mc:AlternateContent>
          </a:graphicData>
        </a:graphic>
      </p:graphicFrame>
      <p:sp>
        <p:nvSpPr>
          <p:cNvPr id="8" name="Content Placeholder 7">
            <a:extLst>
              <a:ext uri="{FF2B5EF4-FFF2-40B4-BE49-F238E27FC236}">
                <a16:creationId xmlns:a16="http://schemas.microsoft.com/office/drawing/2014/main" id="{268D91FE-D37E-4930-850C-699E24381ADC}"/>
              </a:ext>
            </a:extLst>
          </p:cNvPr>
          <p:cNvSpPr>
            <a:spLocks noGrp="1"/>
          </p:cNvSpPr>
          <p:nvPr>
            <p:ph idx="14"/>
          </p:nvPr>
        </p:nvSpPr>
        <p:spPr>
          <a:xfrm>
            <a:off x="457200" y="3299649"/>
            <a:ext cx="609600" cy="381000"/>
          </a:xfrm>
        </p:spPr>
        <p:txBody>
          <a:bodyPr/>
          <a:lstStyle/>
          <a:p>
            <a:r>
              <a:rPr lang="en-US" sz="2400" dirty="0">
                <a:ea typeface="Cambria Math" pitchFamily="18" charset="0"/>
              </a:rPr>
              <a:t>put </a:t>
            </a:r>
            <a:endParaRPr lang="en-IN" dirty="0"/>
          </a:p>
        </p:txBody>
      </p:sp>
      <p:graphicFrame>
        <p:nvGraphicFramePr>
          <p:cNvPr id="18" name="Object 17">
            <a:extLst>
              <a:ext uri="{FF2B5EF4-FFF2-40B4-BE49-F238E27FC236}">
                <a16:creationId xmlns:a16="http://schemas.microsoft.com/office/drawing/2014/main" id="{0599E233-C120-44C6-B974-B93234B159A5}"/>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31778204"/>
              </p:ext>
            </p:extLst>
          </p:nvPr>
        </p:nvGraphicFramePr>
        <p:xfrm>
          <a:off x="1025968" y="3349098"/>
          <a:ext cx="279685" cy="419528"/>
        </p:xfrm>
        <a:graphic>
          <a:graphicData uri="http://schemas.openxmlformats.org/presentationml/2006/ole">
            <mc:AlternateContent xmlns:mc="http://schemas.openxmlformats.org/markup-compatibility/2006">
              <mc:Choice xmlns:v="urn:schemas-microsoft-com:vml" Requires="v">
                <p:oleObj name="Equation" r:id="rId8" imgW="152280" imgH="228600" progId="Equation.DSMT4">
                  <p:embed/>
                </p:oleObj>
              </mc:Choice>
              <mc:Fallback>
                <p:oleObj name="Equation" r:id="rId8" imgW="152280" imgH="228600" progId="Equation.DSMT4">
                  <p:embed/>
                  <p:pic>
                    <p:nvPicPr>
                      <p:cNvPr id="18" name="Object 17">
                        <a:extLst>
                          <a:ext uri="{FF2B5EF4-FFF2-40B4-BE49-F238E27FC236}">
                            <a16:creationId xmlns:a16="http://schemas.microsoft.com/office/drawing/2014/main" id="{0599E233-C120-44C6-B974-B93234B159A5}"/>
                          </a:ext>
                        </a:extLst>
                      </p:cNvPr>
                      <p:cNvPicPr/>
                      <p:nvPr/>
                    </p:nvPicPr>
                    <p:blipFill>
                      <a:blip r:embed="rId9"/>
                      <a:stretch>
                        <a:fillRect/>
                      </a:stretch>
                    </p:blipFill>
                    <p:spPr>
                      <a:xfrm>
                        <a:off x="1025968" y="3349098"/>
                        <a:ext cx="279685" cy="419528"/>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D102D096-D0D9-4D17-B23F-8F0BA20C3E1A}"/>
              </a:ext>
            </a:extLst>
          </p:cNvPr>
          <p:cNvSpPr>
            <a:spLocks noGrp="1"/>
          </p:cNvSpPr>
          <p:nvPr>
            <p:ph idx="15"/>
          </p:nvPr>
        </p:nvSpPr>
        <p:spPr>
          <a:xfrm>
            <a:off x="1264820" y="3314700"/>
            <a:ext cx="4648200" cy="381000"/>
          </a:xfrm>
        </p:spPr>
        <p:txBody>
          <a:bodyPr/>
          <a:lstStyle/>
          <a:p>
            <a:r>
              <a:rPr lang="en-US" sz="2400" dirty="0">
                <a:ea typeface="Cambria Math" pitchFamily="18" charset="0"/>
              </a:rPr>
              <a:t>in the list </a:t>
            </a:r>
            <a:r>
              <a:rPr lang="en-US" sz="2400" i="1" dirty="0">
                <a:ea typeface="Cambria Math" pitchFamily="18" charset="0"/>
              </a:rPr>
              <a:t>L</a:t>
            </a:r>
            <a:r>
              <a:rPr lang="en-US" sz="2400" dirty="0">
                <a:ea typeface="Cambria Math" pitchFamily="18" charset="0"/>
              </a:rPr>
              <a:t> of unprocessed vertices</a:t>
            </a:r>
            <a:endParaRPr lang="en-IN" dirty="0"/>
          </a:p>
        </p:txBody>
      </p:sp>
      <p:sp>
        <p:nvSpPr>
          <p:cNvPr id="10" name="Content Placeholder 9">
            <a:extLst>
              <a:ext uri="{FF2B5EF4-FFF2-40B4-BE49-F238E27FC236}">
                <a16:creationId xmlns:a16="http://schemas.microsoft.com/office/drawing/2014/main" id="{19235531-C50D-4D40-88F6-ABF191E91D3F}"/>
              </a:ext>
            </a:extLst>
          </p:cNvPr>
          <p:cNvSpPr>
            <a:spLocks noGrp="1"/>
          </p:cNvSpPr>
          <p:nvPr>
            <p:ph idx="16"/>
          </p:nvPr>
        </p:nvSpPr>
        <p:spPr>
          <a:xfrm>
            <a:off x="457200" y="3733800"/>
            <a:ext cx="4648200" cy="2667000"/>
          </a:xfrm>
        </p:spPr>
        <p:txBody>
          <a:bodyPr/>
          <a:lstStyle/>
          <a:p>
            <a:pPr>
              <a:spcBef>
                <a:spcPts val="0"/>
              </a:spcBef>
            </a:pPr>
            <a:r>
              <a:rPr lang="en-US" sz="2400" b="1" dirty="0">
                <a:ea typeface="Cambria Math" pitchFamily="18" charset="0"/>
              </a:rPr>
              <a:t>while</a:t>
            </a:r>
            <a:r>
              <a:rPr lang="en-US" sz="2400" dirty="0">
                <a:ea typeface="Cambria Math" pitchFamily="18" charset="0"/>
              </a:rPr>
              <a:t> </a:t>
            </a:r>
            <a:r>
              <a:rPr lang="en-US" sz="2400" i="1" dirty="0">
                <a:ea typeface="Cambria Math" pitchFamily="18" charset="0"/>
              </a:rPr>
              <a:t>L</a:t>
            </a:r>
            <a:r>
              <a:rPr lang="en-US" sz="2400" dirty="0">
                <a:ea typeface="Cambria Math" pitchFamily="18" charset="0"/>
              </a:rPr>
              <a:t> is not empty</a:t>
            </a:r>
          </a:p>
          <a:p>
            <a:pPr>
              <a:spcBef>
                <a:spcPts val="0"/>
              </a:spcBef>
            </a:pPr>
            <a:r>
              <a:rPr lang="en-US" sz="2400" dirty="0">
                <a:ea typeface="Cambria Math" pitchFamily="18" charset="0"/>
              </a:rPr>
              <a:t>remove the first vertex, </a:t>
            </a:r>
            <a:r>
              <a:rPr lang="en-US" sz="2400" i="1" dirty="0">
                <a:ea typeface="Cambria Math" pitchFamily="18" charset="0"/>
              </a:rPr>
              <a:t>v</a:t>
            </a:r>
            <a:r>
              <a:rPr lang="en-US" sz="2400" dirty="0">
                <a:ea typeface="Cambria Math" pitchFamily="18" charset="0"/>
              </a:rPr>
              <a:t>, from </a:t>
            </a:r>
            <a:r>
              <a:rPr lang="en-US" sz="2400" i="1" dirty="0">
                <a:ea typeface="Cambria Math" pitchFamily="18" charset="0"/>
              </a:rPr>
              <a:t>L</a:t>
            </a:r>
          </a:p>
          <a:p>
            <a:pPr>
              <a:spcBef>
                <a:spcPts val="0"/>
              </a:spcBef>
            </a:pPr>
            <a:r>
              <a:rPr lang="en-US" sz="2400" b="1" dirty="0">
                <a:ea typeface="Cambria Math" pitchFamily="18" charset="0"/>
              </a:rPr>
              <a:t>for</a:t>
            </a:r>
            <a:r>
              <a:rPr lang="en-US" sz="2400" dirty="0">
                <a:ea typeface="Cambria Math" pitchFamily="18" charset="0"/>
              </a:rPr>
              <a:t> each neighbor </a:t>
            </a:r>
            <a:r>
              <a:rPr lang="en-US" sz="2400" i="1" dirty="0">
                <a:ea typeface="Cambria Math" pitchFamily="18" charset="0"/>
              </a:rPr>
              <a:t>w</a:t>
            </a:r>
            <a:r>
              <a:rPr lang="en-US" sz="2400" dirty="0">
                <a:ea typeface="Cambria Math" pitchFamily="18" charset="0"/>
              </a:rPr>
              <a:t> of </a:t>
            </a:r>
            <a:r>
              <a:rPr lang="en-US" sz="2400" i="1" dirty="0">
                <a:ea typeface="Cambria Math" pitchFamily="18" charset="0"/>
              </a:rPr>
              <a:t>v</a:t>
            </a:r>
            <a:r>
              <a:rPr lang="en-US" sz="2400" dirty="0">
                <a:ea typeface="Cambria Math" pitchFamily="18" charset="0"/>
              </a:rPr>
              <a:t> </a:t>
            </a:r>
          </a:p>
          <a:p>
            <a:pPr>
              <a:spcBef>
                <a:spcPts val="0"/>
              </a:spcBef>
            </a:pPr>
            <a:r>
              <a:rPr lang="en-US" sz="2400" b="1" dirty="0">
                <a:ea typeface="Cambria Math" pitchFamily="18" charset="0"/>
              </a:rPr>
              <a:t>if </a:t>
            </a:r>
            <a:r>
              <a:rPr lang="en-US" sz="2400" i="1" dirty="0">
                <a:ea typeface="Cambria Math" pitchFamily="18" charset="0"/>
              </a:rPr>
              <a:t>w </a:t>
            </a:r>
            <a:r>
              <a:rPr lang="en-US" sz="2400" dirty="0">
                <a:ea typeface="Cambria Math" pitchFamily="18" charset="0"/>
              </a:rPr>
              <a:t>is not in </a:t>
            </a:r>
            <a:r>
              <a:rPr lang="en-US" sz="2400" i="1" dirty="0">
                <a:ea typeface="Cambria Math" pitchFamily="18" charset="0"/>
              </a:rPr>
              <a:t>L </a:t>
            </a:r>
            <a:r>
              <a:rPr lang="en-US" sz="2400" dirty="0">
                <a:ea typeface="Cambria Math" pitchFamily="18" charset="0"/>
              </a:rPr>
              <a:t>and not in </a:t>
            </a:r>
            <a:r>
              <a:rPr lang="en-US" sz="2400" i="1" dirty="0">
                <a:ea typeface="Cambria Math" pitchFamily="18" charset="0"/>
              </a:rPr>
              <a:t>T </a:t>
            </a:r>
            <a:r>
              <a:rPr lang="en-US" sz="2400" b="1" dirty="0">
                <a:ea typeface="Cambria Math" pitchFamily="18" charset="0"/>
              </a:rPr>
              <a:t>then</a:t>
            </a:r>
          </a:p>
          <a:p>
            <a:pPr>
              <a:spcBef>
                <a:spcPts val="0"/>
              </a:spcBef>
            </a:pPr>
            <a:r>
              <a:rPr lang="en-US" sz="2400" dirty="0">
                <a:ea typeface="Cambria Math" pitchFamily="18" charset="0"/>
              </a:rPr>
              <a:t>add  </a:t>
            </a:r>
            <a:r>
              <a:rPr lang="en-US" sz="2400" i="1" dirty="0">
                <a:ea typeface="Cambria Math" pitchFamily="18" charset="0"/>
              </a:rPr>
              <a:t>w</a:t>
            </a:r>
            <a:r>
              <a:rPr lang="en-US" sz="2400" dirty="0">
                <a:ea typeface="Cambria Math" pitchFamily="18" charset="0"/>
              </a:rPr>
              <a:t> to the end of the list </a:t>
            </a:r>
            <a:r>
              <a:rPr lang="en-US" sz="2400" i="1" dirty="0">
                <a:ea typeface="Cambria Math" pitchFamily="18" charset="0"/>
              </a:rPr>
              <a:t>L</a:t>
            </a:r>
          </a:p>
          <a:p>
            <a:pPr>
              <a:spcBef>
                <a:spcPts val="0"/>
              </a:spcBef>
            </a:pPr>
            <a:r>
              <a:rPr lang="en-US" sz="2400" dirty="0">
                <a:ea typeface="Cambria Math" pitchFamily="18" charset="0"/>
              </a:rPr>
              <a:t>add  </a:t>
            </a:r>
            <a:r>
              <a:rPr lang="en-US" sz="2400" i="1" dirty="0">
                <a:ea typeface="Cambria Math" pitchFamily="18" charset="0"/>
              </a:rPr>
              <a:t>w</a:t>
            </a:r>
            <a:r>
              <a:rPr lang="en-US" sz="2400" dirty="0">
                <a:ea typeface="Cambria Math" pitchFamily="18" charset="0"/>
              </a:rPr>
              <a:t> and edge</a:t>
            </a:r>
            <a:endParaRPr lang="en-IN" dirty="0"/>
          </a:p>
        </p:txBody>
      </p:sp>
      <p:graphicFrame>
        <p:nvGraphicFramePr>
          <p:cNvPr id="20" name="Object 19">
            <a:extLst>
              <a:ext uri="{FF2B5EF4-FFF2-40B4-BE49-F238E27FC236}">
                <a16:creationId xmlns:a16="http://schemas.microsoft.com/office/drawing/2014/main" id="{B1E6BB04-BC4E-4A00-89E4-66864A53EAA3}"/>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863299262"/>
              </p:ext>
            </p:extLst>
          </p:nvPr>
        </p:nvGraphicFramePr>
        <p:xfrm>
          <a:off x="2593953" y="5949108"/>
          <a:ext cx="755650" cy="487516"/>
        </p:xfrm>
        <a:graphic>
          <a:graphicData uri="http://schemas.openxmlformats.org/presentationml/2006/ole">
            <mc:AlternateContent xmlns:mc="http://schemas.openxmlformats.org/markup-compatibility/2006">
              <mc:Choice xmlns:v="urn:schemas-microsoft-com:vml" Requires="v">
                <p:oleObj name="Equation" r:id="rId10" imgW="393480" imgH="253800" progId="Equation.DSMT4">
                  <p:embed/>
                </p:oleObj>
              </mc:Choice>
              <mc:Fallback>
                <p:oleObj name="Equation" r:id="rId10" imgW="393480" imgH="253800" progId="Equation.DSMT4">
                  <p:embed/>
                  <p:pic>
                    <p:nvPicPr>
                      <p:cNvPr id="20" name="Object 19">
                        <a:extLst>
                          <a:ext uri="{FF2B5EF4-FFF2-40B4-BE49-F238E27FC236}">
                            <a16:creationId xmlns:a16="http://schemas.microsoft.com/office/drawing/2014/main" id="{B1E6BB04-BC4E-4A00-89E4-66864A53EAA3}"/>
                          </a:ext>
                        </a:extLst>
                      </p:cNvPr>
                      <p:cNvPicPr/>
                      <p:nvPr/>
                    </p:nvPicPr>
                    <p:blipFill>
                      <a:blip r:embed="rId11"/>
                      <a:stretch>
                        <a:fillRect/>
                      </a:stretch>
                    </p:blipFill>
                    <p:spPr>
                      <a:xfrm>
                        <a:off x="2593953" y="5949108"/>
                        <a:ext cx="755650" cy="487516"/>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2AE5D63F-4853-4776-9F92-D4F3496E2001}"/>
              </a:ext>
            </a:extLst>
          </p:cNvPr>
          <p:cNvSpPr>
            <a:spLocks noGrp="1"/>
          </p:cNvSpPr>
          <p:nvPr>
            <p:ph idx="17"/>
          </p:nvPr>
        </p:nvSpPr>
        <p:spPr>
          <a:xfrm>
            <a:off x="3276600" y="5949108"/>
            <a:ext cx="838200" cy="381000"/>
          </a:xfrm>
        </p:spPr>
        <p:txBody>
          <a:bodyPr/>
          <a:lstStyle/>
          <a:p>
            <a:r>
              <a:rPr lang="en-US" sz="2400" dirty="0">
                <a:ea typeface="Cambria Math" pitchFamily="18" charset="0"/>
              </a:rPr>
              <a:t>to </a:t>
            </a:r>
            <a:r>
              <a:rPr lang="en-US" sz="2400" i="1" dirty="0">
                <a:ea typeface="Cambria Math" pitchFamily="18" charset="0"/>
              </a:rPr>
              <a:t>T</a:t>
            </a:r>
            <a:endParaRPr lang="en-IN" dirty="0"/>
          </a:p>
        </p:txBody>
      </p:sp>
      <p:sp>
        <p:nvSpPr>
          <p:cNvPr id="15" name="Slide Number Placeholder 5">
            <a:extLst>
              <a:ext uri="{FF2B5EF4-FFF2-40B4-BE49-F238E27FC236}">
                <a16:creationId xmlns:a16="http://schemas.microsoft.com/office/drawing/2014/main" id="{ADB7A05B-9565-4C96-8D25-087A4FC0C69E}"/>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42</a:t>
            </a:fld>
            <a:endParaRPr lang="en-US" dirty="0">
              <a:solidFill>
                <a:schemeClr val="bg1"/>
              </a:solidFill>
            </a:endParaRPr>
          </a:p>
        </p:txBody>
      </p:sp>
    </p:spTree>
    <p:extLst>
      <p:ext uri="{BB962C8B-B14F-4D97-AF65-F5344CB8AC3E}">
        <p14:creationId xmlns:p14="http://schemas.microsoft.com/office/powerpoint/2010/main" val="2667374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E58-743C-4E65-8662-4B0707EE5E05}"/>
              </a:ext>
            </a:extLst>
          </p:cNvPr>
          <p:cNvSpPr>
            <a:spLocks noGrp="1"/>
          </p:cNvSpPr>
          <p:nvPr>
            <p:ph type="title"/>
          </p:nvPr>
        </p:nvSpPr>
        <p:spPr/>
        <p:txBody>
          <a:bodyPr/>
          <a:lstStyle/>
          <a:p>
            <a:r>
              <a:rPr lang="en-US" dirty="0"/>
              <a:t>Depth-First Search in Directed Graphs</a:t>
            </a:r>
            <a:endParaRPr lang="en-IN" dirty="0"/>
          </a:p>
        </p:txBody>
      </p:sp>
      <p:sp>
        <p:nvSpPr>
          <p:cNvPr id="3" name="Content Placeholder 2">
            <a:extLst>
              <a:ext uri="{FF2B5EF4-FFF2-40B4-BE49-F238E27FC236}">
                <a16:creationId xmlns:a16="http://schemas.microsoft.com/office/drawing/2014/main" id="{284FE7E4-1605-4C27-BE25-B04163E22F16}"/>
              </a:ext>
            </a:extLst>
          </p:cNvPr>
          <p:cNvSpPr>
            <a:spLocks noGrp="1"/>
          </p:cNvSpPr>
          <p:nvPr>
            <p:ph idx="1"/>
          </p:nvPr>
        </p:nvSpPr>
        <p:spPr>
          <a:xfrm>
            <a:off x="457200" y="1295400"/>
            <a:ext cx="8417142" cy="960120"/>
          </a:xfrm>
        </p:spPr>
        <p:txBody>
          <a:bodyPr/>
          <a:lstStyle/>
          <a:p>
            <a:pPr>
              <a:spcBef>
                <a:spcPts val="300"/>
              </a:spcBef>
            </a:pPr>
            <a:r>
              <a:rPr lang="en-US" sz="2000" dirty="0"/>
              <a:t>Both depth-first search and breadth-first search can be easily modified to run on a directed graph. But the result is not necessarily a spanning tree, but rather a spanning forest</a:t>
            </a:r>
          </a:p>
        </p:txBody>
      </p:sp>
      <p:sp>
        <p:nvSpPr>
          <p:cNvPr id="4" name="Content Placeholder 3">
            <a:extLst>
              <a:ext uri="{FF2B5EF4-FFF2-40B4-BE49-F238E27FC236}">
                <a16:creationId xmlns:a16="http://schemas.microsoft.com/office/drawing/2014/main" id="{D5B1FA2F-5CCF-4F7B-B6A0-DCE4CC1FDDB8}"/>
              </a:ext>
            </a:extLst>
          </p:cNvPr>
          <p:cNvSpPr>
            <a:spLocks noGrp="1"/>
          </p:cNvSpPr>
          <p:nvPr>
            <p:ph idx="13"/>
          </p:nvPr>
        </p:nvSpPr>
        <p:spPr>
          <a:xfrm>
            <a:off x="452538" y="2266406"/>
            <a:ext cx="8417142" cy="4210594"/>
          </a:xfrm>
        </p:spPr>
        <p:txBody>
          <a:bodyPr/>
          <a:lstStyle/>
          <a:p>
            <a:pPr>
              <a:spcBef>
                <a:spcPts val="800"/>
              </a:spcBef>
              <a:spcAft>
                <a:spcPts val="200"/>
              </a:spcAft>
            </a:pPr>
            <a:r>
              <a:rPr lang="en-US" sz="2000" b="1" dirty="0"/>
              <a:t>Example: </a:t>
            </a:r>
            <a:r>
              <a:rPr lang="en-US" sz="2000" dirty="0"/>
              <a:t>For the graph in (</a:t>
            </a:r>
            <a:r>
              <a:rPr lang="en-US" sz="2000" i="1" dirty="0"/>
              <a:t>a</a:t>
            </a:r>
            <a:r>
              <a:rPr lang="en-US" sz="2000" dirty="0"/>
              <a:t>), if we</a:t>
            </a:r>
            <a:br>
              <a:rPr lang="en-US" sz="2000" dirty="0"/>
            </a:br>
            <a:r>
              <a:rPr lang="en-US" sz="2000" dirty="0"/>
              <a:t>begin at  vertex a, depth-first search</a:t>
            </a:r>
            <a:br>
              <a:rPr lang="en-US" sz="2000" dirty="0"/>
            </a:br>
            <a:r>
              <a:rPr lang="en-US" sz="2000" dirty="0"/>
              <a:t>adds the path connecting </a:t>
            </a:r>
            <a:r>
              <a:rPr lang="en-US" sz="2000" i="1" dirty="0"/>
              <a:t>a</a:t>
            </a:r>
            <a:r>
              <a:rPr lang="en-US" sz="2000" dirty="0"/>
              <a:t>, </a:t>
            </a:r>
            <a:r>
              <a:rPr lang="en-US" sz="2000" i="1" dirty="0"/>
              <a:t>b</a:t>
            </a:r>
            <a:r>
              <a:rPr lang="en-US" sz="2000" dirty="0"/>
              <a:t>, </a:t>
            </a:r>
            <a:r>
              <a:rPr lang="en-US" sz="2000" i="1" dirty="0"/>
              <a:t>c</a:t>
            </a:r>
            <a:r>
              <a:rPr lang="en-US" sz="2000" dirty="0"/>
              <a:t>, and</a:t>
            </a:r>
            <a:br>
              <a:rPr lang="en-US" sz="2000" dirty="0"/>
            </a:br>
            <a:r>
              <a:rPr lang="en-US" sz="2000" i="1" dirty="0"/>
              <a:t>g</a:t>
            </a:r>
            <a:r>
              <a:rPr lang="en-US" sz="2000" dirty="0"/>
              <a:t>. At </a:t>
            </a:r>
            <a:r>
              <a:rPr lang="en-US" sz="2000" i="1" dirty="0"/>
              <a:t>g</a:t>
            </a:r>
            <a:r>
              <a:rPr lang="en-US" sz="2000" dirty="0"/>
              <a:t>, we are blocked, so we return</a:t>
            </a:r>
            <a:br>
              <a:rPr lang="en-US" sz="2000" dirty="0"/>
            </a:br>
            <a:r>
              <a:rPr lang="en-US" sz="2000" dirty="0"/>
              <a:t>to </a:t>
            </a:r>
            <a:r>
              <a:rPr lang="en-US" sz="2000" i="1" dirty="0"/>
              <a:t>c</a:t>
            </a:r>
            <a:r>
              <a:rPr lang="en-US" sz="2000" dirty="0"/>
              <a:t>. Next,  we add the path</a:t>
            </a:r>
            <a:br>
              <a:rPr lang="en-US" sz="2000" dirty="0"/>
            </a:br>
            <a:r>
              <a:rPr lang="en-US" sz="2000" dirty="0"/>
              <a:t>connecting </a:t>
            </a:r>
            <a:r>
              <a:rPr lang="en-US" sz="2000" i="1" dirty="0"/>
              <a:t>f</a:t>
            </a:r>
            <a:r>
              <a:rPr lang="en-US" sz="2000" dirty="0"/>
              <a:t> to </a:t>
            </a:r>
            <a:r>
              <a:rPr lang="en-US" sz="2000" i="1" dirty="0"/>
              <a:t>e</a:t>
            </a:r>
            <a:r>
              <a:rPr lang="en-US" sz="2000" dirty="0"/>
              <a:t>. Next, we return to </a:t>
            </a:r>
            <a:r>
              <a:rPr lang="en-US" sz="2000" i="1" dirty="0"/>
              <a:t>a</a:t>
            </a:r>
            <a:br>
              <a:rPr lang="en-US" sz="2000" dirty="0"/>
            </a:br>
            <a:r>
              <a:rPr lang="en-US" sz="2000" dirty="0"/>
              <a:t>and find that we cannot add a new path. So, we begin another tree with </a:t>
            </a:r>
            <a:r>
              <a:rPr lang="en-US" sz="2000" i="1" dirty="0"/>
              <a:t>d</a:t>
            </a:r>
            <a:r>
              <a:rPr lang="en-US" sz="2000" dirty="0"/>
              <a:t> as its root. We find that this new  tree consists of the path connecting the vertices </a:t>
            </a:r>
            <a:r>
              <a:rPr lang="en-US" sz="2000" i="1" dirty="0"/>
              <a:t>d</a:t>
            </a:r>
            <a:r>
              <a:rPr lang="en-US" sz="2000" dirty="0"/>
              <a:t>, </a:t>
            </a:r>
            <a:r>
              <a:rPr lang="en-US" sz="2000" i="1" dirty="0"/>
              <a:t>h</a:t>
            </a:r>
            <a:r>
              <a:rPr lang="en-US" sz="2000" dirty="0"/>
              <a:t>, </a:t>
            </a:r>
            <a:r>
              <a:rPr lang="en-US" sz="2000" i="1" dirty="0"/>
              <a:t>l</a:t>
            </a:r>
            <a:r>
              <a:rPr lang="en-US" sz="2000" dirty="0"/>
              <a:t>, </a:t>
            </a:r>
            <a:r>
              <a:rPr lang="en-US" sz="2000" i="1" dirty="0"/>
              <a:t>k</a:t>
            </a:r>
            <a:r>
              <a:rPr lang="en-US" sz="2000" dirty="0"/>
              <a:t>, and </a:t>
            </a:r>
            <a:r>
              <a:rPr lang="en-US" sz="2000" i="1" dirty="0"/>
              <a:t>j</a:t>
            </a:r>
            <a:r>
              <a:rPr lang="en-US" sz="2000" dirty="0"/>
              <a:t>.  Finally, we add a new tree, which only contains </a:t>
            </a:r>
            <a:r>
              <a:rPr lang="en-US" sz="2000" i="1" dirty="0" err="1"/>
              <a:t>i</a:t>
            </a:r>
            <a:r>
              <a:rPr lang="en-US" sz="2000" dirty="0"/>
              <a:t>, its root.</a:t>
            </a:r>
          </a:p>
          <a:p>
            <a:r>
              <a:rPr lang="en-US" sz="2000" dirty="0"/>
              <a:t>To index websites, search engines such as Google systematically explore the web starting at known sites. The programs that do this exploration are known as Web spiders. They may use both breath-first search or depth-first search to explore the Web graph.</a:t>
            </a:r>
          </a:p>
        </p:txBody>
      </p:sp>
      <p:pic>
        <p:nvPicPr>
          <p:cNvPr id="9" name="Picture 3" descr="Two directed graphs labeled A and B represent depth-first search of a directed graph.">
            <a:extLst>
              <a:ext uri="{FF2B5EF4-FFF2-40B4-BE49-F238E27FC236}">
                <a16:creationId xmlns:a16="http://schemas.microsoft.com/office/drawing/2014/main" id="{571718DA-B714-450C-800B-9ECC1D641B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243328"/>
            <a:ext cx="4358640" cy="171907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6770CDAC-74AD-4BEE-AF62-86DA4A5DFD14}"/>
              </a:ext>
            </a:extLst>
          </p:cNvPr>
          <p:cNvSpPr>
            <a:spLocks noGrp="1"/>
          </p:cNvSpPr>
          <p:nvPr>
            <p:ph type="body" sz="quarter" idx="16"/>
          </p:nvPr>
        </p:nvSpPr>
        <p:spPr>
          <a:xfrm>
            <a:off x="3465576" y="6477000"/>
            <a:ext cx="2212848" cy="176784"/>
          </a:xfrm>
        </p:spPr>
        <p:txBody>
          <a:bodyPr/>
          <a:lstStyle/>
          <a:p>
            <a:r>
              <a:rPr lang="en-US" dirty="0">
                <a:hlinkClick r:id="rId3" action="ppaction://hlinksldjump"/>
              </a:rPr>
              <a:t>Access the text alternative for slide images.</a:t>
            </a:r>
            <a:endParaRPr lang="en-US" dirty="0"/>
          </a:p>
        </p:txBody>
      </p:sp>
      <p:sp>
        <p:nvSpPr>
          <p:cNvPr id="12" name="Slide Number Placeholder 5">
            <a:extLst>
              <a:ext uri="{FF2B5EF4-FFF2-40B4-BE49-F238E27FC236}">
                <a16:creationId xmlns:a16="http://schemas.microsoft.com/office/drawing/2014/main" id="{DF04A22F-CFC4-40FD-8D35-B0A1E9CA40CB}"/>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43</a:t>
            </a:fld>
            <a:endParaRPr lang="en-US" dirty="0">
              <a:solidFill>
                <a:schemeClr val="bg1"/>
              </a:solidFill>
            </a:endParaRPr>
          </a:p>
        </p:txBody>
      </p:sp>
    </p:spTree>
    <p:extLst>
      <p:ext uri="{BB962C8B-B14F-4D97-AF65-F5344CB8AC3E}">
        <p14:creationId xmlns:p14="http://schemas.microsoft.com/office/powerpoint/2010/main" val="4208173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0ABA3C-11D0-410D-95B5-8F36096835ED}"/>
              </a:ext>
            </a:extLst>
          </p:cNvPr>
          <p:cNvSpPr>
            <a:spLocks noGrp="1"/>
          </p:cNvSpPr>
          <p:nvPr>
            <p:ph type="title"/>
          </p:nvPr>
        </p:nvSpPr>
        <p:spPr/>
        <p:txBody>
          <a:bodyPr/>
          <a:lstStyle/>
          <a:p>
            <a:r>
              <a:rPr lang="en-IN" dirty="0"/>
              <a:t>End of Main Content</a:t>
            </a:r>
          </a:p>
        </p:txBody>
      </p:sp>
      <p:sp>
        <p:nvSpPr>
          <p:cNvPr id="9" name="Text Placeholder 2">
            <a:extLst>
              <a:ext uri="{FF2B5EF4-FFF2-40B4-BE49-F238E27FC236}">
                <a16:creationId xmlns:a16="http://schemas.microsoft.com/office/drawing/2014/main" id="{914738E1-748F-40CE-BD01-F776276E9FF6}"/>
              </a:ext>
            </a:extLst>
          </p:cNvPr>
          <p:cNvSpPr txBox="1">
            <a:spLocks/>
          </p:cNvSpPr>
          <p:nvPr/>
        </p:nvSpPr>
        <p:spPr>
          <a:xfrm>
            <a:off x="0" y="6248400"/>
            <a:ext cx="9144000" cy="503238"/>
          </a:xfrm>
          <a:prstGeom prst="rect">
            <a:avLst/>
          </a:prstGeom>
        </p:spPr>
        <p:txBody>
          <a:bodyPr anchor="ctr"/>
          <a:lstStyle>
            <a:lvl1pPr marL="0" indent="0" algn="ctr" defTabSz="457200" rtl="0" eaLnBrk="1" latinLnBrk="0" hangingPunct="1">
              <a:spcBef>
                <a:spcPct val="20000"/>
              </a:spcBef>
              <a:buFont typeface="Arial"/>
              <a:buNone/>
              <a:defRPr sz="800" kern="1200">
                <a:solidFill>
                  <a:schemeClr val="bg1"/>
                </a:solidFill>
                <a:latin typeface="+mn-lt"/>
                <a:ea typeface="+mn-ea"/>
                <a:cs typeface="+mn-cs"/>
              </a:defRPr>
            </a:lvl1pPr>
            <a:lvl2pPr marL="742950" indent="-285750" algn="ctr"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ctr"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ctr"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ctr"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1733764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D0799-3DBB-4C2F-B2BF-8D3E04D54479}"/>
              </a:ext>
            </a:extLst>
          </p:cNvPr>
          <p:cNvSpPr>
            <a:spLocks noGrp="1"/>
          </p:cNvSpPr>
          <p:nvPr>
            <p:ph type="title"/>
          </p:nvPr>
        </p:nvSpPr>
        <p:spPr/>
        <p:txBody>
          <a:bodyPr/>
          <a:lstStyle/>
          <a:p>
            <a:r>
              <a:rPr lang="en-US" sz="6000" b="1" dirty="0"/>
              <a:t>Accessibility Content: </a:t>
            </a:r>
            <a:br>
              <a:rPr lang="en-US" sz="6000" b="1" dirty="0"/>
            </a:br>
            <a:r>
              <a:rPr lang="en-US" sz="6000" b="1" dirty="0"/>
              <a:t>Text Alternatives for Images</a:t>
            </a:r>
            <a:endParaRPr lang="en-IN" dirty="0"/>
          </a:p>
        </p:txBody>
      </p:sp>
      <p:sp>
        <p:nvSpPr>
          <p:cNvPr id="3" name="Slide Number Placeholder 5">
            <a:extLst>
              <a:ext uri="{FF2B5EF4-FFF2-40B4-BE49-F238E27FC236}">
                <a16:creationId xmlns:a16="http://schemas.microsoft.com/office/drawing/2014/main" id="{F9CA38E0-5FFD-4ECD-BD05-E123FF4FCB6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45</a:t>
            </a:fld>
            <a:endParaRPr lang="en-US" dirty="0">
              <a:solidFill>
                <a:schemeClr val="bg1"/>
              </a:solidFill>
            </a:endParaRPr>
          </a:p>
        </p:txBody>
      </p:sp>
    </p:spTree>
    <p:extLst>
      <p:ext uri="{BB962C8B-B14F-4D97-AF65-F5344CB8AC3E}">
        <p14:creationId xmlns:p14="http://schemas.microsoft.com/office/powerpoint/2010/main" val="55678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Trees</a:t>
            </a:r>
            <a:r>
              <a:rPr lang="en-IN" sz="3600" dirty="0"/>
              <a:t> </a:t>
            </a:r>
            <a:r>
              <a:rPr lang="en-IN" sz="1600" dirty="0"/>
              <a:t>1</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dirty="0"/>
              <a:t>(Top Image) All graphs have 6 vertices. A, B, C. D, E, and F. Graph G1 has 5 edges. A C, B C, D C. C F, and E F. Graph G2 has 5 edges. A C, B E, A F, D F, and E F. Graph G3 has 6 edges. A B, A C, A D. B E, D E, and C F. Graph G4 has 4 edges. A F, B D, B E, and C E.</a:t>
            </a:r>
            <a:endParaRPr lang="en-US" sz="1800" dirty="0"/>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46</a:t>
            </a:fld>
            <a:endParaRPr lang="en-US" dirty="0">
              <a:solidFill>
                <a:schemeClr val="bg1"/>
              </a:solidFill>
            </a:endParaRPr>
          </a:p>
        </p:txBody>
      </p:sp>
    </p:spTree>
    <p:extLst>
      <p:ext uri="{BB962C8B-B14F-4D97-AF65-F5344CB8AC3E}">
        <p14:creationId xmlns:p14="http://schemas.microsoft.com/office/powerpoint/2010/main" val="4050729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Trees as Models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a:xfrm>
            <a:off x="381000" y="1626393"/>
            <a:ext cx="8382000" cy="4724400"/>
          </a:xfrm>
        </p:spPr>
        <p:txBody>
          <a:bodyPr/>
          <a:lstStyle/>
          <a:p>
            <a:r>
              <a:rPr lang="en-US" sz="2000" b="1" dirty="0"/>
              <a:t>Middle image:</a:t>
            </a:r>
            <a:r>
              <a:rPr lang="en-US" sz="2000" dirty="0"/>
              <a:t> The root is the root directory /. Internal vertices are directories. Leaves are files. The root has 3 edges that lead to USR, BIN, and TMP. Node USR has 3 edges that lead to BIN, RJE, and SPOOL. Node BIN has 3 edges that lead to ED, NROFF, and VI. Node RJE has 1 edge that leads to KHR. Node SPOOL has 2 edges that leads to OPR and UUCP. Node OPR has 1 edge that leads to Printer. Node UUCP has 1 edge that leads to File. Node BIN has 3 edges that lead to ls, Mail, and Who. Node TMP has 1 edge that leads to Junk. </a:t>
            </a:r>
          </a:p>
          <a:p>
            <a:r>
              <a:rPr lang="en-US" sz="2000" b="1" dirty="0"/>
              <a:t>Bottom image: </a:t>
            </a:r>
            <a:r>
              <a:rPr lang="en-US" sz="2000" dirty="0"/>
              <a:t>The root is President and it has 4 edges that lead to VP R&amp;D, VP Marketing, VP Services, and VP Finance. Node VP R&amp;D has 3 edges that lead to Director Research, Director Software Development, and Director Hardware Development. Node VP Marketing has 2 edges that lead to AVP Sales and AVP Marketing. Node VP Services has 2 edges that lead to Chief Field Operations and Director Material Management. Node VP Finance has 2 edges that lead to Director Accounting and Director MIS. </a:t>
            </a:r>
            <a:endParaRPr lang="en-US" sz="2000" b="1" dirty="0"/>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47</a:t>
            </a:fld>
            <a:endParaRPr lang="en-US" dirty="0">
              <a:solidFill>
                <a:schemeClr val="bg1"/>
              </a:solidFill>
            </a:endParaRPr>
          </a:p>
        </p:txBody>
      </p:sp>
    </p:spTree>
    <p:extLst>
      <p:ext uri="{BB962C8B-B14F-4D97-AF65-F5344CB8AC3E}">
        <p14:creationId xmlns:p14="http://schemas.microsoft.com/office/powerpoint/2010/main" val="807595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Rooted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dirty="0"/>
              <a:t>All graphs have 7 vertices. A, B, C. D, E, F, and G. The first graph, labeled T, has 6 edges. C E, C A, A D. A B, B F, and B G. Root C is at the bottom. The second graph has 6 edges. A B, B F, B G. A C, C E, and A D. Root A is at the top. The edges are directed from the top to the bottom. The third graph has 6 edges. C E, C A, A D. A B, B G, and B F. Root C is at the top. The edges are directed from the top to the bottom.</a:t>
            </a:r>
            <a:endParaRPr lang="en-US" b="1" dirty="0"/>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48</a:t>
            </a:fld>
            <a:endParaRPr lang="en-US" dirty="0">
              <a:solidFill>
                <a:schemeClr val="bg1"/>
              </a:solidFill>
            </a:endParaRPr>
          </a:p>
        </p:txBody>
      </p:sp>
    </p:spTree>
    <p:extLst>
      <p:ext uri="{BB962C8B-B14F-4D97-AF65-F5344CB8AC3E}">
        <p14:creationId xmlns:p14="http://schemas.microsoft.com/office/powerpoint/2010/main" val="4058082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Rooted Tree Terminology</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tree has 10 vertices and its depth is 3. The root node is Nikolaus 1623-1708. It has 3 edges that lead to Jacob I 1654-1705, Nikolaus 1662-1716, and Johann I 1667-1748.  Nikolaus has 1 edge that leads to Nikolaus I 1687-1759. Johann I has 3 edges that lead to Nikolaus II 1695-1726, Daniel 1700-1782, and Johann II 1710-1790. Johann II has 2 edges that lead to Johann III 1746-1807 and Jacob II 1759-1789.</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49</a:t>
            </a:fld>
            <a:endParaRPr lang="en-US" dirty="0">
              <a:solidFill>
                <a:schemeClr val="bg1"/>
              </a:solidFill>
            </a:endParaRPr>
          </a:p>
        </p:txBody>
      </p:sp>
    </p:spTree>
    <p:extLst>
      <p:ext uri="{BB962C8B-B14F-4D97-AF65-F5344CB8AC3E}">
        <p14:creationId xmlns:p14="http://schemas.microsoft.com/office/powerpoint/2010/main" val="363078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94A82-A1B3-4FB9-A3AA-E75AD819B608}"/>
              </a:ext>
            </a:extLst>
          </p:cNvPr>
          <p:cNvSpPr>
            <a:spLocks noGrp="1"/>
          </p:cNvSpPr>
          <p:nvPr>
            <p:ph type="title"/>
          </p:nvPr>
        </p:nvSpPr>
        <p:spPr/>
        <p:txBody>
          <a:bodyPr/>
          <a:lstStyle/>
          <a:p>
            <a:r>
              <a:rPr lang="en-US" dirty="0"/>
              <a:t>Trees</a:t>
            </a:r>
            <a:r>
              <a:rPr lang="en-US" sz="1500" dirty="0"/>
              <a:t> 1</a:t>
            </a:r>
            <a:endParaRPr lang="en-IN" dirty="0"/>
          </a:p>
        </p:txBody>
      </p:sp>
      <p:sp>
        <p:nvSpPr>
          <p:cNvPr id="3" name="Content Placeholder 2">
            <a:extLst>
              <a:ext uri="{FF2B5EF4-FFF2-40B4-BE49-F238E27FC236}">
                <a16:creationId xmlns:a16="http://schemas.microsoft.com/office/drawing/2014/main" id="{47D3479F-B722-4736-B855-A6EF504BD399}"/>
              </a:ext>
            </a:extLst>
          </p:cNvPr>
          <p:cNvSpPr>
            <a:spLocks noGrp="1"/>
          </p:cNvSpPr>
          <p:nvPr>
            <p:ph idx="1"/>
          </p:nvPr>
        </p:nvSpPr>
        <p:spPr>
          <a:xfrm>
            <a:off x="457200" y="1295400"/>
            <a:ext cx="4648200" cy="1347216"/>
          </a:xfrm>
        </p:spPr>
        <p:txBody>
          <a:bodyPr/>
          <a:lstStyle/>
          <a:p>
            <a:r>
              <a:rPr lang="en-US" sz="2600" b="1" dirty="0"/>
              <a:t>Definition</a:t>
            </a:r>
            <a:r>
              <a:rPr lang="en-US" sz="2600" dirty="0"/>
              <a:t>: A </a:t>
            </a:r>
            <a:r>
              <a:rPr lang="en-US" sz="2600" i="1" dirty="0"/>
              <a:t>tree</a:t>
            </a:r>
            <a:r>
              <a:rPr lang="en-US" sz="2600" dirty="0"/>
              <a:t> is a connected undirected graph with no simple circuits.</a:t>
            </a:r>
          </a:p>
        </p:txBody>
      </p:sp>
      <p:pic>
        <p:nvPicPr>
          <p:cNvPr id="22" name="Picture 3" descr="Four graphs. G1, G2, G3, and G4.">
            <a:extLst>
              <a:ext uri="{FF2B5EF4-FFF2-40B4-BE49-F238E27FC236}">
                <a16:creationId xmlns:a16="http://schemas.microsoft.com/office/drawing/2014/main" id="{252782DF-FACA-415B-909F-B5B301E1C6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22976" y="1295400"/>
            <a:ext cx="3206496" cy="1469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66578B82-4928-4E9A-89DC-1D323167F6D6}"/>
              </a:ext>
            </a:extLst>
          </p:cNvPr>
          <p:cNvSpPr>
            <a:spLocks noGrp="1"/>
          </p:cNvSpPr>
          <p:nvPr>
            <p:ph idx="10"/>
          </p:nvPr>
        </p:nvSpPr>
        <p:spPr>
          <a:xfrm>
            <a:off x="457200" y="2702121"/>
            <a:ext cx="7162800" cy="685800"/>
          </a:xfrm>
        </p:spPr>
        <p:txBody>
          <a:bodyPr/>
          <a:lstStyle/>
          <a:p>
            <a:pPr>
              <a:spcBef>
                <a:spcPts val="0"/>
              </a:spcBef>
              <a:spcAft>
                <a:spcPts val="0"/>
              </a:spcAft>
            </a:pPr>
            <a:r>
              <a:rPr lang="en-US" sz="2600" b="1" dirty="0"/>
              <a:t>Example</a:t>
            </a:r>
            <a:r>
              <a:rPr lang="en-US" sz="2600" dirty="0"/>
              <a:t>: Which of these graphs are trees? </a:t>
            </a:r>
            <a:endParaRPr lang="en-IN" sz="2600" dirty="0"/>
          </a:p>
        </p:txBody>
      </p:sp>
      <p:sp>
        <p:nvSpPr>
          <p:cNvPr id="5" name="Content Placeholder 4">
            <a:extLst>
              <a:ext uri="{FF2B5EF4-FFF2-40B4-BE49-F238E27FC236}">
                <a16:creationId xmlns:a16="http://schemas.microsoft.com/office/drawing/2014/main" id="{EC82AAF4-7486-4AAE-B96B-69D227FAA080}"/>
              </a:ext>
            </a:extLst>
          </p:cNvPr>
          <p:cNvSpPr>
            <a:spLocks noGrp="1"/>
          </p:cNvSpPr>
          <p:nvPr>
            <p:ph idx="11"/>
          </p:nvPr>
        </p:nvSpPr>
        <p:spPr>
          <a:xfrm>
            <a:off x="457200" y="3124200"/>
            <a:ext cx="1648287" cy="533400"/>
          </a:xfrm>
        </p:spPr>
        <p:txBody>
          <a:bodyPr/>
          <a:lstStyle/>
          <a:p>
            <a:r>
              <a:rPr lang="en-US" sz="2600" b="1" dirty="0"/>
              <a:t>Solution</a:t>
            </a:r>
            <a:r>
              <a:rPr lang="en-US" sz="2600" dirty="0"/>
              <a:t>:</a:t>
            </a:r>
            <a:endParaRPr lang="en-IN" sz="2600" dirty="0"/>
          </a:p>
        </p:txBody>
      </p:sp>
      <p:graphicFrame>
        <p:nvGraphicFramePr>
          <p:cNvPr id="16" name="Object 15">
            <a:extLst>
              <a:ext uri="{FF2B5EF4-FFF2-40B4-BE49-F238E27FC236}">
                <a16:creationId xmlns:a16="http://schemas.microsoft.com/office/drawing/2014/main" id="{C588E907-4E15-4364-9941-2419B2562622}"/>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691246814"/>
              </p:ext>
            </p:extLst>
          </p:nvPr>
        </p:nvGraphicFramePr>
        <p:xfrm>
          <a:off x="1809974" y="3141577"/>
          <a:ext cx="401350" cy="516023"/>
        </p:xfrm>
        <a:graphic>
          <a:graphicData uri="http://schemas.openxmlformats.org/presentationml/2006/ole">
            <mc:AlternateContent xmlns:mc="http://schemas.openxmlformats.org/markup-compatibility/2006">
              <mc:Choice xmlns:v="urn:schemas-microsoft-com:vml" Requires="v">
                <p:oleObj name="Equation" r:id="rId3" imgW="177480" imgH="228600" progId="Equation.DSMT4">
                  <p:embed/>
                </p:oleObj>
              </mc:Choice>
              <mc:Fallback>
                <p:oleObj name="Equation" r:id="rId3" imgW="177480" imgH="228600" progId="Equation.DSMT4">
                  <p:embed/>
                  <p:pic>
                    <p:nvPicPr>
                      <p:cNvPr id="3" name="Object 2">
                        <a:extLst>
                          <a:ext uri="{FF2B5EF4-FFF2-40B4-BE49-F238E27FC236}">
                            <a16:creationId xmlns:a16="http://schemas.microsoft.com/office/drawing/2014/main" id="{6D0ED97A-BD99-416D-89D3-A2230311C3BC}"/>
                          </a:ext>
                        </a:extLst>
                      </p:cNvPr>
                      <p:cNvPicPr/>
                      <p:nvPr/>
                    </p:nvPicPr>
                    <p:blipFill>
                      <a:blip r:embed="rId4"/>
                      <a:stretch>
                        <a:fillRect/>
                      </a:stretch>
                    </p:blipFill>
                    <p:spPr>
                      <a:xfrm>
                        <a:off x="1809974" y="3141577"/>
                        <a:ext cx="401350" cy="516023"/>
                      </a:xfrm>
                      <a:prstGeom prst="rect">
                        <a:avLst/>
                      </a:prstGeom>
                    </p:spPr>
                  </p:pic>
                </p:oleObj>
              </mc:Fallback>
            </mc:AlternateContent>
          </a:graphicData>
        </a:graphic>
      </p:graphicFrame>
      <p:sp>
        <p:nvSpPr>
          <p:cNvPr id="6" name="Content Placeholder 5">
            <a:extLst>
              <a:ext uri="{FF2B5EF4-FFF2-40B4-BE49-F238E27FC236}">
                <a16:creationId xmlns:a16="http://schemas.microsoft.com/office/drawing/2014/main" id="{B05813FF-DAC7-4EF9-8ACC-A2C1B4FEF9BE}"/>
              </a:ext>
            </a:extLst>
          </p:cNvPr>
          <p:cNvSpPr>
            <a:spLocks noGrp="1"/>
          </p:cNvSpPr>
          <p:nvPr>
            <p:ph idx="12"/>
          </p:nvPr>
        </p:nvSpPr>
        <p:spPr>
          <a:xfrm>
            <a:off x="2133600" y="3130296"/>
            <a:ext cx="914400" cy="527304"/>
          </a:xfrm>
        </p:spPr>
        <p:txBody>
          <a:bodyPr/>
          <a:lstStyle/>
          <a:p>
            <a:r>
              <a:rPr lang="en-US" sz="2600" dirty="0"/>
              <a:t>and</a:t>
            </a:r>
            <a:endParaRPr lang="en-IN" sz="2600" dirty="0"/>
          </a:p>
        </p:txBody>
      </p:sp>
      <p:graphicFrame>
        <p:nvGraphicFramePr>
          <p:cNvPr id="17" name="Object 16">
            <a:extLst>
              <a:ext uri="{FF2B5EF4-FFF2-40B4-BE49-F238E27FC236}">
                <a16:creationId xmlns:a16="http://schemas.microsoft.com/office/drawing/2014/main" id="{FF6C3444-63D9-4775-88AD-8BA3F9823A54}"/>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68075035"/>
              </p:ext>
            </p:extLst>
          </p:nvPr>
        </p:nvGraphicFramePr>
        <p:xfrm>
          <a:off x="2787703" y="3142012"/>
          <a:ext cx="382525" cy="491818"/>
        </p:xfrm>
        <a:graphic>
          <a:graphicData uri="http://schemas.openxmlformats.org/presentationml/2006/ole">
            <mc:AlternateContent xmlns:mc="http://schemas.openxmlformats.org/markup-compatibility/2006">
              <mc:Choice xmlns:v="urn:schemas-microsoft-com:vml" Requires="v">
                <p:oleObj name="Equation" r:id="rId5" imgW="177480" imgH="228600" progId="Equation.DSMT4">
                  <p:embed/>
                </p:oleObj>
              </mc:Choice>
              <mc:Fallback>
                <p:oleObj name="Equation" r:id="rId5" imgW="177480" imgH="228600" progId="Equation.DSMT4">
                  <p:embed/>
                  <p:pic>
                    <p:nvPicPr>
                      <p:cNvPr id="4" name="Object 3">
                        <a:extLst>
                          <a:ext uri="{FF2B5EF4-FFF2-40B4-BE49-F238E27FC236}">
                            <a16:creationId xmlns:a16="http://schemas.microsoft.com/office/drawing/2014/main" id="{B568DA9F-8D4B-4869-9972-89D6FFD07D4C}"/>
                          </a:ext>
                        </a:extLst>
                      </p:cNvPr>
                      <p:cNvPicPr/>
                      <p:nvPr/>
                    </p:nvPicPr>
                    <p:blipFill>
                      <a:blip r:embed="rId6"/>
                      <a:stretch>
                        <a:fillRect/>
                      </a:stretch>
                    </p:blipFill>
                    <p:spPr>
                      <a:xfrm>
                        <a:off x="2787703" y="3142012"/>
                        <a:ext cx="382525" cy="49181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63873E83-6555-4424-9EF8-1A28B153417C}"/>
              </a:ext>
            </a:extLst>
          </p:cNvPr>
          <p:cNvSpPr>
            <a:spLocks noGrp="1"/>
          </p:cNvSpPr>
          <p:nvPr>
            <p:ph idx="13"/>
          </p:nvPr>
        </p:nvSpPr>
        <p:spPr>
          <a:xfrm>
            <a:off x="3124200" y="3124200"/>
            <a:ext cx="5715000" cy="624005"/>
          </a:xfrm>
        </p:spPr>
        <p:txBody>
          <a:bodyPr/>
          <a:lstStyle/>
          <a:p>
            <a:r>
              <a:rPr lang="en-US" sz="2600" dirty="0"/>
              <a:t>are trees - both are connected and have</a:t>
            </a:r>
            <a:endParaRPr lang="en-IN" sz="2600" dirty="0"/>
          </a:p>
        </p:txBody>
      </p:sp>
      <p:sp>
        <p:nvSpPr>
          <p:cNvPr id="8" name="Content Placeholder 7">
            <a:extLst>
              <a:ext uri="{FF2B5EF4-FFF2-40B4-BE49-F238E27FC236}">
                <a16:creationId xmlns:a16="http://schemas.microsoft.com/office/drawing/2014/main" id="{25EA6EF6-20CA-4540-8749-BDF89279E5EC}"/>
              </a:ext>
            </a:extLst>
          </p:cNvPr>
          <p:cNvSpPr>
            <a:spLocks noGrp="1"/>
          </p:cNvSpPr>
          <p:nvPr>
            <p:ph idx="14"/>
          </p:nvPr>
        </p:nvSpPr>
        <p:spPr>
          <a:xfrm>
            <a:off x="457200" y="3529990"/>
            <a:ext cx="7924800" cy="661010"/>
          </a:xfrm>
        </p:spPr>
        <p:txBody>
          <a:bodyPr/>
          <a:lstStyle/>
          <a:p>
            <a:r>
              <a:rPr lang="en-US" sz="2600" dirty="0"/>
              <a:t>no simple circuits. Because </a:t>
            </a:r>
            <a:r>
              <a:rPr lang="en-US" sz="2600" i="1" dirty="0"/>
              <a:t>e</a:t>
            </a:r>
            <a:r>
              <a:rPr lang="en-US" sz="2600" dirty="0"/>
              <a:t>, </a:t>
            </a:r>
            <a:r>
              <a:rPr lang="en-US" sz="2600" i="1" dirty="0"/>
              <a:t>b</a:t>
            </a:r>
            <a:r>
              <a:rPr lang="en-US" sz="2600" dirty="0"/>
              <a:t>, </a:t>
            </a:r>
            <a:r>
              <a:rPr lang="en-US" sz="2600" i="1" dirty="0"/>
              <a:t>a</a:t>
            </a:r>
            <a:r>
              <a:rPr lang="en-US" sz="2600" dirty="0"/>
              <a:t>, </a:t>
            </a:r>
            <a:r>
              <a:rPr lang="en-US" sz="2600" i="1" dirty="0"/>
              <a:t>d</a:t>
            </a:r>
            <a:r>
              <a:rPr lang="en-US" sz="2600" dirty="0"/>
              <a:t>, </a:t>
            </a:r>
            <a:r>
              <a:rPr lang="en-US" sz="2600" i="1" dirty="0"/>
              <a:t>e</a:t>
            </a:r>
            <a:r>
              <a:rPr lang="en-US" sz="2600" dirty="0"/>
              <a:t> is a simple circuit,</a:t>
            </a:r>
            <a:endParaRPr lang="en-IN" sz="2600" dirty="0"/>
          </a:p>
        </p:txBody>
      </p:sp>
      <p:graphicFrame>
        <p:nvGraphicFramePr>
          <p:cNvPr id="18" name="Object 17">
            <a:extLst>
              <a:ext uri="{FF2B5EF4-FFF2-40B4-BE49-F238E27FC236}">
                <a16:creationId xmlns:a16="http://schemas.microsoft.com/office/drawing/2014/main" id="{5BBDC37E-7E66-4075-94EF-BE6D13C4E631}"/>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094281716"/>
              </p:ext>
            </p:extLst>
          </p:nvPr>
        </p:nvGraphicFramePr>
        <p:xfrm>
          <a:off x="8149149" y="3551620"/>
          <a:ext cx="382524" cy="491816"/>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5" name="Object 4">
                        <a:extLst>
                          <a:ext uri="{FF2B5EF4-FFF2-40B4-BE49-F238E27FC236}">
                            <a16:creationId xmlns:a16="http://schemas.microsoft.com/office/drawing/2014/main" id="{D24B64AA-5252-4CDA-AEDC-DABA376C7018}"/>
                          </a:ext>
                        </a:extLst>
                      </p:cNvPr>
                      <p:cNvPicPr/>
                      <p:nvPr/>
                    </p:nvPicPr>
                    <p:blipFill>
                      <a:blip r:embed="rId8"/>
                      <a:stretch>
                        <a:fillRect/>
                      </a:stretch>
                    </p:blipFill>
                    <p:spPr>
                      <a:xfrm>
                        <a:off x="8149149" y="3551620"/>
                        <a:ext cx="382524" cy="491816"/>
                      </a:xfrm>
                      <a:prstGeom prst="rect">
                        <a:avLst/>
                      </a:prstGeom>
                    </p:spPr>
                  </p:pic>
                </p:oleObj>
              </mc:Fallback>
            </mc:AlternateContent>
          </a:graphicData>
        </a:graphic>
      </p:graphicFrame>
      <p:sp>
        <p:nvSpPr>
          <p:cNvPr id="9" name="Content Placeholder 8">
            <a:extLst>
              <a:ext uri="{FF2B5EF4-FFF2-40B4-BE49-F238E27FC236}">
                <a16:creationId xmlns:a16="http://schemas.microsoft.com/office/drawing/2014/main" id="{9670AA92-856E-4B2A-A77A-96EEAB138D93}"/>
              </a:ext>
            </a:extLst>
          </p:cNvPr>
          <p:cNvSpPr>
            <a:spLocks noGrp="1"/>
          </p:cNvSpPr>
          <p:nvPr>
            <p:ph idx="15"/>
          </p:nvPr>
        </p:nvSpPr>
        <p:spPr>
          <a:xfrm>
            <a:off x="8462639" y="3503479"/>
            <a:ext cx="533400" cy="470068"/>
          </a:xfrm>
        </p:spPr>
        <p:txBody>
          <a:bodyPr/>
          <a:lstStyle/>
          <a:p>
            <a:r>
              <a:rPr lang="en-US" sz="2600" dirty="0"/>
              <a:t>is</a:t>
            </a:r>
            <a:endParaRPr lang="en-IN" sz="2600" dirty="0"/>
          </a:p>
        </p:txBody>
      </p:sp>
      <p:sp>
        <p:nvSpPr>
          <p:cNvPr id="10" name="Content Placeholder 9">
            <a:extLst>
              <a:ext uri="{FF2B5EF4-FFF2-40B4-BE49-F238E27FC236}">
                <a16:creationId xmlns:a16="http://schemas.microsoft.com/office/drawing/2014/main" id="{28C8FDE8-BB9F-465F-8BF5-E02B2D0D3A51}"/>
              </a:ext>
            </a:extLst>
          </p:cNvPr>
          <p:cNvSpPr>
            <a:spLocks noGrp="1"/>
          </p:cNvSpPr>
          <p:nvPr>
            <p:ph idx="16"/>
          </p:nvPr>
        </p:nvSpPr>
        <p:spPr>
          <a:xfrm>
            <a:off x="457200" y="3899768"/>
            <a:ext cx="1676400" cy="547939"/>
          </a:xfrm>
        </p:spPr>
        <p:txBody>
          <a:bodyPr/>
          <a:lstStyle/>
          <a:p>
            <a:r>
              <a:rPr lang="en-US" sz="2600" dirty="0"/>
              <a:t>not a tree.</a:t>
            </a:r>
            <a:endParaRPr lang="en-IN" sz="2600" dirty="0"/>
          </a:p>
        </p:txBody>
      </p:sp>
      <p:graphicFrame>
        <p:nvGraphicFramePr>
          <p:cNvPr id="19" name="Object 18">
            <a:extLst>
              <a:ext uri="{FF2B5EF4-FFF2-40B4-BE49-F238E27FC236}">
                <a16:creationId xmlns:a16="http://schemas.microsoft.com/office/drawing/2014/main" id="{6B134D28-3110-458A-80E1-76F9CD41EB8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965496436"/>
              </p:ext>
            </p:extLst>
          </p:nvPr>
        </p:nvGraphicFramePr>
        <p:xfrm>
          <a:off x="1983977" y="3922617"/>
          <a:ext cx="420624" cy="504749"/>
        </p:xfrm>
        <a:graphic>
          <a:graphicData uri="http://schemas.openxmlformats.org/presentationml/2006/ole">
            <mc:AlternateContent xmlns:mc="http://schemas.openxmlformats.org/markup-compatibility/2006">
              <mc:Choice xmlns:v="urn:schemas-microsoft-com:vml" Requires="v">
                <p:oleObj name="Equation" r:id="rId9" imgW="190440" imgH="228600" progId="Equation.DSMT4">
                  <p:embed/>
                </p:oleObj>
              </mc:Choice>
              <mc:Fallback>
                <p:oleObj name="Equation" r:id="rId9" imgW="190440" imgH="228600" progId="Equation.DSMT4">
                  <p:embed/>
                  <p:pic>
                    <p:nvPicPr>
                      <p:cNvPr id="0" name=""/>
                      <p:cNvPicPr/>
                      <p:nvPr/>
                    </p:nvPicPr>
                    <p:blipFill>
                      <a:blip r:embed="rId10"/>
                      <a:stretch>
                        <a:fillRect/>
                      </a:stretch>
                    </p:blipFill>
                    <p:spPr>
                      <a:xfrm>
                        <a:off x="1983977" y="3922617"/>
                        <a:ext cx="420624" cy="504749"/>
                      </a:xfrm>
                      <a:prstGeom prst="rect">
                        <a:avLst/>
                      </a:prstGeom>
                    </p:spPr>
                  </p:pic>
                </p:oleObj>
              </mc:Fallback>
            </mc:AlternateContent>
          </a:graphicData>
        </a:graphic>
      </p:graphicFrame>
      <p:sp>
        <p:nvSpPr>
          <p:cNvPr id="11" name="Content Placeholder 10">
            <a:extLst>
              <a:ext uri="{FF2B5EF4-FFF2-40B4-BE49-F238E27FC236}">
                <a16:creationId xmlns:a16="http://schemas.microsoft.com/office/drawing/2014/main" id="{029F71A6-7348-409B-B88E-06A13F30F900}"/>
              </a:ext>
            </a:extLst>
          </p:cNvPr>
          <p:cNvSpPr>
            <a:spLocks noGrp="1"/>
          </p:cNvSpPr>
          <p:nvPr>
            <p:ph idx="17"/>
          </p:nvPr>
        </p:nvSpPr>
        <p:spPr>
          <a:xfrm>
            <a:off x="2318079" y="3893966"/>
            <a:ext cx="5715000" cy="436811"/>
          </a:xfrm>
        </p:spPr>
        <p:txBody>
          <a:bodyPr/>
          <a:lstStyle/>
          <a:p>
            <a:r>
              <a:rPr lang="en-US" sz="2600" dirty="0"/>
              <a:t>is not a tree because it is not connected.</a:t>
            </a:r>
            <a:endParaRPr lang="en-IN" sz="2600" dirty="0"/>
          </a:p>
        </p:txBody>
      </p:sp>
      <p:sp>
        <p:nvSpPr>
          <p:cNvPr id="12" name="Content Placeholder 11">
            <a:extLst>
              <a:ext uri="{FF2B5EF4-FFF2-40B4-BE49-F238E27FC236}">
                <a16:creationId xmlns:a16="http://schemas.microsoft.com/office/drawing/2014/main" id="{18BCE5CE-C412-43E7-97EB-2B0D2B13E857}"/>
              </a:ext>
            </a:extLst>
          </p:cNvPr>
          <p:cNvSpPr>
            <a:spLocks noGrp="1"/>
          </p:cNvSpPr>
          <p:nvPr>
            <p:ph idx="18"/>
          </p:nvPr>
        </p:nvSpPr>
        <p:spPr>
          <a:xfrm>
            <a:off x="457200" y="4374958"/>
            <a:ext cx="4495800" cy="2102042"/>
          </a:xfrm>
        </p:spPr>
        <p:txBody>
          <a:bodyPr/>
          <a:lstStyle/>
          <a:p>
            <a:r>
              <a:rPr lang="en-US" sz="2800" b="1" dirty="0"/>
              <a:t>Definition</a:t>
            </a:r>
            <a:r>
              <a:rPr lang="en-US" sz="2800" dirty="0"/>
              <a:t>: A </a:t>
            </a:r>
            <a:r>
              <a:rPr lang="en-US" sz="2800" i="1" dirty="0"/>
              <a:t>forest</a:t>
            </a:r>
            <a:r>
              <a:rPr lang="en-US" sz="2800" dirty="0"/>
              <a:t> is a graph that has no simple circuit, but is not connected. Each of the connected components in a forest is a tree.</a:t>
            </a:r>
          </a:p>
        </p:txBody>
      </p:sp>
      <p:pic>
        <p:nvPicPr>
          <p:cNvPr id="24" name="Picture 5" descr="A forest of 3 tree graphs. The graphs do not have any common vertex.">
            <a:extLst>
              <a:ext uri="{FF2B5EF4-FFF2-40B4-BE49-F238E27FC236}">
                <a16:creationId xmlns:a16="http://schemas.microsoft.com/office/drawing/2014/main" id="{434D5C52-8B33-41CD-AC21-2EA48ECCE3F6}"/>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5139552" y="4700016"/>
            <a:ext cx="3778896" cy="17352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extLst>
              <a:ext uri="{FF2B5EF4-FFF2-40B4-BE49-F238E27FC236}">
                <a16:creationId xmlns:a16="http://schemas.microsoft.com/office/drawing/2014/main" id="{154CF9A9-69F9-4F87-B8E3-BBFABADBC570}"/>
              </a:ext>
            </a:extLst>
          </p:cNvPr>
          <p:cNvSpPr>
            <a:spLocks noGrp="1"/>
          </p:cNvSpPr>
          <p:nvPr>
            <p:ph type="body" sz="quarter" idx="39"/>
          </p:nvPr>
        </p:nvSpPr>
        <p:spPr>
          <a:xfrm>
            <a:off x="3465576" y="6477000"/>
            <a:ext cx="2212848" cy="152400"/>
          </a:xfrm>
        </p:spPr>
        <p:txBody>
          <a:bodyPr/>
          <a:lstStyle/>
          <a:p>
            <a:r>
              <a:rPr lang="en-US" dirty="0">
                <a:hlinkClick r:id="rId12" action="ppaction://hlinksldjump"/>
              </a:rPr>
              <a:t>Access the text alternative for slide images.</a:t>
            </a:r>
            <a:endParaRPr lang="en-US" dirty="0"/>
          </a:p>
        </p:txBody>
      </p:sp>
      <p:sp>
        <p:nvSpPr>
          <p:cNvPr id="15" name="Slide Number Placeholder 5">
            <a:extLst>
              <a:ext uri="{FF2B5EF4-FFF2-40B4-BE49-F238E27FC236}">
                <a16:creationId xmlns:a16="http://schemas.microsoft.com/office/drawing/2014/main" id="{418D181D-462B-41BC-8C5D-0BA3CA3168D3}"/>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3706098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Terminology for Rooted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a:t>
            </a:r>
            <a:r>
              <a:rPr lang="en-US" dirty="0"/>
              <a:t>Top Image) </a:t>
            </a:r>
            <a:r>
              <a:rPr lang="en-US" sz="2400" dirty="0"/>
              <a:t>The graph has 13 vertices. A, B, C. D, E, F. G, H, I. J, K, L, and M. The graph has 12 edges. A B, A F, A G. B C, C D, C E. G H, G I, G J. H K, J L, and J M.</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50</a:t>
            </a:fld>
            <a:endParaRPr lang="en-US" dirty="0">
              <a:solidFill>
                <a:schemeClr val="bg1"/>
              </a:solidFill>
            </a:endParaRPr>
          </a:p>
        </p:txBody>
      </p:sp>
    </p:spTree>
    <p:extLst>
      <p:ext uri="{BB962C8B-B14F-4D97-AF65-F5344CB8AC3E}">
        <p14:creationId xmlns:p14="http://schemas.microsoft.com/office/powerpoint/2010/main" val="13313443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i="1" dirty="0"/>
              <a:t>m</a:t>
            </a:r>
            <a:r>
              <a:rPr lang="en-US" sz="3600" dirty="0"/>
              <a:t>-</a:t>
            </a:r>
            <a:r>
              <a:rPr lang="en-US" sz="3600" dirty="0" err="1"/>
              <a:t>ary</a:t>
            </a:r>
            <a:r>
              <a:rPr lang="en-US" sz="3600" dirty="0"/>
              <a:t> Rooted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first graph has 7 vertices and 6 edges. Each internal node has 2 children. The second graph has 13 vertices and 12 edges. Each internal node has 3 children. The third graph has 16 vertices and 15 edges. Each internal node has 5 children. The fourth graph has 11 vertices and 10 edges. Internal nodes have 2-3 children.</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51</a:t>
            </a:fld>
            <a:endParaRPr lang="en-US" dirty="0">
              <a:solidFill>
                <a:schemeClr val="bg1"/>
              </a:solidFill>
            </a:endParaRPr>
          </a:p>
        </p:txBody>
      </p:sp>
    </p:spTree>
    <p:extLst>
      <p:ext uri="{BB962C8B-B14F-4D97-AF65-F5344CB8AC3E}">
        <p14:creationId xmlns:p14="http://schemas.microsoft.com/office/powerpoint/2010/main" val="308558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Ordered Rooted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Tree T has 13 vertices. A, B, C. D, E, F. G, H, I. J, K, L, and M. The graph has 12 edges. A B, B D, B E. D F, D G, C H, H J. C I, I K. I L, and L M. Graph B has 2 vertices, H and J, connected by an edge. Graph C has 4 vertices. I, K, L, and M. The graph has 3 edges. I K, I L, and L M.</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52</a:t>
            </a:fld>
            <a:endParaRPr lang="en-US" dirty="0">
              <a:solidFill>
                <a:schemeClr val="bg1"/>
              </a:solidFill>
            </a:endParaRPr>
          </a:p>
        </p:txBody>
      </p:sp>
    </p:spTree>
    <p:extLst>
      <p:ext uri="{BB962C8B-B14F-4D97-AF65-F5344CB8AC3E}">
        <p14:creationId xmlns:p14="http://schemas.microsoft.com/office/powerpoint/2010/main" val="4134756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Level of vertices and height of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graph has 13 edges. A B, A J, A K. B C, B E, B F. C D, F G, F I. G H, K L, L M, and L N.</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53</a:t>
            </a:fld>
            <a:endParaRPr lang="en-US" dirty="0">
              <a:solidFill>
                <a:schemeClr val="bg1"/>
              </a:solidFill>
            </a:endParaRPr>
          </a:p>
        </p:txBody>
      </p:sp>
    </p:spTree>
    <p:extLst>
      <p:ext uri="{BB962C8B-B14F-4D97-AF65-F5344CB8AC3E}">
        <p14:creationId xmlns:p14="http://schemas.microsoft.com/office/powerpoint/2010/main" val="39782358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Balanced </a:t>
            </a:r>
            <a:r>
              <a:rPr lang="en-US" sz="3600" i="1" dirty="0"/>
              <a:t>m</a:t>
            </a:r>
            <a:r>
              <a:rPr lang="en-US" sz="3600" dirty="0"/>
              <a:t>-</a:t>
            </a:r>
            <a:r>
              <a:rPr lang="en-US" sz="3600" dirty="0" err="1"/>
              <a:t>Ary</a:t>
            </a:r>
            <a:r>
              <a:rPr lang="en-US" sz="3600" dirty="0"/>
              <a:t> Trees</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T1 has 20 vertices and 19 edges. Its height is 4, and its leaves are at levels 3 and 4. T2 has 13 vertices and 12 edges. Its height is 4, and its leaves are at levels 2, 3, and 4. The third tree has 20 vertices and 19 edges. Its height is 3, and its leaves are at level 3.</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54</a:t>
            </a:fld>
            <a:endParaRPr lang="en-US" dirty="0">
              <a:solidFill>
                <a:schemeClr val="bg1"/>
              </a:solidFill>
            </a:endParaRPr>
          </a:p>
        </p:txBody>
      </p:sp>
    </p:spTree>
    <p:extLst>
      <p:ext uri="{BB962C8B-B14F-4D97-AF65-F5344CB8AC3E}">
        <p14:creationId xmlns:p14="http://schemas.microsoft.com/office/powerpoint/2010/main" val="12706918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Preorder Traversal </a:t>
            </a:r>
            <a:r>
              <a:rPr lang="en-US" sz="1600" dirty="0"/>
              <a:t>1</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root of the tree is labeled R. It has N children labeled T1 to T N. The preorder traversal begins by visiting R. It continues by traversing T1 in preorder, then T2 in preorder, and so on, until T N is traversed in preorder.</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55</a:t>
            </a:fld>
            <a:endParaRPr lang="en-US" dirty="0">
              <a:solidFill>
                <a:schemeClr val="bg1"/>
              </a:solidFill>
            </a:endParaRPr>
          </a:p>
        </p:txBody>
      </p:sp>
    </p:spTree>
    <p:extLst>
      <p:ext uri="{BB962C8B-B14F-4D97-AF65-F5344CB8AC3E}">
        <p14:creationId xmlns:p14="http://schemas.microsoft.com/office/powerpoint/2010/main" val="822392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Preorder Traversal </a:t>
            </a:r>
            <a:r>
              <a:rPr lang="en-US" sz="1600" dirty="0"/>
              <a:t>2</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By the preorder traversal algorithm, first visit the root and then visit the subtrees from left to right. The first step shows node A, subtree B, node C, and subtree D. The second step shows nodes A and B, subtree E, nodes F, C, and D. Subtree G, and nodes H and I. The third step shows nodes A, B, E, J, subtree K, and nodes from F to I. The fourth step is the preorder traversal of T. It shows nodes from A to I from left to right.</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56</a:t>
            </a:fld>
            <a:endParaRPr lang="en-US" dirty="0">
              <a:solidFill>
                <a:schemeClr val="bg1"/>
              </a:solidFill>
            </a:endParaRPr>
          </a:p>
        </p:txBody>
      </p:sp>
    </p:spTree>
    <p:extLst>
      <p:ext uri="{BB962C8B-B14F-4D97-AF65-F5344CB8AC3E}">
        <p14:creationId xmlns:p14="http://schemas.microsoft.com/office/powerpoint/2010/main" val="26668190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err="1"/>
              <a:t>Inorder</a:t>
            </a:r>
            <a:r>
              <a:rPr lang="en-US" sz="3600" dirty="0"/>
              <a:t> Traversal </a:t>
            </a:r>
            <a:r>
              <a:rPr lang="en-US" sz="1600" dirty="0"/>
              <a:t>1</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root of the tree is labeled R. It has N children labeled T1 to T N. The preorder traversal begins by traversing T1 in </a:t>
            </a:r>
            <a:r>
              <a:rPr lang="en-US" sz="2400" dirty="0" err="1"/>
              <a:t>inorder</a:t>
            </a:r>
            <a:r>
              <a:rPr lang="en-US" sz="2400" dirty="0"/>
              <a:t>, then visiting R. It continues by traversing T2 in </a:t>
            </a:r>
            <a:r>
              <a:rPr lang="en-US" sz="2400" dirty="0" err="1"/>
              <a:t>inorder</a:t>
            </a:r>
            <a:r>
              <a:rPr lang="en-US" sz="2400" dirty="0"/>
              <a:t>, and so on, until T N is traversed in </a:t>
            </a:r>
            <a:r>
              <a:rPr lang="en-US" sz="2400" dirty="0" err="1"/>
              <a:t>inorder</a:t>
            </a:r>
            <a:r>
              <a:rPr lang="en-US" sz="2400" dirty="0"/>
              <a:t>.</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57</a:t>
            </a:fld>
            <a:endParaRPr lang="en-US" dirty="0">
              <a:solidFill>
                <a:schemeClr val="bg1"/>
              </a:solidFill>
            </a:endParaRPr>
          </a:p>
        </p:txBody>
      </p:sp>
    </p:spTree>
    <p:extLst>
      <p:ext uri="{BB962C8B-B14F-4D97-AF65-F5344CB8AC3E}">
        <p14:creationId xmlns:p14="http://schemas.microsoft.com/office/powerpoint/2010/main" val="3629429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err="1"/>
              <a:t>Inorder</a:t>
            </a:r>
            <a:r>
              <a:rPr lang="en-US" sz="3600" dirty="0"/>
              <a:t> Traversal </a:t>
            </a:r>
            <a:r>
              <a:rPr lang="en-US" sz="1600" dirty="0"/>
              <a:t>2</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tree has 16 vertices labeled from A to P. A is the root. The tree has 15 edges. A B, A C, A D. B E, B F, E J, E K. K N, K O, K P. D G, D H, D I. G L, and G M. By the </a:t>
            </a:r>
            <a:r>
              <a:rPr lang="en-US" sz="2400" dirty="0" err="1"/>
              <a:t>inorder</a:t>
            </a:r>
            <a:r>
              <a:rPr lang="en-US" sz="2400" dirty="0"/>
              <a:t> traversal algorithm, first visit leftmost subtree, then visit root, and then visit other subtrees left to right. The first step shows subtree B, nodes A and C, and subtree D. The second step shows subtree E, nodes B, F, A, C. Subtree G, nodes G, H, and I. The third step shows nodes J and E, subtree K. Nodes B, F, A, C, L. G, M, D, H, and I. The fourth step is the </a:t>
            </a:r>
            <a:r>
              <a:rPr lang="en-US" sz="2400" dirty="0" err="1"/>
              <a:t>inorder</a:t>
            </a:r>
            <a:r>
              <a:rPr lang="en-US" sz="2400" dirty="0"/>
              <a:t> traversal of T. It shows vertices J, E, N. K, O, P. B, F, A. C, L, G. M, D, H, and I.</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58</a:t>
            </a:fld>
            <a:endParaRPr lang="en-US" dirty="0">
              <a:solidFill>
                <a:schemeClr val="bg1"/>
              </a:solidFill>
            </a:endParaRPr>
          </a:p>
        </p:txBody>
      </p:sp>
    </p:spTree>
    <p:extLst>
      <p:ext uri="{BB962C8B-B14F-4D97-AF65-F5344CB8AC3E}">
        <p14:creationId xmlns:p14="http://schemas.microsoft.com/office/powerpoint/2010/main" val="38509753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err="1"/>
              <a:t>Postorder</a:t>
            </a:r>
            <a:r>
              <a:rPr lang="en-US" sz="3600" dirty="0"/>
              <a:t> Traversal </a:t>
            </a:r>
            <a:r>
              <a:rPr lang="en-US" sz="1600" dirty="0"/>
              <a:t>1</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root of the tree is labeled R. It has N children labeled T1 to T N. The </a:t>
            </a:r>
            <a:r>
              <a:rPr lang="en-US" sz="2400" dirty="0" err="1"/>
              <a:t>postorder</a:t>
            </a:r>
            <a:r>
              <a:rPr lang="en-US" sz="2400" dirty="0"/>
              <a:t> traversal begins by traversing from T1 in </a:t>
            </a:r>
            <a:r>
              <a:rPr lang="en-US" sz="2400" dirty="0" err="1"/>
              <a:t>postorder</a:t>
            </a:r>
            <a:r>
              <a:rPr lang="en-US" sz="2400" dirty="0"/>
              <a:t> to T N in </a:t>
            </a:r>
            <a:r>
              <a:rPr lang="en-US" sz="2400" dirty="0" err="1"/>
              <a:t>postorder</a:t>
            </a:r>
            <a:r>
              <a:rPr lang="en-US" sz="2400" dirty="0"/>
              <a:t>, and ends by visiting R.</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59</a:t>
            </a:fld>
            <a:endParaRPr lang="en-US" dirty="0">
              <a:solidFill>
                <a:schemeClr val="bg1"/>
              </a:solidFill>
            </a:endParaRPr>
          </a:p>
        </p:txBody>
      </p:sp>
    </p:spTree>
    <p:extLst>
      <p:ext uri="{BB962C8B-B14F-4D97-AF65-F5344CB8AC3E}">
        <p14:creationId xmlns:p14="http://schemas.microsoft.com/office/powerpoint/2010/main" val="19119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Trees</a:t>
            </a:r>
            <a:r>
              <a:rPr lang="en-US" sz="1500" dirty="0"/>
              <a:t> 2</a:t>
            </a:r>
          </a:p>
        </p:txBody>
      </p:sp>
      <p:sp>
        <p:nvSpPr>
          <p:cNvPr id="3" name="Content Placeholder 2"/>
          <p:cNvSpPr>
            <a:spLocks noGrp="1"/>
          </p:cNvSpPr>
          <p:nvPr>
            <p:ph idx="1"/>
          </p:nvPr>
        </p:nvSpPr>
        <p:spPr>
          <a:xfrm>
            <a:off x="457198" y="1295400"/>
            <a:ext cx="8138160" cy="5257800"/>
          </a:xfrm>
        </p:spPr>
        <p:txBody>
          <a:bodyPr/>
          <a:lstStyle/>
          <a:p>
            <a:pPr>
              <a:spcBef>
                <a:spcPts val="0"/>
              </a:spcBef>
            </a:pPr>
            <a:r>
              <a:rPr lang="en-US" sz="2200" b="1" dirty="0"/>
              <a:t>Theorem</a:t>
            </a:r>
            <a:r>
              <a:rPr lang="en-US" sz="2200" dirty="0"/>
              <a:t>: An undirected graph is a tree if and only if there is a unique simple path between any two of its vertices. </a:t>
            </a:r>
          </a:p>
          <a:p>
            <a:pPr>
              <a:spcBef>
                <a:spcPts val="0"/>
              </a:spcBef>
            </a:pPr>
            <a:r>
              <a:rPr lang="en-US" sz="2200" b="1" i="1" dirty="0"/>
              <a:t>Proof</a:t>
            </a:r>
            <a:r>
              <a:rPr lang="en-US" sz="2200" dirty="0"/>
              <a:t>: Assume that </a:t>
            </a:r>
            <a:r>
              <a:rPr lang="en-US" sz="2200" i="1" dirty="0"/>
              <a:t>T</a:t>
            </a:r>
            <a:r>
              <a:rPr lang="en-US" sz="2200" dirty="0"/>
              <a:t> is a tree. Then </a:t>
            </a:r>
            <a:r>
              <a:rPr lang="en-US" sz="2200" i="1" dirty="0"/>
              <a:t>T</a:t>
            </a:r>
            <a:r>
              <a:rPr lang="en-US" sz="2200" dirty="0"/>
              <a:t> is connected with no simple circuits. Hence, if  </a:t>
            </a:r>
            <a:r>
              <a:rPr lang="en-US" sz="2200" i="1" dirty="0"/>
              <a:t>x</a:t>
            </a:r>
            <a:r>
              <a:rPr lang="en-US" sz="2200" dirty="0"/>
              <a:t> and </a:t>
            </a:r>
            <a:r>
              <a:rPr lang="en-US" sz="2200" i="1" dirty="0"/>
              <a:t>y</a:t>
            </a:r>
            <a:r>
              <a:rPr lang="en-US" sz="2200" dirty="0"/>
              <a:t> are distinct vertices of </a:t>
            </a:r>
            <a:r>
              <a:rPr lang="en-US" sz="2200" i="1" dirty="0"/>
              <a:t>T</a:t>
            </a:r>
            <a:r>
              <a:rPr lang="en-US" sz="2200" dirty="0"/>
              <a:t>, there is a simple path between them (by Theorem </a:t>
            </a:r>
            <a:r>
              <a:rPr lang="en-US" sz="2200" dirty="0">
                <a:ea typeface="Cambria Math" pitchFamily="18" charset="0"/>
              </a:rPr>
              <a:t>1</a:t>
            </a:r>
            <a:r>
              <a:rPr lang="en-US" sz="2200" dirty="0"/>
              <a:t> of Section </a:t>
            </a:r>
            <a:r>
              <a:rPr lang="en-US" sz="2200" dirty="0">
                <a:ea typeface="Cambria Math" pitchFamily="18" charset="0"/>
              </a:rPr>
              <a:t>10.4</a:t>
            </a:r>
            <a:r>
              <a:rPr lang="en-US" sz="2200" dirty="0"/>
              <a:t>). This path must be unique - for if there were a second path, there would be a simple circuit in </a:t>
            </a:r>
            <a:r>
              <a:rPr lang="en-US" sz="2200" i="1" dirty="0"/>
              <a:t>T</a:t>
            </a:r>
            <a:r>
              <a:rPr lang="en-US" sz="2200" dirty="0"/>
              <a:t> (by Exercise </a:t>
            </a:r>
            <a:r>
              <a:rPr lang="en-US" sz="2200" dirty="0">
                <a:ea typeface="Cambria Math" pitchFamily="18" charset="0"/>
              </a:rPr>
              <a:t>59</a:t>
            </a:r>
            <a:r>
              <a:rPr lang="en-US" sz="2200" dirty="0"/>
              <a:t> of Section </a:t>
            </a:r>
            <a:r>
              <a:rPr lang="en-US" sz="2200" dirty="0">
                <a:ea typeface="Cambria Math" pitchFamily="18" charset="0"/>
              </a:rPr>
              <a:t>10.4</a:t>
            </a:r>
            <a:r>
              <a:rPr lang="en-US" sz="2200" dirty="0"/>
              <a:t>). Hence, there is a unique simple path between any two vertices of a tree.</a:t>
            </a:r>
          </a:p>
          <a:p>
            <a:pPr>
              <a:spcBef>
                <a:spcPts val="0"/>
              </a:spcBef>
            </a:pPr>
            <a:r>
              <a:rPr lang="en-US" sz="2200" dirty="0"/>
              <a:t>Now assume that there is a unique simple path between any two vertices of a graph </a:t>
            </a:r>
            <a:r>
              <a:rPr lang="en-US" sz="2200" i="1" dirty="0"/>
              <a:t>T</a:t>
            </a:r>
            <a:r>
              <a:rPr lang="en-US" sz="2200" dirty="0"/>
              <a:t>. Then </a:t>
            </a:r>
            <a:r>
              <a:rPr lang="en-US" sz="2200" i="1" dirty="0"/>
              <a:t>T</a:t>
            </a:r>
            <a:r>
              <a:rPr lang="en-US" sz="2200" dirty="0"/>
              <a:t> is connected because there is a path between any two of its vertices.  Furthermore, </a:t>
            </a:r>
            <a:r>
              <a:rPr lang="en-US" sz="2200" i="1" dirty="0"/>
              <a:t>T</a:t>
            </a:r>
            <a:r>
              <a:rPr lang="en-US" sz="2200" dirty="0"/>
              <a:t> can have no simple circuits since if there were a simple circuit, there would be two paths between some two vertices.</a:t>
            </a:r>
          </a:p>
          <a:p>
            <a:pPr>
              <a:spcBef>
                <a:spcPts val="0"/>
              </a:spcBef>
            </a:pPr>
            <a:r>
              <a:rPr lang="en-US" sz="2200" dirty="0"/>
              <a:t>Hence, a graph with a unique simple path between any two vertices is a tree.</a:t>
            </a:r>
          </a:p>
        </p:txBody>
      </p:sp>
      <p:sp>
        <p:nvSpPr>
          <p:cNvPr id="4" name="Slide Number Placeholder 5">
            <a:extLst>
              <a:ext uri="{FF2B5EF4-FFF2-40B4-BE49-F238E27FC236}">
                <a16:creationId xmlns:a16="http://schemas.microsoft.com/office/drawing/2014/main" id="{92C7CDAA-EA10-441A-8D9F-E8C9ED78075F}"/>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a:t>
            </a:fld>
            <a:endParaRPr lang="en-US" dirty="0">
              <a:solidFill>
                <a:schemeClr val="bg1"/>
              </a:solidFill>
            </a:endParaRPr>
          </a:p>
        </p:txBody>
      </p:sp>
    </p:spTree>
    <p:extLst>
      <p:ext uri="{BB962C8B-B14F-4D97-AF65-F5344CB8AC3E}">
        <p14:creationId xmlns:p14="http://schemas.microsoft.com/office/powerpoint/2010/main" val="3244519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err="1"/>
              <a:t>Postorder</a:t>
            </a:r>
            <a:r>
              <a:rPr lang="en-US" sz="3600" dirty="0"/>
              <a:t> Traversal </a:t>
            </a:r>
            <a:r>
              <a:rPr lang="en-US" sz="1600" dirty="0"/>
              <a:t>2</a:t>
            </a:r>
            <a:r>
              <a:rPr lang="en-IN" dirty="0"/>
              <a:t> –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tree has 16 vertices labeled from A to P. A is the root. The tree has 15 edges. A B, A C, A D. B E, B F, E J, E K. K N, K O, K P. D G, D H, D I. G L, and G M. By the </a:t>
            </a:r>
            <a:r>
              <a:rPr lang="en-US" sz="2400" dirty="0" err="1"/>
              <a:t>postorder</a:t>
            </a:r>
            <a:r>
              <a:rPr lang="en-US" sz="2400" dirty="0"/>
              <a:t> traversal algorithm, first visit subtrees left to right and then visit root. The first step shows subtree B, node C, subtree D, and node A. The second step shows subtree E, nodes F, B, C. Subtree G, nodes H, I, D, and A. The third step shows node J, subtree K, nodes E, F, B. C, L, M, G. H, I, D, and A. The fourth step is the </a:t>
            </a:r>
            <a:r>
              <a:rPr lang="en-US" sz="2400" dirty="0" err="1"/>
              <a:t>postorder</a:t>
            </a:r>
            <a:r>
              <a:rPr lang="en-US" sz="2400" dirty="0"/>
              <a:t> traversal of T. It shows nodes J, N, O. P, K, E. F, B, C. L, M, G. H, I, D, and A.</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60</a:t>
            </a:fld>
            <a:endParaRPr lang="en-US" dirty="0">
              <a:solidFill>
                <a:schemeClr val="bg1"/>
              </a:solidFill>
            </a:endParaRPr>
          </a:p>
        </p:txBody>
      </p:sp>
    </p:spTree>
    <p:extLst>
      <p:ext uri="{BB962C8B-B14F-4D97-AF65-F5344CB8AC3E}">
        <p14:creationId xmlns:p14="http://schemas.microsoft.com/office/powerpoint/2010/main" val="345749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Expression Trees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first subtree represents the summation of X and Y. There is root + with two children, X and Y. The second subtree represents the subtraction of X and 4. There is root - with two children, X and 4. The third subtree represents the exponentiation of X + Y to 2. There is root an upward arrow with two children, + and 2. Node + has two children, X and Y. The fourth subtree represents the division of X - 4 by 3. There is root / with two children, -, and 3. Node - has two children, X and 4. The binary tree represents the whole expression:  X + Y, squared plus, X - 4, divided by 3.</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61</a:t>
            </a:fld>
            <a:endParaRPr lang="en-US" dirty="0">
              <a:solidFill>
                <a:schemeClr val="bg1"/>
              </a:solidFill>
            </a:endParaRPr>
          </a:p>
        </p:txBody>
      </p:sp>
    </p:spTree>
    <p:extLst>
      <p:ext uri="{BB962C8B-B14F-4D97-AF65-F5344CB8AC3E}">
        <p14:creationId xmlns:p14="http://schemas.microsoft.com/office/powerpoint/2010/main" val="33306233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Infix Notation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root of the first tree is / and it has 2 children, + and +. The first + has 2 children, X and Y. The second + has 2 children, X and 3. The root of the second tree is + and it has 2 children, + and 3. Node + has 2 children, X and /. Node / has 2 children, Y and X. The root of the third tree is + and it has 2 children. X and /. Node / has 2 children, Y and +. Node + has 2 children, X and 3.</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62</a:t>
            </a:fld>
            <a:endParaRPr lang="en-US" dirty="0">
              <a:solidFill>
                <a:schemeClr val="bg1"/>
              </a:solidFill>
            </a:endParaRPr>
          </a:p>
        </p:txBody>
      </p:sp>
    </p:spTree>
    <p:extLst>
      <p:ext uri="{BB962C8B-B14F-4D97-AF65-F5344CB8AC3E}">
        <p14:creationId xmlns:p14="http://schemas.microsoft.com/office/powerpoint/2010/main" val="30419644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Prefix Notation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(Bottom Image) The first step is evaluating exponentiation 2 3. The value is 8. The second step is evaluating divide 8 4. The value is 2. The third step is evaluating multiply 2 3. The value is 6. The fourth step is evaluating minus 6 5. The value is 1. The fifth step is evaluating plus 1 2. The value is 3. The value of prefix expression is 3.</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63</a:t>
            </a:fld>
            <a:endParaRPr lang="en-US" dirty="0">
              <a:solidFill>
                <a:schemeClr val="bg1"/>
              </a:solidFill>
            </a:endParaRPr>
          </a:p>
        </p:txBody>
      </p:sp>
    </p:spTree>
    <p:extLst>
      <p:ext uri="{BB962C8B-B14F-4D97-AF65-F5344CB8AC3E}">
        <p14:creationId xmlns:p14="http://schemas.microsoft.com/office/powerpoint/2010/main" val="13917483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Postfix Notation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b="0" i="0" u="none" strike="noStrike" dirty="0">
                <a:effectLst/>
                <a:latin typeface="+mj-lt"/>
              </a:rPr>
              <a:t>The first step is evaluating 2 3 multiply. The value is 6. The second step is evaluating 7 6 minus. The value is 1. The third step is evaluating 1 4 exponentiation. The value is 1. The fourth step is evaluating 9 3 divide. The value is 3. The fifth step is evaluating 1 3 plus. The value is 4. The value of postfix expression is 4.</a:t>
            </a:r>
            <a:endParaRPr lang="en-US" sz="3200" dirty="0">
              <a:latin typeface="+mj-lt"/>
            </a:endParaRP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64</a:t>
            </a:fld>
            <a:endParaRPr lang="en-US" dirty="0">
              <a:solidFill>
                <a:schemeClr val="bg1"/>
              </a:solidFill>
            </a:endParaRPr>
          </a:p>
        </p:txBody>
      </p:sp>
    </p:spTree>
    <p:extLst>
      <p:ext uri="{BB962C8B-B14F-4D97-AF65-F5344CB8AC3E}">
        <p14:creationId xmlns:p14="http://schemas.microsoft.com/office/powerpoint/2010/main" val="21307326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Depth-First Search </a:t>
            </a:r>
            <a:r>
              <a:rPr lang="en-US" sz="1600" dirty="0"/>
              <a:t>2</a:t>
            </a:r>
            <a:r>
              <a:rPr lang="en-US" sz="3600" dirty="0"/>
              <a:t>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Step 1 shows vertex F. Step 2 shows a graph with vertices F, G, H. K, and J. And 4 edges. F G, G H, H K, and K J. Step 3 shows the same graph as in step 2 with an additional vertex I and edge H I. Step 4 shows the same graph as in step 3 with an additional vertices D, E, C, and A. And 4 edges. F D, D E, E C, and C A. Step 5 shows the same graph as in step 4 with an additional vertex B and edge C B.</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65</a:t>
            </a:fld>
            <a:endParaRPr lang="en-US" dirty="0">
              <a:solidFill>
                <a:schemeClr val="bg1"/>
              </a:solidFill>
            </a:endParaRPr>
          </a:p>
        </p:txBody>
      </p:sp>
    </p:spTree>
    <p:extLst>
      <p:ext uri="{BB962C8B-B14F-4D97-AF65-F5344CB8AC3E}">
        <p14:creationId xmlns:p14="http://schemas.microsoft.com/office/powerpoint/2010/main" val="32253279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Breadth-First Search </a:t>
            </a:r>
            <a:r>
              <a:rPr lang="en-US" sz="1600" dirty="0"/>
              <a:t>2</a:t>
            </a:r>
            <a:r>
              <a:rPr lang="en-US" sz="3600" dirty="0"/>
              <a:t>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pt-BR" sz="2400" b="1" dirty="0"/>
              <a:t>Top image:</a:t>
            </a:r>
            <a:r>
              <a:rPr lang="pt-BR" sz="2400" dirty="0"/>
              <a:t> The graph has 18 edges. A B, B C, A D. B E, C F, L G. D E, E F, F G. D H, E I, F J. G J, H I, I J. H K, I K, and K M.</a:t>
            </a:r>
          </a:p>
          <a:p>
            <a:r>
              <a:rPr lang="pt-BR" sz="2400" b="1" dirty="0"/>
              <a:t>Bottom image: </a:t>
            </a:r>
            <a:r>
              <a:rPr lang="en-US" sz="2400" dirty="0"/>
              <a:t>The first step is vertex E. The second step is adding vertices B, D, F, I. And 4 edges. E B, E D, E F, and E I. The third step is adding vertices A, C, H. G, J, and K. And 6 edges B A, B C, D H, F G, F J, and I K. The fourth step is adding vertices L and M. And 2 edges, G L and K M. </a:t>
            </a:r>
            <a:endParaRPr lang="pt-BR" sz="2400" b="1" dirty="0"/>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66</a:t>
            </a:fld>
            <a:endParaRPr lang="en-US" dirty="0">
              <a:solidFill>
                <a:schemeClr val="bg1"/>
              </a:solidFill>
            </a:endParaRPr>
          </a:p>
        </p:txBody>
      </p:sp>
    </p:spTree>
    <p:extLst>
      <p:ext uri="{BB962C8B-B14F-4D97-AF65-F5344CB8AC3E}">
        <p14:creationId xmlns:p14="http://schemas.microsoft.com/office/powerpoint/2010/main" val="30161343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C6B4C-0F13-48F6-86BF-5345D2378EA6}"/>
              </a:ext>
            </a:extLst>
          </p:cNvPr>
          <p:cNvSpPr>
            <a:spLocks noGrp="1"/>
          </p:cNvSpPr>
          <p:nvPr>
            <p:ph type="title"/>
          </p:nvPr>
        </p:nvSpPr>
        <p:spPr/>
        <p:txBody>
          <a:bodyPr/>
          <a:lstStyle/>
          <a:p>
            <a:r>
              <a:rPr lang="en-US" sz="3600" dirty="0"/>
              <a:t>Depth-First Search in Directed Graphs </a:t>
            </a:r>
            <a:r>
              <a:rPr lang="en-IN" dirty="0"/>
              <a:t>– Text Alternative</a:t>
            </a:r>
          </a:p>
        </p:txBody>
      </p:sp>
      <p:sp>
        <p:nvSpPr>
          <p:cNvPr id="3" name="Text Placeholder 2">
            <a:extLst>
              <a:ext uri="{FF2B5EF4-FFF2-40B4-BE49-F238E27FC236}">
                <a16:creationId xmlns:a16="http://schemas.microsoft.com/office/drawing/2014/main" id="{2E75C1C8-BB0B-42DC-9DC8-93B2C0F08157}"/>
              </a:ext>
            </a:extLst>
          </p:cNvPr>
          <p:cNvSpPr>
            <a:spLocks noGrp="1"/>
          </p:cNvSpPr>
          <p:nvPr>
            <p:ph type="body" sz="quarter" idx="13"/>
          </p:nvPr>
        </p:nvSpPr>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4" name="Content Placeholder 3">
            <a:extLst>
              <a:ext uri="{FF2B5EF4-FFF2-40B4-BE49-F238E27FC236}">
                <a16:creationId xmlns:a16="http://schemas.microsoft.com/office/drawing/2014/main" id="{4429EC04-381A-4228-8B07-F07E49501733}"/>
              </a:ext>
            </a:extLst>
          </p:cNvPr>
          <p:cNvSpPr>
            <a:spLocks noGrp="1"/>
          </p:cNvSpPr>
          <p:nvPr>
            <p:ph sz="quarter" idx="14"/>
          </p:nvPr>
        </p:nvSpPr>
        <p:spPr/>
        <p:txBody>
          <a:bodyPr/>
          <a:lstStyle/>
          <a:p>
            <a:r>
              <a:rPr lang="en-US" sz="2400" dirty="0"/>
              <a:t>The graphs have 12 vertices labeled from A to L. The arrows of graph A point from A to B, from B to C, from D to C. From A to E, from B to F, from C to G. From D to H, from H to G, from F to G. From F to E, from I to E, from J to F. From K to G, from H to L, from L to K. From K to J, and from I to J. Graph B is disconnected and its arrows point from A to B, from B to C, from C to G. From B to F, from F to E. From D to H, from H to L, from L to K, and from K to J.</a:t>
            </a:r>
          </a:p>
        </p:txBody>
      </p:sp>
      <p:sp>
        <p:nvSpPr>
          <p:cNvPr id="5" name="Text Placeholder 4">
            <a:extLst>
              <a:ext uri="{FF2B5EF4-FFF2-40B4-BE49-F238E27FC236}">
                <a16:creationId xmlns:a16="http://schemas.microsoft.com/office/drawing/2014/main" id="{8A1464FD-BBB2-44BF-98B9-D706C6DCE8AD}"/>
              </a:ext>
            </a:extLst>
          </p:cNvPr>
          <p:cNvSpPr>
            <a:spLocks noGrp="1"/>
          </p:cNvSpPr>
          <p:nvPr>
            <p:ph type="body" sz="quarter" idx="15"/>
          </p:nvPr>
        </p:nvSpPr>
        <p:spPr>
          <a:xfrm>
            <a:off x="3124200" y="6453186"/>
            <a:ext cx="2895600" cy="252413"/>
          </a:xfrm>
        </p:spPr>
        <p:txBody>
          <a:bodyPr anchor="ctr"/>
          <a:lstStyle/>
          <a:p>
            <a:r>
              <a:rPr kumimoji="0" lang="en-US" sz="900" b="0" i="0" u="none" strike="noStrike" kern="1200" cap="none" spc="0" normalizeH="0" baseline="0" noProof="0" dirty="0">
                <a:ln>
                  <a:noFill/>
                </a:ln>
                <a:solidFill>
                  <a:prstClr val="black"/>
                </a:solidFill>
                <a:effectLst/>
                <a:uLnTx/>
                <a:uFillTx/>
                <a:hlinkClick r:id="rId2" action="ppaction://hlinksldjump"/>
              </a:rPr>
              <a:t>Return to parent-slide containing images.</a:t>
            </a:r>
            <a:endParaRPr kumimoji="0" lang="en-US" sz="900" b="0" i="0" u="none" strike="noStrike" kern="1200" cap="none" spc="0" normalizeH="0" baseline="0" noProof="0" dirty="0">
              <a:ln>
                <a:noFill/>
              </a:ln>
              <a:solidFill>
                <a:prstClr val="black"/>
              </a:solidFill>
              <a:effectLst/>
              <a:uLnTx/>
              <a:uFillTx/>
            </a:endParaRPr>
          </a:p>
        </p:txBody>
      </p:sp>
      <p:sp>
        <p:nvSpPr>
          <p:cNvPr id="6" name="Slide Number Placeholder 5">
            <a:extLst>
              <a:ext uri="{FF2B5EF4-FFF2-40B4-BE49-F238E27FC236}">
                <a16:creationId xmlns:a16="http://schemas.microsoft.com/office/drawing/2014/main" id="{EBD687F0-B2C9-4905-AD0E-5A7A02E00738}"/>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67</a:t>
            </a:fld>
            <a:endParaRPr lang="en-US" dirty="0">
              <a:solidFill>
                <a:schemeClr val="bg1"/>
              </a:solidFill>
            </a:endParaRPr>
          </a:p>
        </p:txBody>
      </p:sp>
    </p:spTree>
    <p:extLst>
      <p:ext uri="{BB962C8B-B14F-4D97-AF65-F5344CB8AC3E}">
        <p14:creationId xmlns:p14="http://schemas.microsoft.com/office/powerpoint/2010/main" val="104711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E94B-1B94-4E84-9E08-AB243A2CA145}"/>
              </a:ext>
            </a:extLst>
          </p:cNvPr>
          <p:cNvSpPr>
            <a:spLocks noGrp="1"/>
          </p:cNvSpPr>
          <p:nvPr>
            <p:ph type="title"/>
          </p:nvPr>
        </p:nvSpPr>
        <p:spPr/>
        <p:txBody>
          <a:bodyPr/>
          <a:lstStyle/>
          <a:p>
            <a:r>
              <a:rPr lang="en-US" dirty="0"/>
              <a:t>Trees as Models</a:t>
            </a:r>
            <a:endParaRPr lang="en-IN" dirty="0"/>
          </a:p>
        </p:txBody>
      </p:sp>
      <p:pic>
        <p:nvPicPr>
          <p:cNvPr id="8" name="Picture 2" descr="A portrait of Arthur Cayley.">
            <a:extLst>
              <a:ext uri="{FF2B5EF4-FFF2-40B4-BE49-F238E27FC236}">
                <a16:creationId xmlns:a16="http://schemas.microsoft.com/office/drawing/2014/main" id="{32B8AB18-2B14-4111-B789-08EB7136CB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58460" y="132064"/>
            <a:ext cx="1045644" cy="12271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9B2CF47-80CE-4A92-ACC6-E38A63161B05}"/>
              </a:ext>
            </a:extLst>
          </p:cNvPr>
          <p:cNvSpPr>
            <a:spLocks noGrp="1"/>
          </p:cNvSpPr>
          <p:nvPr>
            <p:ph idx="1"/>
          </p:nvPr>
        </p:nvSpPr>
        <p:spPr>
          <a:xfrm>
            <a:off x="6248400" y="762000"/>
            <a:ext cx="1905000" cy="838200"/>
          </a:xfrm>
        </p:spPr>
        <p:txBody>
          <a:bodyPr/>
          <a:lstStyle/>
          <a:p>
            <a:pPr>
              <a:spcBef>
                <a:spcPts val="0"/>
              </a:spcBef>
              <a:spcAft>
                <a:spcPts val="0"/>
              </a:spcAft>
            </a:pPr>
            <a:r>
              <a:rPr lang="en-US" sz="2000" dirty="0"/>
              <a:t>Arthur Cayley</a:t>
            </a:r>
          </a:p>
          <a:p>
            <a:pPr>
              <a:spcBef>
                <a:spcPts val="0"/>
              </a:spcBef>
              <a:spcAft>
                <a:spcPts val="0"/>
              </a:spcAft>
            </a:pPr>
            <a:r>
              <a:rPr lang="en-US" sz="2000" dirty="0"/>
              <a:t>(</a:t>
            </a:r>
            <a:r>
              <a:rPr lang="en-US" sz="2000" dirty="0">
                <a:ea typeface="Cambria Math" pitchFamily="18" charset="0"/>
              </a:rPr>
              <a:t>1821-1895</a:t>
            </a:r>
            <a:r>
              <a:rPr lang="en-US" sz="2000" dirty="0"/>
              <a:t>)</a:t>
            </a:r>
          </a:p>
        </p:txBody>
      </p:sp>
      <p:sp>
        <p:nvSpPr>
          <p:cNvPr id="4" name="Content Placeholder 3">
            <a:extLst>
              <a:ext uri="{FF2B5EF4-FFF2-40B4-BE49-F238E27FC236}">
                <a16:creationId xmlns:a16="http://schemas.microsoft.com/office/drawing/2014/main" id="{AC04B015-9A29-4F03-A9B9-3FAE6D9913D3}"/>
              </a:ext>
            </a:extLst>
          </p:cNvPr>
          <p:cNvSpPr>
            <a:spLocks noGrp="1"/>
          </p:cNvSpPr>
          <p:nvPr>
            <p:ph idx="13"/>
          </p:nvPr>
        </p:nvSpPr>
        <p:spPr>
          <a:xfrm>
            <a:off x="457200" y="1295400"/>
            <a:ext cx="5791200" cy="3614092"/>
          </a:xfrm>
        </p:spPr>
        <p:txBody>
          <a:bodyPr/>
          <a:lstStyle/>
          <a:p>
            <a:pPr>
              <a:spcBef>
                <a:spcPts val="0"/>
              </a:spcBef>
            </a:pPr>
            <a:r>
              <a:rPr lang="en-US" sz="2200" dirty="0"/>
              <a:t>Trees are used as models in computer science, chemistry, geology, botany,  psychology, and many other areas.</a:t>
            </a:r>
          </a:p>
          <a:p>
            <a:pPr>
              <a:spcBef>
                <a:spcPts val="0"/>
              </a:spcBef>
            </a:pPr>
            <a:r>
              <a:rPr lang="en-US" sz="2200" dirty="0"/>
              <a:t>Trees were introduced by the mathematician  Cayley in </a:t>
            </a:r>
            <a:r>
              <a:rPr lang="en-US" sz="2200" dirty="0">
                <a:ea typeface="Cambria Math" pitchFamily="18" charset="0"/>
              </a:rPr>
              <a:t>1857 </a:t>
            </a:r>
            <a:r>
              <a:rPr lang="en-US" sz="2200" dirty="0"/>
              <a:t>in his work counting the number of isomers of saturated hydrocarbons. The two isomers of butane are shown at the right. </a:t>
            </a:r>
          </a:p>
          <a:p>
            <a:pPr>
              <a:spcBef>
                <a:spcPts val="0"/>
              </a:spcBef>
            </a:pPr>
            <a:r>
              <a:rPr lang="en-US" sz="2200" dirty="0"/>
              <a:t>The organization of a  computer file system into directories, subdirectories, and files is naturally represented as a tree.</a:t>
            </a:r>
          </a:p>
        </p:txBody>
      </p:sp>
      <p:pic>
        <p:nvPicPr>
          <p:cNvPr id="12" name="Picture 6" descr="Two isomers of butane. The first graph is butane. The second graph is isobutane.">
            <a:extLst>
              <a:ext uri="{FF2B5EF4-FFF2-40B4-BE49-F238E27FC236}">
                <a16:creationId xmlns:a16="http://schemas.microsoft.com/office/drawing/2014/main" id="{4EE8DFA4-7284-4DE1-879F-EE4EDAAE13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5815" y="1491308"/>
            <a:ext cx="2591025" cy="19082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A tree for a computer file system.">
            <a:extLst>
              <a:ext uri="{FF2B5EF4-FFF2-40B4-BE49-F238E27FC236}">
                <a16:creationId xmlns:a16="http://schemas.microsoft.com/office/drawing/2014/main" id="{238B42C6-3839-415C-9C45-B6F11AD8F33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13618" y="3505200"/>
            <a:ext cx="2781568" cy="17180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CBE403FC-70BD-49EA-B0E9-2F1367FD118A}"/>
              </a:ext>
            </a:extLst>
          </p:cNvPr>
          <p:cNvSpPr>
            <a:spLocks noGrp="1"/>
          </p:cNvSpPr>
          <p:nvPr>
            <p:ph idx="14"/>
          </p:nvPr>
        </p:nvSpPr>
        <p:spPr>
          <a:xfrm>
            <a:off x="457200" y="4876800"/>
            <a:ext cx="2057400" cy="1397508"/>
          </a:xfrm>
        </p:spPr>
        <p:txBody>
          <a:bodyPr/>
          <a:lstStyle/>
          <a:p>
            <a:r>
              <a:rPr lang="en-US" sz="2200" dirty="0"/>
              <a:t>Trees are used to represent the structure of organizations.</a:t>
            </a:r>
          </a:p>
        </p:txBody>
      </p:sp>
      <p:pic>
        <p:nvPicPr>
          <p:cNvPr id="14" name="Picture 5" descr="A tree for a computer company.">
            <a:extLst>
              <a:ext uri="{FF2B5EF4-FFF2-40B4-BE49-F238E27FC236}">
                <a16:creationId xmlns:a16="http://schemas.microsoft.com/office/drawing/2014/main" id="{20F168EF-1AFA-4FFD-9EA8-6B1BE37AAC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438400" y="4876800"/>
            <a:ext cx="4267200" cy="144751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6D2A88E-9E99-4F49-B547-A8416C6737F1}"/>
              </a:ext>
            </a:extLst>
          </p:cNvPr>
          <p:cNvSpPr>
            <a:spLocks noGrp="1"/>
          </p:cNvSpPr>
          <p:nvPr>
            <p:ph type="body" sz="quarter" idx="15"/>
          </p:nvPr>
        </p:nvSpPr>
        <p:spPr>
          <a:xfrm>
            <a:off x="3465576" y="6477000"/>
            <a:ext cx="2212848" cy="157114"/>
          </a:xfrm>
        </p:spPr>
        <p:txBody>
          <a:bodyPr/>
          <a:lstStyle/>
          <a:p>
            <a:r>
              <a:rPr lang="en-US" dirty="0">
                <a:hlinkClick r:id="rId6"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57706EB8-6E87-430E-AB21-E097C3C2086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7</a:t>
            </a:fld>
            <a:endParaRPr lang="en-US" dirty="0">
              <a:solidFill>
                <a:schemeClr val="bg1"/>
              </a:solidFill>
            </a:endParaRPr>
          </a:p>
        </p:txBody>
      </p:sp>
    </p:spTree>
    <p:extLst>
      <p:ext uri="{BB962C8B-B14F-4D97-AF65-F5344CB8AC3E}">
        <p14:creationId xmlns:p14="http://schemas.microsoft.com/office/powerpoint/2010/main" val="340108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Rooted Trees</a:t>
            </a:r>
            <a:endParaRPr lang="en-US" sz="1500" dirty="0"/>
          </a:p>
        </p:txBody>
      </p:sp>
      <p:sp>
        <p:nvSpPr>
          <p:cNvPr id="5" name="Content Placeholder 2"/>
          <p:cNvSpPr>
            <a:spLocks noGrp="1"/>
          </p:cNvSpPr>
          <p:nvPr>
            <p:ph idx="1"/>
          </p:nvPr>
        </p:nvSpPr>
        <p:spPr>
          <a:xfrm>
            <a:off x="457200" y="1295400"/>
            <a:ext cx="8382000" cy="3200400"/>
          </a:xfrm>
        </p:spPr>
        <p:txBody>
          <a:bodyPr/>
          <a:lstStyle/>
          <a:p>
            <a:r>
              <a:rPr lang="en-US" b="1" dirty="0"/>
              <a:t>Definition</a:t>
            </a:r>
            <a:r>
              <a:rPr lang="en-US" dirty="0"/>
              <a:t>: A </a:t>
            </a:r>
            <a:r>
              <a:rPr lang="en-US" i="1" dirty="0"/>
              <a:t>rooted tree </a:t>
            </a:r>
            <a:r>
              <a:rPr lang="en-US" dirty="0"/>
              <a:t>is a tree in which one vertex has been designated as the </a:t>
            </a:r>
            <a:r>
              <a:rPr lang="en-US" i="1" dirty="0"/>
              <a:t>root</a:t>
            </a:r>
            <a:r>
              <a:rPr lang="en-US" dirty="0"/>
              <a:t> and every edge is directed away from the root.</a:t>
            </a:r>
          </a:p>
          <a:p>
            <a:r>
              <a:rPr lang="en-US" dirty="0"/>
              <a:t>An unrooted tree is converted into different rooted trees when different vertices are chosen as the root.</a:t>
            </a:r>
          </a:p>
        </p:txBody>
      </p:sp>
      <p:pic>
        <p:nvPicPr>
          <p:cNvPr id="9" name="Picture 3" descr="Three rooted trees.">
            <a:extLst>
              <a:ext uri="{FF2B5EF4-FFF2-40B4-BE49-F238E27FC236}">
                <a16:creationId xmlns:a16="http://schemas.microsoft.com/office/drawing/2014/main" id="{765737E9-B0A4-40E7-ACB8-12B4DB710B2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2600" y="4495800"/>
            <a:ext cx="5638800" cy="189485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4"/>
          <p:cNvSpPr>
            <a:spLocks noGrp="1"/>
          </p:cNvSpPr>
          <p:nvPr>
            <p:ph type="body" sz="quarter" idx="14"/>
          </p:nvPr>
        </p:nvSpPr>
        <p:spPr>
          <a:xfrm>
            <a:off x="3465576" y="6446520"/>
            <a:ext cx="2212848" cy="182880"/>
          </a:xfrm>
        </p:spPr>
        <p:txBody>
          <a:bodyPr anchor="ctr"/>
          <a:lstStyle/>
          <a:p>
            <a:r>
              <a:rPr lang="en-US" dirty="0">
                <a:hlinkClick r:id="rId3" action="ppaction://hlinksldjump"/>
              </a:rPr>
              <a:t>Access the text alternative for slide images.</a:t>
            </a:r>
            <a:endParaRPr lang="en-US" dirty="0">
              <a:hlinkClick r:id="rId4" action="ppaction://hlinksldjump"/>
            </a:endParaRPr>
          </a:p>
        </p:txBody>
      </p:sp>
      <p:sp>
        <p:nvSpPr>
          <p:cNvPr id="6" name="Slide Number Placeholder 5">
            <a:extLst>
              <a:ext uri="{FF2B5EF4-FFF2-40B4-BE49-F238E27FC236}">
                <a16:creationId xmlns:a16="http://schemas.microsoft.com/office/drawing/2014/main" id="{9168A5F6-34FA-41CE-B485-01B0EE76EBC1}"/>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8</a:t>
            </a:fld>
            <a:endParaRPr lang="en-US" dirty="0">
              <a:solidFill>
                <a:schemeClr val="bg1"/>
              </a:solidFill>
            </a:endParaRPr>
          </a:p>
        </p:txBody>
      </p:sp>
    </p:spTree>
    <p:extLst>
      <p:ext uri="{BB962C8B-B14F-4D97-AF65-F5344CB8AC3E}">
        <p14:creationId xmlns:p14="http://schemas.microsoft.com/office/powerpoint/2010/main" val="69019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E94B-1B94-4E84-9E08-AB243A2CA145}"/>
              </a:ext>
            </a:extLst>
          </p:cNvPr>
          <p:cNvSpPr>
            <a:spLocks noGrp="1"/>
          </p:cNvSpPr>
          <p:nvPr>
            <p:ph type="title"/>
          </p:nvPr>
        </p:nvSpPr>
        <p:spPr/>
        <p:txBody>
          <a:bodyPr/>
          <a:lstStyle/>
          <a:p>
            <a:r>
              <a:rPr lang="en-US" dirty="0"/>
              <a:t>Rooted Tree Terminology</a:t>
            </a:r>
            <a:endParaRPr lang="en-IN" dirty="0"/>
          </a:p>
        </p:txBody>
      </p:sp>
      <p:sp>
        <p:nvSpPr>
          <p:cNvPr id="3" name="Content Placeholder 2">
            <a:extLst>
              <a:ext uri="{FF2B5EF4-FFF2-40B4-BE49-F238E27FC236}">
                <a16:creationId xmlns:a16="http://schemas.microsoft.com/office/drawing/2014/main" id="{79B2CF47-80CE-4A92-ACC6-E38A63161B05}"/>
              </a:ext>
            </a:extLst>
          </p:cNvPr>
          <p:cNvSpPr>
            <a:spLocks noGrp="1"/>
          </p:cNvSpPr>
          <p:nvPr>
            <p:ph idx="1"/>
          </p:nvPr>
        </p:nvSpPr>
        <p:spPr>
          <a:xfrm>
            <a:off x="457200" y="1295400"/>
            <a:ext cx="8534400" cy="3429000"/>
          </a:xfrm>
        </p:spPr>
        <p:txBody>
          <a:bodyPr/>
          <a:lstStyle/>
          <a:p>
            <a:pPr>
              <a:spcBef>
                <a:spcPts val="0"/>
              </a:spcBef>
            </a:pPr>
            <a:r>
              <a:rPr lang="en-US" sz="2000" dirty="0"/>
              <a:t>Terminology for rooted trees is </a:t>
            </a:r>
            <a:r>
              <a:rPr lang="en-US" sz="2000" dirty="0" err="1"/>
              <a:t>amix</a:t>
            </a:r>
            <a:r>
              <a:rPr lang="en-US" sz="2000" dirty="0"/>
              <a:t> from botany and genealogy (such as this family tree of the Bernoulli family of mathematicians).</a:t>
            </a:r>
          </a:p>
          <a:p>
            <a:pPr>
              <a:spcBef>
                <a:spcPts val="0"/>
              </a:spcBef>
            </a:pPr>
            <a:r>
              <a:rPr lang="en-US" sz="2000" dirty="0"/>
              <a:t>If </a:t>
            </a:r>
            <a:r>
              <a:rPr lang="en-US" sz="2000" i="1" dirty="0"/>
              <a:t>v</a:t>
            </a:r>
            <a:r>
              <a:rPr lang="en-US" sz="2000" dirty="0"/>
              <a:t> is a vertex of a rooted tree other than the root, the </a:t>
            </a:r>
            <a:r>
              <a:rPr lang="en-US" sz="2000" i="1" dirty="0"/>
              <a:t>parent</a:t>
            </a:r>
            <a:r>
              <a:rPr lang="en-US" sz="2000" dirty="0"/>
              <a:t> of </a:t>
            </a:r>
            <a:r>
              <a:rPr lang="en-US" sz="2000" i="1" dirty="0"/>
              <a:t>v</a:t>
            </a:r>
            <a:r>
              <a:rPr lang="en-US" sz="2000" dirty="0"/>
              <a:t> is the unique vertex </a:t>
            </a:r>
            <a:r>
              <a:rPr lang="en-US" sz="2000" i="1" dirty="0"/>
              <a:t>u</a:t>
            </a:r>
            <a:r>
              <a:rPr lang="en-US" sz="2000" dirty="0"/>
              <a:t> such that there is a directed edge from </a:t>
            </a:r>
            <a:r>
              <a:rPr lang="en-US" sz="2000" i="1" dirty="0"/>
              <a:t>u</a:t>
            </a:r>
            <a:r>
              <a:rPr lang="en-US" sz="2000" dirty="0"/>
              <a:t> to </a:t>
            </a:r>
            <a:r>
              <a:rPr lang="en-US" sz="2000" i="1" dirty="0"/>
              <a:t>v</a:t>
            </a:r>
            <a:r>
              <a:rPr lang="en-US" sz="2000" dirty="0"/>
              <a:t>. When </a:t>
            </a:r>
            <a:r>
              <a:rPr lang="en-US" sz="2000" i="1" dirty="0"/>
              <a:t>u</a:t>
            </a:r>
            <a:r>
              <a:rPr lang="en-US" sz="2000" dirty="0"/>
              <a:t> is a parent of </a:t>
            </a:r>
            <a:r>
              <a:rPr lang="en-US" sz="2000" i="1" dirty="0"/>
              <a:t>v</a:t>
            </a:r>
            <a:r>
              <a:rPr lang="en-US" sz="2000" dirty="0"/>
              <a:t>, </a:t>
            </a:r>
            <a:r>
              <a:rPr lang="en-US" sz="2000" i="1" dirty="0"/>
              <a:t>v</a:t>
            </a:r>
            <a:r>
              <a:rPr lang="en-US" sz="2000" dirty="0"/>
              <a:t> is called a </a:t>
            </a:r>
            <a:r>
              <a:rPr lang="en-US" sz="2000" i="1" dirty="0"/>
              <a:t>child</a:t>
            </a:r>
            <a:r>
              <a:rPr lang="en-US" sz="2000" dirty="0"/>
              <a:t> of </a:t>
            </a:r>
            <a:r>
              <a:rPr lang="en-US" sz="2000" i="1" dirty="0"/>
              <a:t>u</a:t>
            </a:r>
            <a:r>
              <a:rPr lang="en-US" sz="2000" dirty="0"/>
              <a:t>. Vertices with the same parent are called </a:t>
            </a:r>
            <a:r>
              <a:rPr lang="en-US" sz="2000" i="1" dirty="0"/>
              <a:t>siblings</a:t>
            </a:r>
            <a:r>
              <a:rPr lang="en-US" sz="2000" dirty="0"/>
              <a:t>.</a:t>
            </a:r>
          </a:p>
          <a:p>
            <a:pPr>
              <a:spcBef>
                <a:spcPts val="0"/>
              </a:spcBef>
            </a:pPr>
            <a:r>
              <a:rPr lang="en-US" sz="2000" dirty="0"/>
              <a:t>The </a:t>
            </a:r>
            <a:r>
              <a:rPr lang="en-US" sz="2000" i="1" dirty="0"/>
              <a:t>ancestors</a:t>
            </a:r>
            <a:r>
              <a:rPr lang="en-US" sz="2000" dirty="0"/>
              <a:t> of a vertex are the vertices in the path from the root to this vertex, excluding the vertex itself and including the root. The </a:t>
            </a:r>
            <a:r>
              <a:rPr lang="en-US" sz="2000" i="1" dirty="0"/>
              <a:t>descendants </a:t>
            </a:r>
            <a:r>
              <a:rPr lang="en-US" sz="2000" dirty="0"/>
              <a:t>of a vertex </a:t>
            </a:r>
            <a:r>
              <a:rPr lang="en-US" sz="2000" i="1" dirty="0"/>
              <a:t>v</a:t>
            </a:r>
            <a:r>
              <a:rPr lang="en-US" sz="2000" dirty="0"/>
              <a:t> are those vertices that have </a:t>
            </a:r>
            <a:r>
              <a:rPr lang="en-US" sz="2000" i="1" dirty="0"/>
              <a:t>v</a:t>
            </a:r>
            <a:r>
              <a:rPr lang="en-US" sz="2000" dirty="0"/>
              <a:t> as an ancestor.</a:t>
            </a:r>
          </a:p>
          <a:p>
            <a:pPr>
              <a:spcBef>
                <a:spcPts val="0"/>
              </a:spcBef>
            </a:pPr>
            <a:r>
              <a:rPr lang="en-US" sz="2000" dirty="0"/>
              <a:t>A vertex of a rooted tree with no children is called a </a:t>
            </a:r>
            <a:r>
              <a:rPr lang="en-US" sz="2000" i="1" dirty="0"/>
              <a:t>leaf</a:t>
            </a:r>
            <a:r>
              <a:rPr lang="en-US" sz="2000" dirty="0"/>
              <a:t>. Vertices that have children are called </a:t>
            </a:r>
            <a:r>
              <a:rPr lang="en-US" sz="2000" i="1" dirty="0"/>
              <a:t>internal vertices</a:t>
            </a:r>
            <a:r>
              <a:rPr lang="en-US" sz="2000" dirty="0"/>
              <a:t>.</a:t>
            </a:r>
          </a:p>
        </p:txBody>
      </p:sp>
      <p:sp>
        <p:nvSpPr>
          <p:cNvPr id="4" name="Content Placeholder 3">
            <a:extLst>
              <a:ext uri="{FF2B5EF4-FFF2-40B4-BE49-F238E27FC236}">
                <a16:creationId xmlns:a16="http://schemas.microsoft.com/office/drawing/2014/main" id="{AC04B015-9A29-4F03-A9B9-3FAE6D9913D3}"/>
              </a:ext>
            </a:extLst>
          </p:cNvPr>
          <p:cNvSpPr>
            <a:spLocks noGrp="1"/>
          </p:cNvSpPr>
          <p:nvPr>
            <p:ph idx="13"/>
          </p:nvPr>
        </p:nvSpPr>
        <p:spPr>
          <a:xfrm>
            <a:off x="457200" y="4648200"/>
            <a:ext cx="4038600" cy="1663823"/>
          </a:xfrm>
        </p:spPr>
        <p:txBody>
          <a:bodyPr/>
          <a:lstStyle/>
          <a:p>
            <a:pPr>
              <a:spcBef>
                <a:spcPts val="0"/>
              </a:spcBef>
            </a:pPr>
            <a:r>
              <a:rPr lang="en-US" sz="2000" dirty="0"/>
              <a:t>If </a:t>
            </a:r>
            <a:r>
              <a:rPr lang="en-US" sz="2000" i="1" dirty="0"/>
              <a:t>a</a:t>
            </a:r>
            <a:r>
              <a:rPr lang="en-US" sz="2000" dirty="0"/>
              <a:t> is a vertex in a tree, the </a:t>
            </a:r>
            <a:r>
              <a:rPr lang="en-US" sz="2000" i="1" dirty="0"/>
              <a:t>subtree </a:t>
            </a:r>
            <a:r>
              <a:rPr lang="en-US" sz="2000" dirty="0"/>
              <a:t>with </a:t>
            </a:r>
            <a:r>
              <a:rPr lang="en-US" sz="2000" i="1" dirty="0"/>
              <a:t>a</a:t>
            </a:r>
            <a:r>
              <a:rPr lang="en-US" sz="2000" dirty="0"/>
              <a:t> as its root is the subgraph of the tree consisting of </a:t>
            </a:r>
            <a:r>
              <a:rPr lang="en-US" sz="2000" i="1" dirty="0"/>
              <a:t>a</a:t>
            </a:r>
            <a:r>
              <a:rPr lang="en-US" sz="2000" dirty="0"/>
              <a:t> and its descendants and all edges incident to these descendants.</a:t>
            </a:r>
          </a:p>
        </p:txBody>
      </p:sp>
      <p:pic>
        <p:nvPicPr>
          <p:cNvPr id="16" name="Picture 3" descr="A tree diagram.">
            <a:extLst>
              <a:ext uri="{FF2B5EF4-FFF2-40B4-BE49-F238E27FC236}">
                <a16:creationId xmlns:a16="http://schemas.microsoft.com/office/drawing/2014/main" id="{4EC39AF9-1DFB-4C17-983C-FDF81EECA3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70832" y="4343400"/>
            <a:ext cx="4315968" cy="205435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66D2A88E-9E99-4F49-B547-A8416C6737F1}"/>
              </a:ext>
            </a:extLst>
          </p:cNvPr>
          <p:cNvSpPr>
            <a:spLocks noGrp="1"/>
          </p:cNvSpPr>
          <p:nvPr>
            <p:ph type="body" sz="quarter" idx="15"/>
          </p:nvPr>
        </p:nvSpPr>
        <p:spPr>
          <a:xfrm>
            <a:off x="3465576" y="6477000"/>
            <a:ext cx="2212848" cy="157114"/>
          </a:xfrm>
        </p:spPr>
        <p:txBody>
          <a:bodyPr/>
          <a:lstStyle/>
          <a:p>
            <a:r>
              <a:rPr lang="en-US" dirty="0">
                <a:hlinkClick r:id="rId3" action="ppaction://hlinksldjump"/>
              </a:rPr>
              <a:t>Access the text alternative for slide images.</a:t>
            </a:r>
            <a:endParaRPr lang="en-US" dirty="0"/>
          </a:p>
        </p:txBody>
      </p:sp>
      <p:sp>
        <p:nvSpPr>
          <p:cNvPr id="11" name="Slide Number Placeholder 5">
            <a:extLst>
              <a:ext uri="{FF2B5EF4-FFF2-40B4-BE49-F238E27FC236}">
                <a16:creationId xmlns:a16="http://schemas.microsoft.com/office/drawing/2014/main" id="{57706EB8-6E87-430E-AB21-E097C3C20867}"/>
              </a:ext>
            </a:extLst>
          </p:cNvPr>
          <p:cNvSpPr txBox="1">
            <a:spLocks/>
          </p:cNvSpPr>
          <p:nvPr/>
        </p:nvSpPr>
        <p:spPr>
          <a:xfrm>
            <a:off x="8686800" y="6705600"/>
            <a:ext cx="457200" cy="157113"/>
          </a:xfrm>
          <a:prstGeom prst="rect">
            <a:avLst/>
          </a:prstGeom>
        </p:spPr>
        <p:txBody>
          <a:bodyPr vert="horz" lIns="91440" tIns="45720" rIns="91440" bIns="45720" rtlCol="0" anchor="ctr"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7A6AB7-ED92-4CC2-895B-E46908831F7A}"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163222107"/>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63">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518B"/>
      </a:hlink>
      <a:folHlink>
        <a:srgbClr val="0051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ppendix_Master">
  <a:themeElements>
    <a:clrScheme name="Custom 17">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End slide">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16_Modified_MHHE_Accessible" id="{E82C14FF-4BDE-4F64-9A68-F6EDA5AFB1BB}" vid="{F737F535-3048-4356-99AF-2805CA228E6B}"/>
    </a:ext>
  </a:extLst>
</a:theme>
</file>

<file path=ppt/theme/theme7.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5685</TotalTime>
  <Words>7337</Words>
  <Application>Microsoft Office PowerPoint</Application>
  <PresentationFormat>On-screen Show (4:3)</PresentationFormat>
  <Paragraphs>476</Paragraphs>
  <Slides>67</Slides>
  <Notes>1</Notes>
  <HiddenSlides>23</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67</vt:i4>
      </vt:variant>
    </vt:vector>
  </HeadingPairs>
  <TitlesOfParts>
    <vt:vector size="86" baseType="lpstr">
      <vt:lpstr>Arial</vt:lpstr>
      <vt:lpstr>ArumSans Bold</vt:lpstr>
      <vt:lpstr>ArumSans Regular</vt:lpstr>
      <vt:lpstr>Calibri</vt:lpstr>
      <vt:lpstr>Calibri (Body)</vt:lpstr>
      <vt:lpstr>Vectipede Rg</vt:lpstr>
      <vt:lpstr>Wingdings 2</vt:lpstr>
      <vt:lpstr>FIRST, BREAK, LAST slides </vt:lpstr>
      <vt:lpstr>Alternate FIRST, BREAK, LAST slides</vt:lpstr>
      <vt:lpstr>Plain BODY/MAIN CONTENT</vt:lpstr>
      <vt:lpstr>Red bar footer BODY/MAIN CONTENT</vt:lpstr>
      <vt:lpstr>Appendix_Master</vt:lpstr>
      <vt:lpstr>End slide</vt:lpstr>
      <vt:lpstr>PLAIN Section Divider, Quotes, Callouts</vt:lpstr>
      <vt:lpstr>RED FOOTER Section Divider, Quotes, Callouts</vt:lpstr>
      <vt:lpstr>BLUE Section Divider, Quotes, Callouts</vt:lpstr>
      <vt:lpstr>Plain_APPENDIX</vt:lpstr>
      <vt:lpstr>Red Bar Footer_APPENDIX</vt:lpstr>
      <vt:lpstr>Equation</vt:lpstr>
      <vt:lpstr>Trees</vt:lpstr>
      <vt:lpstr>Chapter Summary</vt:lpstr>
      <vt:lpstr>Introduction to Trees</vt:lpstr>
      <vt:lpstr>Section Summary 1</vt:lpstr>
      <vt:lpstr>Trees 1</vt:lpstr>
      <vt:lpstr>Trees 2</vt:lpstr>
      <vt:lpstr>Trees as Models</vt:lpstr>
      <vt:lpstr>Rooted Trees</vt:lpstr>
      <vt:lpstr>Rooted Tree Terminology</vt:lpstr>
      <vt:lpstr>Terminology for Rooted Trees</vt:lpstr>
      <vt:lpstr>m-ary Rooted Trees</vt:lpstr>
      <vt:lpstr>Ordered Rooted Trees</vt:lpstr>
      <vt:lpstr>Properties of Trees</vt:lpstr>
      <vt:lpstr>Counting Vertices in Full m-Ary Trees 1</vt:lpstr>
      <vt:lpstr>Counting Vertices in Full m-Ary Trees 2</vt:lpstr>
      <vt:lpstr>Level of vertices and height of trees</vt:lpstr>
      <vt:lpstr>Balanced m-Ary Trees</vt:lpstr>
      <vt:lpstr>The Bound for the Number of Leaves in an m-Ary Tree</vt:lpstr>
      <vt:lpstr>Tree Traversal </vt:lpstr>
      <vt:lpstr>Section Summary 2</vt:lpstr>
      <vt:lpstr>Tree Traversal</vt:lpstr>
      <vt:lpstr>Preorder Traversal 1</vt:lpstr>
      <vt:lpstr>Preorder Traversal 2</vt:lpstr>
      <vt:lpstr>Inorder Traversal 1</vt:lpstr>
      <vt:lpstr>Inorder Traversal 2</vt:lpstr>
      <vt:lpstr>Postorder Traversal 1</vt:lpstr>
      <vt:lpstr>Postorder Traversal 2</vt:lpstr>
      <vt:lpstr>Expression Trees</vt:lpstr>
      <vt:lpstr>Infix Notation</vt:lpstr>
      <vt:lpstr>Prefix Notation</vt:lpstr>
      <vt:lpstr>Postfix Notation</vt:lpstr>
      <vt:lpstr>Spanning Trees</vt:lpstr>
      <vt:lpstr>Section Summary 3</vt:lpstr>
      <vt:lpstr>Spanning Trees 1</vt:lpstr>
      <vt:lpstr>Spanning Trees 2</vt:lpstr>
      <vt:lpstr>Depth-First Search 1</vt:lpstr>
      <vt:lpstr>Depth-First Search 2</vt:lpstr>
      <vt:lpstr>Depth-First Search 3</vt:lpstr>
      <vt:lpstr>Depth-First Search Algorithm</vt:lpstr>
      <vt:lpstr>Breadth-First Search 1</vt:lpstr>
      <vt:lpstr>Breadth-First Search 2</vt:lpstr>
      <vt:lpstr>Breadth-First Search Algorithm</vt:lpstr>
      <vt:lpstr>Depth-First Search in Directed Graphs</vt:lpstr>
      <vt:lpstr>End of Main Content</vt:lpstr>
      <vt:lpstr>Accessibility Content:  Text Alternatives for Images</vt:lpstr>
      <vt:lpstr>Trees 1 – Text Alternative</vt:lpstr>
      <vt:lpstr>Trees as Models – Text Alternative</vt:lpstr>
      <vt:lpstr>Rooted Trees – Text Alternative</vt:lpstr>
      <vt:lpstr>Rooted Tree Terminology – Text Alternative</vt:lpstr>
      <vt:lpstr>Terminology for Rooted Trees – Text Alternative</vt:lpstr>
      <vt:lpstr>m-ary Rooted Trees – Text Alternative</vt:lpstr>
      <vt:lpstr>Ordered Rooted Trees – Text Alternative</vt:lpstr>
      <vt:lpstr>Level of vertices and height of trees – Text Alternative</vt:lpstr>
      <vt:lpstr>Balanced m-Ary Trees – Text Alternative</vt:lpstr>
      <vt:lpstr>Preorder Traversal 1 – Text Alternative</vt:lpstr>
      <vt:lpstr>Preorder Traversal 2 – Text Alternative</vt:lpstr>
      <vt:lpstr>Inorder Traversal 1 – Text Alternative</vt:lpstr>
      <vt:lpstr>Inorder Traversal 2 – Text Alternative</vt:lpstr>
      <vt:lpstr>Postorder Traversal 1 – Text Alternative</vt:lpstr>
      <vt:lpstr>Postorder Traversal 2 – Text Alternative</vt:lpstr>
      <vt:lpstr>Expression Trees – Text Alternative</vt:lpstr>
      <vt:lpstr>Infix Notation – Text Alternative</vt:lpstr>
      <vt:lpstr>Prefix Notation – Text Alternative</vt:lpstr>
      <vt:lpstr>Postfix Notation – Text Alternative</vt:lpstr>
      <vt:lpstr>Depth-First Search 2 – Text Alternative</vt:lpstr>
      <vt:lpstr>Breadth-First Search 2 – Text Alternative</vt:lpstr>
      <vt:lpstr>Depth-First Search in Directed Graphs – Text Alternative</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Trees</dc:title>
  <dc:creator>Hahn, Sandra</dc:creator>
  <cp:lastModifiedBy>Ritik Singh</cp:lastModifiedBy>
  <cp:revision>1388</cp:revision>
  <dcterms:created xsi:type="dcterms:W3CDTF">2017-12-05T17:18:18Z</dcterms:created>
  <dcterms:modified xsi:type="dcterms:W3CDTF">2021-09-16T13:14:56Z</dcterms:modified>
</cp:coreProperties>
</file>