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5.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6.xml" ContentType="application/vnd.openxmlformats-officedocument.theme+xml"/>
  <Override PartName="/ppt/slideLayouts/slideLayout51.xml" ContentType="application/vnd.openxmlformats-officedocument.presentationml.slideLayout+xml"/>
  <Override PartName="/ppt/theme/theme7.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8.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9.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10.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974" r:id="rId5"/>
    <p:sldMasterId id="2147483838" r:id="rId6"/>
    <p:sldMasterId id="2147483972" r:id="rId7"/>
    <p:sldMasterId id="2147483713" r:id="rId8"/>
    <p:sldMasterId id="2147483674" r:id="rId9"/>
    <p:sldMasterId id="2147483897" r:id="rId10"/>
    <p:sldMasterId id="2147483960" r:id="rId11"/>
  </p:sldMasterIdLst>
  <p:notesMasterIdLst>
    <p:notesMasterId r:id="rId73"/>
  </p:notesMasterIdLst>
  <p:handoutMasterIdLst>
    <p:handoutMasterId r:id="rId74"/>
  </p:handoutMasterIdLst>
  <p:sldIdLst>
    <p:sldId id="527" r:id="rId12"/>
    <p:sldId id="276" r:id="rId13"/>
    <p:sldId id="414" r:id="rId14"/>
    <p:sldId id="419" r:id="rId15"/>
    <p:sldId id="539" r:id="rId16"/>
    <p:sldId id="540" r:id="rId17"/>
    <p:sldId id="541" r:id="rId18"/>
    <p:sldId id="542" r:id="rId19"/>
    <p:sldId id="543" r:id="rId20"/>
    <p:sldId id="544" r:id="rId21"/>
    <p:sldId id="545" r:id="rId22"/>
    <p:sldId id="546" r:id="rId23"/>
    <p:sldId id="547" r:id="rId24"/>
    <p:sldId id="548" r:id="rId25"/>
    <p:sldId id="535" r:id="rId26"/>
    <p:sldId id="549" r:id="rId27"/>
    <p:sldId id="487" r:id="rId28"/>
    <p:sldId id="488" r:id="rId29"/>
    <p:sldId id="550" r:id="rId30"/>
    <p:sldId id="551" r:id="rId31"/>
    <p:sldId id="552" r:id="rId32"/>
    <p:sldId id="553" r:id="rId33"/>
    <p:sldId id="554" r:id="rId34"/>
    <p:sldId id="494" r:id="rId35"/>
    <p:sldId id="495" r:id="rId36"/>
    <p:sldId id="496" r:id="rId37"/>
    <p:sldId id="497" r:id="rId38"/>
    <p:sldId id="498" r:id="rId39"/>
    <p:sldId id="499" r:id="rId40"/>
    <p:sldId id="500" r:id="rId41"/>
    <p:sldId id="537" r:id="rId42"/>
    <p:sldId id="502" r:id="rId43"/>
    <p:sldId id="503" r:id="rId44"/>
    <p:sldId id="555" r:id="rId45"/>
    <p:sldId id="505" r:id="rId46"/>
    <p:sldId id="567" r:id="rId47"/>
    <p:sldId id="557" r:id="rId48"/>
    <p:sldId id="558" r:id="rId49"/>
    <p:sldId id="559" r:id="rId50"/>
    <p:sldId id="560" r:id="rId51"/>
    <p:sldId id="561" r:id="rId52"/>
    <p:sldId id="562" r:id="rId53"/>
    <p:sldId id="436" r:id="rId54"/>
    <p:sldId id="437" r:id="rId55"/>
    <p:sldId id="513" r:id="rId56"/>
    <p:sldId id="514" r:id="rId57"/>
    <p:sldId id="563" r:id="rId58"/>
    <p:sldId id="516" r:id="rId59"/>
    <p:sldId id="564" r:id="rId60"/>
    <p:sldId id="565" r:id="rId61"/>
    <p:sldId id="519" r:id="rId62"/>
    <p:sldId id="566" r:id="rId63"/>
    <p:sldId id="528" r:id="rId64"/>
    <p:sldId id="529" r:id="rId65"/>
    <p:sldId id="530" r:id="rId66"/>
    <p:sldId id="536" r:id="rId67"/>
    <p:sldId id="531" r:id="rId68"/>
    <p:sldId id="532" r:id="rId69"/>
    <p:sldId id="533" r:id="rId70"/>
    <p:sldId id="538" r:id="rId71"/>
    <p:sldId id="534"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48882CA0-1ECF-4DB2-8664-6267B0A9368C}">
          <p14:sldIdLst>
            <p14:sldId id="527"/>
            <p14:sldId id="276"/>
            <p14:sldId id="414"/>
            <p14:sldId id="419"/>
            <p14:sldId id="539"/>
            <p14:sldId id="540"/>
            <p14:sldId id="541"/>
            <p14:sldId id="542"/>
            <p14:sldId id="543"/>
            <p14:sldId id="544"/>
            <p14:sldId id="545"/>
            <p14:sldId id="546"/>
            <p14:sldId id="547"/>
            <p14:sldId id="548"/>
            <p14:sldId id="535"/>
            <p14:sldId id="549"/>
            <p14:sldId id="487"/>
            <p14:sldId id="488"/>
            <p14:sldId id="550"/>
            <p14:sldId id="551"/>
            <p14:sldId id="552"/>
            <p14:sldId id="553"/>
            <p14:sldId id="554"/>
            <p14:sldId id="494"/>
            <p14:sldId id="495"/>
            <p14:sldId id="496"/>
            <p14:sldId id="497"/>
            <p14:sldId id="498"/>
            <p14:sldId id="499"/>
            <p14:sldId id="500"/>
            <p14:sldId id="537"/>
            <p14:sldId id="502"/>
            <p14:sldId id="503"/>
            <p14:sldId id="555"/>
            <p14:sldId id="505"/>
            <p14:sldId id="567"/>
            <p14:sldId id="557"/>
            <p14:sldId id="558"/>
            <p14:sldId id="559"/>
            <p14:sldId id="560"/>
            <p14:sldId id="561"/>
            <p14:sldId id="562"/>
            <p14:sldId id="436"/>
            <p14:sldId id="437"/>
            <p14:sldId id="513"/>
            <p14:sldId id="514"/>
            <p14:sldId id="563"/>
            <p14:sldId id="516"/>
            <p14:sldId id="564"/>
            <p14:sldId id="565"/>
            <p14:sldId id="519"/>
            <p14:sldId id="566"/>
            <p14:sldId id="528"/>
          </p14:sldIdLst>
        </p14:section>
        <p14:section name="Appendix: Image Descriptions for Unsighted Students" id="{EA5C19C8-75D7-43D9-93C2-959DAC26F503}">
          <p14:sldIdLst>
            <p14:sldId id="529"/>
            <p14:sldId id="530"/>
            <p14:sldId id="536"/>
            <p14:sldId id="531"/>
            <p14:sldId id="532"/>
            <p14:sldId id="533"/>
            <p14:sldId id="538"/>
            <p14:sldId id="534"/>
          </p14:sldIdLst>
        </p14:section>
      </p14:sectionLst>
    </p:ex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587B"/>
    <a:srgbClr val="14AAE1"/>
    <a:srgbClr val="E1F3FF"/>
    <a:srgbClr val="04617B"/>
    <a:srgbClr val="505050"/>
    <a:srgbClr val="B60000"/>
    <a:srgbClr val="00518B"/>
    <a:srgbClr val="214E91"/>
    <a:srgbClr val="085367"/>
    <a:srgbClr val="6A6A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62" autoAdjust="0"/>
    <p:restoredTop sz="95742" autoAdjust="0"/>
  </p:normalViewPr>
  <p:slideViewPr>
    <p:cSldViewPr>
      <p:cViewPr varScale="1">
        <p:scale>
          <a:sx n="105" d="100"/>
          <a:sy n="105" d="100"/>
        </p:scale>
        <p:origin x="1518" y="108"/>
      </p:cViewPr>
      <p:guideLst>
        <p:guide orient="horz" pos="3408"/>
        <p:guide orient="horz" pos="3600"/>
        <p:guide orient="horz" pos="912"/>
        <p:guide orient="horz" pos="3360"/>
        <p:guide pos="5616"/>
        <p:guide pos="4320"/>
      </p:guideLst>
    </p:cSldViewPr>
  </p:slideViewPr>
  <p:outlineViewPr>
    <p:cViewPr>
      <p:scale>
        <a:sx n="33" d="100"/>
        <a:sy n="33" d="100"/>
      </p:scale>
      <p:origin x="0" y="-2679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5.xml"/><Relationship Id="rId21" Type="http://schemas.openxmlformats.org/officeDocument/2006/relationships/slide" Target="slides/slide10.xml"/><Relationship Id="rId42" Type="http://schemas.openxmlformats.org/officeDocument/2006/relationships/slide" Target="slides/slide31.xml"/><Relationship Id="rId47" Type="http://schemas.openxmlformats.org/officeDocument/2006/relationships/slide" Target="slides/slide36.xml"/><Relationship Id="rId63" Type="http://schemas.openxmlformats.org/officeDocument/2006/relationships/slide" Target="slides/slide52.xml"/><Relationship Id="rId68" Type="http://schemas.openxmlformats.org/officeDocument/2006/relationships/slide" Target="slides/slide57.xml"/><Relationship Id="rId16" Type="http://schemas.openxmlformats.org/officeDocument/2006/relationships/slide" Target="slides/slide5.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slide" Target="slides/slide55.xml"/><Relationship Id="rId74" Type="http://schemas.openxmlformats.org/officeDocument/2006/relationships/handoutMaster" Target="handoutMasters/handoutMaster1.xml"/><Relationship Id="rId5" Type="http://schemas.openxmlformats.org/officeDocument/2006/relationships/slideMaster" Target="slideMasters/slideMaster5.xml"/><Relationship Id="rId61" Type="http://schemas.openxmlformats.org/officeDocument/2006/relationships/slide" Target="slides/slide50.xml"/><Relationship Id="rId19" Type="http://schemas.openxmlformats.org/officeDocument/2006/relationships/slide" Target="slides/slide8.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slide" Target="slides/slide58.xml"/><Relationship Id="rId77"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40.xml"/><Relationship Id="rId72" Type="http://schemas.openxmlformats.org/officeDocument/2006/relationships/slide" Target="slides/slide61.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slide" Target="slides/slide5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10" Type="http://schemas.openxmlformats.org/officeDocument/2006/relationships/slideMaster" Target="slideMasters/slideMaster10.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2.xml"/><Relationship Id="rId18" Type="http://schemas.openxmlformats.org/officeDocument/2006/relationships/slide" Target="slides/slide7.xml"/><Relationship Id="rId39" Type="http://schemas.openxmlformats.org/officeDocument/2006/relationships/slide" Target="slides/slide28.xml"/><Relationship Id="rId34" Type="http://schemas.openxmlformats.org/officeDocument/2006/relationships/slide" Target="slides/slide23.xml"/><Relationship Id="rId50" Type="http://schemas.openxmlformats.org/officeDocument/2006/relationships/slide" Target="slides/slide39.xml"/><Relationship Id="rId55" Type="http://schemas.openxmlformats.org/officeDocument/2006/relationships/slide" Target="slides/slide44.xml"/><Relationship Id="rId76"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60.xml"/><Relationship Id="rId2" Type="http://schemas.openxmlformats.org/officeDocument/2006/relationships/slideMaster" Target="slideMasters/slideMaster2.xml"/><Relationship Id="rId2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Calibri (Body)"/>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latin typeface="Calibri (Body)"/>
              </a:rPr>
              <a:t>15-Sep-21</a:t>
            </a:fld>
            <a:endParaRPr lang="en-US" dirty="0">
              <a:latin typeface="Calibri (Body)"/>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Calibri (Body)"/>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latin typeface="Calibri (Body)"/>
              </a:rPr>
              <a:t>‹#›</a:t>
            </a:fld>
            <a:endParaRPr lang="en-US" dirty="0">
              <a:latin typeface="Calibri (Body)"/>
            </a:endParaRPr>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Body)"/>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libri (Body)"/>
              </a:defRPr>
            </a:lvl1pPr>
          </a:lstStyle>
          <a:p>
            <a:fld id="{0D84B720-C9F6-4BFC-BC5C-B1B8D70204DA}" type="datetimeFigureOut">
              <a:rPr lang="en-US" smtClean="0"/>
              <a:pPr/>
              <a:t>15-Sep-21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Body)"/>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libri (Body)"/>
              </a:defRPr>
            </a:lvl1pPr>
          </a:lstStyle>
          <a:p>
            <a:fld id="{5D003D02-7E89-4EBF-B123-9C334E1BFEF7}" type="slidenum">
              <a:rPr lang="en-US" smtClean="0"/>
              <a:pPr/>
              <a:t>‹#›</a:t>
            </a:fld>
            <a:endParaRPr lang="en-US" dirty="0"/>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Body)"/>
        <a:ea typeface="+mn-ea"/>
        <a:cs typeface="+mn-cs"/>
      </a:defRPr>
    </a:lvl1pPr>
    <a:lvl2pPr marL="457200" algn="l" defTabSz="914400" rtl="0" eaLnBrk="1" latinLnBrk="0" hangingPunct="1">
      <a:defRPr sz="1200" kern="1200">
        <a:solidFill>
          <a:schemeClr val="tx1"/>
        </a:solidFill>
        <a:latin typeface="Calibri (Body)"/>
        <a:ea typeface="+mn-ea"/>
        <a:cs typeface="+mn-cs"/>
      </a:defRPr>
    </a:lvl2pPr>
    <a:lvl3pPr marL="914400" algn="l" defTabSz="914400" rtl="0" eaLnBrk="1" latinLnBrk="0" hangingPunct="1">
      <a:defRPr sz="1200" kern="1200">
        <a:solidFill>
          <a:schemeClr val="tx1"/>
        </a:solidFill>
        <a:latin typeface="Calibri (Body)"/>
        <a:ea typeface="+mn-ea"/>
        <a:cs typeface="+mn-cs"/>
      </a:defRPr>
    </a:lvl3pPr>
    <a:lvl4pPr marL="1371600" algn="l" defTabSz="914400" rtl="0" eaLnBrk="1" latinLnBrk="0" hangingPunct="1">
      <a:defRPr sz="1200" kern="1200">
        <a:solidFill>
          <a:schemeClr val="tx1"/>
        </a:solidFill>
        <a:latin typeface="Calibri (Body)"/>
        <a:ea typeface="+mn-ea"/>
        <a:cs typeface="+mn-cs"/>
      </a:defRPr>
    </a:lvl4pPr>
    <a:lvl5pPr marL="1828800" algn="l" defTabSz="914400" rtl="0" eaLnBrk="1" latinLnBrk="0" hangingPunct="1">
      <a:defRPr sz="1200" kern="1200">
        <a:solidFill>
          <a:schemeClr val="tx1"/>
        </a:solidFill>
        <a:latin typeface="Calibri (Body)"/>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6</a:t>
            </a:fld>
            <a:endParaRPr lang="en-US" dirty="0"/>
          </a:p>
        </p:txBody>
      </p:sp>
    </p:spTree>
    <p:extLst>
      <p:ext uri="{BB962C8B-B14F-4D97-AF65-F5344CB8AC3E}">
        <p14:creationId xmlns:p14="http://schemas.microsoft.com/office/powerpoint/2010/main" val="2137874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19</a:t>
            </a:fld>
            <a:endParaRPr lang="en-US" dirty="0"/>
          </a:p>
        </p:txBody>
      </p:sp>
    </p:spTree>
    <p:extLst>
      <p:ext uri="{BB962C8B-B14F-4D97-AF65-F5344CB8AC3E}">
        <p14:creationId xmlns:p14="http://schemas.microsoft.com/office/powerpoint/2010/main" val="3187472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31</a:t>
            </a:fld>
            <a:endParaRPr lang="en-US" dirty="0"/>
          </a:p>
        </p:txBody>
      </p:sp>
    </p:spTree>
    <p:extLst>
      <p:ext uri="{BB962C8B-B14F-4D97-AF65-F5344CB8AC3E}">
        <p14:creationId xmlns:p14="http://schemas.microsoft.com/office/powerpoint/2010/main" val="92345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49</a:t>
            </a:fld>
            <a:endParaRPr lang="en-US" dirty="0"/>
          </a:p>
        </p:txBody>
      </p:sp>
    </p:spTree>
    <p:extLst>
      <p:ext uri="{BB962C8B-B14F-4D97-AF65-F5344CB8AC3E}">
        <p14:creationId xmlns:p14="http://schemas.microsoft.com/office/powerpoint/2010/main" val="2946034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Calibri (Body)"/>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742950" indent="-285750">
              <a:spcAft>
                <a:spcPts val="800"/>
              </a:spcAft>
              <a:buFont typeface="Arial" panose="020B0604020202020204" pitchFamily="34" charset="0"/>
              <a:buChar char="•"/>
              <a:defRPr sz="2000">
                <a:latin typeface="Calibri (Body)"/>
              </a:defRPr>
            </a:lvl2pPr>
            <a:lvl3pPr marL="1143000" indent="-228600">
              <a:spcAft>
                <a:spcPts val="800"/>
              </a:spcAft>
              <a:buFont typeface="Arial" panose="020B0604020202020204" pitchFamily="34" charset="0"/>
              <a:buChar char="•"/>
              <a:defRPr sz="1800">
                <a:latin typeface="Calibri (Body)"/>
              </a:defRPr>
            </a:lvl3pPr>
            <a:lvl4pPr marL="1600200" indent="-228600">
              <a:spcAft>
                <a:spcPts val="800"/>
              </a:spcAft>
              <a:buFont typeface="Arial" panose="020B0604020202020204" pitchFamily="34" charset="0"/>
              <a:buChar char="•"/>
              <a:defRPr sz="1600">
                <a:latin typeface="Calibri (Body)"/>
              </a:defRPr>
            </a:lvl4pPr>
            <a:lvl5pPr marL="2057400" indent="-22860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latin typeface="Calibri (Body)"/>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latin typeface="Calibri (Body)"/>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atin typeface="Calibri (Body)"/>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atin typeface="Calibri (Body)"/>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835363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0" name="Content Placeholder 1">
            <a:extLst>
              <a:ext uri="{FF2B5EF4-FFF2-40B4-BE49-F238E27FC236}">
                <a16:creationId xmlns:a16="http://schemas.microsoft.com/office/drawing/2014/main" id="{F68BA59F-B2B7-43A8-BD3D-92CC992C7311}"/>
              </a:ext>
            </a:extLst>
          </p:cNvPr>
          <p:cNvSpPr>
            <a:spLocks noGrp="1"/>
          </p:cNvSpPr>
          <p:nvPr>
            <p:ph idx="19"/>
          </p:nvPr>
        </p:nvSpPr>
        <p:spPr>
          <a:xfrm>
            <a:off x="4953000" y="129540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1" name="Content Placeholder 1">
            <a:extLst>
              <a:ext uri="{FF2B5EF4-FFF2-40B4-BE49-F238E27FC236}">
                <a16:creationId xmlns:a16="http://schemas.microsoft.com/office/drawing/2014/main" id="{D81CCA73-2289-48F6-AD53-A8982796E64A}"/>
              </a:ext>
            </a:extLst>
          </p:cNvPr>
          <p:cNvSpPr>
            <a:spLocks noGrp="1"/>
          </p:cNvSpPr>
          <p:nvPr>
            <p:ph idx="20"/>
          </p:nvPr>
        </p:nvSpPr>
        <p:spPr>
          <a:xfrm>
            <a:off x="4953000" y="1826723"/>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2" name="Content Placeholder 1">
            <a:extLst>
              <a:ext uri="{FF2B5EF4-FFF2-40B4-BE49-F238E27FC236}">
                <a16:creationId xmlns:a16="http://schemas.microsoft.com/office/drawing/2014/main" id="{8EB25B95-33AE-4B43-8FC6-82EDB2E3C63D}"/>
              </a:ext>
            </a:extLst>
          </p:cNvPr>
          <p:cNvSpPr>
            <a:spLocks noGrp="1"/>
          </p:cNvSpPr>
          <p:nvPr>
            <p:ph idx="21"/>
          </p:nvPr>
        </p:nvSpPr>
        <p:spPr>
          <a:xfrm>
            <a:off x="4953000" y="2358046"/>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3" name="Content Placeholder 1">
            <a:extLst>
              <a:ext uri="{FF2B5EF4-FFF2-40B4-BE49-F238E27FC236}">
                <a16:creationId xmlns:a16="http://schemas.microsoft.com/office/drawing/2014/main" id="{7423505E-D007-4C48-A00F-AB0F071AE383}"/>
              </a:ext>
            </a:extLst>
          </p:cNvPr>
          <p:cNvSpPr>
            <a:spLocks noGrp="1"/>
          </p:cNvSpPr>
          <p:nvPr>
            <p:ph idx="22"/>
          </p:nvPr>
        </p:nvSpPr>
        <p:spPr>
          <a:xfrm>
            <a:off x="4953000" y="2889369"/>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4" name="Content Placeholder 1">
            <a:extLst>
              <a:ext uri="{FF2B5EF4-FFF2-40B4-BE49-F238E27FC236}">
                <a16:creationId xmlns:a16="http://schemas.microsoft.com/office/drawing/2014/main" id="{90F8FADA-42BF-478C-ADF1-2C585D34E3C8}"/>
              </a:ext>
            </a:extLst>
          </p:cNvPr>
          <p:cNvSpPr>
            <a:spLocks noGrp="1"/>
          </p:cNvSpPr>
          <p:nvPr>
            <p:ph idx="23"/>
          </p:nvPr>
        </p:nvSpPr>
        <p:spPr>
          <a:xfrm>
            <a:off x="4953000" y="3420692"/>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5" name="Content Placeholder 1">
            <a:extLst>
              <a:ext uri="{FF2B5EF4-FFF2-40B4-BE49-F238E27FC236}">
                <a16:creationId xmlns:a16="http://schemas.microsoft.com/office/drawing/2014/main" id="{C3D3B322-7E11-4A74-822F-210C90049E4C}"/>
              </a:ext>
            </a:extLst>
          </p:cNvPr>
          <p:cNvSpPr>
            <a:spLocks noGrp="1"/>
          </p:cNvSpPr>
          <p:nvPr>
            <p:ph idx="24"/>
          </p:nvPr>
        </p:nvSpPr>
        <p:spPr>
          <a:xfrm>
            <a:off x="4953000" y="3952015"/>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6" name="Content Placeholder 1">
            <a:extLst>
              <a:ext uri="{FF2B5EF4-FFF2-40B4-BE49-F238E27FC236}">
                <a16:creationId xmlns:a16="http://schemas.microsoft.com/office/drawing/2014/main" id="{A1B973CF-2BB8-478D-AD3C-0D055434637B}"/>
              </a:ext>
            </a:extLst>
          </p:cNvPr>
          <p:cNvSpPr>
            <a:spLocks noGrp="1"/>
          </p:cNvSpPr>
          <p:nvPr>
            <p:ph idx="25"/>
          </p:nvPr>
        </p:nvSpPr>
        <p:spPr>
          <a:xfrm>
            <a:off x="4953000" y="4483338"/>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7" name="Content Placeholder 1">
            <a:extLst>
              <a:ext uri="{FF2B5EF4-FFF2-40B4-BE49-F238E27FC236}">
                <a16:creationId xmlns:a16="http://schemas.microsoft.com/office/drawing/2014/main" id="{5D454119-E814-45B7-942B-86815A62C091}"/>
              </a:ext>
            </a:extLst>
          </p:cNvPr>
          <p:cNvSpPr>
            <a:spLocks noGrp="1"/>
          </p:cNvSpPr>
          <p:nvPr>
            <p:ph idx="26"/>
          </p:nvPr>
        </p:nvSpPr>
        <p:spPr>
          <a:xfrm>
            <a:off x="4953000" y="5014661"/>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8" name="Content Placeholder 1">
            <a:extLst>
              <a:ext uri="{FF2B5EF4-FFF2-40B4-BE49-F238E27FC236}">
                <a16:creationId xmlns:a16="http://schemas.microsoft.com/office/drawing/2014/main" id="{EF5640C2-3BCC-40E9-B32F-F1256BC966A1}"/>
              </a:ext>
            </a:extLst>
          </p:cNvPr>
          <p:cNvSpPr>
            <a:spLocks noGrp="1"/>
          </p:cNvSpPr>
          <p:nvPr>
            <p:ph idx="27"/>
          </p:nvPr>
        </p:nvSpPr>
        <p:spPr>
          <a:xfrm>
            <a:off x="4953000" y="5545984"/>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9" name="Content Placeholder 1">
            <a:extLst>
              <a:ext uri="{FF2B5EF4-FFF2-40B4-BE49-F238E27FC236}">
                <a16:creationId xmlns:a16="http://schemas.microsoft.com/office/drawing/2014/main" id="{E08DC7A5-6E88-4B17-B755-094995E3DADB}"/>
              </a:ext>
            </a:extLst>
          </p:cNvPr>
          <p:cNvSpPr>
            <a:spLocks noGrp="1"/>
          </p:cNvSpPr>
          <p:nvPr>
            <p:ph idx="28"/>
          </p:nvPr>
        </p:nvSpPr>
        <p:spPr>
          <a:xfrm>
            <a:off x="4953000" y="607731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31911955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0" name="Content Placeholder 1">
            <a:extLst>
              <a:ext uri="{FF2B5EF4-FFF2-40B4-BE49-F238E27FC236}">
                <a16:creationId xmlns:a16="http://schemas.microsoft.com/office/drawing/2014/main" id="{F68BA59F-B2B7-43A8-BD3D-92CC992C7311}"/>
              </a:ext>
            </a:extLst>
          </p:cNvPr>
          <p:cNvSpPr>
            <a:spLocks noGrp="1"/>
          </p:cNvSpPr>
          <p:nvPr>
            <p:ph idx="19"/>
          </p:nvPr>
        </p:nvSpPr>
        <p:spPr>
          <a:xfrm>
            <a:off x="32385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1" name="Content Placeholder 1">
            <a:extLst>
              <a:ext uri="{FF2B5EF4-FFF2-40B4-BE49-F238E27FC236}">
                <a16:creationId xmlns:a16="http://schemas.microsoft.com/office/drawing/2014/main" id="{D81CCA73-2289-48F6-AD53-A8982796E64A}"/>
              </a:ext>
            </a:extLst>
          </p:cNvPr>
          <p:cNvSpPr>
            <a:spLocks noGrp="1"/>
          </p:cNvSpPr>
          <p:nvPr>
            <p:ph idx="20"/>
          </p:nvPr>
        </p:nvSpPr>
        <p:spPr>
          <a:xfrm>
            <a:off x="32385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2" name="Content Placeholder 1">
            <a:extLst>
              <a:ext uri="{FF2B5EF4-FFF2-40B4-BE49-F238E27FC236}">
                <a16:creationId xmlns:a16="http://schemas.microsoft.com/office/drawing/2014/main" id="{8EB25B95-33AE-4B43-8FC6-82EDB2E3C63D}"/>
              </a:ext>
            </a:extLst>
          </p:cNvPr>
          <p:cNvSpPr>
            <a:spLocks noGrp="1"/>
          </p:cNvSpPr>
          <p:nvPr>
            <p:ph idx="21"/>
          </p:nvPr>
        </p:nvSpPr>
        <p:spPr>
          <a:xfrm>
            <a:off x="32385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3" name="Content Placeholder 1">
            <a:extLst>
              <a:ext uri="{FF2B5EF4-FFF2-40B4-BE49-F238E27FC236}">
                <a16:creationId xmlns:a16="http://schemas.microsoft.com/office/drawing/2014/main" id="{7423505E-D007-4C48-A00F-AB0F071AE383}"/>
              </a:ext>
            </a:extLst>
          </p:cNvPr>
          <p:cNvSpPr>
            <a:spLocks noGrp="1"/>
          </p:cNvSpPr>
          <p:nvPr>
            <p:ph idx="22"/>
          </p:nvPr>
        </p:nvSpPr>
        <p:spPr>
          <a:xfrm>
            <a:off x="32385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4" name="Content Placeholder 1">
            <a:extLst>
              <a:ext uri="{FF2B5EF4-FFF2-40B4-BE49-F238E27FC236}">
                <a16:creationId xmlns:a16="http://schemas.microsoft.com/office/drawing/2014/main" id="{90F8FADA-42BF-478C-ADF1-2C585D34E3C8}"/>
              </a:ext>
            </a:extLst>
          </p:cNvPr>
          <p:cNvSpPr>
            <a:spLocks noGrp="1"/>
          </p:cNvSpPr>
          <p:nvPr>
            <p:ph idx="23"/>
          </p:nvPr>
        </p:nvSpPr>
        <p:spPr>
          <a:xfrm>
            <a:off x="32385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5" name="Content Placeholder 1">
            <a:extLst>
              <a:ext uri="{FF2B5EF4-FFF2-40B4-BE49-F238E27FC236}">
                <a16:creationId xmlns:a16="http://schemas.microsoft.com/office/drawing/2014/main" id="{C3D3B322-7E11-4A74-822F-210C90049E4C}"/>
              </a:ext>
            </a:extLst>
          </p:cNvPr>
          <p:cNvSpPr>
            <a:spLocks noGrp="1"/>
          </p:cNvSpPr>
          <p:nvPr>
            <p:ph idx="24"/>
          </p:nvPr>
        </p:nvSpPr>
        <p:spPr>
          <a:xfrm>
            <a:off x="32385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6" name="Content Placeholder 1">
            <a:extLst>
              <a:ext uri="{FF2B5EF4-FFF2-40B4-BE49-F238E27FC236}">
                <a16:creationId xmlns:a16="http://schemas.microsoft.com/office/drawing/2014/main" id="{A1B973CF-2BB8-478D-AD3C-0D055434637B}"/>
              </a:ext>
            </a:extLst>
          </p:cNvPr>
          <p:cNvSpPr>
            <a:spLocks noGrp="1"/>
          </p:cNvSpPr>
          <p:nvPr>
            <p:ph idx="25"/>
          </p:nvPr>
        </p:nvSpPr>
        <p:spPr>
          <a:xfrm>
            <a:off x="32385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7" name="Content Placeholder 1">
            <a:extLst>
              <a:ext uri="{FF2B5EF4-FFF2-40B4-BE49-F238E27FC236}">
                <a16:creationId xmlns:a16="http://schemas.microsoft.com/office/drawing/2014/main" id="{5D454119-E814-45B7-942B-86815A62C091}"/>
              </a:ext>
            </a:extLst>
          </p:cNvPr>
          <p:cNvSpPr>
            <a:spLocks noGrp="1"/>
          </p:cNvSpPr>
          <p:nvPr>
            <p:ph idx="26"/>
          </p:nvPr>
        </p:nvSpPr>
        <p:spPr>
          <a:xfrm>
            <a:off x="32385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8" name="Content Placeholder 1">
            <a:extLst>
              <a:ext uri="{FF2B5EF4-FFF2-40B4-BE49-F238E27FC236}">
                <a16:creationId xmlns:a16="http://schemas.microsoft.com/office/drawing/2014/main" id="{EF5640C2-3BCC-40E9-B32F-F1256BC966A1}"/>
              </a:ext>
            </a:extLst>
          </p:cNvPr>
          <p:cNvSpPr>
            <a:spLocks noGrp="1"/>
          </p:cNvSpPr>
          <p:nvPr>
            <p:ph idx="27"/>
          </p:nvPr>
        </p:nvSpPr>
        <p:spPr>
          <a:xfrm>
            <a:off x="32385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9" name="Content Placeholder 1">
            <a:extLst>
              <a:ext uri="{FF2B5EF4-FFF2-40B4-BE49-F238E27FC236}">
                <a16:creationId xmlns:a16="http://schemas.microsoft.com/office/drawing/2014/main" id="{E08DC7A5-6E88-4B17-B755-094995E3DADB}"/>
              </a:ext>
            </a:extLst>
          </p:cNvPr>
          <p:cNvSpPr>
            <a:spLocks noGrp="1"/>
          </p:cNvSpPr>
          <p:nvPr>
            <p:ph idx="28"/>
          </p:nvPr>
        </p:nvSpPr>
        <p:spPr>
          <a:xfrm>
            <a:off x="32385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0" name="Content Placeholder 1">
            <a:extLst>
              <a:ext uri="{FF2B5EF4-FFF2-40B4-BE49-F238E27FC236}">
                <a16:creationId xmlns:a16="http://schemas.microsoft.com/office/drawing/2014/main" id="{084B054C-062B-4A0B-90CB-FAB34B715EB8}"/>
              </a:ext>
            </a:extLst>
          </p:cNvPr>
          <p:cNvSpPr>
            <a:spLocks noGrp="1"/>
          </p:cNvSpPr>
          <p:nvPr>
            <p:ph idx="29"/>
          </p:nvPr>
        </p:nvSpPr>
        <p:spPr>
          <a:xfrm>
            <a:off x="60198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1" name="Content Placeholder 1">
            <a:extLst>
              <a:ext uri="{FF2B5EF4-FFF2-40B4-BE49-F238E27FC236}">
                <a16:creationId xmlns:a16="http://schemas.microsoft.com/office/drawing/2014/main" id="{193C2628-8F0A-47DF-8D62-DF518A540185}"/>
              </a:ext>
            </a:extLst>
          </p:cNvPr>
          <p:cNvSpPr>
            <a:spLocks noGrp="1"/>
          </p:cNvSpPr>
          <p:nvPr>
            <p:ph idx="30"/>
          </p:nvPr>
        </p:nvSpPr>
        <p:spPr>
          <a:xfrm>
            <a:off x="60198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2" name="Content Placeholder 1">
            <a:extLst>
              <a:ext uri="{FF2B5EF4-FFF2-40B4-BE49-F238E27FC236}">
                <a16:creationId xmlns:a16="http://schemas.microsoft.com/office/drawing/2014/main" id="{A9D8E977-3271-4B66-BEBB-E23DA98A6589}"/>
              </a:ext>
            </a:extLst>
          </p:cNvPr>
          <p:cNvSpPr>
            <a:spLocks noGrp="1"/>
          </p:cNvSpPr>
          <p:nvPr>
            <p:ph idx="31"/>
          </p:nvPr>
        </p:nvSpPr>
        <p:spPr>
          <a:xfrm>
            <a:off x="60198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3" name="Content Placeholder 1">
            <a:extLst>
              <a:ext uri="{FF2B5EF4-FFF2-40B4-BE49-F238E27FC236}">
                <a16:creationId xmlns:a16="http://schemas.microsoft.com/office/drawing/2014/main" id="{7B7DD5C7-415C-4DA2-91DD-527017549699}"/>
              </a:ext>
            </a:extLst>
          </p:cNvPr>
          <p:cNvSpPr>
            <a:spLocks noGrp="1"/>
          </p:cNvSpPr>
          <p:nvPr>
            <p:ph idx="32"/>
          </p:nvPr>
        </p:nvSpPr>
        <p:spPr>
          <a:xfrm>
            <a:off x="60198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4" name="Content Placeholder 1">
            <a:extLst>
              <a:ext uri="{FF2B5EF4-FFF2-40B4-BE49-F238E27FC236}">
                <a16:creationId xmlns:a16="http://schemas.microsoft.com/office/drawing/2014/main" id="{00F834A0-64EE-4EEF-A85F-B15443AF59B6}"/>
              </a:ext>
            </a:extLst>
          </p:cNvPr>
          <p:cNvSpPr>
            <a:spLocks noGrp="1"/>
          </p:cNvSpPr>
          <p:nvPr>
            <p:ph idx="33"/>
          </p:nvPr>
        </p:nvSpPr>
        <p:spPr>
          <a:xfrm>
            <a:off x="60198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5" name="Content Placeholder 1">
            <a:extLst>
              <a:ext uri="{FF2B5EF4-FFF2-40B4-BE49-F238E27FC236}">
                <a16:creationId xmlns:a16="http://schemas.microsoft.com/office/drawing/2014/main" id="{A5E1AF77-D3A8-4434-A1F9-5E89CE0A2727}"/>
              </a:ext>
            </a:extLst>
          </p:cNvPr>
          <p:cNvSpPr>
            <a:spLocks noGrp="1"/>
          </p:cNvSpPr>
          <p:nvPr>
            <p:ph idx="34"/>
          </p:nvPr>
        </p:nvSpPr>
        <p:spPr>
          <a:xfrm>
            <a:off x="60198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6" name="Content Placeholder 1">
            <a:extLst>
              <a:ext uri="{FF2B5EF4-FFF2-40B4-BE49-F238E27FC236}">
                <a16:creationId xmlns:a16="http://schemas.microsoft.com/office/drawing/2014/main" id="{5136B46E-83E7-4338-BBAB-3B76E68C4908}"/>
              </a:ext>
            </a:extLst>
          </p:cNvPr>
          <p:cNvSpPr>
            <a:spLocks noGrp="1"/>
          </p:cNvSpPr>
          <p:nvPr>
            <p:ph idx="35"/>
          </p:nvPr>
        </p:nvSpPr>
        <p:spPr>
          <a:xfrm>
            <a:off x="60198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7" name="Content Placeholder 1">
            <a:extLst>
              <a:ext uri="{FF2B5EF4-FFF2-40B4-BE49-F238E27FC236}">
                <a16:creationId xmlns:a16="http://schemas.microsoft.com/office/drawing/2014/main" id="{48D2FCF0-3724-46BF-A3BB-A69D7044FA6A}"/>
              </a:ext>
            </a:extLst>
          </p:cNvPr>
          <p:cNvSpPr>
            <a:spLocks noGrp="1"/>
          </p:cNvSpPr>
          <p:nvPr>
            <p:ph idx="36"/>
          </p:nvPr>
        </p:nvSpPr>
        <p:spPr>
          <a:xfrm>
            <a:off x="60198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8" name="Content Placeholder 1">
            <a:extLst>
              <a:ext uri="{FF2B5EF4-FFF2-40B4-BE49-F238E27FC236}">
                <a16:creationId xmlns:a16="http://schemas.microsoft.com/office/drawing/2014/main" id="{A47CA91F-80EE-45AF-B96A-8131EA17326F}"/>
              </a:ext>
            </a:extLst>
          </p:cNvPr>
          <p:cNvSpPr>
            <a:spLocks noGrp="1"/>
          </p:cNvSpPr>
          <p:nvPr>
            <p:ph idx="37"/>
          </p:nvPr>
        </p:nvSpPr>
        <p:spPr>
          <a:xfrm>
            <a:off x="60198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9" name="Content Placeholder 1">
            <a:extLst>
              <a:ext uri="{FF2B5EF4-FFF2-40B4-BE49-F238E27FC236}">
                <a16:creationId xmlns:a16="http://schemas.microsoft.com/office/drawing/2014/main" id="{0FECE6AA-FDAF-420D-856A-E818977AE947}"/>
              </a:ext>
            </a:extLst>
          </p:cNvPr>
          <p:cNvSpPr>
            <a:spLocks noGrp="1"/>
          </p:cNvSpPr>
          <p:nvPr>
            <p:ph idx="38"/>
          </p:nvPr>
        </p:nvSpPr>
        <p:spPr>
          <a:xfrm>
            <a:off x="60198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29303093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5107265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latin typeface="Calibri (Body)"/>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atin typeface="Calibri (Body)"/>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atin typeface="Calibri (Body)"/>
              </a:defRPr>
            </a:lvl1pPr>
          </a:lstStyle>
          <a:p>
            <a:endParaRPr lang="en-US" dirty="0"/>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ppendix_Master_1">
    <p:spTree>
      <p:nvGrpSpPr>
        <p:cNvPr id="1" name=""/>
        <p:cNvGrpSpPr/>
        <p:nvPr/>
      </p:nvGrpSpPr>
      <p:grpSpPr>
        <a:xfrm>
          <a:off x="0" y="0"/>
          <a:ext cx="0" cy="0"/>
          <a:chOff x="0" y="0"/>
          <a:chExt cx="0" cy="0"/>
        </a:xfrm>
      </p:grpSpPr>
      <p:sp>
        <p:nvSpPr>
          <p:cNvPr id="6" name="Slide Title"/>
          <p:cNvSpPr>
            <a:spLocks noGrp="1"/>
          </p:cNvSpPr>
          <p:nvPr>
            <p:ph type="title"/>
          </p:nvPr>
        </p:nvSpPr>
        <p:spPr>
          <a:xfrm>
            <a:off x="0" y="1828800"/>
            <a:ext cx="9144000" cy="1719072"/>
          </a:xfrm>
          <a:prstGeom prst="rect">
            <a:avLst/>
          </a:prstGeom>
        </p:spPr>
        <p:txBody>
          <a:bodyPr anchor="ctr"/>
          <a:lstStyle>
            <a:lvl1pPr>
              <a:defRPr sz="6000" b="1">
                <a:solidFill>
                  <a:srgbClr val="04617B"/>
                </a:solidFill>
                <a:latin typeface="Calibri (Body)"/>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5583027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ppendix_Master_2">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3600" b="0">
                <a:solidFill>
                  <a:srgbClr val="04617B"/>
                </a:solidFill>
                <a:latin typeface="Calibri (Body)"/>
                <a:cs typeface="Arial" panose="020B0604020202020204" pitchFamily="34" charset="0"/>
              </a:defRPr>
            </a:lvl1pPr>
          </a:lstStyle>
          <a:p>
            <a:endParaRPr lang="en-US" dirty="0"/>
          </a:p>
        </p:txBody>
      </p:sp>
      <p:sp>
        <p:nvSpPr>
          <p:cNvPr id="4" name="Text Placeholder 3">
            <a:extLst>
              <a:ext uri="{FF2B5EF4-FFF2-40B4-BE49-F238E27FC236}">
                <a16:creationId xmlns:a16="http://schemas.microsoft.com/office/drawing/2014/main" id="{371255F7-7AE7-4190-BAB3-A3B1521F10BE}"/>
              </a:ext>
            </a:extLst>
          </p:cNvPr>
          <p:cNvSpPr>
            <a:spLocks noGrp="1"/>
          </p:cNvSpPr>
          <p:nvPr>
            <p:ph type="body" sz="quarter" idx="13"/>
          </p:nvPr>
        </p:nvSpPr>
        <p:spPr>
          <a:xfrm>
            <a:off x="3124200" y="1295400"/>
            <a:ext cx="2895600" cy="228600"/>
          </a:xfrm>
          <a:prstGeom prst="rect">
            <a:avLst/>
          </a:prstGeom>
        </p:spPr>
        <p:txBody>
          <a:bodyPr/>
          <a:lstStyle>
            <a:lvl1pPr marL="0" indent="0" algn="ctr">
              <a:buNone/>
              <a:defRPr sz="900">
                <a:latin typeface="Calibri (Body)"/>
              </a:defRPr>
            </a:lvl1pPr>
            <a:lvl2pPr marL="457200" indent="0" algn="ctr">
              <a:buNone/>
              <a:defRPr sz="900"/>
            </a:lvl2pPr>
            <a:lvl3pPr marL="914400" indent="0" algn="ctr">
              <a:buNone/>
              <a:defRPr sz="900"/>
            </a:lvl3pPr>
            <a:lvl4pPr marL="1371600" indent="0" algn="ctr">
              <a:buNone/>
              <a:defRPr sz="900"/>
            </a:lvl4pPr>
            <a:lvl5pPr marL="1828800" indent="0" algn="ctr">
              <a:buNone/>
              <a:defRPr sz="900"/>
            </a:lvl5pPr>
          </a:lstStyle>
          <a:p>
            <a:pPr lvl="0"/>
            <a:endParaRPr lang="en-US" dirty="0"/>
          </a:p>
        </p:txBody>
      </p:sp>
      <p:sp>
        <p:nvSpPr>
          <p:cNvPr id="7" name="Content Placeholder 6">
            <a:extLst>
              <a:ext uri="{FF2B5EF4-FFF2-40B4-BE49-F238E27FC236}">
                <a16:creationId xmlns:a16="http://schemas.microsoft.com/office/drawing/2014/main" id="{F9C4DB6B-DD6A-43E0-BF97-584094BF809F}"/>
              </a:ext>
            </a:extLst>
          </p:cNvPr>
          <p:cNvSpPr>
            <a:spLocks noGrp="1"/>
          </p:cNvSpPr>
          <p:nvPr>
            <p:ph sz="quarter" idx="14"/>
          </p:nvPr>
        </p:nvSpPr>
        <p:spPr>
          <a:xfrm>
            <a:off x="457200" y="1626393"/>
            <a:ext cx="8229600" cy="4724400"/>
          </a:xfrm>
          <a:prstGeom prst="rect">
            <a:avLst/>
          </a:prstGeom>
        </p:spPr>
        <p:txBody>
          <a:bodyPr/>
          <a:lstStyle>
            <a:lvl1pPr marL="0" indent="0">
              <a:buNone/>
              <a:defRPr sz="2400">
                <a:latin typeface="Calibri (Body)"/>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endParaRPr lang="en-US" dirty="0"/>
          </a:p>
        </p:txBody>
      </p:sp>
      <p:sp>
        <p:nvSpPr>
          <p:cNvPr id="10" name="Text Placeholder 3">
            <a:extLst>
              <a:ext uri="{FF2B5EF4-FFF2-40B4-BE49-F238E27FC236}">
                <a16:creationId xmlns:a16="http://schemas.microsoft.com/office/drawing/2014/main" id="{37D7826E-AAB6-4E2F-99DD-9A680BF8C22F}"/>
              </a:ext>
            </a:extLst>
          </p:cNvPr>
          <p:cNvSpPr>
            <a:spLocks noGrp="1"/>
          </p:cNvSpPr>
          <p:nvPr>
            <p:ph type="body" sz="quarter" idx="15"/>
          </p:nvPr>
        </p:nvSpPr>
        <p:spPr>
          <a:xfrm>
            <a:off x="3124200" y="6453187"/>
            <a:ext cx="2895600" cy="228600"/>
          </a:xfrm>
          <a:prstGeom prst="rect">
            <a:avLst/>
          </a:prstGeom>
        </p:spPr>
        <p:txBody>
          <a:bodyPr/>
          <a:lstStyle>
            <a:lvl1pPr marL="0" indent="0" algn="ctr">
              <a:buNone/>
              <a:defRPr sz="900">
                <a:latin typeface="Calibri (Body)"/>
              </a:defRPr>
            </a:lvl1pPr>
            <a:lvl2pPr marL="457200" indent="0" algn="ctr">
              <a:buNone/>
              <a:defRPr sz="900"/>
            </a:lvl2pPr>
            <a:lvl3pPr marL="914400" indent="0" algn="ctr">
              <a:buNone/>
              <a:defRPr sz="900"/>
            </a:lvl3pPr>
            <a:lvl4pPr marL="1371600" indent="0" algn="ctr">
              <a:buNone/>
              <a:defRPr sz="900"/>
            </a:lvl4pPr>
            <a:lvl5pPr marL="1828800" indent="0" algn="ctr">
              <a:buNone/>
              <a:defRPr sz="900"/>
            </a:lvl5pPr>
          </a:lstStyle>
          <a:p>
            <a:pPr lvl="0"/>
            <a:endParaRPr lang="en-US" dirty="0"/>
          </a:p>
        </p:txBody>
      </p:sp>
    </p:spTree>
    <p:extLst>
      <p:ext uri="{BB962C8B-B14F-4D97-AF65-F5344CB8AC3E}">
        <p14:creationId xmlns:p14="http://schemas.microsoft.com/office/powerpoint/2010/main" val="31859102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Calibri (Body)"/>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Calibri (Body)"/>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latin typeface="Calibri (Body)"/>
              </a:defRPr>
            </a:lvl1pPr>
          </a:lstStyle>
          <a:p>
            <a:pPr lvl="0"/>
            <a:r>
              <a:rPr lang="en-US" dirty="0"/>
              <a:t>Click to edit Master text styles</a:t>
            </a:r>
          </a:p>
        </p:txBody>
      </p:sp>
      <p:sp>
        <p:nvSpPr>
          <p:cNvPr id="7" name="Text Placeholder 15">
            <a:extLst>
              <a:ext uri="{FF2B5EF4-FFF2-40B4-BE49-F238E27FC236}">
                <a16:creationId xmlns:a16="http://schemas.microsoft.com/office/drawing/2014/main" id="{1AA7EE68-DF48-4F98-8CF7-2948722415D4}"/>
              </a:ext>
            </a:extLst>
          </p:cNvPr>
          <p:cNvSpPr>
            <a:spLocks noGrp="1"/>
          </p:cNvSpPr>
          <p:nvPr>
            <p:ph type="body" sz="quarter" idx="13"/>
          </p:nvPr>
        </p:nvSpPr>
        <p:spPr>
          <a:xfrm>
            <a:off x="0" y="6248400"/>
            <a:ext cx="9144000" cy="502920"/>
          </a:xfrm>
          <a:prstGeom prst="rect">
            <a:avLst/>
          </a:prstGeom>
        </p:spPr>
        <p:txBody>
          <a:bodyPr anchor="ctr"/>
          <a:lstStyle>
            <a:lvl1pPr algn="ctr">
              <a:defRPr sz="800">
                <a:solidFill>
                  <a:schemeClr val="bg1"/>
                </a:solidFill>
                <a:latin typeface="Calibri (Body)"/>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218525125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1A1A5-0185-4C8C-90C9-F4F89355814D}"/>
              </a:ext>
            </a:extLst>
          </p:cNvPr>
          <p:cNvSpPr>
            <a:spLocks noGrp="1"/>
          </p:cNvSpPr>
          <p:nvPr>
            <p:ph type="title"/>
          </p:nvPr>
        </p:nvSpPr>
        <p:spPr>
          <a:xfrm>
            <a:off x="3168362" y="365126"/>
            <a:ext cx="2807277" cy="383020"/>
          </a:xfrm>
          <a:prstGeom prst="rect">
            <a:avLst/>
          </a:prstGeom>
        </p:spPr>
        <p:txBody>
          <a:bodyPr anchor="ctr"/>
          <a:lstStyle>
            <a:lvl1pPr>
              <a:defRPr sz="1600">
                <a:latin typeface="Calibri (Body)"/>
              </a:defRPr>
            </a:lvl1pPr>
          </a:lstStyle>
          <a:p>
            <a:endParaRPr lang="en-US" dirty="0"/>
          </a:p>
        </p:txBody>
      </p:sp>
      <p:pic>
        <p:nvPicPr>
          <p:cNvPr id="3" name="MGH Logo">
            <a:extLst>
              <a:ext uri="{FF2B5EF4-FFF2-40B4-BE49-F238E27FC236}">
                <a16:creationId xmlns:a16="http://schemas.microsoft.com/office/drawing/2014/main" id="{A689E94F-7B33-4D5F-9F4A-42711CB2DD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50211" y="1318936"/>
            <a:ext cx="2443579" cy="2443579"/>
          </a:xfrm>
          <a:prstGeom prst="rect">
            <a:avLst/>
          </a:prstGeom>
        </p:spPr>
      </p:pic>
      <p:sp>
        <p:nvSpPr>
          <p:cNvPr id="4" name="MGH Tagline">
            <a:extLst>
              <a:ext uri="{FF2B5EF4-FFF2-40B4-BE49-F238E27FC236}">
                <a16:creationId xmlns:a16="http://schemas.microsoft.com/office/drawing/2014/main" id="{DC2E3C99-F453-4C9E-A454-103DD24CF66E}"/>
              </a:ext>
            </a:extLst>
          </p:cNvPr>
          <p:cNvSpPr txBox="1"/>
          <p:nvPr userDrawn="1"/>
        </p:nvSpPr>
        <p:spPr>
          <a:xfrm>
            <a:off x="783662" y="4372424"/>
            <a:ext cx="7576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Calibri (Body)"/>
                <a:ea typeface="Microsoft YaHei" panose="020B0503020204020204" pitchFamily="34" charset="-122"/>
                <a:cs typeface="+mn-cs"/>
              </a:rPr>
              <a:t>Because learning changes everything.</a:t>
            </a:r>
            <a:r>
              <a:rPr kumimoji="0" lang="en-US" sz="2400" b="0" i="0" u="none" strike="noStrike" kern="1200" cap="none" spc="40" normalizeH="0" baseline="40000" noProof="0" dirty="0">
                <a:ln>
                  <a:noFill/>
                </a:ln>
                <a:solidFill>
                  <a:srgbClr val="000000"/>
                </a:solidFill>
                <a:effectLst/>
                <a:uLnTx/>
                <a:uFillTx/>
                <a:latin typeface="Calibri (Body)"/>
                <a:ea typeface="Microsoft YaHei" panose="020B0503020204020204" pitchFamily="34" charset="-122"/>
                <a:cs typeface="+mn-cs"/>
              </a:rPr>
              <a:t>®</a:t>
            </a:r>
          </a:p>
        </p:txBody>
      </p:sp>
      <p:sp>
        <p:nvSpPr>
          <p:cNvPr id="5" name="MGH URL">
            <a:extLst>
              <a:ext uri="{FF2B5EF4-FFF2-40B4-BE49-F238E27FC236}">
                <a16:creationId xmlns:a16="http://schemas.microsoft.com/office/drawing/2014/main" id="{1DD63D4F-50BD-484B-9DAF-9C9A5B242C22}"/>
              </a:ext>
            </a:extLst>
          </p:cNvPr>
          <p:cNvSpPr txBox="1"/>
          <p:nvPr userDrawn="1"/>
        </p:nvSpPr>
        <p:spPr>
          <a:xfrm>
            <a:off x="2834780" y="5329121"/>
            <a:ext cx="347444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Body)"/>
                <a:ea typeface="Microsoft YaHei" panose="020B0503020204020204" pitchFamily="34" charset="-122"/>
                <a:cs typeface="+mn-cs"/>
              </a:rPr>
              <a:t>www.mheducation.com</a:t>
            </a:r>
          </a:p>
        </p:txBody>
      </p:sp>
      <p:sp>
        <p:nvSpPr>
          <p:cNvPr id="7" name="Text Placeholder 15">
            <a:extLst>
              <a:ext uri="{FF2B5EF4-FFF2-40B4-BE49-F238E27FC236}">
                <a16:creationId xmlns:a16="http://schemas.microsoft.com/office/drawing/2014/main" id="{BD141979-4038-42C6-805B-8796EC2A4CDA}"/>
              </a:ext>
            </a:extLst>
          </p:cNvPr>
          <p:cNvSpPr>
            <a:spLocks noGrp="1"/>
          </p:cNvSpPr>
          <p:nvPr>
            <p:ph type="body" sz="quarter" idx="13"/>
          </p:nvPr>
        </p:nvSpPr>
        <p:spPr>
          <a:xfrm>
            <a:off x="0" y="6248400"/>
            <a:ext cx="9144000" cy="502920"/>
          </a:xfrm>
          <a:prstGeom prst="rect">
            <a:avLst/>
          </a:prstGeom>
        </p:spPr>
        <p:txBody>
          <a:bodyPr anchor="ctr"/>
          <a:lstStyle>
            <a:lvl1pPr marL="0" indent="0" algn="ctr">
              <a:buNone/>
              <a:defRPr sz="800">
                <a:solidFill>
                  <a:schemeClr val="bg1"/>
                </a:solidFill>
                <a:latin typeface="Calibri (Body)"/>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26161696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Calibri (Body)"/>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latin typeface="Calibri (Body)"/>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latin typeface="Calibri (Body)"/>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Calibri (Body)"/>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latin typeface="Calibri (Body)"/>
              </a:defRPr>
            </a:lvl1pPr>
          </a:lstStyle>
          <a:p>
            <a:pPr lvl="0"/>
            <a:r>
              <a:rPr lang="en-US" dirty="0"/>
              <a:t>Click to edit Master text styles</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latin typeface="Calibri (Body)"/>
              </a:defRPr>
            </a:lvl1pPr>
          </a:lstStyle>
          <a:p>
            <a:pPr lvl="0"/>
            <a:r>
              <a:rPr lang="en-US" dirty="0"/>
              <a:t>Click to edit Master text styles</a:t>
            </a:r>
          </a:p>
        </p:txBody>
      </p:sp>
    </p:spTree>
    <p:extLst>
      <p:ext uri="{BB962C8B-B14F-4D97-AF65-F5344CB8AC3E}">
        <p14:creationId xmlns:p14="http://schemas.microsoft.com/office/powerpoint/2010/main" val="38599204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latin typeface="Calibri (Body)"/>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atin typeface="Calibri (Body)"/>
              </a:defRPr>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atin typeface="Calibri (Body)"/>
              </a:defRPr>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slideLayout" Target="../slideLayouts/slideLayout62.xml"/><Relationship Id="rId1" Type="http://schemas.openxmlformats.org/officeDocument/2006/relationships/slideLayout" Target="../slideLayouts/slideLayout61.xml"/><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66.xml"/><Relationship Id="rId2" Type="http://schemas.openxmlformats.org/officeDocument/2006/relationships/slideLayout" Target="../slideLayouts/slideLayout65.xml"/><Relationship Id="rId1" Type="http://schemas.openxmlformats.org/officeDocument/2006/relationships/slideLayout" Target="../slideLayouts/slideLayout64.xml"/><Relationship Id="rId4" Type="http://schemas.openxmlformats.org/officeDocument/2006/relationships/theme" Target="../theme/theme1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image" Target="../media/image2.gi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theme" Target="../theme/theme3.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theme" Target="../theme/theme4.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43.xml"/><Relationship Id="rId1" Type="http://schemas.openxmlformats.org/officeDocument/2006/relationships/slideLayout" Target="../slideLayouts/slideLayout42.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51.xml"/></Relationships>
</file>

<file path=ppt/slideMasters/_rels/slideMaster8.xml.rels><?xml version="1.0" encoding="UTF-8" standalone="yes"?>
<Relationships xmlns="http://schemas.openxmlformats.org/package/2006/relationships"><Relationship Id="rId8" Type="http://schemas.openxmlformats.org/officeDocument/2006/relationships/theme" Target="../theme/theme8.xml"/><Relationship Id="rId3" Type="http://schemas.openxmlformats.org/officeDocument/2006/relationships/slideLayout" Target="../slideLayouts/slideLayout54.xml"/><Relationship Id="rId7" Type="http://schemas.openxmlformats.org/officeDocument/2006/relationships/slideLayout" Target="../slideLayouts/slideLayout58.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5" Type="http://schemas.openxmlformats.org/officeDocument/2006/relationships/slideLayout" Target="../slideLayouts/slideLayout56.xml"/><Relationship Id="rId4" Type="http://schemas.openxmlformats.org/officeDocument/2006/relationships/slideLayout" Target="../slideLayouts/slideLayout55.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5" name="MGH Tagline">
            <a:extLst>
              <a:ext uri="{FF2B5EF4-FFF2-40B4-BE49-F238E27FC236}">
                <a16:creationId xmlns:a16="http://schemas.microsoft.com/office/drawing/2014/main" id="{7F304F21-5ACB-4FAE-85B1-DBDA4A7CD57A}"/>
              </a:ext>
            </a:extLst>
          </p:cNvPr>
          <p:cNvSpPr txBox="1"/>
          <p:nvPr userDrawn="1"/>
        </p:nvSpPr>
        <p:spPr>
          <a:xfrm>
            <a:off x="5105400" y="137694"/>
            <a:ext cx="3886200" cy="369332"/>
          </a:xfrm>
          <a:prstGeom prst="rect">
            <a:avLst/>
          </a:prstGeom>
          <a:noFill/>
        </p:spPr>
        <p:txBody>
          <a:bodyPr wrap="square" lIns="45720" rIns="4572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pc="40" dirty="0">
                <a:effectLst/>
                <a:latin typeface="Calibri (Body)"/>
                <a:ea typeface="Calibri" panose="020F0502020204030204" pitchFamily="34" charset="0"/>
              </a:rPr>
              <a:t>Because learning changes everything.</a:t>
            </a:r>
            <a:r>
              <a:rPr lang="en-US" sz="1800" spc="40" baseline="60000" dirty="0">
                <a:effectLst/>
                <a:latin typeface="Calibri (Body)"/>
                <a:ea typeface="Calibri" panose="020F0502020204030204" pitchFamily="34" charset="0"/>
              </a:rPr>
              <a:t>®</a:t>
            </a:r>
            <a:endParaRPr lang="en-US" sz="1800" spc="40" baseline="60000" dirty="0">
              <a:latin typeface="Calibri (Body)"/>
            </a:endParaRPr>
          </a:p>
        </p:txBody>
      </p:sp>
      <p:pic>
        <p:nvPicPr>
          <p:cNvPr id="6" name="MGH logo">
            <a:extLst>
              <a:ext uri="{FF2B5EF4-FFF2-40B4-BE49-F238E27FC236}">
                <a16:creationId xmlns:a16="http://schemas.microsoft.com/office/drawing/2014/main" id="{86F21814-DC0A-46EE-95C6-83FBA2B6452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971" r:id="rId5"/>
    <p:sldLayoutId id="2147483733" r:id="rId6"/>
    <p:sldLayoutId id="2147483734" r:id="rId7"/>
    <p:sldLayoutId id="2147483914"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81E077B4-6A41-4079-A083-D6B911B91DAC}"/>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Calibri (Body)"/>
              </a:rPr>
              <a:t>© McGraw Hill LLC</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4" name="Copyright" descr="©McGraw-Hill Education&#10;">
            <a:extLst>
              <a:ext uri="{FF2B5EF4-FFF2-40B4-BE49-F238E27FC236}">
                <a16:creationId xmlns:a16="http://schemas.microsoft.com/office/drawing/2014/main" id="{E5616038-BCE2-46D4-B73C-14F4AFDA1EB9}"/>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MH Tagline" descr="Tag line: Because learning changes everythi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pic>
        <p:nvPicPr>
          <p:cNvPr id="5" name="MGH logo">
            <a:extLst>
              <a:ext uri="{FF2B5EF4-FFF2-40B4-BE49-F238E27FC236}">
                <a16:creationId xmlns:a16="http://schemas.microsoft.com/office/drawing/2014/main" id="{D1D278DA-E594-4836-A4D7-CFF2A99769D0}"/>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FC5621C5-3B74-4D43-8CDF-EA149C677BEC}"/>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Calibri (Body)"/>
              </a:rPr>
              <a:t>© McGraw Hill LLC</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6" name="Copyright" descr="©McGraw-Hill Education&#10;">
            <a:extLst>
              <a:ext uri="{FF2B5EF4-FFF2-40B4-BE49-F238E27FC236}">
                <a16:creationId xmlns:a16="http://schemas.microsoft.com/office/drawing/2014/main" id="{C2C1FBD7-A8AB-4E0E-8FBC-95A12288EBAD}"/>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51" r:id="rId4"/>
    <p:sldLayoutId id="2147483966" r:id="rId5"/>
    <p:sldLayoutId id="2147483967" r:id="rId6"/>
    <p:sldLayoutId id="2147483968" r:id="rId7"/>
    <p:sldLayoutId id="2147483969" r:id="rId8"/>
    <p:sldLayoutId id="2147483970" r:id="rId9"/>
    <p:sldLayoutId id="2147483953" r:id="rId10"/>
    <p:sldLayoutId id="2147483954" r:id="rId11"/>
    <p:sldLayoutId id="2147483955" r:id="rId12"/>
    <p:sldLayoutId id="2147483956" r:id="rId13"/>
    <p:sldLayoutId id="2147483957" r:id="rId14"/>
    <p:sldLayoutId id="2147483958" r:id="rId15"/>
    <p:sldLayoutId id="2147483959" r:id="rId1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4" name="Copyright" descr="©McGraw-Hill Education&#10;">
            <a:extLst>
              <a:ext uri="{FF2B5EF4-FFF2-40B4-BE49-F238E27FC236}">
                <a16:creationId xmlns:a16="http://schemas.microsoft.com/office/drawing/2014/main" id="{D68F2868-2525-47AC-8944-DA9EBBBECDA2}"/>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294053263"/>
      </p:ext>
    </p:extLst>
  </p:cSld>
  <p:clrMap bg1="lt1" tx1="dk1" bg2="lt2" tx2="dk2" accent1="accent1" accent2="accent2" accent3="accent3" accent4="accent4" accent5="accent5" accent6="accent6" hlink="hlink" folHlink="folHlink"/>
  <p:sldLayoutIdLst>
    <p:sldLayoutId id="2147483975" r:id="rId1"/>
    <p:sldLayoutId id="2147483976"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D9900C67-951E-4EC2-A6C5-9111FABDB3F9}"/>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Calibri (Body)"/>
              </a:rPr>
              <a:t>© McGraw Hill LLC</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a:extLst>
              <a:ext uri="{FF2B5EF4-FFF2-40B4-BE49-F238E27FC236}">
                <a16:creationId xmlns:a16="http://schemas.microsoft.com/office/drawing/2014/main" id="{D5C57365-728F-4B6F-B61C-7A6AEA8B4DF0}"/>
              </a:ext>
            </a:extLst>
          </p:cNvP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Tree>
    <p:extLst>
      <p:ext uri="{BB962C8B-B14F-4D97-AF65-F5344CB8AC3E}">
        <p14:creationId xmlns:p14="http://schemas.microsoft.com/office/powerpoint/2010/main" val="4159784941"/>
      </p:ext>
    </p:extLst>
  </p:cSld>
  <p:clrMap bg1="lt1" tx1="dk1" bg2="lt2" tx2="dk2" accent1="accent1" accent2="accent2" accent3="accent3" accent4="accent4" accent5="accent5" accent6="accent6" hlink="hlink" folHlink="folHlink"/>
  <p:sldLayoutIdLst>
    <p:sldLayoutId id="2147483973"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4" name="Copyright" descr="©McGraw-Hill Education&#10;">
            <a:extLst>
              <a:ext uri="{FF2B5EF4-FFF2-40B4-BE49-F238E27FC236}">
                <a16:creationId xmlns:a16="http://schemas.microsoft.com/office/drawing/2014/main" id="{43F3E556-FEAB-4FBB-B754-AACE1385AFA8}"/>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Body)"/>
            </a:endParaRPr>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5" name="Copyright" descr="©McGraw-Hill Education&#10;">
            <a:extLst>
              <a:ext uri="{FF2B5EF4-FFF2-40B4-BE49-F238E27FC236}">
                <a16:creationId xmlns:a16="http://schemas.microsoft.com/office/drawing/2014/main" id="{50EF956F-E119-411B-8BD7-51D6CA1A9145}"/>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30.wmf"/><Relationship Id="rId7" Type="http://schemas.openxmlformats.org/officeDocument/2006/relationships/image" Target="../media/image32.wmf"/><Relationship Id="rId2" Type="http://schemas.openxmlformats.org/officeDocument/2006/relationships/oleObject" Target="../embeddings/oleObject25.bin"/><Relationship Id="rId1" Type="http://schemas.openxmlformats.org/officeDocument/2006/relationships/slideLayout" Target="../slideLayouts/slideLayout26.xml"/><Relationship Id="rId6" Type="http://schemas.openxmlformats.org/officeDocument/2006/relationships/oleObject" Target="../embeddings/oleObject27.bin"/><Relationship Id="rId11" Type="http://schemas.openxmlformats.org/officeDocument/2006/relationships/image" Target="../media/image34.wmf"/><Relationship Id="rId5" Type="http://schemas.openxmlformats.org/officeDocument/2006/relationships/image" Target="../media/image31.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3.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image" Target="../media/image35.wmf"/><Relationship Id="rId7" Type="http://schemas.openxmlformats.org/officeDocument/2006/relationships/image" Target="../media/image37.wmf"/><Relationship Id="rId2" Type="http://schemas.openxmlformats.org/officeDocument/2006/relationships/oleObject" Target="../embeddings/oleObject30.bin"/><Relationship Id="rId1" Type="http://schemas.openxmlformats.org/officeDocument/2006/relationships/slideLayout" Target="../slideLayouts/slideLayout26.xml"/><Relationship Id="rId6" Type="http://schemas.openxmlformats.org/officeDocument/2006/relationships/oleObject" Target="../embeddings/oleObject32.bin"/><Relationship Id="rId11" Type="http://schemas.openxmlformats.org/officeDocument/2006/relationships/image" Target="../media/image39.wmf"/><Relationship Id="rId5" Type="http://schemas.openxmlformats.org/officeDocument/2006/relationships/image" Target="../media/image36.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8.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2.wmf"/><Relationship Id="rId12" Type="http://schemas.openxmlformats.org/officeDocument/2006/relationships/oleObject" Target="../embeddings/oleObject40.bin"/><Relationship Id="rId2" Type="http://schemas.openxmlformats.org/officeDocument/2006/relationships/oleObject" Target="../embeddings/oleObject35.bin"/><Relationship Id="rId1" Type="http://schemas.openxmlformats.org/officeDocument/2006/relationships/slideLayout" Target="../slideLayouts/slideLayout26.xml"/><Relationship Id="rId6" Type="http://schemas.openxmlformats.org/officeDocument/2006/relationships/oleObject" Target="../embeddings/oleObject37.bin"/><Relationship Id="rId11" Type="http://schemas.openxmlformats.org/officeDocument/2006/relationships/image" Target="../media/image44.wmf"/><Relationship Id="rId5" Type="http://schemas.openxmlformats.org/officeDocument/2006/relationships/image" Target="../media/image41.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43.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44.bin"/><Relationship Id="rId13" Type="http://schemas.openxmlformats.org/officeDocument/2006/relationships/image" Target="../media/image51.wmf"/><Relationship Id="rId3" Type="http://schemas.openxmlformats.org/officeDocument/2006/relationships/image" Target="../media/image46.wmf"/><Relationship Id="rId7" Type="http://schemas.openxmlformats.org/officeDocument/2006/relationships/image" Target="../media/image48.wmf"/><Relationship Id="rId12" Type="http://schemas.openxmlformats.org/officeDocument/2006/relationships/oleObject" Target="../embeddings/oleObject46.bin"/><Relationship Id="rId2" Type="http://schemas.openxmlformats.org/officeDocument/2006/relationships/oleObject" Target="../embeddings/oleObject41.bin"/><Relationship Id="rId1" Type="http://schemas.openxmlformats.org/officeDocument/2006/relationships/slideLayout" Target="../slideLayouts/slideLayout26.xml"/><Relationship Id="rId6" Type="http://schemas.openxmlformats.org/officeDocument/2006/relationships/oleObject" Target="../embeddings/oleObject43.bin"/><Relationship Id="rId11" Type="http://schemas.openxmlformats.org/officeDocument/2006/relationships/image" Target="../media/image50.wmf"/><Relationship Id="rId5" Type="http://schemas.openxmlformats.org/officeDocument/2006/relationships/image" Target="../media/image47.wmf"/><Relationship Id="rId15" Type="http://schemas.openxmlformats.org/officeDocument/2006/relationships/image" Target="../media/image52.wmf"/><Relationship Id="rId10" Type="http://schemas.openxmlformats.org/officeDocument/2006/relationships/oleObject" Target="../embeddings/oleObject45.bin"/><Relationship Id="rId4" Type="http://schemas.openxmlformats.org/officeDocument/2006/relationships/oleObject" Target="../embeddings/oleObject42.bin"/><Relationship Id="rId9" Type="http://schemas.openxmlformats.org/officeDocument/2006/relationships/image" Target="../media/image49.wmf"/><Relationship Id="rId14" Type="http://schemas.openxmlformats.org/officeDocument/2006/relationships/oleObject" Target="../embeddings/oleObject47.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51.bin"/><Relationship Id="rId13" Type="http://schemas.openxmlformats.org/officeDocument/2006/relationships/image" Target="../media/image58.wmf"/><Relationship Id="rId3" Type="http://schemas.openxmlformats.org/officeDocument/2006/relationships/image" Target="../media/image53.wmf"/><Relationship Id="rId7" Type="http://schemas.openxmlformats.org/officeDocument/2006/relationships/image" Target="../media/image55.wmf"/><Relationship Id="rId12" Type="http://schemas.openxmlformats.org/officeDocument/2006/relationships/oleObject" Target="../embeddings/oleObject53.bin"/><Relationship Id="rId2" Type="http://schemas.openxmlformats.org/officeDocument/2006/relationships/oleObject" Target="../embeddings/oleObject48.bin"/><Relationship Id="rId1" Type="http://schemas.openxmlformats.org/officeDocument/2006/relationships/slideLayout" Target="../slideLayouts/slideLayout26.xml"/><Relationship Id="rId6" Type="http://schemas.openxmlformats.org/officeDocument/2006/relationships/oleObject" Target="../embeddings/oleObject50.bin"/><Relationship Id="rId11" Type="http://schemas.openxmlformats.org/officeDocument/2006/relationships/image" Target="../media/image57.wmf"/><Relationship Id="rId5" Type="http://schemas.openxmlformats.org/officeDocument/2006/relationships/image" Target="../media/image54.wmf"/><Relationship Id="rId15" Type="http://schemas.openxmlformats.org/officeDocument/2006/relationships/image" Target="../media/image59.wmf"/><Relationship Id="rId10" Type="http://schemas.openxmlformats.org/officeDocument/2006/relationships/oleObject" Target="../embeddings/oleObject52.bin"/><Relationship Id="rId4" Type="http://schemas.openxmlformats.org/officeDocument/2006/relationships/oleObject" Target="../embeddings/oleObject49.bin"/><Relationship Id="rId9" Type="http://schemas.openxmlformats.org/officeDocument/2006/relationships/image" Target="../media/image56.wmf"/><Relationship Id="rId14" Type="http://schemas.openxmlformats.org/officeDocument/2006/relationships/oleObject" Target="../embeddings/oleObject54.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image" Target="../media/image60.png"/><Relationship Id="rId1" Type="http://schemas.openxmlformats.org/officeDocument/2006/relationships/slideLayout" Target="../slideLayouts/slideLayout32.xml"/><Relationship Id="rId5" Type="http://schemas.openxmlformats.org/officeDocument/2006/relationships/slide" Target="slide56.xml"/><Relationship Id="rId4" Type="http://schemas.openxmlformats.org/officeDocument/2006/relationships/image" Target="../media/image61.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59.bin"/><Relationship Id="rId3" Type="http://schemas.openxmlformats.org/officeDocument/2006/relationships/image" Target="../media/image62.wmf"/><Relationship Id="rId7" Type="http://schemas.openxmlformats.org/officeDocument/2006/relationships/image" Target="../media/image64.wmf"/><Relationship Id="rId2" Type="http://schemas.openxmlformats.org/officeDocument/2006/relationships/oleObject" Target="../embeddings/oleObject56.bin"/><Relationship Id="rId1" Type="http://schemas.openxmlformats.org/officeDocument/2006/relationships/slideLayout" Target="../slideLayouts/slideLayout26.xml"/><Relationship Id="rId6" Type="http://schemas.openxmlformats.org/officeDocument/2006/relationships/oleObject" Target="../embeddings/oleObject58.bin"/><Relationship Id="rId5" Type="http://schemas.openxmlformats.org/officeDocument/2006/relationships/image" Target="../media/image63.wmf"/><Relationship Id="rId4" Type="http://schemas.openxmlformats.org/officeDocument/2006/relationships/oleObject" Target="../embeddings/oleObject57.bin"/><Relationship Id="rId9" Type="http://schemas.openxmlformats.org/officeDocument/2006/relationships/image" Target="../media/image6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8" Type="http://schemas.openxmlformats.org/officeDocument/2006/relationships/image" Target="../media/image68.wmf"/><Relationship Id="rId13" Type="http://schemas.openxmlformats.org/officeDocument/2006/relationships/oleObject" Target="../embeddings/oleObject65.bin"/><Relationship Id="rId18" Type="http://schemas.openxmlformats.org/officeDocument/2006/relationships/image" Target="../media/image73.wmf"/><Relationship Id="rId3" Type="http://schemas.openxmlformats.org/officeDocument/2006/relationships/oleObject" Target="../embeddings/oleObject60.bin"/><Relationship Id="rId7" Type="http://schemas.openxmlformats.org/officeDocument/2006/relationships/oleObject" Target="../embeddings/oleObject62.bin"/><Relationship Id="rId12" Type="http://schemas.openxmlformats.org/officeDocument/2006/relationships/image" Target="../media/image70.wmf"/><Relationship Id="rId17" Type="http://schemas.openxmlformats.org/officeDocument/2006/relationships/oleObject" Target="../embeddings/oleObject67.bin"/><Relationship Id="rId2" Type="http://schemas.openxmlformats.org/officeDocument/2006/relationships/notesSlide" Target="../notesSlides/notesSlide2.xml"/><Relationship Id="rId16" Type="http://schemas.openxmlformats.org/officeDocument/2006/relationships/image" Target="../media/image72.wmf"/><Relationship Id="rId1" Type="http://schemas.openxmlformats.org/officeDocument/2006/relationships/slideLayout" Target="../slideLayouts/slideLayout26.xml"/><Relationship Id="rId6" Type="http://schemas.openxmlformats.org/officeDocument/2006/relationships/image" Target="../media/image67.wmf"/><Relationship Id="rId11" Type="http://schemas.openxmlformats.org/officeDocument/2006/relationships/oleObject" Target="../embeddings/oleObject64.bin"/><Relationship Id="rId5" Type="http://schemas.openxmlformats.org/officeDocument/2006/relationships/oleObject" Target="../embeddings/oleObject61.bin"/><Relationship Id="rId15" Type="http://schemas.openxmlformats.org/officeDocument/2006/relationships/oleObject" Target="../embeddings/oleObject66.bin"/><Relationship Id="rId10" Type="http://schemas.openxmlformats.org/officeDocument/2006/relationships/image" Target="../media/image69.wmf"/><Relationship Id="rId4" Type="http://schemas.openxmlformats.org/officeDocument/2006/relationships/image" Target="../media/image66.wmf"/><Relationship Id="rId9" Type="http://schemas.openxmlformats.org/officeDocument/2006/relationships/oleObject" Target="../embeddings/oleObject63.bin"/><Relationship Id="rId14" Type="http://schemas.openxmlformats.org/officeDocument/2006/relationships/image" Target="../media/image7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71.bin"/><Relationship Id="rId13" Type="http://schemas.openxmlformats.org/officeDocument/2006/relationships/image" Target="../media/image79.wmf"/><Relationship Id="rId3" Type="http://schemas.openxmlformats.org/officeDocument/2006/relationships/image" Target="../media/image74.wmf"/><Relationship Id="rId7" Type="http://schemas.openxmlformats.org/officeDocument/2006/relationships/image" Target="../media/image76.wmf"/><Relationship Id="rId12" Type="http://schemas.openxmlformats.org/officeDocument/2006/relationships/oleObject" Target="../embeddings/oleObject73.bin"/><Relationship Id="rId2" Type="http://schemas.openxmlformats.org/officeDocument/2006/relationships/oleObject" Target="../embeddings/oleObject68.bin"/><Relationship Id="rId1" Type="http://schemas.openxmlformats.org/officeDocument/2006/relationships/slideLayout" Target="../slideLayouts/slideLayout26.xml"/><Relationship Id="rId6" Type="http://schemas.openxmlformats.org/officeDocument/2006/relationships/oleObject" Target="../embeddings/oleObject70.bin"/><Relationship Id="rId11" Type="http://schemas.openxmlformats.org/officeDocument/2006/relationships/image" Target="../media/image78.wmf"/><Relationship Id="rId5" Type="http://schemas.openxmlformats.org/officeDocument/2006/relationships/image" Target="../media/image75.wmf"/><Relationship Id="rId10" Type="http://schemas.openxmlformats.org/officeDocument/2006/relationships/oleObject" Target="../embeddings/oleObject72.bin"/><Relationship Id="rId4" Type="http://schemas.openxmlformats.org/officeDocument/2006/relationships/oleObject" Target="../embeddings/oleObject69.bin"/><Relationship Id="rId9" Type="http://schemas.openxmlformats.org/officeDocument/2006/relationships/image" Target="../media/image77.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77.bin"/><Relationship Id="rId13" Type="http://schemas.openxmlformats.org/officeDocument/2006/relationships/image" Target="../media/image85.wmf"/><Relationship Id="rId3" Type="http://schemas.openxmlformats.org/officeDocument/2006/relationships/image" Target="../media/image80.wmf"/><Relationship Id="rId7" Type="http://schemas.openxmlformats.org/officeDocument/2006/relationships/image" Target="../media/image82.wmf"/><Relationship Id="rId12" Type="http://schemas.openxmlformats.org/officeDocument/2006/relationships/oleObject" Target="../embeddings/oleObject79.bin"/><Relationship Id="rId2" Type="http://schemas.openxmlformats.org/officeDocument/2006/relationships/oleObject" Target="../embeddings/oleObject74.bin"/><Relationship Id="rId1" Type="http://schemas.openxmlformats.org/officeDocument/2006/relationships/slideLayout" Target="../slideLayouts/slideLayout26.xml"/><Relationship Id="rId6" Type="http://schemas.openxmlformats.org/officeDocument/2006/relationships/oleObject" Target="../embeddings/oleObject76.bin"/><Relationship Id="rId11" Type="http://schemas.openxmlformats.org/officeDocument/2006/relationships/image" Target="../media/image84.wmf"/><Relationship Id="rId5" Type="http://schemas.openxmlformats.org/officeDocument/2006/relationships/image" Target="../media/image81.wmf"/><Relationship Id="rId10" Type="http://schemas.openxmlformats.org/officeDocument/2006/relationships/oleObject" Target="../embeddings/oleObject78.bin"/><Relationship Id="rId4" Type="http://schemas.openxmlformats.org/officeDocument/2006/relationships/oleObject" Target="../embeddings/oleObject75.bin"/><Relationship Id="rId9" Type="http://schemas.openxmlformats.org/officeDocument/2006/relationships/image" Target="../media/image83.wmf"/></Relationships>
</file>

<file path=ppt/slides/_rels/slide22.xml.rels><?xml version="1.0" encoding="UTF-8" standalone="yes"?>
<Relationships xmlns="http://schemas.openxmlformats.org/package/2006/relationships"><Relationship Id="rId8" Type="http://schemas.openxmlformats.org/officeDocument/2006/relationships/image" Target="../media/image89.wmf"/><Relationship Id="rId13" Type="http://schemas.openxmlformats.org/officeDocument/2006/relationships/image" Target="../media/image92.jpg"/><Relationship Id="rId3" Type="http://schemas.openxmlformats.org/officeDocument/2006/relationships/image" Target="../media/image86.wmf"/><Relationship Id="rId7" Type="http://schemas.openxmlformats.org/officeDocument/2006/relationships/oleObject" Target="../embeddings/oleObject82.bin"/><Relationship Id="rId12" Type="http://schemas.openxmlformats.org/officeDocument/2006/relationships/image" Target="../media/image91.wmf"/><Relationship Id="rId2" Type="http://schemas.openxmlformats.org/officeDocument/2006/relationships/oleObject" Target="../embeddings/oleObject80.bin"/><Relationship Id="rId1" Type="http://schemas.openxmlformats.org/officeDocument/2006/relationships/slideLayout" Target="../slideLayouts/slideLayout26.xml"/><Relationship Id="rId6" Type="http://schemas.openxmlformats.org/officeDocument/2006/relationships/image" Target="../media/image88.wmf"/><Relationship Id="rId11" Type="http://schemas.openxmlformats.org/officeDocument/2006/relationships/oleObject" Target="../embeddings/oleObject84.bin"/><Relationship Id="rId5" Type="http://schemas.openxmlformats.org/officeDocument/2006/relationships/oleObject" Target="../embeddings/oleObject81.bin"/><Relationship Id="rId10" Type="http://schemas.openxmlformats.org/officeDocument/2006/relationships/image" Target="../media/image90.wmf"/><Relationship Id="rId4" Type="http://schemas.openxmlformats.org/officeDocument/2006/relationships/image" Target="../media/image87.jpg"/><Relationship Id="rId9" Type="http://schemas.openxmlformats.org/officeDocument/2006/relationships/oleObject" Target="../embeddings/oleObject83.bin"/><Relationship Id="rId14" Type="http://schemas.openxmlformats.org/officeDocument/2006/relationships/slide" Target="slide57.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88.bin"/><Relationship Id="rId3" Type="http://schemas.openxmlformats.org/officeDocument/2006/relationships/image" Target="../media/image93.wmf"/><Relationship Id="rId7" Type="http://schemas.openxmlformats.org/officeDocument/2006/relationships/image" Target="../media/image95.wmf"/><Relationship Id="rId2" Type="http://schemas.openxmlformats.org/officeDocument/2006/relationships/oleObject" Target="../embeddings/oleObject85.bin"/><Relationship Id="rId1" Type="http://schemas.openxmlformats.org/officeDocument/2006/relationships/slideLayout" Target="../slideLayouts/slideLayout26.xml"/><Relationship Id="rId6" Type="http://schemas.openxmlformats.org/officeDocument/2006/relationships/oleObject" Target="../embeddings/oleObject87.bin"/><Relationship Id="rId5" Type="http://schemas.openxmlformats.org/officeDocument/2006/relationships/image" Target="../media/image94.wmf"/><Relationship Id="rId4" Type="http://schemas.openxmlformats.org/officeDocument/2006/relationships/oleObject" Target="../embeddings/oleObject86.bin"/><Relationship Id="rId9" Type="http://schemas.openxmlformats.org/officeDocument/2006/relationships/image" Target="../media/image96.wmf"/></Relationships>
</file>

<file path=ppt/slides/_rels/slide24.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image" Target="../media/image97.jpg"/><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3" Type="http://schemas.openxmlformats.org/officeDocument/2006/relationships/slide" Target="slide59.xml"/><Relationship Id="rId2" Type="http://schemas.openxmlformats.org/officeDocument/2006/relationships/image" Target="../media/image98.jpg"/><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image" Target="../media/image99.png"/><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2" Type="http://schemas.openxmlformats.org/officeDocument/2006/relationships/image" Target="../media/image101.pn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2" Type="http://schemas.openxmlformats.org/officeDocument/2006/relationships/image" Target="../media/image102.png"/><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3" Type="http://schemas.openxmlformats.org/officeDocument/2006/relationships/image" Target="../media/image103.png"/><Relationship Id="rId2" Type="http://schemas.openxmlformats.org/officeDocument/2006/relationships/notesSlide" Target="../notesSlides/notesSlide3.xml"/><Relationship Id="rId1" Type="http://schemas.openxmlformats.org/officeDocument/2006/relationships/slideLayout" Target="../slideLayouts/slideLayout26.xml"/><Relationship Id="rId6" Type="http://schemas.openxmlformats.org/officeDocument/2006/relationships/slide" Target="slide60.xml"/><Relationship Id="rId5" Type="http://schemas.openxmlformats.org/officeDocument/2006/relationships/image" Target="../media/image104.wmf"/><Relationship Id="rId4" Type="http://schemas.openxmlformats.org/officeDocument/2006/relationships/oleObject" Target="../embeddings/oleObject89.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oleObject" Target="../embeddings/oleObject90.bin"/><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3" Type="http://schemas.openxmlformats.org/officeDocument/2006/relationships/image" Target="../media/image106.wmf"/><Relationship Id="rId7" Type="http://schemas.openxmlformats.org/officeDocument/2006/relationships/image" Target="../media/image108.wmf"/><Relationship Id="rId2" Type="http://schemas.openxmlformats.org/officeDocument/2006/relationships/oleObject" Target="../embeddings/oleObject91.bin"/><Relationship Id="rId1" Type="http://schemas.openxmlformats.org/officeDocument/2006/relationships/slideLayout" Target="../slideLayouts/slideLayout26.xml"/><Relationship Id="rId6" Type="http://schemas.openxmlformats.org/officeDocument/2006/relationships/oleObject" Target="../embeddings/oleObject93.bin"/><Relationship Id="rId5" Type="http://schemas.openxmlformats.org/officeDocument/2006/relationships/image" Target="../media/image107.wmf"/><Relationship Id="rId4" Type="http://schemas.openxmlformats.org/officeDocument/2006/relationships/oleObject" Target="../embeddings/oleObject92.bin"/></Relationships>
</file>

<file path=ppt/slides/_rels/slide37.xml.rels><?xml version="1.0" encoding="UTF-8" standalone="yes"?>
<Relationships xmlns="http://schemas.openxmlformats.org/package/2006/relationships"><Relationship Id="rId3" Type="http://schemas.openxmlformats.org/officeDocument/2006/relationships/image" Target="../media/image109.wmf"/><Relationship Id="rId7" Type="http://schemas.openxmlformats.org/officeDocument/2006/relationships/image" Target="../media/image111.wmf"/><Relationship Id="rId2" Type="http://schemas.openxmlformats.org/officeDocument/2006/relationships/oleObject" Target="../embeddings/oleObject94.bin"/><Relationship Id="rId1" Type="http://schemas.openxmlformats.org/officeDocument/2006/relationships/slideLayout" Target="../slideLayouts/slideLayout26.xml"/><Relationship Id="rId6" Type="http://schemas.openxmlformats.org/officeDocument/2006/relationships/oleObject" Target="../embeddings/oleObject96.bin"/><Relationship Id="rId5" Type="http://schemas.openxmlformats.org/officeDocument/2006/relationships/image" Target="../media/image110.wmf"/><Relationship Id="rId4" Type="http://schemas.openxmlformats.org/officeDocument/2006/relationships/oleObject" Target="../embeddings/oleObject95.bin"/></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100.bin"/><Relationship Id="rId13" Type="http://schemas.openxmlformats.org/officeDocument/2006/relationships/image" Target="../media/image117.wmf"/><Relationship Id="rId3" Type="http://schemas.openxmlformats.org/officeDocument/2006/relationships/image" Target="../media/image112.wmf"/><Relationship Id="rId7" Type="http://schemas.openxmlformats.org/officeDocument/2006/relationships/image" Target="../media/image114.wmf"/><Relationship Id="rId12" Type="http://schemas.openxmlformats.org/officeDocument/2006/relationships/oleObject" Target="../embeddings/oleObject102.bin"/><Relationship Id="rId2" Type="http://schemas.openxmlformats.org/officeDocument/2006/relationships/oleObject" Target="../embeddings/oleObject97.bin"/><Relationship Id="rId1" Type="http://schemas.openxmlformats.org/officeDocument/2006/relationships/slideLayout" Target="../slideLayouts/slideLayout26.xml"/><Relationship Id="rId6" Type="http://schemas.openxmlformats.org/officeDocument/2006/relationships/oleObject" Target="../embeddings/oleObject99.bin"/><Relationship Id="rId11" Type="http://schemas.openxmlformats.org/officeDocument/2006/relationships/image" Target="../media/image116.wmf"/><Relationship Id="rId5" Type="http://schemas.openxmlformats.org/officeDocument/2006/relationships/image" Target="../media/image113.wmf"/><Relationship Id="rId10" Type="http://schemas.openxmlformats.org/officeDocument/2006/relationships/oleObject" Target="../embeddings/oleObject101.bin"/><Relationship Id="rId4" Type="http://schemas.openxmlformats.org/officeDocument/2006/relationships/oleObject" Target="../embeddings/oleObject98.bin"/><Relationship Id="rId9" Type="http://schemas.openxmlformats.org/officeDocument/2006/relationships/image" Target="../media/image115.wmf"/></Relationships>
</file>

<file path=ppt/slides/_rels/slide39.xml.rels><?xml version="1.0" encoding="UTF-8" standalone="yes"?>
<Relationships xmlns="http://schemas.openxmlformats.org/package/2006/relationships"><Relationship Id="rId8" Type="http://schemas.openxmlformats.org/officeDocument/2006/relationships/image" Target="../media/image120.wmf"/><Relationship Id="rId3" Type="http://schemas.openxmlformats.org/officeDocument/2006/relationships/image" Target="../media/image118.wmf"/><Relationship Id="rId7" Type="http://schemas.openxmlformats.org/officeDocument/2006/relationships/oleObject" Target="../embeddings/oleObject105.bin"/><Relationship Id="rId2" Type="http://schemas.openxmlformats.org/officeDocument/2006/relationships/oleObject" Target="../embeddings/oleObject103.bin"/><Relationship Id="rId1" Type="http://schemas.openxmlformats.org/officeDocument/2006/relationships/slideLayout" Target="../slideLayouts/slideLayout27.xml"/><Relationship Id="rId6" Type="http://schemas.openxmlformats.org/officeDocument/2006/relationships/image" Target="../media/image119.wmf"/><Relationship Id="rId5" Type="http://schemas.openxmlformats.org/officeDocument/2006/relationships/oleObject" Target="../embeddings/oleObject104.bin"/><Relationship Id="rId4" Type="http://schemas.openxmlformats.org/officeDocument/2006/relationships/image" Target="../media/image1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109.bin"/><Relationship Id="rId3" Type="http://schemas.openxmlformats.org/officeDocument/2006/relationships/image" Target="../media/image121.wmf"/><Relationship Id="rId7" Type="http://schemas.openxmlformats.org/officeDocument/2006/relationships/image" Target="../media/image123.wmf"/><Relationship Id="rId2" Type="http://schemas.openxmlformats.org/officeDocument/2006/relationships/oleObject" Target="../embeddings/oleObject106.bin"/><Relationship Id="rId1" Type="http://schemas.openxmlformats.org/officeDocument/2006/relationships/slideLayout" Target="../slideLayouts/slideLayout26.xml"/><Relationship Id="rId6" Type="http://schemas.openxmlformats.org/officeDocument/2006/relationships/oleObject" Target="../embeddings/oleObject108.bin"/><Relationship Id="rId5" Type="http://schemas.openxmlformats.org/officeDocument/2006/relationships/image" Target="../media/image122.wmf"/><Relationship Id="rId10" Type="http://schemas.openxmlformats.org/officeDocument/2006/relationships/image" Target="../media/image125.jpg"/><Relationship Id="rId4" Type="http://schemas.openxmlformats.org/officeDocument/2006/relationships/oleObject" Target="../embeddings/oleObject107.bin"/><Relationship Id="rId9" Type="http://schemas.openxmlformats.org/officeDocument/2006/relationships/image" Target="../media/image124.wmf"/></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113.bin"/><Relationship Id="rId3" Type="http://schemas.openxmlformats.org/officeDocument/2006/relationships/image" Target="../media/image126.wmf"/><Relationship Id="rId7" Type="http://schemas.openxmlformats.org/officeDocument/2006/relationships/image" Target="../media/image128.wmf"/><Relationship Id="rId2" Type="http://schemas.openxmlformats.org/officeDocument/2006/relationships/oleObject" Target="../embeddings/oleObject110.bin"/><Relationship Id="rId1" Type="http://schemas.openxmlformats.org/officeDocument/2006/relationships/slideLayout" Target="../slideLayouts/slideLayout26.xml"/><Relationship Id="rId6" Type="http://schemas.openxmlformats.org/officeDocument/2006/relationships/oleObject" Target="../embeddings/oleObject112.bin"/><Relationship Id="rId5" Type="http://schemas.openxmlformats.org/officeDocument/2006/relationships/image" Target="../media/image127.wmf"/><Relationship Id="rId4" Type="http://schemas.openxmlformats.org/officeDocument/2006/relationships/oleObject" Target="../embeddings/oleObject111.bin"/><Relationship Id="rId9" Type="http://schemas.openxmlformats.org/officeDocument/2006/relationships/image" Target="../media/image129.wmf"/></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117.bin"/><Relationship Id="rId3" Type="http://schemas.openxmlformats.org/officeDocument/2006/relationships/image" Target="../media/image130.wmf"/><Relationship Id="rId7" Type="http://schemas.openxmlformats.org/officeDocument/2006/relationships/image" Target="../media/image132.wmf"/><Relationship Id="rId2" Type="http://schemas.openxmlformats.org/officeDocument/2006/relationships/oleObject" Target="../embeddings/oleObject114.bin"/><Relationship Id="rId1" Type="http://schemas.openxmlformats.org/officeDocument/2006/relationships/slideLayout" Target="../slideLayouts/slideLayout27.xml"/><Relationship Id="rId6" Type="http://schemas.openxmlformats.org/officeDocument/2006/relationships/oleObject" Target="../embeddings/oleObject116.bin"/><Relationship Id="rId5" Type="http://schemas.openxmlformats.org/officeDocument/2006/relationships/image" Target="../media/image131.wmf"/><Relationship Id="rId4" Type="http://schemas.openxmlformats.org/officeDocument/2006/relationships/oleObject" Target="../embeddings/oleObject115.bin"/><Relationship Id="rId9" Type="http://schemas.openxmlformats.org/officeDocument/2006/relationships/image" Target="../media/image133.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121.bin"/><Relationship Id="rId3" Type="http://schemas.openxmlformats.org/officeDocument/2006/relationships/image" Target="../media/image134.wmf"/><Relationship Id="rId7" Type="http://schemas.openxmlformats.org/officeDocument/2006/relationships/image" Target="../media/image136.wmf"/><Relationship Id="rId2" Type="http://schemas.openxmlformats.org/officeDocument/2006/relationships/oleObject" Target="../embeddings/oleObject118.bin"/><Relationship Id="rId1" Type="http://schemas.openxmlformats.org/officeDocument/2006/relationships/slideLayout" Target="../slideLayouts/slideLayout26.xml"/><Relationship Id="rId6" Type="http://schemas.openxmlformats.org/officeDocument/2006/relationships/oleObject" Target="../embeddings/oleObject120.bin"/><Relationship Id="rId11" Type="http://schemas.openxmlformats.org/officeDocument/2006/relationships/image" Target="../media/image138.wmf"/><Relationship Id="rId5" Type="http://schemas.openxmlformats.org/officeDocument/2006/relationships/image" Target="../media/image135.wmf"/><Relationship Id="rId10" Type="http://schemas.openxmlformats.org/officeDocument/2006/relationships/oleObject" Target="../embeddings/oleObject122.bin"/><Relationship Id="rId4" Type="http://schemas.openxmlformats.org/officeDocument/2006/relationships/oleObject" Target="../embeddings/oleObject119.bin"/><Relationship Id="rId9" Type="http://schemas.openxmlformats.org/officeDocument/2006/relationships/image" Target="../media/image137.w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9.xml.rels><?xml version="1.0" encoding="UTF-8" standalone="yes"?>
<Relationships xmlns="http://schemas.openxmlformats.org/package/2006/relationships"><Relationship Id="rId8" Type="http://schemas.openxmlformats.org/officeDocument/2006/relationships/image" Target="../media/image141.wmf"/><Relationship Id="rId13" Type="http://schemas.openxmlformats.org/officeDocument/2006/relationships/oleObject" Target="../embeddings/oleObject128.bin"/><Relationship Id="rId18" Type="http://schemas.openxmlformats.org/officeDocument/2006/relationships/image" Target="../media/image146.wmf"/><Relationship Id="rId3" Type="http://schemas.openxmlformats.org/officeDocument/2006/relationships/oleObject" Target="../embeddings/oleObject123.bin"/><Relationship Id="rId7" Type="http://schemas.openxmlformats.org/officeDocument/2006/relationships/oleObject" Target="../embeddings/oleObject125.bin"/><Relationship Id="rId12" Type="http://schemas.openxmlformats.org/officeDocument/2006/relationships/image" Target="../media/image143.wmf"/><Relationship Id="rId17" Type="http://schemas.openxmlformats.org/officeDocument/2006/relationships/oleObject" Target="../embeddings/oleObject130.bin"/><Relationship Id="rId2" Type="http://schemas.openxmlformats.org/officeDocument/2006/relationships/notesSlide" Target="../notesSlides/notesSlide4.xml"/><Relationship Id="rId16" Type="http://schemas.openxmlformats.org/officeDocument/2006/relationships/image" Target="../media/image145.wmf"/><Relationship Id="rId1" Type="http://schemas.openxmlformats.org/officeDocument/2006/relationships/slideLayout" Target="../slideLayouts/slideLayout27.xml"/><Relationship Id="rId6" Type="http://schemas.openxmlformats.org/officeDocument/2006/relationships/image" Target="../media/image140.wmf"/><Relationship Id="rId11" Type="http://schemas.openxmlformats.org/officeDocument/2006/relationships/oleObject" Target="../embeddings/oleObject127.bin"/><Relationship Id="rId5" Type="http://schemas.openxmlformats.org/officeDocument/2006/relationships/oleObject" Target="../embeddings/oleObject124.bin"/><Relationship Id="rId15" Type="http://schemas.openxmlformats.org/officeDocument/2006/relationships/oleObject" Target="../embeddings/oleObject129.bin"/><Relationship Id="rId10" Type="http://schemas.openxmlformats.org/officeDocument/2006/relationships/image" Target="../media/image142.wmf"/><Relationship Id="rId4" Type="http://schemas.openxmlformats.org/officeDocument/2006/relationships/image" Target="../media/image139.wmf"/><Relationship Id="rId9" Type="http://schemas.openxmlformats.org/officeDocument/2006/relationships/oleObject" Target="../embeddings/oleObject126.bin"/><Relationship Id="rId14" Type="http://schemas.openxmlformats.org/officeDocument/2006/relationships/image" Target="../media/image144.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5.wmf"/><Relationship Id="rId7" Type="http://schemas.openxmlformats.org/officeDocument/2006/relationships/image" Target="../media/image7.wmf"/><Relationship Id="rId2" Type="http://schemas.openxmlformats.org/officeDocument/2006/relationships/oleObject" Target="../embeddings/oleObject1.bin"/><Relationship Id="rId1" Type="http://schemas.openxmlformats.org/officeDocument/2006/relationships/slideLayout" Target="../slideLayouts/slideLayout26.xml"/><Relationship Id="rId6" Type="http://schemas.openxmlformats.org/officeDocument/2006/relationships/oleObject" Target="../embeddings/oleObject3.bin"/><Relationship Id="rId11" Type="http://schemas.openxmlformats.org/officeDocument/2006/relationships/slide" Target="slide55.xml"/><Relationship Id="rId5" Type="http://schemas.openxmlformats.org/officeDocument/2006/relationships/image" Target="../media/image6.wmf"/><Relationship Id="rId10" Type="http://schemas.openxmlformats.org/officeDocument/2006/relationships/image" Target="../media/image9.jpg"/><Relationship Id="rId4" Type="http://schemas.openxmlformats.org/officeDocument/2006/relationships/oleObject" Target="../embeddings/oleObject2.bin"/><Relationship Id="rId9" Type="http://schemas.openxmlformats.org/officeDocument/2006/relationships/image" Target="../media/image8.wmf"/></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134.bin"/><Relationship Id="rId13" Type="http://schemas.openxmlformats.org/officeDocument/2006/relationships/image" Target="../media/image152.wmf"/><Relationship Id="rId18" Type="http://schemas.openxmlformats.org/officeDocument/2006/relationships/oleObject" Target="../embeddings/oleObject139.bin"/><Relationship Id="rId3" Type="http://schemas.openxmlformats.org/officeDocument/2006/relationships/image" Target="../media/image147.wmf"/><Relationship Id="rId21" Type="http://schemas.openxmlformats.org/officeDocument/2006/relationships/image" Target="../media/image156.wmf"/><Relationship Id="rId7" Type="http://schemas.openxmlformats.org/officeDocument/2006/relationships/image" Target="../media/image149.wmf"/><Relationship Id="rId12" Type="http://schemas.openxmlformats.org/officeDocument/2006/relationships/oleObject" Target="../embeddings/oleObject136.bin"/><Relationship Id="rId17" Type="http://schemas.openxmlformats.org/officeDocument/2006/relationships/image" Target="../media/image154.wmf"/><Relationship Id="rId25" Type="http://schemas.openxmlformats.org/officeDocument/2006/relationships/image" Target="../media/image158.wmf"/><Relationship Id="rId2" Type="http://schemas.openxmlformats.org/officeDocument/2006/relationships/oleObject" Target="../embeddings/oleObject131.bin"/><Relationship Id="rId16" Type="http://schemas.openxmlformats.org/officeDocument/2006/relationships/oleObject" Target="../embeddings/oleObject138.bin"/><Relationship Id="rId20" Type="http://schemas.openxmlformats.org/officeDocument/2006/relationships/oleObject" Target="../embeddings/oleObject140.bin"/><Relationship Id="rId1" Type="http://schemas.openxmlformats.org/officeDocument/2006/relationships/slideLayout" Target="../slideLayouts/slideLayout27.xml"/><Relationship Id="rId6" Type="http://schemas.openxmlformats.org/officeDocument/2006/relationships/oleObject" Target="../embeddings/oleObject133.bin"/><Relationship Id="rId11" Type="http://schemas.openxmlformats.org/officeDocument/2006/relationships/image" Target="../media/image151.wmf"/><Relationship Id="rId24" Type="http://schemas.openxmlformats.org/officeDocument/2006/relationships/oleObject" Target="../embeddings/oleObject142.bin"/><Relationship Id="rId5" Type="http://schemas.openxmlformats.org/officeDocument/2006/relationships/image" Target="../media/image148.wmf"/><Relationship Id="rId15" Type="http://schemas.openxmlformats.org/officeDocument/2006/relationships/image" Target="../media/image153.wmf"/><Relationship Id="rId23" Type="http://schemas.openxmlformats.org/officeDocument/2006/relationships/image" Target="../media/image157.wmf"/><Relationship Id="rId10" Type="http://schemas.openxmlformats.org/officeDocument/2006/relationships/oleObject" Target="../embeddings/oleObject135.bin"/><Relationship Id="rId19" Type="http://schemas.openxmlformats.org/officeDocument/2006/relationships/image" Target="../media/image155.wmf"/><Relationship Id="rId4" Type="http://schemas.openxmlformats.org/officeDocument/2006/relationships/oleObject" Target="../embeddings/oleObject132.bin"/><Relationship Id="rId9" Type="http://schemas.openxmlformats.org/officeDocument/2006/relationships/image" Target="../media/image150.wmf"/><Relationship Id="rId14" Type="http://schemas.openxmlformats.org/officeDocument/2006/relationships/oleObject" Target="../embeddings/oleObject137.bin"/><Relationship Id="rId22" Type="http://schemas.openxmlformats.org/officeDocument/2006/relationships/oleObject" Target="../embeddings/oleObject141.bin"/></Relationships>
</file>

<file path=ppt/slides/_rels/slide51.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image" Target="../media/image159.jpg"/><Relationship Id="rId1" Type="http://schemas.openxmlformats.org/officeDocument/2006/relationships/slideLayout" Target="../slideLayouts/slideLayout31.xml"/></Relationships>
</file>

<file path=ppt/slides/_rels/slide52.xml.rels><?xml version="1.0" encoding="UTF-8" standalone="yes"?>
<Relationships xmlns="http://schemas.openxmlformats.org/package/2006/relationships"><Relationship Id="rId3" Type="http://schemas.openxmlformats.org/officeDocument/2006/relationships/image" Target="../media/image160.wmf"/><Relationship Id="rId7" Type="http://schemas.openxmlformats.org/officeDocument/2006/relationships/image" Target="../media/image162.wmf"/><Relationship Id="rId2" Type="http://schemas.openxmlformats.org/officeDocument/2006/relationships/oleObject" Target="../embeddings/oleObject143.bin"/><Relationship Id="rId1" Type="http://schemas.openxmlformats.org/officeDocument/2006/relationships/slideLayout" Target="../slideLayouts/slideLayout26.xml"/><Relationship Id="rId6" Type="http://schemas.openxmlformats.org/officeDocument/2006/relationships/oleObject" Target="../embeddings/oleObject145.bin"/><Relationship Id="rId5" Type="http://schemas.openxmlformats.org/officeDocument/2006/relationships/image" Target="../media/image161.wmf"/><Relationship Id="rId4" Type="http://schemas.openxmlformats.org/officeDocument/2006/relationships/oleObject" Target="../embeddings/oleObject144.bin"/></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43.xml"/></Relationships>
</file>

<file path=ppt/slides/_rels/slide56.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43.xml"/></Relationships>
</file>

<file path=ppt/slides/_rels/slide57.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43.xml"/></Relationships>
</file>

<file path=ppt/slides/_rels/slide5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43.xml"/></Relationships>
</file>

<file path=ppt/slides/_rels/slide59.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4.wmf"/><Relationship Id="rId2" Type="http://schemas.openxmlformats.org/officeDocument/2006/relationships/notesSlide" Target="../notesSlides/notesSlide1.xml"/><Relationship Id="rId1" Type="http://schemas.openxmlformats.org/officeDocument/2006/relationships/slideLayout" Target="../slideLayouts/slideLayout26.xml"/><Relationship Id="rId6" Type="http://schemas.openxmlformats.org/officeDocument/2006/relationships/image" Target="../media/image11.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8.bin"/><Relationship Id="rId14" Type="http://schemas.openxmlformats.org/officeDocument/2006/relationships/image" Target="../media/image15.wmf"/></Relationships>
</file>

<file path=ppt/slides/_rels/slide60.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43.xml"/></Relationships>
</file>

<file path=ppt/slides/_rels/slide61.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1.bin"/><Relationship Id="rId1" Type="http://schemas.openxmlformats.org/officeDocument/2006/relationships/slideLayout" Target="../slideLayouts/slideLayout26.xml"/><Relationship Id="rId5" Type="http://schemas.openxmlformats.org/officeDocument/2006/relationships/image" Target="../media/image17.wmf"/><Relationship Id="rId4"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3.wmf"/><Relationship Id="rId3" Type="http://schemas.openxmlformats.org/officeDocument/2006/relationships/image" Target="../media/image18.wmf"/><Relationship Id="rId7" Type="http://schemas.openxmlformats.org/officeDocument/2006/relationships/image" Target="../media/image20.wmf"/><Relationship Id="rId12" Type="http://schemas.openxmlformats.org/officeDocument/2006/relationships/oleObject" Target="../embeddings/oleObject18.bin"/><Relationship Id="rId17" Type="http://schemas.openxmlformats.org/officeDocument/2006/relationships/image" Target="../media/image25.wmf"/><Relationship Id="rId2" Type="http://schemas.openxmlformats.org/officeDocument/2006/relationships/oleObject" Target="../embeddings/oleObject13.bin"/><Relationship Id="rId16" Type="http://schemas.openxmlformats.org/officeDocument/2006/relationships/oleObject" Target="../embeddings/oleObject20.bin"/><Relationship Id="rId1" Type="http://schemas.openxmlformats.org/officeDocument/2006/relationships/slideLayout" Target="../slideLayouts/slideLayout26.xml"/><Relationship Id="rId6" Type="http://schemas.openxmlformats.org/officeDocument/2006/relationships/oleObject" Target="../embeddings/oleObject15.bin"/><Relationship Id="rId11" Type="http://schemas.openxmlformats.org/officeDocument/2006/relationships/image" Target="../media/image22.wmf"/><Relationship Id="rId5" Type="http://schemas.openxmlformats.org/officeDocument/2006/relationships/image" Target="../media/image19.wmf"/><Relationship Id="rId15" Type="http://schemas.openxmlformats.org/officeDocument/2006/relationships/image" Target="../media/image24.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21.wmf"/><Relationship Id="rId14" Type="http://schemas.openxmlformats.org/officeDocument/2006/relationships/oleObject" Target="../embeddings/oleObject19.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image" Target="../media/image26.wmf"/><Relationship Id="rId7" Type="http://schemas.openxmlformats.org/officeDocument/2006/relationships/image" Target="../media/image28.wmf"/><Relationship Id="rId2" Type="http://schemas.openxmlformats.org/officeDocument/2006/relationships/oleObject" Target="../embeddings/oleObject21.bin"/><Relationship Id="rId1" Type="http://schemas.openxmlformats.org/officeDocument/2006/relationships/slideLayout" Target="../slideLayouts/slideLayout26.xml"/><Relationship Id="rId6" Type="http://schemas.openxmlformats.org/officeDocument/2006/relationships/oleObject" Target="../embeddings/oleObject23.bin"/><Relationship Id="rId5" Type="http://schemas.openxmlformats.org/officeDocument/2006/relationships/image" Target="../media/image27.wmf"/><Relationship Id="rId4" Type="http://schemas.openxmlformats.org/officeDocument/2006/relationships/oleObject" Target="../embeddings/oleObject22.bin"/><Relationship Id="rId9" Type="http://schemas.openxmlformats.org/officeDocument/2006/relationships/image" Target="../media/image2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B586-ADBF-43F9-AF5D-21261A4E93F5}"/>
              </a:ext>
            </a:extLst>
          </p:cNvPr>
          <p:cNvSpPr>
            <a:spLocks noGrp="1"/>
          </p:cNvSpPr>
          <p:nvPr>
            <p:ph type="ctrTitle"/>
          </p:nvPr>
        </p:nvSpPr>
        <p:spPr/>
        <p:txBody>
          <a:bodyPr/>
          <a:lstStyle/>
          <a:p>
            <a:r>
              <a:rPr lang="en-US" dirty="0">
                <a:latin typeface="+mj-lt"/>
              </a:rPr>
              <a:t>Relations</a:t>
            </a:r>
          </a:p>
        </p:txBody>
      </p:sp>
      <p:sp>
        <p:nvSpPr>
          <p:cNvPr id="3" name="Subtitle 2">
            <a:extLst>
              <a:ext uri="{FF2B5EF4-FFF2-40B4-BE49-F238E27FC236}">
                <a16:creationId xmlns:a16="http://schemas.microsoft.com/office/drawing/2014/main" id="{F0FB92C5-F46A-4A6C-B5DF-5AA80E4B528F}"/>
              </a:ext>
            </a:extLst>
          </p:cNvPr>
          <p:cNvSpPr>
            <a:spLocks noGrp="1"/>
          </p:cNvSpPr>
          <p:nvPr>
            <p:ph type="subTitle" idx="1"/>
          </p:nvPr>
        </p:nvSpPr>
        <p:spPr/>
        <p:txBody>
          <a:bodyPr/>
          <a:lstStyle/>
          <a:p>
            <a:r>
              <a:rPr lang="fr-FR" dirty="0" err="1">
                <a:latin typeface="+mj-lt"/>
              </a:rPr>
              <a:t>Chapter</a:t>
            </a:r>
            <a:r>
              <a:rPr lang="fr-FR" dirty="0">
                <a:latin typeface="+mj-lt"/>
              </a:rPr>
              <a:t> 9</a:t>
            </a:r>
          </a:p>
        </p:txBody>
      </p:sp>
      <p:sp>
        <p:nvSpPr>
          <p:cNvPr id="8" name="Text Placeholder 4">
            <a:extLst>
              <a:ext uri="{FF2B5EF4-FFF2-40B4-BE49-F238E27FC236}">
                <a16:creationId xmlns:a16="http://schemas.microsoft.com/office/drawing/2014/main" id="{7BCDCA2A-B4A8-46D0-8772-0996C36A01EC}"/>
              </a:ext>
            </a:extLst>
          </p:cNvPr>
          <p:cNvSpPr txBox="1">
            <a:spLocks/>
          </p:cNvSpPr>
          <p:nvPr/>
        </p:nvSpPr>
        <p:spPr>
          <a:xfrm>
            <a:off x="0" y="6248400"/>
            <a:ext cx="9144000" cy="502920"/>
          </a:xfrm>
          <a:prstGeom prst="rect">
            <a:avLst/>
          </a:prstGeom>
        </p:spPr>
        <p:txBody>
          <a:bodyPr anchor="ctr"/>
          <a:lstStyle>
            <a:lvl1pPr marL="0" marR="0" indent="0" algn="ctr" defTabSz="914400" rtl="0" eaLnBrk="1" fontAlgn="auto" latinLnBrk="0" hangingPunct="1">
              <a:lnSpc>
                <a:spcPct val="100000"/>
              </a:lnSpc>
              <a:spcBef>
                <a:spcPts val="0"/>
              </a:spcBef>
              <a:spcAft>
                <a:spcPts val="0"/>
              </a:spcAft>
              <a:buClrTx/>
              <a:buSzTx/>
              <a:buFontTx/>
              <a:buNone/>
              <a:tabLst/>
              <a:defRPr sz="800" kern="1200">
                <a:solidFill>
                  <a:schemeClr val="bg1"/>
                </a:solidFill>
                <a:latin typeface="Calibri (Body)"/>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3212414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5E00-82D0-4B91-AD7D-F32261070DEB}"/>
              </a:ext>
            </a:extLst>
          </p:cNvPr>
          <p:cNvSpPr>
            <a:spLocks noGrp="1"/>
          </p:cNvSpPr>
          <p:nvPr>
            <p:ph type="title"/>
          </p:nvPr>
        </p:nvSpPr>
        <p:spPr/>
        <p:txBody>
          <a:bodyPr/>
          <a:lstStyle/>
          <a:p>
            <a:r>
              <a:rPr lang="en-US" dirty="0">
                <a:latin typeface="+mj-lt"/>
              </a:rPr>
              <a:t>Symmetric Relations</a:t>
            </a:r>
            <a:endParaRPr lang="en-US" dirty="0"/>
          </a:p>
        </p:txBody>
      </p:sp>
      <p:sp>
        <p:nvSpPr>
          <p:cNvPr id="3" name="Content Placeholder 2">
            <a:extLst>
              <a:ext uri="{FF2B5EF4-FFF2-40B4-BE49-F238E27FC236}">
                <a16:creationId xmlns:a16="http://schemas.microsoft.com/office/drawing/2014/main" id="{3BBE69B4-4B6D-4102-939E-603C9BB4AA51}"/>
              </a:ext>
            </a:extLst>
          </p:cNvPr>
          <p:cNvSpPr>
            <a:spLocks noGrp="1"/>
          </p:cNvSpPr>
          <p:nvPr>
            <p:ph idx="1"/>
          </p:nvPr>
        </p:nvSpPr>
        <p:spPr>
          <a:xfrm>
            <a:off x="457200" y="1295399"/>
            <a:ext cx="8077200" cy="82391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symmetric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iff</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endParaRPr>
          </a:p>
        </p:txBody>
      </p:sp>
      <p:graphicFrame>
        <p:nvGraphicFramePr>
          <p:cNvPr id="18" name="Object 17">
            <a:extLst>
              <a:ext uri="{FF2B5EF4-FFF2-40B4-BE49-F238E27FC236}">
                <a16:creationId xmlns:a16="http://schemas.microsoft.com/office/drawing/2014/main" id="{5048A917-8782-4AB4-B38F-AE6E32633DE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9689368"/>
              </p:ext>
            </p:extLst>
          </p:nvPr>
        </p:nvGraphicFramePr>
        <p:xfrm>
          <a:off x="4724400" y="1429512"/>
          <a:ext cx="246888" cy="246888"/>
        </p:xfrm>
        <a:graphic>
          <a:graphicData uri="http://schemas.openxmlformats.org/presentationml/2006/ole">
            <mc:AlternateContent xmlns:mc="http://schemas.openxmlformats.org/markup-compatibility/2006">
              <mc:Choice xmlns:v="urn:schemas-microsoft-com:vml" Requires="v">
                <p:oleObj name="Equation" r:id="rId2" imgW="126720" imgH="126720" progId="Equation.DSMT4">
                  <p:embed/>
                </p:oleObj>
              </mc:Choice>
              <mc:Fallback>
                <p:oleObj name="Equation" r:id="rId2" imgW="126720" imgH="126720" progId="Equation.DSMT4">
                  <p:embed/>
                  <p:pic>
                    <p:nvPicPr>
                      <p:cNvPr id="18" name="Object 17">
                        <a:extLst>
                          <a:ext uri="{FF2B5EF4-FFF2-40B4-BE49-F238E27FC236}">
                            <a16:creationId xmlns:a16="http://schemas.microsoft.com/office/drawing/2014/main" id="{0D184C9E-5D50-4ED3-B8AA-D7CA65B035F6}"/>
                          </a:ext>
                        </a:extLst>
                      </p:cNvPr>
                      <p:cNvPicPr/>
                      <p:nvPr/>
                    </p:nvPicPr>
                    <p:blipFill>
                      <a:blip r:embed="rId3"/>
                      <a:stretch>
                        <a:fillRect/>
                      </a:stretch>
                    </p:blipFill>
                    <p:spPr>
                      <a:xfrm>
                        <a:off x="4724400" y="1429512"/>
                        <a:ext cx="246888" cy="24688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60AD1968-9380-427B-BF41-AD446B16225B}"/>
              </a:ext>
            </a:extLst>
          </p:cNvPr>
          <p:cNvSpPr>
            <a:spLocks noGrp="1"/>
          </p:cNvSpPr>
          <p:nvPr>
            <p:ph idx="10"/>
          </p:nvPr>
        </p:nvSpPr>
        <p:spPr>
          <a:xfrm>
            <a:off x="4915345" y="1295398"/>
            <a:ext cx="2517077" cy="461200"/>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whenever (</a:t>
            </a:r>
            <a:r>
              <a:rPr kumimoji="0" lang="en-US" sz="2400" b="0" i="1"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a,b</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endParaRPr lang="en-US" dirty="0"/>
          </a:p>
        </p:txBody>
      </p:sp>
      <p:graphicFrame>
        <p:nvGraphicFramePr>
          <p:cNvPr id="19" name="Object 18">
            <a:extLst>
              <a:ext uri="{FF2B5EF4-FFF2-40B4-BE49-F238E27FC236}">
                <a16:creationId xmlns:a16="http://schemas.microsoft.com/office/drawing/2014/main" id="{60912B25-C39B-45DF-BC34-DA7ECECB2C0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02896467"/>
              </p:ext>
            </p:extLst>
          </p:nvPr>
        </p:nvGraphicFramePr>
        <p:xfrm>
          <a:off x="7162800" y="1426464"/>
          <a:ext cx="246888" cy="246888"/>
        </p:xfrm>
        <a:graphic>
          <a:graphicData uri="http://schemas.openxmlformats.org/presentationml/2006/ole">
            <mc:AlternateContent xmlns:mc="http://schemas.openxmlformats.org/markup-compatibility/2006">
              <mc:Choice xmlns:v="urn:schemas-microsoft-com:vml" Requires="v">
                <p:oleObj name="Equation" r:id="rId4" imgW="126720" imgH="126720" progId="Equation.DSMT4">
                  <p:embed/>
                </p:oleObj>
              </mc:Choice>
              <mc:Fallback>
                <p:oleObj name="Equation" r:id="rId4" imgW="126720" imgH="126720" progId="Equation.DSMT4">
                  <p:embed/>
                  <p:pic>
                    <p:nvPicPr>
                      <p:cNvPr id="0" name=""/>
                      <p:cNvPicPr/>
                      <p:nvPr/>
                    </p:nvPicPr>
                    <p:blipFill>
                      <a:blip r:embed="rId5"/>
                      <a:stretch>
                        <a:fillRect/>
                      </a:stretch>
                    </p:blipFill>
                    <p:spPr>
                      <a:xfrm>
                        <a:off x="7162800" y="1426464"/>
                        <a:ext cx="246888" cy="246888"/>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FF96ADB1-79C2-4637-A8C5-4780E534B9B1}"/>
              </a:ext>
            </a:extLst>
          </p:cNvPr>
          <p:cNvSpPr>
            <a:spLocks noGrp="1"/>
          </p:cNvSpPr>
          <p:nvPr>
            <p:ph idx="11"/>
          </p:nvPr>
        </p:nvSpPr>
        <p:spPr>
          <a:xfrm>
            <a:off x="7334564" y="1295398"/>
            <a:ext cx="1295400" cy="461354"/>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for all</a:t>
            </a:r>
            <a:endParaRPr lang="en-US" dirty="0"/>
          </a:p>
        </p:txBody>
      </p:sp>
      <p:graphicFrame>
        <p:nvGraphicFramePr>
          <p:cNvPr id="20" name="Object 19">
            <a:extLst>
              <a:ext uri="{FF2B5EF4-FFF2-40B4-BE49-F238E27FC236}">
                <a16:creationId xmlns:a16="http://schemas.microsoft.com/office/drawing/2014/main" id="{E8C8FD61-B346-461D-887B-33A3A3B0519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93397665"/>
              </p:ext>
            </p:extLst>
          </p:nvPr>
        </p:nvGraphicFramePr>
        <p:xfrm>
          <a:off x="512064" y="1719072"/>
          <a:ext cx="976436" cy="365760"/>
        </p:xfrm>
        <a:graphic>
          <a:graphicData uri="http://schemas.openxmlformats.org/presentationml/2006/ole">
            <mc:AlternateContent xmlns:mc="http://schemas.openxmlformats.org/markup-compatibility/2006">
              <mc:Choice xmlns:v="urn:schemas-microsoft-com:vml" Requires="v">
                <p:oleObj name="Equation" r:id="rId6" imgW="507960" imgH="190440" progId="Equation.DSMT4">
                  <p:embed/>
                </p:oleObj>
              </mc:Choice>
              <mc:Fallback>
                <p:oleObj name="Equation" r:id="rId6" imgW="507960" imgH="190440" progId="Equation.DSMT4">
                  <p:embed/>
                  <p:pic>
                    <p:nvPicPr>
                      <p:cNvPr id="0" name=""/>
                      <p:cNvPicPr/>
                      <p:nvPr/>
                    </p:nvPicPr>
                    <p:blipFill>
                      <a:blip r:embed="rId7"/>
                      <a:stretch>
                        <a:fillRect/>
                      </a:stretch>
                    </p:blipFill>
                    <p:spPr>
                      <a:xfrm>
                        <a:off x="512064" y="1719072"/>
                        <a:ext cx="976436" cy="36576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E6C8FF6B-3397-4AF7-8F82-1CBED0E52C9B}"/>
              </a:ext>
            </a:extLst>
          </p:cNvPr>
          <p:cNvSpPr>
            <a:spLocks noGrp="1"/>
          </p:cNvSpPr>
          <p:nvPr>
            <p:ph idx="12"/>
          </p:nvPr>
        </p:nvSpPr>
        <p:spPr>
          <a:xfrm>
            <a:off x="1447800" y="1643920"/>
            <a:ext cx="6512433" cy="437198"/>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Written symbolically,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is symmetric if and only if</a:t>
            </a:r>
            <a:endParaRPr lang="en-US" dirty="0"/>
          </a:p>
        </p:txBody>
      </p:sp>
      <p:graphicFrame>
        <p:nvGraphicFramePr>
          <p:cNvPr id="15" name="Object 3">
            <a:extLst>
              <a:ext uri="{FF2B5EF4-FFF2-40B4-BE49-F238E27FC236}">
                <a16:creationId xmlns:a16="http://schemas.microsoft.com/office/drawing/2014/main" id="{24A78C90-1204-465C-8F9E-19624454FDA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2376274"/>
              </p:ext>
            </p:extLst>
          </p:nvPr>
        </p:nvGraphicFramePr>
        <p:xfrm>
          <a:off x="859536" y="2119313"/>
          <a:ext cx="4049713" cy="614362"/>
        </p:xfrm>
        <a:graphic>
          <a:graphicData uri="http://schemas.openxmlformats.org/presentationml/2006/ole">
            <mc:AlternateContent xmlns:mc="http://schemas.openxmlformats.org/markup-compatibility/2006">
              <mc:Choice xmlns:v="urn:schemas-microsoft-com:vml" Requires="v">
                <p:oleObj name="Equation" r:id="rId8" imgW="1841400" imgH="279360" progId="Equation.DSMT4">
                  <p:embed/>
                </p:oleObj>
              </mc:Choice>
              <mc:Fallback>
                <p:oleObj name="Equation" r:id="rId8" imgW="1841400" imgH="279360" progId="Equation.DSMT4">
                  <p:embed/>
                  <p:pic>
                    <p:nvPicPr>
                      <p:cNvPr id="7" name="Object 3">
                        <a:extLst>
                          <a:ext uri="{C183D7F6-B498-43B3-948B-1728B52AA6E4}">
                            <adec:decorative xmlns:adec="http://schemas.microsoft.com/office/drawing/2017/decorative" val="1"/>
                          </a:ext>
                        </a:extLst>
                      </p:cNvPr>
                      <p:cNvPicPr/>
                      <p:nvPr/>
                    </p:nvPicPr>
                    <p:blipFill>
                      <a:blip r:embed="rId9"/>
                      <a:stretch>
                        <a:fillRect/>
                      </a:stretch>
                    </p:blipFill>
                    <p:spPr>
                      <a:xfrm>
                        <a:off x="859536" y="2119313"/>
                        <a:ext cx="4049713" cy="614362"/>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8F4FFAC1-B0C0-40C3-A410-1D28A0F61562}"/>
              </a:ext>
            </a:extLst>
          </p:cNvPr>
          <p:cNvSpPr>
            <a:spLocks noGrp="1"/>
          </p:cNvSpPr>
          <p:nvPr>
            <p:ph idx="14"/>
          </p:nvPr>
        </p:nvSpPr>
        <p:spPr>
          <a:xfrm>
            <a:off x="457200" y="2724912"/>
            <a:ext cx="8229600" cy="381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The following relations on the integers are symmetric:</a:t>
            </a:r>
          </a:p>
        </p:txBody>
      </p:sp>
      <p:graphicFrame>
        <p:nvGraphicFramePr>
          <p:cNvPr id="16" name="Object 15">
            <a:extLst>
              <a:ext uri="{FF2B5EF4-FFF2-40B4-BE49-F238E27FC236}">
                <a16:creationId xmlns:a16="http://schemas.microsoft.com/office/drawing/2014/main" id="{B9008D04-9AE4-4C70-A45C-19D7258767B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11717633"/>
              </p:ext>
            </p:extLst>
          </p:nvPr>
        </p:nvGraphicFramePr>
        <p:xfrm>
          <a:off x="859536" y="3127248"/>
          <a:ext cx="6657975" cy="4049713"/>
        </p:xfrm>
        <a:graphic>
          <a:graphicData uri="http://schemas.openxmlformats.org/presentationml/2006/ole">
            <mc:AlternateContent xmlns:mc="http://schemas.openxmlformats.org/markup-compatibility/2006">
              <mc:Choice xmlns:v="urn:schemas-microsoft-com:vml" Requires="v">
                <p:oleObj name="Equation" r:id="rId10" imgW="3504960" imgH="2133360" progId="Equation.DSMT4">
                  <p:embed/>
                </p:oleObj>
              </mc:Choice>
              <mc:Fallback>
                <p:oleObj name="Equation" r:id="rId10" imgW="3504960" imgH="2133360" progId="Equation.DSMT4">
                  <p:embed/>
                  <p:pic>
                    <p:nvPicPr>
                      <p:cNvPr id="5" name="Object 4">
                        <a:extLst>
                          <a:ext uri="{FF2B5EF4-FFF2-40B4-BE49-F238E27FC236}">
                            <a16:creationId xmlns:a16="http://schemas.microsoft.com/office/drawing/2014/main" id="{7D6F876D-2F61-43E9-A9F1-6394B97BF7D1}"/>
                          </a:ext>
                        </a:extLst>
                      </p:cNvPr>
                      <p:cNvPicPr/>
                      <p:nvPr/>
                    </p:nvPicPr>
                    <p:blipFill>
                      <a:blip r:embed="rId11"/>
                      <a:stretch>
                        <a:fillRect/>
                      </a:stretch>
                    </p:blipFill>
                    <p:spPr>
                      <a:xfrm>
                        <a:off x="859536" y="3127248"/>
                        <a:ext cx="6657975" cy="4049713"/>
                      </a:xfrm>
                      <a:prstGeom prst="rect">
                        <a:avLst/>
                      </a:prstGeom>
                    </p:spPr>
                  </p:pic>
                </p:oleObj>
              </mc:Fallback>
            </mc:AlternateContent>
          </a:graphicData>
        </a:graphic>
      </p:graphicFrame>
      <p:sp>
        <p:nvSpPr>
          <p:cNvPr id="17" name="Slide Number Placeholder 5">
            <a:extLst>
              <a:ext uri="{FF2B5EF4-FFF2-40B4-BE49-F238E27FC236}">
                <a16:creationId xmlns:a16="http://schemas.microsoft.com/office/drawing/2014/main" id="{1B2ED1B5-FDE4-4098-ADB2-E031B2EAC08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10</a:t>
            </a:fld>
            <a:endParaRPr lang="en-US" dirty="0">
              <a:solidFill>
                <a:schemeClr val="bg1"/>
              </a:solidFill>
              <a:latin typeface="Calibri (Body)"/>
            </a:endParaRPr>
          </a:p>
        </p:txBody>
      </p:sp>
    </p:spTree>
    <p:extLst>
      <p:ext uri="{BB962C8B-B14F-4D97-AF65-F5344CB8AC3E}">
        <p14:creationId xmlns:p14="http://schemas.microsoft.com/office/powerpoint/2010/main" val="17951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817A6-BBEA-4C01-9715-449706A48A84}"/>
              </a:ext>
            </a:extLst>
          </p:cNvPr>
          <p:cNvSpPr>
            <a:spLocks noGrp="1"/>
          </p:cNvSpPr>
          <p:nvPr>
            <p:ph type="title"/>
          </p:nvPr>
        </p:nvSpPr>
        <p:spPr/>
        <p:txBody>
          <a:bodyPr/>
          <a:lstStyle/>
          <a:p>
            <a:r>
              <a:rPr lang="en-US" dirty="0">
                <a:latin typeface="+mj-lt"/>
              </a:rPr>
              <a:t>Antisymmetric Relations</a:t>
            </a:r>
            <a:endParaRPr lang="en-US" dirty="0"/>
          </a:p>
        </p:txBody>
      </p:sp>
      <p:sp>
        <p:nvSpPr>
          <p:cNvPr id="3" name="Content Placeholder 2">
            <a:extLst>
              <a:ext uri="{FF2B5EF4-FFF2-40B4-BE49-F238E27FC236}">
                <a16:creationId xmlns:a16="http://schemas.microsoft.com/office/drawing/2014/main" id="{A60FF6C4-1E90-45EE-84CE-ED3FF2BB6543}"/>
              </a:ext>
            </a:extLst>
          </p:cNvPr>
          <p:cNvSpPr>
            <a:spLocks noGrp="1"/>
          </p:cNvSpPr>
          <p:nvPr>
            <p:ph idx="1"/>
          </p:nvPr>
        </p:nvSpPr>
        <p:spPr>
          <a:xfrm>
            <a:off x="457200" y="1295399"/>
            <a:ext cx="8153400" cy="107791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relation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on a set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such that for all</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200" b="0" i="1"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a,b</a:t>
            </a:r>
            <a:endPar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endParaRPr>
          </a:p>
        </p:txBody>
      </p:sp>
      <p:graphicFrame>
        <p:nvGraphicFramePr>
          <p:cNvPr id="19" name="Object 18">
            <a:extLst>
              <a:ext uri="{FF2B5EF4-FFF2-40B4-BE49-F238E27FC236}">
                <a16:creationId xmlns:a16="http://schemas.microsoft.com/office/drawing/2014/main" id="{D17C238F-9F3A-48AB-9758-362C2E781D7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66741571"/>
              </p:ext>
            </p:extLst>
          </p:nvPr>
        </p:nvGraphicFramePr>
        <p:xfrm>
          <a:off x="6620256" y="1412303"/>
          <a:ext cx="246888" cy="246888"/>
        </p:xfrm>
        <a:graphic>
          <a:graphicData uri="http://schemas.openxmlformats.org/presentationml/2006/ole">
            <mc:AlternateContent xmlns:mc="http://schemas.openxmlformats.org/markup-compatibility/2006">
              <mc:Choice xmlns:v="urn:schemas-microsoft-com:vml" Requires="v">
                <p:oleObj name="Equation" r:id="rId2" imgW="126720" imgH="126720" progId="Equation.DSMT4">
                  <p:embed/>
                </p:oleObj>
              </mc:Choice>
              <mc:Fallback>
                <p:oleObj name="Equation" r:id="rId2" imgW="126720" imgH="126720" progId="Equation.DSMT4">
                  <p:embed/>
                  <p:pic>
                    <p:nvPicPr>
                      <p:cNvPr id="0" name=""/>
                      <p:cNvPicPr/>
                      <p:nvPr/>
                    </p:nvPicPr>
                    <p:blipFill>
                      <a:blip r:embed="rId3"/>
                      <a:stretch>
                        <a:fillRect/>
                      </a:stretch>
                    </p:blipFill>
                    <p:spPr>
                      <a:xfrm>
                        <a:off x="6620256" y="1412303"/>
                        <a:ext cx="246888" cy="24688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C9C57CF2-1171-45AA-8B6E-12369F900532}"/>
              </a:ext>
            </a:extLst>
          </p:cNvPr>
          <p:cNvSpPr>
            <a:spLocks noGrp="1"/>
          </p:cNvSpPr>
          <p:nvPr>
            <p:ph idx="10"/>
          </p:nvPr>
        </p:nvSpPr>
        <p:spPr>
          <a:xfrm>
            <a:off x="6830568" y="1295145"/>
            <a:ext cx="1275588" cy="476029"/>
          </a:xfrm>
        </p:spPr>
        <p:txBody>
          <a:bodyPr/>
          <a:lstStyle/>
          <a:p>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a:t>
            </a:r>
            <a:r>
              <a:rPr kumimoji="0" lang="en-US" sz="2200" b="1"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graphicFrame>
        <p:nvGraphicFramePr>
          <p:cNvPr id="20" name="Object 19">
            <a:extLst>
              <a:ext uri="{FF2B5EF4-FFF2-40B4-BE49-F238E27FC236}">
                <a16:creationId xmlns:a16="http://schemas.microsoft.com/office/drawing/2014/main" id="{853E1625-C79B-4291-BAAF-8FF80ED44E6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21960690"/>
              </p:ext>
            </p:extLst>
          </p:nvPr>
        </p:nvGraphicFramePr>
        <p:xfrm>
          <a:off x="7916344" y="1362019"/>
          <a:ext cx="465656" cy="292608"/>
        </p:xfrm>
        <a:graphic>
          <a:graphicData uri="http://schemas.openxmlformats.org/presentationml/2006/ole">
            <mc:AlternateContent xmlns:mc="http://schemas.openxmlformats.org/markup-compatibility/2006">
              <mc:Choice xmlns:v="urn:schemas-microsoft-com:vml" Requires="v">
                <p:oleObj name="Equation" r:id="rId4" imgW="241200" imgH="152280" progId="Equation.DSMT4">
                  <p:embed/>
                </p:oleObj>
              </mc:Choice>
              <mc:Fallback>
                <p:oleObj name="Equation" r:id="rId4" imgW="241200" imgH="152280" progId="Equation.DSMT4">
                  <p:embed/>
                  <p:pic>
                    <p:nvPicPr>
                      <p:cNvPr id="0" name=""/>
                      <p:cNvPicPr/>
                      <p:nvPr/>
                    </p:nvPicPr>
                    <p:blipFill>
                      <a:blip r:embed="rId5"/>
                      <a:stretch>
                        <a:fillRect/>
                      </a:stretch>
                    </p:blipFill>
                    <p:spPr>
                      <a:xfrm>
                        <a:off x="7916344" y="1362019"/>
                        <a:ext cx="465656" cy="292608"/>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1BF4642B-F9BE-4CAE-8511-DCCD05C9238E}"/>
              </a:ext>
            </a:extLst>
          </p:cNvPr>
          <p:cNvSpPr>
            <a:spLocks noGrp="1"/>
          </p:cNvSpPr>
          <p:nvPr>
            <p:ph idx="11"/>
          </p:nvPr>
        </p:nvSpPr>
        <p:spPr>
          <a:xfrm>
            <a:off x="457200" y="1637778"/>
            <a:ext cx="1389888" cy="417983"/>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and </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graphicFrame>
        <p:nvGraphicFramePr>
          <p:cNvPr id="21" name="Object 20">
            <a:extLst>
              <a:ext uri="{FF2B5EF4-FFF2-40B4-BE49-F238E27FC236}">
                <a16:creationId xmlns:a16="http://schemas.microsoft.com/office/drawing/2014/main" id="{FC65F5CD-8609-4EAE-8839-FDE1C886802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95842590"/>
              </p:ext>
            </p:extLst>
          </p:nvPr>
        </p:nvGraphicFramePr>
        <p:xfrm>
          <a:off x="1569863" y="1740313"/>
          <a:ext cx="246888" cy="246888"/>
        </p:xfrm>
        <a:graphic>
          <a:graphicData uri="http://schemas.openxmlformats.org/presentationml/2006/ole">
            <mc:AlternateContent xmlns:mc="http://schemas.openxmlformats.org/markup-compatibility/2006">
              <mc:Choice xmlns:v="urn:schemas-microsoft-com:vml" Requires="v">
                <p:oleObj name="Equation" r:id="rId6" imgW="126720" imgH="126720" progId="Equation.DSMT4">
                  <p:embed/>
                </p:oleObj>
              </mc:Choice>
              <mc:Fallback>
                <p:oleObj name="Equation" r:id="rId6" imgW="126720" imgH="126720" progId="Equation.DSMT4">
                  <p:embed/>
                  <p:pic>
                    <p:nvPicPr>
                      <p:cNvPr id="0" name=""/>
                      <p:cNvPicPr/>
                      <p:nvPr/>
                    </p:nvPicPr>
                    <p:blipFill>
                      <a:blip r:embed="rId7"/>
                      <a:stretch>
                        <a:fillRect/>
                      </a:stretch>
                    </p:blipFill>
                    <p:spPr>
                      <a:xfrm>
                        <a:off x="1569863" y="1740313"/>
                        <a:ext cx="246888" cy="246888"/>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D7BACEE3-DC06-48BC-924C-4885030FEF14}"/>
              </a:ext>
            </a:extLst>
          </p:cNvPr>
          <p:cNvSpPr>
            <a:spLocks noGrp="1"/>
          </p:cNvSpPr>
          <p:nvPr>
            <p:ph idx="12"/>
          </p:nvPr>
        </p:nvSpPr>
        <p:spPr>
          <a:xfrm>
            <a:off x="1732788" y="1630313"/>
            <a:ext cx="7036593" cy="536990"/>
          </a:xfrm>
        </p:spPr>
        <p:txBody>
          <a:bodyPr/>
          <a:lstStyle/>
          <a:p>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2200" b="1"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then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 = b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is called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antisymmetric</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Written symbolically,</a:t>
            </a:r>
            <a:endParaRPr lang="en-US" dirty="0"/>
          </a:p>
        </p:txBody>
      </p:sp>
      <p:sp>
        <p:nvSpPr>
          <p:cNvPr id="7" name="Content Placeholder 6">
            <a:extLst>
              <a:ext uri="{FF2B5EF4-FFF2-40B4-BE49-F238E27FC236}">
                <a16:creationId xmlns:a16="http://schemas.microsoft.com/office/drawing/2014/main" id="{BF49BCF2-49F2-44BD-A3C9-3D4E0D54CF68}"/>
              </a:ext>
            </a:extLst>
          </p:cNvPr>
          <p:cNvSpPr>
            <a:spLocks noGrp="1"/>
          </p:cNvSpPr>
          <p:nvPr>
            <p:ph idx="13"/>
          </p:nvPr>
        </p:nvSpPr>
        <p:spPr>
          <a:xfrm>
            <a:off x="457200" y="1969787"/>
            <a:ext cx="4114800" cy="465508"/>
          </a:xfrm>
        </p:spPr>
        <p:txBody>
          <a:bodyPr/>
          <a:lstStyle/>
          <a:p>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is antisymmetric if and only if</a:t>
            </a:r>
            <a:endParaRPr lang="en-US" dirty="0"/>
          </a:p>
        </p:txBody>
      </p:sp>
      <p:graphicFrame>
        <p:nvGraphicFramePr>
          <p:cNvPr id="15" name="Object 3">
            <a:extLst>
              <a:ext uri="{FF2B5EF4-FFF2-40B4-BE49-F238E27FC236}">
                <a16:creationId xmlns:a16="http://schemas.microsoft.com/office/drawing/2014/main" id="{ACC74882-B221-4967-B488-11461ABA469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06736521"/>
              </p:ext>
            </p:extLst>
          </p:nvPr>
        </p:nvGraphicFramePr>
        <p:xfrm>
          <a:off x="965232" y="2373313"/>
          <a:ext cx="5029200" cy="612775"/>
        </p:xfrm>
        <a:graphic>
          <a:graphicData uri="http://schemas.openxmlformats.org/presentationml/2006/ole">
            <mc:AlternateContent xmlns:mc="http://schemas.openxmlformats.org/markup-compatibility/2006">
              <mc:Choice xmlns:v="urn:schemas-microsoft-com:vml" Requires="v">
                <p:oleObj name="Equation" r:id="rId8" imgW="2286000" imgH="279360" progId="Equation.DSMT4">
                  <p:embed/>
                </p:oleObj>
              </mc:Choice>
              <mc:Fallback>
                <p:oleObj name="Equation" r:id="rId8" imgW="2286000" imgH="279360" progId="Equation.DSMT4">
                  <p:embed/>
                  <p:pic>
                    <p:nvPicPr>
                      <p:cNvPr id="10" name="Object 3">
                        <a:extLst>
                          <a:ext uri="{C183D7F6-B498-43B3-948B-1728B52AA6E4}">
                            <adec:decorative xmlns:adec="http://schemas.microsoft.com/office/drawing/2017/decorative" val="1"/>
                          </a:ext>
                        </a:extLst>
                      </p:cNvPr>
                      <p:cNvPicPr/>
                      <p:nvPr/>
                    </p:nvPicPr>
                    <p:blipFill>
                      <a:blip r:embed="rId9"/>
                      <a:stretch>
                        <a:fillRect/>
                      </a:stretch>
                    </p:blipFill>
                    <p:spPr>
                      <a:xfrm>
                        <a:off x="965232" y="2373313"/>
                        <a:ext cx="5029200" cy="612775"/>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4F4F4CB1-748C-478C-8E19-E781D8C39B52}"/>
              </a:ext>
            </a:extLst>
          </p:cNvPr>
          <p:cNvSpPr>
            <a:spLocks noGrp="1"/>
          </p:cNvSpPr>
          <p:nvPr>
            <p:ph idx="14"/>
          </p:nvPr>
        </p:nvSpPr>
        <p:spPr>
          <a:xfrm>
            <a:off x="457200" y="2898647"/>
            <a:ext cx="7924800" cy="503619"/>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Example</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The following relations on the integers are antisymmetric:</a:t>
            </a:r>
          </a:p>
        </p:txBody>
      </p:sp>
      <p:graphicFrame>
        <p:nvGraphicFramePr>
          <p:cNvPr id="16" name="Object 15">
            <a:extLst>
              <a:ext uri="{FF2B5EF4-FFF2-40B4-BE49-F238E27FC236}">
                <a16:creationId xmlns:a16="http://schemas.microsoft.com/office/drawing/2014/main" id="{CB3AABA3-E7F5-4508-BEF3-117097E2D58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820879493"/>
              </p:ext>
            </p:extLst>
          </p:nvPr>
        </p:nvGraphicFramePr>
        <p:xfrm>
          <a:off x="925513" y="3402267"/>
          <a:ext cx="6935788" cy="3905250"/>
        </p:xfrm>
        <a:graphic>
          <a:graphicData uri="http://schemas.openxmlformats.org/presentationml/2006/ole">
            <mc:AlternateContent xmlns:mc="http://schemas.openxmlformats.org/markup-compatibility/2006">
              <mc:Choice xmlns:v="urn:schemas-microsoft-com:vml" Requires="v">
                <p:oleObj name="Equation" r:id="rId10" imgW="4305240" imgH="2438280" progId="Equation.DSMT4">
                  <p:embed/>
                </p:oleObj>
              </mc:Choice>
              <mc:Fallback>
                <p:oleObj name="Equation" r:id="rId10" imgW="4305240" imgH="2438280" progId="Equation.DSMT4">
                  <p:embed/>
                  <p:pic>
                    <p:nvPicPr>
                      <p:cNvPr id="3" name="Object 2">
                        <a:extLst>
                          <a:ext uri="{FF2B5EF4-FFF2-40B4-BE49-F238E27FC236}">
                            <a16:creationId xmlns:a16="http://schemas.microsoft.com/office/drawing/2014/main" id="{3F21564B-7D00-4846-B117-F6A5B541AE9B}"/>
                          </a:ext>
                        </a:extLst>
                      </p:cNvPr>
                      <p:cNvPicPr/>
                      <p:nvPr/>
                    </p:nvPicPr>
                    <p:blipFill>
                      <a:blip r:embed="rId11"/>
                      <a:stretch>
                        <a:fillRect/>
                      </a:stretch>
                    </p:blipFill>
                    <p:spPr>
                      <a:xfrm>
                        <a:off x="925513" y="3402267"/>
                        <a:ext cx="6935788" cy="3905250"/>
                      </a:xfrm>
                      <a:prstGeom prst="rect">
                        <a:avLst/>
                      </a:prstGeom>
                    </p:spPr>
                  </p:pic>
                </p:oleObj>
              </mc:Fallback>
            </mc:AlternateContent>
          </a:graphicData>
        </a:graphic>
      </p:graphicFrame>
      <p:cxnSp>
        <p:nvCxnSpPr>
          <p:cNvPr id="18" name="Straight Arrow Connector 6">
            <a:extLst>
              <a:ext uri="{FF2B5EF4-FFF2-40B4-BE49-F238E27FC236}">
                <a16:creationId xmlns:a16="http://schemas.microsoft.com/office/drawing/2014/main" id="{27A3E7F1-CBB7-455F-BA48-6A9D97A29B46}"/>
              </a:ext>
              <a:ext uri="{C183D7F6-B498-43B3-948B-1728B52AA6E4}">
                <adec:decorative xmlns:adec="http://schemas.microsoft.com/office/drawing/2017/decorative" val="1"/>
              </a:ext>
            </a:extLst>
          </p:cNvPr>
          <p:cNvCxnSpPr/>
          <p:nvPr/>
        </p:nvCxnSpPr>
        <p:spPr>
          <a:xfrm flipH="1">
            <a:off x="3048000" y="3657600"/>
            <a:ext cx="1219200" cy="0"/>
          </a:xfrm>
          <a:prstGeom prst="straightConnector1">
            <a:avLst/>
          </a:prstGeom>
          <a:ln>
            <a:solidFill>
              <a:srgbClr val="1A587B"/>
            </a:solidFill>
            <a:tailEnd type="arrow"/>
          </a:ln>
        </p:spPr>
        <p:style>
          <a:lnRef idx="2">
            <a:schemeClr val="accent1"/>
          </a:lnRef>
          <a:fillRef idx="0">
            <a:schemeClr val="accent1"/>
          </a:fillRef>
          <a:effectRef idx="1">
            <a:schemeClr val="accent1"/>
          </a:effectRef>
          <a:fontRef idx="minor">
            <a:schemeClr val="tx1"/>
          </a:fontRef>
        </p:style>
      </p:cxnSp>
      <p:sp>
        <p:nvSpPr>
          <p:cNvPr id="9" name="Content Placeholder 8">
            <a:extLst>
              <a:ext uri="{FF2B5EF4-FFF2-40B4-BE49-F238E27FC236}">
                <a16:creationId xmlns:a16="http://schemas.microsoft.com/office/drawing/2014/main" id="{49B7CCA6-67A5-42EF-84E2-86ADB1C60CC7}"/>
              </a:ext>
            </a:extLst>
          </p:cNvPr>
          <p:cNvSpPr>
            <a:spLocks noGrp="1"/>
          </p:cNvSpPr>
          <p:nvPr>
            <p:ph idx="15"/>
          </p:nvPr>
        </p:nvSpPr>
        <p:spPr>
          <a:xfrm>
            <a:off x="4270248" y="3465576"/>
            <a:ext cx="3291840" cy="731520"/>
          </a:xfrm>
          <a:ln>
            <a:solidFill>
              <a:srgbClr val="1A587B"/>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any integer, if a</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then</a:t>
            </a:r>
            <a:r>
              <a:rPr kumimoji="0" lang="en-US" sz="20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 = b.</a:t>
            </a:r>
            <a:endPar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0" name="Content Placeholder 9" hidden="1">
            <a:extLst>
              <a:ext uri="{FF2B5EF4-FFF2-40B4-BE49-F238E27FC236}">
                <a16:creationId xmlns:a16="http://schemas.microsoft.com/office/drawing/2014/main" id="{14D746A2-DA4C-4569-B7B2-B87CCC823F03}"/>
              </a:ext>
            </a:extLst>
          </p:cNvPr>
          <p:cNvSpPr>
            <a:spLocks noGrp="1"/>
          </p:cNvSpPr>
          <p:nvPr>
            <p:ph idx="16"/>
          </p:nvPr>
        </p:nvSpPr>
        <p:spPr/>
        <p:txBody>
          <a:bodyPr/>
          <a:lstStyle/>
          <a:p>
            <a:endParaRPr lang="en-US"/>
          </a:p>
        </p:txBody>
      </p:sp>
      <p:sp>
        <p:nvSpPr>
          <p:cNvPr id="11" name="Content Placeholder 10" hidden="1">
            <a:extLst>
              <a:ext uri="{FF2B5EF4-FFF2-40B4-BE49-F238E27FC236}">
                <a16:creationId xmlns:a16="http://schemas.microsoft.com/office/drawing/2014/main" id="{B287DB0B-8EE2-4505-945C-A79D5DAF3D4D}"/>
              </a:ext>
            </a:extLst>
          </p:cNvPr>
          <p:cNvSpPr>
            <a:spLocks noGrp="1"/>
          </p:cNvSpPr>
          <p:nvPr>
            <p:ph idx="17"/>
          </p:nvPr>
        </p:nvSpPr>
        <p:spPr/>
        <p:txBody>
          <a:bodyPr/>
          <a:lstStyle/>
          <a:p>
            <a:endParaRPr lang="en-US"/>
          </a:p>
        </p:txBody>
      </p:sp>
      <p:sp>
        <p:nvSpPr>
          <p:cNvPr id="17" name="Slide Number Placeholder 5">
            <a:extLst>
              <a:ext uri="{FF2B5EF4-FFF2-40B4-BE49-F238E27FC236}">
                <a16:creationId xmlns:a16="http://schemas.microsoft.com/office/drawing/2014/main" id="{E1A50E37-17E3-4BC5-A60F-792D011D961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11</a:t>
            </a:fld>
            <a:endParaRPr lang="en-US" dirty="0">
              <a:solidFill>
                <a:schemeClr val="bg1"/>
              </a:solidFill>
              <a:latin typeface="Calibri (Body)"/>
            </a:endParaRPr>
          </a:p>
        </p:txBody>
      </p:sp>
    </p:spTree>
    <p:extLst>
      <p:ext uri="{BB962C8B-B14F-4D97-AF65-F5344CB8AC3E}">
        <p14:creationId xmlns:p14="http://schemas.microsoft.com/office/powerpoint/2010/main" val="1836566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04F8F-4D25-41E5-A010-EE326E1DCDBD}"/>
              </a:ext>
            </a:extLst>
          </p:cNvPr>
          <p:cNvSpPr>
            <a:spLocks noGrp="1"/>
          </p:cNvSpPr>
          <p:nvPr>
            <p:ph type="title"/>
          </p:nvPr>
        </p:nvSpPr>
        <p:spPr/>
        <p:txBody>
          <a:bodyPr/>
          <a:lstStyle/>
          <a:p>
            <a:r>
              <a:rPr lang="en-US" dirty="0">
                <a:latin typeface="+mj-lt"/>
              </a:rPr>
              <a:t>Transitive Relations</a:t>
            </a:r>
            <a:endParaRPr lang="en-US" dirty="0"/>
          </a:p>
        </p:txBody>
      </p:sp>
      <p:sp>
        <p:nvSpPr>
          <p:cNvPr id="3" name="Content Placeholder 2">
            <a:extLst>
              <a:ext uri="{FF2B5EF4-FFF2-40B4-BE49-F238E27FC236}">
                <a16:creationId xmlns:a16="http://schemas.microsoft.com/office/drawing/2014/main" id="{4EBC823C-EC19-4222-82B5-B7E3A55BE596}"/>
              </a:ext>
            </a:extLst>
          </p:cNvPr>
          <p:cNvSpPr>
            <a:spLocks noGrp="1"/>
          </p:cNvSpPr>
          <p:nvPr>
            <p:ph idx="1"/>
          </p:nvPr>
        </p:nvSpPr>
        <p:spPr>
          <a:xfrm>
            <a:off x="457200" y="1295399"/>
            <a:ext cx="8153400" cy="1188719"/>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relation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on a set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called transitive if whenever (</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endParaRPr>
          </a:p>
        </p:txBody>
      </p:sp>
      <p:graphicFrame>
        <p:nvGraphicFramePr>
          <p:cNvPr id="19" name="Object 18">
            <a:extLst>
              <a:ext uri="{FF2B5EF4-FFF2-40B4-BE49-F238E27FC236}">
                <a16:creationId xmlns:a16="http://schemas.microsoft.com/office/drawing/2014/main" id="{BDEB53C2-A9BF-42F1-93EE-BA33BE2CC1F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173443039"/>
              </p:ext>
            </p:extLst>
          </p:nvPr>
        </p:nvGraphicFramePr>
        <p:xfrm>
          <a:off x="502920" y="1746504"/>
          <a:ext cx="246888" cy="246888"/>
        </p:xfrm>
        <a:graphic>
          <a:graphicData uri="http://schemas.openxmlformats.org/presentationml/2006/ole">
            <mc:AlternateContent xmlns:mc="http://schemas.openxmlformats.org/markup-compatibility/2006">
              <mc:Choice xmlns:v="urn:schemas-microsoft-com:vml" Requires="v">
                <p:oleObj name="Equation" r:id="rId2" imgW="126720" imgH="126720" progId="Equation.DSMT4">
                  <p:embed/>
                </p:oleObj>
              </mc:Choice>
              <mc:Fallback>
                <p:oleObj name="Equation" r:id="rId2" imgW="126720" imgH="126720" progId="Equation.DSMT4">
                  <p:embed/>
                  <p:pic>
                    <p:nvPicPr>
                      <p:cNvPr id="0" name=""/>
                      <p:cNvPicPr/>
                      <p:nvPr/>
                    </p:nvPicPr>
                    <p:blipFill>
                      <a:blip r:embed="rId3"/>
                      <a:stretch>
                        <a:fillRect/>
                      </a:stretch>
                    </p:blipFill>
                    <p:spPr>
                      <a:xfrm>
                        <a:off x="502920" y="1746504"/>
                        <a:ext cx="246888" cy="24688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B24233DE-EA17-4196-8004-E05D80AF43F6}"/>
              </a:ext>
            </a:extLst>
          </p:cNvPr>
          <p:cNvSpPr>
            <a:spLocks noGrp="1"/>
          </p:cNvSpPr>
          <p:nvPr>
            <p:ph idx="10"/>
          </p:nvPr>
        </p:nvSpPr>
        <p:spPr>
          <a:xfrm>
            <a:off x="672084" y="1644114"/>
            <a:ext cx="1524000" cy="436146"/>
          </a:xfrm>
        </p:spPr>
        <p:txBody>
          <a:bodyPr/>
          <a:lstStyle/>
          <a:p>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2200" b="1"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and </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c</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graphicFrame>
        <p:nvGraphicFramePr>
          <p:cNvPr id="20" name="Object 19">
            <a:extLst>
              <a:ext uri="{FF2B5EF4-FFF2-40B4-BE49-F238E27FC236}">
                <a16:creationId xmlns:a16="http://schemas.microsoft.com/office/drawing/2014/main" id="{64A93429-B8C7-4A77-9D34-464CE968F0D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40521193"/>
              </p:ext>
            </p:extLst>
          </p:nvPr>
        </p:nvGraphicFramePr>
        <p:xfrm>
          <a:off x="1981200" y="1746504"/>
          <a:ext cx="246888" cy="246888"/>
        </p:xfrm>
        <a:graphic>
          <a:graphicData uri="http://schemas.openxmlformats.org/presentationml/2006/ole">
            <mc:AlternateContent xmlns:mc="http://schemas.openxmlformats.org/markup-compatibility/2006">
              <mc:Choice xmlns:v="urn:schemas-microsoft-com:vml" Requires="v">
                <p:oleObj name="Equation" r:id="rId4" imgW="126720" imgH="126720" progId="Equation.DSMT4">
                  <p:embed/>
                </p:oleObj>
              </mc:Choice>
              <mc:Fallback>
                <p:oleObj name="Equation" r:id="rId4" imgW="126720" imgH="126720" progId="Equation.DSMT4">
                  <p:embed/>
                  <p:pic>
                    <p:nvPicPr>
                      <p:cNvPr id="0" name=""/>
                      <p:cNvPicPr/>
                      <p:nvPr/>
                    </p:nvPicPr>
                    <p:blipFill>
                      <a:blip r:embed="rId5"/>
                      <a:stretch>
                        <a:fillRect/>
                      </a:stretch>
                    </p:blipFill>
                    <p:spPr>
                      <a:xfrm>
                        <a:off x="1981200" y="1746504"/>
                        <a:ext cx="246888" cy="246888"/>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BE3C6801-50C2-45C0-BAD5-004F4491795C}"/>
              </a:ext>
            </a:extLst>
          </p:cNvPr>
          <p:cNvSpPr>
            <a:spLocks noGrp="1"/>
          </p:cNvSpPr>
          <p:nvPr>
            <p:ph idx="11"/>
          </p:nvPr>
        </p:nvSpPr>
        <p:spPr>
          <a:xfrm>
            <a:off x="2162556" y="1644114"/>
            <a:ext cx="1770888" cy="419125"/>
          </a:xfrm>
        </p:spPr>
        <p:txBody>
          <a:bodyPr/>
          <a:lstStyle/>
          <a:p>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then </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c</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graphicFrame>
        <p:nvGraphicFramePr>
          <p:cNvPr id="21" name="Object 20">
            <a:extLst>
              <a:ext uri="{FF2B5EF4-FFF2-40B4-BE49-F238E27FC236}">
                <a16:creationId xmlns:a16="http://schemas.microsoft.com/office/drawing/2014/main" id="{7E8EE464-459D-49D6-B7F4-10590A6CCC2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8644741"/>
              </p:ext>
            </p:extLst>
          </p:nvPr>
        </p:nvGraphicFramePr>
        <p:xfrm>
          <a:off x="3648456" y="1746504"/>
          <a:ext cx="246888" cy="246888"/>
        </p:xfrm>
        <a:graphic>
          <a:graphicData uri="http://schemas.openxmlformats.org/presentationml/2006/ole">
            <mc:AlternateContent xmlns:mc="http://schemas.openxmlformats.org/markup-compatibility/2006">
              <mc:Choice xmlns:v="urn:schemas-microsoft-com:vml" Requires="v">
                <p:oleObj name="Equation" r:id="rId6" imgW="126720" imgH="126720" progId="Equation.DSMT4">
                  <p:embed/>
                </p:oleObj>
              </mc:Choice>
              <mc:Fallback>
                <p:oleObj name="Equation" r:id="rId6" imgW="126720" imgH="126720" progId="Equation.DSMT4">
                  <p:embed/>
                  <p:pic>
                    <p:nvPicPr>
                      <p:cNvPr id="0" name=""/>
                      <p:cNvPicPr/>
                      <p:nvPr/>
                    </p:nvPicPr>
                    <p:blipFill>
                      <a:blip r:embed="rId7"/>
                      <a:stretch>
                        <a:fillRect/>
                      </a:stretch>
                    </p:blipFill>
                    <p:spPr>
                      <a:xfrm>
                        <a:off x="3648456" y="1746504"/>
                        <a:ext cx="246888" cy="246888"/>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CC8F8A26-EB71-42D8-9247-6D62451C31AA}"/>
              </a:ext>
            </a:extLst>
          </p:cNvPr>
          <p:cNvSpPr>
            <a:spLocks noGrp="1"/>
          </p:cNvSpPr>
          <p:nvPr>
            <p:ph idx="12"/>
          </p:nvPr>
        </p:nvSpPr>
        <p:spPr>
          <a:xfrm>
            <a:off x="3810000" y="1634254"/>
            <a:ext cx="2057400" cy="433097"/>
          </a:xfrm>
        </p:spPr>
        <p:txBody>
          <a:bodyPr/>
          <a:lstStyle/>
          <a:p>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for all </a:t>
            </a:r>
            <a:r>
              <a:rPr kumimoji="0" lang="en-US" sz="2200" b="0" i="1"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a</a:t>
            </a:r>
            <a:r>
              <a:rPr kumimoji="0" lang="en-US" sz="2200" b="0" i="0"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b</a:t>
            </a:r>
            <a:r>
              <a:rPr kumimoji="0" lang="en-US" sz="2200" b="0" i="0"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c</a:t>
            </a:r>
            <a:endParaRPr lang="en-US" dirty="0"/>
          </a:p>
        </p:txBody>
      </p:sp>
      <p:graphicFrame>
        <p:nvGraphicFramePr>
          <p:cNvPr id="22" name="Object 21">
            <a:extLst>
              <a:ext uri="{FF2B5EF4-FFF2-40B4-BE49-F238E27FC236}">
                <a16:creationId xmlns:a16="http://schemas.microsoft.com/office/drawing/2014/main" id="{06EF6348-E6AA-456E-B5C6-837FC40204A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97235376"/>
              </p:ext>
            </p:extLst>
          </p:nvPr>
        </p:nvGraphicFramePr>
        <p:xfrm>
          <a:off x="5458968" y="1742951"/>
          <a:ext cx="246888" cy="246888"/>
        </p:xfrm>
        <a:graphic>
          <a:graphicData uri="http://schemas.openxmlformats.org/presentationml/2006/ole">
            <mc:AlternateContent xmlns:mc="http://schemas.openxmlformats.org/markup-compatibility/2006">
              <mc:Choice xmlns:v="urn:schemas-microsoft-com:vml" Requires="v">
                <p:oleObj name="Equation" r:id="rId8" imgW="126720" imgH="126720" progId="Equation.DSMT4">
                  <p:embed/>
                </p:oleObj>
              </mc:Choice>
              <mc:Fallback>
                <p:oleObj name="Equation" r:id="rId8" imgW="126720" imgH="126720" progId="Equation.DSMT4">
                  <p:embed/>
                  <p:pic>
                    <p:nvPicPr>
                      <p:cNvPr id="0" name=""/>
                      <p:cNvPicPr/>
                      <p:nvPr/>
                    </p:nvPicPr>
                    <p:blipFill>
                      <a:blip r:embed="rId9"/>
                      <a:stretch>
                        <a:fillRect/>
                      </a:stretch>
                    </p:blipFill>
                    <p:spPr>
                      <a:xfrm>
                        <a:off x="5458968" y="1742951"/>
                        <a:ext cx="246888" cy="24688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6F6A4045-3506-4200-99DB-B0161CD009D4}"/>
              </a:ext>
            </a:extLst>
          </p:cNvPr>
          <p:cNvSpPr>
            <a:spLocks noGrp="1"/>
          </p:cNvSpPr>
          <p:nvPr>
            <p:ph idx="13"/>
          </p:nvPr>
        </p:nvSpPr>
        <p:spPr>
          <a:xfrm>
            <a:off x="457200" y="1634253"/>
            <a:ext cx="8326438" cy="798051"/>
          </a:xfrm>
        </p:spPr>
        <p:txBody>
          <a:bodyPr/>
          <a:lstStyle/>
          <a:p>
            <a:pPr marL="5184648">
              <a:spcBef>
                <a:spcPts val="0"/>
              </a:spcBef>
              <a:spcAft>
                <a:spcPts val="0"/>
              </a:spcAft>
            </a:pP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Written symbolically,</a:t>
            </a:r>
          </a:p>
          <a:p>
            <a:pPr>
              <a:spcBef>
                <a:spcPts val="0"/>
              </a:spcBef>
              <a:spcAft>
                <a:spcPts val="0"/>
              </a:spcAft>
            </a:pP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is transitive if and only if</a:t>
            </a:r>
            <a:endParaRPr lang="en-US" dirty="0"/>
          </a:p>
        </p:txBody>
      </p:sp>
      <p:graphicFrame>
        <p:nvGraphicFramePr>
          <p:cNvPr id="15" name="Object 3">
            <a:extLst>
              <a:ext uri="{FF2B5EF4-FFF2-40B4-BE49-F238E27FC236}">
                <a16:creationId xmlns:a16="http://schemas.microsoft.com/office/drawing/2014/main" id="{32FB3EE2-B034-4083-B92C-26A8CBEBA5D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516630296"/>
              </p:ext>
            </p:extLst>
          </p:nvPr>
        </p:nvGraphicFramePr>
        <p:xfrm>
          <a:off x="741363" y="2373313"/>
          <a:ext cx="5897563" cy="612775"/>
        </p:xfrm>
        <a:graphic>
          <a:graphicData uri="http://schemas.openxmlformats.org/presentationml/2006/ole">
            <mc:AlternateContent xmlns:mc="http://schemas.openxmlformats.org/markup-compatibility/2006">
              <mc:Choice xmlns:v="urn:schemas-microsoft-com:vml" Requires="v">
                <p:oleObj name="Equation" r:id="rId10" imgW="2679480" imgH="279360" progId="Equation.DSMT4">
                  <p:embed/>
                </p:oleObj>
              </mc:Choice>
              <mc:Fallback>
                <p:oleObj name="Equation" r:id="rId10" imgW="2679480" imgH="279360" progId="Equation.DSMT4">
                  <p:embed/>
                  <p:pic>
                    <p:nvPicPr>
                      <p:cNvPr id="10" name="Object 3">
                        <a:extLst>
                          <a:ext uri="{C183D7F6-B498-43B3-948B-1728B52AA6E4}">
                            <adec:decorative xmlns:adec="http://schemas.microsoft.com/office/drawing/2017/decorative" val="1"/>
                          </a:ext>
                        </a:extLst>
                      </p:cNvPr>
                      <p:cNvPicPr/>
                      <p:nvPr/>
                    </p:nvPicPr>
                    <p:blipFill>
                      <a:blip r:embed="rId11"/>
                      <a:stretch>
                        <a:fillRect/>
                      </a:stretch>
                    </p:blipFill>
                    <p:spPr>
                      <a:xfrm>
                        <a:off x="741363" y="2373313"/>
                        <a:ext cx="5897563" cy="612775"/>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8C271483-2BAB-4886-8DC6-4B76C92EF526}"/>
              </a:ext>
            </a:extLst>
          </p:cNvPr>
          <p:cNvSpPr>
            <a:spLocks noGrp="1"/>
          </p:cNvSpPr>
          <p:nvPr>
            <p:ph idx="14"/>
          </p:nvPr>
        </p:nvSpPr>
        <p:spPr>
          <a:xfrm>
            <a:off x="457200" y="2971800"/>
            <a:ext cx="7924800" cy="381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Example</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The following relations on the integers are transitive:</a:t>
            </a:r>
          </a:p>
        </p:txBody>
      </p:sp>
      <p:graphicFrame>
        <p:nvGraphicFramePr>
          <p:cNvPr id="16" name="Object 15">
            <a:extLst>
              <a:ext uri="{FF2B5EF4-FFF2-40B4-BE49-F238E27FC236}">
                <a16:creationId xmlns:a16="http://schemas.microsoft.com/office/drawing/2014/main" id="{A3B692D1-E821-44C1-AB4F-C8E7BE1CCD4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89410101"/>
              </p:ext>
            </p:extLst>
          </p:nvPr>
        </p:nvGraphicFramePr>
        <p:xfrm>
          <a:off x="741363" y="3463244"/>
          <a:ext cx="8326438" cy="3409950"/>
        </p:xfrm>
        <a:graphic>
          <a:graphicData uri="http://schemas.openxmlformats.org/presentationml/2006/ole">
            <mc:AlternateContent xmlns:mc="http://schemas.openxmlformats.org/markup-compatibility/2006">
              <mc:Choice xmlns:v="urn:schemas-microsoft-com:vml" Requires="v">
                <p:oleObj name="Equation" r:id="rId12" imgW="5206680" imgH="2133360" progId="Equation.DSMT4">
                  <p:embed/>
                </p:oleObj>
              </mc:Choice>
              <mc:Fallback>
                <p:oleObj name="Equation" r:id="rId12" imgW="5206680" imgH="2133360" progId="Equation.DSMT4">
                  <p:embed/>
                  <p:pic>
                    <p:nvPicPr>
                      <p:cNvPr id="3" name="Object 2">
                        <a:extLst>
                          <a:ext uri="{FF2B5EF4-FFF2-40B4-BE49-F238E27FC236}">
                            <a16:creationId xmlns:a16="http://schemas.microsoft.com/office/drawing/2014/main" id="{6A81FC6C-0C35-4E2D-A63F-04F84F574196}"/>
                          </a:ext>
                        </a:extLst>
                      </p:cNvPr>
                      <p:cNvPicPr/>
                      <p:nvPr/>
                    </p:nvPicPr>
                    <p:blipFill>
                      <a:blip r:embed="rId13"/>
                      <a:stretch>
                        <a:fillRect/>
                      </a:stretch>
                    </p:blipFill>
                    <p:spPr>
                      <a:xfrm>
                        <a:off x="741363" y="3463244"/>
                        <a:ext cx="8326438" cy="3409950"/>
                      </a:xfrm>
                      <a:prstGeom prst="rect">
                        <a:avLst/>
                      </a:prstGeom>
                    </p:spPr>
                  </p:pic>
                </p:oleObj>
              </mc:Fallback>
            </mc:AlternateContent>
          </a:graphicData>
        </a:graphic>
      </p:graphicFrame>
      <p:cxnSp>
        <p:nvCxnSpPr>
          <p:cNvPr id="17" name="Straight Arrow Connector 6">
            <a:extLst>
              <a:ext uri="{FF2B5EF4-FFF2-40B4-BE49-F238E27FC236}">
                <a16:creationId xmlns:a16="http://schemas.microsoft.com/office/drawing/2014/main" id="{AE070885-B223-4588-8925-27E434E33D65}"/>
              </a:ext>
              <a:ext uri="{C183D7F6-B498-43B3-948B-1728B52AA6E4}">
                <adec:decorative xmlns:adec="http://schemas.microsoft.com/office/drawing/2017/decorative" val="1"/>
              </a:ext>
            </a:extLst>
          </p:cNvPr>
          <p:cNvCxnSpPr/>
          <p:nvPr/>
        </p:nvCxnSpPr>
        <p:spPr>
          <a:xfrm flipH="1">
            <a:off x="3048000" y="3657600"/>
            <a:ext cx="1219200" cy="0"/>
          </a:xfrm>
          <a:prstGeom prst="straightConnector1">
            <a:avLst/>
          </a:prstGeom>
          <a:ln>
            <a:solidFill>
              <a:srgbClr val="1A587B"/>
            </a:solidFill>
            <a:tailEnd type="arrow"/>
          </a:ln>
        </p:spPr>
        <p:style>
          <a:lnRef idx="2">
            <a:schemeClr val="accent1"/>
          </a:lnRef>
          <a:fillRef idx="0">
            <a:schemeClr val="accent1"/>
          </a:fillRef>
          <a:effectRef idx="1">
            <a:schemeClr val="accent1"/>
          </a:effectRef>
          <a:fontRef idx="minor">
            <a:schemeClr val="tx1"/>
          </a:fontRef>
        </p:style>
      </p:cxnSp>
      <p:sp>
        <p:nvSpPr>
          <p:cNvPr id="9" name="Content Placeholder 8">
            <a:extLst>
              <a:ext uri="{FF2B5EF4-FFF2-40B4-BE49-F238E27FC236}">
                <a16:creationId xmlns:a16="http://schemas.microsoft.com/office/drawing/2014/main" id="{3E0A13EC-F8BE-4B92-9123-B1F897C817C3}"/>
              </a:ext>
            </a:extLst>
          </p:cNvPr>
          <p:cNvSpPr>
            <a:spLocks noGrp="1"/>
          </p:cNvSpPr>
          <p:nvPr>
            <p:ph idx="15"/>
          </p:nvPr>
        </p:nvSpPr>
        <p:spPr>
          <a:xfrm>
            <a:off x="4270248" y="3465576"/>
            <a:ext cx="2834640" cy="731520"/>
          </a:xfrm>
          <a:ln>
            <a:solidFill>
              <a:srgbClr val="1A587B"/>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every integer,</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and</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c,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then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c.</a:t>
            </a:r>
            <a:endPar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2" name="Content Placeholder 11" hidden="1">
            <a:extLst>
              <a:ext uri="{FF2B5EF4-FFF2-40B4-BE49-F238E27FC236}">
                <a16:creationId xmlns:a16="http://schemas.microsoft.com/office/drawing/2014/main" id="{6041BA43-F7DA-4234-B7B5-928C1CF3D580}"/>
              </a:ext>
            </a:extLst>
          </p:cNvPr>
          <p:cNvSpPr>
            <a:spLocks noGrp="1"/>
          </p:cNvSpPr>
          <p:nvPr>
            <p:ph idx="18"/>
          </p:nvPr>
        </p:nvSpPr>
        <p:spPr/>
        <p:txBody>
          <a:bodyPr/>
          <a:lstStyle/>
          <a:p>
            <a:endParaRPr lang="en-US"/>
          </a:p>
        </p:txBody>
      </p:sp>
      <p:sp>
        <p:nvSpPr>
          <p:cNvPr id="18" name="Slide Number Placeholder 5">
            <a:extLst>
              <a:ext uri="{FF2B5EF4-FFF2-40B4-BE49-F238E27FC236}">
                <a16:creationId xmlns:a16="http://schemas.microsoft.com/office/drawing/2014/main" id="{CE94258A-9E62-464F-9B1A-B3DBA5C5342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12</a:t>
            </a:fld>
            <a:endParaRPr lang="en-US" dirty="0">
              <a:solidFill>
                <a:schemeClr val="bg1"/>
              </a:solidFill>
              <a:latin typeface="Calibri (Body)"/>
            </a:endParaRPr>
          </a:p>
        </p:txBody>
      </p:sp>
    </p:spTree>
    <p:extLst>
      <p:ext uri="{BB962C8B-B14F-4D97-AF65-F5344CB8AC3E}">
        <p14:creationId xmlns:p14="http://schemas.microsoft.com/office/powerpoint/2010/main" val="3598444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A31FF-1DD2-485D-85E1-44BBD8B84964}"/>
              </a:ext>
            </a:extLst>
          </p:cNvPr>
          <p:cNvSpPr>
            <a:spLocks noGrp="1"/>
          </p:cNvSpPr>
          <p:nvPr>
            <p:ph type="title"/>
          </p:nvPr>
        </p:nvSpPr>
        <p:spPr/>
        <p:txBody>
          <a:bodyPr/>
          <a:lstStyle/>
          <a:p>
            <a:r>
              <a:rPr lang="en-US" dirty="0">
                <a:latin typeface="+mj-lt"/>
              </a:rPr>
              <a:t>Combining Relations</a:t>
            </a:r>
            <a:endParaRPr lang="en-US" dirty="0"/>
          </a:p>
        </p:txBody>
      </p:sp>
      <p:sp>
        <p:nvSpPr>
          <p:cNvPr id="3" name="Content Placeholder 2">
            <a:extLst>
              <a:ext uri="{FF2B5EF4-FFF2-40B4-BE49-F238E27FC236}">
                <a16:creationId xmlns:a16="http://schemas.microsoft.com/office/drawing/2014/main" id="{12B895DF-E636-4838-941A-4687A9903401}"/>
              </a:ext>
            </a:extLst>
          </p:cNvPr>
          <p:cNvSpPr>
            <a:spLocks noGrp="1"/>
          </p:cNvSpPr>
          <p:nvPr>
            <p:ph idx="1"/>
          </p:nvPr>
        </p:nvSpPr>
        <p:spPr>
          <a:xfrm>
            <a:off x="457200" y="1295400"/>
            <a:ext cx="8229600" cy="3200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Given two relations</a:t>
            </a:r>
          </a:p>
        </p:txBody>
      </p:sp>
      <p:graphicFrame>
        <p:nvGraphicFramePr>
          <p:cNvPr id="17" name="Object 16">
            <a:extLst>
              <a:ext uri="{FF2B5EF4-FFF2-40B4-BE49-F238E27FC236}">
                <a16:creationId xmlns:a16="http://schemas.microsoft.com/office/drawing/2014/main" id="{EBB6FB52-BF91-4162-A9DC-8620B1AE980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154807048"/>
              </p:ext>
            </p:extLst>
          </p:nvPr>
        </p:nvGraphicFramePr>
        <p:xfrm>
          <a:off x="3383280" y="1298448"/>
          <a:ext cx="1549400" cy="557784"/>
        </p:xfrm>
        <a:graphic>
          <a:graphicData uri="http://schemas.openxmlformats.org/presentationml/2006/ole">
            <mc:AlternateContent xmlns:mc="http://schemas.openxmlformats.org/markup-compatibility/2006">
              <mc:Choice xmlns:v="urn:schemas-microsoft-com:vml" Requires="v">
                <p:oleObj name="Equation" r:id="rId2" imgW="634680" imgH="228600" progId="Equation.DSMT4">
                  <p:embed/>
                </p:oleObj>
              </mc:Choice>
              <mc:Fallback>
                <p:oleObj name="Equation" r:id="rId2" imgW="634680" imgH="228600" progId="Equation.DSMT4">
                  <p:embed/>
                  <p:pic>
                    <p:nvPicPr>
                      <p:cNvPr id="0" name=""/>
                      <p:cNvPicPr/>
                      <p:nvPr/>
                    </p:nvPicPr>
                    <p:blipFill>
                      <a:blip r:embed="rId3"/>
                      <a:stretch>
                        <a:fillRect/>
                      </a:stretch>
                    </p:blipFill>
                    <p:spPr>
                      <a:xfrm>
                        <a:off x="3383280" y="1298448"/>
                        <a:ext cx="1549400" cy="557784"/>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D0D90497-4272-497B-B689-D1D5FCA2AFF7}"/>
              </a:ext>
            </a:extLst>
          </p:cNvPr>
          <p:cNvSpPr>
            <a:spLocks noGrp="1"/>
          </p:cNvSpPr>
          <p:nvPr>
            <p:ph idx="10"/>
          </p:nvPr>
        </p:nvSpPr>
        <p:spPr>
          <a:xfrm>
            <a:off x="4835348" y="1294228"/>
            <a:ext cx="3542995" cy="539033"/>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can combine them</a:t>
            </a:r>
            <a:endParaRPr lang="en-US" dirty="0"/>
          </a:p>
        </p:txBody>
      </p:sp>
      <p:sp>
        <p:nvSpPr>
          <p:cNvPr id="5" name="Content Placeholder 4">
            <a:extLst>
              <a:ext uri="{FF2B5EF4-FFF2-40B4-BE49-F238E27FC236}">
                <a16:creationId xmlns:a16="http://schemas.microsoft.com/office/drawing/2014/main" id="{8CA956B6-D028-4D0D-B0C4-936EE932B74C}"/>
              </a:ext>
            </a:extLst>
          </p:cNvPr>
          <p:cNvSpPr>
            <a:spLocks noGrp="1"/>
          </p:cNvSpPr>
          <p:nvPr>
            <p:ph idx="11"/>
          </p:nvPr>
        </p:nvSpPr>
        <p:spPr>
          <a:xfrm>
            <a:off x="445766" y="1729994"/>
            <a:ext cx="8164833" cy="96697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using basic set operations to form new relations such as</a:t>
            </a:r>
            <a:endParaRPr lang="en-US" dirty="0"/>
          </a:p>
        </p:txBody>
      </p:sp>
      <p:graphicFrame>
        <p:nvGraphicFramePr>
          <p:cNvPr id="18" name="Object 17">
            <a:extLst>
              <a:ext uri="{FF2B5EF4-FFF2-40B4-BE49-F238E27FC236}">
                <a16:creationId xmlns:a16="http://schemas.microsoft.com/office/drawing/2014/main" id="{71163DE2-11D4-49B7-B58C-8D01F0B987C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49037794"/>
              </p:ext>
            </p:extLst>
          </p:nvPr>
        </p:nvGraphicFramePr>
        <p:xfrm>
          <a:off x="914400" y="2157984"/>
          <a:ext cx="5298948" cy="557784"/>
        </p:xfrm>
        <a:graphic>
          <a:graphicData uri="http://schemas.openxmlformats.org/presentationml/2006/ole">
            <mc:AlternateContent xmlns:mc="http://schemas.openxmlformats.org/markup-compatibility/2006">
              <mc:Choice xmlns:v="urn:schemas-microsoft-com:vml" Requires="v">
                <p:oleObj name="Equation" r:id="rId4" imgW="2171520" imgH="228600" progId="Equation.DSMT4">
                  <p:embed/>
                </p:oleObj>
              </mc:Choice>
              <mc:Fallback>
                <p:oleObj name="Equation" r:id="rId4" imgW="2171520" imgH="228600" progId="Equation.DSMT4">
                  <p:embed/>
                  <p:pic>
                    <p:nvPicPr>
                      <p:cNvPr id="0" name=""/>
                      <p:cNvPicPr/>
                      <p:nvPr/>
                    </p:nvPicPr>
                    <p:blipFill>
                      <a:blip r:embed="rId5"/>
                      <a:stretch>
                        <a:fillRect/>
                      </a:stretch>
                    </p:blipFill>
                    <p:spPr>
                      <a:xfrm>
                        <a:off x="914400" y="2157984"/>
                        <a:ext cx="5298948" cy="557784"/>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A5CEE2E3-8A04-4117-AFED-5E6CB7C64EE7}"/>
              </a:ext>
            </a:extLst>
          </p:cNvPr>
          <p:cNvSpPr>
            <a:spLocks noGrp="1"/>
          </p:cNvSpPr>
          <p:nvPr>
            <p:ph idx="12"/>
          </p:nvPr>
        </p:nvSpPr>
        <p:spPr>
          <a:xfrm>
            <a:off x="457200" y="2796602"/>
            <a:ext cx="2362200" cy="479998"/>
          </a:xfrm>
        </p:spPr>
        <p:txBody>
          <a:bodyPr/>
          <a:lstStyle/>
          <a:p>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a:t>
            </a:r>
            <a:endParaRPr lang="en-US" dirty="0"/>
          </a:p>
        </p:txBody>
      </p:sp>
      <p:graphicFrame>
        <p:nvGraphicFramePr>
          <p:cNvPr id="19" name="Object 18">
            <a:extLst>
              <a:ext uri="{FF2B5EF4-FFF2-40B4-BE49-F238E27FC236}">
                <a16:creationId xmlns:a16="http://schemas.microsoft.com/office/drawing/2014/main" id="{AA394A9C-0A22-4D54-A9B0-AD8E6383BD1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02990830"/>
              </p:ext>
            </p:extLst>
          </p:nvPr>
        </p:nvGraphicFramePr>
        <p:xfrm>
          <a:off x="2438400" y="2807716"/>
          <a:ext cx="1561795" cy="557784"/>
        </p:xfrm>
        <a:graphic>
          <a:graphicData uri="http://schemas.openxmlformats.org/presentationml/2006/ole">
            <mc:AlternateContent xmlns:mc="http://schemas.openxmlformats.org/markup-compatibility/2006">
              <mc:Choice xmlns:v="urn:schemas-microsoft-com:vml" Requires="v">
                <p:oleObj name="Equation" r:id="rId6" imgW="711000" imgH="253800" progId="Equation.DSMT4">
                  <p:embed/>
                </p:oleObj>
              </mc:Choice>
              <mc:Fallback>
                <p:oleObj name="Equation" r:id="rId6" imgW="711000" imgH="253800" progId="Equation.DSMT4">
                  <p:embed/>
                  <p:pic>
                    <p:nvPicPr>
                      <p:cNvPr id="0" name=""/>
                      <p:cNvPicPr/>
                      <p:nvPr/>
                    </p:nvPicPr>
                    <p:blipFill>
                      <a:blip r:embed="rId7"/>
                      <a:stretch>
                        <a:fillRect/>
                      </a:stretch>
                    </p:blipFill>
                    <p:spPr>
                      <a:xfrm>
                        <a:off x="2438400" y="2807716"/>
                        <a:ext cx="1561795" cy="557784"/>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E26595DD-5E24-4E75-A02C-822CC449DDDD}"/>
              </a:ext>
            </a:extLst>
          </p:cNvPr>
          <p:cNvSpPr>
            <a:spLocks noGrp="1"/>
          </p:cNvSpPr>
          <p:nvPr>
            <p:ph idx="13"/>
          </p:nvPr>
        </p:nvSpPr>
        <p:spPr>
          <a:xfrm>
            <a:off x="3968496" y="2795545"/>
            <a:ext cx="914400" cy="47566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20" name="Object 19">
            <a:extLst>
              <a:ext uri="{FF2B5EF4-FFF2-40B4-BE49-F238E27FC236}">
                <a16:creationId xmlns:a16="http://schemas.microsoft.com/office/drawing/2014/main" id="{48017371-2DB7-4990-8297-FAFCF6CA3CB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36858191"/>
              </p:ext>
            </p:extLst>
          </p:nvPr>
        </p:nvGraphicFramePr>
        <p:xfrm>
          <a:off x="4648200" y="2798572"/>
          <a:ext cx="1958646" cy="576072"/>
        </p:xfrm>
        <a:graphic>
          <a:graphicData uri="http://schemas.openxmlformats.org/presentationml/2006/ole">
            <mc:AlternateContent xmlns:mc="http://schemas.openxmlformats.org/markup-compatibility/2006">
              <mc:Choice xmlns:v="urn:schemas-microsoft-com:vml" Requires="v">
                <p:oleObj name="Equation" r:id="rId8" imgW="863280" imgH="253800" progId="Equation.DSMT4">
                  <p:embed/>
                </p:oleObj>
              </mc:Choice>
              <mc:Fallback>
                <p:oleObj name="Equation" r:id="rId8" imgW="863280" imgH="253800" progId="Equation.DSMT4">
                  <p:embed/>
                  <p:pic>
                    <p:nvPicPr>
                      <p:cNvPr id="0" name=""/>
                      <p:cNvPicPr/>
                      <p:nvPr/>
                    </p:nvPicPr>
                    <p:blipFill>
                      <a:blip r:embed="rId9"/>
                      <a:stretch>
                        <a:fillRect/>
                      </a:stretch>
                    </p:blipFill>
                    <p:spPr>
                      <a:xfrm>
                        <a:off x="4648200" y="2798572"/>
                        <a:ext cx="1958646" cy="576072"/>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4B54A4FD-856A-4638-BB7F-9AFFBB5813D8}"/>
              </a:ext>
            </a:extLst>
          </p:cNvPr>
          <p:cNvSpPr>
            <a:spLocks noGrp="1"/>
          </p:cNvSpPr>
          <p:nvPr>
            <p:ph idx="14"/>
          </p:nvPr>
        </p:nvSpPr>
        <p:spPr>
          <a:xfrm>
            <a:off x="6526378" y="2795545"/>
            <a:ext cx="2362200" cy="55489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relations</a:t>
            </a:r>
            <a:endParaRPr lang="en-US" dirty="0"/>
          </a:p>
        </p:txBody>
      </p:sp>
      <p:graphicFrame>
        <p:nvGraphicFramePr>
          <p:cNvPr id="21" name="Object 20">
            <a:extLst>
              <a:ext uri="{FF2B5EF4-FFF2-40B4-BE49-F238E27FC236}">
                <a16:creationId xmlns:a16="http://schemas.microsoft.com/office/drawing/2014/main" id="{EC0F7D9D-2B17-4BF1-A633-FBA017DFDD7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62691486"/>
              </p:ext>
            </p:extLst>
          </p:nvPr>
        </p:nvGraphicFramePr>
        <p:xfrm>
          <a:off x="510769" y="3290803"/>
          <a:ext cx="3207258" cy="557784"/>
        </p:xfrm>
        <a:graphic>
          <a:graphicData uri="http://schemas.openxmlformats.org/presentationml/2006/ole">
            <mc:AlternateContent xmlns:mc="http://schemas.openxmlformats.org/markup-compatibility/2006">
              <mc:Choice xmlns:v="urn:schemas-microsoft-com:vml" Requires="v">
                <p:oleObj name="Equation" r:id="rId10" imgW="1460160" imgH="253800" progId="Equation.DSMT4">
                  <p:embed/>
                </p:oleObj>
              </mc:Choice>
              <mc:Fallback>
                <p:oleObj name="Equation" r:id="rId10" imgW="1460160" imgH="253800" progId="Equation.DSMT4">
                  <p:embed/>
                  <p:pic>
                    <p:nvPicPr>
                      <p:cNvPr id="0" name=""/>
                      <p:cNvPicPr/>
                      <p:nvPr/>
                    </p:nvPicPr>
                    <p:blipFill>
                      <a:blip r:embed="rId11"/>
                      <a:stretch>
                        <a:fillRect/>
                      </a:stretch>
                    </p:blipFill>
                    <p:spPr>
                      <a:xfrm>
                        <a:off x="510769" y="3290803"/>
                        <a:ext cx="3207258" cy="557784"/>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32B92536-B92A-40E2-A14E-4287FEBBE168}"/>
              </a:ext>
            </a:extLst>
          </p:cNvPr>
          <p:cNvSpPr>
            <a:spLocks noGrp="1"/>
          </p:cNvSpPr>
          <p:nvPr>
            <p:ph idx="15"/>
          </p:nvPr>
        </p:nvSpPr>
        <p:spPr>
          <a:xfrm>
            <a:off x="3657600" y="3284064"/>
            <a:ext cx="838200" cy="553736"/>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22" name="Object 21">
            <a:extLst>
              <a:ext uri="{FF2B5EF4-FFF2-40B4-BE49-F238E27FC236}">
                <a16:creationId xmlns:a16="http://schemas.microsoft.com/office/drawing/2014/main" id="{C8F28B0F-0C54-4BEF-A1E7-3668DB71BB5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38386724"/>
              </p:ext>
            </p:extLst>
          </p:nvPr>
        </p:nvGraphicFramePr>
        <p:xfrm>
          <a:off x="4355052" y="3308305"/>
          <a:ext cx="4016045" cy="557784"/>
        </p:xfrm>
        <a:graphic>
          <a:graphicData uri="http://schemas.openxmlformats.org/presentationml/2006/ole">
            <mc:AlternateContent xmlns:mc="http://schemas.openxmlformats.org/markup-compatibility/2006">
              <mc:Choice xmlns:v="urn:schemas-microsoft-com:vml" Requires="v">
                <p:oleObj name="Equation" r:id="rId12" imgW="1828800" imgH="253800" progId="Equation.DSMT4">
                  <p:embed/>
                </p:oleObj>
              </mc:Choice>
              <mc:Fallback>
                <p:oleObj name="Equation" r:id="rId12" imgW="1828800" imgH="253800" progId="Equation.DSMT4">
                  <p:embed/>
                  <p:pic>
                    <p:nvPicPr>
                      <p:cNvPr id="0" name=""/>
                      <p:cNvPicPr/>
                      <p:nvPr/>
                    </p:nvPicPr>
                    <p:blipFill>
                      <a:blip r:embed="rId13"/>
                      <a:stretch>
                        <a:fillRect/>
                      </a:stretch>
                    </p:blipFill>
                    <p:spPr>
                      <a:xfrm>
                        <a:off x="4355052" y="3308305"/>
                        <a:ext cx="4016045" cy="557784"/>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7DFB7814-19FC-48F6-B2EA-BD8411327A51}"/>
              </a:ext>
            </a:extLst>
          </p:cNvPr>
          <p:cNvSpPr>
            <a:spLocks noGrp="1"/>
          </p:cNvSpPr>
          <p:nvPr>
            <p:ph idx="16"/>
          </p:nvPr>
        </p:nvSpPr>
        <p:spPr>
          <a:xfrm>
            <a:off x="457200" y="3719261"/>
            <a:ext cx="8061452" cy="92893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can be combined using basic set operations to form new relations:</a:t>
            </a:r>
            <a:endParaRPr lang="en-US" dirty="0"/>
          </a:p>
        </p:txBody>
      </p:sp>
      <p:graphicFrame>
        <p:nvGraphicFramePr>
          <p:cNvPr id="15" name="Object 14">
            <a:extLst>
              <a:ext uri="{FF2B5EF4-FFF2-40B4-BE49-F238E27FC236}">
                <a16:creationId xmlns:a16="http://schemas.microsoft.com/office/drawing/2014/main" id="{A5240526-A10C-4D14-AD49-B606877EC49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85702309"/>
              </p:ext>
            </p:extLst>
          </p:nvPr>
        </p:nvGraphicFramePr>
        <p:xfrm>
          <a:off x="625348" y="4597400"/>
          <a:ext cx="7105650" cy="2157413"/>
        </p:xfrm>
        <a:graphic>
          <a:graphicData uri="http://schemas.openxmlformats.org/presentationml/2006/ole">
            <mc:AlternateContent xmlns:mc="http://schemas.openxmlformats.org/markup-compatibility/2006">
              <mc:Choice xmlns:v="urn:schemas-microsoft-com:vml" Requires="v">
                <p:oleObj name="Equation" r:id="rId14" imgW="2844720" imgH="863280" progId="Equation.DSMT4">
                  <p:embed/>
                </p:oleObj>
              </mc:Choice>
              <mc:Fallback>
                <p:oleObj name="Equation" r:id="rId14" imgW="2844720" imgH="863280" progId="Equation.DSMT4">
                  <p:embed/>
                  <p:pic>
                    <p:nvPicPr>
                      <p:cNvPr id="2" name="Object 1">
                        <a:extLst>
                          <a:ext uri="{FF2B5EF4-FFF2-40B4-BE49-F238E27FC236}">
                            <a16:creationId xmlns:a16="http://schemas.microsoft.com/office/drawing/2014/main" id="{BE65E67F-3596-4B69-919D-901D707E53B5}"/>
                          </a:ext>
                        </a:extLst>
                      </p:cNvPr>
                      <p:cNvPicPr/>
                      <p:nvPr/>
                    </p:nvPicPr>
                    <p:blipFill>
                      <a:blip r:embed="rId15"/>
                      <a:stretch>
                        <a:fillRect/>
                      </a:stretch>
                    </p:blipFill>
                    <p:spPr>
                      <a:xfrm>
                        <a:off x="625348" y="4597400"/>
                        <a:ext cx="7105650" cy="2157413"/>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640627E2-6374-4A40-AC27-F976DAE53FD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13</a:t>
            </a:fld>
            <a:endParaRPr lang="en-US" dirty="0">
              <a:solidFill>
                <a:schemeClr val="bg1"/>
              </a:solidFill>
              <a:latin typeface="Calibri (Body)"/>
            </a:endParaRPr>
          </a:p>
        </p:txBody>
      </p:sp>
    </p:spTree>
    <p:extLst>
      <p:ext uri="{BB962C8B-B14F-4D97-AF65-F5344CB8AC3E}">
        <p14:creationId xmlns:p14="http://schemas.microsoft.com/office/powerpoint/2010/main" val="3205578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8D15-E9EA-44A5-B7CD-3880C6245C91}"/>
              </a:ext>
            </a:extLst>
          </p:cNvPr>
          <p:cNvSpPr>
            <a:spLocks noGrp="1"/>
          </p:cNvSpPr>
          <p:nvPr>
            <p:ph type="title"/>
          </p:nvPr>
        </p:nvSpPr>
        <p:spPr/>
        <p:txBody>
          <a:bodyPr/>
          <a:lstStyle/>
          <a:p>
            <a:r>
              <a:rPr lang="en-US" dirty="0">
                <a:latin typeface="+mj-lt"/>
              </a:rPr>
              <a:t>Composition</a:t>
            </a:r>
            <a:endParaRPr lang="en-US" dirty="0"/>
          </a:p>
        </p:txBody>
      </p:sp>
      <p:sp>
        <p:nvSpPr>
          <p:cNvPr id="3" name="Content Placeholder 2">
            <a:extLst>
              <a:ext uri="{FF2B5EF4-FFF2-40B4-BE49-F238E27FC236}">
                <a16:creationId xmlns:a16="http://schemas.microsoft.com/office/drawing/2014/main" id="{D0C1B8D2-A2DE-4304-A7ED-F9D1D658C195}"/>
              </a:ext>
            </a:extLst>
          </p:cNvPr>
          <p:cNvSpPr>
            <a:spLocks noGrp="1"/>
          </p:cNvSpPr>
          <p:nvPr>
            <p:ph idx="1"/>
          </p:nvPr>
        </p:nvSpPr>
        <p:spPr>
          <a:xfrm>
            <a:off x="457200" y="1295400"/>
            <a:ext cx="8001000" cy="4953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lang="en-US" i="1" dirty="0">
                <a:solidFill>
                  <a:prstClr val="black"/>
                </a:solidFill>
                <a:latin typeface="Calibri (Body)"/>
              </a:rPr>
              <a:t>  </a:t>
            </a:r>
            <a:endPar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86F4685B-81C4-48BB-A1D1-1B66F507426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3053996"/>
              </p:ext>
            </p:extLst>
          </p:nvPr>
        </p:nvGraphicFramePr>
        <p:xfrm>
          <a:off x="850392" y="2039112"/>
          <a:ext cx="396240" cy="548640"/>
        </p:xfrm>
        <a:graphic>
          <a:graphicData uri="http://schemas.openxmlformats.org/presentationml/2006/ole">
            <mc:AlternateContent xmlns:mc="http://schemas.openxmlformats.org/markup-compatibility/2006">
              <mc:Choice xmlns:v="urn:schemas-microsoft-com:vml" Requires="v">
                <p:oleObj name="Equation" r:id="rId2" imgW="164880" imgH="228600" progId="Equation.DSMT4">
                  <p:embed/>
                </p:oleObj>
              </mc:Choice>
              <mc:Fallback>
                <p:oleObj name="Equation" r:id="rId2" imgW="164880" imgH="228600" progId="Equation.DSMT4">
                  <p:embed/>
                  <p:pic>
                    <p:nvPicPr>
                      <p:cNvPr id="0" name=""/>
                      <p:cNvPicPr/>
                      <p:nvPr/>
                    </p:nvPicPr>
                    <p:blipFill>
                      <a:blip r:embed="rId3"/>
                      <a:stretch>
                        <a:fillRect/>
                      </a:stretch>
                    </p:blipFill>
                    <p:spPr>
                      <a:xfrm>
                        <a:off x="850392" y="2039112"/>
                        <a:ext cx="396240" cy="54864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3EBAE7A4-6A3C-48D2-988F-21789EF4976A}"/>
              </a:ext>
            </a:extLst>
          </p:cNvPr>
          <p:cNvSpPr>
            <a:spLocks noGrp="1"/>
          </p:cNvSpPr>
          <p:nvPr>
            <p:ph idx="10"/>
          </p:nvPr>
        </p:nvSpPr>
        <p:spPr>
          <a:xfrm>
            <a:off x="1197864" y="2020824"/>
            <a:ext cx="5341620" cy="548639"/>
          </a:xfrm>
        </p:spPr>
        <p:txBody>
          <a:bodyPr/>
          <a:lstStyle/>
          <a:p>
            <a:pPr marL="4572" marR="0" lvl="1" indent="0" algn="l" defTabSz="457200" rtl="0" eaLnBrk="1" fontAlgn="auto" latinLnBrk="0" hangingPunct="1">
              <a:lnSpc>
                <a:spcPct val="100000"/>
              </a:lnSpc>
              <a:spcBef>
                <a:spcPts val="1200"/>
              </a:spcBef>
              <a:spcAft>
                <a:spcPts val="600"/>
              </a:spcAft>
              <a:buClr>
                <a:srgbClr val="04617B"/>
              </a:buClr>
              <a:buSzTx/>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relation from a set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a set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5" name="Content Placeholder 4">
            <a:extLst>
              <a:ext uri="{FF2B5EF4-FFF2-40B4-BE49-F238E27FC236}">
                <a16:creationId xmlns:a16="http://schemas.microsoft.com/office/drawing/2014/main" id="{4A4D5938-671C-40E0-8D23-4C9C9A44887C}"/>
              </a:ext>
            </a:extLst>
          </p:cNvPr>
          <p:cNvSpPr>
            <a:spLocks noGrp="1"/>
          </p:cNvSpPr>
          <p:nvPr>
            <p:ph idx="11"/>
          </p:nvPr>
        </p:nvSpPr>
        <p:spPr>
          <a:xfrm>
            <a:off x="457200" y="2670810"/>
            <a:ext cx="550926" cy="458724"/>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p>
        </p:txBody>
      </p:sp>
      <p:graphicFrame>
        <p:nvGraphicFramePr>
          <p:cNvPr id="17" name="Object 16">
            <a:extLst>
              <a:ext uri="{FF2B5EF4-FFF2-40B4-BE49-F238E27FC236}">
                <a16:creationId xmlns:a16="http://schemas.microsoft.com/office/drawing/2014/main" id="{7AA44F07-BC4C-450A-A995-F643A0C8A58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120098847"/>
              </p:ext>
            </p:extLst>
          </p:nvPr>
        </p:nvGraphicFramePr>
        <p:xfrm>
          <a:off x="850392" y="2688336"/>
          <a:ext cx="396240" cy="548640"/>
        </p:xfrm>
        <a:graphic>
          <a:graphicData uri="http://schemas.openxmlformats.org/presentationml/2006/ole">
            <mc:AlternateContent xmlns:mc="http://schemas.openxmlformats.org/markup-compatibility/2006">
              <mc:Choice xmlns:v="urn:schemas-microsoft-com:vml" Requires="v">
                <p:oleObj name="Equation" r:id="rId4" imgW="164880" imgH="228600" progId="Equation.DSMT4">
                  <p:embed/>
                </p:oleObj>
              </mc:Choice>
              <mc:Fallback>
                <p:oleObj name="Equation" r:id="rId4" imgW="164880" imgH="228600" progId="Equation.DSMT4">
                  <p:embed/>
                  <p:pic>
                    <p:nvPicPr>
                      <p:cNvPr id="0" name=""/>
                      <p:cNvPicPr/>
                      <p:nvPr/>
                    </p:nvPicPr>
                    <p:blipFill>
                      <a:blip r:embed="rId5"/>
                      <a:stretch>
                        <a:fillRect/>
                      </a:stretch>
                    </p:blipFill>
                    <p:spPr>
                      <a:xfrm>
                        <a:off x="850392" y="2688336"/>
                        <a:ext cx="396240" cy="54864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3BD4AAC8-03FD-4748-AACF-F3C3FF3E02C4}"/>
              </a:ext>
            </a:extLst>
          </p:cNvPr>
          <p:cNvSpPr>
            <a:spLocks noGrp="1"/>
          </p:cNvSpPr>
          <p:nvPr>
            <p:ph idx="12"/>
          </p:nvPr>
        </p:nvSpPr>
        <p:spPr>
          <a:xfrm>
            <a:off x="1197864" y="2677463"/>
            <a:ext cx="4724400" cy="539631"/>
          </a:xfrm>
        </p:spPr>
        <p:txBody>
          <a:bodyPr/>
          <a:lstStyle/>
          <a:p>
            <a:pPr marL="4572" marR="0" lvl="1" indent="0" algn="l" defTabSz="457200" rtl="0" eaLnBrk="1" fontAlgn="auto" latinLnBrk="0" hangingPunct="1">
              <a:lnSpc>
                <a:spcPct val="100000"/>
              </a:lnSpc>
              <a:spcBef>
                <a:spcPts val="1200"/>
              </a:spcBef>
              <a:spcAft>
                <a:spcPts val="600"/>
              </a:spcAft>
              <a:buClr>
                <a:srgbClr val="04617B"/>
              </a:buClr>
              <a:buSzTx/>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relation from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a set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7" name="Content Placeholder 6">
            <a:extLst>
              <a:ext uri="{FF2B5EF4-FFF2-40B4-BE49-F238E27FC236}">
                <a16:creationId xmlns:a16="http://schemas.microsoft.com/office/drawing/2014/main" id="{8A9D3D2E-BF14-4A90-896E-096E53620E12}"/>
              </a:ext>
            </a:extLst>
          </p:cNvPr>
          <p:cNvSpPr>
            <a:spLocks noGrp="1"/>
          </p:cNvSpPr>
          <p:nvPr>
            <p:ph idx="13"/>
          </p:nvPr>
        </p:nvSpPr>
        <p:spPr>
          <a:xfrm>
            <a:off x="465328" y="3318453"/>
            <a:ext cx="7212076" cy="585215"/>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 the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composition</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(or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composite</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a:t>
            </a:r>
            <a:endParaRPr lang="en-US" dirty="0"/>
          </a:p>
        </p:txBody>
      </p:sp>
      <p:graphicFrame>
        <p:nvGraphicFramePr>
          <p:cNvPr id="18" name="Object 17">
            <a:extLst>
              <a:ext uri="{FF2B5EF4-FFF2-40B4-BE49-F238E27FC236}">
                <a16:creationId xmlns:a16="http://schemas.microsoft.com/office/drawing/2014/main" id="{2930C16E-94E3-48BD-9432-AEE1E6AB38C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47249738"/>
              </p:ext>
            </p:extLst>
          </p:nvPr>
        </p:nvGraphicFramePr>
        <p:xfrm>
          <a:off x="7086600" y="3355848"/>
          <a:ext cx="422656" cy="585216"/>
        </p:xfrm>
        <a:graphic>
          <a:graphicData uri="http://schemas.openxmlformats.org/presentationml/2006/ole">
            <mc:AlternateContent xmlns:mc="http://schemas.openxmlformats.org/markup-compatibility/2006">
              <mc:Choice xmlns:v="urn:schemas-microsoft-com:vml" Requires="v">
                <p:oleObj name="Equation" r:id="rId6" imgW="164880" imgH="228600" progId="Equation.DSMT4">
                  <p:embed/>
                </p:oleObj>
              </mc:Choice>
              <mc:Fallback>
                <p:oleObj name="Equation" r:id="rId6" imgW="164880" imgH="228600" progId="Equation.DSMT4">
                  <p:embed/>
                  <p:pic>
                    <p:nvPicPr>
                      <p:cNvPr id="0" name=""/>
                      <p:cNvPicPr/>
                      <p:nvPr/>
                    </p:nvPicPr>
                    <p:blipFill>
                      <a:blip r:embed="rId7"/>
                      <a:stretch>
                        <a:fillRect/>
                      </a:stretch>
                    </p:blipFill>
                    <p:spPr>
                      <a:xfrm>
                        <a:off x="7086600" y="3355848"/>
                        <a:ext cx="422656" cy="585216"/>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B8677066-5C9D-4204-B7FB-9708EEF305F8}"/>
              </a:ext>
            </a:extLst>
          </p:cNvPr>
          <p:cNvSpPr>
            <a:spLocks noGrp="1"/>
          </p:cNvSpPr>
          <p:nvPr>
            <p:ph idx="14"/>
          </p:nvPr>
        </p:nvSpPr>
        <p:spPr>
          <a:xfrm>
            <a:off x="7432294" y="3318454"/>
            <a:ext cx="1143000" cy="585214"/>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a:t>
            </a:r>
            <a:endParaRPr lang="en-US" dirty="0"/>
          </a:p>
        </p:txBody>
      </p:sp>
      <p:graphicFrame>
        <p:nvGraphicFramePr>
          <p:cNvPr id="19" name="Object 18">
            <a:extLst>
              <a:ext uri="{FF2B5EF4-FFF2-40B4-BE49-F238E27FC236}">
                <a16:creationId xmlns:a16="http://schemas.microsoft.com/office/drawing/2014/main" id="{9E2B85E7-4E53-445A-BC5F-544E0C86445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79163500"/>
              </p:ext>
            </p:extLst>
          </p:nvPr>
        </p:nvGraphicFramePr>
        <p:xfrm>
          <a:off x="495808" y="3867912"/>
          <a:ext cx="552704" cy="585216"/>
        </p:xfrm>
        <a:graphic>
          <a:graphicData uri="http://schemas.openxmlformats.org/presentationml/2006/ole">
            <mc:AlternateContent xmlns:mc="http://schemas.openxmlformats.org/markup-compatibility/2006">
              <mc:Choice xmlns:v="urn:schemas-microsoft-com:vml" Requires="v">
                <p:oleObj name="Equation" r:id="rId8" imgW="215640" imgH="228600" progId="Equation.DSMT4">
                  <p:embed/>
                </p:oleObj>
              </mc:Choice>
              <mc:Fallback>
                <p:oleObj name="Equation" r:id="rId8" imgW="215640" imgH="228600" progId="Equation.DSMT4">
                  <p:embed/>
                  <p:pic>
                    <p:nvPicPr>
                      <p:cNvPr id="0" name=""/>
                      <p:cNvPicPr/>
                      <p:nvPr/>
                    </p:nvPicPr>
                    <p:blipFill>
                      <a:blip r:embed="rId9"/>
                      <a:stretch>
                        <a:fillRect/>
                      </a:stretch>
                    </p:blipFill>
                    <p:spPr>
                      <a:xfrm>
                        <a:off x="495808" y="3867912"/>
                        <a:ext cx="552704" cy="585216"/>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2D4186EE-070E-46F8-A88B-4989975B862F}"/>
              </a:ext>
            </a:extLst>
          </p:cNvPr>
          <p:cNvSpPr>
            <a:spLocks noGrp="1"/>
          </p:cNvSpPr>
          <p:nvPr>
            <p:ph idx="15"/>
          </p:nvPr>
        </p:nvSpPr>
        <p:spPr>
          <a:xfrm>
            <a:off x="978408" y="3832962"/>
            <a:ext cx="5638800" cy="519249"/>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relation from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where</a:t>
            </a:r>
          </a:p>
        </p:txBody>
      </p:sp>
      <p:sp>
        <p:nvSpPr>
          <p:cNvPr id="10" name="Content Placeholder 9">
            <a:extLst>
              <a:ext uri="{FF2B5EF4-FFF2-40B4-BE49-F238E27FC236}">
                <a16:creationId xmlns:a16="http://schemas.microsoft.com/office/drawing/2014/main" id="{C2104317-80B5-41E7-A881-AF78F80B1D34}"/>
              </a:ext>
            </a:extLst>
          </p:cNvPr>
          <p:cNvSpPr>
            <a:spLocks noGrp="1"/>
          </p:cNvSpPr>
          <p:nvPr>
            <p:ph idx="16"/>
          </p:nvPr>
        </p:nvSpPr>
        <p:spPr>
          <a:xfrm>
            <a:off x="465328" y="4552189"/>
            <a:ext cx="3992372" cy="585214"/>
          </a:xfrm>
        </p:spPr>
        <p:txBody>
          <a:bodyPr/>
          <a:lstStyle/>
          <a:p>
            <a:pPr marL="347472" indent="-347472">
              <a:buClr>
                <a:srgbClr val="04617B"/>
              </a:buClr>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x,y</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member of</a:t>
            </a:r>
            <a:endParaRPr lang="en-US" dirty="0"/>
          </a:p>
        </p:txBody>
      </p:sp>
      <p:graphicFrame>
        <p:nvGraphicFramePr>
          <p:cNvPr id="20" name="Object 19">
            <a:extLst>
              <a:ext uri="{FF2B5EF4-FFF2-40B4-BE49-F238E27FC236}">
                <a16:creationId xmlns:a16="http://schemas.microsoft.com/office/drawing/2014/main" id="{B8914851-4453-4C0F-8C0A-EAA0BA4C033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82924125"/>
              </p:ext>
            </p:extLst>
          </p:nvPr>
        </p:nvGraphicFramePr>
        <p:xfrm>
          <a:off x="4061460" y="4553712"/>
          <a:ext cx="396240" cy="548640"/>
        </p:xfrm>
        <a:graphic>
          <a:graphicData uri="http://schemas.openxmlformats.org/presentationml/2006/ole">
            <mc:AlternateContent xmlns:mc="http://schemas.openxmlformats.org/markup-compatibility/2006">
              <mc:Choice xmlns:v="urn:schemas-microsoft-com:vml" Requires="v">
                <p:oleObj name="Equation" r:id="rId10" imgW="164880" imgH="228600" progId="Equation.DSMT4">
                  <p:embed/>
                </p:oleObj>
              </mc:Choice>
              <mc:Fallback>
                <p:oleObj name="Equation" r:id="rId10" imgW="164880" imgH="228600" progId="Equation.DSMT4">
                  <p:embed/>
                  <p:pic>
                    <p:nvPicPr>
                      <p:cNvPr id="0" name=""/>
                      <p:cNvPicPr/>
                      <p:nvPr/>
                    </p:nvPicPr>
                    <p:blipFill>
                      <a:blip r:embed="rId11"/>
                      <a:stretch>
                        <a:fillRect/>
                      </a:stretch>
                    </p:blipFill>
                    <p:spPr>
                      <a:xfrm>
                        <a:off x="4061460" y="4553712"/>
                        <a:ext cx="396240" cy="54864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991CFABC-F69F-40AC-8F63-5DD5848217B3}"/>
              </a:ext>
            </a:extLst>
          </p:cNvPr>
          <p:cNvSpPr>
            <a:spLocks noGrp="1"/>
          </p:cNvSpPr>
          <p:nvPr>
            <p:ph idx="17"/>
          </p:nvPr>
        </p:nvSpPr>
        <p:spPr>
          <a:xfrm>
            <a:off x="4389120" y="4535869"/>
            <a:ext cx="4000500" cy="549275"/>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y,z</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member of</a:t>
            </a:r>
            <a:endParaRPr lang="en-US" dirty="0"/>
          </a:p>
        </p:txBody>
      </p:sp>
      <p:graphicFrame>
        <p:nvGraphicFramePr>
          <p:cNvPr id="21" name="Object 20">
            <a:extLst>
              <a:ext uri="{FF2B5EF4-FFF2-40B4-BE49-F238E27FC236}">
                <a16:creationId xmlns:a16="http://schemas.microsoft.com/office/drawing/2014/main" id="{B522800E-8C10-456E-92BC-C0940EA8C3B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37010701"/>
              </p:ext>
            </p:extLst>
          </p:nvPr>
        </p:nvGraphicFramePr>
        <p:xfrm>
          <a:off x="853440" y="4961509"/>
          <a:ext cx="488950" cy="549275"/>
        </p:xfrm>
        <a:graphic>
          <a:graphicData uri="http://schemas.openxmlformats.org/presentationml/2006/ole">
            <mc:AlternateContent xmlns:mc="http://schemas.openxmlformats.org/markup-compatibility/2006">
              <mc:Choice xmlns:v="urn:schemas-microsoft-com:vml" Requires="v">
                <p:oleObj name="Equation" r:id="rId12" imgW="203040" imgH="228600" progId="Equation.DSMT4">
                  <p:embed/>
                </p:oleObj>
              </mc:Choice>
              <mc:Fallback>
                <p:oleObj name="Equation" r:id="rId12" imgW="203040" imgH="228600" progId="Equation.DSMT4">
                  <p:embed/>
                  <p:pic>
                    <p:nvPicPr>
                      <p:cNvPr id="0" name=""/>
                      <p:cNvPicPr/>
                      <p:nvPr/>
                    </p:nvPicPr>
                    <p:blipFill>
                      <a:blip r:embed="rId13"/>
                      <a:stretch>
                        <a:fillRect/>
                      </a:stretch>
                    </p:blipFill>
                    <p:spPr>
                      <a:xfrm>
                        <a:off x="853440" y="4961509"/>
                        <a:ext cx="488950" cy="549275"/>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A3CF987C-AAD8-4CE9-B388-6AB338E61F27}"/>
              </a:ext>
            </a:extLst>
          </p:cNvPr>
          <p:cNvSpPr>
            <a:spLocks noGrp="1"/>
          </p:cNvSpPr>
          <p:nvPr>
            <p:ph idx="18"/>
          </p:nvPr>
        </p:nvSpPr>
        <p:spPr>
          <a:xfrm>
            <a:off x="1266444" y="4965509"/>
            <a:ext cx="3962400" cy="549275"/>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x,z</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member of</a:t>
            </a:r>
            <a:endParaRPr lang="en-US" dirty="0"/>
          </a:p>
        </p:txBody>
      </p:sp>
      <p:graphicFrame>
        <p:nvGraphicFramePr>
          <p:cNvPr id="22" name="Object 21">
            <a:extLst>
              <a:ext uri="{FF2B5EF4-FFF2-40B4-BE49-F238E27FC236}">
                <a16:creationId xmlns:a16="http://schemas.microsoft.com/office/drawing/2014/main" id="{5E5286BD-E77F-4A9B-BA93-186FB04C0FF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64384756"/>
              </p:ext>
            </p:extLst>
          </p:nvPr>
        </p:nvGraphicFramePr>
        <p:xfrm>
          <a:off x="5010912" y="4962144"/>
          <a:ext cx="1066800" cy="548640"/>
        </p:xfrm>
        <a:graphic>
          <a:graphicData uri="http://schemas.openxmlformats.org/presentationml/2006/ole">
            <mc:AlternateContent xmlns:mc="http://schemas.openxmlformats.org/markup-compatibility/2006">
              <mc:Choice xmlns:v="urn:schemas-microsoft-com:vml" Requires="v">
                <p:oleObj name="Equation" r:id="rId14" imgW="444240" imgH="228600" progId="Equation.DSMT4">
                  <p:embed/>
                </p:oleObj>
              </mc:Choice>
              <mc:Fallback>
                <p:oleObj name="Equation" r:id="rId14" imgW="444240" imgH="228600" progId="Equation.DSMT4">
                  <p:embed/>
                  <p:pic>
                    <p:nvPicPr>
                      <p:cNvPr id="0" name=""/>
                      <p:cNvPicPr/>
                      <p:nvPr/>
                    </p:nvPicPr>
                    <p:blipFill>
                      <a:blip r:embed="rId15"/>
                      <a:stretch>
                        <a:fillRect/>
                      </a:stretch>
                    </p:blipFill>
                    <p:spPr>
                      <a:xfrm>
                        <a:off x="5010912" y="4962144"/>
                        <a:ext cx="1066800" cy="54864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554E5247-58F4-44F6-828C-29787D733D2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14</a:t>
            </a:fld>
            <a:endParaRPr lang="en-US" dirty="0">
              <a:solidFill>
                <a:schemeClr val="bg1"/>
              </a:solidFill>
              <a:latin typeface="Calibri (Body)"/>
            </a:endParaRPr>
          </a:p>
        </p:txBody>
      </p:sp>
    </p:spTree>
    <p:extLst>
      <p:ext uri="{BB962C8B-B14F-4D97-AF65-F5344CB8AC3E}">
        <p14:creationId xmlns:p14="http://schemas.microsoft.com/office/powerpoint/2010/main" val="3867892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Representing the Composition of Relations</a:t>
            </a:r>
            <a:endParaRPr lang="en-US" sz="1500" dirty="0">
              <a:latin typeface="+mj-lt"/>
            </a:endParaRPr>
          </a:p>
        </p:txBody>
      </p:sp>
      <p:pic>
        <p:nvPicPr>
          <p:cNvPr id="14" name="Picture 2" descr="R1 and R2 are related.">
            <a:extLst>
              <a:ext uri="{FF2B5EF4-FFF2-40B4-BE49-F238E27FC236}">
                <a16:creationId xmlns:a16="http://schemas.microsoft.com/office/drawing/2014/main" id="{AF934594-2CCF-4FA2-AD1F-5A789D3AA15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8097" y="1569374"/>
            <a:ext cx="8071804" cy="3993226"/>
          </a:xfrm>
          <a:prstGeom prst="rect">
            <a:avLst/>
          </a:prstGeom>
          <a:extLst>
            <a:ext uri="{909E8E84-426E-40DD-AFC4-6F175D3DCCD1}">
              <a14:hiddenFill xmlns:a14="http://schemas.microsoft.com/office/drawing/2010/main">
                <a:solidFill>
                  <a:srgbClr val="FFFFFF"/>
                </a:solidFill>
              </a14:hiddenFill>
            </a:ext>
          </a:extLst>
        </p:spPr>
      </p:pic>
      <p:graphicFrame>
        <p:nvGraphicFramePr>
          <p:cNvPr id="15" name="Object 3">
            <a:extLst>
              <a:ext uri="{FF2B5EF4-FFF2-40B4-BE49-F238E27FC236}">
                <a16:creationId xmlns:a16="http://schemas.microsoft.com/office/drawing/2014/main" id="{7E4D96F5-0655-4D1C-AB44-6F58F3E6963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36175560"/>
              </p:ext>
            </p:extLst>
          </p:nvPr>
        </p:nvGraphicFramePr>
        <p:xfrm>
          <a:off x="2419350" y="5715000"/>
          <a:ext cx="4305300" cy="762000"/>
        </p:xfrm>
        <a:graphic>
          <a:graphicData uri="http://schemas.openxmlformats.org/presentationml/2006/ole">
            <mc:AlternateContent xmlns:mc="http://schemas.openxmlformats.org/markup-compatibility/2006">
              <mc:Choice xmlns:v="urn:schemas-microsoft-com:vml" Requires="v">
                <p:oleObj name="Equation" r:id="rId3" imgW="1434960" imgH="253800" progId="Equation.DSMT4">
                  <p:embed/>
                </p:oleObj>
              </mc:Choice>
              <mc:Fallback>
                <p:oleObj name="Equation" r:id="rId3" imgW="1434960" imgH="253800" progId="Equation.DSMT4">
                  <p:embed/>
                  <p:pic>
                    <p:nvPicPr>
                      <p:cNvPr id="3" name="Object 3">
                        <a:extLst>
                          <a:ext uri="{C183D7F6-B498-43B3-948B-1728B52AA6E4}">
                            <adec:decorative xmlns:adec="http://schemas.microsoft.com/office/drawing/2017/decorative" val="1"/>
                          </a:ext>
                        </a:extLst>
                      </p:cNvPr>
                      <p:cNvPicPr/>
                      <p:nvPr/>
                    </p:nvPicPr>
                    <p:blipFill>
                      <a:blip r:embed="rId4"/>
                      <a:stretch>
                        <a:fillRect/>
                      </a:stretch>
                    </p:blipFill>
                    <p:spPr>
                      <a:xfrm>
                        <a:off x="2419350" y="5715000"/>
                        <a:ext cx="4305300" cy="762000"/>
                      </a:xfrm>
                      <a:prstGeom prst="rect">
                        <a:avLst/>
                      </a:prstGeom>
                    </p:spPr>
                  </p:pic>
                </p:oleObj>
              </mc:Fallback>
            </mc:AlternateContent>
          </a:graphicData>
        </a:graphic>
      </p:graphicFrame>
      <p:sp>
        <p:nvSpPr>
          <p:cNvPr id="9" name="Text Placeholder 7"/>
          <p:cNvSpPr>
            <a:spLocks noGrp="1"/>
          </p:cNvSpPr>
          <p:nvPr>
            <p:ph type="body" sz="quarter" idx="16"/>
          </p:nvPr>
        </p:nvSpPr>
        <p:spPr>
          <a:xfrm>
            <a:off x="3465576" y="6477000"/>
            <a:ext cx="2212848" cy="183600"/>
          </a:xfrm>
        </p:spPr>
        <p:txBody>
          <a:bodyPr anchor="ctr"/>
          <a:lstStyle/>
          <a:p>
            <a:r>
              <a:rPr lang="en-US" dirty="0">
                <a:hlinkClick r:id="rId5" action="ppaction://hlinksldjump"/>
              </a:rPr>
              <a:t>Access the text alternative for slide images.</a:t>
            </a:r>
            <a:endParaRPr lang="en-US" dirty="0">
              <a:hlinkClick r:id="" action="ppaction://noaction"/>
            </a:endParaRPr>
          </a:p>
        </p:txBody>
      </p:sp>
      <p:sp>
        <p:nvSpPr>
          <p:cNvPr id="10" name="Slide Number Placeholder 5">
            <a:extLst>
              <a:ext uri="{FF2B5EF4-FFF2-40B4-BE49-F238E27FC236}">
                <a16:creationId xmlns:a16="http://schemas.microsoft.com/office/drawing/2014/main" id="{87E2791C-B5B9-452D-8226-5BAA9B2658E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15</a:t>
            </a:fld>
            <a:endParaRPr lang="en-US" dirty="0">
              <a:solidFill>
                <a:schemeClr val="bg1"/>
              </a:solidFill>
              <a:latin typeface="Calibri (Body)"/>
            </a:endParaRPr>
          </a:p>
        </p:txBody>
      </p:sp>
    </p:spTree>
    <p:extLst>
      <p:ext uri="{BB962C8B-B14F-4D97-AF65-F5344CB8AC3E}">
        <p14:creationId xmlns:p14="http://schemas.microsoft.com/office/powerpoint/2010/main" val="355895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0B48C-244E-4029-810C-385169A74FD9}"/>
              </a:ext>
            </a:extLst>
          </p:cNvPr>
          <p:cNvSpPr>
            <a:spLocks noGrp="1"/>
          </p:cNvSpPr>
          <p:nvPr>
            <p:ph type="title"/>
          </p:nvPr>
        </p:nvSpPr>
        <p:spPr/>
        <p:txBody>
          <a:bodyPr/>
          <a:lstStyle/>
          <a:p>
            <a:r>
              <a:rPr lang="en-US" dirty="0">
                <a:latin typeface="+mj-lt"/>
              </a:rPr>
              <a:t>Powers of a Relation</a:t>
            </a:r>
            <a:endParaRPr lang="en-US" dirty="0"/>
          </a:p>
        </p:txBody>
      </p:sp>
      <p:sp>
        <p:nvSpPr>
          <p:cNvPr id="3" name="Content Placeholder 2">
            <a:extLst>
              <a:ext uri="{FF2B5EF4-FFF2-40B4-BE49-F238E27FC236}">
                <a16:creationId xmlns:a16="http://schemas.microsoft.com/office/drawing/2014/main" id="{4F72E497-0BEB-49A6-ABC1-39C8CC2C6F32}"/>
              </a:ext>
            </a:extLst>
          </p:cNvPr>
          <p:cNvSpPr>
            <a:spLocks noGrp="1"/>
          </p:cNvSpPr>
          <p:nvPr>
            <p:ph idx="1"/>
          </p:nvPr>
        </p:nvSpPr>
        <p:spPr>
          <a:xfrm>
            <a:off x="457200" y="1295400"/>
            <a:ext cx="8610600" cy="51816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a binary relation 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the powers</a:t>
            </a:r>
            <a:endPar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92C55FBF-FBB2-46D8-A936-80DDA0E20A4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22493408"/>
              </p:ext>
            </p:extLst>
          </p:nvPr>
        </p:nvGraphicFramePr>
        <p:xfrm>
          <a:off x="1645920" y="1709928"/>
          <a:ext cx="426720" cy="457200"/>
        </p:xfrm>
        <a:graphic>
          <a:graphicData uri="http://schemas.openxmlformats.org/presentationml/2006/ole">
            <mc:AlternateContent xmlns:mc="http://schemas.openxmlformats.org/markup-compatibility/2006">
              <mc:Choice xmlns:v="urn:schemas-microsoft-com:vml" Requires="v">
                <p:oleObj name="Equation" r:id="rId2" imgW="177480" imgH="190440" progId="Equation.DSMT4">
                  <p:embed/>
                </p:oleObj>
              </mc:Choice>
              <mc:Fallback>
                <p:oleObj name="Equation" r:id="rId2" imgW="177480" imgH="190440" progId="Equation.DSMT4">
                  <p:embed/>
                  <p:pic>
                    <p:nvPicPr>
                      <p:cNvPr id="0" name=""/>
                      <p:cNvPicPr/>
                      <p:nvPr/>
                    </p:nvPicPr>
                    <p:blipFill>
                      <a:blip r:embed="rId3"/>
                      <a:stretch>
                        <a:fillRect/>
                      </a:stretch>
                    </p:blipFill>
                    <p:spPr>
                      <a:xfrm>
                        <a:off x="1645920" y="1709928"/>
                        <a:ext cx="426720" cy="4572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6C881B6C-ADED-481B-B4A3-E995A8D59F48}"/>
              </a:ext>
            </a:extLst>
          </p:cNvPr>
          <p:cNvSpPr>
            <a:spLocks noGrp="1"/>
          </p:cNvSpPr>
          <p:nvPr>
            <p:ph idx="10"/>
          </p:nvPr>
        </p:nvSpPr>
        <p:spPr>
          <a:xfrm>
            <a:off x="1981200" y="1728216"/>
            <a:ext cx="7333488" cy="554736"/>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of the relation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can be defined inductively by:</a:t>
            </a:r>
          </a:p>
        </p:txBody>
      </p:sp>
      <p:sp>
        <p:nvSpPr>
          <p:cNvPr id="5" name="Content Placeholder 4">
            <a:extLst>
              <a:ext uri="{FF2B5EF4-FFF2-40B4-BE49-F238E27FC236}">
                <a16:creationId xmlns:a16="http://schemas.microsoft.com/office/drawing/2014/main" id="{C6E1D061-2E9B-421E-BB7D-55B8AFFE64D8}"/>
              </a:ext>
            </a:extLst>
          </p:cNvPr>
          <p:cNvSpPr>
            <a:spLocks noGrp="1"/>
          </p:cNvSpPr>
          <p:nvPr>
            <p:ph idx="11"/>
          </p:nvPr>
        </p:nvSpPr>
        <p:spPr>
          <a:xfrm>
            <a:off x="457200" y="2295144"/>
            <a:ext cx="2173224" cy="445008"/>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Basis Step:</a:t>
            </a:r>
            <a:endParaRPr lang="en-US" dirty="0"/>
          </a:p>
        </p:txBody>
      </p:sp>
      <p:graphicFrame>
        <p:nvGraphicFramePr>
          <p:cNvPr id="17" name="Object 16">
            <a:extLst>
              <a:ext uri="{FF2B5EF4-FFF2-40B4-BE49-F238E27FC236}">
                <a16:creationId xmlns:a16="http://schemas.microsoft.com/office/drawing/2014/main" id="{16DF5210-57D8-4B34-914D-BBD06A4D2BD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12762500"/>
              </p:ext>
            </p:extLst>
          </p:nvPr>
        </p:nvGraphicFramePr>
        <p:xfrm>
          <a:off x="2249424" y="2286000"/>
          <a:ext cx="857611" cy="493776"/>
        </p:xfrm>
        <a:graphic>
          <a:graphicData uri="http://schemas.openxmlformats.org/presentationml/2006/ole">
            <mc:AlternateContent xmlns:mc="http://schemas.openxmlformats.org/markup-compatibility/2006">
              <mc:Choice xmlns:v="urn:schemas-microsoft-com:vml" Requires="v">
                <p:oleObj name="Equation" r:id="rId4" imgW="419040" imgH="241200" progId="Equation.DSMT4">
                  <p:embed/>
                </p:oleObj>
              </mc:Choice>
              <mc:Fallback>
                <p:oleObj name="Equation" r:id="rId4" imgW="419040" imgH="241200" progId="Equation.DSMT4">
                  <p:embed/>
                  <p:pic>
                    <p:nvPicPr>
                      <p:cNvPr id="0" name=""/>
                      <p:cNvPicPr/>
                      <p:nvPr/>
                    </p:nvPicPr>
                    <p:blipFill>
                      <a:blip r:embed="rId5"/>
                      <a:stretch>
                        <a:fillRect/>
                      </a:stretch>
                    </p:blipFill>
                    <p:spPr>
                      <a:xfrm>
                        <a:off x="2249424" y="2286000"/>
                        <a:ext cx="857611" cy="493776"/>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F3F2B54D-F7C2-423E-AD0C-1F4B4C69D5F2}"/>
              </a:ext>
            </a:extLst>
          </p:cNvPr>
          <p:cNvSpPr>
            <a:spLocks noGrp="1"/>
          </p:cNvSpPr>
          <p:nvPr>
            <p:ph idx="12"/>
          </p:nvPr>
        </p:nvSpPr>
        <p:spPr>
          <a:xfrm>
            <a:off x="457200" y="2822448"/>
            <a:ext cx="2761488" cy="504444"/>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Inductive Step:</a:t>
            </a:r>
            <a:endParaRPr lang="en-US" dirty="0"/>
          </a:p>
        </p:txBody>
      </p:sp>
      <p:graphicFrame>
        <p:nvGraphicFramePr>
          <p:cNvPr id="18" name="Object 17">
            <a:extLst>
              <a:ext uri="{FF2B5EF4-FFF2-40B4-BE49-F238E27FC236}">
                <a16:creationId xmlns:a16="http://schemas.microsoft.com/office/drawing/2014/main" id="{3CCA8CA7-BABF-4083-B110-F8E3F063DBD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28468294"/>
              </p:ext>
            </p:extLst>
          </p:nvPr>
        </p:nvGraphicFramePr>
        <p:xfrm>
          <a:off x="2761488" y="2825496"/>
          <a:ext cx="1606938" cy="484632"/>
        </p:xfrm>
        <a:graphic>
          <a:graphicData uri="http://schemas.openxmlformats.org/presentationml/2006/ole">
            <mc:AlternateContent xmlns:mc="http://schemas.openxmlformats.org/markup-compatibility/2006">
              <mc:Choice xmlns:v="urn:schemas-microsoft-com:vml" Requires="v">
                <p:oleObj name="Equation" r:id="rId6" imgW="799920" imgH="241200" progId="Equation.DSMT4">
                  <p:embed/>
                </p:oleObj>
              </mc:Choice>
              <mc:Fallback>
                <p:oleObj name="Equation" r:id="rId6" imgW="799920" imgH="241200" progId="Equation.DSMT4">
                  <p:embed/>
                  <p:pic>
                    <p:nvPicPr>
                      <p:cNvPr id="0" name=""/>
                      <p:cNvPicPr/>
                      <p:nvPr/>
                    </p:nvPicPr>
                    <p:blipFill>
                      <a:blip r:embed="rId7"/>
                      <a:stretch>
                        <a:fillRect/>
                      </a:stretch>
                    </p:blipFill>
                    <p:spPr>
                      <a:xfrm>
                        <a:off x="2761488" y="2825496"/>
                        <a:ext cx="1606938" cy="484632"/>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223461B5-4FD8-4253-A4FD-13428C808D55}"/>
              </a:ext>
            </a:extLst>
          </p:cNvPr>
          <p:cNvSpPr>
            <a:spLocks noGrp="1"/>
          </p:cNvSpPr>
          <p:nvPr>
            <p:ph idx="13"/>
          </p:nvPr>
        </p:nvSpPr>
        <p:spPr>
          <a:xfrm>
            <a:off x="457200" y="3339846"/>
            <a:ext cx="8174736" cy="1994154"/>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the slides for Section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9.3</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 further insights</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powers of a transitive relation are subsets of the relation. This is established by the following theorem:</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relation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on a set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transitive </a:t>
            </a:r>
            <a:r>
              <a:rPr kumimoji="0" lang="en-US" sz="2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iff</a:t>
            </a:r>
            <a:endParaRPr lang="en-US" dirty="0"/>
          </a:p>
        </p:txBody>
      </p:sp>
      <p:graphicFrame>
        <p:nvGraphicFramePr>
          <p:cNvPr id="19" name="Object 18">
            <a:extLst>
              <a:ext uri="{FF2B5EF4-FFF2-40B4-BE49-F238E27FC236}">
                <a16:creationId xmlns:a16="http://schemas.microsoft.com/office/drawing/2014/main" id="{B7D83B5E-71B5-42AD-9996-D80268863ED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36349158"/>
              </p:ext>
            </p:extLst>
          </p:nvPr>
        </p:nvGraphicFramePr>
        <p:xfrm>
          <a:off x="512064" y="5288280"/>
          <a:ext cx="1056853" cy="557784"/>
        </p:xfrm>
        <a:graphic>
          <a:graphicData uri="http://schemas.openxmlformats.org/presentationml/2006/ole">
            <mc:AlternateContent xmlns:mc="http://schemas.openxmlformats.org/markup-compatibility/2006">
              <mc:Choice xmlns:v="urn:schemas-microsoft-com:vml" Requires="v">
                <p:oleObj name="Equation" r:id="rId8" imgW="457200" imgH="241200" progId="Equation.DSMT4">
                  <p:embed/>
                </p:oleObj>
              </mc:Choice>
              <mc:Fallback>
                <p:oleObj name="Equation" r:id="rId8" imgW="457200" imgH="241200" progId="Equation.DSMT4">
                  <p:embed/>
                  <p:pic>
                    <p:nvPicPr>
                      <p:cNvPr id="0" name=""/>
                      <p:cNvPicPr/>
                      <p:nvPr/>
                    </p:nvPicPr>
                    <p:blipFill>
                      <a:blip r:embed="rId9"/>
                      <a:stretch>
                        <a:fillRect/>
                      </a:stretch>
                    </p:blipFill>
                    <p:spPr>
                      <a:xfrm>
                        <a:off x="512064" y="5288280"/>
                        <a:ext cx="1056853" cy="557784"/>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439B9DB2-F55A-445C-A5A2-2FA4F11BEAD0}"/>
              </a:ext>
            </a:extLst>
          </p:cNvPr>
          <p:cNvSpPr>
            <a:spLocks noGrp="1"/>
          </p:cNvSpPr>
          <p:nvPr>
            <p:ph idx="14"/>
          </p:nvPr>
        </p:nvSpPr>
        <p:spPr>
          <a:xfrm>
            <a:off x="1466088" y="5288280"/>
            <a:ext cx="2590800" cy="4572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 =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1,2,3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9" name="Content Placeholder 8">
            <a:extLst>
              <a:ext uri="{FF2B5EF4-FFF2-40B4-BE49-F238E27FC236}">
                <a16:creationId xmlns:a16="http://schemas.microsoft.com/office/drawing/2014/main" id="{76EE0A51-9983-4028-BF1A-4F6040039F0C}"/>
              </a:ext>
            </a:extLst>
          </p:cNvPr>
          <p:cNvSpPr>
            <a:spLocks noGrp="1"/>
          </p:cNvSpPr>
          <p:nvPr>
            <p:ph idx="15"/>
          </p:nvPr>
        </p:nvSpPr>
        <p:spPr>
          <a:xfrm>
            <a:off x="457200" y="5882640"/>
            <a:ext cx="8001000" cy="557784"/>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the text for a proof via mathematical induction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5" name="Slide Number Placeholder 5">
            <a:extLst>
              <a:ext uri="{FF2B5EF4-FFF2-40B4-BE49-F238E27FC236}">
                <a16:creationId xmlns:a16="http://schemas.microsoft.com/office/drawing/2014/main" id="{E5426C12-8166-4207-AD45-609326B28DF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16</a:t>
            </a:fld>
            <a:endParaRPr lang="en-US" dirty="0">
              <a:solidFill>
                <a:schemeClr val="bg1"/>
              </a:solidFill>
              <a:latin typeface="Calibri (Body)"/>
            </a:endParaRPr>
          </a:p>
        </p:txBody>
      </p:sp>
    </p:spTree>
    <p:extLst>
      <p:ext uri="{BB962C8B-B14F-4D97-AF65-F5344CB8AC3E}">
        <p14:creationId xmlns:p14="http://schemas.microsoft.com/office/powerpoint/2010/main" val="1924717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latin typeface="+mj-lt"/>
              </a:rPr>
              <a:t>Representing Relations</a:t>
            </a:r>
          </a:p>
        </p:txBody>
      </p:sp>
      <p:sp>
        <p:nvSpPr>
          <p:cNvPr id="3" name="Content Placeholder 2"/>
          <p:cNvSpPr>
            <a:spLocks noGrp="1"/>
          </p:cNvSpPr>
          <p:nvPr>
            <p:ph idx="1"/>
          </p:nvPr>
        </p:nvSpPr>
        <p:spPr>
          <a:xfrm>
            <a:off x="3200400" y="4008120"/>
            <a:ext cx="2743200" cy="640080"/>
          </a:xfrm>
        </p:spPr>
        <p:txBody>
          <a:bodyPr/>
          <a:lstStyle/>
          <a:p>
            <a:pPr algn="ctr"/>
            <a:r>
              <a:rPr lang="en-US" dirty="0">
                <a:latin typeface="+mj-lt"/>
              </a:rPr>
              <a:t>Section 9.3</a:t>
            </a:r>
          </a:p>
        </p:txBody>
      </p:sp>
      <p:sp>
        <p:nvSpPr>
          <p:cNvPr id="4" name="Slide Number Placeholder 5">
            <a:extLst>
              <a:ext uri="{FF2B5EF4-FFF2-40B4-BE49-F238E27FC236}">
                <a16:creationId xmlns:a16="http://schemas.microsoft.com/office/drawing/2014/main" id="{217EEE8C-89F2-4F23-8A28-2C424B96A82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17</a:t>
            </a:fld>
            <a:endParaRPr lang="en-US" dirty="0">
              <a:solidFill>
                <a:schemeClr val="bg1"/>
              </a:solidFill>
              <a:latin typeface="Calibri (Body)"/>
            </a:endParaRPr>
          </a:p>
        </p:txBody>
      </p:sp>
    </p:spTree>
    <p:extLst>
      <p:ext uri="{BB962C8B-B14F-4D97-AF65-F5344CB8AC3E}">
        <p14:creationId xmlns:p14="http://schemas.microsoft.com/office/powerpoint/2010/main" val="3149513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a:latin typeface="+mj-lt"/>
              </a:rPr>
              <a:t>Section Summary </a:t>
            </a:r>
            <a:r>
              <a:rPr lang="en-US" sz="1600" dirty="0">
                <a:latin typeface="+mj-lt"/>
              </a:rPr>
              <a:t>2</a:t>
            </a:r>
          </a:p>
        </p:txBody>
      </p:sp>
      <p:sp>
        <p:nvSpPr>
          <p:cNvPr id="9" name="Content Placeholder 2"/>
          <p:cNvSpPr>
            <a:spLocks noGrp="1"/>
          </p:cNvSpPr>
          <p:nvPr>
            <p:ph idx="1"/>
          </p:nvPr>
        </p:nvSpPr>
        <p:spPr>
          <a:xfrm>
            <a:off x="457200" y="1295400"/>
            <a:ext cx="8229600" cy="5181600"/>
          </a:xfrm>
        </p:spPr>
        <p:txBody>
          <a:bodyPr/>
          <a:lstStyle/>
          <a:p>
            <a:pPr>
              <a:spcAft>
                <a:spcPts val="1200"/>
              </a:spcAft>
            </a:pPr>
            <a:r>
              <a:rPr lang="en-US" dirty="0"/>
              <a:t>Representing Relations using Matrices.</a:t>
            </a:r>
          </a:p>
          <a:p>
            <a:pPr>
              <a:spcAft>
                <a:spcPts val="1200"/>
              </a:spcAft>
            </a:pPr>
            <a:r>
              <a:rPr lang="en-US" dirty="0"/>
              <a:t>Representing Relations using Digraphs.</a:t>
            </a:r>
          </a:p>
        </p:txBody>
      </p:sp>
      <p:sp>
        <p:nvSpPr>
          <p:cNvPr id="4" name="Slide Number Placeholder 5">
            <a:extLst>
              <a:ext uri="{FF2B5EF4-FFF2-40B4-BE49-F238E27FC236}">
                <a16:creationId xmlns:a16="http://schemas.microsoft.com/office/drawing/2014/main" id="{875104A5-2619-481C-B2E9-5605108B1C1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18</a:t>
            </a:fld>
            <a:endParaRPr lang="en-US" dirty="0">
              <a:solidFill>
                <a:schemeClr val="bg1"/>
              </a:solidFill>
              <a:latin typeface="Calibri (Body)"/>
            </a:endParaRPr>
          </a:p>
        </p:txBody>
      </p:sp>
    </p:spTree>
    <p:extLst>
      <p:ext uri="{BB962C8B-B14F-4D97-AF65-F5344CB8AC3E}">
        <p14:creationId xmlns:p14="http://schemas.microsoft.com/office/powerpoint/2010/main" val="991945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AD2B7-9493-4946-8DD1-ECA34F19207E}"/>
              </a:ext>
            </a:extLst>
          </p:cNvPr>
          <p:cNvSpPr>
            <a:spLocks noGrp="1"/>
          </p:cNvSpPr>
          <p:nvPr>
            <p:ph type="title"/>
          </p:nvPr>
        </p:nvSpPr>
        <p:spPr/>
        <p:txBody>
          <a:bodyPr/>
          <a:lstStyle/>
          <a:p>
            <a:r>
              <a:rPr lang="en-US" dirty="0">
                <a:latin typeface="+mj-lt"/>
              </a:rPr>
              <a:t>Representing Relations Using Matrices</a:t>
            </a:r>
            <a:endParaRPr lang="en-US" dirty="0"/>
          </a:p>
        </p:txBody>
      </p:sp>
      <p:sp>
        <p:nvSpPr>
          <p:cNvPr id="3" name="Content Placeholder 2">
            <a:extLst>
              <a:ext uri="{FF2B5EF4-FFF2-40B4-BE49-F238E27FC236}">
                <a16:creationId xmlns:a16="http://schemas.microsoft.com/office/drawing/2014/main" id="{8311DC23-7ECF-40CE-9A46-C36AB7578F2A}"/>
              </a:ext>
            </a:extLst>
          </p:cNvPr>
          <p:cNvSpPr>
            <a:spLocks noGrp="1"/>
          </p:cNvSpPr>
          <p:nvPr>
            <p:ph idx="1"/>
          </p:nvPr>
        </p:nvSpPr>
        <p:spPr>
          <a:xfrm>
            <a:off x="457200" y="1295400"/>
            <a:ext cx="8001000" cy="3429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relation between finite sets can be represented using a zero-one matrix. </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Suppose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relation from</a:t>
            </a:r>
          </a:p>
        </p:txBody>
      </p:sp>
      <p:graphicFrame>
        <p:nvGraphicFramePr>
          <p:cNvPr id="17" name="Object 16">
            <a:extLst>
              <a:ext uri="{FF2B5EF4-FFF2-40B4-BE49-F238E27FC236}">
                <a16:creationId xmlns:a16="http://schemas.microsoft.com/office/drawing/2014/main" id="{226E1741-E3C5-41AE-836B-1A5311B6E36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14985446"/>
              </p:ext>
            </p:extLst>
          </p:nvPr>
        </p:nvGraphicFramePr>
        <p:xfrm>
          <a:off x="4023360" y="2258568"/>
          <a:ext cx="2278063" cy="512763"/>
        </p:xfrm>
        <a:graphic>
          <a:graphicData uri="http://schemas.openxmlformats.org/presentationml/2006/ole">
            <mc:AlternateContent xmlns:mc="http://schemas.openxmlformats.org/markup-compatibility/2006">
              <mc:Choice xmlns:v="urn:schemas-microsoft-com:vml" Requires="v">
                <p:oleObj name="Equation" r:id="rId3" imgW="1130040" imgH="253800" progId="Equation.DSMT4">
                  <p:embed/>
                </p:oleObj>
              </mc:Choice>
              <mc:Fallback>
                <p:oleObj name="Equation" r:id="rId3" imgW="1130040" imgH="253800" progId="Equation.DSMT4">
                  <p:embed/>
                  <p:pic>
                    <p:nvPicPr>
                      <p:cNvPr id="0" name=""/>
                      <p:cNvPicPr/>
                      <p:nvPr/>
                    </p:nvPicPr>
                    <p:blipFill>
                      <a:blip r:embed="rId4"/>
                      <a:stretch>
                        <a:fillRect/>
                      </a:stretch>
                    </p:blipFill>
                    <p:spPr>
                      <a:xfrm>
                        <a:off x="4023360" y="2258568"/>
                        <a:ext cx="2278063" cy="512763"/>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F16191F-8117-4A48-BB4A-FB27FD11BB50}"/>
              </a:ext>
            </a:extLst>
          </p:cNvPr>
          <p:cNvSpPr>
            <a:spLocks noGrp="1"/>
          </p:cNvSpPr>
          <p:nvPr>
            <p:ph idx="10"/>
          </p:nvPr>
        </p:nvSpPr>
        <p:spPr>
          <a:xfrm>
            <a:off x="6227064" y="2267712"/>
            <a:ext cx="609600" cy="44098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to</a:t>
            </a:r>
            <a:endParaRPr lang="en-US" dirty="0"/>
          </a:p>
        </p:txBody>
      </p:sp>
      <p:graphicFrame>
        <p:nvGraphicFramePr>
          <p:cNvPr id="18" name="Object 17">
            <a:extLst>
              <a:ext uri="{FF2B5EF4-FFF2-40B4-BE49-F238E27FC236}">
                <a16:creationId xmlns:a16="http://schemas.microsoft.com/office/drawing/2014/main" id="{9848B154-FB66-46A1-96A3-21A4C8F71FA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8600376"/>
              </p:ext>
            </p:extLst>
          </p:nvPr>
        </p:nvGraphicFramePr>
        <p:xfrm>
          <a:off x="512064" y="2633472"/>
          <a:ext cx="2253082" cy="512064"/>
        </p:xfrm>
        <a:graphic>
          <a:graphicData uri="http://schemas.openxmlformats.org/presentationml/2006/ole">
            <mc:AlternateContent xmlns:mc="http://schemas.openxmlformats.org/markup-compatibility/2006">
              <mc:Choice xmlns:v="urn:schemas-microsoft-com:vml" Requires="v">
                <p:oleObj name="Equation" r:id="rId5" imgW="1117440" imgH="253800" progId="Equation.DSMT4">
                  <p:embed/>
                </p:oleObj>
              </mc:Choice>
              <mc:Fallback>
                <p:oleObj name="Equation" r:id="rId5" imgW="1117440" imgH="253800" progId="Equation.DSMT4">
                  <p:embed/>
                  <p:pic>
                    <p:nvPicPr>
                      <p:cNvPr id="0" name=""/>
                      <p:cNvPicPr/>
                      <p:nvPr/>
                    </p:nvPicPr>
                    <p:blipFill>
                      <a:blip r:embed="rId6"/>
                      <a:stretch>
                        <a:fillRect/>
                      </a:stretch>
                    </p:blipFill>
                    <p:spPr>
                      <a:xfrm>
                        <a:off x="512064" y="2633472"/>
                        <a:ext cx="2253082" cy="512064"/>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78CCD66E-27A8-4DC3-96E5-CA78F1CB70BB}"/>
              </a:ext>
            </a:extLst>
          </p:cNvPr>
          <p:cNvSpPr>
            <a:spLocks noGrp="1"/>
          </p:cNvSpPr>
          <p:nvPr>
            <p:ph idx="11"/>
          </p:nvPr>
        </p:nvSpPr>
        <p:spPr>
          <a:xfrm>
            <a:off x="457200" y="3208178"/>
            <a:ext cx="7696200" cy="1328376"/>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elements of the two sets can be listed in any particular arbitrary order. When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use the same ordering. </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relation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represented by the matrix</a:t>
            </a:r>
            <a:endParaRPr lang="en-US" dirty="0"/>
          </a:p>
        </p:txBody>
      </p:sp>
      <p:graphicFrame>
        <p:nvGraphicFramePr>
          <p:cNvPr id="20" name="Object 19">
            <a:extLst>
              <a:ext uri="{FF2B5EF4-FFF2-40B4-BE49-F238E27FC236}">
                <a16:creationId xmlns:a16="http://schemas.microsoft.com/office/drawing/2014/main" id="{0643A405-A967-46BA-80C7-4D8B83C1BE8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76953786"/>
              </p:ext>
            </p:extLst>
          </p:nvPr>
        </p:nvGraphicFramePr>
        <p:xfrm>
          <a:off x="5864905" y="4105656"/>
          <a:ext cx="1374095" cy="530352"/>
        </p:xfrm>
        <a:graphic>
          <a:graphicData uri="http://schemas.openxmlformats.org/presentationml/2006/ole">
            <mc:AlternateContent xmlns:mc="http://schemas.openxmlformats.org/markup-compatibility/2006">
              <mc:Choice xmlns:v="urn:schemas-microsoft-com:vml" Requires="v">
                <p:oleObj name="Equation" r:id="rId7" imgW="723600" imgH="279360" progId="Equation.DSMT4">
                  <p:embed/>
                </p:oleObj>
              </mc:Choice>
              <mc:Fallback>
                <p:oleObj name="Equation" r:id="rId7" imgW="723600" imgH="279360" progId="Equation.DSMT4">
                  <p:embed/>
                  <p:pic>
                    <p:nvPicPr>
                      <p:cNvPr id="0" name=""/>
                      <p:cNvPicPr/>
                      <p:nvPr/>
                    </p:nvPicPr>
                    <p:blipFill>
                      <a:blip r:embed="rId8"/>
                      <a:stretch>
                        <a:fillRect/>
                      </a:stretch>
                    </p:blipFill>
                    <p:spPr>
                      <a:xfrm>
                        <a:off x="5864905" y="4105656"/>
                        <a:ext cx="1374095" cy="53035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2DAD1B7-9483-4C21-B8CF-AA654A866464}"/>
              </a:ext>
            </a:extLst>
          </p:cNvPr>
          <p:cNvSpPr>
            <a:spLocks noGrp="1"/>
          </p:cNvSpPr>
          <p:nvPr>
            <p:ph idx="12"/>
          </p:nvPr>
        </p:nvSpPr>
        <p:spPr>
          <a:xfrm>
            <a:off x="7162800" y="4105656"/>
            <a:ext cx="1143000" cy="512064"/>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where</a:t>
            </a:r>
            <a:endParaRPr lang="en-US" dirty="0"/>
          </a:p>
        </p:txBody>
      </p:sp>
      <p:graphicFrame>
        <p:nvGraphicFramePr>
          <p:cNvPr id="15" name="Object 14">
            <a:extLst>
              <a:ext uri="{FF2B5EF4-FFF2-40B4-BE49-F238E27FC236}">
                <a16:creationId xmlns:a16="http://schemas.microsoft.com/office/drawing/2014/main" id="{042D0B0E-80A1-48DD-A3F6-55980DBF480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86474244"/>
              </p:ext>
            </p:extLst>
          </p:nvPr>
        </p:nvGraphicFramePr>
        <p:xfrm>
          <a:off x="2590800" y="4471988"/>
          <a:ext cx="2876748" cy="1266825"/>
        </p:xfrm>
        <a:graphic>
          <a:graphicData uri="http://schemas.openxmlformats.org/presentationml/2006/ole">
            <mc:AlternateContent xmlns:mc="http://schemas.openxmlformats.org/markup-compatibility/2006">
              <mc:Choice xmlns:v="urn:schemas-microsoft-com:vml" Requires="v">
                <p:oleObj name="Equation" r:id="rId9" imgW="1384200" imgH="609480" progId="Equation.DSMT4">
                  <p:embed/>
                </p:oleObj>
              </mc:Choice>
              <mc:Fallback>
                <p:oleObj name="Equation" r:id="rId9" imgW="1384200" imgH="609480" progId="Equation.DSMT4">
                  <p:embed/>
                  <p:pic>
                    <p:nvPicPr>
                      <p:cNvPr id="7" name="Object 6">
                        <a:extLst>
                          <a:ext uri="{C183D7F6-B498-43B3-948B-1728B52AA6E4}">
                            <adec:decorative xmlns:adec="http://schemas.microsoft.com/office/drawing/2017/decorative" val="1"/>
                          </a:ext>
                        </a:extLst>
                      </p:cNvPr>
                      <p:cNvPicPr/>
                      <p:nvPr/>
                    </p:nvPicPr>
                    <p:blipFill>
                      <a:blip r:embed="rId10"/>
                      <a:stretch>
                        <a:fillRect/>
                      </a:stretch>
                    </p:blipFill>
                    <p:spPr>
                      <a:xfrm>
                        <a:off x="2590800" y="4471988"/>
                        <a:ext cx="2876748" cy="1266825"/>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69F45F8C-EA90-4932-8A5C-C9DCB86EF653}"/>
              </a:ext>
            </a:extLst>
          </p:cNvPr>
          <p:cNvSpPr>
            <a:spLocks noGrp="1"/>
          </p:cNvSpPr>
          <p:nvPr>
            <p:ph idx="13"/>
          </p:nvPr>
        </p:nvSpPr>
        <p:spPr>
          <a:xfrm>
            <a:off x="457200" y="5641848"/>
            <a:ext cx="8001000" cy="911352"/>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matrix representing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has a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as its (</a:t>
            </a: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j</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entry when</a:t>
            </a:r>
          </a:p>
        </p:txBody>
      </p:sp>
      <p:graphicFrame>
        <p:nvGraphicFramePr>
          <p:cNvPr id="21" name="Object 20">
            <a:extLst>
              <a:ext uri="{FF2B5EF4-FFF2-40B4-BE49-F238E27FC236}">
                <a16:creationId xmlns:a16="http://schemas.microsoft.com/office/drawing/2014/main" id="{2E137EE4-9D19-4CA7-92FB-E57ABA72961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33424085"/>
              </p:ext>
            </p:extLst>
          </p:nvPr>
        </p:nvGraphicFramePr>
        <p:xfrm>
          <a:off x="7370064" y="5660136"/>
          <a:ext cx="304800" cy="457200"/>
        </p:xfrm>
        <a:graphic>
          <a:graphicData uri="http://schemas.openxmlformats.org/presentationml/2006/ole">
            <mc:AlternateContent xmlns:mc="http://schemas.openxmlformats.org/markup-compatibility/2006">
              <mc:Choice xmlns:v="urn:schemas-microsoft-com:vml" Requires="v">
                <p:oleObj name="Equation" r:id="rId11" imgW="152280" imgH="228600" progId="Equation.DSMT4">
                  <p:embed/>
                </p:oleObj>
              </mc:Choice>
              <mc:Fallback>
                <p:oleObj name="Equation" r:id="rId11" imgW="152280" imgH="228600" progId="Equation.DSMT4">
                  <p:embed/>
                  <p:pic>
                    <p:nvPicPr>
                      <p:cNvPr id="0" name=""/>
                      <p:cNvPicPr/>
                      <p:nvPr/>
                    </p:nvPicPr>
                    <p:blipFill>
                      <a:blip r:embed="rId12"/>
                      <a:stretch>
                        <a:fillRect/>
                      </a:stretch>
                    </p:blipFill>
                    <p:spPr>
                      <a:xfrm>
                        <a:off x="7370064" y="5660136"/>
                        <a:ext cx="304800" cy="4572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69AEC511-6235-4215-BC72-C84348DFB587}"/>
              </a:ext>
            </a:extLst>
          </p:cNvPr>
          <p:cNvSpPr>
            <a:spLocks noGrp="1"/>
          </p:cNvSpPr>
          <p:nvPr>
            <p:ph idx="14"/>
          </p:nvPr>
        </p:nvSpPr>
        <p:spPr>
          <a:xfrm>
            <a:off x="7580376" y="5641848"/>
            <a:ext cx="533400" cy="391385"/>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a:t>
            </a:r>
            <a:endParaRPr lang="en-US" dirty="0"/>
          </a:p>
        </p:txBody>
      </p:sp>
      <p:sp>
        <p:nvSpPr>
          <p:cNvPr id="9" name="Content Placeholder 8">
            <a:extLst>
              <a:ext uri="{FF2B5EF4-FFF2-40B4-BE49-F238E27FC236}">
                <a16:creationId xmlns:a16="http://schemas.microsoft.com/office/drawing/2014/main" id="{8D430C2C-BFFB-4253-9A2C-9B48AF97219E}"/>
              </a:ext>
            </a:extLst>
          </p:cNvPr>
          <p:cNvSpPr>
            <a:spLocks noGrp="1"/>
          </p:cNvSpPr>
          <p:nvPr>
            <p:ph idx="15"/>
          </p:nvPr>
        </p:nvSpPr>
        <p:spPr>
          <a:xfrm>
            <a:off x="468507" y="5998782"/>
            <a:ext cx="1588894" cy="45875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related to</a:t>
            </a:r>
            <a:endParaRPr lang="en-US" dirty="0"/>
          </a:p>
        </p:txBody>
      </p:sp>
      <p:graphicFrame>
        <p:nvGraphicFramePr>
          <p:cNvPr id="24" name="Object 23">
            <a:extLst>
              <a:ext uri="{FF2B5EF4-FFF2-40B4-BE49-F238E27FC236}">
                <a16:creationId xmlns:a16="http://schemas.microsoft.com/office/drawing/2014/main" id="{E7B223D6-D112-4DBB-97DF-CC15A6AC890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53238123"/>
              </p:ext>
            </p:extLst>
          </p:nvPr>
        </p:nvGraphicFramePr>
        <p:xfrm>
          <a:off x="1783080" y="6047391"/>
          <a:ext cx="288758" cy="457200"/>
        </p:xfrm>
        <a:graphic>
          <a:graphicData uri="http://schemas.openxmlformats.org/presentationml/2006/ole">
            <mc:AlternateContent xmlns:mc="http://schemas.openxmlformats.org/markup-compatibility/2006">
              <mc:Choice xmlns:v="urn:schemas-microsoft-com:vml" Requires="v">
                <p:oleObj name="Equation" r:id="rId13" imgW="152280" imgH="241200" progId="Equation.DSMT4">
                  <p:embed/>
                </p:oleObj>
              </mc:Choice>
              <mc:Fallback>
                <p:oleObj name="Equation" r:id="rId13" imgW="152280" imgH="241200" progId="Equation.DSMT4">
                  <p:embed/>
                  <p:pic>
                    <p:nvPicPr>
                      <p:cNvPr id="0" name=""/>
                      <p:cNvPicPr/>
                      <p:nvPr/>
                    </p:nvPicPr>
                    <p:blipFill>
                      <a:blip r:embed="rId14"/>
                      <a:stretch>
                        <a:fillRect/>
                      </a:stretch>
                    </p:blipFill>
                    <p:spPr>
                      <a:xfrm>
                        <a:off x="1783080" y="6047391"/>
                        <a:ext cx="288758" cy="45720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72C5DA89-712C-4F12-8658-853CF6639839}"/>
              </a:ext>
            </a:extLst>
          </p:cNvPr>
          <p:cNvSpPr>
            <a:spLocks noGrp="1"/>
          </p:cNvSpPr>
          <p:nvPr>
            <p:ph idx="16"/>
          </p:nvPr>
        </p:nvSpPr>
        <p:spPr>
          <a:xfrm>
            <a:off x="2020824" y="6009991"/>
            <a:ext cx="1447800" cy="439341"/>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a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a:t>
            </a:r>
            <a:endParaRPr lang="en-US" dirty="0"/>
          </a:p>
        </p:txBody>
      </p:sp>
      <p:graphicFrame>
        <p:nvGraphicFramePr>
          <p:cNvPr id="25" name="Object 24">
            <a:extLst>
              <a:ext uri="{FF2B5EF4-FFF2-40B4-BE49-F238E27FC236}">
                <a16:creationId xmlns:a16="http://schemas.microsoft.com/office/drawing/2014/main" id="{BBF80E1D-BBB6-44A4-836A-4BFCB51C34C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49503072"/>
              </p:ext>
            </p:extLst>
          </p:nvPr>
        </p:nvGraphicFramePr>
        <p:xfrm>
          <a:off x="3291840" y="6030383"/>
          <a:ext cx="304800" cy="457200"/>
        </p:xfrm>
        <a:graphic>
          <a:graphicData uri="http://schemas.openxmlformats.org/presentationml/2006/ole">
            <mc:AlternateContent xmlns:mc="http://schemas.openxmlformats.org/markup-compatibility/2006">
              <mc:Choice xmlns:v="urn:schemas-microsoft-com:vml" Requires="v">
                <p:oleObj name="Equation" r:id="rId15" imgW="152280" imgH="228600" progId="Equation.DSMT4">
                  <p:embed/>
                </p:oleObj>
              </mc:Choice>
              <mc:Fallback>
                <p:oleObj name="Equation" r:id="rId15" imgW="152280" imgH="228600" progId="Equation.DSMT4">
                  <p:embed/>
                  <p:pic>
                    <p:nvPicPr>
                      <p:cNvPr id="0" name=""/>
                      <p:cNvPicPr/>
                      <p:nvPr/>
                    </p:nvPicPr>
                    <p:blipFill>
                      <a:blip r:embed="rId16"/>
                      <a:stretch>
                        <a:fillRect/>
                      </a:stretch>
                    </p:blipFill>
                    <p:spPr>
                      <a:xfrm>
                        <a:off x="3291840" y="6030383"/>
                        <a:ext cx="304800" cy="45720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F3D06024-D160-40B2-AAEC-713FA741BAE3}"/>
              </a:ext>
            </a:extLst>
          </p:cNvPr>
          <p:cNvSpPr>
            <a:spLocks noGrp="1"/>
          </p:cNvSpPr>
          <p:nvPr>
            <p:ph idx="17"/>
          </p:nvPr>
        </p:nvSpPr>
        <p:spPr>
          <a:xfrm>
            <a:off x="3505200" y="6009991"/>
            <a:ext cx="2329282" cy="40418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not related to</a:t>
            </a:r>
            <a:endParaRPr lang="en-US" dirty="0"/>
          </a:p>
        </p:txBody>
      </p:sp>
      <p:graphicFrame>
        <p:nvGraphicFramePr>
          <p:cNvPr id="26" name="Object 25">
            <a:extLst>
              <a:ext uri="{FF2B5EF4-FFF2-40B4-BE49-F238E27FC236}">
                <a16:creationId xmlns:a16="http://schemas.microsoft.com/office/drawing/2014/main" id="{7E216808-618A-48A9-B1DC-A1C5FC0AB38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05497529"/>
              </p:ext>
            </p:extLst>
          </p:nvPr>
        </p:nvGraphicFramePr>
        <p:xfrm>
          <a:off x="5577840" y="6044915"/>
          <a:ext cx="385011" cy="457200"/>
        </p:xfrm>
        <a:graphic>
          <a:graphicData uri="http://schemas.openxmlformats.org/presentationml/2006/ole">
            <mc:AlternateContent xmlns:mc="http://schemas.openxmlformats.org/markup-compatibility/2006">
              <mc:Choice xmlns:v="urn:schemas-microsoft-com:vml" Requires="v">
                <p:oleObj name="Equation" r:id="rId17" imgW="203040" imgH="241200" progId="Equation.DSMT4">
                  <p:embed/>
                </p:oleObj>
              </mc:Choice>
              <mc:Fallback>
                <p:oleObj name="Equation" r:id="rId17" imgW="203040" imgH="241200" progId="Equation.DSMT4">
                  <p:embed/>
                  <p:pic>
                    <p:nvPicPr>
                      <p:cNvPr id="0" name=""/>
                      <p:cNvPicPr/>
                      <p:nvPr/>
                    </p:nvPicPr>
                    <p:blipFill>
                      <a:blip r:embed="rId18"/>
                      <a:stretch>
                        <a:fillRect/>
                      </a:stretch>
                    </p:blipFill>
                    <p:spPr>
                      <a:xfrm>
                        <a:off x="5577840" y="6044915"/>
                        <a:ext cx="385011" cy="457200"/>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1CE235F2-33EF-40CE-9F3B-69D872AF0D6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19</a:t>
            </a:fld>
            <a:endParaRPr lang="en-US" dirty="0">
              <a:solidFill>
                <a:schemeClr val="bg1"/>
              </a:solidFill>
              <a:latin typeface="Calibri (Body)"/>
            </a:endParaRPr>
          </a:p>
        </p:txBody>
      </p:sp>
    </p:spTree>
    <p:extLst>
      <p:ext uri="{BB962C8B-B14F-4D97-AF65-F5344CB8AC3E}">
        <p14:creationId xmlns:p14="http://schemas.microsoft.com/office/powerpoint/2010/main" val="1621599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Chapter Summary</a:t>
            </a:r>
          </a:p>
        </p:txBody>
      </p:sp>
      <p:sp>
        <p:nvSpPr>
          <p:cNvPr id="3" name="Content Placeholder 2"/>
          <p:cNvSpPr>
            <a:spLocks noGrp="1"/>
          </p:cNvSpPr>
          <p:nvPr>
            <p:ph idx="1"/>
          </p:nvPr>
        </p:nvSpPr>
        <p:spPr/>
        <p:txBody>
          <a:bodyPr/>
          <a:lstStyle/>
          <a:p>
            <a:r>
              <a:rPr lang="en-US" dirty="0"/>
              <a:t>Relations and Their Properties.</a:t>
            </a:r>
          </a:p>
          <a:p>
            <a:r>
              <a:rPr lang="en-US" i="1" dirty="0"/>
              <a:t>n</a:t>
            </a:r>
            <a:r>
              <a:rPr lang="en-US" dirty="0"/>
              <a:t>-</a:t>
            </a:r>
            <a:r>
              <a:rPr lang="en-US" dirty="0" err="1"/>
              <a:t>ary</a:t>
            </a:r>
            <a:r>
              <a:rPr lang="en-US" dirty="0"/>
              <a:t> Relations and Their Applications (</a:t>
            </a:r>
            <a:r>
              <a:rPr lang="en-US" i="1" dirty="0"/>
              <a:t>not currently included in overheads</a:t>
            </a:r>
            <a:r>
              <a:rPr lang="en-US" dirty="0"/>
              <a:t>).</a:t>
            </a:r>
          </a:p>
          <a:p>
            <a:r>
              <a:rPr lang="en-US" dirty="0"/>
              <a:t>Representing Relations.</a:t>
            </a:r>
          </a:p>
          <a:p>
            <a:r>
              <a:rPr lang="en-US" dirty="0"/>
              <a:t>Closures of Relations (</a:t>
            </a:r>
            <a:r>
              <a:rPr lang="en-US" i="1" dirty="0"/>
              <a:t>not currently included in  overheads</a:t>
            </a:r>
            <a:r>
              <a:rPr lang="en-US" dirty="0"/>
              <a:t>).</a:t>
            </a:r>
          </a:p>
          <a:p>
            <a:r>
              <a:rPr lang="en-US" dirty="0"/>
              <a:t>Equivalence Relations.</a:t>
            </a:r>
          </a:p>
          <a:p>
            <a:r>
              <a:rPr lang="en-US" dirty="0"/>
              <a:t>Partial Orderings.</a:t>
            </a:r>
          </a:p>
        </p:txBody>
      </p:sp>
      <p:sp>
        <p:nvSpPr>
          <p:cNvPr id="4" name="Slide Number Placeholder 5">
            <a:extLst>
              <a:ext uri="{FF2B5EF4-FFF2-40B4-BE49-F238E27FC236}">
                <a16:creationId xmlns:a16="http://schemas.microsoft.com/office/drawing/2014/main" id="{8C140D0B-F53F-41C3-BBFF-4BA9534F2E7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a:t>
            </a:fld>
            <a:endParaRPr lang="en-US" dirty="0">
              <a:solidFill>
                <a:schemeClr val="bg1"/>
              </a:solidFill>
              <a:latin typeface="Calibri (Body)"/>
            </a:endParaRPr>
          </a:p>
        </p:txBody>
      </p:sp>
    </p:spTree>
    <p:extLst>
      <p:ext uri="{BB962C8B-B14F-4D97-AF65-F5344CB8AC3E}">
        <p14:creationId xmlns:p14="http://schemas.microsoft.com/office/powerpoint/2010/main" val="76688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BF06-4E36-4F54-A410-D9C1C8704FC3}"/>
              </a:ext>
            </a:extLst>
          </p:cNvPr>
          <p:cNvSpPr>
            <a:spLocks noGrp="1"/>
          </p:cNvSpPr>
          <p:nvPr>
            <p:ph type="title"/>
          </p:nvPr>
        </p:nvSpPr>
        <p:spPr/>
        <p:txBody>
          <a:bodyPr/>
          <a:lstStyle/>
          <a:p>
            <a:r>
              <a:rPr lang="en-US" dirty="0">
                <a:latin typeface="+mj-lt"/>
              </a:rPr>
              <a:t>Examples of Representing Relations Using Matrices</a:t>
            </a:r>
            <a:r>
              <a:rPr lang="en-US" sz="1500" dirty="0">
                <a:latin typeface="+mj-lt"/>
              </a:rPr>
              <a:t> 1</a:t>
            </a:r>
            <a:endParaRPr lang="en-US" dirty="0"/>
          </a:p>
        </p:txBody>
      </p:sp>
      <p:sp>
        <p:nvSpPr>
          <p:cNvPr id="3" name="Content Placeholder 2">
            <a:extLst>
              <a:ext uri="{FF2B5EF4-FFF2-40B4-BE49-F238E27FC236}">
                <a16:creationId xmlns:a16="http://schemas.microsoft.com/office/drawing/2014/main" id="{B5D99D43-ACB9-41F9-B53B-8ECC8AD807F9}"/>
              </a:ext>
            </a:extLst>
          </p:cNvPr>
          <p:cNvSpPr>
            <a:spLocks noGrp="1"/>
          </p:cNvSpPr>
          <p:nvPr>
            <p:ph idx="1"/>
          </p:nvPr>
        </p:nvSpPr>
        <p:spPr>
          <a:xfrm>
            <a:off x="457200" y="1295399"/>
            <a:ext cx="8229600" cy="3032125"/>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a:t>
            </a:r>
          </a:p>
        </p:txBody>
      </p:sp>
      <p:graphicFrame>
        <p:nvGraphicFramePr>
          <p:cNvPr id="17" name="Object 16">
            <a:extLst>
              <a:ext uri="{FF2B5EF4-FFF2-40B4-BE49-F238E27FC236}">
                <a16:creationId xmlns:a16="http://schemas.microsoft.com/office/drawing/2014/main" id="{1C89993C-1006-452C-9AB0-D7CD9CD1634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31456993"/>
              </p:ext>
            </p:extLst>
          </p:nvPr>
        </p:nvGraphicFramePr>
        <p:xfrm>
          <a:off x="4178199" y="1295398"/>
          <a:ext cx="1613001" cy="576072"/>
        </p:xfrm>
        <a:graphic>
          <a:graphicData uri="http://schemas.openxmlformats.org/presentationml/2006/ole">
            <mc:AlternateContent xmlns:mc="http://schemas.openxmlformats.org/markup-compatibility/2006">
              <mc:Choice xmlns:v="urn:schemas-microsoft-com:vml" Requires="v">
                <p:oleObj name="Equation" r:id="rId2" imgW="711000" imgH="253800" progId="Equation.DSMT4">
                  <p:embed/>
                </p:oleObj>
              </mc:Choice>
              <mc:Fallback>
                <p:oleObj name="Equation" r:id="rId2" imgW="711000" imgH="253800" progId="Equation.DSMT4">
                  <p:embed/>
                  <p:pic>
                    <p:nvPicPr>
                      <p:cNvPr id="0" name=""/>
                      <p:cNvPicPr/>
                      <p:nvPr/>
                    </p:nvPicPr>
                    <p:blipFill>
                      <a:blip r:embed="rId3"/>
                      <a:stretch>
                        <a:fillRect/>
                      </a:stretch>
                    </p:blipFill>
                    <p:spPr>
                      <a:xfrm>
                        <a:off x="4178199" y="1295398"/>
                        <a:ext cx="1613001" cy="57607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25DC4F31-ADB1-4F1D-96D0-6C0FA115CCBF}"/>
              </a:ext>
            </a:extLst>
          </p:cNvPr>
          <p:cNvSpPr>
            <a:spLocks noGrp="1"/>
          </p:cNvSpPr>
          <p:nvPr>
            <p:ph idx="10"/>
          </p:nvPr>
        </p:nvSpPr>
        <p:spPr>
          <a:xfrm>
            <a:off x="5715000" y="1295398"/>
            <a:ext cx="990600" cy="576072"/>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18" name="Object 17">
            <a:extLst>
              <a:ext uri="{FF2B5EF4-FFF2-40B4-BE49-F238E27FC236}">
                <a16:creationId xmlns:a16="http://schemas.microsoft.com/office/drawing/2014/main" id="{13A35A71-6626-473D-911B-B5EC1E6F1F5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31901575"/>
              </p:ext>
            </p:extLst>
          </p:nvPr>
        </p:nvGraphicFramePr>
        <p:xfrm>
          <a:off x="6361024" y="1295398"/>
          <a:ext cx="1411376" cy="576072"/>
        </p:xfrm>
        <a:graphic>
          <a:graphicData uri="http://schemas.openxmlformats.org/presentationml/2006/ole">
            <mc:AlternateContent xmlns:mc="http://schemas.openxmlformats.org/markup-compatibility/2006">
              <mc:Choice xmlns:v="urn:schemas-microsoft-com:vml" Requires="v">
                <p:oleObj name="Equation" r:id="rId4" imgW="622080" imgH="253800" progId="Equation.DSMT4">
                  <p:embed/>
                </p:oleObj>
              </mc:Choice>
              <mc:Fallback>
                <p:oleObj name="Equation" r:id="rId4" imgW="622080" imgH="253800" progId="Equation.DSMT4">
                  <p:embed/>
                  <p:pic>
                    <p:nvPicPr>
                      <p:cNvPr id="0" name=""/>
                      <p:cNvPicPr/>
                      <p:nvPr/>
                    </p:nvPicPr>
                    <p:blipFill>
                      <a:blip r:embed="rId5"/>
                      <a:stretch>
                        <a:fillRect/>
                      </a:stretch>
                    </p:blipFill>
                    <p:spPr>
                      <a:xfrm>
                        <a:off x="6361024" y="1295398"/>
                        <a:ext cx="1411376" cy="576072"/>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FBDE141F-D3C7-4119-85B1-E00C2EE113E3}"/>
              </a:ext>
            </a:extLst>
          </p:cNvPr>
          <p:cNvSpPr>
            <a:spLocks noGrp="1"/>
          </p:cNvSpPr>
          <p:nvPr>
            <p:ph idx="11"/>
          </p:nvPr>
        </p:nvSpPr>
        <p:spPr>
          <a:xfrm>
            <a:off x="7702296" y="1295397"/>
            <a:ext cx="859536" cy="537554"/>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Let</a:t>
            </a:r>
            <a:endParaRPr lang="en-US" dirty="0"/>
          </a:p>
        </p:txBody>
      </p:sp>
      <p:sp>
        <p:nvSpPr>
          <p:cNvPr id="6" name="Content Placeholder 5">
            <a:extLst>
              <a:ext uri="{FF2B5EF4-FFF2-40B4-BE49-F238E27FC236}">
                <a16:creationId xmlns:a16="http://schemas.microsoft.com/office/drawing/2014/main" id="{51009853-7FA8-496D-9063-5DFFA6482789}"/>
              </a:ext>
            </a:extLst>
          </p:cNvPr>
          <p:cNvSpPr>
            <a:spLocks noGrp="1"/>
          </p:cNvSpPr>
          <p:nvPr>
            <p:ph idx="12"/>
          </p:nvPr>
        </p:nvSpPr>
        <p:spPr>
          <a:xfrm>
            <a:off x="457200" y="1725100"/>
            <a:ext cx="7245096" cy="539631"/>
          </a:xfrm>
        </p:spPr>
        <p:txBody>
          <a:bodyPr/>
          <a:lstStyle/>
          <a:p>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relation from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containing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a:t>
            </a:r>
            <a:endParaRPr lang="en-US" dirty="0"/>
          </a:p>
        </p:txBody>
      </p:sp>
      <p:graphicFrame>
        <p:nvGraphicFramePr>
          <p:cNvPr id="19" name="Object 18">
            <a:extLst>
              <a:ext uri="{FF2B5EF4-FFF2-40B4-BE49-F238E27FC236}">
                <a16:creationId xmlns:a16="http://schemas.microsoft.com/office/drawing/2014/main" id="{5A11DA6A-F73C-4F1D-A7AE-D8E438AE003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70199270"/>
              </p:ext>
            </p:extLst>
          </p:nvPr>
        </p:nvGraphicFramePr>
        <p:xfrm>
          <a:off x="7315200" y="1780032"/>
          <a:ext cx="951629" cy="429768"/>
        </p:xfrm>
        <a:graphic>
          <a:graphicData uri="http://schemas.openxmlformats.org/presentationml/2006/ole">
            <mc:AlternateContent xmlns:mc="http://schemas.openxmlformats.org/markup-compatibility/2006">
              <mc:Choice xmlns:v="urn:schemas-microsoft-com:vml" Requires="v">
                <p:oleObj name="Equation" r:id="rId6" imgW="393480" imgH="177480" progId="Equation.DSMT4">
                  <p:embed/>
                </p:oleObj>
              </mc:Choice>
              <mc:Fallback>
                <p:oleObj name="Equation" r:id="rId6" imgW="393480" imgH="177480" progId="Equation.DSMT4">
                  <p:embed/>
                  <p:pic>
                    <p:nvPicPr>
                      <p:cNvPr id="0" name=""/>
                      <p:cNvPicPr/>
                      <p:nvPr/>
                    </p:nvPicPr>
                    <p:blipFill>
                      <a:blip r:embed="rId7"/>
                      <a:stretch>
                        <a:fillRect/>
                      </a:stretch>
                    </p:blipFill>
                    <p:spPr>
                      <a:xfrm>
                        <a:off x="7315200" y="1780032"/>
                        <a:ext cx="951629" cy="429768"/>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603DFD26-998C-48FF-8B6E-12467C69C6A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37100904"/>
              </p:ext>
            </p:extLst>
          </p:nvPr>
        </p:nvGraphicFramePr>
        <p:xfrm>
          <a:off x="512064" y="2209800"/>
          <a:ext cx="859536" cy="429768"/>
        </p:xfrm>
        <a:graphic>
          <a:graphicData uri="http://schemas.openxmlformats.org/presentationml/2006/ole">
            <mc:AlternateContent xmlns:mc="http://schemas.openxmlformats.org/markup-compatibility/2006">
              <mc:Choice xmlns:v="urn:schemas-microsoft-com:vml" Requires="v">
                <p:oleObj name="Equation" r:id="rId8" imgW="380880" imgH="190440" progId="Equation.DSMT4">
                  <p:embed/>
                </p:oleObj>
              </mc:Choice>
              <mc:Fallback>
                <p:oleObj name="Equation" r:id="rId8" imgW="380880" imgH="190440" progId="Equation.DSMT4">
                  <p:embed/>
                  <p:pic>
                    <p:nvPicPr>
                      <p:cNvPr id="0" name=""/>
                      <p:cNvPicPr/>
                      <p:nvPr/>
                    </p:nvPicPr>
                    <p:blipFill>
                      <a:blip r:embed="rId9"/>
                      <a:stretch>
                        <a:fillRect/>
                      </a:stretch>
                    </p:blipFill>
                    <p:spPr>
                      <a:xfrm>
                        <a:off x="512064" y="2209800"/>
                        <a:ext cx="859536" cy="42976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54A4A259-8FE1-44A6-9FE1-3700B1F0E7B9}"/>
              </a:ext>
            </a:extLst>
          </p:cNvPr>
          <p:cNvSpPr>
            <a:spLocks noGrp="1"/>
          </p:cNvSpPr>
          <p:nvPr>
            <p:ph idx="13"/>
          </p:nvPr>
        </p:nvSpPr>
        <p:spPr>
          <a:xfrm>
            <a:off x="1295400" y="2148806"/>
            <a:ext cx="6858000" cy="576071"/>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&gt;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What is the matrix representing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endParaRPr lang="en-US" dirty="0"/>
          </a:p>
        </p:txBody>
      </p:sp>
      <p:sp>
        <p:nvSpPr>
          <p:cNvPr id="8" name="Content Placeholder 7">
            <a:extLst>
              <a:ext uri="{FF2B5EF4-FFF2-40B4-BE49-F238E27FC236}">
                <a16:creationId xmlns:a16="http://schemas.microsoft.com/office/drawing/2014/main" id="{2B643170-D9BA-46B5-AA9E-FB0BBD058D76}"/>
              </a:ext>
            </a:extLst>
          </p:cNvPr>
          <p:cNvSpPr>
            <a:spLocks noGrp="1"/>
          </p:cNvSpPr>
          <p:nvPr>
            <p:ph idx="14"/>
          </p:nvPr>
        </p:nvSpPr>
        <p:spPr>
          <a:xfrm>
            <a:off x="457200" y="2580586"/>
            <a:ext cx="8229600" cy="1762985"/>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(assuming the ordering of elements is the same as the increasing numerical order)?</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Because</a:t>
            </a:r>
            <a:endParaRPr lang="en-US" dirty="0"/>
          </a:p>
        </p:txBody>
      </p:sp>
      <p:graphicFrame>
        <p:nvGraphicFramePr>
          <p:cNvPr id="21" name="Object 20">
            <a:extLst>
              <a:ext uri="{FF2B5EF4-FFF2-40B4-BE49-F238E27FC236}">
                <a16:creationId xmlns:a16="http://schemas.microsoft.com/office/drawing/2014/main" id="{8D936E8B-90F2-453C-852B-778AEBF119E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26277438"/>
              </p:ext>
            </p:extLst>
          </p:nvPr>
        </p:nvGraphicFramePr>
        <p:xfrm>
          <a:off x="3200400" y="3659124"/>
          <a:ext cx="3370021" cy="576072"/>
        </p:xfrm>
        <a:graphic>
          <a:graphicData uri="http://schemas.openxmlformats.org/presentationml/2006/ole">
            <mc:AlternateContent xmlns:mc="http://schemas.openxmlformats.org/markup-compatibility/2006">
              <mc:Choice xmlns:v="urn:schemas-microsoft-com:vml" Requires="v">
                <p:oleObj name="Equation" r:id="rId10" imgW="1485720" imgH="253800" progId="Equation.DSMT4">
                  <p:embed/>
                </p:oleObj>
              </mc:Choice>
              <mc:Fallback>
                <p:oleObj name="Equation" r:id="rId10" imgW="1485720" imgH="253800" progId="Equation.DSMT4">
                  <p:embed/>
                  <p:pic>
                    <p:nvPicPr>
                      <p:cNvPr id="0" name=""/>
                      <p:cNvPicPr/>
                      <p:nvPr/>
                    </p:nvPicPr>
                    <p:blipFill>
                      <a:blip r:embed="rId11"/>
                      <a:stretch>
                        <a:fillRect/>
                      </a:stretch>
                    </p:blipFill>
                    <p:spPr>
                      <a:xfrm>
                        <a:off x="3200400" y="3659124"/>
                        <a:ext cx="3370021" cy="576072"/>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F8A37EAB-20EC-404B-81B5-B22D08A4BA10}"/>
              </a:ext>
            </a:extLst>
          </p:cNvPr>
          <p:cNvSpPr>
            <a:spLocks noGrp="1"/>
          </p:cNvSpPr>
          <p:nvPr>
            <p:ph idx="15"/>
          </p:nvPr>
        </p:nvSpPr>
        <p:spPr>
          <a:xfrm>
            <a:off x="6477000" y="3659123"/>
            <a:ext cx="2209800" cy="607868"/>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matrix is</a:t>
            </a:r>
          </a:p>
        </p:txBody>
      </p:sp>
      <p:graphicFrame>
        <p:nvGraphicFramePr>
          <p:cNvPr id="15" name="Object 3">
            <a:extLst>
              <a:ext uri="{FF2B5EF4-FFF2-40B4-BE49-F238E27FC236}">
                <a16:creationId xmlns:a16="http://schemas.microsoft.com/office/drawing/2014/main" id="{8260C81D-AE86-4AEA-9337-98693BAB864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59922298"/>
              </p:ext>
            </p:extLst>
          </p:nvPr>
        </p:nvGraphicFramePr>
        <p:xfrm>
          <a:off x="3556000" y="4327525"/>
          <a:ext cx="2032000" cy="2159000"/>
        </p:xfrm>
        <a:graphic>
          <a:graphicData uri="http://schemas.openxmlformats.org/presentationml/2006/ole">
            <mc:AlternateContent xmlns:mc="http://schemas.openxmlformats.org/markup-compatibility/2006">
              <mc:Choice xmlns:v="urn:schemas-microsoft-com:vml" Requires="v">
                <p:oleObj name="Equation" r:id="rId12" imgW="812520" imgH="863280" progId="Equation.DSMT4">
                  <p:embed/>
                </p:oleObj>
              </mc:Choice>
              <mc:Fallback>
                <p:oleObj name="Equation" r:id="rId12" imgW="812520" imgH="863280" progId="Equation.DSMT4">
                  <p:embed/>
                  <p:pic>
                    <p:nvPicPr>
                      <p:cNvPr id="6" name="Object 3">
                        <a:extLst>
                          <a:ext uri="{C183D7F6-B498-43B3-948B-1728B52AA6E4}">
                            <adec:decorative xmlns:adec="http://schemas.microsoft.com/office/drawing/2017/decorative" val="1"/>
                          </a:ext>
                        </a:extLst>
                      </p:cNvPr>
                      <p:cNvPicPr/>
                      <p:nvPr/>
                    </p:nvPicPr>
                    <p:blipFill>
                      <a:blip r:embed="rId13"/>
                      <a:stretch>
                        <a:fillRect/>
                      </a:stretch>
                    </p:blipFill>
                    <p:spPr>
                      <a:xfrm>
                        <a:off x="3556000" y="4327525"/>
                        <a:ext cx="2032000" cy="2159000"/>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C74E0BEB-B925-45E1-8743-72901963C4E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20</a:t>
            </a:fld>
            <a:endParaRPr lang="en-US" dirty="0">
              <a:solidFill>
                <a:schemeClr val="bg1"/>
              </a:solidFill>
              <a:latin typeface="Calibri (Body)"/>
            </a:endParaRPr>
          </a:p>
        </p:txBody>
      </p:sp>
    </p:spTree>
    <p:extLst>
      <p:ext uri="{BB962C8B-B14F-4D97-AF65-F5344CB8AC3E}">
        <p14:creationId xmlns:p14="http://schemas.microsoft.com/office/powerpoint/2010/main" val="1801693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A8FCE-430B-4C2C-9C8A-0C01D4F11B9A}"/>
              </a:ext>
            </a:extLst>
          </p:cNvPr>
          <p:cNvSpPr>
            <a:spLocks noGrp="1"/>
          </p:cNvSpPr>
          <p:nvPr>
            <p:ph type="title"/>
          </p:nvPr>
        </p:nvSpPr>
        <p:spPr/>
        <p:txBody>
          <a:bodyPr/>
          <a:lstStyle/>
          <a:p>
            <a:r>
              <a:rPr lang="en-US" dirty="0">
                <a:latin typeface="+mj-lt"/>
              </a:rPr>
              <a:t>Examples of Representing Relations Using Matrices</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F6EB8264-6A91-4E12-9809-5FC3D23F4CD3}"/>
              </a:ext>
            </a:extLst>
          </p:cNvPr>
          <p:cNvSpPr>
            <a:spLocks noGrp="1"/>
          </p:cNvSpPr>
          <p:nvPr>
            <p:ph idx="1"/>
          </p:nvPr>
        </p:nvSpPr>
        <p:spPr>
          <a:xfrm>
            <a:off x="457200" y="1295400"/>
            <a:ext cx="8229600" cy="1371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a:t>
            </a:r>
          </a:p>
        </p:txBody>
      </p:sp>
      <p:graphicFrame>
        <p:nvGraphicFramePr>
          <p:cNvPr id="18" name="Object 17">
            <a:extLst>
              <a:ext uri="{FF2B5EF4-FFF2-40B4-BE49-F238E27FC236}">
                <a16:creationId xmlns:a16="http://schemas.microsoft.com/office/drawing/2014/main" id="{B715ADA5-B7F1-4483-9EB1-E9B56693384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02899623"/>
              </p:ext>
            </p:extLst>
          </p:nvPr>
        </p:nvGraphicFramePr>
        <p:xfrm>
          <a:off x="2724912" y="1298448"/>
          <a:ext cx="2045055" cy="576072"/>
        </p:xfrm>
        <a:graphic>
          <a:graphicData uri="http://schemas.openxmlformats.org/presentationml/2006/ole">
            <mc:AlternateContent xmlns:mc="http://schemas.openxmlformats.org/markup-compatibility/2006">
              <mc:Choice xmlns:v="urn:schemas-microsoft-com:vml" Requires="v">
                <p:oleObj name="Equation" r:id="rId2" imgW="901440" imgH="253800" progId="Equation.DSMT4">
                  <p:embed/>
                </p:oleObj>
              </mc:Choice>
              <mc:Fallback>
                <p:oleObj name="Equation" r:id="rId2" imgW="901440" imgH="253800" progId="Equation.DSMT4">
                  <p:embed/>
                  <p:pic>
                    <p:nvPicPr>
                      <p:cNvPr id="0" name=""/>
                      <p:cNvPicPr/>
                      <p:nvPr/>
                    </p:nvPicPr>
                    <p:blipFill>
                      <a:blip r:embed="rId3"/>
                      <a:stretch>
                        <a:fillRect/>
                      </a:stretch>
                    </p:blipFill>
                    <p:spPr>
                      <a:xfrm>
                        <a:off x="2724912" y="1298448"/>
                        <a:ext cx="2045055" cy="57607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DCBFFBB-B94A-499C-AADC-72B3F3D6B42E}"/>
              </a:ext>
            </a:extLst>
          </p:cNvPr>
          <p:cNvSpPr>
            <a:spLocks noGrp="1"/>
          </p:cNvSpPr>
          <p:nvPr>
            <p:ph idx="10"/>
          </p:nvPr>
        </p:nvSpPr>
        <p:spPr>
          <a:xfrm>
            <a:off x="4700016" y="1295399"/>
            <a:ext cx="974147" cy="535477"/>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19" name="Object 18">
            <a:extLst>
              <a:ext uri="{FF2B5EF4-FFF2-40B4-BE49-F238E27FC236}">
                <a16:creationId xmlns:a16="http://schemas.microsoft.com/office/drawing/2014/main" id="{B98DB0DC-0938-48DE-915A-C4148775FD9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72820261"/>
              </p:ext>
            </p:extLst>
          </p:nvPr>
        </p:nvGraphicFramePr>
        <p:xfrm>
          <a:off x="5376672" y="1298448"/>
          <a:ext cx="2909164" cy="576072"/>
        </p:xfrm>
        <a:graphic>
          <a:graphicData uri="http://schemas.openxmlformats.org/presentationml/2006/ole">
            <mc:AlternateContent xmlns:mc="http://schemas.openxmlformats.org/markup-compatibility/2006">
              <mc:Choice xmlns:v="urn:schemas-microsoft-com:vml" Requires="v">
                <p:oleObj name="Equation" r:id="rId4" imgW="1282680" imgH="253800" progId="Equation.DSMT4">
                  <p:embed/>
                </p:oleObj>
              </mc:Choice>
              <mc:Fallback>
                <p:oleObj name="Equation" r:id="rId4" imgW="1282680" imgH="253800" progId="Equation.DSMT4">
                  <p:embed/>
                  <p:pic>
                    <p:nvPicPr>
                      <p:cNvPr id="0" name=""/>
                      <p:cNvPicPr/>
                      <p:nvPr/>
                    </p:nvPicPr>
                    <p:blipFill>
                      <a:blip r:embed="rId5"/>
                      <a:stretch>
                        <a:fillRect/>
                      </a:stretch>
                    </p:blipFill>
                    <p:spPr>
                      <a:xfrm>
                        <a:off x="5376672" y="1298448"/>
                        <a:ext cx="2909164" cy="576072"/>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3C6F1255-D326-45CD-ACD8-B7E56F7215BE}"/>
              </a:ext>
            </a:extLst>
          </p:cNvPr>
          <p:cNvSpPr>
            <a:spLocks noGrp="1"/>
          </p:cNvSpPr>
          <p:nvPr>
            <p:ph idx="11"/>
          </p:nvPr>
        </p:nvSpPr>
        <p:spPr>
          <a:xfrm>
            <a:off x="452247" y="1735138"/>
            <a:ext cx="8051444" cy="1000124"/>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Which ordered pairs are in the relation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represented by the matrix</a:t>
            </a:r>
            <a:endParaRPr lang="en-US" dirty="0"/>
          </a:p>
        </p:txBody>
      </p:sp>
      <p:graphicFrame>
        <p:nvGraphicFramePr>
          <p:cNvPr id="15" name="Object 3">
            <a:extLst>
              <a:ext uri="{FF2B5EF4-FFF2-40B4-BE49-F238E27FC236}">
                <a16:creationId xmlns:a16="http://schemas.microsoft.com/office/drawing/2014/main" id="{A2BED8AD-1F38-4FB7-AC59-AA176D05D90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5577094"/>
              </p:ext>
            </p:extLst>
          </p:nvPr>
        </p:nvGraphicFramePr>
        <p:xfrm>
          <a:off x="2635250" y="2505075"/>
          <a:ext cx="3873500" cy="2159000"/>
        </p:xfrm>
        <a:graphic>
          <a:graphicData uri="http://schemas.openxmlformats.org/presentationml/2006/ole">
            <mc:AlternateContent xmlns:mc="http://schemas.openxmlformats.org/markup-compatibility/2006">
              <mc:Choice xmlns:v="urn:schemas-microsoft-com:vml" Requires="v">
                <p:oleObj name="Equation" r:id="rId6" imgW="1549080" imgH="863280" progId="Equation.DSMT4">
                  <p:embed/>
                </p:oleObj>
              </mc:Choice>
              <mc:Fallback>
                <p:oleObj name="Equation" r:id="rId6" imgW="1549080" imgH="863280" progId="Equation.DSMT4">
                  <p:embed/>
                  <p:pic>
                    <p:nvPicPr>
                      <p:cNvPr id="7" name="Object 3">
                        <a:extLst>
                          <a:ext uri="{C183D7F6-B498-43B3-948B-1728B52AA6E4}">
                            <adec:decorative xmlns:adec="http://schemas.microsoft.com/office/drawing/2017/decorative" val="1"/>
                          </a:ext>
                        </a:extLst>
                      </p:cNvPr>
                      <p:cNvPicPr/>
                      <p:nvPr/>
                    </p:nvPicPr>
                    <p:blipFill>
                      <a:blip r:embed="rId7"/>
                      <a:stretch>
                        <a:fillRect/>
                      </a:stretch>
                    </p:blipFill>
                    <p:spPr>
                      <a:xfrm>
                        <a:off x="2635250" y="2505075"/>
                        <a:ext cx="3873500" cy="215900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01C25139-C845-4AE2-A766-9866984BD761}"/>
              </a:ext>
            </a:extLst>
          </p:cNvPr>
          <p:cNvSpPr>
            <a:spLocks noGrp="1"/>
          </p:cNvSpPr>
          <p:nvPr>
            <p:ph idx="12"/>
          </p:nvPr>
        </p:nvSpPr>
        <p:spPr>
          <a:xfrm>
            <a:off x="457200" y="4709159"/>
            <a:ext cx="7924800" cy="1050925"/>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Because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consists of those ordered pairs</a:t>
            </a:r>
          </a:p>
        </p:txBody>
      </p:sp>
      <p:graphicFrame>
        <p:nvGraphicFramePr>
          <p:cNvPr id="20" name="Object 19">
            <a:extLst>
              <a:ext uri="{FF2B5EF4-FFF2-40B4-BE49-F238E27FC236}">
                <a16:creationId xmlns:a16="http://schemas.microsoft.com/office/drawing/2014/main" id="{AFB4338D-FEA1-43A7-999B-8536BB1E535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37485259"/>
              </p:ext>
            </p:extLst>
          </p:nvPr>
        </p:nvGraphicFramePr>
        <p:xfrm>
          <a:off x="485775" y="5109608"/>
          <a:ext cx="945572" cy="594360"/>
        </p:xfrm>
        <a:graphic>
          <a:graphicData uri="http://schemas.openxmlformats.org/presentationml/2006/ole">
            <mc:AlternateContent xmlns:mc="http://schemas.openxmlformats.org/markup-compatibility/2006">
              <mc:Choice xmlns:v="urn:schemas-microsoft-com:vml" Requires="v">
                <p:oleObj name="Equation" r:id="rId8" imgW="444240" imgH="279360" progId="Equation.DSMT4">
                  <p:embed/>
                </p:oleObj>
              </mc:Choice>
              <mc:Fallback>
                <p:oleObj name="Equation" r:id="rId8" imgW="444240" imgH="279360" progId="Equation.DSMT4">
                  <p:embed/>
                  <p:pic>
                    <p:nvPicPr>
                      <p:cNvPr id="0" name=""/>
                      <p:cNvPicPr/>
                      <p:nvPr/>
                    </p:nvPicPr>
                    <p:blipFill>
                      <a:blip r:embed="rId9"/>
                      <a:stretch>
                        <a:fillRect/>
                      </a:stretch>
                    </p:blipFill>
                    <p:spPr>
                      <a:xfrm>
                        <a:off x="485775" y="5109608"/>
                        <a:ext cx="945572" cy="59436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248C7C9A-9A45-42E8-B0A9-5BDF353D116C}"/>
              </a:ext>
            </a:extLst>
          </p:cNvPr>
          <p:cNvSpPr>
            <a:spLocks noGrp="1"/>
          </p:cNvSpPr>
          <p:nvPr>
            <p:ph idx="13"/>
          </p:nvPr>
        </p:nvSpPr>
        <p:spPr>
          <a:xfrm>
            <a:off x="1399032" y="5138928"/>
            <a:ext cx="974147" cy="46550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a:t>
            </a:r>
            <a:endParaRPr lang="en-US" dirty="0"/>
          </a:p>
        </p:txBody>
      </p:sp>
      <p:graphicFrame>
        <p:nvGraphicFramePr>
          <p:cNvPr id="21" name="Object 20">
            <a:extLst>
              <a:ext uri="{FF2B5EF4-FFF2-40B4-BE49-F238E27FC236}">
                <a16:creationId xmlns:a16="http://schemas.microsoft.com/office/drawing/2014/main" id="{161DC7A5-9B64-493D-91FF-EB276343FF7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49839830"/>
              </p:ext>
            </p:extLst>
          </p:nvPr>
        </p:nvGraphicFramePr>
        <p:xfrm>
          <a:off x="2189747" y="5169660"/>
          <a:ext cx="1010653" cy="548640"/>
        </p:xfrm>
        <a:graphic>
          <a:graphicData uri="http://schemas.openxmlformats.org/presentationml/2006/ole">
            <mc:AlternateContent xmlns:mc="http://schemas.openxmlformats.org/markup-compatibility/2006">
              <mc:Choice xmlns:v="urn:schemas-microsoft-com:vml" Requires="v">
                <p:oleObj name="Equation" r:id="rId10" imgW="444240" imgH="241200" progId="Equation.DSMT4">
                  <p:embed/>
                </p:oleObj>
              </mc:Choice>
              <mc:Fallback>
                <p:oleObj name="Equation" r:id="rId10" imgW="444240" imgH="241200" progId="Equation.DSMT4">
                  <p:embed/>
                  <p:pic>
                    <p:nvPicPr>
                      <p:cNvPr id="0" name=""/>
                      <p:cNvPicPr/>
                      <p:nvPr/>
                    </p:nvPicPr>
                    <p:blipFill>
                      <a:blip r:embed="rId11"/>
                      <a:stretch>
                        <a:fillRect/>
                      </a:stretch>
                    </p:blipFill>
                    <p:spPr>
                      <a:xfrm>
                        <a:off x="2189747" y="5169660"/>
                        <a:ext cx="1010653" cy="54864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0CDCC115-CC49-46BE-93FF-B86133FC2FC0}"/>
              </a:ext>
            </a:extLst>
          </p:cNvPr>
          <p:cNvSpPr>
            <a:spLocks noGrp="1"/>
          </p:cNvSpPr>
          <p:nvPr>
            <p:ph idx="14"/>
          </p:nvPr>
        </p:nvSpPr>
        <p:spPr>
          <a:xfrm>
            <a:off x="3136392" y="5137989"/>
            <a:ext cx="2514600" cy="467585"/>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it follows that:</a:t>
            </a:r>
            <a:endParaRPr lang="en-US" dirty="0"/>
          </a:p>
        </p:txBody>
      </p:sp>
      <p:graphicFrame>
        <p:nvGraphicFramePr>
          <p:cNvPr id="16" name="Object 5">
            <a:extLst>
              <a:ext uri="{FF2B5EF4-FFF2-40B4-BE49-F238E27FC236}">
                <a16:creationId xmlns:a16="http://schemas.microsoft.com/office/drawing/2014/main" id="{3D79E7E2-0705-4F1D-B858-2AA5BDAF8BC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6967197"/>
              </p:ext>
            </p:extLst>
          </p:nvPr>
        </p:nvGraphicFramePr>
        <p:xfrm>
          <a:off x="485775" y="5760085"/>
          <a:ext cx="8353425" cy="557212"/>
        </p:xfrm>
        <a:graphic>
          <a:graphicData uri="http://schemas.openxmlformats.org/presentationml/2006/ole">
            <mc:AlternateContent xmlns:mc="http://schemas.openxmlformats.org/markup-compatibility/2006">
              <mc:Choice xmlns:v="urn:schemas-microsoft-com:vml" Requires="v">
                <p:oleObj name="Equation" r:id="rId12" imgW="3797280" imgH="253800" progId="Equation.DSMT4">
                  <p:embed/>
                </p:oleObj>
              </mc:Choice>
              <mc:Fallback>
                <p:oleObj name="Equation" r:id="rId12" imgW="3797280" imgH="253800" progId="Equation.DSMT4">
                  <p:embed/>
                  <p:pic>
                    <p:nvPicPr>
                      <p:cNvPr id="8" name="Object 5">
                        <a:extLst>
                          <a:ext uri="{C183D7F6-B498-43B3-948B-1728B52AA6E4}">
                            <adec:decorative xmlns:adec="http://schemas.microsoft.com/office/drawing/2017/decorative" val="1"/>
                          </a:ext>
                        </a:extLst>
                      </p:cNvPr>
                      <p:cNvPicPr/>
                      <p:nvPr/>
                    </p:nvPicPr>
                    <p:blipFill>
                      <a:blip r:embed="rId13"/>
                      <a:stretch>
                        <a:fillRect/>
                      </a:stretch>
                    </p:blipFill>
                    <p:spPr>
                      <a:xfrm>
                        <a:off x="485775" y="5760085"/>
                        <a:ext cx="8353425" cy="557212"/>
                      </a:xfrm>
                      <a:prstGeom prst="rect">
                        <a:avLst/>
                      </a:prstGeom>
                    </p:spPr>
                  </p:pic>
                </p:oleObj>
              </mc:Fallback>
            </mc:AlternateContent>
          </a:graphicData>
        </a:graphic>
      </p:graphicFrame>
      <p:sp>
        <p:nvSpPr>
          <p:cNvPr id="17" name="Slide Number Placeholder 5">
            <a:extLst>
              <a:ext uri="{FF2B5EF4-FFF2-40B4-BE49-F238E27FC236}">
                <a16:creationId xmlns:a16="http://schemas.microsoft.com/office/drawing/2014/main" id="{6A23742E-1787-4EE2-9090-DEC9AC39B06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21</a:t>
            </a:fld>
            <a:endParaRPr lang="en-US" dirty="0">
              <a:solidFill>
                <a:schemeClr val="bg1"/>
              </a:solidFill>
              <a:latin typeface="Calibri (Body)"/>
            </a:endParaRPr>
          </a:p>
        </p:txBody>
      </p:sp>
    </p:spTree>
    <p:extLst>
      <p:ext uri="{BB962C8B-B14F-4D97-AF65-F5344CB8AC3E}">
        <p14:creationId xmlns:p14="http://schemas.microsoft.com/office/powerpoint/2010/main" val="2501428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8A068-A0D9-423F-8340-AEA1F914F642}"/>
              </a:ext>
            </a:extLst>
          </p:cNvPr>
          <p:cNvSpPr>
            <a:spLocks noGrp="1"/>
          </p:cNvSpPr>
          <p:nvPr>
            <p:ph type="title"/>
          </p:nvPr>
        </p:nvSpPr>
        <p:spPr/>
        <p:txBody>
          <a:bodyPr/>
          <a:lstStyle/>
          <a:p>
            <a:r>
              <a:rPr lang="en-US" dirty="0">
                <a:latin typeface="+mj-lt"/>
              </a:rPr>
              <a:t>Matrices of Relations on Sets</a:t>
            </a:r>
            <a:endParaRPr lang="en-US" dirty="0"/>
          </a:p>
        </p:txBody>
      </p:sp>
      <p:sp>
        <p:nvSpPr>
          <p:cNvPr id="3" name="Content Placeholder 2">
            <a:extLst>
              <a:ext uri="{FF2B5EF4-FFF2-40B4-BE49-F238E27FC236}">
                <a16:creationId xmlns:a16="http://schemas.microsoft.com/office/drawing/2014/main" id="{376A6C36-09F5-4D01-A048-1DA57A093779}"/>
              </a:ext>
            </a:extLst>
          </p:cNvPr>
          <p:cNvSpPr>
            <a:spLocks noGrp="1"/>
          </p:cNvSpPr>
          <p:nvPr>
            <p:ph idx="1"/>
          </p:nvPr>
        </p:nvSpPr>
        <p:spPr>
          <a:xfrm>
            <a:off x="457200" y="1295400"/>
            <a:ext cx="8229600" cy="109728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reflexive relation, all the elements on the main diagonal of</a:t>
            </a:r>
          </a:p>
        </p:txBody>
      </p:sp>
      <p:graphicFrame>
        <p:nvGraphicFramePr>
          <p:cNvPr id="18" name="Object 17">
            <a:extLst>
              <a:ext uri="{FF2B5EF4-FFF2-40B4-BE49-F238E27FC236}">
                <a16:creationId xmlns:a16="http://schemas.microsoft.com/office/drawing/2014/main" id="{D8155A35-E1A8-4A3A-BA0B-ECC0677BDDF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77660755"/>
              </p:ext>
            </p:extLst>
          </p:nvPr>
        </p:nvGraphicFramePr>
        <p:xfrm>
          <a:off x="3352800" y="1825752"/>
          <a:ext cx="594360" cy="594360"/>
        </p:xfrm>
        <a:graphic>
          <a:graphicData uri="http://schemas.openxmlformats.org/presentationml/2006/ole">
            <mc:AlternateContent xmlns:mc="http://schemas.openxmlformats.org/markup-compatibility/2006">
              <mc:Choice xmlns:v="urn:schemas-microsoft-com:vml" Requires="v">
                <p:oleObj name="Equation" r:id="rId2" imgW="228600" imgH="228600" progId="Equation.DSMT4">
                  <p:embed/>
                </p:oleObj>
              </mc:Choice>
              <mc:Fallback>
                <p:oleObj name="Equation" r:id="rId2" imgW="228600" imgH="228600" progId="Equation.DSMT4">
                  <p:embed/>
                  <p:pic>
                    <p:nvPicPr>
                      <p:cNvPr id="0" name=""/>
                      <p:cNvPicPr/>
                      <p:nvPr/>
                    </p:nvPicPr>
                    <p:blipFill>
                      <a:blip r:embed="rId3"/>
                      <a:stretch>
                        <a:fillRect/>
                      </a:stretch>
                    </p:blipFill>
                    <p:spPr>
                      <a:xfrm>
                        <a:off x="3352800" y="1825752"/>
                        <a:ext cx="594360" cy="59436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762830B-6852-4E6F-803A-C26A8BA29755}"/>
              </a:ext>
            </a:extLst>
          </p:cNvPr>
          <p:cNvSpPr>
            <a:spLocks noGrp="1"/>
          </p:cNvSpPr>
          <p:nvPr>
            <p:ph idx="10"/>
          </p:nvPr>
        </p:nvSpPr>
        <p:spPr>
          <a:xfrm>
            <a:off x="3897172" y="1789176"/>
            <a:ext cx="2841631" cy="548640"/>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 equal to </a:t>
            </a:r>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pic>
        <p:nvPicPr>
          <p:cNvPr id="15" name="Picture 3" descr="Zero-One matrix for a reflexive relation. Off diagonal elements can be 0 or 1.">
            <a:extLst>
              <a:ext uri="{FF2B5EF4-FFF2-40B4-BE49-F238E27FC236}">
                <a16:creationId xmlns:a16="http://schemas.microsoft.com/office/drawing/2014/main" id="{45B56E54-7F86-4056-B12A-24C918B865B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162800" y="1981200"/>
            <a:ext cx="1081143" cy="1097280"/>
          </a:xfrm>
          <a:prstGeom prst="rect">
            <a:avLst/>
          </a:prstGeom>
          <a:extLst>
            <a:ext uri="{909E8E84-426E-40DD-AFC4-6F175D3DCCD1}">
              <a14:hiddenFill xmlns:a14="http://schemas.microsoft.com/office/drawing/2010/main">
                <a:solidFill>
                  <a:srgbClr val="FFFFFF"/>
                </a:solidFill>
              </a14:hiddenFill>
            </a:ext>
          </a:extLst>
        </p:spPr>
      </p:pic>
      <p:sp>
        <p:nvSpPr>
          <p:cNvPr id="5" name="Content Placeholder 4">
            <a:extLst>
              <a:ext uri="{FF2B5EF4-FFF2-40B4-BE49-F238E27FC236}">
                <a16:creationId xmlns:a16="http://schemas.microsoft.com/office/drawing/2014/main" id="{3D6481C1-5696-4324-B265-CA3EF8FBCE2A}"/>
              </a:ext>
            </a:extLst>
          </p:cNvPr>
          <p:cNvSpPr>
            <a:spLocks noGrp="1"/>
          </p:cNvSpPr>
          <p:nvPr>
            <p:ph idx="11"/>
          </p:nvPr>
        </p:nvSpPr>
        <p:spPr>
          <a:xfrm>
            <a:off x="457200" y="3127248"/>
            <a:ext cx="8458200" cy="1673352"/>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symmetric relation, if and only if</a:t>
            </a:r>
          </a:p>
        </p:txBody>
      </p:sp>
      <p:graphicFrame>
        <p:nvGraphicFramePr>
          <p:cNvPr id="19" name="Object 18">
            <a:extLst>
              <a:ext uri="{FF2B5EF4-FFF2-40B4-BE49-F238E27FC236}">
                <a16:creationId xmlns:a16="http://schemas.microsoft.com/office/drawing/2014/main" id="{985B96DC-C622-4539-93BD-ACA2025D5D2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56377739"/>
              </p:ext>
            </p:extLst>
          </p:nvPr>
        </p:nvGraphicFramePr>
        <p:xfrm>
          <a:off x="6891207" y="3145536"/>
          <a:ext cx="1078029" cy="640080"/>
        </p:xfrm>
        <a:graphic>
          <a:graphicData uri="http://schemas.openxmlformats.org/presentationml/2006/ole">
            <mc:AlternateContent xmlns:mc="http://schemas.openxmlformats.org/markup-compatibility/2006">
              <mc:Choice xmlns:v="urn:schemas-microsoft-com:vml" Requires="v">
                <p:oleObj name="Equation" r:id="rId5" imgW="406080" imgH="241200" progId="Equation.DSMT4">
                  <p:embed/>
                </p:oleObj>
              </mc:Choice>
              <mc:Fallback>
                <p:oleObj name="Equation" r:id="rId5" imgW="406080" imgH="241200" progId="Equation.DSMT4">
                  <p:embed/>
                  <p:pic>
                    <p:nvPicPr>
                      <p:cNvPr id="0" name=""/>
                      <p:cNvPicPr/>
                      <p:nvPr/>
                    </p:nvPicPr>
                    <p:blipFill>
                      <a:blip r:embed="rId6"/>
                      <a:stretch>
                        <a:fillRect/>
                      </a:stretch>
                    </p:blipFill>
                    <p:spPr>
                      <a:xfrm>
                        <a:off x="6891207" y="3145536"/>
                        <a:ext cx="1078029" cy="64008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4EA0AEB2-6688-409D-B042-287197E652F3}"/>
              </a:ext>
            </a:extLst>
          </p:cNvPr>
          <p:cNvSpPr>
            <a:spLocks noGrp="1"/>
          </p:cNvSpPr>
          <p:nvPr>
            <p:ph idx="12"/>
          </p:nvPr>
        </p:nvSpPr>
        <p:spPr>
          <a:xfrm>
            <a:off x="457200" y="3618873"/>
            <a:ext cx="2133600" cy="539631"/>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whenever</a:t>
            </a:r>
            <a:endParaRPr lang="en-US" dirty="0"/>
          </a:p>
        </p:txBody>
      </p:sp>
      <p:graphicFrame>
        <p:nvGraphicFramePr>
          <p:cNvPr id="20" name="Object 19">
            <a:extLst>
              <a:ext uri="{FF2B5EF4-FFF2-40B4-BE49-F238E27FC236}">
                <a16:creationId xmlns:a16="http://schemas.microsoft.com/office/drawing/2014/main" id="{A6C8252A-617B-4C14-9CB7-884AFF1182C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40610946"/>
              </p:ext>
            </p:extLst>
          </p:nvPr>
        </p:nvGraphicFramePr>
        <p:xfrm>
          <a:off x="2252793" y="3643884"/>
          <a:ext cx="1212783" cy="640080"/>
        </p:xfrm>
        <a:graphic>
          <a:graphicData uri="http://schemas.openxmlformats.org/presentationml/2006/ole">
            <mc:AlternateContent xmlns:mc="http://schemas.openxmlformats.org/markup-compatibility/2006">
              <mc:Choice xmlns:v="urn:schemas-microsoft-com:vml" Requires="v">
                <p:oleObj name="Equation" r:id="rId7" imgW="457200" imgH="241200" progId="Equation.DSMT4">
                  <p:embed/>
                </p:oleObj>
              </mc:Choice>
              <mc:Fallback>
                <p:oleObj name="Equation" r:id="rId7" imgW="457200" imgH="241200" progId="Equation.DSMT4">
                  <p:embed/>
                  <p:pic>
                    <p:nvPicPr>
                      <p:cNvPr id="0" name=""/>
                      <p:cNvPicPr/>
                      <p:nvPr/>
                    </p:nvPicPr>
                    <p:blipFill>
                      <a:blip r:embed="rId8"/>
                      <a:stretch>
                        <a:fillRect/>
                      </a:stretch>
                    </p:blipFill>
                    <p:spPr>
                      <a:xfrm>
                        <a:off x="2252793" y="3643884"/>
                        <a:ext cx="1212783" cy="64008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035D786E-CBA5-4CFB-BCAF-2255E3D93098}"/>
              </a:ext>
            </a:extLst>
          </p:cNvPr>
          <p:cNvSpPr>
            <a:spLocks noGrp="1"/>
          </p:cNvSpPr>
          <p:nvPr>
            <p:ph idx="13"/>
          </p:nvPr>
        </p:nvSpPr>
        <p:spPr>
          <a:xfrm>
            <a:off x="3438144" y="3625596"/>
            <a:ext cx="5562600" cy="640080"/>
          </a:xfrm>
        </p:spPr>
        <p:txBody>
          <a:bodyPr/>
          <a:lstStyle/>
          <a:p>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antisymmetric relation,</a:t>
            </a:r>
            <a:endParaRPr lang="en-US" dirty="0"/>
          </a:p>
        </p:txBody>
      </p:sp>
      <p:sp>
        <p:nvSpPr>
          <p:cNvPr id="8" name="Content Placeholder 7">
            <a:extLst>
              <a:ext uri="{FF2B5EF4-FFF2-40B4-BE49-F238E27FC236}">
                <a16:creationId xmlns:a16="http://schemas.microsoft.com/office/drawing/2014/main" id="{A2176BFD-AA65-4290-9176-5CD00A20BF7E}"/>
              </a:ext>
            </a:extLst>
          </p:cNvPr>
          <p:cNvSpPr>
            <a:spLocks noGrp="1"/>
          </p:cNvSpPr>
          <p:nvPr>
            <p:ph idx="14"/>
          </p:nvPr>
        </p:nvSpPr>
        <p:spPr>
          <a:xfrm>
            <a:off x="457200" y="4114935"/>
            <a:ext cx="2470482" cy="586113"/>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and only if</a:t>
            </a:r>
            <a:endParaRPr lang="en-US" dirty="0"/>
          </a:p>
        </p:txBody>
      </p:sp>
      <p:graphicFrame>
        <p:nvGraphicFramePr>
          <p:cNvPr id="21" name="Object 20">
            <a:extLst>
              <a:ext uri="{FF2B5EF4-FFF2-40B4-BE49-F238E27FC236}">
                <a16:creationId xmlns:a16="http://schemas.microsoft.com/office/drawing/2014/main" id="{59E6DBC5-2F9B-44DA-AE31-E0CD608726D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40247571"/>
              </p:ext>
            </p:extLst>
          </p:nvPr>
        </p:nvGraphicFramePr>
        <p:xfrm>
          <a:off x="2651760" y="4133088"/>
          <a:ext cx="1111718" cy="640080"/>
        </p:xfrm>
        <a:graphic>
          <a:graphicData uri="http://schemas.openxmlformats.org/presentationml/2006/ole">
            <mc:AlternateContent xmlns:mc="http://schemas.openxmlformats.org/markup-compatibility/2006">
              <mc:Choice xmlns:v="urn:schemas-microsoft-com:vml" Requires="v">
                <p:oleObj name="Equation" r:id="rId9" imgW="419040" imgH="241200" progId="Equation.DSMT4">
                  <p:embed/>
                </p:oleObj>
              </mc:Choice>
              <mc:Fallback>
                <p:oleObj name="Equation" r:id="rId9" imgW="419040" imgH="241200" progId="Equation.DSMT4">
                  <p:embed/>
                  <p:pic>
                    <p:nvPicPr>
                      <p:cNvPr id="0" name=""/>
                      <p:cNvPicPr/>
                      <p:nvPr/>
                    </p:nvPicPr>
                    <p:blipFill>
                      <a:blip r:embed="rId10"/>
                      <a:stretch>
                        <a:fillRect/>
                      </a:stretch>
                    </p:blipFill>
                    <p:spPr>
                      <a:xfrm>
                        <a:off x="2651760" y="4133088"/>
                        <a:ext cx="1111718" cy="640080"/>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F9606CE7-49D2-4656-9363-0F5FD09AC48D}"/>
              </a:ext>
            </a:extLst>
          </p:cNvPr>
          <p:cNvSpPr>
            <a:spLocks noGrp="1"/>
          </p:cNvSpPr>
          <p:nvPr>
            <p:ph idx="15"/>
          </p:nvPr>
        </p:nvSpPr>
        <p:spPr>
          <a:xfrm>
            <a:off x="3733800" y="4095326"/>
            <a:ext cx="717882" cy="539630"/>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or</a:t>
            </a:r>
            <a:endParaRPr lang="en-US" dirty="0"/>
          </a:p>
        </p:txBody>
      </p:sp>
      <p:graphicFrame>
        <p:nvGraphicFramePr>
          <p:cNvPr id="22" name="Object 21">
            <a:extLst>
              <a:ext uri="{FF2B5EF4-FFF2-40B4-BE49-F238E27FC236}">
                <a16:creationId xmlns:a16="http://schemas.microsoft.com/office/drawing/2014/main" id="{D9B09761-24A6-4782-A22F-16185B613A1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94481980"/>
              </p:ext>
            </p:extLst>
          </p:nvPr>
        </p:nvGraphicFramePr>
        <p:xfrm>
          <a:off x="4235118" y="4123944"/>
          <a:ext cx="1145406" cy="640080"/>
        </p:xfrm>
        <a:graphic>
          <a:graphicData uri="http://schemas.openxmlformats.org/presentationml/2006/ole">
            <mc:AlternateContent xmlns:mc="http://schemas.openxmlformats.org/markup-compatibility/2006">
              <mc:Choice xmlns:v="urn:schemas-microsoft-com:vml" Requires="v">
                <p:oleObj name="Equation" r:id="rId11" imgW="431640" imgH="241200" progId="Equation.DSMT4">
                  <p:embed/>
                </p:oleObj>
              </mc:Choice>
              <mc:Fallback>
                <p:oleObj name="Equation" r:id="rId11" imgW="431640" imgH="241200" progId="Equation.DSMT4">
                  <p:embed/>
                  <p:pic>
                    <p:nvPicPr>
                      <p:cNvPr id="0" name=""/>
                      <p:cNvPicPr/>
                      <p:nvPr/>
                    </p:nvPicPr>
                    <p:blipFill>
                      <a:blip r:embed="rId12"/>
                      <a:stretch>
                        <a:fillRect/>
                      </a:stretch>
                    </p:blipFill>
                    <p:spPr>
                      <a:xfrm>
                        <a:off x="4235118" y="4123944"/>
                        <a:ext cx="1145406" cy="64008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446E8DC0-60AF-4BB4-A2E6-4B8ABC662753}"/>
              </a:ext>
            </a:extLst>
          </p:cNvPr>
          <p:cNvSpPr>
            <a:spLocks noGrp="1"/>
          </p:cNvSpPr>
          <p:nvPr>
            <p:ph idx="16"/>
          </p:nvPr>
        </p:nvSpPr>
        <p:spPr>
          <a:xfrm>
            <a:off x="5335608" y="4076909"/>
            <a:ext cx="2194560" cy="624139"/>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when </a:t>
            </a:r>
            <a:r>
              <a:rPr kumimoji="0" lang="en-US" sz="3200" b="0" i="1" u="none" strike="noStrike" kern="1200" cap="none" spc="0" normalizeH="0" baseline="0" noProof="0" dirty="0" err="1">
                <a:ln>
                  <a:noFill/>
                </a:ln>
                <a:solidFill>
                  <a:prstClr val="black"/>
                </a:solidFill>
                <a:effectLst/>
                <a:uLnTx/>
                <a:uFillTx/>
                <a:latin typeface="Calibri (Body)"/>
                <a:ea typeface="Cambria Math" pitchFamily="18" charset="0"/>
                <a:cs typeface="Arial" panose="020B0604020202020204" pitchFamily="34" charset="0"/>
              </a:rPr>
              <a:t>i</a:t>
            </a:r>
            <a:r>
              <a:rPr kumimoji="0" lang="en-US" sz="32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a:t>
            </a:r>
            <a:r>
              <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32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j</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pic>
        <p:nvPicPr>
          <p:cNvPr id="16" name="Picture 5" descr="Zero-One matrices for Symmetric, A, and antisymmetric, B, relations.">
            <a:extLst>
              <a:ext uri="{FF2B5EF4-FFF2-40B4-BE49-F238E27FC236}">
                <a16:creationId xmlns:a16="http://schemas.microsoft.com/office/drawing/2014/main" id="{1D52DE54-4A0D-4701-9CA5-E7264A29469F}"/>
              </a:ext>
            </a:extLst>
          </p:cNvPr>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3027236" y="4800600"/>
            <a:ext cx="3089529" cy="1554480"/>
          </a:xfrm>
          <a:prstGeom prst="rect">
            <a:avLst/>
          </a:prstGeom>
          <a:extLst>
            <a:ext uri="{909E8E84-426E-40DD-AFC4-6F175D3DCCD1}">
              <a14:hiddenFill xmlns:a14="http://schemas.microsoft.com/office/drawing/2010/main">
                <a:solidFill>
                  <a:srgbClr val="FFFFFF"/>
                </a:solidFill>
              </a14:hiddenFill>
            </a:ext>
          </a:extLst>
        </p:spPr>
      </p:pic>
      <p:sp>
        <p:nvSpPr>
          <p:cNvPr id="13" name="Text Placeholder 12">
            <a:extLst>
              <a:ext uri="{FF2B5EF4-FFF2-40B4-BE49-F238E27FC236}">
                <a16:creationId xmlns:a16="http://schemas.microsoft.com/office/drawing/2014/main" id="{C6E96BAB-5C82-4472-A389-97033AAA5547}"/>
              </a:ext>
            </a:extLst>
          </p:cNvPr>
          <p:cNvSpPr>
            <a:spLocks noGrp="1"/>
          </p:cNvSpPr>
          <p:nvPr>
            <p:ph type="body" sz="quarter" idx="39"/>
          </p:nvPr>
        </p:nvSpPr>
        <p:spPr/>
        <p:txBody>
          <a:bodyPr/>
          <a:lstStyle/>
          <a:p>
            <a:r>
              <a:rPr lang="en-US" dirty="0">
                <a:hlinkClick r:id="rId14" action="ppaction://hlinksldjump"/>
              </a:rPr>
              <a:t>Access the text alternative for slide images.</a:t>
            </a:r>
            <a:endParaRPr lang="en-US" dirty="0"/>
          </a:p>
        </p:txBody>
      </p:sp>
      <p:sp>
        <p:nvSpPr>
          <p:cNvPr id="17" name="Slide Number Placeholder 5">
            <a:extLst>
              <a:ext uri="{FF2B5EF4-FFF2-40B4-BE49-F238E27FC236}">
                <a16:creationId xmlns:a16="http://schemas.microsoft.com/office/drawing/2014/main" id="{50000911-CEA4-4984-B289-1CF896B39FA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22</a:t>
            </a:fld>
            <a:endParaRPr lang="en-US" dirty="0">
              <a:solidFill>
                <a:schemeClr val="bg1"/>
              </a:solidFill>
              <a:latin typeface="Calibri (Body)"/>
            </a:endParaRPr>
          </a:p>
        </p:txBody>
      </p:sp>
    </p:spTree>
    <p:extLst>
      <p:ext uri="{BB962C8B-B14F-4D97-AF65-F5344CB8AC3E}">
        <p14:creationId xmlns:p14="http://schemas.microsoft.com/office/powerpoint/2010/main" val="3156803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E07F3-41D0-4A50-ADEE-0BDBE9183B4E}"/>
              </a:ext>
            </a:extLst>
          </p:cNvPr>
          <p:cNvSpPr>
            <a:spLocks noGrp="1"/>
          </p:cNvSpPr>
          <p:nvPr>
            <p:ph type="title"/>
          </p:nvPr>
        </p:nvSpPr>
        <p:spPr/>
        <p:txBody>
          <a:bodyPr/>
          <a:lstStyle/>
          <a:p>
            <a:r>
              <a:rPr lang="en-US" dirty="0">
                <a:latin typeface="+mj-lt"/>
              </a:rPr>
              <a:t>Example of a Relation on a Set</a:t>
            </a:r>
            <a:endParaRPr lang="en-US" dirty="0"/>
          </a:p>
        </p:txBody>
      </p:sp>
      <p:sp>
        <p:nvSpPr>
          <p:cNvPr id="3" name="Content Placeholder 2">
            <a:extLst>
              <a:ext uri="{FF2B5EF4-FFF2-40B4-BE49-F238E27FC236}">
                <a16:creationId xmlns:a16="http://schemas.microsoft.com/office/drawing/2014/main" id="{FC334D91-D355-44B4-B8A1-4E612E25E80C}"/>
              </a:ext>
            </a:extLst>
          </p:cNvPr>
          <p:cNvSpPr>
            <a:spLocks noGrp="1"/>
          </p:cNvSpPr>
          <p:nvPr>
            <p:ph idx="1"/>
          </p:nvPr>
        </p:nvSpPr>
        <p:spPr>
          <a:xfrm>
            <a:off x="457200" y="1295400"/>
            <a:ext cx="7924800" cy="990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the relation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on a set is represented by the matrix</a:t>
            </a:r>
          </a:p>
        </p:txBody>
      </p:sp>
      <p:graphicFrame>
        <p:nvGraphicFramePr>
          <p:cNvPr id="15" name="Object 3">
            <a:extLst>
              <a:ext uri="{FF2B5EF4-FFF2-40B4-BE49-F238E27FC236}">
                <a16:creationId xmlns:a16="http://schemas.microsoft.com/office/drawing/2014/main" id="{740D6647-1282-4B3D-AB53-B7FBB2CA9CB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47483866"/>
              </p:ext>
            </p:extLst>
          </p:nvPr>
        </p:nvGraphicFramePr>
        <p:xfrm>
          <a:off x="4511675" y="1889125"/>
          <a:ext cx="2667000" cy="2159000"/>
        </p:xfrm>
        <a:graphic>
          <a:graphicData uri="http://schemas.openxmlformats.org/presentationml/2006/ole">
            <mc:AlternateContent xmlns:mc="http://schemas.openxmlformats.org/markup-compatibility/2006">
              <mc:Choice xmlns:v="urn:schemas-microsoft-com:vml" Requires="v">
                <p:oleObj name="Equation" r:id="rId2" imgW="1066680" imgH="863280" progId="Equation.DSMT4">
                  <p:embed/>
                </p:oleObj>
              </mc:Choice>
              <mc:Fallback>
                <p:oleObj name="Equation" r:id="rId2" imgW="1066680" imgH="863280" progId="Equation.DSMT4">
                  <p:embed/>
                  <p:pic>
                    <p:nvPicPr>
                      <p:cNvPr id="7" name="Object 3">
                        <a:extLst>
                          <a:ext uri="{C183D7F6-B498-43B3-948B-1728B52AA6E4}">
                            <adec:decorative xmlns:adec="http://schemas.microsoft.com/office/drawing/2017/decorative" val="1"/>
                          </a:ext>
                        </a:extLst>
                      </p:cNvPr>
                      <p:cNvPicPr/>
                      <p:nvPr/>
                    </p:nvPicPr>
                    <p:blipFill>
                      <a:blip r:embed="rId3"/>
                      <a:stretch>
                        <a:fillRect/>
                      </a:stretch>
                    </p:blipFill>
                    <p:spPr>
                      <a:xfrm>
                        <a:off x="4511675" y="1889125"/>
                        <a:ext cx="2667000" cy="21590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67A6FDD2-A2C0-4231-BFC7-824579476E2D}"/>
              </a:ext>
            </a:extLst>
          </p:cNvPr>
          <p:cNvSpPr>
            <a:spLocks noGrp="1"/>
          </p:cNvSpPr>
          <p:nvPr>
            <p:ph idx="10"/>
          </p:nvPr>
        </p:nvSpPr>
        <p:spPr>
          <a:xfrm>
            <a:off x="457200" y="4087368"/>
            <a:ext cx="7924800" cy="251667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reflexive, symmetric, and/or antisymmetric?</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all the diagonal elements are equal to</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1</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reflexive. Because</a:t>
            </a:r>
          </a:p>
        </p:txBody>
      </p:sp>
      <p:graphicFrame>
        <p:nvGraphicFramePr>
          <p:cNvPr id="17" name="Object 16">
            <a:extLst>
              <a:ext uri="{FF2B5EF4-FFF2-40B4-BE49-F238E27FC236}">
                <a16:creationId xmlns:a16="http://schemas.microsoft.com/office/drawing/2014/main" id="{1508ECCC-7090-407B-AD2E-19B2881F91B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6867838"/>
              </p:ext>
            </p:extLst>
          </p:nvPr>
        </p:nvGraphicFramePr>
        <p:xfrm>
          <a:off x="4495800" y="5181600"/>
          <a:ext cx="548640" cy="548640"/>
        </p:xfrm>
        <a:graphic>
          <a:graphicData uri="http://schemas.openxmlformats.org/presentationml/2006/ole">
            <mc:AlternateContent xmlns:mc="http://schemas.openxmlformats.org/markup-compatibility/2006">
              <mc:Choice xmlns:v="urn:schemas-microsoft-com:vml" Requires="v">
                <p:oleObj name="Equation" r:id="rId4" imgW="228600" imgH="228600" progId="Equation.DSMT4">
                  <p:embed/>
                </p:oleObj>
              </mc:Choice>
              <mc:Fallback>
                <p:oleObj name="Equation" r:id="rId4" imgW="228600" imgH="228600" progId="Equation.DSMT4">
                  <p:embed/>
                  <p:pic>
                    <p:nvPicPr>
                      <p:cNvPr id="18" name="Object 17">
                        <a:extLst>
                          <a:ext uri="{FF2B5EF4-FFF2-40B4-BE49-F238E27FC236}">
                            <a16:creationId xmlns:a16="http://schemas.microsoft.com/office/drawing/2014/main" id="{D8155A35-E1A8-4A3A-BA0B-ECC0677BDDFE}"/>
                          </a:ext>
                        </a:extLst>
                      </p:cNvPr>
                      <p:cNvPicPr/>
                      <p:nvPr/>
                    </p:nvPicPr>
                    <p:blipFill>
                      <a:blip r:embed="rId5"/>
                      <a:stretch>
                        <a:fillRect/>
                      </a:stretch>
                    </p:blipFill>
                    <p:spPr>
                      <a:xfrm>
                        <a:off x="4495800" y="5181600"/>
                        <a:ext cx="548640" cy="54864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901045F0-4108-4F56-A9BF-704B40334E6B}"/>
              </a:ext>
            </a:extLst>
          </p:cNvPr>
          <p:cNvSpPr>
            <a:spLocks noGrp="1"/>
          </p:cNvSpPr>
          <p:nvPr>
            <p:ph idx="11"/>
          </p:nvPr>
        </p:nvSpPr>
        <p:spPr>
          <a:xfrm>
            <a:off x="4953000" y="5181600"/>
            <a:ext cx="3048000" cy="461354"/>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symmetric,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a:t>
            </a:r>
            <a:endParaRPr lang="en-US" dirty="0"/>
          </a:p>
        </p:txBody>
      </p:sp>
      <p:sp>
        <p:nvSpPr>
          <p:cNvPr id="6" name="Content Placeholder 5">
            <a:extLst>
              <a:ext uri="{FF2B5EF4-FFF2-40B4-BE49-F238E27FC236}">
                <a16:creationId xmlns:a16="http://schemas.microsoft.com/office/drawing/2014/main" id="{6ADFEFEC-2F00-4A28-AEF7-14EF9DAF7173}"/>
              </a:ext>
            </a:extLst>
          </p:cNvPr>
          <p:cNvSpPr>
            <a:spLocks noGrp="1"/>
          </p:cNvSpPr>
          <p:nvPr>
            <p:ph idx="12"/>
          </p:nvPr>
        </p:nvSpPr>
        <p:spPr>
          <a:xfrm>
            <a:off x="457200" y="5604061"/>
            <a:ext cx="7467600" cy="490863"/>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symmetric and not antisymmetric because both</a:t>
            </a:r>
            <a:endParaRPr lang="en-US" dirty="0"/>
          </a:p>
        </p:txBody>
      </p:sp>
      <p:graphicFrame>
        <p:nvGraphicFramePr>
          <p:cNvPr id="18" name="Object 17">
            <a:extLst>
              <a:ext uri="{FF2B5EF4-FFF2-40B4-BE49-F238E27FC236}">
                <a16:creationId xmlns:a16="http://schemas.microsoft.com/office/drawing/2014/main" id="{C0572C8A-9223-4CCF-8569-9939AE7BA6C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97996556"/>
              </p:ext>
            </p:extLst>
          </p:nvPr>
        </p:nvGraphicFramePr>
        <p:xfrm>
          <a:off x="7467600" y="5614416"/>
          <a:ext cx="645855" cy="557784"/>
        </p:xfrm>
        <a:graphic>
          <a:graphicData uri="http://schemas.openxmlformats.org/presentationml/2006/ole">
            <mc:AlternateContent xmlns:mc="http://schemas.openxmlformats.org/markup-compatibility/2006">
              <mc:Choice xmlns:v="urn:schemas-microsoft-com:vml" Requires="v">
                <p:oleObj name="Equation" r:id="rId6" imgW="279360" imgH="241200" progId="Equation.DSMT4">
                  <p:embed/>
                </p:oleObj>
              </mc:Choice>
              <mc:Fallback>
                <p:oleObj name="Equation" r:id="rId6" imgW="279360" imgH="241200" progId="Equation.DSMT4">
                  <p:embed/>
                  <p:pic>
                    <p:nvPicPr>
                      <p:cNvPr id="0" name=""/>
                      <p:cNvPicPr/>
                      <p:nvPr/>
                    </p:nvPicPr>
                    <p:blipFill>
                      <a:blip r:embed="rId7"/>
                      <a:stretch>
                        <a:fillRect/>
                      </a:stretch>
                    </p:blipFill>
                    <p:spPr>
                      <a:xfrm>
                        <a:off x="7467600" y="5614416"/>
                        <a:ext cx="645855" cy="557784"/>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A7F4ACED-3B2E-4A2F-A0FB-65E6DA26F801}"/>
              </a:ext>
            </a:extLst>
          </p:cNvPr>
          <p:cNvSpPr>
            <a:spLocks noGrp="1"/>
          </p:cNvSpPr>
          <p:nvPr>
            <p:ph idx="13"/>
          </p:nvPr>
        </p:nvSpPr>
        <p:spPr>
          <a:xfrm>
            <a:off x="457200" y="6046261"/>
            <a:ext cx="990600" cy="46550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19" name="Object 18">
            <a:extLst>
              <a:ext uri="{FF2B5EF4-FFF2-40B4-BE49-F238E27FC236}">
                <a16:creationId xmlns:a16="http://schemas.microsoft.com/office/drawing/2014/main" id="{C4284E0A-C585-4D05-A392-A27E83B73CB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39531628"/>
              </p:ext>
            </p:extLst>
          </p:nvPr>
        </p:nvGraphicFramePr>
        <p:xfrm>
          <a:off x="1115568" y="6061016"/>
          <a:ext cx="645855" cy="557784"/>
        </p:xfrm>
        <a:graphic>
          <a:graphicData uri="http://schemas.openxmlformats.org/presentationml/2006/ole">
            <mc:AlternateContent xmlns:mc="http://schemas.openxmlformats.org/markup-compatibility/2006">
              <mc:Choice xmlns:v="urn:schemas-microsoft-com:vml" Requires="v">
                <p:oleObj name="Equation" r:id="rId8" imgW="279360" imgH="241200" progId="Equation.DSMT4">
                  <p:embed/>
                </p:oleObj>
              </mc:Choice>
              <mc:Fallback>
                <p:oleObj name="Equation" r:id="rId8" imgW="279360" imgH="241200" progId="Equation.DSMT4">
                  <p:embed/>
                  <p:pic>
                    <p:nvPicPr>
                      <p:cNvPr id="0" name=""/>
                      <p:cNvPicPr/>
                      <p:nvPr/>
                    </p:nvPicPr>
                    <p:blipFill>
                      <a:blip r:embed="rId9"/>
                      <a:stretch>
                        <a:fillRect/>
                      </a:stretch>
                    </p:blipFill>
                    <p:spPr>
                      <a:xfrm>
                        <a:off x="1115568" y="6061016"/>
                        <a:ext cx="645855" cy="557784"/>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23698F12-039D-4CE1-B1CC-E3CC3BC314BE}"/>
              </a:ext>
            </a:extLst>
          </p:cNvPr>
          <p:cNvSpPr>
            <a:spLocks noGrp="1"/>
          </p:cNvSpPr>
          <p:nvPr>
            <p:ph idx="14"/>
          </p:nvPr>
        </p:nvSpPr>
        <p:spPr>
          <a:xfrm>
            <a:off x="1676400" y="6033583"/>
            <a:ext cx="1219200" cy="490863"/>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sp>
        <p:nvSpPr>
          <p:cNvPr id="16" name="Slide Number Placeholder 5">
            <a:extLst>
              <a:ext uri="{FF2B5EF4-FFF2-40B4-BE49-F238E27FC236}">
                <a16:creationId xmlns:a16="http://schemas.microsoft.com/office/drawing/2014/main" id="{2AA55EEE-0BB0-4970-912A-6633CB43A78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23</a:t>
            </a:fld>
            <a:endParaRPr lang="en-US" dirty="0">
              <a:solidFill>
                <a:schemeClr val="bg1"/>
              </a:solidFill>
              <a:latin typeface="Calibri (Body)"/>
            </a:endParaRPr>
          </a:p>
        </p:txBody>
      </p:sp>
    </p:spTree>
    <p:extLst>
      <p:ext uri="{BB962C8B-B14F-4D97-AF65-F5344CB8AC3E}">
        <p14:creationId xmlns:p14="http://schemas.microsoft.com/office/powerpoint/2010/main" val="1952098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Representing Relations Using Digraphs</a:t>
            </a:r>
          </a:p>
        </p:txBody>
      </p:sp>
      <p:sp>
        <p:nvSpPr>
          <p:cNvPr id="3" name="Content Placeholder 2"/>
          <p:cNvSpPr>
            <a:spLocks noGrp="1"/>
          </p:cNvSpPr>
          <p:nvPr>
            <p:ph idx="1"/>
          </p:nvPr>
        </p:nvSpPr>
        <p:spPr>
          <a:xfrm>
            <a:off x="457200" y="1295400"/>
            <a:ext cx="8229600" cy="3810000"/>
          </a:xfrm>
        </p:spPr>
        <p:txBody>
          <a:bodyPr/>
          <a:lstStyle/>
          <a:p>
            <a:r>
              <a:rPr lang="en-US" sz="2400" b="1" dirty="0"/>
              <a:t>Definition</a:t>
            </a:r>
            <a:r>
              <a:rPr lang="en-US" sz="2400" dirty="0"/>
              <a:t>: A </a:t>
            </a:r>
            <a:r>
              <a:rPr lang="en-US" sz="2400" i="1" dirty="0"/>
              <a:t>directed graph</a:t>
            </a:r>
            <a:r>
              <a:rPr lang="en-US" sz="2400" dirty="0"/>
              <a:t>, or </a:t>
            </a:r>
            <a:r>
              <a:rPr lang="en-US" sz="2400" i="1" dirty="0"/>
              <a:t>digraph</a:t>
            </a:r>
            <a:r>
              <a:rPr lang="en-US" sz="2400" dirty="0"/>
              <a:t>, consists of a set </a:t>
            </a:r>
            <a:r>
              <a:rPr lang="en-US" sz="2400" i="1" dirty="0"/>
              <a:t>V</a:t>
            </a:r>
            <a:r>
              <a:rPr lang="en-US" sz="2400" dirty="0"/>
              <a:t> of </a:t>
            </a:r>
            <a:r>
              <a:rPr lang="en-US" sz="2400" i="1" dirty="0"/>
              <a:t>vertices</a:t>
            </a:r>
            <a:r>
              <a:rPr lang="en-US" sz="2400" dirty="0"/>
              <a:t> (or </a:t>
            </a:r>
            <a:r>
              <a:rPr lang="en-US" sz="2400" i="1" dirty="0"/>
              <a:t>nodes</a:t>
            </a:r>
            <a:r>
              <a:rPr lang="en-US" sz="2400" dirty="0"/>
              <a:t>) together with a set </a:t>
            </a:r>
            <a:r>
              <a:rPr lang="en-US" sz="2400" i="1" dirty="0"/>
              <a:t>E</a:t>
            </a:r>
            <a:r>
              <a:rPr lang="en-US" sz="2400" dirty="0"/>
              <a:t> of ordered pairs of elements of </a:t>
            </a:r>
            <a:r>
              <a:rPr lang="en-US" sz="2400" i="1" dirty="0"/>
              <a:t>V</a:t>
            </a:r>
            <a:r>
              <a:rPr lang="en-US" sz="2400" dirty="0"/>
              <a:t> called </a:t>
            </a:r>
            <a:r>
              <a:rPr lang="en-US" sz="2400" i="1" dirty="0"/>
              <a:t>edges</a:t>
            </a:r>
            <a:r>
              <a:rPr lang="en-US" sz="2400" dirty="0"/>
              <a:t> (or </a:t>
            </a:r>
            <a:r>
              <a:rPr lang="en-US" sz="2400" i="1" dirty="0"/>
              <a:t>arcs</a:t>
            </a:r>
            <a:r>
              <a:rPr lang="en-US" sz="2400" dirty="0"/>
              <a:t>). The vertex </a:t>
            </a:r>
            <a:r>
              <a:rPr lang="en-US" sz="2400" i="1" dirty="0"/>
              <a:t>a</a:t>
            </a:r>
            <a:r>
              <a:rPr lang="en-US" sz="2400" dirty="0"/>
              <a:t> is called the </a:t>
            </a:r>
            <a:r>
              <a:rPr lang="en-US" sz="2400" i="1" dirty="0"/>
              <a:t>initial vertex</a:t>
            </a:r>
            <a:r>
              <a:rPr lang="en-US" sz="2400" dirty="0"/>
              <a:t> of the edge (</a:t>
            </a:r>
            <a:r>
              <a:rPr lang="en-US" sz="2400" i="1" dirty="0" err="1"/>
              <a:t>a</a:t>
            </a:r>
            <a:r>
              <a:rPr lang="en-US" sz="2400" dirty="0" err="1"/>
              <a:t>,</a:t>
            </a:r>
            <a:r>
              <a:rPr lang="en-US" sz="2400" i="1" dirty="0" err="1"/>
              <a:t>b</a:t>
            </a:r>
            <a:r>
              <a:rPr lang="en-US" sz="2400" dirty="0"/>
              <a:t>), and the vertex </a:t>
            </a:r>
            <a:r>
              <a:rPr lang="en-US" sz="2400" i="1" dirty="0"/>
              <a:t>b</a:t>
            </a:r>
            <a:r>
              <a:rPr lang="en-US" sz="2400" dirty="0"/>
              <a:t> is called the </a:t>
            </a:r>
            <a:r>
              <a:rPr lang="en-US" sz="2400" i="1" dirty="0"/>
              <a:t>terminal vertex </a:t>
            </a:r>
            <a:r>
              <a:rPr lang="en-US" sz="2400" dirty="0"/>
              <a:t>of this edge.</a:t>
            </a:r>
          </a:p>
          <a:p>
            <a:pPr marL="347472" lvl="1"/>
            <a:r>
              <a:rPr lang="en-US" sz="2200" dirty="0"/>
              <a:t>An edge of the form (</a:t>
            </a:r>
            <a:r>
              <a:rPr lang="en-US" sz="2200" i="1" dirty="0" err="1"/>
              <a:t>a</a:t>
            </a:r>
            <a:r>
              <a:rPr lang="en-US" sz="2200" dirty="0" err="1"/>
              <a:t>,</a:t>
            </a:r>
            <a:r>
              <a:rPr lang="en-US" sz="2200" i="1" dirty="0" err="1"/>
              <a:t>a</a:t>
            </a:r>
            <a:r>
              <a:rPr lang="en-US" sz="2200" dirty="0"/>
              <a:t>) is called a </a:t>
            </a:r>
            <a:r>
              <a:rPr lang="en-US" sz="2200" i="1" dirty="0"/>
              <a:t>loop</a:t>
            </a:r>
            <a:r>
              <a:rPr lang="en-US" sz="2200" dirty="0"/>
              <a:t>.</a:t>
            </a:r>
            <a:endParaRPr lang="en-US" sz="2400" b="1" dirty="0"/>
          </a:p>
          <a:p>
            <a:r>
              <a:rPr lang="en-US" sz="2400" b="1" dirty="0"/>
              <a:t>Example </a:t>
            </a:r>
            <a:r>
              <a:rPr lang="en-US" sz="2400" b="1" dirty="0">
                <a:ea typeface="Cambria Math" pitchFamily="18" charset="0"/>
              </a:rPr>
              <a:t>7</a:t>
            </a:r>
            <a:r>
              <a:rPr lang="en-US" sz="2400" dirty="0"/>
              <a:t>: A drawing of the directed graph with vertices </a:t>
            </a:r>
            <a:r>
              <a:rPr lang="en-US" sz="2400" i="1" dirty="0"/>
              <a:t>a</a:t>
            </a:r>
            <a:r>
              <a:rPr lang="en-US" sz="2400" dirty="0"/>
              <a:t>, </a:t>
            </a:r>
            <a:r>
              <a:rPr lang="en-US" sz="2400" i="1" dirty="0"/>
              <a:t>b</a:t>
            </a:r>
            <a:r>
              <a:rPr lang="en-US" sz="2400" dirty="0"/>
              <a:t>, </a:t>
            </a:r>
            <a:r>
              <a:rPr lang="en-US" sz="2400" i="1" dirty="0"/>
              <a:t>c</a:t>
            </a:r>
            <a:r>
              <a:rPr lang="en-US" sz="2400" dirty="0"/>
              <a:t>, and </a:t>
            </a:r>
            <a:r>
              <a:rPr lang="en-US" sz="2400" i="1" dirty="0"/>
              <a:t>d</a:t>
            </a:r>
            <a:r>
              <a:rPr lang="en-US" sz="2400" dirty="0"/>
              <a:t>, and edges (</a:t>
            </a:r>
            <a:r>
              <a:rPr lang="en-US" sz="2400" i="1" dirty="0"/>
              <a:t>a</a:t>
            </a:r>
            <a:r>
              <a:rPr lang="en-US" sz="2400" dirty="0"/>
              <a:t>, </a:t>
            </a:r>
            <a:r>
              <a:rPr lang="en-US" sz="2400" i="1" dirty="0"/>
              <a:t>b</a:t>
            </a:r>
            <a:r>
              <a:rPr lang="en-US" sz="2400" dirty="0"/>
              <a:t>), (</a:t>
            </a:r>
            <a:r>
              <a:rPr lang="en-US" sz="2400" i="1" dirty="0"/>
              <a:t>a</a:t>
            </a:r>
            <a:r>
              <a:rPr lang="en-US" sz="2400" dirty="0"/>
              <a:t>, </a:t>
            </a:r>
            <a:r>
              <a:rPr lang="en-US" sz="2400" i="1" dirty="0"/>
              <a:t>d</a:t>
            </a:r>
            <a:r>
              <a:rPr lang="en-US" sz="2400" dirty="0"/>
              <a:t>), (</a:t>
            </a:r>
            <a:r>
              <a:rPr lang="en-US" sz="2400" i="1" dirty="0"/>
              <a:t>b</a:t>
            </a:r>
            <a:r>
              <a:rPr lang="en-US" sz="2400" dirty="0"/>
              <a:t>, </a:t>
            </a:r>
            <a:r>
              <a:rPr lang="en-US" sz="2400" i="1" dirty="0"/>
              <a:t>b</a:t>
            </a:r>
            <a:r>
              <a:rPr lang="en-US" sz="2400" dirty="0"/>
              <a:t>), (</a:t>
            </a:r>
            <a:r>
              <a:rPr lang="en-US" sz="2400" i="1" dirty="0"/>
              <a:t>b</a:t>
            </a:r>
            <a:r>
              <a:rPr lang="en-US" sz="2400" dirty="0"/>
              <a:t>, </a:t>
            </a:r>
            <a:r>
              <a:rPr lang="en-US" sz="2400" i="1" dirty="0"/>
              <a:t>d</a:t>
            </a:r>
            <a:r>
              <a:rPr lang="en-US" sz="2400" dirty="0"/>
              <a:t>), (</a:t>
            </a:r>
            <a:r>
              <a:rPr lang="en-US" sz="2400" i="1" dirty="0"/>
              <a:t>c</a:t>
            </a:r>
            <a:r>
              <a:rPr lang="en-US" sz="2400" dirty="0"/>
              <a:t>, a), (</a:t>
            </a:r>
            <a:r>
              <a:rPr lang="en-US" sz="2400" i="1" dirty="0"/>
              <a:t>c,</a:t>
            </a:r>
            <a:r>
              <a:rPr lang="en-US" sz="2400" dirty="0"/>
              <a:t> </a:t>
            </a:r>
            <a:r>
              <a:rPr lang="en-US" sz="2400" i="1" dirty="0"/>
              <a:t>b</a:t>
            </a:r>
            <a:r>
              <a:rPr lang="en-US" sz="2400" dirty="0"/>
              <a:t>), and (</a:t>
            </a:r>
            <a:r>
              <a:rPr lang="en-US" sz="2400" i="1" dirty="0"/>
              <a:t>d</a:t>
            </a:r>
            <a:r>
              <a:rPr lang="en-US" sz="2400" dirty="0"/>
              <a:t>, </a:t>
            </a:r>
            <a:r>
              <a:rPr lang="en-US" sz="2400" i="1" dirty="0"/>
              <a:t>b</a:t>
            </a:r>
            <a:r>
              <a:rPr lang="en-US" sz="2400" dirty="0"/>
              <a:t>) is shown here.</a:t>
            </a:r>
          </a:p>
        </p:txBody>
      </p:sp>
      <p:pic>
        <p:nvPicPr>
          <p:cNvPr id="9" name="Picture 3" descr="A directed graph.">
            <a:extLst>
              <a:ext uri="{FF2B5EF4-FFF2-40B4-BE49-F238E27FC236}">
                <a16:creationId xmlns:a16="http://schemas.microsoft.com/office/drawing/2014/main" id="{ACFB29FF-237D-4BC9-9DF1-E8EDD74FC70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886200" y="4876800"/>
            <a:ext cx="1366577" cy="1554480"/>
          </a:xfrm>
          <a:prstGeom prst="rect">
            <a:avLst/>
          </a:prstGeom>
          <a:extLst>
            <a:ext uri="{909E8E84-426E-40DD-AFC4-6F175D3DCCD1}">
              <a14:hiddenFill xmlns:a14="http://schemas.microsoft.com/office/drawing/2010/main">
                <a:solidFill>
                  <a:srgbClr val="FFFFFF"/>
                </a:solidFill>
              </a14:hiddenFill>
            </a:ext>
          </a:extLst>
        </p:spPr>
      </p:pic>
      <p:sp>
        <p:nvSpPr>
          <p:cNvPr id="6" name="Text Placeholder 4"/>
          <p:cNvSpPr>
            <a:spLocks noGrp="1"/>
          </p:cNvSpPr>
          <p:nvPr>
            <p:ph type="body" sz="quarter" idx="14"/>
          </p:nvPr>
        </p:nvSpPr>
        <p:spPr>
          <a:xfrm>
            <a:off x="3465576" y="6477000"/>
            <a:ext cx="2212848" cy="183600"/>
          </a:xfrm>
        </p:spPr>
        <p:txBody>
          <a:bodyPr anchor="ctr"/>
          <a:lstStyle/>
          <a:p>
            <a:r>
              <a:rPr lang="en-US" dirty="0">
                <a:hlinkClick r:id="rId3" action="ppaction://hlinksldjump"/>
              </a:rPr>
              <a:t>Access the text alternative for slide images.</a:t>
            </a:r>
            <a:endParaRPr lang="en-US" dirty="0">
              <a:hlinkClick r:id="" action="ppaction://noaction"/>
            </a:endParaRPr>
          </a:p>
        </p:txBody>
      </p:sp>
      <p:sp>
        <p:nvSpPr>
          <p:cNvPr id="8" name="Slide Number Placeholder 5">
            <a:extLst>
              <a:ext uri="{FF2B5EF4-FFF2-40B4-BE49-F238E27FC236}">
                <a16:creationId xmlns:a16="http://schemas.microsoft.com/office/drawing/2014/main" id="{A6ECC736-8960-4862-B064-E045AAFAF41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24</a:t>
            </a:fld>
            <a:endParaRPr lang="en-US" dirty="0">
              <a:solidFill>
                <a:schemeClr val="bg1"/>
              </a:solidFill>
              <a:latin typeface="Calibri (Body)"/>
            </a:endParaRPr>
          </a:p>
        </p:txBody>
      </p:sp>
    </p:spTree>
    <p:extLst>
      <p:ext uri="{BB962C8B-B14F-4D97-AF65-F5344CB8AC3E}">
        <p14:creationId xmlns:p14="http://schemas.microsoft.com/office/powerpoint/2010/main" val="1832740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Examples of Digraphs Representing Relations</a:t>
            </a:r>
          </a:p>
        </p:txBody>
      </p:sp>
      <p:sp>
        <p:nvSpPr>
          <p:cNvPr id="3" name="Content Placeholder 2"/>
          <p:cNvSpPr>
            <a:spLocks noGrp="1"/>
          </p:cNvSpPr>
          <p:nvPr>
            <p:ph idx="1"/>
          </p:nvPr>
        </p:nvSpPr>
        <p:spPr>
          <a:xfrm>
            <a:off x="457200" y="1295400"/>
            <a:ext cx="8229600" cy="1066800"/>
          </a:xfrm>
        </p:spPr>
        <p:txBody>
          <a:bodyPr/>
          <a:lstStyle/>
          <a:p>
            <a:r>
              <a:rPr lang="en-US" b="1" dirty="0"/>
              <a:t>Example 8</a:t>
            </a:r>
            <a:r>
              <a:rPr lang="en-US" dirty="0"/>
              <a:t>: What are the ordered pairs in the relation represented by this directed graph?</a:t>
            </a:r>
          </a:p>
        </p:txBody>
      </p:sp>
      <p:pic>
        <p:nvPicPr>
          <p:cNvPr id="9" name="Picture 3" descr="The directed graph of the relation R.">
            <a:extLst>
              <a:ext uri="{FF2B5EF4-FFF2-40B4-BE49-F238E27FC236}">
                <a16:creationId xmlns:a16="http://schemas.microsoft.com/office/drawing/2014/main" id="{F04BCE99-25F9-47E7-BFFE-34128E264CA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886200" y="2514600"/>
            <a:ext cx="1371600" cy="1464161"/>
          </a:xfrm>
          <a:prstGeom prst="rect">
            <a:avLst/>
          </a:prstGeom>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4191000"/>
            <a:ext cx="8229600" cy="1600200"/>
          </a:xfrm>
        </p:spPr>
        <p:txBody>
          <a:bodyPr/>
          <a:lstStyle/>
          <a:p>
            <a:r>
              <a:rPr lang="en-US" b="1" dirty="0"/>
              <a:t>Solution</a:t>
            </a:r>
            <a:r>
              <a:rPr lang="en-US" dirty="0"/>
              <a:t>: The ordered pairs in the relation are (</a:t>
            </a:r>
            <a:r>
              <a:rPr lang="en-US" dirty="0">
                <a:ea typeface="Cambria Math" pitchFamily="18" charset="0"/>
              </a:rPr>
              <a:t>1, 3</a:t>
            </a:r>
            <a:r>
              <a:rPr lang="en-US" dirty="0"/>
              <a:t>), (</a:t>
            </a:r>
            <a:r>
              <a:rPr lang="en-US" dirty="0">
                <a:ea typeface="Cambria Math" pitchFamily="18" charset="0"/>
              </a:rPr>
              <a:t>1, 4</a:t>
            </a:r>
            <a:r>
              <a:rPr lang="en-US" dirty="0"/>
              <a:t>), (</a:t>
            </a:r>
            <a:r>
              <a:rPr lang="en-US" dirty="0">
                <a:ea typeface="Cambria Math" pitchFamily="18" charset="0"/>
              </a:rPr>
              <a:t>2, 1</a:t>
            </a:r>
            <a:r>
              <a:rPr lang="en-US" dirty="0"/>
              <a:t>), (</a:t>
            </a:r>
            <a:r>
              <a:rPr lang="en-US" dirty="0">
                <a:ea typeface="Cambria Math" pitchFamily="18" charset="0"/>
              </a:rPr>
              <a:t>2, 2</a:t>
            </a:r>
            <a:r>
              <a:rPr lang="en-US" dirty="0"/>
              <a:t>), (</a:t>
            </a:r>
            <a:r>
              <a:rPr lang="en-US" dirty="0">
                <a:ea typeface="Cambria Math" pitchFamily="18" charset="0"/>
              </a:rPr>
              <a:t>2, 3</a:t>
            </a:r>
            <a:r>
              <a:rPr lang="en-US" dirty="0"/>
              <a:t>), (</a:t>
            </a:r>
            <a:r>
              <a:rPr lang="en-US" dirty="0">
                <a:ea typeface="Cambria Math" pitchFamily="18" charset="0"/>
              </a:rPr>
              <a:t>3, 1</a:t>
            </a:r>
            <a:r>
              <a:rPr lang="en-US" dirty="0"/>
              <a:t>), (</a:t>
            </a:r>
            <a:r>
              <a:rPr lang="en-US" dirty="0">
                <a:ea typeface="Cambria Math" pitchFamily="18" charset="0"/>
              </a:rPr>
              <a:t>3, 3</a:t>
            </a:r>
            <a:r>
              <a:rPr lang="en-US" dirty="0"/>
              <a:t>),</a:t>
            </a:r>
            <a:br>
              <a:rPr lang="en-US" dirty="0"/>
            </a:br>
            <a:r>
              <a:rPr lang="en-US" dirty="0"/>
              <a:t>(</a:t>
            </a:r>
            <a:r>
              <a:rPr lang="en-US" dirty="0">
                <a:ea typeface="Cambria Math" pitchFamily="18" charset="0"/>
              </a:rPr>
              <a:t>4, 1</a:t>
            </a:r>
            <a:r>
              <a:rPr lang="en-US" dirty="0"/>
              <a:t>), and (</a:t>
            </a:r>
            <a:r>
              <a:rPr lang="en-US" dirty="0">
                <a:ea typeface="Cambria Math" pitchFamily="18" charset="0"/>
              </a:rPr>
              <a:t>4, 3</a:t>
            </a:r>
            <a:r>
              <a:rPr lang="en-US" dirty="0"/>
              <a:t>).</a:t>
            </a:r>
          </a:p>
        </p:txBody>
      </p:sp>
      <p:sp>
        <p:nvSpPr>
          <p:cNvPr id="6" name="Text Placeholder 3"/>
          <p:cNvSpPr>
            <a:spLocks noGrp="1"/>
          </p:cNvSpPr>
          <p:nvPr>
            <p:ph type="body" sz="quarter" idx="15"/>
          </p:nvPr>
        </p:nvSpPr>
        <p:spPr>
          <a:xfrm>
            <a:off x="3465576" y="6477000"/>
            <a:ext cx="2212848" cy="183600"/>
          </a:xfrm>
        </p:spPr>
        <p:txBody>
          <a:bodyPr anchor="ctr"/>
          <a:lstStyle/>
          <a:p>
            <a:r>
              <a:rPr lang="en-US" dirty="0">
                <a:hlinkClick r:id="rId3" action="ppaction://hlinksldjump"/>
              </a:rPr>
              <a:t>Access the text alternative for slide images.</a:t>
            </a:r>
            <a:endParaRPr lang="en-US" dirty="0">
              <a:hlinkClick r:id="" action="ppaction://noaction"/>
            </a:endParaRPr>
          </a:p>
        </p:txBody>
      </p:sp>
      <p:sp>
        <p:nvSpPr>
          <p:cNvPr id="7" name="Slide Number Placeholder 5">
            <a:extLst>
              <a:ext uri="{FF2B5EF4-FFF2-40B4-BE49-F238E27FC236}">
                <a16:creationId xmlns:a16="http://schemas.microsoft.com/office/drawing/2014/main" id="{41682FB9-5B18-4401-A50D-6231134CD5A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25</a:t>
            </a:fld>
            <a:endParaRPr lang="en-US" dirty="0">
              <a:solidFill>
                <a:schemeClr val="bg1"/>
              </a:solidFill>
              <a:latin typeface="Calibri (Body)"/>
            </a:endParaRPr>
          </a:p>
        </p:txBody>
      </p:sp>
    </p:spTree>
    <p:extLst>
      <p:ext uri="{BB962C8B-B14F-4D97-AF65-F5344CB8AC3E}">
        <p14:creationId xmlns:p14="http://schemas.microsoft.com/office/powerpoint/2010/main" val="1688860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Determining which Properties a Relation has from its Digraph</a:t>
            </a:r>
          </a:p>
        </p:txBody>
      </p:sp>
      <p:sp>
        <p:nvSpPr>
          <p:cNvPr id="3" name="Content Placeholder 2"/>
          <p:cNvSpPr>
            <a:spLocks noGrp="1"/>
          </p:cNvSpPr>
          <p:nvPr>
            <p:ph idx="1"/>
          </p:nvPr>
        </p:nvSpPr>
        <p:spPr/>
        <p:txBody>
          <a:bodyPr/>
          <a:lstStyle/>
          <a:p>
            <a:pPr>
              <a:spcAft>
                <a:spcPts val="1200"/>
              </a:spcAft>
            </a:pPr>
            <a:r>
              <a:rPr lang="en-US" i="1" dirty="0">
                <a:ea typeface="Cambria Math"/>
              </a:rPr>
              <a:t>Reflexivity</a:t>
            </a:r>
            <a:r>
              <a:rPr lang="en-US" dirty="0">
                <a:ea typeface="Cambria Math"/>
              </a:rPr>
              <a:t>: A loop must be present at all vertices in the graph.</a:t>
            </a:r>
          </a:p>
          <a:p>
            <a:pPr>
              <a:spcAft>
                <a:spcPts val="1200"/>
              </a:spcAft>
            </a:pPr>
            <a:r>
              <a:rPr lang="en-US" i="1" dirty="0">
                <a:ea typeface="Cambria Math"/>
              </a:rPr>
              <a:t>Symmetry</a:t>
            </a:r>
            <a:r>
              <a:rPr lang="en-US" dirty="0">
                <a:ea typeface="Cambria Math"/>
              </a:rPr>
              <a:t>: If (</a:t>
            </a:r>
            <a:r>
              <a:rPr lang="en-US" i="1" dirty="0" err="1">
                <a:ea typeface="Cambria Math"/>
              </a:rPr>
              <a:t>x,y</a:t>
            </a:r>
            <a:r>
              <a:rPr lang="en-US" dirty="0">
                <a:ea typeface="Cambria Math"/>
              </a:rPr>
              <a:t>) is an edge,</a:t>
            </a:r>
            <a:r>
              <a:rPr lang="en-US" i="1" dirty="0">
                <a:ea typeface="Cambria Math"/>
              </a:rPr>
              <a:t> </a:t>
            </a:r>
            <a:r>
              <a:rPr lang="en-US" dirty="0">
                <a:ea typeface="Cambria Math"/>
              </a:rPr>
              <a:t>then so is (</a:t>
            </a:r>
            <a:r>
              <a:rPr lang="en-US" i="1" dirty="0" err="1">
                <a:ea typeface="Cambria Math"/>
              </a:rPr>
              <a:t>y,x</a:t>
            </a:r>
            <a:r>
              <a:rPr lang="en-US" dirty="0">
                <a:ea typeface="Cambria Math"/>
              </a:rPr>
              <a:t>)</a:t>
            </a:r>
            <a:r>
              <a:rPr lang="en-US" i="1" dirty="0">
                <a:ea typeface="Cambria Math"/>
              </a:rPr>
              <a:t>.</a:t>
            </a:r>
          </a:p>
          <a:p>
            <a:pPr>
              <a:spcAft>
                <a:spcPts val="1200"/>
              </a:spcAft>
            </a:pPr>
            <a:r>
              <a:rPr lang="en-US" i="1" dirty="0" err="1">
                <a:ea typeface="Cambria Math"/>
              </a:rPr>
              <a:t>Antisymmetry</a:t>
            </a:r>
            <a:r>
              <a:rPr lang="en-US" dirty="0">
                <a:ea typeface="Cambria Math"/>
              </a:rPr>
              <a:t>: If (</a:t>
            </a:r>
            <a:r>
              <a:rPr lang="en-US" i="1" dirty="0" err="1">
                <a:ea typeface="Cambria Math"/>
              </a:rPr>
              <a:t>x,y</a:t>
            </a:r>
            <a:r>
              <a:rPr lang="en-US" dirty="0">
                <a:ea typeface="Cambria Math"/>
              </a:rPr>
              <a:t>) with </a:t>
            </a:r>
            <a:r>
              <a:rPr lang="en-US" i="1" dirty="0">
                <a:ea typeface="Cambria Math"/>
              </a:rPr>
              <a:t>x </a:t>
            </a:r>
            <a:r>
              <a:rPr lang="en-US" dirty="0">
                <a:ea typeface="Cambria Math"/>
              </a:rPr>
              <a:t>≠</a:t>
            </a:r>
            <a:r>
              <a:rPr lang="en-US" i="1" dirty="0">
                <a:ea typeface="Cambria Math"/>
              </a:rPr>
              <a:t> y</a:t>
            </a:r>
            <a:r>
              <a:rPr lang="en-US" dirty="0">
                <a:ea typeface="Cambria Math"/>
              </a:rPr>
              <a:t> is an edge, then (</a:t>
            </a:r>
            <a:r>
              <a:rPr lang="en-US" i="1" dirty="0" err="1">
                <a:ea typeface="Cambria Math"/>
              </a:rPr>
              <a:t>y,x</a:t>
            </a:r>
            <a:r>
              <a:rPr lang="en-US" dirty="0">
                <a:ea typeface="Cambria Math"/>
              </a:rPr>
              <a:t>) is not an edge.</a:t>
            </a:r>
          </a:p>
          <a:p>
            <a:pPr>
              <a:spcAft>
                <a:spcPts val="1200"/>
              </a:spcAft>
            </a:pPr>
            <a:r>
              <a:rPr lang="en-US" i="1" dirty="0">
                <a:ea typeface="Cambria Math"/>
              </a:rPr>
              <a:t>Transitivity</a:t>
            </a:r>
            <a:r>
              <a:rPr lang="en-US" dirty="0">
                <a:ea typeface="Cambria Math"/>
              </a:rPr>
              <a:t>: If (</a:t>
            </a:r>
            <a:r>
              <a:rPr lang="en-US" i="1" dirty="0" err="1">
                <a:ea typeface="Cambria Math"/>
              </a:rPr>
              <a:t>x,y</a:t>
            </a:r>
            <a:r>
              <a:rPr lang="en-US" dirty="0">
                <a:ea typeface="Cambria Math"/>
              </a:rPr>
              <a:t>) and (</a:t>
            </a:r>
            <a:r>
              <a:rPr lang="en-US" i="1" dirty="0" err="1">
                <a:ea typeface="Cambria Math"/>
              </a:rPr>
              <a:t>y,z</a:t>
            </a:r>
            <a:r>
              <a:rPr lang="en-US" dirty="0">
                <a:ea typeface="Cambria Math"/>
              </a:rPr>
              <a:t>)</a:t>
            </a:r>
            <a:r>
              <a:rPr lang="en-US" i="1" dirty="0">
                <a:ea typeface="Cambria Math"/>
              </a:rPr>
              <a:t> </a:t>
            </a:r>
            <a:r>
              <a:rPr lang="en-US" dirty="0">
                <a:ea typeface="Cambria Math"/>
              </a:rPr>
              <a:t>are edges, then so is (</a:t>
            </a:r>
            <a:r>
              <a:rPr lang="en-US" i="1" dirty="0" err="1">
                <a:ea typeface="Cambria Math"/>
              </a:rPr>
              <a:t>x,z</a:t>
            </a:r>
            <a:r>
              <a:rPr lang="en-US" dirty="0">
                <a:ea typeface="Cambria Math"/>
              </a:rPr>
              <a:t>)</a:t>
            </a:r>
            <a:r>
              <a:rPr lang="en-US" i="1" dirty="0">
                <a:ea typeface="Cambria Math"/>
              </a:rPr>
              <a:t>.</a:t>
            </a:r>
            <a:endParaRPr lang="en-US" dirty="0">
              <a:ea typeface="Cambria Math"/>
            </a:endParaRPr>
          </a:p>
        </p:txBody>
      </p:sp>
      <p:sp>
        <p:nvSpPr>
          <p:cNvPr id="4" name="Slide Number Placeholder 5">
            <a:extLst>
              <a:ext uri="{FF2B5EF4-FFF2-40B4-BE49-F238E27FC236}">
                <a16:creationId xmlns:a16="http://schemas.microsoft.com/office/drawing/2014/main" id="{2017DED0-0619-4F04-91B7-70E70CE6998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26</a:t>
            </a:fld>
            <a:endParaRPr lang="en-US" dirty="0">
              <a:solidFill>
                <a:schemeClr val="bg1"/>
              </a:solidFill>
              <a:latin typeface="Calibri (Body)"/>
            </a:endParaRPr>
          </a:p>
        </p:txBody>
      </p:sp>
    </p:spTree>
    <p:extLst>
      <p:ext uri="{BB962C8B-B14F-4D97-AF65-F5344CB8AC3E}">
        <p14:creationId xmlns:p14="http://schemas.microsoft.com/office/powerpoint/2010/main" val="125789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mj-lt"/>
              </a:rPr>
              <a:t>Determining which Properties a Relation has from its Digraph – Example 1</a:t>
            </a:r>
          </a:p>
        </p:txBody>
      </p:sp>
      <p:pic>
        <p:nvPicPr>
          <p:cNvPr id="8" name="Picture 2" descr="Four circles represent a, b, c, and d. a has a loop.">
            <a:extLst>
              <a:ext uri="{FF2B5EF4-FFF2-40B4-BE49-F238E27FC236}">
                <a16:creationId xmlns:a16="http://schemas.microsoft.com/office/drawing/2014/main" id="{703E1793-DBCE-40D8-82E4-9263CEE0BE7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95600" y="1617909"/>
            <a:ext cx="3029975" cy="2438611"/>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457200" y="4038600"/>
            <a:ext cx="8382000" cy="2590800"/>
          </a:xfrm>
        </p:spPr>
        <p:txBody>
          <a:bodyPr/>
          <a:lstStyle/>
          <a:p>
            <a:pPr>
              <a:spcBef>
                <a:spcPts val="600"/>
              </a:spcBef>
            </a:pPr>
            <a:r>
              <a:rPr lang="en-US" sz="2200" i="1" dirty="0"/>
              <a:t>Reflexive?</a:t>
            </a:r>
            <a:r>
              <a:rPr lang="en-US" sz="2200" dirty="0"/>
              <a:t> No, not every vertex has a loop.</a:t>
            </a:r>
          </a:p>
          <a:p>
            <a:pPr>
              <a:spcBef>
                <a:spcPts val="600"/>
              </a:spcBef>
            </a:pPr>
            <a:r>
              <a:rPr lang="en-US" sz="2200" i="1" dirty="0"/>
              <a:t>Symmetric?</a:t>
            </a:r>
            <a:r>
              <a:rPr lang="en-US" sz="2200" dirty="0"/>
              <a:t> Yes (trivially), there is no edge from one vertex to another.</a:t>
            </a:r>
          </a:p>
          <a:p>
            <a:pPr>
              <a:spcBef>
                <a:spcPts val="600"/>
              </a:spcBef>
            </a:pPr>
            <a:r>
              <a:rPr lang="en-US" sz="2200" i="1" dirty="0"/>
              <a:t>Antisymmetric?</a:t>
            </a:r>
            <a:r>
              <a:rPr lang="en-US" sz="2200" dirty="0"/>
              <a:t> Yes (trivially), there is no edge from one vertex to another.</a:t>
            </a:r>
          </a:p>
          <a:p>
            <a:pPr>
              <a:spcBef>
                <a:spcPts val="600"/>
              </a:spcBef>
            </a:pPr>
            <a:r>
              <a:rPr lang="en-US" sz="2200" i="1" dirty="0"/>
              <a:t>Transitive?</a:t>
            </a:r>
            <a:r>
              <a:rPr lang="en-US" sz="2200" dirty="0"/>
              <a:t> Yes, (trivially) since there is no edge from one vertex to another.</a:t>
            </a:r>
          </a:p>
        </p:txBody>
      </p:sp>
      <p:sp>
        <p:nvSpPr>
          <p:cNvPr id="5" name="Slide Number Placeholder 5">
            <a:extLst>
              <a:ext uri="{FF2B5EF4-FFF2-40B4-BE49-F238E27FC236}">
                <a16:creationId xmlns:a16="http://schemas.microsoft.com/office/drawing/2014/main" id="{C5977538-F2F7-44B8-B602-61274094B34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27</a:t>
            </a:fld>
            <a:endParaRPr lang="en-US" dirty="0">
              <a:solidFill>
                <a:schemeClr val="bg1"/>
              </a:solidFill>
              <a:latin typeface="Calibri (Body)"/>
            </a:endParaRPr>
          </a:p>
        </p:txBody>
      </p:sp>
    </p:spTree>
    <p:extLst>
      <p:ext uri="{BB962C8B-B14F-4D97-AF65-F5344CB8AC3E}">
        <p14:creationId xmlns:p14="http://schemas.microsoft.com/office/powerpoint/2010/main" val="1441829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mj-lt"/>
              </a:rPr>
              <a:t>Determining which Properties a Relation has from its Digraph – Example 2</a:t>
            </a:r>
          </a:p>
        </p:txBody>
      </p:sp>
      <p:pic>
        <p:nvPicPr>
          <p:cNvPr id="8" name="Picture 2" descr="Four circles represent a, b, c, and d. a is connected to b. b is connected to d. d is connected to b.">
            <a:extLst>
              <a:ext uri="{FF2B5EF4-FFF2-40B4-BE49-F238E27FC236}">
                <a16:creationId xmlns:a16="http://schemas.microsoft.com/office/drawing/2014/main" id="{C02E63E7-3EFC-4A04-A564-D404D1535DC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286000" y="1737360"/>
            <a:ext cx="3789046" cy="2377440"/>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457200" y="4191000"/>
            <a:ext cx="8077200" cy="2286000"/>
          </a:xfrm>
        </p:spPr>
        <p:txBody>
          <a:bodyPr/>
          <a:lstStyle/>
          <a:p>
            <a:pPr>
              <a:spcBef>
                <a:spcPts val="600"/>
              </a:spcBef>
            </a:pPr>
            <a:r>
              <a:rPr lang="en-US" sz="2200" i="1" dirty="0"/>
              <a:t>Reflexive?</a:t>
            </a:r>
            <a:r>
              <a:rPr lang="en-US" sz="2200" dirty="0"/>
              <a:t> No, there are no loops.</a:t>
            </a:r>
          </a:p>
          <a:p>
            <a:pPr>
              <a:spcBef>
                <a:spcPts val="600"/>
              </a:spcBef>
            </a:pPr>
            <a:r>
              <a:rPr lang="en-US" sz="2200" i="1" dirty="0"/>
              <a:t>Symmetric?</a:t>
            </a:r>
            <a:r>
              <a:rPr lang="en-US" sz="2200" dirty="0"/>
              <a:t> No, there is an edge from </a:t>
            </a:r>
            <a:r>
              <a:rPr lang="en-US" sz="2200" i="1" dirty="0"/>
              <a:t>a</a:t>
            </a:r>
            <a:r>
              <a:rPr lang="en-US" sz="2200" dirty="0"/>
              <a:t> to </a:t>
            </a:r>
            <a:r>
              <a:rPr lang="en-US" sz="2200" i="1" dirty="0"/>
              <a:t>b</a:t>
            </a:r>
            <a:r>
              <a:rPr lang="en-US" sz="2200" dirty="0"/>
              <a:t>, but not from </a:t>
            </a:r>
            <a:r>
              <a:rPr lang="en-US" sz="2200" i="1" dirty="0"/>
              <a:t>b</a:t>
            </a:r>
            <a:r>
              <a:rPr lang="en-US" sz="2200" dirty="0"/>
              <a:t> to </a:t>
            </a:r>
            <a:r>
              <a:rPr lang="en-US" sz="2200" i="1" dirty="0"/>
              <a:t>a.</a:t>
            </a:r>
            <a:endParaRPr lang="en-US" sz="2200" dirty="0"/>
          </a:p>
          <a:p>
            <a:pPr>
              <a:spcBef>
                <a:spcPts val="600"/>
              </a:spcBef>
            </a:pPr>
            <a:r>
              <a:rPr lang="en-US" sz="2200" i="1" dirty="0"/>
              <a:t>Antisymmetric?</a:t>
            </a:r>
            <a:r>
              <a:rPr lang="en-US" sz="2200" dirty="0"/>
              <a:t> No, there is an edge from </a:t>
            </a:r>
            <a:r>
              <a:rPr lang="en-US" sz="2200" i="1" dirty="0"/>
              <a:t>d</a:t>
            </a:r>
            <a:r>
              <a:rPr lang="en-US" sz="2200" dirty="0"/>
              <a:t> to </a:t>
            </a:r>
            <a:r>
              <a:rPr lang="en-US" sz="2200" i="1" dirty="0"/>
              <a:t>b</a:t>
            </a:r>
            <a:r>
              <a:rPr lang="en-US" sz="2200" dirty="0"/>
              <a:t> and </a:t>
            </a:r>
            <a:r>
              <a:rPr lang="en-US" sz="2200" i="1" dirty="0"/>
              <a:t>b</a:t>
            </a:r>
            <a:r>
              <a:rPr lang="en-US" sz="2200" dirty="0"/>
              <a:t> to </a:t>
            </a:r>
            <a:r>
              <a:rPr lang="en-US" sz="2200" i="1" dirty="0"/>
              <a:t>d.</a:t>
            </a:r>
            <a:endParaRPr lang="en-US" sz="2200" dirty="0"/>
          </a:p>
          <a:p>
            <a:pPr>
              <a:spcBef>
                <a:spcPts val="600"/>
              </a:spcBef>
            </a:pPr>
            <a:r>
              <a:rPr lang="en-US" sz="2200" i="1" dirty="0"/>
              <a:t>Transitive?</a:t>
            </a:r>
            <a:r>
              <a:rPr lang="en-US" sz="2200" dirty="0"/>
              <a:t> No, there are edges from </a:t>
            </a:r>
            <a:r>
              <a:rPr lang="en-US" sz="2200" i="1" dirty="0"/>
              <a:t>a</a:t>
            </a:r>
            <a:r>
              <a:rPr lang="en-US" sz="2200" dirty="0"/>
              <a:t> to </a:t>
            </a:r>
            <a:r>
              <a:rPr lang="en-US" sz="2200" i="1" dirty="0"/>
              <a:t>c</a:t>
            </a:r>
            <a:r>
              <a:rPr lang="en-US" sz="2200" dirty="0"/>
              <a:t> and from </a:t>
            </a:r>
            <a:r>
              <a:rPr lang="en-US" sz="2200" i="1" dirty="0"/>
              <a:t>c</a:t>
            </a:r>
            <a:r>
              <a:rPr lang="en-US" sz="2200" dirty="0"/>
              <a:t> to </a:t>
            </a:r>
            <a:r>
              <a:rPr lang="en-US" sz="2200" i="1" dirty="0"/>
              <a:t>b</a:t>
            </a:r>
            <a:r>
              <a:rPr lang="en-US" sz="2200" dirty="0"/>
              <a:t>, but there is no edge from </a:t>
            </a:r>
            <a:r>
              <a:rPr lang="en-US" sz="2200" i="1" dirty="0"/>
              <a:t>a</a:t>
            </a:r>
            <a:r>
              <a:rPr lang="en-US" sz="2200" dirty="0"/>
              <a:t> to </a:t>
            </a:r>
            <a:r>
              <a:rPr lang="en-US" sz="2200" i="1" dirty="0"/>
              <a:t>d.</a:t>
            </a:r>
            <a:endParaRPr lang="en-US" sz="2200" dirty="0"/>
          </a:p>
        </p:txBody>
      </p:sp>
      <p:sp>
        <p:nvSpPr>
          <p:cNvPr id="5" name="Slide Number Placeholder 5">
            <a:extLst>
              <a:ext uri="{FF2B5EF4-FFF2-40B4-BE49-F238E27FC236}">
                <a16:creationId xmlns:a16="http://schemas.microsoft.com/office/drawing/2014/main" id="{1B831026-7BC3-4C58-B767-C02C27ED894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28</a:t>
            </a:fld>
            <a:endParaRPr lang="en-US" dirty="0">
              <a:solidFill>
                <a:schemeClr val="bg1"/>
              </a:solidFill>
              <a:latin typeface="Calibri (Body)"/>
            </a:endParaRPr>
          </a:p>
        </p:txBody>
      </p:sp>
    </p:spTree>
    <p:extLst>
      <p:ext uri="{BB962C8B-B14F-4D97-AF65-F5344CB8AC3E}">
        <p14:creationId xmlns:p14="http://schemas.microsoft.com/office/powerpoint/2010/main" val="9042242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mj-lt"/>
              </a:rPr>
              <a:t>Determining which Properties a Relation has from its Digraph – Example 3</a:t>
            </a:r>
          </a:p>
        </p:txBody>
      </p:sp>
      <p:pic>
        <p:nvPicPr>
          <p:cNvPr id="8" name="Picture 2" descr="Four circles represent a, b, c, and an unmarked circle. a is connected to b and c. c is connected to b.">
            <a:extLst>
              <a:ext uri="{FF2B5EF4-FFF2-40B4-BE49-F238E27FC236}">
                <a16:creationId xmlns:a16="http://schemas.microsoft.com/office/drawing/2014/main" id="{051E4DE5-BD9F-4D53-B91B-40419BD65FB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286000" y="1770156"/>
            <a:ext cx="3789046" cy="2311847"/>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457200" y="4191000"/>
            <a:ext cx="8229600" cy="2286000"/>
          </a:xfrm>
        </p:spPr>
        <p:txBody>
          <a:bodyPr/>
          <a:lstStyle/>
          <a:p>
            <a:pPr>
              <a:spcBef>
                <a:spcPts val="600"/>
              </a:spcBef>
            </a:pPr>
            <a:r>
              <a:rPr lang="en-US" sz="2200" i="1" dirty="0"/>
              <a:t>Reflexive?</a:t>
            </a:r>
            <a:r>
              <a:rPr lang="en-US" sz="2200" dirty="0"/>
              <a:t> No, there are no loops.</a:t>
            </a:r>
          </a:p>
          <a:p>
            <a:pPr>
              <a:spcBef>
                <a:spcPts val="600"/>
              </a:spcBef>
            </a:pPr>
            <a:r>
              <a:rPr lang="en-US" sz="2200" i="1" dirty="0"/>
              <a:t>Symmetric?</a:t>
            </a:r>
            <a:r>
              <a:rPr lang="en-US" sz="2200" dirty="0"/>
              <a:t> No, for example, there is no edge from </a:t>
            </a:r>
            <a:r>
              <a:rPr lang="en-US" sz="2200" i="1" dirty="0"/>
              <a:t>c</a:t>
            </a:r>
            <a:r>
              <a:rPr lang="en-US" sz="2200" dirty="0"/>
              <a:t> to </a:t>
            </a:r>
            <a:r>
              <a:rPr lang="en-US" sz="2200" i="1" dirty="0"/>
              <a:t>a.</a:t>
            </a:r>
            <a:endParaRPr lang="en-US" sz="2200" dirty="0"/>
          </a:p>
          <a:p>
            <a:pPr>
              <a:spcBef>
                <a:spcPts val="600"/>
              </a:spcBef>
            </a:pPr>
            <a:r>
              <a:rPr lang="en-US" sz="2200" i="1" dirty="0"/>
              <a:t>Antisymmetric?</a:t>
            </a:r>
            <a:r>
              <a:rPr lang="en-US" sz="2200" dirty="0"/>
              <a:t> Yes, whenever there is an edge from one vertex to another, there is not one going back. </a:t>
            </a:r>
          </a:p>
          <a:p>
            <a:pPr>
              <a:spcBef>
                <a:spcPts val="600"/>
              </a:spcBef>
            </a:pPr>
            <a:r>
              <a:rPr lang="en-US" sz="2200" i="1" dirty="0"/>
              <a:t>Transitive? </a:t>
            </a:r>
            <a:r>
              <a:rPr lang="en-US" sz="2200" dirty="0"/>
              <a:t>Yes.</a:t>
            </a:r>
          </a:p>
        </p:txBody>
      </p:sp>
      <p:sp>
        <p:nvSpPr>
          <p:cNvPr id="5" name="Slide Number Placeholder 5">
            <a:extLst>
              <a:ext uri="{FF2B5EF4-FFF2-40B4-BE49-F238E27FC236}">
                <a16:creationId xmlns:a16="http://schemas.microsoft.com/office/drawing/2014/main" id="{7A549E96-8647-4AB1-9139-2D4D95100EE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29</a:t>
            </a:fld>
            <a:endParaRPr lang="en-US" dirty="0">
              <a:solidFill>
                <a:schemeClr val="bg1"/>
              </a:solidFill>
              <a:latin typeface="Calibri (Body)"/>
            </a:endParaRPr>
          </a:p>
        </p:txBody>
      </p:sp>
    </p:spTree>
    <p:extLst>
      <p:ext uri="{BB962C8B-B14F-4D97-AF65-F5344CB8AC3E}">
        <p14:creationId xmlns:p14="http://schemas.microsoft.com/office/powerpoint/2010/main" val="3108140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latin typeface="+mj-lt"/>
              </a:rPr>
              <a:t>Relations and Their Properties</a:t>
            </a:r>
          </a:p>
        </p:txBody>
      </p:sp>
      <p:sp>
        <p:nvSpPr>
          <p:cNvPr id="3" name="Content Placeholder 2"/>
          <p:cNvSpPr>
            <a:spLocks noGrp="1"/>
          </p:cNvSpPr>
          <p:nvPr>
            <p:ph idx="1"/>
          </p:nvPr>
        </p:nvSpPr>
        <p:spPr>
          <a:xfrm>
            <a:off x="3200400" y="4008120"/>
            <a:ext cx="2743200" cy="640080"/>
          </a:xfrm>
        </p:spPr>
        <p:txBody>
          <a:bodyPr/>
          <a:lstStyle/>
          <a:p>
            <a:pPr algn="ctr"/>
            <a:r>
              <a:rPr lang="en-US" dirty="0">
                <a:latin typeface="+mj-lt"/>
              </a:rPr>
              <a:t>Section 9.1</a:t>
            </a:r>
          </a:p>
        </p:txBody>
      </p:sp>
      <p:sp>
        <p:nvSpPr>
          <p:cNvPr id="4" name="Slide Number Placeholder 5">
            <a:extLst>
              <a:ext uri="{FF2B5EF4-FFF2-40B4-BE49-F238E27FC236}">
                <a16:creationId xmlns:a16="http://schemas.microsoft.com/office/drawing/2014/main" id="{A5AE5E68-D826-4D64-B1EE-3EAB3DFBE9B8}"/>
              </a:ext>
            </a:extLst>
          </p:cNvPr>
          <p:cNvSpPr txBox="1">
            <a:spLocks/>
          </p:cNvSpPr>
          <p:nvPr/>
        </p:nvSpPr>
        <p:spPr>
          <a:xfrm>
            <a:off x="8686800" y="6714744"/>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a:t>
            </a:fld>
            <a:endParaRPr lang="en-US" dirty="0">
              <a:solidFill>
                <a:schemeClr val="bg1"/>
              </a:solidFill>
              <a:latin typeface="Calibri (Body)"/>
            </a:endParaRPr>
          </a:p>
        </p:txBody>
      </p:sp>
    </p:spTree>
    <p:extLst>
      <p:ext uri="{BB962C8B-B14F-4D97-AF65-F5344CB8AC3E}">
        <p14:creationId xmlns:p14="http://schemas.microsoft.com/office/powerpoint/2010/main" val="1191040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mj-lt"/>
              </a:rPr>
              <a:t>Determining which Properties a Relation has from its Digraph – Example 4</a:t>
            </a:r>
          </a:p>
        </p:txBody>
      </p:sp>
      <p:pic>
        <p:nvPicPr>
          <p:cNvPr id="8" name="Picture 2" descr="Four circles represent a, b, c, and d. a is connected to d. b is connected to c.">
            <a:extLst>
              <a:ext uri="{FF2B5EF4-FFF2-40B4-BE49-F238E27FC236}">
                <a16:creationId xmlns:a16="http://schemas.microsoft.com/office/drawing/2014/main" id="{C527B4B0-2F48-45EF-B979-B90D72078C5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62200" y="1524000"/>
            <a:ext cx="3487214" cy="2505673"/>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457200" y="4038600"/>
            <a:ext cx="8229600" cy="2560320"/>
          </a:xfrm>
        </p:spPr>
        <p:txBody>
          <a:bodyPr/>
          <a:lstStyle/>
          <a:p>
            <a:pPr>
              <a:spcBef>
                <a:spcPts val="600"/>
              </a:spcBef>
            </a:pPr>
            <a:r>
              <a:rPr lang="en-US" sz="2200" i="1" dirty="0"/>
              <a:t>Reflexive?</a:t>
            </a:r>
            <a:r>
              <a:rPr lang="en-US" sz="2200" dirty="0"/>
              <a:t> No, there are no loops.</a:t>
            </a:r>
          </a:p>
          <a:p>
            <a:pPr>
              <a:spcBef>
                <a:spcPts val="600"/>
              </a:spcBef>
            </a:pPr>
            <a:r>
              <a:rPr lang="en-US" sz="2200" i="1" dirty="0"/>
              <a:t>Symmetric?</a:t>
            </a:r>
            <a:r>
              <a:rPr lang="en-US" sz="2200" dirty="0"/>
              <a:t> No, for example, there is no edge from </a:t>
            </a:r>
            <a:r>
              <a:rPr lang="en-US" sz="2200" i="1" dirty="0"/>
              <a:t>d</a:t>
            </a:r>
            <a:r>
              <a:rPr lang="en-US" sz="2200" dirty="0"/>
              <a:t> to </a:t>
            </a:r>
            <a:r>
              <a:rPr lang="en-US" sz="2200" i="1" dirty="0"/>
              <a:t>a.</a:t>
            </a:r>
            <a:endParaRPr lang="en-US" sz="2200" dirty="0"/>
          </a:p>
          <a:p>
            <a:pPr>
              <a:spcBef>
                <a:spcPts val="600"/>
              </a:spcBef>
            </a:pPr>
            <a:r>
              <a:rPr lang="en-US" sz="2200" i="1" dirty="0"/>
              <a:t>Antisymmetric?</a:t>
            </a:r>
            <a:r>
              <a:rPr lang="en-US" sz="2200" dirty="0"/>
              <a:t> Yes, whenever there is an edge from one vertex to another, there is not one going back. </a:t>
            </a:r>
          </a:p>
          <a:p>
            <a:pPr>
              <a:spcBef>
                <a:spcPts val="600"/>
              </a:spcBef>
            </a:pPr>
            <a:r>
              <a:rPr lang="en-US" sz="2200" i="1" dirty="0"/>
              <a:t>Transitive? </a:t>
            </a:r>
            <a:r>
              <a:rPr lang="en-US" sz="2200" dirty="0"/>
              <a:t>Yes (trivially), there are no two edges where the first edge ends at the vertex where the second edge begins.</a:t>
            </a:r>
          </a:p>
        </p:txBody>
      </p:sp>
      <p:sp>
        <p:nvSpPr>
          <p:cNvPr id="5" name="Slide Number Placeholder 5">
            <a:extLst>
              <a:ext uri="{FF2B5EF4-FFF2-40B4-BE49-F238E27FC236}">
                <a16:creationId xmlns:a16="http://schemas.microsoft.com/office/drawing/2014/main" id="{705BD71B-E53B-468D-AFE3-5D6EB76388C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30</a:t>
            </a:fld>
            <a:endParaRPr lang="en-US" dirty="0">
              <a:solidFill>
                <a:schemeClr val="bg1"/>
              </a:solidFill>
              <a:latin typeface="Calibri (Body)"/>
            </a:endParaRPr>
          </a:p>
        </p:txBody>
      </p:sp>
    </p:spTree>
    <p:extLst>
      <p:ext uri="{BB962C8B-B14F-4D97-AF65-F5344CB8AC3E}">
        <p14:creationId xmlns:p14="http://schemas.microsoft.com/office/powerpoint/2010/main" val="1679617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F812-722C-4BCD-8564-AF0A4A6B6C37}"/>
              </a:ext>
            </a:extLst>
          </p:cNvPr>
          <p:cNvSpPr>
            <a:spLocks noGrp="1"/>
          </p:cNvSpPr>
          <p:nvPr>
            <p:ph type="title"/>
          </p:nvPr>
        </p:nvSpPr>
        <p:spPr/>
        <p:txBody>
          <a:bodyPr/>
          <a:lstStyle/>
          <a:p>
            <a:r>
              <a:rPr lang="en-US" dirty="0">
                <a:latin typeface="+mj-lt"/>
              </a:rPr>
              <a:t>Example of the Powers of a Relation</a:t>
            </a:r>
            <a:endParaRPr lang="en-US" dirty="0"/>
          </a:p>
        </p:txBody>
      </p:sp>
      <p:pic>
        <p:nvPicPr>
          <p:cNvPr id="15" name="Picture 2" descr="Relation R, R squared, R cubed, and R 4 are represented.">
            <a:extLst>
              <a:ext uri="{FF2B5EF4-FFF2-40B4-BE49-F238E27FC236}">
                <a16:creationId xmlns:a16="http://schemas.microsoft.com/office/drawing/2014/main" id="{C6BB2CF0-DDD2-4B61-B4CB-8310087E8A0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03076" y="1143000"/>
            <a:ext cx="6937849" cy="4810161"/>
          </a:xfrm>
          <a:prstGeom prst="rect">
            <a:avLst/>
          </a:prstGeom>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8EC39D6-BA89-4AB4-98BF-D1495EB75E07}"/>
              </a:ext>
            </a:extLst>
          </p:cNvPr>
          <p:cNvSpPr>
            <a:spLocks noGrp="1"/>
          </p:cNvSpPr>
          <p:nvPr>
            <p:ph idx="1"/>
          </p:nvPr>
        </p:nvSpPr>
        <p:spPr>
          <a:xfrm>
            <a:off x="478971" y="5715000"/>
            <a:ext cx="8229600" cy="731520"/>
          </a:xfrm>
          <a:ln w="12700">
            <a:solidFill>
              <a:srgbClr val="1A587B"/>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The pair (</a:t>
            </a:r>
            <a:r>
              <a:rPr kumimoji="0" lang="en-US" sz="2200" b="0" i="0" u="none" strike="noStrike" kern="1200" cap="none" spc="0" normalizeH="0" baseline="0" noProof="0" dirty="0" err="1">
                <a:ln>
                  <a:noFill/>
                </a:ln>
                <a:solidFill>
                  <a:prstClr val="black"/>
                </a:solidFill>
                <a:effectLst/>
                <a:uLnTx/>
                <a:uFillTx/>
                <a:latin typeface="Calibri"/>
                <a:ea typeface="+mn-ea"/>
                <a:cs typeface="Arial" panose="020B0604020202020204" pitchFamily="34" charset="0"/>
              </a:rPr>
              <a:t>x,y</a:t>
            </a:r>
            <a:r>
              <a:rPr kumimoji="0" lang="en-US"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is in</a:t>
            </a:r>
            <a:endParaRPr kumimoji="0" lang="en-US" sz="2200" b="0" i="0" u="none" strike="noStrike" kern="1200" cap="none" spc="0" normalizeH="0" baseline="30000" noProof="0" dirty="0">
              <a:ln>
                <a:noFill/>
              </a:ln>
              <a:solidFill>
                <a:prstClr val="black"/>
              </a:solidFill>
              <a:effectLst/>
              <a:uLnTx/>
              <a:uFillTx/>
              <a:latin typeface="Calibri"/>
              <a:ea typeface="Cambria Math" pitchFamily="18" charset="0"/>
              <a:cs typeface="Arial" panose="020B0604020202020204" pitchFamily="34" charset="0"/>
            </a:endParaRPr>
          </a:p>
        </p:txBody>
      </p:sp>
      <p:graphicFrame>
        <p:nvGraphicFramePr>
          <p:cNvPr id="7" name="Object 6">
            <a:extLst>
              <a:ext uri="{FF2B5EF4-FFF2-40B4-BE49-F238E27FC236}">
                <a16:creationId xmlns:a16="http://schemas.microsoft.com/office/drawing/2014/main" id="{D39C9E61-2DD3-459B-A18A-4AA051476D3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57146028"/>
              </p:ext>
            </p:extLst>
          </p:nvPr>
        </p:nvGraphicFramePr>
        <p:xfrm>
          <a:off x="2590800" y="5705856"/>
          <a:ext cx="341376" cy="365760"/>
        </p:xfrm>
        <a:graphic>
          <a:graphicData uri="http://schemas.openxmlformats.org/presentationml/2006/ole">
            <mc:AlternateContent xmlns:mc="http://schemas.openxmlformats.org/markup-compatibility/2006">
              <mc:Choice xmlns:v="urn:schemas-microsoft-com:vml" Requires="v">
                <p:oleObj name="Equation" r:id="rId4" imgW="177480" imgH="190440" progId="Equation.DSMT4">
                  <p:embed/>
                </p:oleObj>
              </mc:Choice>
              <mc:Fallback>
                <p:oleObj name="Equation" r:id="rId4" imgW="177480" imgH="190440" progId="Equation.DSMT4">
                  <p:embed/>
                  <p:pic>
                    <p:nvPicPr>
                      <p:cNvPr id="0" name=""/>
                      <p:cNvPicPr/>
                      <p:nvPr/>
                    </p:nvPicPr>
                    <p:blipFill>
                      <a:blip r:embed="rId5"/>
                      <a:stretch>
                        <a:fillRect/>
                      </a:stretch>
                    </p:blipFill>
                    <p:spPr>
                      <a:xfrm>
                        <a:off x="2590800" y="5705856"/>
                        <a:ext cx="341376" cy="36576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F9D4771E-A344-4B7B-B64B-3B650A6C31A2}"/>
              </a:ext>
            </a:extLst>
          </p:cNvPr>
          <p:cNvSpPr>
            <a:spLocks noGrp="1"/>
          </p:cNvSpPr>
          <p:nvPr>
            <p:ph idx="10"/>
          </p:nvPr>
        </p:nvSpPr>
        <p:spPr>
          <a:xfrm>
            <a:off x="2852928" y="5715000"/>
            <a:ext cx="5486400" cy="504997"/>
          </a:xfrm>
        </p:spPr>
        <p:txBody>
          <a:bodyPr/>
          <a:lstStyle/>
          <a:p>
            <a:r>
              <a:rPr kumimoji="0" lang="en-US"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if there is a path of length </a:t>
            </a:r>
            <a:r>
              <a:rPr kumimoji="0" lang="en-US" sz="22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n</a:t>
            </a:r>
            <a:r>
              <a:rPr kumimoji="0" lang="en-US"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from </a:t>
            </a:r>
            <a:r>
              <a:rPr kumimoji="0" lang="en-US" sz="22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x</a:t>
            </a:r>
            <a:r>
              <a:rPr kumimoji="0" lang="en-US"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to </a:t>
            </a:r>
            <a:r>
              <a:rPr kumimoji="0" lang="en-US" sz="22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y</a:t>
            </a:r>
            <a:r>
              <a:rPr kumimoji="0" lang="en-US"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in </a:t>
            </a:r>
            <a:r>
              <a:rPr kumimoji="0" lang="en-US" sz="22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R</a:t>
            </a:r>
            <a:endParaRPr lang="en-US" dirty="0"/>
          </a:p>
        </p:txBody>
      </p:sp>
      <p:sp>
        <p:nvSpPr>
          <p:cNvPr id="5" name="Content Placeholder 4">
            <a:extLst>
              <a:ext uri="{FF2B5EF4-FFF2-40B4-BE49-F238E27FC236}">
                <a16:creationId xmlns:a16="http://schemas.microsoft.com/office/drawing/2014/main" id="{3F91F504-0EF0-48E8-81FC-190155F6E84C}"/>
              </a:ext>
            </a:extLst>
          </p:cNvPr>
          <p:cNvSpPr>
            <a:spLocks noGrp="1"/>
          </p:cNvSpPr>
          <p:nvPr>
            <p:ph idx="11"/>
          </p:nvPr>
        </p:nvSpPr>
        <p:spPr>
          <a:xfrm>
            <a:off x="472875" y="6032963"/>
            <a:ext cx="4876800" cy="461354"/>
          </a:xfrm>
        </p:spPr>
        <p:txBody>
          <a:bodyPr/>
          <a:lstStyle/>
          <a:p>
            <a:r>
              <a:rPr kumimoji="0" lang="en-US"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(following the direction of the arrows).</a:t>
            </a:r>
            <a:endParaRPr lang="en-US" dirty="0"/>
          </a:p>
        </p:txBody>
      </p:sp>
      <p:sp>
        <p:nvSpPr>
          <p:cNvPr id="13" name="Text Placeholder 12">
            <a:extLst>
              <a:ext uri="{FF2B5EF4-FFF2-40B4-BE49-F238E27FC236}">
                <a16:creationId xmlns:a16="http://schemas.microsoft.com/office/drawing/2014/main" id="{A2D95790-3AFF-4201-BB72-2ACD5F4D9A48}"/>
              </a:ext>
            </a:extLst>
          </p:cNvPr>
          <p:cNvSpPr>
            <a:spLocks noGrp="1"/>
          </p:cNvSpPr>
          <p:nvPr>
            <p:ph type="body" sz="quarter" idx="39"/>
          </p:nvPr>
        </p:nvSpPr>
        <p:spPr/>
        <p:txBody>
          <a:bodyPr/>
          <a:lstStyle/>
          <a:p>
            <a:r>
              <a:rPr lang="en-US" dirty="0">
                <a:hlinkClick r:id="rId6" action="ppaction://hlinksldjump"/>
              </a:rPr>
              <a:t>Access the text alternative for slide images.</a:t>
            </a:r>
            <a:endParaRPr lang="en-US" dirty="0"/>
          </a:p>
        </p:txBody>
      </p:sp>
      <p:sp>
        <p:nvSpPr>
          <p:cNvPr id="17" name="Slide Number Placeholder 5">
            <a:extLst>
              <a:ext uri="{FF2B5EF4-FFF2-40B4-BE49-F238E27FC236}">
                <a16:creationId xmlns:a16="http://schemas.microsoft.com/office/drawing/2014/main" id="{3CC1E410-30F6-44C6-9877-D2DCF70C561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31</a:t>
            </a:fld>
            <a:endParaRPr lang="en-US" dirty="0">
              <a:solidFill>
                <a:schemeClr val="bg1"/>
              </a:solidFill>
              <a:latin typeface="Calibri (Body)"/>
            </a:endParaRPr>
          </a:p>
        </p:txBody>
      </p:sp>
    </p:spTree>
    <p:extLst>
      <p:ext uri="{BB962C8B-B14F-4D97-AF65-F5344CB8AC3E}">
        <p14:creationId xmlns:p14="http://schemas.microsoft.com/office/powerpoint/2010/main" val="1336607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latin typeface="+mj-lt"/>
              </a:rPr>
              <a:t>Equivalence Relations </a:t>
            </a:r>
          </a:p>
        </p:txBody>
      </p:sp>
      <p:sp>
        <p:nvSpPr>
          <p:cNvPr id="3" name="Content Placeholder 2"/>
          <p:cNvSpPr>
            <a:spLocks noGrp="1"/>
          </p:cNvSpPr>
          <p:nvPr>
            <p:ph idx="1"/>
          </p:nvPr>
        </p:nvSpPr>
        <p:spPr>
          <a:xfrm>
            <a:off x="3200400" y="4008120"/>
            <a:ext cx="2743200" cy="640080"/>
          </a:xfrm>
        </p:spPr>
        <p:txBody>
          <a:bodyPr/>
          <a:lstStyle/>
          <a:p>
            <a:pPr algn="ctr"/>
            <a:r>
              <a:rPr lang="en-US" dirty="0">
                <a:latin typeface="+mj-lt"/>
              </a:rPr>
              <a:t>Section 9.5</a:t>
            </a:r>
          </a:p>
        </p:txBody>
      </p:sp>
      <p:sp>
        <p:nvSpPr>
          <p:cNvPr id="4" name="Slide Number Placeholder 5">
            <a:extLst>
              <a:ext uri="{FF2B5EF4-FFF2-40B4-BE49-F238E27FC236}">
                <a16:creationId xmlns:a16="http://schemas.microsoft.com/office/drawing/2014/main" id="{6311F6F9-9CA8-41EF-AA5E-BC3660F01E2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32</a:t>
            </a:fld>
            <a:endParaRPr lang="en-US" dirty="0">
              <a:solidFill>
                <a:schemeClr val="bg1"/>
              </a:solidFill>
              <a:latin typeface="Calibri (Body)"/>
            </a:endParaRPr>
          </a:p>
        </p:txBody>
      </p:sp>
    </p:spTree>
    <p:extLst>
      <p:ext uri="{BB962C8B-B14F-4D97-AF65-F5344CB8AC3E}">
        <p14:creationId xmlns:p14="http://schemas.microsoft.com/office/powerpoint/2010/main" val="1689673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Section Summary </a:t>
            </a:r>
            <a:r>
              <a:rPr lang="en-US" sz="1600" dirty="0">
                <a:latin typeface="+mj-lt"/>
              </a:rPr>
              <a:t>3</a:t>
            </a:r>
          </a:p>
        </p:txBody>
      </p:sp>
      <p:sp>
        <p:nvSpPr>
          <p:cNvPr id="3" name="Content Placeholder 2"/>
          <p:cNvSpPr>
            <a:spLocks noGrp="1"/>
          </p:cNvSpPr>
          <p:nvPr>
            <p:ph idx="1"/>
          </p:nvPr>
        </p:nvSpPr>
        <p:spPr/>
        <p:txBody>
          <a:bodyPr/>
          <a:lstStyle/>
          <a:p>
            <a:pPr>
              <a:spcAft>
                <a:spcPts val="1200"/>
              </a:spcAft>
            </a:pPr>
            <a:r>
              <a:rPr lang="en-US" dirty="0"/>
              <a:t>Equivalence Relations.</a:t>
            </a:r>
          </a:p>
          <a:p>
            <a:pPr>
              <a:spcAft>
                <a:spcPts val="1200"/>
              </a:spcAft>
            </a:pPr>
            <a:r>
              <a:rPr lang="en-US" dirty="0"/>
              <a:t>Equivalence Classes.</a:t>
            </a:r>
          </a:p>
          <a:p>
            <a:pPr>
              <a:spcAft>
                <a:spcPts val="1200"/>
              </a:spcAft>
            </a:pPr>
            <a:r>
              <a:rPr lang="en-US" dirty="0"/>
              <a:t>Equivalence Classes and Partitions.</a:t>
            </a:r>
          </a:p>
        </p:txBody>
      </p:sp>
      <p:sp>
        <p:nvSpPr>
          <p:cNvPr id="4" name="Slide Number Placeholder 5">
            <a:extLst>
              <a:ext uri="{FF2B5EF4-FFF2-40B4-BE49-F238E27FC236}">
                <a16:creationId xmlns:a16="http://schemas.microsoft.com/office/drawing/2014/main" id="{F9AF7078-A20E-4ECD-873D-7706D7C3FB2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33</a:t>
            </a:fld>
            <a:endParaRPr lang="en-US" dirty="0">
              <a:solidFill>
                <a:schemeClr val="bg1"/>
              </a:solidFill>
              <a:latin typeface="Calibri (Body)"/>
            </a:endParaRPr>
          </a:p>
        </p:txBody>
      </p:sp>
    </p:spTree>
    <p:extLst>
      <p:ext uri="{BB962C8B-B14F-4D97-AF65-F5344CB8AC3E}">
        <p14:creationId xmlns:p14="http://schemas.microsoft.com/office/powerpoint/2010/main" val="3543258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25A0C-2E8D-4B01-8DE6-F42C7C06CFA1}"/>
              </a:ext>
            </a:extLst>
          </p:cNvPr>
          <p:cNvSpPr>
            <a:spLocks noGrp="1"/>
          </p:cNvSpPr>
          <p:nvPr>
            <p:ph type="title"/>
          </p:nvPr>
        </p:nvSpPr>
        <p:spPr/>
        <p:txBody>
          <a:bodyPr/>
          <a:lstStyle/>
          <a:p>
            <a:r>
              <a:rPr lang="en-US" dirty="0">
                <a:latin typeface="+mj-lt"/>
              </a:rPr>
              <a:t>Equivalence Relations</a:t>
            </a:r>
            <a:endParaRPr lang="en-US" dirty="0"/>
          </a:p>
        </p:txBody>
      </p:sp>
      <p:sp>
        <p:nvSpPr>
          <p:cNvPr id="3" name="Content Placeholder 2">
            <a:extLst>
              <a:ext uri="{FF2B5EF4-FFF2-40B4-BE49-F238E27FC236}">
                <a16:creationId xmlns:a16="http://schemas.microsoft.com/office/drawing/2014/main" id="{E5FA4293-7B59-4E0B-8110-1CB61DB77597}"/>
              </a:ext>
            </a:extLst>
          </p:cNvPr>
          <p:cNvSpPr>
            <a:spLocks noGrp="1"/>
          </p:cNvSpPr>
          <p:nvPr>
            <p:ph idx="1"/>
          </p:nvPr>
        </p:nvSpPr>
        <p:spPr>
          <a:xfrm>
            <a:off x="457200" y="1295400"/>
            <a:ext cx="8305800" cy="4648200"/>
          </a:xfrm>
        </p:spPr>
        <p:txBody>
          <a:bodyPr/>
          <a:lstStyle/>
          <a:p>
            <a:pPr marL="0" marR="0" lvl="0" indent="0" algn="l" defTabSz="457200" rtl="0" eaLnBrk="1" fontAlgn="auto" latinLnBrk="0" hangingPunct="1">
              <a:lnSpc>
                <a:spcPct val="100000"/>
              </a:lnSpc>
              <a:spcBef>
                <a:spcPts val="1200"/>
              </a:spcBef>
              <a:spcAft>
                <a:spcPts val="12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32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relation on a set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called an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equivalence relation </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it is reflexive, symmetric, and transitive. </a:t>
            </a:r>
          </a:p>
          <a:p>
            <a:pPr marL="0" marR="0" lvl="0" indent="0" algn="l" defTabSz="457200" rtl="0" eaLnBrk="1" fontAlgn="auto" latinLnBrk="0" hangingPunct="1">
              <a:lnSpc>
                <a:spcPct val="100000"/>
              </a:lnSpc>
              <a:spcBef>
                <a:spcPts val="1200"/>
              </a:spcBef>
              <a:spcAft>
                <a:spcPts val="12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32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Two elements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that are related by an equivalence relation are called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equivalent. </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notation</a:t>
            </a:r>
          </a:p>
        </p:txBody>
      </p:sp>
      <p:graphicFrame>
        <p:nvGraphicFramePr>
          <p:cNvPr id="16" name="Object 15">
            <a:extLst>
              <a:ext uri="{FF2B5EF4-FFF2-40B4-BE49-F238E27FC236}">
                <a16:creationId xmlns:a16="http://schemas.microsoft.com/office/drawing/2014/main" id="{7762A353-E29C-42EB-86B3-EFFC3D0E9BF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30549359"/>
              </p:ext>
            </p:extLst>
          </p:nvPr>
        </p:nvGraphicFramePr>
        <p:xfrm>
          <a:off x="4636008" y="4105656"/>
          <a:ext cx="912813" cy="555625"/>
        </p:xfrm>
        <a:graphic>
          <a:graphicData uri="http://schemas.openxmlformats.org/presentationml/2006/ole">
            <mc:AlternateContent xmlns:mc="http://schemas.openxmlformats.org/markup-compatibility/2006">
              <mc:Choice xmlns:v="urn:schemas-microsoft-com:vml" Requires="v">
                <p:oleObj name="Equation" r:id="rId2" imgW="355320" imgH="215640" progId="Equation.DSMT4">
                  <p:embed/>
                </p:oleObj>
              </mc:Choice>
              <mc:Fallback>
                <p:oleObj name="Equation" r:id="rId2" imgW="355320" imgH="215640" progId="Equation.DSMT4">
                  <p:embed/>
                  <p:pic>
                    <p:nvPicPr>
                      <p:cNvPr id="0" name=""/>
                      <p:cNvPicPr/>
                      <p:nvPr/>
                    </p:nvPicPr>
                    <p:blipFill>
                      <a:blip r:embed="rId3"/>
                      <a:stretch>
                        <a:fillRect/>
                      </a:stretch>
                    </p:blipFill>
                    <p:spPr>
                      <a:xfrm>
                        <a:off x="4636008" y="4105656"/>
                        <a:ext cx="912813" cy="555625"/>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C9ED4D5F-3E7E-4617-9C1F-5EB5A03599CA}"/>
              </a:ext>
            </a:extLst>
          </p:cNvPr>
          <p:cNvSpPr>
            <a:spLocks noGrp="1"/>
          </p:cNvSpPr>
          <p:nvPr>
            <p:ph idx="10"/>
          </p:nvPr>
        </p:nvSpPr>
        <p:spPr>
          <a:xfrm>
            <a:off x="5486400" y="4036523"/>
            <a:ext cx="3124200" cy="535477"/>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often used to</a:t>
            </a:r>
            <a:endParaRPr lang="en-US" dirty="0"/>
          </a:p>
        </p:txBody>
      </p:sp>
      <p:sp>
        <p:nvSpPr>
          <p:cNvPr id="5" name="Content Placeholder 4">
            <a:extLst>
              <a:ext uri="{FF2B5EF4-FFF2-40B4-BE49-F238E27FC236}">
                <a16:creationId xmlns:a16="http://schemas.microsoft.com/office/drawing/2014/main" id="{FF288E56-D05A-4826-9976-4525A1F4E3FF}"/>
              </a:ext>
            </a:extLst>
          </p:cNvPr>
          <p:cNvSpPr>
            <a:spLocks noGrp="1"/>
          </p:cNvSpPr>
          <p:nvPr>
            <p:ph idx="11"/>
          </p:nvPr>
        </p:nvSpPr>
        <p:spPr>
          <a:xfrm>
            <a:off x="457200" y="4509934"/>
            <a:ext cx="8305800" cy="1052666"/>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denote that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equivalent elements with respect to a particular equivalence relation.</a:t>
            </a:r>
            <a:endParaRPr lang="en-US" dirty="0"/>
          </a:p>
        </p:txBody>
      </p:sp>
      <p:sp>
        <p:nvSpPr>
          <p:cNvPr id="15" name="Slide Number Placeholder 5">
            <a:extLst>
              <a:ext uri="{FF2B5EF4-FFF2-40B4-BE49-F238E27FC236}">
                <a16:creationId xmlns:a16="http://schemas.microsoft.com/office/drawing/2014/main" id="{75170DC2-F2EF-4055-A912-37C9347BB15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34</a:t>
            </a:fld>
            <a:endParaRPr lang="en-US" dirty="0">
              <a:solidFill>
                <a:schemeClr val="bg1"/>
              </a:solidFill>
              <a:latin typeface="Calibri (Body)"/>
            </a:endParaRPr>
          </a:p>
        </p:txBody>
      </p:sp>
    </p:spTree>
    <p:extLst>
      <p:ext uri="{BB962C8B-B14F-4D97-AF65-F5344CB8AC3E}">
        <p14:creationId xmlns:p14="http://schemas.microsoft.com/office/powerpoint/2010/main" val="58288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Strings</a:t>
            </a:r>
          </a:p>
        </p:txBody>
      </p:sp>
      <p:sp>
        <p:nvSpPr>
          <p:cNvPr id="3" name="Content Placeholder 2"/>
          <p:cNvSpPr>
            <a:spLocks noGrp="1"/>
          </p:cNvSpPr>
          <p:nvPr>
            <p:ph idx="1"/>
          </p:nvPr>
        </p:nvSpPr>
        <p:spPr>
          <a:xfrm>
            <a:off x="457200" y="1295400"/>
            <a:ext cx="8412480" cy="5257800"/>
          </a:xfrm>
        </p:spPr>
        <p:txBody>
          <a:bodyPr/>
          <a:lstStyle/>
          <a:p>
            <a:pPr>
              <a:spcBef>
                <a:spcPts val="600"/>
              </a:spcBef>
            </a:pPr>
            <a:r>
              <a:rPr lang="en-US" sz="2600" b="1" dirty="0"/>
              <a:t>Example</a:t>
            </a:r>
            <a:r>
              <a:rPr lang="en-US" sz="2600" dirty="0"/>
              <a:t>: Suppose that </a:t>
            </a:r>
            <a:r>
              <a:rPr lang="en-US" sz="2600" i="1" dirty="0"/>
              <a:t>R</a:t>
            </a:r>
            <a:r>
              <a:rPr lang="en-US" sz="2600" dirty="0"/>
              <a:t> is the relation on the set of strings of English letters such that </a:t>
            </a:r>
            <a:r>
              <a:rPr lang="en-US" sz="2600" i="1" dirty="0"/>
              <a:t>a</a:t>
            </a:r>
            <a:r>
              <a:rPr lang="en-US" sz="100" i="1" dirty="0"/>
              <a:t> </a:t>
            </a:r>
            <a:r>
              <a:rPr lang="en-US" sz="2600" i="1" dirty="0"/>
              <a:t>R</a:t>
            </a:r>
            <a:r>
              <a:rPr lang="en-US" sz="100" i="1" dirty="0"/>
              <a:t> </a:t>
            </a:r>
            <a:r>
              <a:rPr lang="en-US" sz="2600" i="1" dirty="0"/>
              <a:t>b</a:t>
            </a:r>
            <a:r>
              <a:rPr lang="en-US" sz="2600" dirty="0"/>
              <a:t> if and only if </a:t>
            </a:r>
            <a:r>
              <a:rPr lang="en-US" sz="2600" i="1" dirty="0"/>
              <a:t>l</a:t>
            </a:r>
            <a:r>
              <a:rPr lang="en-US" sz="2600" dirty="0"/>
              <a:t>(</a:t>
            </a:r>
            <a:r>
              <a:rPr lang="en-US" sz="2600" i="1" dirty="0"/>
              <a:t>a</a:t>
            </a:r>
            <a:r>
              <a:rPr lang="en-US" sz="2600" dirty="0"/>
              <a:t>) = </a:t>
            </a:r>
            <a:r>
              <a:rPr lang="en-US" sz="2600" i="1" dirty="0"/>
              <a:t>l</a:t>
            </a:r>
            <a:r>
              <a:rPr lang="en-US" sz="2600" dirty="0"/>
              <a:t>(</a:t>
            </a:r>
            <a:r>
              <a:rPr lang="en-US" sz="2600" i="1" dirty="0"/>
              <a:t>b</a:t>
            </a:r>
            <a:r>
              <a:rPr lang="en-US" sz="2600" dirty="0"/>
              <a:t>), where </a:t>
            </a:r>
            <a:r>
              <a:rPr lang="en-US" sz="2600" i="1" dirty="0"/>
              <a:t>l</a:t>
            </a:r>
            <a:r>
              <a:rPr lang="en-US" sz="2600" dirty="0"/>
              <a:t>(</a:t>
            </a:r>
            <a:r>
              <a:rPr lang="en-US" sz="2600" i="1" dirty="0"/>
              <a:t>x</a:t>
            </a:r>
            <a:r>
              <a:rPr lang="en-US" sz="2600" dirty="0"/>
              <a:t>) is the length of the string </a:t>
            </a:r>
            <a:r>
              <a:rPr lang="en-US" sz="2600" i="1" dirty="0"/>
              <a:t>x</a:t>
            </a:r>
            <a:r>
              <a:rPr lang="en-US" sz="2600" dirty="0"/>
              <a:t>. Is </a:t>
            </a:r>
            <a:r>
              <a:rPr lang="en-US" sz="2600" i="1" dirty="0"/>
              <a:t>R</a:t>
            </a:r>
            <a:r>
              <a:rPr lang="en-US" sz="2600" dirty="0"/>
              <a:t> an equivalence relation?</a:t>
            </a:r>
          </a:p>
          <a:p>
            <a:pPr>
              <a:spcBef>
                <a:spcPts val="600"/>
              </a:spcBef>
            </a:pPr>
            <a:r>
              <a:rPr lang="en-US" sz="2600" b="1" dirty="0"/>
              <a:t>Solution</a:t>
            </a:r>
            <a:r>
              <a:rPr lang="en-US" sz="2600" dirty="0"/>
              <a:t>: Show that all of the properties of an equivalence relation hold.</a:t>
            </a:r>
          </a:p>
          <a:p>
            <a:pPr marL="347472" lvl="1">
              <a:spcBef>
                <a:spcPts val="600"/>
              </a:spcBef>
            </a:pPr>
            <a:r>
              <a:rPr lang="en-US" sz="2200" i="1" dirty="0"/>
              <a:t>Reflexivity</a:t>
            </a:r>
            <a:r>
              <a:rPr lang="en-US" sz="2200" dirty="0"/>
              <a:t>: Because</a:t>
            </a:r>
            <a:r>
              <a:rPr lang="en-US" sz="2200" i="1" dirty="0"/>
              <a:t> l</a:t>
            </a:r>
            <a:r>
              <a:rPr lang="en-US" sz="2200" dirty="0"/>
              <a:t>(</a:t>
            </a:r>
            <a:r>
              <a:rPr lang="en-US" sz="2200" i="1" dirty="0"/>
              <a:t>a</a:t>
            </a:r>
            <a:r>
              <a:rPr lang="en-US" sz="2200" dirty="0"/>
              <a:t>) = </a:t>
            </a:r>
            <a:r>
              <a:rPr lang="en-US" sz="2200" i="1" dirty="0"/>
              <a:t>l</a:t>
            </a:r>
            <a:r>
              <a:rPr lang="en-US" sz="2200" dirty="0"/>
              <a:t>(</a:t>
            </a:r>
            <a:r>
              <a:rPr lang="en-US" sz="2200" i="1" dirty="0"/>
              <a:t>a</a:t>
            </a:r>
            <a:r>
              <a:rPr lang="en-US" sz="2200" dirty="0"/>
              <a:t>), it follows that </a:t>
            </a:r>
            <a:r>
              <a:rPr lang="en-US" sz="2200" i="1" dirty="0"/>
              <a:t>a</a:t>
            </a:r>
            <a:r>
              <a:rPr lang="en-US" sz="100" i="1" dirty="0"/>
              <a:t> </a:t>
            </a:r>
            <a:r>
              <a:rPr lang="en-US" sz="2200" i="1" dirty="0"/>
              <a:t>R</a:t>
            </a:r>
            <a:r>
              <a:rPr lang="en-US" sz="100" i="1" dirty="0"/>
              <a:t> </a:t>
            </a:r>
            <a:r>
              <a:rPr lang="en-US" sz="2200" i="1" dirty="0"/>
              <a:t>a</a:t>
            </a:r>
            <a:r>
              <a:rPr lang="en-US" sz="2200" dirty="0"/>
              <a:t> for all strings </a:t>
            </a:r>
            <a:r>
              <a:rPr lang="en-US" sz="2200" i="1" dirty="0"/>
              <a:t>a</a:t>
            </a:r>
            <a:r>
              <a:rPr lang="en-US" sz="2200" dirty="0"/>
              <a:t>.</a:t>
            </a:r>
          </a:p>
          <a:p>
            <a:pPr marL="347472" lvl="1">
              <a:spcBef>
                <a:spcPts val="600"/>
              </a:spcBef>
            </a:pPr>
            <a:r>
              <a:rPr lang="en-US" sz="2200" i="1" dirty="0"/>
              <a:t>Symmetry</a:t>
            </a:r>
            <a:r>
              <a:rPr lang="en-US" sz="2200" dirty="0"/>
              <a:t>: Suppose that </a:t>
            </a:r>
            <a:r>
              <a:rPr lang="en-US" sz="2200" i="1" dirty="0"/>
              <a:t>a</a:t>
            </a:r>
            <a:r>
              <a:rPr lang="en-US" sz="100" i="1" dirty="0"/>
              <a:t> </a:t>
            </a:r>
            <a:r>
              <a:rPr lang="en-US" sz="2200" i="1" dirty="0"/>
              <a:t>R</a:t>
            </a:r>
            <a:r>
              <a:rPr lang="en-US" sz="100" i="1" dirty="0"/>
              <a:t> </a:t>
            </a:r>
            <a:r>
              <a:rPr lang="en-US" sz="2200" i="1" dirty="0"/>
              <a:t>b.</a:t>
            </a:r>
            <a:r>
              <a:rPr lang="en-US" sz="2200" dirty="0"/>
              <a:t> Since </a:t>
            </a:r>
            <a:r>
              <a:rPr lang="en-US" sz="2200" i="1" dirty="0"/>
              <a:t>l</a:t>
            </a:r>
            <a:r>
              <a:rPr lang="en-US" sz="2200" dirty="0"/>
              <a:t>(</a:t>
            </a:r>
            <a:r>
              <a:rPr lang="en-US" sz="2200" i="1" dirty="0"/>
              <a:t>a</a:t>
            </a:r>
            <a:r>
              <a:rPr lang="en-US" sz="2200" dirty="0"/>
              <a:t>) = </a:t>
            </a:r>
            <a:r>
              <a:rPr lang="en-US" sz="2200" i="1" dirty="0"/>
              <a:t>l</a:t>
            </a:r>
            <a:r>
              <a:rPr lang="en-US" sz="2200" dirty="0"/>
              <a:t>(</a:t>
            </a:r>
            <a:r>
              <a:rPr lang="en-US" sz="2200" i="1" dirty="0"/>
              <a:t>b</a:t>
            </a:r>
            <a:r>
              <a:rPr lang="en-US" sz="2200" dirty="0"/>
              <a:t>), </a:t>
            </a:r>
            <a:r>
              <a:rPr lang="en-US" sz="2200" i="1" dirty="0"/>
              <a:t>l</a:t>
            </a:r>
            <a:r>
              <a:rPr lang="en-US" sz="2200" dirty="0"/>
              <a:t>(</a:t>
            </a:r>
            <a:r>
              <a:rPr lang="en-US" sz="2200" i="1" dirty="0"/>
              <a:t>b</a:t>
            </a:r>
            <a:r>
              <a:rPr lang="en-US" sz="2200" dirty="0"/>
              <a:t>) = </a:t>
            </a:r>
            <a:r>
              <a:rPr lang="en-US" sz="2200" i="1" dirty="0"/>
              <a:t>l</a:t>
            </a:r>
            <a:r>
              <a:rPr lang="en-US" sz="2200" dirty="0"/>
              <a:t>(</a:t>
            </a:r>
            <a:r>
              <a:rPr lang="en-US" sz="2200" i="1" dirty="0"/>
              <a:t>a</a:t>
            </a:r>
            <a:r>
              <a:rPr lang="en-US" sz="2200" dirty="0"/>
              <a:t>) also holds  and </a:t>
            </a:r>
            <a:r>
              <a:rPr lang="en-US" sz="2200" i="1" dirty="0"/>
              <a:t>b</a:t>
            </a:r>
            <a:r>
              <a:rPr lang="en-US" sz="100" i="1" dirty="0"/>
              <a:t> </a:t>
            </a:r>
            <a:r>
              <a:rPr lang="en-US" sz="2200" i="1" dirty="0"/>
              <a:t>R</a:t>
            </a:r>
            <a:r>
              <a:rPr lang="en-US" sz="100" i="1" dirty="0"/>
              <a:t> </a:t>
            </a:r>
            <a:r>
              <a:rPr lang="en-US" sz="2200" i="1" dirty="0"/>
              <a:t>a</a:t>
            </a:r>
            <a:r>
              <a:rPr lang="en-US" sz="2200" dirty="0"/>
              <a:t>.</a:t>
            </a:r>
          </a:p>
          <a:p>
            <a:pPr marL="347472" lvl="1">
              <a:spcBef>
                <a:spcPts val="600"/>
              </a:spcBef>
            </a:pPr>
            <a:r>
              <a:rPr lang="en-US" sz="2200" i="1" dirty="0"/>
              <a:t>Transitivity</a:t>
            </a:r>
            <a:r>
              <a:rPr lang="en-US" sz="2200" dirty="0"/>
              <a:t>: Suppose that a</a:t>
            </a:r>
            <a:r>
              <a:rPr lang="en-US" sz="100" dirty="0"/>
              <a:t> </a:t>
            </a:r>
            <a:r>
              <a:rPr lang="en-US" sz="2200" i="1" dirty="0"/>
              <a:t>R</a:t>
            </a:r>
            <a:r>
              <a:rPr lang="en-US" sz="100" i="1" dirty="0"/>
              <a:t> </a:t>
            </a:r>
            <a:r>
              <a:rPr lang="en-US" sz="2200" dirty="0"/>
              <a:t>b</a:t>
            </a:r>
            <a:r>
              <a:rPr lang="en-US" sz="2200" i="1" dirty="0"/>
              <a:t> </a:t>
            </a:r>
            <a:r>
              <a:rPr lang="en-US" sz="2200" dirty="0"/>
              <a:t>and </a:t>
            </a:r>
            <a:r>
              <a:rPr lang="en-US" sz="2200" i="1" dirty="0"/>
              <a:t>b</a:t>
            </a:r>
            <a:r>
              <a:rPr lang="en-US" sz="100" i="1" dirty="0"/>
              <a:t> </a:t>
            </a:r>
            <a:r>
              <a:rPr lang="en-US" sz="2200" i="1" dirty="0"/>
              <a:t>R</a:t>
            </a:r>
            <a:r>
              <a:rPr lang="en-US" sz="100" i="1" dirty="0"/>
              <a:t> </a:t>
            </a:r>
            <a:r>
              <a:rPr lang="en-US" sz="2200" i="1" dirty="0"/>
              <a:t>c</a:t>
            </a:r>
            <a:r>
              <a:rPr lang="en-US" sz="2200" dirty="0"/>
              <a:t>. Since </a:t>
            </a:r>
            <a:r>
              <a:rPr lang="en-US" sz="2200" i="1" dirty="0"/>
              <a:t>l</a:t>
            </a:r>
            <a:r>
              <a:rPr lang="en-US" sz="2200" dirty="0"/>
              <a:t>(</a:t>
            </a:r>
            <a:r>
              <a:rPr lang="en-US" sz="2200" i="1" dirty="0"/>
              <a:t>a</a:t>
            </a:r>
            <a:r>
              <a:rPr lang="en-US" sz="2200" dirty="0"/>
              <a:t>) = </a:t>
            </a:r>
            <a:r>
              <a:rPr lang="en-US" sz="2200" i="1" dirty="0"/>
              <a:t>l</a:t>
            </a:r>
            <a:r>
              <a:rPr lang="en-US" sz="2200" dirty="0"/>
              <a:t>(</a:t>
            </a:r>
            <a:r>
              <a:rPr lang="en-US" sz="2200" i="1" dirty="0"/>
              <a:t>b</a:t>
            </a:r>
            <a:r>
              <a:rPr lang="en-US" sz="2200" dirty="0"/>
              <a:t>),and </a:t>
            </a:r>
            <a:r>
              <a:rPr lang="en-US" sz="2200" i="1" dirty="0"/>
              <a:t>l</a:t>
            </a:r>
            <a:r>
              <a:rPr lang="en-US" sz="2200" dirty="0"/>
              <a:t>(</a:t>
            </a:r>
            <a:r>
              <a:rPr lang="en-US" sz="2200" i="1" dirty="0"/>
              <a:t>b</a:t>
            </a:r>
            <a:r>
              <a:rPr lang="en-US" sz="2200" dirty="0"/>
              <a:t>) = </a:t>
            </a:r>
            <a:r>
              <a:rPr lang="en-US" sz="2200" i="1" dirty="0"/>
              <a:t>l</a:t>
            </a:r>
            <a:r>
              <a:rPr lang="en-US" sz="2200" dirty="0"/>
              <a:t>(</a:t>
            </a:r>
            <a:r>
              <a:rPr lang="en-US" sz="2200" i="1" dirty="0"/>
              <a:t>c</a:t>
            </a:r>
            <a:r>
              <a:rPr lang="en-US" sz="2200" dirty="0"/>
              <a:t>), </a:t>
            </a:r>
            <a:r>
              <a:rPr lang="en-US" sz="2200" i="1" dirty="0"/>
              <a:t>l</a:t>
            </a:r>
            <a:r>
              <a:rPr lang="en-US" sz="2200" dirty="0"/>
              <a:t>(</a:t>
            </a:r>
            <a:r>
              <a:rPr lang="en-US" sz="2200" i="1" dirty="0"/>
              <a:t>a</a:t>
            </a:r>
            <a:r>
              <a:rPr lang="en-US" sz="2200" dirty="0"/>
              <a:t>) = </a:t>
            </a:r>
            <a:r>
              <a:rPr lang="en-US" sz="2200" i="1" dirty="0"/>
              <a:t>l</a:t>
            </a:r>
            <a:r>
              <a:rPr lang="en-US" sz="2200" dirty="0"/>
              <a:t>(</a:t>
            </a:r>
            <a:r>
              <a:rPr lang="en-US" sz="2200" i="1" dirty="0"/>
              <a:t>a</a:t>
            </a:r>
            <a:r>
              <a:rPr lang="en-US" sz="2200" dirty="0"/>
              <a:t>) also holds and </a:t>
            </a:r>
            <a:r>
              <a:rPr lang="en-US" sz="2200" i="1" dirty="0"/>
              <a:t>a</a:t>
            </a:r>
            <a:r>
              <a:rPr lang="en-US" sz="100" i="1" dirty="0"/>
              <a:t> </a:t>
            </a:r>
            <a:r>
              <a:rPr lang="en-US" sz="2200" i="1" dirty="0"/>
              <a:t>R</a:t>
            </a:r>
            <a:r>
              <a:rPr lang="en-US" sz="100" i="1" dirty="0"/>
              <a:t> </a:t>
            </a:r>
            <a:r>
              <a:rPr lang="en-US" sz="2200" i="1" dirty="0"/>
              <a:t>c</a:t>
            </a:r>
            <a:r>
              <a:rPr lang="en-US" sz="2200" dirty="0"/>
              <a:t>.</a:t>
            </a:r>
          </a:p>
        </p:txBody>
      </p:sp>
      <p:sp>
        <p:nvSpPr>
          <p:cNvPr id="4" name="Slide Number Placeholder 5">
            <a:extLst>
              <a:ext uri="{FF2B5EF4-FFF2-40B4-BE49-F238E27FC236}">
                <a16:creationId xmlns:a16="http://schemas.microsoft.com/office/drawing/2014/main" id="{BC739E6B-EC5C-4987-8DEB-B9F87CBC15D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35</a:t>
            </a:fld>
            <a:endParaRPr lang="en-US" dirty="0">
              <a:solidFill>
                <a:schemeClr val="bg1"/>
              </a:solidFill>
              <a:latin typeface="Calibri (Body)"/>
            </a:endParaRPr>
          </a:p>
        </p:txBody>
      </p:sp>
    </p:spTree>
    <p:extLst>
      <p:ext uri="{BB962C8B-B14F-4D97-AF65-F5344CB8AC3E}">
        <p14:creationId xmlns:p14="http://schemas.microsoft.com/office/powerpoint/2010/main" val="20619090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DAA5A-A9B3-41B3-88A6-388D44ADCF8D}"/>
              </a:ext>
            </a:extLst>
          </p:cNvPr>
          <p:cNvSpPr>
            <a:spLocks noGrp="1"/>
          </p:cNvSpPr>
          <p:nvPr>
            <p:ph type="title"/>
          </p:nvPr>
        </p:nvSpPr>
        <p:spPr/>
        <p:txBody>
          <a:bodyPr/>
          <a:lstStyle/>
          <a:p>
            <a:r>
              <a:rPr lang="en-US" dirty="0">
                <a:latin typeface="+mj-lt"/>
              </a:rPr>
              <a:t>Congruence Modulo </a:t>
            </a:r>
            <a:r>
              <a:rPr lang="en-US" i="1" dirty="0">
                <a:latin typeface="+mj-lt"/>
              </a:rPr>
              <a:t>m</a:t>
            </a:r>
            <a:endParaRPr lang="en-US" dirty="0"/>
          </a:p>
        </p:txBody>
      </p:sp>
      <p:sp>
        <p:nvSpPr>
          <p:cNvPr id="3" name="Content Placeholder 2">
            <a:extLst>
              <a:ext uri="{FF2B5EF4-FFF2-40B4-BE49-F238E27FC236}">
                <a16:creationId xmlns:a16="http://schemas.microsoft.com/office/drawing/2014/main" id="{F9841616-69F6-4C1B-AC77-EB6BC56A7FA2}"/>
              </a:ext>
            </a:extLst>
          </p:cNvPr>
          <p:cNvSpPr>
            <a:spLocks noGrp="1"/>
          </p:cNvSpPr>
          <p:nvPr>
            <p:ph idx="1"/>
          </p:nvPr>
        </p:nvSpPr>
        <p:spPr>
          <a:xfrm>
            <a:off x="457200" y="1295400"/>
            <a:ext cx="8382000" cy="3810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an integer with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&gt;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Show that the relation</a:t>
            </a:r>
            <a:endPar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5" name="Object 14">
            <a:extLst>
              <a:ext uri="{FF2B5EF4-FFF2-40B4-BE49-F238E27FC236}">
                <a16:creationId xmlns:a16="http://schemas.microsoft.com/office/drawing/2014/main" id="{0C52B184-BEC1-47FC-BA3C-4CFBF29AC55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67427333"/>
              </p:ext>
            </p:extLst>
          </p:nvPr>
        </p:nvGraphicFramePr>
        <p:xfrm>
          <a:off x="514984" y="1676400"/>
          <a:ext cx="3268981" cy="502920"/>
        </p:xfrm>
        <a:graphic>
          <a:graphicData uri="http://schemas.openxmlformats.org/presentationml/2006/ole">
            <mc:AlternateContent xmlns:mc="http://schemas.openxmlformats.org/markup-compatibility/2006">
              <mc:Choice xmlns:v="urn:schemas-microsoft-com:vml" Requires="v">
                <p:oleObj name="Equation" r:id="rId2" imgW="1650960" imgH="253800" progId="Equation.DSMT4">
                  <p:embed/>
                </p:oleObj>
              </mc:Choice>
              <mc:Fallback>
                <p:oleObj name="Equation" r:id="rId2" imgW="1650960" imgH="253800" progId="Equation.DSMT4">
                  <p:embed/>
                  <p:pic>
                    <p:nvPicPr>
                      <p:cNvPr id="17" name="Object 16">
                        <a:extLst>
                          <a:ext uri="{FF2B5EF4-FFF2-40B4-BE49-F238E27FC236}">
                            <a16:creationId xmlns:a16="http://schemas.microsoft.com/office/drawing/2014/main" id="{08D1CAB3-5F9E-4356-B599-A73D666ED797}"/>
                          </a:ext>
                          <a:ext uri="{C183D7F6-B498-43B3-948B-1728B52AA6E4}">
                            <adec:decorative xmlns:adec="http://schemas.microsoft.com/office/drawing/2017/decorative" val="1"/>
                          </a:ext>
                        </a:extLst>
                      </p:cNvPr>
                      <p:cNvPicPr/>
                      <p:nvPr/>
                    </p:nvPicPr>
                    <p:blipFill>
                      <a:blip r:embed="rId3"/>
                      <a:stretch>
                        <a:fillRect/>
                      </a:stretch>
                    </p:blipFill>
                    <p:spPr>
                      <a:xfrm>
                        <a:off x="514984" y="1676400"/>
                        <a:ext cx="3268981" cy="50292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8C87429-1C31-486E-9847-294C9BD4210D}"/>
              </a:ext>
            </a:extLst>
          </p:cNvPr>
          <p:cNvSpPr>
            <a:spLocks noGrp="1"/>
          </p:cNvSpPr>
          <p:nvPr>
            <p:ph idx="10"/>
          </p:nvPr>
        </p:nvSpPr>
        <p:spPr>
          <a:xfrm>
            <a:off x="457200" y="2039112"/>
            <a:ext cx="8305800" cy="1618488"/>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an equivalence relation on the set of integers.</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Recall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(mod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and only if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Reflexivity</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(mod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since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divisible by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since</a:t>
            </a:r>
            <a:endParaRPr kumimoji="0" lang="en-US" sz="2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9AC28C4A-0E0B-4D5F-A867-146B516D3D6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6732071"/>
              </p:ext>
            </p:extLst>
          </p:nvPr>
        </p:nvGraphicFramePr>
        <p:xfrm>
          <a:off x="7366824" y="3136392"/>
          <a:ext cx="1002984" cy="356616"/>
        </p:xfrm>
        <a:graphic>
          <a:graphicData uri="http://schemas.openxmlformats.org/presentationml/2006/ole">
            <mc:AlternateContent xmlns:mc="http://schemas.openxmlformats.org/markup-compatibility/2006">
              <mc:Choice xmlns:v="urn:schemas-microsoft-com:vml" Requires="v">
                <p:oleObj name="Equation" r:id="rId4" imgW="571320" imgH="203040" progId="Equation.DSMT4">
                  <p:embed/>
                </p:oleObj>
              </mc:Choice>
              <mc:Fallback>
                <p:oleObj name="Equation" r:id="rId4" imgW="571320" imgH="203040" progId="Equation.DSMT4">
                  <p:embed/>
                  <p:pic>
                    <p:nvPicPr>
                      <p:cNvPr id="18" name="Object 17">
                        <a:extLst>
                          <a:ext uri="{FF2B5EF4-FFF2-40B4-BE49-F238E27FC236}">
                            <a16:creationId xmlns:a16="http://schemas.microsoft.com/office/drawing/2014/main" id="{059E17A9-CEBB-4369-B455-258CDDF06741}"/>
                          </a:ext>
                          <a:ext uri="{C183D7F6-B498-43B3-948B-1728B52AA6E4}">
                            <adec:decorative xmlns:adec="http://schemas.microsoft.com/office/drawing/2017/decorative" val="1"/>
                          </a:ext>
                        </a:extLst>
                      </p:cNvPr>
                      <p:cNvPicPr/>
                      <p:nvPr/>
                    </p:nvPicPr>
                    <p:blipFill>
                      <a:blip r:embed="rId5"/>
                      <a:stretch>
                        <a:fillRect/>
                      </a:stretch>
                    </p:blipFill>
                    <p:spPr>
                      <a:xfrm>
                        <a:off x="7366824" y="3136392"/>
                        <a:ext cx="1002984" cy="356616"/>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AD5F757A-777A-4CB8-86D5-9AEE7FE2E81C}"/>
              </a:ext>
            </a:extLst>
          </p:cNvPr>
          <p:cNvSpPr>
            <a:spLocks noGrp="1"/>
          </p:cNvSpPr>
          <p:nvPr>
            <p:ph idx="11"/>
          </p:nvPr>
        </p:nvSpPr>
        <p:spPr>
          <a:xfrm>
            <a:off x="457200" y="3529584"/>
            <a:ext cx="8077200" cy="2315750"/>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Symmetry</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(mod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divisible by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so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k</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where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integer. It follows that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k</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 so 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(mod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Transitivity</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(mod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(mod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both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Hence, there are integers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k</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 and 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1" u="none" strike="noStrike" kern="1200" cap="none" spc="0" normalizeH="0" baseline="0" noProof="0" dirty="0" err="1">
                <a:ln>
                  <a:noFill/>
                </a:ln>
                <a:solidFill>
                  <a:prstClr val="black"/>
                </a:solidFill>
                <a:effectLst/>
                <a:uLnTx/>
                <a:uFillTx/>
                <a:latin typeface="Calibri (Body)"/>
                <a:ea typeface="Cambria Math" pitchFamily="18" charset="0"/>
                <a:cs typeface="Arial" panose="020B0604020202020204" pitchFamily="34" charset="0"/>
              </a:rPr>
              <a:t>l</a:t>
            </a:r>
            <a:r>
              <a:rPr kumimoji="0" lang="en-US" sz="20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m</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obtain by adding the equations: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k</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a:t>
            </a:r>
            <a:r>
              <a:rPr kumimoji="0" lang="en-US" sz="2000" b="0" i="1" u="none" strike="noStrike" kern="1200" cap="none" spc="0" normalizeH="0" baseline="0" noProof="0" dirty="0" err="1">
                <a:ln>
                  <a:noFill/>
                </a:ln>
                <a:solidFill>
                  <a:prstClr val="black"/>
                </a:solidFill>
                <a:effectLst/>
                <a:uLnTx/>
                <a:uFillTx/>
                <a:latin typeface="Calibri (Body)"/>
                <a:ea typeface="Cambria Math" pitchFamily="18" charset="0"/>
                <a:cs typeface="Arial" panose="020B0604020202020204" pitchFamily="34" charset="0"/>
              </a:rPr>
              <a:t>l</a:t>
            </a:r>
            <a:r>
              <a:rPr kumimoji="0" lang="en-US" sz="20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m</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 + l</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a:t>
            </a:r>
            <a:endPar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3">
            <a:extLst>
              <a:ext uri="{FF2B5EF4-FFF2-40B4-BE49-F238E27FC236}">
                <a16:creationId xmlns:a16="http://schemas.microsoft.com/office/drawing/2014/main" id="{5CD0B439-96D1-4357-B9ED-2793DB4B55F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96258986"/>
              </p:ext>
            </p:extLst>
          </p:nvPr>
        </p:nvGraphicFramePr>
        <p:xfrm>
          <a:off x="2149475" y="5845334"/>
          <a:ext cx="4845050" cy="455612"/>
        </p:xfrm>
        <a:graphic>
          <a:graphicData uri="http://schemas.openxmlformats.org/presentationml/2006/ole">
            <mc:AlternateContent xmlns:mc="http://schemas.openxmlformats.org/markup-compatibility/2006">
              <mc:Choice xmlns:v="urn:schemas-microsoft-com:vml" Requires="v">
                <p:oleObj name="Equation" r:id="rId6" imgW="2692080" imgH="253800" progId="Equation.DSMT4">
                  <p:embed/>
                </p:oleObj>
              </mc:Choice>
              <mc:Fallback>
                <p:oleObj name="Equation" r:id="rId6" imgW="2692080" imgH="253800" progId="Equation.DSMT4">
                  <p:embed/>
                  <p:pic>
                    <p:nvPicPr>
                      <p:cNvPr id="15" name="Object 3">
                        <a:extLst>
                          <a:ext uri="{FF2B5EF4-FFF2-40B4-BE49-F238E27FC236}">
                            <a16:creationId xmlns:a16="http://schemas.microsoft.com/office/drawing/2014/main" id="{18AE28A2-F6E7-43B9-A92B-4BD38AC01EA8}"/>
                          </a:ext>
                          <a:ext uri="{C183D7F6-B498-43B3-948B-1728B52AA6E4}">
                            <adec:decorative xmlns:adec="http://schemas.microsoft.com/office/drawing/2017/decorative" val="1"/>
                          </a:ext>
                        </a:extLst>
                      </p:cNvPr>
                      <p:cNvPicPr/>
                      <p:nvPr/>
                    </p:nvPicPr>
                    <p:blipFill>
                      <a:blip r:embed="rId7"/>
                      <a:stretch>
                        <a:fillRect/>
                      </a:stretch>
                    </p:blipFill>
                    <p:spPr>
                      <a:xfrm>
                        <a:off x="2149475" y="5845334"/>
                        <a:ext cx="4845050" cy="45561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5B08437D-3427-4B2E-8AA3-9121E7381585}"/>
              </a:ext>
            </a:extLst>
          </p:cNvPr>
          <p:cNvSpPr>
            <a:spLocks noGrp="1"/>
          </p:cNvSpPr>
          <p:nvPr>
            <p:ph idx="12"/>
          </p:nvPr>
        </p:nvSpPr>
        <p:spPr>
          <a:xfrm>
            <a:off x="457200" y="6172200"/>
            <a:ext cx="7924800" cy="381000"/>
          </a:xfrm>
        </p:spPr>
        <p:txBody>
          <a:bodyPr/>
          <a:lstStyle/>
          <a:p>
            <a:pPr marL="457200"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Therefore, </a:t>
            </a:r>
            <a:r>
              <a:rPr kumimoji="0" lang="en-US" sz="24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(mod </a:t>
            </a:r>
            <a:r>
              <a:rPr kumimoji="0" lang="en-US" sz="24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m</a:t>
            </a:r>
            <a:r>
              <a:rPr kumimoji="0" 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a:t>
            </a:r>
          </a:p>
        </p:txBody>
      </p:sp>
      <p:sp>
        <p:nvSpPr>
          <p:cNvPr id="18" name="Slide Number Placeholder 5">
            <a:extLst>
              <a:ext uri="{FF2B5EF4-FFF2-40B4-BE49-F238E27FC236}">
                <a16:creationId xmlns:a16="http://schemas.microsoft.com/office/drawing/2014/main" id="{1641E1E0-E436-45BA-BDEE-2F4BD82280F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36</a:t>
            </a:fld>
            <a:endParaRPr lang="en-US" dirty="0">
              <a:solidFill>
                <a:schemeClr val="bg1"/>
              </a:solidFill>
              <a:latin typeface="Calibri (Body)"/>
            </a:endParaRPr>
          </a:p>
        </p:txBody>
      </p:sp>
    </p:spTree>
    <p:extLst>
      <p:ext uri="{BB962C8B-B14F-4D97-AF65-F5344CB8AC3E}">
        <p14:creationId xmlns:p14="http://schemas.microsoft.com/office/powerpoint/2010/main" val="35115662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E493E-1CAB-4E3E-8C66-A4B2CBB9AE9A}"/>
              </a:ext>
            </a:extLst>
          </p:cNvPr>
          <p:cNvSpPr>
            <a:spLocks noGrp="1"/>
          </p:cNvSpPr>
          <p:nvPr>
            <p:ph type="title"/>
          </p:nvPr>
        </p:nvSpPr>
        <p:spPr/>
        <p:txBody>
          <a:bodyPr/>
          <a:lstStyle/>
          <a:p>
            <a:r>
              <a:rPr lang="en-US" dirty="0">
                <a:latin typeface="+mj-lt"/>
              </a:rPr>
              <a:t>Divides</a:t>
            </a:r>
            <a:endParaRPr lang="en-US" dirty="0"/>
          </a:p>
        </p:txBody>
      </p:sp>
      <p:sp>
        <p:nvSpPr>
          <p:cNvPr id="3" name="Content Placeholder 2">
            <a:extLst>
              <a:ext uri="{FF2B5EF4-FFF2-40B4-BE49-F238E27FC236}">
                <a16:creationId xmlns:a16="http://schemas.microsoft.com/office/drawing/2014/main" id="{AAF2CD60-1272-485D-996B-F97CF101F616}"/>
              </a:ext>
            </a:extLst>
          </p:cNvPr>
          <p:cNvSpPr>
            <a:spLocks noGrp="1"/>
          </p:cNvSpPr>
          <p:nvPr>
            <p:ph idx="1"/>
          </p:nvPr>
        </p:nvSpPr>
        <p:spPr>
          <a:xfrm>
            <a:off x="457200" y="1295400"/>
            <a:ext cx="8305800" cy="53340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Show that the “divides” relation on the set of positive integers is not an equivalence relation.</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properties of reflexivity, and transitivity do hold, but there relation is not transitive. Hence, “divides” is not an equivalence relation.</a:t>
            </a: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Reflexivity</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graphicFrame>
        <p:nvGraphicFramePr>
          <p:cNvPr id="16" name="Object 15">
            <a:extLst>
              <a:ext uri="{FF2B5EF4-FFF2-40B4-BE49-F238E27FC236}">
                <a16:creationId xmlns:a16="http://schemas.microsoft.com/office/drawing/2014/main" id="{47686403-D0E2-49A6-AFD7-88E25849DCD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31114559"/>
              </p:ext>
            </p:extLst>
          </p:nvPr>
        </p:nvGraphicFramePr>
        <p:xfrm>
          <a:off x="2286000" y="3767328"/>
          <a:ext cx="576136" cy="393192"/>
        </p:xfrm>
        <a:graphic>
          <a:graphicData uri="http://schemas.openxmlformats.org/presentationml/2006/ole">
            <mc:AlternateContent xmlns:mc="http://schemas.openxmlformats.org/markup-compatibility/2006">
              <mc:Choice xmlns:v="urn:schemas-microsoft-com:vml" Requires="v">
                <p:oleObj name="Equation" r:id="rId2" imgW="279360" imgH="190440" progId="Equation.DSMT4">
                  <p:embed/>
                </p:oleObj>
              </mc:Choice>
              <mc:Fallback>
                <p:oleObj name="Equation" r:id="rId2" imgW="279360" imgH="190440" progId="Equation.DSMT4">
                  <p:embed/>
                  <p:pic>
                    <p:nvPicPr>
                      <p:cNvPr id="0" name=""/>
                      <p:cNvPicPr/>
                      <p:nvPr/>
                    </p:nvPicPr>
                    <p:blipFill>
                      <a:blip r:embed="rId3"/>
                      <a:stretch>
                        <a:fillRect/>
                      </a:stretch>
                    </p:blipFill>
                    <p:spPr>
                      <a:xfrm>
                        <a:off x="2286000" y="3767328"/>
                        <a:ext cx="576136" cy="39319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184C59ED-8807-4E26-8D74-59C164033E80}"/>
              </a:ext>
            </a:extLst>
          </p:cNvPr>
          <p:cNvSpPr>
            <a:spLocks noGrp="1"/>
          </p:cNvSpPr>
          <p:nvPr>
            <p:ph idx="10"/>
          </p:nvPr>
        </p:nvSpPr>
        <p:spPr>
          <a:xfrm>
            <a:off x="2819400" y="3749040"/>
            <a:ext cx="1371600" cy="459277"/>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for all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endParaRPr lang="en-US" dirty="0"/>
          </a:p>
        </p:txBody>
      </p:sp>
      <p:sp>
        <p:nvSpPr>
          <p:cNvPr id="5" name="Content Placeholder 4">
            <a:extLst>
              <a:ext uri="{FF2B5EF4-FFF2-40B4-BE49-F238E27FC236}">
                <a16:creationId xmlns:a16="http://schemas.microsoft.com/office/drawing/2014/main" id="{C7CB0CA1-D9E5-4F5F-9CD4-70A010C02126}"/>
              </a:ext>
            </a:extLst>
          </p:cNvPr>
          <p:cNvSpPr>
            <a:spLocks noGrp="1"/>
          </p:cNvSpPr>
          <p:nvPr>
            <p:ph idx="11"/>
          </p:nvPr>
        </p:nvSpPr>
        <p:spPr>
          <a:xfrm>
            <a:off x="457200" y="4267200"/>
            <a:ext cx="4419600" cy="457200"/>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Not Symmetric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 example,</a:t>
            </a:r>
            <a:endParaRPr lang="en-US" dirty="0"/>
          </a:p>
        </p:txBody>
      </p:sp>
      <p:graphicFrame>
        <p:nvGraphicFramePr>
          <p:cNvPr id="17" name="Object 16">
            <a:extLst>
              <a:ext uri="{FF2B5EF4-FFF2-40B4-BE49-F238E27FC236}">
                <a16:creationId xmlns:a16="http://schemas.microsoft.com/office/drawing/2014/main" id="{D337C916-4317-45C8-8FD9-58A639FE6B5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38860469"/>
              </p:ext>
            </p:extLst>
          </p:nvPr>
        </p:nvGraphicFramePr>
        <p:xfrm>
          <a:off x="4534138" y="4283964"/>
          <a:ext cx="642938" cy="411480"/>
        </p:xfrm>
        <a:graphic>
          <a:graphicData uri="http://schemas.openxmlformats.org/presentationml/2006/ole">
            <mc:AlternateContent xmlns:mc="http://schemas.openxmlformats.org/markup-compatibility/2006">
              <mc:Choice xmlns:v="urn:schemas-microsoft-com:vml" Requires="v">
                <p:oleObj name="Equation" r:id="rId4" imgW="317160" imgH="203040" progId="Equation.DSMT4">
                  <p:embed/>
                </p:oleObj>
              </mc:Choice>
              <mc:Fallback>
                <p:oleObj name="Equation" r:id="rId4" imgW="317160" imgH="203040" progId="Equation.DSMT4">
                  <p:embed/>
                  <p:pic>
                    <p:nvPicPr>
                      <p:cNvPr id="0" name=""/>
                      <p:cNvPicPr/>
                      <p:nvPr/>
                    </p:nvPicPr>
                    <p:blipFill>
                      <a:blip r:embed="rId5"/>
                      <a:stretch>
                        <a:fillRect/>
                      </a:stretch>
                    </p:blipFill>
                    <p:spPr>
                      <a:xfrm>
                        <a:off x="4534138" y="4283964"/>
                        <a:ext cx="642938" cy="41148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4BA90F6-DE80-4A1E-9700-8DE4F6DEFA0D}"/>
              </a:ext>
            </a:extLst>
          </p:cNvPr>
          <p:cNvSpPr>
            <a:spLocks noGrp="1"/>
          </p:cNvSpPr>
          <p:nvPr>
            <p:ph idx="12"/>
          </p:nvPr>
        </p:nvSpPr>
        <p:spPr>
          <a:xfrm>
            <a:off x="5099209" y="4267201"/>
            <a:ext cx="609600" cy="45719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but</a:t>
            </a:r>
            <a:endParaRPr lang="en-US" dirty="0"/>
          </a:p>
        </p:txBody>
      </p:sp>
      <p:graphicFrame>
        <p:nvGraphicFramePr>
          <p:cNvPr id="18" name="Object 17">
            <a:extLst>
              <a:ext uri="{FF2B5EF4-FFF2-40B4-BE49-F238E27FC236}">
                <a16:creationId xmlns:a16="http://schemas.microsoft.com/office/drawing/2014/main" id="{0DC8517C-F99F-4C10-A7CE-318DABBA846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86694303"/>
              </p:ext>
            </p:extLst>
          </p:nvPr>
        </p:nvGraphicFramePr>
        <p:xfrm>
          <a:off x="5660136" y="4282440"/>
          <a:ext cx="736601" cy="457200"/>
        </p:xfrm>
        <a:graphic>
          <a:graphicData uri="http://schemas.openxmlformats.org/presentationml/2006/ole">
            <mc:AlternateContent xmlns:mc="http://schemas.openxmlformats.org/markup-compatibility/2006">
              <mc:Choice xmlns:v="urn:schemas-microsoft-com:vml" Requires="v">
                <p:oleObj name="Equation" r:id="rId6" imgW="368280" imgH="228600" progId="Equation.DSMT4">
                  <p:embed/>
                </p:oleObj>
              </mc:Choice>
              <mc:Fallback>
                <p:oleObj name="Equation" r:id="rId6" imgW="368280" imgH="228600" progId="Equation.DSMT4">
                  <p:embed/>
                  <p:pic>
                    <p:nvPicPr>
                      <p:cNvPr id="0" name=""/>
                      <p:cNvPicPr/>
                      <p:nvPr/>
                    </p:nvPicPr>
                    <p:blipFill>
                      <a:blip r:embed="rId7"/>
                      <a:stretch>
                        <a:fillRect/>
                      </a:stretch>
                    </p:blipFill>
                    <p:spPr>
                      <a:xfrm>
                        <a:off x="5660136" y="4282440"/>
                        <a:ext cx="736601" cy="45720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ADEBB3FC-67CB-41C3-AFF6-9EC5565130B8}"/>
              </a:ext>
            </a:extLst>
          </p:cNvPr>
          <p:cNvSpPr>
            <a:spLocks noGrp="1"/>
          </p:cNvSpPr>
          <p:nvPr>
            <p:ph idx="13"/>
          </p:nvPr>
        </p:nvSpPr>
        <p:spPr>
          <a:xfrm>
            <a:off x="6327648" y="4261104"/>
            <a:ext cx="1676400" cy="45720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Hence, the</a:t>
            </a:r>
            <a:endParaRPr lang="en-US" dirty="0"/>
          </a:p>
        </p:txBody>
      </p:sp>
      <p:sp>
        <p:nvSpPr>
          <p:cNvPr id="8" name="Content Placeholder 7">
            <a:extLst>
              <a:ext uri="{FF2B5EF4-FFF2-40B4-BE49-F238E27FC236}">
                <a16:creationId xmlns:a16="http://schemas.microsoft.com/office/drawing/2014/main" id="{95F902B7-8546-49E4-96C4-F02F33DB5AFF}"/>
              </a:ext>
            </a:extLst>
          </p:cNvPr>
          <p:cNvSpPr>
            <a:spLocks noGrp="1"/>
          </p:cNvSpPr>
          <p:nvPr>
            <p:ph idx="14"/>
          </p:nvPr>
        </p:nvSpPr>
        <p:spPr>
          <a:xfrm>
            <a:off x="457200" y="4617720"/>
            <a:ext cx="8229600" cy="2087880"/>
          </a:xfrm>
        </p:spPr>
        <p:txBody>
          <a:bodyPr/>
          <a:lstStyle/>
          <a:p>
            <a:pPr marL="347472" lvl="1" indent="0">
              <a:spcBef>
                <a:spcPts val="600"/>
              </a:spcBef>
              <a:buClr>
                <a:srgbClr val="04617B"/>
              </a:buClr>
              <a:buNone/>
              <a:defRPr/>
            </a:pP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relation is not symmetric. </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Transitivity</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there are positive integers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such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ak</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bl</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Hence,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kl</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so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Therefore, the relation is transitive.</a:t>
            </a:r>
          </a:p>
        </p:txBody>
      </p:sp>
      <p:sp>
        <p:nvSpPr>
          <p:cNvPr id="15" name="Slide Number Placeholder 5">
            <a:extLst>
              <a:ext uri="{FF2B5EF4-FFF2-40B4-BE49-F238E27FC236}">
                <a16:creationId xmlns:a16="http://schemas.microsoft.com/office/drawing/2014/main" id="{F3A08260-7101-496E-868A-700C30F7D79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37</a:t>
            </a:fld>
            <a:endParaRPr lang="en-US" dirty="0">
              <a:solidFill>
                <a:schemeClr val="bg1"/>
              </a:solidFill>
              <a:latin typeface="Calibri (Body)"/>
            </a:endParaRPr>
          </a:p>
        </p:txBody>
      </p:sp>
    </p:spTree>
    <p:extLst>
      <p:ext uri="{BB962C8B-B14F-4D97-AF65-F5344CB8AC3E}">
        <p14:creationId xmlns:p14="http://schemas.microsoft.com/office/powerpoint/2010/main" val="32350620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C39E2-47F8-48C3-BE3E-AB1E6A7F983C}"/>
              </a:ext>
            </a:extLst>
          </p:cNvPr>
          <p:cNvSpPr>
            <a:spLocks noGrp="1"/>
          </p:cNvSpPr>
          <p:nvPr>
            <p:ph type="title"/>
          </p:nvPr>
        </p:nvSpPr>
        <p:spPr/>
        <p:txBody>
          <a:bodyPr/>
          <a:lstStyle/>
          <a:p>
            <a:r>
              <a:rPr lang="en-US" dirty="0">
                <a:latin typeface="+mj-lt"/>
              </a:rPr>
              <a:t>Equivalence Classes</a:t>
            </a:r>
            <a:endParaRPr lang="en-US" dirty="0"/>
          </a:p>
        </p:txBody>
      </p:sp>
      <p:sp>
        <p:nvSpPr>
          <p:cNvPr id="3" name="Content Placeholder 2">
            <a:extLst>
              <a:ext uri="{FF2B5EF4-FFF2-40B4-BE49-F238E27FC236}">
                <a16:creationId xmlns:a16="http://schemas.microsoft.com/office/drawing/2014/main" id="{C0C5AD9A-A9D8-40B7-91D7-55FAD86ACA84}"/>
              </a:ext>
            </a:extLst>
          </p:cNvPr>
          <p:cNvSpPr>
            <a:spLocks noGrp="1"/>
          </p:cNvSpPr>
          <p:nvPr>
            <p:ph idx="1"/>
          </p:nvPr>
        </p:nvSpPr>
        <p:spPr>
          <a:xfrm>
            <a:off x="457200" y="1295400"/>
            <a:ext cx="8229600" cy="2295366"/>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0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an equivalence relation on a set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set of all elements that are related to an element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called the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equivalence class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equivalence class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with respect to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denoted by</a:t>
            </a:r>
          </a:p>
        </p:txBody>
      </p:sp>
      <p:graphicFrame>
        <p:nvGraphicFramePr>
          <p:cNvPr id="19" name="Object 18">
            <a:extLst>
              <a:ext uri="{FF2B5EF4-FFF2-40B4-BE49-F238E27FC236}">
                <a16:creationId xmlns:a16="http://schemas.microsoft.com/office/drawing/2014/main" id="{CF65F72E-A2E1-4CFC-9333-9018D8B246D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45736150"/>
              </p:ext>
            </p:extLst>
          </p:nvPr>
        </p:nvGraphicFramePr>
        <p:xfrm>
          <a:off x="7050024" y="1938528"/>
          <a:ext cx="512064" cy="384048"/>
        </p:xfrm>
        <a:graphic>
          <a:graphicData uri="http://schemas.openxmlformats.org/presentationml/2006/ole">
            <mc:AlternateContent xmlns:mc="http://schemas.openxmlformats.org/markup-compatibility/2006">
              <mc:Choice xmlns:v="urn:schemas-microsoft-com:vml" Requires="v">
                <p:oleObj name="Equation" r:id="rId2" imgW="304560" imgH="228600" progId="Equation.DSMT4">
                  <p:embed/>
                </p:oleObj>
              </mc:Choice>
              <mc:Fallback>
                <p:oleObj name="Equation" r:id="rId2" imgW="304560" imgH="228600" progId="Equation.DSMT4">
                  <p:embed/>
                  <p:pic>
                    <p:nvPicPr>
                      <p:cNvPr id="0" name=""/>
                      <p:cNvPicPr/>
                      <p:nvPr/>
                    </p:nvPicPr>
                    <p:blipFill>
                      <a:blip r:embed="rId3"/>
                      <a:stretch>
                        <a:fillRect/>
                      </a:stretch>
                    </p:blipFill>
                    <p:spPr>
                      <a:xfrm>
                        <a:off x="7050024" y="1938528"/>
                        <a:ext cx="512064" cy="38404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6C539B3F-9D51-4482-87B3-62CD2E2AF923}"/>
              </a:ext>
            </a:extLst>
          </p:cNvPr>
          <p:cNvSpPr>
            <a:spLocks noGrp="1"/>
          </p:cNvSpPr>
          <p:nvPr>
            <p:ph idx="10"/>
          </p:nvPr>
        </p:nvSpPr>
        <p:spPr>
          <a:xfrm>
            <a:off x="457200" y="2359153"/>
            <a:ext cx="6477000" cy="384047"/>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When only one relation is under consideration, we can write</a:t>
            </a:r>
            <a:endParaRPr lang="en-US" dirty="0"/>
          </a:p>
        </p:txBody>
      </p:sp>
      <p:graphicFrame>
        <p:nvGraphicFramePr>
          <p:cNvPr id="20" name="Object 19">
            <a:extLst>
              <a:ext uri="{FF2B5EF4-FFF2-40B4-BE49-F238E27FC236}">
                <a16:creationId xmlns:a16="http://schemas.microsoft.com/office/drawing/2014/main" id="{8A87FC95-E09A-4C96-B050-B8999FC85B3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13859752"/>
              </p:ext>
            </p:extLst>
          </p:nvPr>
        </p:nvGraphicFramePr>
        <p:xfrm>
          <a:off x="6803136" y="2414016"/>
          <a:ext cx="405384" cy="320040"/>
        </p:xfrm>
        <a:graphic>
          <a:graphicData uri="http://schemas.openxmlformats.org/presentationml/2006/ole">
            <mc:AlternateContent xmlns:mc="http://schemas.openxmlformats.org/markup-compatibility/2006">
              <mc:Choice xmlns:v="urn:schemas-microsoft-com:vml" Requires="v">
                <p:oleObj name="Equation" r:id="rId4" imgW="241200" imgH="190440" progId="Equation.DSMT4">
                  <p:embed/>
                </p:oleObj>
              </mc:Choice>
              <mc:Fallback>
                <p:oleObj name="Equation" r:id="rId4" imgW="241200" imgH="190440" progId="Equation.DSMT4">
                  <p:embed/>
                  <p:pic>
                    <p:nvPicPr>
                      <p:cNvPr id="0" name=""/>
                      <p:cNvPicPr/>
                      <p:nvPr/>
                    </p:nvPicPr>
                    <p:blipFill>
                      <a:blip r:embed="rId5"/>
                      <a:stretch>
                        <a:fillRect/>
                      </a:stretch>
                    </p:blipFill>
                    <p:spPr>
                      <a:xfrm>
                        <a:off x="6803136" y="2414016"/>
                        <a:ext cx="405384" cy="32004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175AA5F-B22E-4F9E-A9D9-4BEC3A39BF75}"/>
              </a:ext>
            </a:extLst>
          </p:cNvPr>
          <p:cNvSpPr>
            <a:spLocks noGrp="1"/>
          </p:cNvSpPr>
          <p:nvPr>
            <p:ph idx="12"/>
          </p:nvPr>
        </p:nvSpPr>
        <p:spPr>
          <a:xfrm>
            <a:off x="7123176" y="2377305"/>
            <a:ext cx="1676400" cy="384046"/>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without the</a:t>
            </a:r>
            <a:endParaRPr lang="en-US" dirty="0"/>
          </a:p>
        </p:txBody>
      </p:sp>
      <p:sp>
        <p:nvSpPr>
          <p:cNvPr id="7" name="Content Placeholder 6">
            <a:extLst>
              <a:ext uri="{FF2B5EF4-FFF2-40B4-BE49-F238E27FC236}">
                <a16:creationId xmlns:a16="http://schemas.microsoft.com/office/drawing/2014/main" id="{F820E309-4ABF-4623-97D9-A47135178703}"/>
              </a:ext>
            </a:extLst>
          </p:cNvPr>
          <p:cNvSpPr>
            <a:spLocks noGrp="1"/>
          </p:cNvSpPr>
          <p:nvPr>
            <p:ph idx="13"/>
          </p:nvPr>
        </p:nvSpPr>
        <p:spPr>
          <a:xfrm>
            <a:off x="457200" y="2671554"/>
            <a:ext cx="4593336" cy="1025892"/>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subscript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 this equivalence class. </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Note that </a:t>
            </a:r>
          </a:p>
        </p:txBody>
      </p:sp>
      <p:graphicFrame>
        <p:nvGraphicFramePr>
          <p:cNvPr id="15" name="Object 3">
            <a:extLst>
              <a:ext uri="{FF2B5EF4-FFF2-40B4-BE49-F238E27FC236}">
                <a16:creationId xmlns:a16="http://schemas.microsoft.com/office/drawing/2014/main" id="{EF1C5E84-82B9-457B-B0F3-E5F9906C365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84768491"/>
              </p:ext>
            </p:extLst>
          </p:nvPr>
        </p:nvGraphicFramePr>
        <p:xfrm>
          <a:off x="1600200" y="3084354"/>
          <a:ext cx="2233974" cy="506412"/>
        </p:xfrm>
        <a:graphic>
          <a:graphicData uri="http://schemas.openxmlformats.org/presentationml/2006/ole">
            <mc:AlternateContent xmlns:mc="http://schemas.openxmlformats.org/markup-compatibility/2006">
              <mc:Choice xmlns:v="urn:schemas-microsoft-com:vml" Requires="v">
                <p:oleObj name="Equation" r:id="rId6" imgW="1231560" imgH="279360" progId="Equation.DSMT4">
                  <p:embed/>
                </p:oleObj>
              </mc:Choice>
              <mc:Fallback>
                <p:oleObj name="Equation" r:id="rId6" imgW="1231560" imgH="279360" progId="Equation.DSMT4">
                  <p:embed/>
                  <p:pic>
                    <p:nvPicPr>
                      <p:cNvPr id="8" name="Object 3">
                        <a:extLst>
                          <a:ext uri="{C183D7F6-B498-43B3-948B-1728B52AA6E4}">
                            <adec:decorative xmlns:adec="http://schemas.microsoft.com/office/drawing/2017/decorative" val="1"/>
                          </a:ext>
                        </a:extLst>
                      </p:cNvPr>
                      <p:cNvPicPr/>
                      <p:nvPr/>
                    </p:nvPicPr>
                    <p:blipFill>
                      <a:blip r:embed="rId7"/>
                      <a:stretch>
                        <a:fillRect/>
                      </a:stretch>
                    </p:blipFill>
                    <p:spPr>
                      <a:xfrm>
                        <a:off x="1600200" y="3084354"/>
                        <a:ext cx="2233974" cy="506412"/>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48FDA9D4-5B6A-4193-9456-A27A0DD65F8D}"/>
              </a:ext>
            </a:extLst>
          </p:cNvPr>
          <p:cNvSpPr>
            <a:spLocks noGrp="1"/>
          </p:cNvSpPr>
          <p:nvPr>
            <p:ph idx="15"/>
          </p:nvPr>
        </p:nvSpPr>
        <p:spPr>
          <a:xfrm>
            <a:off x="457200" y="3654196"/>
            <a:ext cx="588264" cy="460605"/>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a:t>
            </a:r>
            <a:endParaRPr lang="en-US" dirty="0"/>
          </a:p>
        </p:txBody>
      </p:sp>
      <p:graphicFrame>
        <p:nvGraphicFramePr>
          <p:cNvPr id="21" name="Object 20">
            <a:extLst>
              <a:ext uri="{FF2B5EF4-FFF2-40B4-BE49-F238E27FC236}">
                <a16:creationId xmlns:a16="http://schemas.microsoft.com/office/drawing/2014/main" id="{A97599C0-9D2D-421A-ADBC-727DD4777CB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47146975"/>
              </p:ext>
            </p:extLst>
          </p:nvPr>
        </p:nvGraphicFramePr>
        <p:xfrm>
          <a:off x="762000" y="3657600"/>
          <a:ext cx="937260" cy="411480"/>
        </p:xfrm>
        <a:graphic>
          <a:graphicData uri="http://schemas.openxmlformats.org/presentationml/2006/ole">
            <mc:AlternateContent xmlns:mc="http://schemas.openxmlformats.org/markup-compatibility/2006">
              <mc:Choice xmlns:v="urn:schemas-microsoft-com:vml" Requires="v">
                <p:oleObj name="Equation" r:id="rId8" imgW="520560" imgH="228600" progId="Equation.DSMT4">
                  <p:embed/>
                </p:oleObj>
              </mc:Choice>
              <mc:Fallback>
                <p:oleObj name="Equation" r:id="rId8" imgW="520560" imgH="228600" progId="Equation.DSMT4">
                  <p:embed/>
                  <p:pic>
                    <p:nvPicPr>
                      <p:cNvPr id="0" name=""/>
                      <p:cNvPicPr/>
                      <p:nvPr/>
                    </p:nvPicPr>
                    <p:blipFill>
                      <a:blip r:embed="rId9"/>
                      <a:stretch>
                        <a:fillRect/>
                      </a:stretch>
                    </p:blipFill>
                    <p:spPr>
                      <a:xfrm>
                        <a:off x="762000" y="3657600"/>
                        <a:ext cx="937260" cy="41148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29751EEA-C7BB-44CC-9FA5-1E72EEEFBC30}"/>
              </a:ext>
            </a:extLst>
          </p:cNvPr>
          <p:cNvSpPr>
            <a:spLocks noGrp="1"/>
          </p:cNvSpPr>
          <p:nvPr>
            <p:ph idx="16"/>
          </p:nvPr>
        </p:nvSpPr>
        <p:spPr>
          <a:xfrm>
            <a:off x="1618488" y="3662325"/>
            <a:ext cx="6772656" cy="458792"/>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called a representative of this equivalence class. Any</a:t>
            </a:r>
            <a:endParaRPr lang="en-US" dirty="0"/>
          </a:p>
        </p:txBody>
      </p:sp>
      <p:sp>
        <p:nvSpPr>
          <p:cNvPr id="11" name="Content Placeholder 10">
            <a:extLst>
              <a:ext uri="{FF2B5EF4-FFF2-40B4-BE49-F238E27FC236}">
                <a16:creationId xmlns:a16="http://schemas.microsoft.com/office/drawing/2014/main" id="{97632EE6-76BA-4F58-BBC4-1A506148FE4B}"/>
              </a:ext>
            </a:extLst>
          </p:cNvPr>
          <p:cNvSpPr>
            <a:spLocks noGrp="1"/>
          </p:cNvSpPr>
          <p:nvPr>
            <p:ph idx="17"/>
          </p:nvPr>
        </p:nvSpPr>
        <p:spPr>
          <a:xfrm>
            <a:off x="457200" y="3963266"/>
            <a:ext cx="8382000" cy="1542528"/>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element of a class can be used as a representative of the class. </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equivalence classes of the relation congruence modulo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called the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congruence classes modulo m</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congruence class of an integer a modulo m is denoted by</a:t>
            </a:r>
          </a:p>
        </p:txBody>
      </p:sp>
      <p:graphicFrame>
        <p:nvGraphicFramePr>
          <p:cNvPr id="16" name="Object 5">
            <a:extLst>
              <a:ext uri="{FF2B5EF4-FFF2-40B4-BE49-F238E27FC236}">
                <a16:creationId xmlns:a16="http://schemas.microsoft.com/office/drawing/2014/main" id="{C87B5216-86BF-4791-95F9-F51F1D35AAA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11760103"/>
              </p:ext>
            </p:extLst>
          </p:nvPr>
        </p:nvGraphicFramePr>
        <p:xfrm>
          <a:off x="2001840" y="5033757"/>
          <a:ext cx="5948362" cy="437403"/>
        </p:xfrm>
        <a:graphic>
          <a:graphicData uri="http://schemas.openxmlformats.org/presentationml/2006/ole">
            <mc:AlternateContent xmlns:mc="http://schemas.openxmlformats.org/markup-compatibility/2006">
              <mc:Choice xmlns:v="urn:schemas-microsoft-com:vml" Requires="v">
                <p:oleObj name="Equation" r:id="rId10" imgW="3454200" imgH="253800" progId="Equation.DSMT4">
                  <p:embed/>
                </p:oleObj>
              </mc:Choice>
              <mc:Fallback>
                <p:oleObj name="Equation" r:id="rId10" imgW="3454200" imgH="253800" progId="Equation.DSMT4">
                  <p:embed/>
                  <p:pic>
                    <p:nvPicPr>
                      <p:cNvPr id="9" name="Object 5">
                        <a:extLst>
                          <a:ext uri="{C183D7F6-B498-43B3-948B-1728B52AA6E4}">
                            <adec:decorative xmlns:adec="http://schemas.microsoft.com/office/drawing/2017/decorative" val="1"/>
                          </a:ext>
                        </a:extLst>
                      </p:cNvPr>
                      <p:cNvPicPr/>
                      <p:nvPr/>
                    </p:nvPicPr>
                    <p:blipFill>
                      <a:blip r:embed="rId11"/>
                      <a:stretch>
                        <a:fillRect/>
                      </a:stretch>
                    </p:blipFill>
                    <p:spPr>
                      <a:xfrm>
                        <a:off x="2001840" y="5033757"/>
                        <a:ext cx="5948362" cy="437403"/>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EF2FC16A-F3AA-4937-AC08-46123ADC7B5D}"/>
              </a:ext>
            </a:extLst>
          </p:cNvPr>
          <p:cNvSpPr>
            <a:spLocks noGrp="1"/>
          </p:cNvSpPr>
          <p:nvPr>
            <p:ph idx="18"/>
          </p:nvPr>
        </p:nvSpPr>
        <p:spPr>
          <a:xfrm>
            <a:off x="457200" y="5482950"/>
            <a:ext cx="1676400" cy="46065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example,</a:t>
            </a:r>
          </a:p>
        </p:txBody>
      </p:sp>
      <p:graphicFrame>
        <p:nvGraphicFramePr>
          <p:cNvPr id="17" name="Object 7">
            <a:extLst>
              <a:ext uri="{FF2B5EF4-FFF2-40B4-BE49-F238E27FC236}">
                <a16:creationId xmlns:a16="http://schemas.microsoft.com/office/drawing/2014/main" id="{3775C7D7-B8E7-4047-AB6A-844591F6AA9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6794539"/>
              </p:ext>
            </p:extLst>
          </p:nvPr>
        </p:nvGraphicFramePr>
        <p:xfrm>
          <a:off x="2007936" y="5562600"/>
          <a:ext cx="6908800" cy="895350"/>
        </p:xfrm>
        <a:graphic>
          <a:graphicData uri="http://schemas.openxmlformats.org/presentationml/2006/ole">
            <mc:AlternateContent xmlns:mc="http://schemas.openxmlformats.org/markup-compatibility/2006">
              <mc:Choice xmlns:v="urn:schemas-microsoft-com:vml" Requires="v">
                <p:oleObj name="Equation" r:id="rId12" imgW="4317840" imgH="558720" progId="Equation.DSMT4">
                  <p:embed/>
                </p:oleObj>
              </mc:Choice>
              <mc:Fallback>
                <p:oleObj name="Equation" r:id="rId12" imgW="4317840" imgH="558720" progId="Equation.DSMT4">
                  <p:embed/>
                  <p:pic>
                    <p:nvPicPr>
                      <p:cNvPr id="10" name="Object 7">
                        <a:extLst>
                          <a:ext uri="{C183D7F6-B498-43B3-948B-1728B52AA6E4}">
                            <adec:decorative xmlns:adec="http://schemas.microsoft.com/office/drawing/2017/decorative" val="1"/>
                          </a:ext>
                        </a:extLst>
                      </p:cNvPr>
                      <p:cNvPicPr/>
                      <p:nvPr/>
                    </p:nvPicPr>
                    <p:blipFill>
                      <a:blip r:embed="rId13"/>
                      <a:stretch>
                        <a:fillRect/>
                      </a:stretch>
                    </p:blipFill>
                    <p:spPr>
                      <a:xfrm>
                        <a:off x="2007936" y="5562600"/>
                        <a:ext cx="6908800" cy="895350"/>
                      </a:xfrm>
                      <a:prstGeom prst="rect">
                        <a:avLst/>
                      </a:prstGeom>
                    </p:spPr>
                  </p:pic>
                </p:oleObj>
              </mc:Fallback>
            </mc:AlternateContent>
          </a:graphicData>
        </a:graphic>
      </p:graphicFrame>
      <p:sp>
        <p:nvSpPr>
          <p:cNvPr id="18" name="Slide Number Placeholder 5">
            <a:extLst>
              <a:ext uri="{FF2B5EF4-FFF2-40B4-BE49-F238E27FC236}">
                <a16:creationId xmlns:a16="http://schemas.microsoft.com/office/drawing/2014/main" id="{0170B95C-3304-4AEC-BAA4-0A98AAC4A7C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38</a:t>
            </a:fld>
            <a:endParaRPr lang="en-US" dirty="0">
              <a:solidFill>
                <a:schemeClr val="bg1"/>
              </a:solidFill>
              <a:latin typeface="Calibri (Body)"/>
            </a:endParaRPr>
          </a:p>
        </p:txBody>
      </p:sp>
    </p:spTree>
    <p:extLst>
      <p:ext uri="{BB962C8B-B14F-4D97-AF65-F5344CB8AC3E}">
        <p14:creationId xmlns:p14="http://schemas.microsoft.com/office/powerpoint/2010/main" val="23337646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F3041-9968-46A6-88B2-67DBEBD77FDA}"/>
              </a:ext>
            </a:extLst>
          </p:cNvPr>
          <p:cNvSpPr>
            <a:spLocks noGrp="1"/>
          </p:cNvSpPr>
          <p:nvPr>
            <p:ph type="title"/>
          </p:nvPr>
        </p:nvSpPr>
        <p:spPr/>
        <p:txBody>
          <a:bodyPr/>
          <a:lstStyle/>
          <a:p>
            <a:r>
              <a:rPr lang="en-US" dirty="0">
                <a:latin typeface="+mj-lt"/>
              </a:rPr>
              <a:t>Equivalence Classes and Partitions</a:t>
            </a:r>
            <a:endParaRPr lang="en-US" dirty="0"/>
          </a:p>
        </p:txBody>
      </p:sp>
      <p:sp>
        <p:nvSpPr>
          <p:cNvPr id="3" name="Content Placeholder 2">
            <a:extLst>
              <a:ext uri="{FF2B5EF4-FFF2-40B4-BE49-F238E27FC236}">
                <a16:creationId xmlns:a16="http://schemas.microsoft.com/office/drawing/2014/main" id="{AFB14C64-C0D9-4B0F-8245-B5DAE444D23F}"/>
              </a:ext>
            </a:extLst>
          </p:cNvPr>
          <p:cNvSpPr>
            <a:spLocks noGrp="1"/>
          </p:cNvSpPr>
          <p:nvPr>
            <p:ph idx="1"/>
          </p:nvPr>
        </p:nvSpPr>
        <p:spPr>
          <a:xfrm>
            <a:off x="457200" y="1295400"/>
            <a:ext cx="8305800" cy="49530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4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an equivalence relation on a set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These statements for elements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 equivalent:</a:t>
            </a:r>
          </a:p>
        </p:txBody>
      </p:sp>
      <p:graphicFrame>
        <p:nvGraphicFramePr>
          <p:cNvPr id="26" name="Object 25">
            <a:extLst>
              <a:ext uri="{FF2B5EF4-FFF2-40B4-BE49-F238E27FC236}">
                <a16:creationId xmlns:a16="http://schemas.microsoft.com/office/drawing/2014/main" id="{50D2DA97-70B6-4AE2-BA4D-7C1299E5DCB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66636976"/>
              </p:ext>
            </p:extLst>
          </p:nvPr>
        </p:nvGraphicFramePr>
        <p:xfrm>
          <a:off x="533400" y="2209800"/>
          <a:ext cx="310388" cy="429768"/>
        </p:xfrm>
        <a:graphic>
          <a:graphicData uri="http://schemas.openxmlformats.org/presentationml/2006/ole">
            <mc:AlternateContent xmlns:mc="http://schemas.openxmlformats.org/markup-compatibility/2006">
              <mc:Choice xmlns:v="urn:schemas-microsoft-com:vml" Requires="v">
                <p:oleObj name="Equation" r:id="rId2" imgW="164880" imgH="228600" progId="Equation.DSMT4">
                  <p:embed/>
                </p:oleObj>
              </mc:Choice>
              <mc:Fallback>
                <p:oleObj name="Equation" r:id="rId2" imgW="164880" imgH="228600" progId="Equation.DSMT4">
                  <p:embed/>
                  <p:pic>
                    <p:nvPicPr>
                      <p:cNvPr id="0" name=""/>
                      <p:cNvPicPr/>
                      <p:nvPr/>
                    </p:nvPicPr>
                    <p:blipFill>
                      <a:blip r:embed="rId3"/>
                      <a:stretch>
                        <a:fillRect/>
                      </a:stretch>
                    </p:blipFill>
                    <p:spPr>
                      <a:xfrm>
                        <a:off x="533400" y="2209800"/>
                        <a:ext cx="310388" cy="42976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DDB99D30-52C2-4555-BA61-4260A256F751}"/>
              </a:ext>
            </a:extLst>
          </p:cNvPr>
          <p:cNvSpPr>
            <a:spLocks noGrp="1"/>
          </p:cNvSpPr>
          <p:nvPr>
            <p:ph idx="10"/>
          </p:nvPr>
        </p:nvSpPr>
        <p:spPr>
          <a:xfrm>
            <a:off x="889508" y="2176272"/>
            <a:ext cx="762000" cy="383077"/>
          </a:xfrm>
        </p:spPr>
        <p:txBody>
          <a:bodyPr/>
          <a:lstStyle/>
          <a:p>
            <a:pPr marL="457200" marR="0" lvl="1" indent="-4572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None/>
              <a:tabLst/>
              <a:defRPr/>
            </a:pP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p>
        </p:txBody>
      </p:sp>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id="{5F99483F-3C4E-4F6E-AA22-36CEDF5A4821}"/>
                  </a:ext>
                </a:extLst>
              </p:cNvPr>
              <p:cNvSpPr>
                <a:spLocks noGrp="1"/>
              </p:cNvSpPr>
              <p:nvPr>
                <p:ph idx="11"/>
              </p:nvPr>
            </p:nvSpPr>
            <p:spPr>
              <a:xfrm>
                <a:off x="457200" y="2677668"/>
                <a:ext cx="3011932" cy="1446276"/>
              </a:xfrm>
            </p:spPr>
            <p:txBody>
              <a:bodyPr/>
              <a:lstStyle/>
              <a:p>
                <a:pPr marL="457200" marR="0" lvl="1" indent="-4572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ii</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457200" marR="0" lvl="1" indent="-4572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iii</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14:m>
                  <m:oMath xmlns:m="http://schemas.openxmlformats.org/officeDocument/2006/math">
                    <m:r>
                      <a:rPr kumimoji="0" lang="en-US" sz="2200" b="0" i="1" u="none" strike="noStrike" kern="1200" cap="none" spc="0" normalizeH="0" baseline="0" noProof="0" dirty="0" smtClean="0">
                        <a:ln>
                          <a:noFill/>
                        </a:ln>
                        <a:solidFill>
                          <a:prstClr val="black"/>
                        </a:solidFill>
                        <a:effectLst/>
                        <a:uLnTx/>
                        <a:uFillTx/>
                        <a:latin typeface="Cambria Math" panose="02040503050406030204" pitchFamily="18" charset="0"/>
                        <a:ea typeface="Cambria Math" panose="02040503050406030204" pitchFamily="18" charset="0"/>
                      </a:rPr>
                      <m:t>≠</m:t>
                    </m:r>
                  </m:oMath>
                </a14:m>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p>
              <a:p>
                <a:pPr marL="0" marR="0" lvl="1" indent="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Proof</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We show that</a:t>
                </a:r>
                <a:endParaRPr lang="en-US" dirty="0"/>
              </a:p>
            </p:txBody>
          </p:sp>
        </mc:Choice>
        <mc:Fallback xmlns="">
          <p:sp>
            <p:nvSpPr>
              <p:cNvPr id="5" name="Content Placeholder 4">
                <a:extLst>
                  <a:ext uri="{FF2B5EF4-FFF2-40B4-BE49-F238E27FC236}">
                    <a16:creationId xmlns:a16="http://schemas.microsoft.com/office/drawing/2014/main" id="{5F99483F-3C4E-4F6E-AA22-36CEDF5A4821}"/>
                  </a:ext>
                </a:extLst>
              </p:cNvPr>
              <p:cNvSpPr>
                <a:spLocks noGrp="1" noRot="1" noChangeAspect="1" noMove="1" noResize="1" noEditPoints="1" noAdjustHandles="1" noChangeArrowheads="1" noChangeShapeType="1" noTextEdit="1"/>
              </p:cNvSpPr>
              <p:nvPr>
                <p:ph idx="11"/>
              </p:nvPr>
            </p:nvSpPr>
            <p:spPr>
              <a:xfrm>
                <a:off x="457200" y="2677668"/>
                <a:ext cx="3011932" cy="1446276"/>
              </a:xfrm>
              <a:blipFill>
                <a:blip r:embed="rId4"/>
                <a:stretch>
                  <a:fillRect l="-3036" t="-2521" b="-8403"/>
                </a:stretch>
              </a:blipFill>
            </p:spPr>
            <p:txBody>
              <a:bodyPr/>
              <a:lstStyle/>
              <a:p>
                <a:r>
                  <a:rPr lang="en-US">
                    <a:noFill/>
                  </a:rPr>
                  <a:t> </a:t>
                </a:r>
              </a:p>
            </p:txBody>
          </p:sp>
        </mc:Fallback>
      </mc:AlternateContent>
      <p:graphicFrame>
        <p:nvGraphicFramePr>
          <p:cNvPr id="27" name="Object 26">
            <a:extLst>
              <a:ext uri="{FF2B5EF4-FFF2-40B4-BE49-F238E27FC236}">
                <a16:creationId xmlns:a16="http://schemas.microsoft.com/office/drawing/2014/main" id="{2E61D15B-D5D2-410A-935E-8B6E0357BF9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56219194"/>
              </p:ext>
            </p:extLst>
          </p:nvPr>
        </p:nvGraphicFramePr>
        <p:xfrm>
          <a:off x="3145536" y="3675888"/>
          <a:ext cx="323596" cy="448056"/>
        </p:xfrm>
        <a:graphic>
          <a:graphicData uri="http://schemas.openxmlformats.org/presentationml/2006/ole">
            <mc:AlternateContent xmlns:mc="http://schemas.openxmlformats.org/markup-compatibility/2006">
              <mc:Choice xmlns:v="urn:schemas-microsoft-com:vml" Requires="v">
                <p:oleObj name="Equation" r:id="rId5" imgW="164880" imgH="228600" progId="Equation.DSMT4">
                  <p:embed/>
                </p:oleObj>
              </mc:Choice>
              <mc:Fallback>
                <p:oleObj name="Equation" r:id="rId5" imgW="164880" imgH="228600" progId="Equation.DSMT4">
                  <p:embed/>
                  <p:pic>
                    <p:nvPicPr>
                      <p:cNvPr id="0" name=""/>
                      <p:cNvPicPr/>
                      <p:nvPr/>
                    </p:nvPicPr>
                    <p:blipFill>
                      <a:blip r:embed="rId6"/>
                      <a:stretch>
                        <a:fillRect/>
                      </a:stretch>
                    </p:blipFill>
                    <p:spPr>
                      <a:xfrm>
                        <a:off x="3145536" y="3675888"/>
                        <a:ext cx="323596" cy="448056"/>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7E64CBA3-AEF4-40B6-B5FC-72DE4CD20D0C}"/>
              </a:ext>
            </a:extLst>
          </p:cNvPr>
          <p:cNvSpPr>
            <a:spLocks noGrp="1"/>
          </p:cNvSpPr>
          <p:nvPr>
            <p:ph idx="12"/>
          </p:nvPr>
        </p:nvSpPr>
        <p:spPr>
          <a:xfrm>
            <a:off x="3388870" y="3639312"/>
            <a:ext cx="4572000" cy="475488"/>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implies (</a:t>
            </a:r>
            <a:r>
              <a:rPr kumimoji="0" lang="en-US" sz="24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ii</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Assume that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a:t>
            </a:r>
            <a:r>
              <a:rPr kumimoji="0" lang="en-US" sz="1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Now</a:t>
            </a:r>
            <a:endParaRPr lang="en-US" dirty="0"/>
          </a:p>
        </p:txBody>
      </p:sp>
      <p:sp>
        <p:nvSpPr>
          <p:cNvPr id="7" name="Content Placeholder 6">
            <a:extLst>
              <a:ext uri="{FF2B5EF4-FFF2-40B4-BE49-F238E27FC236}">
                <a16:creationId xmlns:a16="http://schemas.microsoft.com/office/drawing/2014/main" id="{3B612B58-E137-42C2-AC75-0D0AB3F5884A}"/>
              </a:ext>
            </a:extLst>
          </p:cNvPr>
          <p:cNvSpPr>
            <a:spLocks noGrp="1"/>
          </p:cNvSpPr>
          <p:nvPr>
            <p:ph idx="13"/>
          </p:nvPr>
        </p:nvSpPr>
        <p:spPr>
          <a:xfrm>
            <a:off x="457200" y="4021836"/>
            <a:ext cx="8153400" cy="2077212"/>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suppose that c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symmetric,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transitive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it follows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Hence,</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Therefore,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similar argument (omitted here) shows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Since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have shown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sp>
        <p:nvSpPr>
          <p:cNvPr id="17" name="Content Placeholder 16">
            <a:extLst>
              <a:ext uri="{FF2B5EF4-FFF2-40B4-BE49-F238E27FC236}">
                <a16:creationId xmlns:a16="http://schemas.microsoft.com/office/drawing/2014/main" id="{B7ECD1D2-D07D-40D5-AB28-03F6CB34CAB2}"/>
              </a:ext>
            </a:extLst>
          </p:cNvPr>
          <p:cNvSpPr>
            <a:spLocks noGrp="1"/>
          </p:cNvSpPr>
          <p:nvPr>
            <p:ph idx="23"/>
          </p:nvPr>
        </p:nvSpPr>
        <p:spPr>
          <a:xfrm>
            <a:off x="457200" y="6099048"/>
            <a:ext cx="7848600" cy="530352"/>
          </a:xfrm>
        </p:spPr>
        <p:txBody>
          <a:bodyPr/>
          <a:lstStyle/>
          <a:p>
            <a:pPr marL="0" marR="0" lvl="0" indent="0" algn="ctr"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text for proof that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ii</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implies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iii</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iii</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implies</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8" name="Object 27">
            <a:extLst>
              <a:ext uri="{FF2B5EF4-FFF2-40B4-BE49-F238E27FC236}">
                <a16:creationId xmlns:a16="http://schemas.microsoft.com/office/drawing/2014/main" id="{1C531563-B295-47B8-A700-21245D84406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47999074"/>
              </p:ext>
            </p:extLst>
          </p:nvPr>
        </p:nvGraphicFramePr>
        <p:xfrm>
          <a:off x="7680325" y="6126163"/>
          <a:ext cx="396875" cy="447675"/>
        </p:xfrm>
        <a:graphic>
          <a:graphicData uri="http://schemas.openxmlformats.org/presentationml/2006/ole">
            <mc:AlternateContent xmlns:mc="http://schemas.openxmlformats.org/markup-compatibility/2006">
              <mc:Choice xmlns:v="urn:schemas-microsoft-com:vml" Requires="v">
                <p:oleObj name="Equation" r:id="rId7" imgW="203040" imgH="228600" progId="Equation.DSMT4">
                  <p:embed/>
                </p:oleObj>
              </mc:Choice>
              <mc:Fallback>
                <p:oleObj name="Equation" r:id="rId7" imgW="203040" imgH="228600" progId="Equation.DSMT4">
                  <p:embed/>
                  <p:pic>
                    <p:nvPicPr>
                      <p:cNvPr id="0" name=""/>
                      <p:cNvPicPr/>
                      <p:nvPr/>
                    </p:nvPicPr>
                    <p:blipFill>
                      <a:blip r:embed="rId8"/>
                      <a:stretch>
                        <a:fillRect/>
                      </a:stretch>
                    </p:blipFill>
                    <p:spPr>
                      <a:xfrm>
                        <a:off x="7680325" y="6126163"/>
                        <a:ext cx="396875" cy="447675"/>
                      </a:xfrm>
                      <a:prstGeom prst="rect">
                        <a:avLst/>
                      </a:prstGeom>
                    </p:spPr>
                  </p:pic>
                </p:oleObj>
              </mc:Fallback>
            </mc:AlternateContent>
          </a:graphicData>
        </a:graphic>
      </p:graphicFrame>
      <p:sp>
        <p:nvSpPr>
          <p:cNvPr id="25" name="Slide Number Placeholder 5">
            <a:extLst>
              <a:ext uri="{FF2B5EF4-FFF2-40B4-BE49-F238E27FC236}">
                <a16:creationId xmlns:a16="http://schemas.microsoft.com/office/drawing/2014/main" id="{2FA6AB05-94AE-46DE-9426-6D92E2E7BDE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39</a:t>
            </a:fld>
            <a:endParaRPr lang="en-US" dirty="0">
              <a:solidFill>
                <a:schemeClr val="bg1"/>
              </a:solidFill>
              <a:latin typeface="Calibri (Body)"/>
            </a:endParaRPr>
          </a:p>
        </p:txBody>
      </p:sp>
    </p:spTree>
    <p:extLst>
      <p:ext uri="{BB962C8B-B14F-4D97-AF65-F5344CB8AC3E}">
        <p14:creationId xmlns:p14="http://schemas.microsoft.com/office/powerpoint/2010/main" val="53547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Section Summary </a:t>
            </a:r>
            <a:r>
              <a:rPr lang="en-US" sz="1600" dirty="0">
                <a:latin typeface="+mj-lt"/>
              </a:rPr>
              <a:t>1</a:t>
            </a:r>
          </a:p>
        </p:txBody>
      </p:sp>
      <p:sp>
        <p:nvSpPr>
          <p:cNvPr id="3" name="Content Placeholder 2"/>
          <p:cNvSpPr>
            <a:spLocks noGrp="1"/>
          </p:cNvSpPr>
          <p:nvPr>
            <p:ph idx="1"/>
          </p:nvPr>
        </p:nvSpPr>
        <p:spPr/>
        <p:txBody>
          <a:bodyPr/>
          <a:lstStyle/>
          <a:p>
            <a:r>
              <a:rPr lang="en-US" dirty="0"/>
              <a:t>Relations and Functions.</a:t>
            </a:r>
          </a:p>
          <a:p>
            <a:r>
              <a:rPr lang="en-US" dirty="0"/>
              <a:t>Properties of Relations.</a:t>
            </a:r>
          </a:p>
          <a:p>
            <a:pPr marL="347472" lvl="1"/>
            <a:r>
              <a:rPr lang="en-US" dirty="0"/>
              <a:t>Reflexive Relations.</a:t>
            </a:r>
          </a:p>
          <a:p>
            <a:pPr marL="347472" lvl="1"/>
            <a:r>
              <a:rPr lang="en-US" dirty="0"/>
              <a:t>Symmetric and Antisymmetric Relations.</a:t>
            </a:r>
          </a:p>
          <a:p>
            <a:pPr marL="347472" lvl="1"/>
            <a:r>
              <a:rPr lang="en-US" dirty="0"/>
              <a:t>Transitive Relations.</a:t>
            </a:r>
          </a:p>
          <a:p>
            <a:r>
              <a:rPr lang="en-US" dirty="0"/>
              <a:t>Combining Relations.</a:t>
            </a:r>
          </a:p>
        </p:txBody>
      </p:sp>
      <p:sp>
        <p:nvSpPr>
          <p:cNvPr id="4" name="Slide Number Placeholder 5">
            <a:extLst>
              <a:ext uri="{FF2B5EF4-FFF2-40B4-BE49-F238E27FC236}">
                <a16:creationId xmlns:a16="http://schemas.microsoft.com/office/drawing/2014/main" id="{A80BC47A-C9E1-4693-840C-9144131C9BA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a:t>
            </a:fld>
            <a:endParaRPr lang="en-US" dirty="0">
              <a:solidFill>
                <a:schemeClr val="bg1"/>
              </a:solidFill>
              <a:latin typeface="Calibri (Body)"/>
            </a:endParaRPr>
          </a:p>
        </p:txBody>
      </p:sp>
    </p:spTree>
    <p:extLst>
      <p:ext uri="{BB962C8B-B14F-4D97-AF65-F5344CB8AC3E}">
        <p14:creationId xmlns:p14="http://schemas.microsoft.com/office/powerpoint/2010/main" val="3075522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C88DC-677A-43D2-971B-AD9970120460}"/>
              </a:ext>
            </a:extLst>
          </p:cNvPr>
          <p:cNvSpPr>
            <a:spLocks noGrp="1"/>
          </p:cNvSpPr>
          <p:nvPr>
            <p:ph type="title"/>
          </p:nvPr>
        </p:nvSpPr>
        <p:spPr/>
        <p:txBody>
          <a:bodyPr/>
          <a:lstStyle/>
          <a:p>
            <a:r>
              <a:rPr lang="en-US" dirty="0">
                <a:latin typeface="+mj-lt"/>
              </a:rPr>
              <a:t>Partition of a Set</a:t>
            </a:r>
            <a:endParaRPr lang="en-US" dirty="0"/>
          </a:p>
        </p:txBody>
      </p:sp>
      <p:sp>
        <p:nvSpPr>
          <p:cNvPr id="3" name="Content Placeholder 2">
            <a:extLst>
              <a:ext uri="{FF2B5EF4-FFF2-40B4-BE49-F238E27FC236}">
                <a16:creationId xmlns:a16="http://schemas.microsoft.com/office/drawing/2014/main" id="{43F7C901-8B2E-4FDC-8D1D-9B872784B4A3}"/>
              </a:ext>
            </a:extLst>
          </p:cNvPr>
          <p:cNvSpPr>
            <a:spLocks noGrp="1"/>
          </p:cNvSpPr>
          <p:nvPr>
            <p:ph idx="1"/>
          </p:nvPr>
        </p:nvSpPr>
        <p:spPr>
          <a:xfrm>
            <a:off x="457200" y="1295400"/>
            <a:ext cx="8382000" cy="473964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partition</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a set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 </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collection of disjoint nonempty subsets of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that have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as their union. In other words, the collection of subsets</a:t>
            </a:r>
            <a:endPar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8" name="Object 17">
            <a:extLst>
              <a:ext uri="{FF2B5EF4-FFF2-40B4-BE49-F238E27FC236}">
                <a16:creationId xmlns:a16="http://schemas.microsoft.com/office/drawing/2014/main" id="{86D52C2D-BDC5-4F41-BF7A-292E94BE5FE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48656728"/>
              </p:ext>
            </p:extLst>
          </p:nvPr>
        </p:nvGraphicFramePr>
        <p:xfrm>
          <a:off x="1828800" y="2813304"/>
          <a:ext cx="531796" cy="594360"/>
        </p:xfrm>
        <a:graphic>
          <a:graphicData uri="http://schemas.openxmlformats.org/presentationml/2006/ole">
            <mc:AlternateContent xmlns:mc="http://schemas.openxmlformats.org/markup-compatibility/2006">
              <mc:Choice xmlns:v="urn:schemas-microsoft-com:vml" Requires="v">
                <p:oleObj name="Equation" r:id="rId2" imgW="215640" imgH="241200" progId="Equation.DSMT4">
                  <p:embed/>
                </p:oleObj>
              </mc:Choice>
              <mc:Fallback>
                <p:oleObj name="Equation" r:id="rId2" imgW="215640" imgH="241200" progId="Equation.DSMT4">
                  <p:embed/>
                  <p:pic>
                    <p:nvPicPr>
                      <p:cNvPr id="0" name=""/>
                      <p:cNvPicPr/>
                      <p:nvPr/>
                    </p:nvPicPr>
                    <p:blipFill>
                      <a:blip r:embed="rId3"/>
                      <a:stretch>
                        <a:fillRect/>
                      </a:stretch>
                    </p:blipFill>
                    <p:spPr>
                      <a:xfrm>
                        <a:off x="1828800" y="2813304"/>
                        <a:ext cx="531796" cy="594360"/>
                      </a:xfrm>
                      <a:prstGeom prst="rect">
                        <a:avLst/>
                      </a:prstGeom>
                    </p:spPr>
                  </p:pic>
                </p:oleObj>
              </mc:Fallback>
            </mc:AlternateContent>
          </a:graphicData>
        </a:graphic>
      </p:graphicFrame>
      <p:sp>
        <p:nvSpPr>
          <p:cNvPr id="4" name="Content Placeholder 3" hidden="1">
            <a:extLst>
              <a:ext uri="{FF2B5EF4-FFF2-40B4-BE49-F238E27FC236}">
                <a16:creationId xmlns:a16="http://schemas.microsoft.com/office/drawing/2014/main" id="{1A4FC0D6-9060-4A45-A0C4-EAECD770A71B}"/>
              </a:ext>
            </a:extLst>
          </p:cNvPr>
          <p:cNvSpPr>
            <a:spLocks noGrp="1"/>
          </p:cNvSpPr>
          <p:nvPr>
            <p:ph idx="10"/>
          </p:nvPr>
        </p:nvSpPr>
        <p:spPr/>
        <p:txBody>
          <a:bodyPr/>
          <a:lstStyle/>
          <a:p>
            <a:endParaRPr lang="en-US"/>
          </a:p>
        </p:txBody>
      </p:sp>
      <p:sp>
        <p:nvSpPr>
          <p:cNvPr id="5" name="Content Placeholder 4">
            <a:extLst>
              <a:ext uri="{FF2B5EF4-FFF2-40B4-BE49-F238E27FC236}">
                <a16:creationId xmlns:a16="http://schemas.microsoft.com/office/drawing/2014/main" id="{7BFD465C-AEEE-4D4D-B587-89F58AFA2032}"/>
              </a:ext>
            </a:extLst>
          </p:cNvPr>
          <p:cNvSpPr>
            <a:spLocks noGrp="1"/>
          </p:cNvSpPr>
          <p:nvPr>
            <p:ph idx="11"/>
          </p:nvPr>
        </p:nvSpPr>
        <p:spPr>
          <a:xfrm>
            <a:off x="2275586" y="2767584"/>
            <a:ext cx="6326206" cy="613754"/>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where </a:t>
            </a:r>
            <a:r>
              <a:rPr kumimoji="0" lang="en-US" sz="3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(where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index set),</a:t>
            </a:r>
            <a:endParaRPr lang="en-US" dirty="0"/>
          </a:p>
        </p:txBody>
      </p:sp>
      <p:sp>
        <p:nvSpPr>
          <p:cNvPr id="6" name="Content Placeholder 5">
            <a:extLst>
              <a:ext uri="{FF2B5EF4-FFF2-40B4-BE49-F238E27FC236}">
                <a16:creationId xmlns:a16="http://schemas.microsoft.com/office/drawing/2014/main" id="{3BE17011-7685-41FF-A88D-23AB7FCBC463}"/>
              </a:ext>
            </a:extLst>
          </p:cNvPr>
          <p:cNvSpPr>
            <a:spLocks noGrp="1"/>
          </p:cNvSpPr>
          <p:nvPr>
            <p:ph idx="12"/>
          </p:nvPr>
        </p:nvSpPr>
        <p:spPr>
          <a:xfrm>
            <a:off x="457200" y="3241063"/>
            <a:ext cx="6934200" cy="110351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forms a partition of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and only if</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lang="en-US" i="1" dirty="0">
                <a:solidFill>
                  <a:prstClr val="black"/>
                </a:solidFill>
                <a:latin typeface="Calibri (Body)"/>
              </a:rPr>
              <a:t> </a:t>
            </a:r>
            <a:endParaRPr lang="en-US" dirty="0"/>
          </a:p>
        </p:txBody>
      </p:sp>
      <p:graphicFrame>
        <p:nvGraphicFramePr>
          <p:cNvPr id="21" name="Object 20">
            <a:extLst>
              <a:ext uri="{FF2B5EF4-FFF2-40B4-BE49-F238E27FC236}">
                <a16:creationId xmlns:a16="http://schemas.microsoft.com/office/drawing/2014/main" id="{47BF2B63-8A57-454C-A694-797970C1DE1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18813879"/>
              </p:ext>
            </p:extLst>
          </p:nvPr>
        </p:nvGraphicFramePr>
        <p:xfrm>
          <a:off x="838200" y="3977640"/>
          <a:ext cx="404261" cy="548640"/>
        </p:xfrm>
        <a:graphic>
          <a:graphicData uri="http://schemas.openxmlformats.org/presentationml/2006/ole">
            <mc:AlternateContent xmlns:mc="http://schemas.openxmlformats.org/markup-compatibility/2006">
              <mc:Choice xmlns:v="urn:schemas-microsoft-com:vml" Requires="v">
                <p:oleObj name="Equation" r:id="rId4" imgW="177480" imgH="241200" progId="Equation.DSMT4">
                  <p:embed/>
                </p:oleObj>
              </mc:Choice>
              <mc:Fallback>
                <p:oleObj name="Equation" r:id="rId4" imgW="177480" imgH="241200" progId="Equation.DSMT4">
                  <p:embed/>
                  <p:pic>
                    <p:nvPicPr>
                      <p:cNvPr id="0" name=""/>
                      <p:cNvPicPr/>
                      <p:nvPr/>
                    </p:nvPicPr>
                    <p:blipFill>
                      <a:blip r:embed="rId5"/>
                      <a:stretch>
                        <a:fillRect/>
                      </a:stretch>
                    </p:blipFill>
                    <p:spPr>
                      <a:xfrm>
                        <a:off x="838200" y="3977640"/>
                        <a:ext cx="404261" cy="54864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1088B3D7-97F5-418A-AD97-C9330F556CF0}"/>
              </a:ext>
            </a:extLst>
          </p:cNvPr>
          <p:cNvSpPr>
            <a:spLocks noGrp="1"/>
          </p:cNvSpPr>
          <p:nvPr>
            <p:ph idx="13"/>
          </p:nvPr>
        </p:nvSpPr>
        <p:spPr>
          <a:xfrm>
            <a:off x="1151382" y="3973486"/>
            <a:ext cx="1981200" cy="55694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 for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a:t>
            </a:r>
            <a:endParaRPr lang="en-US" dirty="0"/>
          </a:p>
        </p:txBody>
      </p:sp>
      <p:sp>
        <p:nvSpPr>
          <p:cNvPr id="8" name="Content Placeholder 7">
            <a:extLst>
              <a:ext uri="{FF2B5EF4-FFF2-40B4-BE49-F238E27FC236}">
                <a16:creationId xmlns:a16="http://schemas.microsoft.com/office/drawing/2014/main" id="{E4C84914-39F3-4B27-9F0B-D55D3F53802A}"/>
              </a:ext>
            </a:extLst>
          </p:cNvPr>
          <p:cNvSpPr>
            <a:spLocks noGrp="1"/>
          </p:cNvSpPr>
          <p:nvPr>
            <p:ph idx="14"/>
          </p:nvPr>
        </p:nvSpPr>
        <p:spPr>
          <a:xfrm>
            <a:off x="457200" y="4627451"/>
            <a:ext cx="601218" cy="562356"/>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lang="en-US" i="1" dirty="0">
                <a:solidFill>
                  <a:prstClr val="black"/>
                </a:solidFill>
                <a:latin typeface="Calibri (Body)"/>
              </a:rPr>
              <a:t> </a:t>
            </a:r>
            <a:endParaRPr lang="en-US" dirty="0"/>
          </a:p>
        </p:txBody>
      </p:sp>
      <p:graphicFrame>
        <p:nvGraphicFramePr>
          <p:cNvPr id="22" name="Object 21">
            <a:extLst>
              <a:ext uri="{FF2B5EF4-FFF2-40B4-BE49-F238E27FC236}">
                <a16:creationId xmlns:a16="http://schemas.microsoft.com/office/drawing/2014/main" id="{057BBA62-D5F7-4028-B463-BE19DD2507C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13449785"/>
              </p:ext>
            </p:extLst>
          </p:nvPr>
        </p:nvGraphicFramePr>
        <p:xfrm>
          <a:off x="831088" y="4635777"/>
          <a:ext cx="1098550" cy="547688"/>
        </p:xfrm>
        <a:graphic>
          <a:graphicData uri="http://schemas.openxmlformats.org/presentationml/2006/ole">
            <mc:AlternateContent xmlns:mc="http://schemas.openxmlformats.org/markup-compatibility/2006">
              <mc:Choice xmlns:v="urn:schemas-microsoft-com:vml" Requires="v">
                <p:oleObj name="Equation" r:id="rId6" imgW="482400" imgH="241200" progId="Equation.DSMT4">
                  <p:embed/>
                </p:oleObj>
              </mc:Choice>
              <mc:Fallback>
                <p:oleObj name="Equation" r:id="rId6" imgW="482400" imgH="241200" progId="Equation.DSMT4">
                  <p:embed/>
                  <p:pic>
                    <p:nvPicPr>
                      <p:cNvPr id="0" name=""/>
                      <p:cNvPicPr/>
                      <p:nvPr/>
                    </p:nvPicPr>
                    <p:blipFill>
                      <a:blip r:embed="rId7"/>
                      <a:stretch>
                        <a:fillRect/>
                      </a:stretch>
                    </p:blipFill>
                    <p:spPr>
                      <a:xfrm>
                        <a:off x="831088" y="4635777"/>
                        <a:ext cx="1098550" cy="547688"/>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358D8149-C7D1-4F60-8331-A4ECABB3D1D3}"/>
              </a:ext>
            </a:extLst>
          </p:cNvPr>
          <p:cNvSpPr>
            <a:spLocks noGrp="1"/>
          </p:cNvSpPr>
          <p:nvPr>
            <p:ph idx="15"/>
          </p:nvPr>
        </p:nvSpPr>
        <p:spPr>
          <a:xfrm>
            <a:off x="1847088" y="4627451"/>
            <a:ext cx="2522982" cy="562356"/>
          </a:xfrm>
        </p:spPr>
        <p:txBody>
          <a:bodyPr/>
          <a:lstStyle/>
          <a:p>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when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a:t>
            </a:r>
            <a:endParaRPr lang="en-US" dirty="0"/>
          </a:p>
        </p:txBody>
      </p:sp>
      <p:sp>
        <p:nvSpPr>
          <p:cNvPr id="10" name="Content Placeholder 9">
            <a:extLst>
              <a:ext uri="{FF2B5EF4-FFF2-40B4-BE49-F238E27FC236}">
                <a16:creationId xmlns:a16="http://schemas.microsoft.com/office/drawing/2014/main" id="{6A68F7C4-2084-49CC-8598-76065E4F2EF4}"/>
              </a:ext>
            </a:extLst>
          </p:cNvPr>
          <p:cNvSpPr>
            <a:spLocks noGrp="1"/>
          </p:cNvSpPr>
          <p:nvPr>
            <p:ph idx="16"/>
          </p:nvPr>
        </p:nvSpPr>
        <p:spPr>
          <a:xfrm>
            <a:off x="457200" y="5281326"/>
            <a:ext cx="1287018" cy="532068"/>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23" name="Object 22">
            <a:extLst>
              <a:ext uri="{FF2B5EF4-FFF2-40B4-BE49-F238E27FC236}">
                <a16:creationId xmlns:a16="http://schemas.microsoft.com/office/drawing/2014/main" id="{B2A0C6CE-837C-4F31-80AC-A09EC0031F4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89943835"/>
              </p:ext>
            </p:extLst>
          </p:nvPr>
        </p:nvGraphicFramePr>
        <p:xfrm>
          <a:off x="1523111" y="5190953"/>
          <a:ext cx="1460500" cy="857250"/>
        </p:xfrm>
        <a:graphic>
          <a:graphicData uri="http://schemas.openxmlformats.org/presentationml/2006/ole">
            <mc:AlternateContent xmlns:mc="http://schemas.openxmlformats.org/markup-compatibility/2006">
              <mc:Choice xmlns:v="urn:schemas-microsoft-com:vml" Requires="v">
                <p:oleObj name="Equation" r:id="rId8" imgW="583920" imgH="342720" progId="Equation.DSMT4">
                  <p:embed/>
                </p:oleObj>
              </mc:Choice>
              <mc:Fallback>
                <p:oleObj name="Equation" r:id="rId8" imgW="583920" imgH="342720" progId="Equation.DSMT4">
                  <p:embed/>
                  <p:pic>
                    <p:nvPicPr>
                      <p:cNvPr id="0" name=""/>
                      <p:cNvPicPr/>
                      <p:nvPr/>
                    </p:nvPicPr>
                    <p:blipFill>
                      <a:blip r:embed="rId9"/>
                      <a:stretch>
                        <a:fillRect/>
                      </a:stretch>
                    </p:blipFill>
                    <p:spPr>
                      <a:xfrm>
                        <a:off x="1523111" y="5190953"/>
                        <a:ext cx="1460500" cy="857250"/>
                      </a:xfrm>
                      <a:prstGeom prst="rect">
                        <a:avLst/>
                      </a:prstGeom>
                    </p:spPr>
                  </p:pic>
                </p:oleObj>
              </mc:Fallback>
            </mc:AlternateContent>
          </a:graphicData>
        </a:graphic>
      </p:graphicFrame>
      <p:pic>
        <p:nvPicPr>
          <p:cNvPr id="16" name="Picture 4" descr="A partition of a set. There is an ellipse divided into 9 parts labeled from A subscript 1 to A subscript 9.">
            <a:extLst>
              <a:ext uri="{FF2B5EF4-FFF2-40B4-BE49-F238E27FC236}">
                <a16:creationId xmlns:a16="http://schemas.microsoft.com/office/drawing/2014/main" id="{B86E4542-9D49-4F8A-9533-51C80E4557B3}"/>
              </a:ext>
            </a:extLst>
          </p:cNvPr>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5181600" y="3886200"/>
            <a:ext cx="3312160" cy="2103120"/>
          </a:xfrm>
          <a:prstGeom prst="rect">
            <a:avLst/>
          </a:prstGeom>
          <a:extLst>
            <a:ext uri="{909E8E84-426E-40DD-AFC4-6F175D3DCCD1}">
              <a14:hiddenFill xmlns:a14="http://schemas.microsoft.com/office/drawing/2010/main">
                <a:solidFill>
                  <a:srgbClr val="FFFFFF"/>
                </a:solidFill>
              </a14:hiddenFill>
            </a:ext>
          </a:extLst>
        </p:spPr>
      </p:pic>
      <p:sp>
        <p:nvSpPr>
          <p:cNvPr id="12" name="Content Placeholder 11">
            <a:extLst>
              <a:ext uri="{FF2B5EF4-FFF2-40B4-BE49-F238E27FC236}">
                <a16:creationId xmlns:a16="http://schemas.microsoft.com/office/drawing/2014/main" id="{B079E4ED-4E72-445A-A38E-ADCD14280753}"/>
              </a:ext>
            </a:extLst>
          </p:cNvPr>
          <p:cNvSpPr>
            <a:spLocks noGrp="1"/>
          </p:cNvSpPr>
          <p:nvPr>
            <p:ph idx="18"/>
          </p:nvPr>
        </p:nvSpPr>
        <p:spPr>
          <a:xfrm>
            <a:off x="5641848" y="6099048"/>
            <a:ext cx="2587752" cy="454152"/>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Partition of a Set</a:t>
            </a:r>
          </a:p>
        </p:txBody>
      </p:sp>
      <p:sp>
        <p:nvSpPr>
          <p:cNvPr id="17" name="Slide Number Placeholder 5">
            <a:extLst>
              <a:ext uri="{FF2B5EF4-FFF2-40B4-BE49-F238E27FC236}">
                <a16:creationId xmlns:a16="http://schemas.microsoft.com/office/drawing/2014/main" id="{A197E833-0943-483E-9940-F08A076D7E8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40</a:t>
            </a:fld>
            <a:endParaRPr lang="en-US" dirty="0">
              <a:solidFill>
                <a:schemeClr val="bg1"/>
              </a:solidFill>
              <a:latin typeface="Calibri (Body)"/>
            </a:endParaRPr>
          </a:p>
        </p:txBody>
      </p:sp>
    </p:spTree>
    <p:extLst>
      <p:ext uri="{BB962C8B-B14F-4D97-AF65-F5344CB8AC3E}">
        <p14:creationId xmlns:p14="http://schemas.microsoft.com/office/powerpoint/2010/main" val="24569009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3FB7F-4975-4A85-92C9-7A3515DE2CC1}"/>
              </a:ext>
            </a:extLst>
          </p:cNvPr>
          <p:cNvSpPr>
            <a:spLocks noGrp="1"/>
          </p:cNvSpPr>
          <p:nvPr>
            <p:ph type="title"/>
          </p:nvPr>
        </p:nvSpPr>
        <p:spPr/>
        <p:txBody>
          <a:bodyPr/>
          <a:lstStyle/>
          <a:p>
            <a:r>
              <a:rPr lang="en-US" dirty="0">
                <a:latin typeface="+mj-lt"/>
              </a:rPr>
              <a:t>An Equivalence Relation Partitions a Set</a:t>
            </a:r>
            <a:r>
              <a:rPr lang="en-US" sz="1500" dirty="0">
                <a:latin typeface="+mj-lt"/>
              </a:rPr>
              <a:t> 1</a:t>
            </a:r>
            <a:endParaRPr lang="en-US" dirty="0"/>
          </a:p>
        </p:txBody>
      </p:sp>
      <p:sp>
        <p:nvSpPr>
          <p:cNvPr id="3" name="Content Placeholder 2">
            <a:extLst>
              <a:ext uri="{FF2B5EF4-FFF2-40B4-BE49-F238E27FC236}">
                <a16:creationId xmlns:a16="http://schemas.microsoft.com/office/drawing/2014/main" id="{9A9237EA-ECCD-4921-9C41-64A0EC4662A9}"/>
              </a:ext>
            </a:extLst>
          </p:cNvPr>
          <p:cNvSpPr>
            <a:spLocks noGrp="1"/>
          </p:cNvSpPr>
          <p:nvPr>
            <p:ph idx="1"/>
          </p:nvPr>
        </p:nvSpPr>
        <p:spPr>
          <a:xfrm>
            <a:off x="457200" y="1295399"/>
            <a:ext cx="7924800" cy="139646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an equivalence relation on a set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union of all the equivalence classes of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all of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since an element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in its own equivalence class</a:t>
            </a:r>
          </a:p>
        </p:txBody>
      </p:sp>
      <p:graphicFrame>
        <p:nvGraphicFramePr>
          <p:cNvPr id="19" name="Object 18">
            <a:extLst>
              <a:ext uri="{FF2B5EF4-FFF2-40B4-BE49-F238E27FC236}">
                <a16:creationId xmlns:a16="http://schemas.microsoft.com/office/drawing/2014/main" id="{9DCB0AC4-C20B-4D8D-9524-478B1F525EF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20389096"/>
              </p:ext>
            </p:extLst>
          </p:nvPr>
        </p:nvGraphicFramePr>
        <p:xfrm>
          <a:off x="7077456" y="2167128"/>
          <a:ext cx="701039" cy="548640"/>
        </p:xfrm>
        <a:graphic>
          <a:graphicData uri="http://schemas.openxmlformats.org/presentationml/2006/ole">
            <mc:AlternateContent xmlns:mc="http://schemas.openxmlformats.org/markup-compatibility/2006">
              <mc:Choice xmlns:v="urn:schemas-microsoft-com:vml" Requires="v">
                <p:oleObj name="Equation" r:id="rId2" imgW="291960" imgH="228600" progId="Equation.DSMT4">
                  <p:embed/>
                </p:oleObj>
              </mc:Choice>
              <mc:Fallback>
                <p:oleObj name="Equation" r:id="rId2" imgW="291960" imgH="228600" progId="Equation.DSMT4">
                  <p:embed/>
                  <p:pic>
                    <p:nvPicPr>
                      <p:cNvPr id="0" name=""/>
                      <p:cNvPicPr/>
                      <p:nvPr/>
                    </p:nvPicPr>
                    <p:blipFill>
                      <a:blip r:embed="rId3"/>
                      <a:stretch>
                        <a:fillRect/>
                      </a:stretch>
                    </p:blipFill>
                    <p:spPr>
                      <a:xfrm>
                        <a:off x="7077456" y="2167128"/>
                        <a:ext cx="701039" cy="54864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0EB65CC4-A585-4AF5-A509-B0343F8CA82D}"/>
              </a:ext>
            </a:extLst>
          </p:cNvPr>
          <p:cNvSpPr>
            <a:spLocks noGrp="1"/>
          </p:cNvSpPr>
          <p:nvPr>
            <p:ph idx="10"/>
          </p:nvPr>
        </p:nvSpPr>
        <p:spPr>
          <a:xfrm>
            <a:off x="7696200" y="2162366"/>
            <a:ext cx="609600" cy="54863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a:t>
            </a:r>
            <a:endParaRPr lang="en-US" dirty="0"/>
          </a:p>
        </p:txBody>
      </p:sp>
      <p:sp>
        <p:nvSpPr>
          <p:cNvPr id="5" name="Content Placeholder 4">
            <a:extLst>
              <a:ext uri="{FF2B5EF4-FFF2-40B4-BE49-F238E27FC236}">
                <a16:creationId xmlns:a16="http://schemas.microsoft.com/office/drawing/2014/main" id="{04D5AAE8-22F2-4E79-A68B-BBA83CF104C8}"/>
              </a:ext>
            </a:extLst>
          </p:cNvPr>
          <p:cNvSpPr>
            <a:spLocks noGrp="1"/>
          </p:cNvSpPr>
          <p:nvPr>
            <p:ph idx="11"/>
          </p:nvPr>
        </p:nvSpPr>
        <p:spPr>
          <a:xfrm>
            <a:off x="445008" y="2581701"/>
            <a:ext cx="2209800" cy="54863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other words,</a:t>
            </a:r>
            <a:endParaRPr lang="en-US" dirty="0"/>
          </a:p>
        </p:txBody>
      </p:sp>
      <p:graphicFrame>
        <p:nvGraphicFramePr>
          <p:cNvPr id="15" name="Object 3">
            <a:extLst>
              <a:ext uri="{FF2B5EF4-FFF2-40B4-BE49-F238E27FC236}">
                <a16:creationId xmlns:a16="http://schemas.microsoft.com/office/drawing/2014/main" id="{AA952B32-33B1-46B2-A6F7-76573723C53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29535363"/>
              </p:ext>
            </p:extLst>
          </p:nvPr>
        </p:nvGraphicFramePr>
        <p:xfrm>
          <a:off x="3419475" y="2856020"/>
          <a:ext cx="2305050" cy="1091866"/>
        </p:xfrm>
        <a:graphic>
          <a:graphicData uri="http://schemas.openxmlformats.org/presentationml/2006/ole">
            <mc:AlternateContent xmlns:mc="http://schemas.openxmlformats.org/markup-compatibility/2006">
              <mc:Choice xmlns:v="urn:schemas-microsoft-com:vml" Requires="v">
                <p:oleObj name="Equation" r:id="rId4" imgW="723600" imgH="342720" progId="Equation.DSMT4">
                  <p:embed/>
                </p:oleObj>
              </mc:Choice>
              <mc:Fallback>
                <p:oleObj name="Equation" r:id="rId4" imgW="723600" imgH="342720" progId="Equation.DSMT4">
                  <p:embed/>
                  <p:pic>
                    <p:nvPicPr>
                      <p:cNvPr id="9" name="Object 3">
                        <a:extLst>
                          <a:ext uri="{C183D7F6-B498-43B3-948B-1728B52AA6E4}">
                            <adec:decorative xmlns:adec="http://schemas.microsoft.com/office/drawing/2017/decorative" val="1"/>
                          </a:ext>
                        </a:extLst>
                      </p:cNvPr>
                      <p:cNvPicPr/>
                      <p:nvPr/>
                    </p:nvPicPr>
                    <p:blipFill>
                      <a:blip r:embed="rId5"/>
                      <a:stretch>
                        <a:fillRect/>
                      </a:stretch>
                    </p:blipFill>
                    <p:spPr>
                      <a:xfrm>
                        <a:off x="3419475" y="2856020"/>
                        <a:ext cx="2305050" cy="1091866"/>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0D7BB8E5-DCCC-47A3-ADE9-7C28575475C1}"/>
              </a:ext>
            </a:extLst>
          </p:cNvPr>
          <p:cNvSpPr>
            <a:spLocks noGrp="1"/>
          </p:cNvSpPr>
          <p:nvPr>
            <p:ph idx="12"/>
          </p:nvPr>
        </p:nvSpPr>
        <p:spPr>
          <a:xfrm>
            <a:off x="457200" y="4041648"/>
            <a:ext cx="8077200" cy="1002066"/>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From Theorem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it follows that these equivalence classes are either equal or disjoint, so</a:t>
            </a:r>
          </a:p>
        </p:txBody>
      </p:sp>
      <p:graphicFrame>
        <p:nvGraphicFramePr>
          <p:cNvPr id="16" name="Object 5">
            <a:extLst>
              <a:ext uri="{FF2B5EF4-FFF2-40B4-BE49-F238E27FC236}">
                <a16:creationId xmlns:a16="http://schemas.microsoft.com/office/drawing/2014/main" id="{E6C60438-538B-4F40-919C-ADDB98DCD0D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69295460"/>
              </p:ext>
            </p:extLst>
          </p:nvPr>
        </p:nvGraphicFramePr>
        <p:xfrm>
          <a:off x="6026723" y="4459514"/>
          <a:ext cx="2219325" cy="584200"/>
        </p:xfrm>
        <a:graphic>
          <a:graphicData uri="http://schemas.openxmlformats.org/presentationml/2006/ole">
            <mc:AlternateContent xmlns:mc="http://schemas.openxmlformats.org/markup-compatibility/2006">
              <mc:Choice xmlns:v="urn:schemas-microsoft-com:vml" Requires="v">
                <p:oleObj name="Equation" r:id="rId6" imgW="965160" imgH="253800" progId="Equation.DSMT4">
                  <p:embed/>
                </p:oleObj>
              </mc:Choice>
              <mc:Fallback>
                <p:oleObj name="Equation" r:id="rId6" imgW="965160" imgH="253800" progId="Equation.DSMT4">
                  <p:embed/>
                  <p:pic>
                    <p:nvPicPr>
                      <p:cNvPr id="10" name="Object 5">
                        <a:extLst>
                          <a:ext uri="{C183D7F6-B498-43B3-948B-1728B52AA6E4}">
                            <adec:decorative xmlns:adec="http://schemas.microsoft.com/office/drawing/2017/decorative" val="1"/>
                          </a:ext>
                        </a:extLst>
                      </p:cNvPr>
                      <p:cNvPicPr/>
                      <p:nvPr/>
                    </p:nvPicPr>
                    <p:blipFill>
                      <a:blip r:embed="rId7"/>
                      <a:stretch>
                        <a:fillRect/>
                      </a:stretch>
                    </p:blipFill>
                    <p:spPr>
                      <a:xfrm>
                        <a:off x="6026723" y="4459514"/>
                        <a:ext cx="2219325" cy="58420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22D59E23-BE17-4DDF-8677-5930996ABA82}"/>
              </a:ext>
            </a:extLst>
          </p:cNvPr>
          <p:cNvSpPr>
            <a:spLocks noGrp="1"/>
          </p:cNvSpPr>
          <p:nvPr>
            <p:ph idx="13"/>
          </p:nvPr>
        </p:nvSpPr>
        <p:spPr>
          <a:xfrm>
            <a:off x="457200" y="4873752"/>
            <a:ext cx="1219200" cy="527194"/>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when</a:t>
            </a:r>
          </a:p>
        </p:txBody>
      </p:sp>
      <p:graphicFrame>
        <p:nvGraphicFramePr>
          <p:cNvPr id="17" name="Object 7">
            <a:extLst>
              <a:ext uri="{FF2B5EF4-FFF2-40B4-BE49-F238E27FC236}">
                <a16:creationId xmlns:a16="http://schemas.microsoft.com/office/drawing/2014/main" id="{13D5A244-E112-40BE-BB5A-9AB64B189AA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67991392"/>
              </p:ext>
            </p:extLst>
          </p:nvPr>
        </p:nvGraphicFramePr>
        <p:xfrm>
          <a:off x="1412875" y="4893491"/>
          <a:ext cx="1635125" cy="584200"/>
        </p:xfrm>
        <a:graphic>
          <a:graphicData uri="http://schemas.openxmlformats.org/presentationml/2006/ole">
            <mc:AlternateContent xmlns:mc="http://schemas.openxmlformats.org/markup-compatibility/2006">
              <mc:Choice xmlns:v="urn:schemas-microsoft-com:vml" Requires="v">
                <p:oleObj name="Equation" r:id="rId8" imgW="711000" imgH="253800" progId="Equation.DSMT4">
                  <p:embed/>
                </p:oleObj>
              </mc:Choice>
              <mc:Fallback>
                <p:oleObj name="Equation" r:id="rId8" imgW="711000" imgH="253800" progId="Equation.DSMT4">
                  <p:embed/>
                  <p:pic>
                    <p:nvPicPr>
                      <p:cNvPr id="11" name="Object 7">
                        <a:extLst>
                          <a:ext uri="{C183D7F6-B498-43B3-948B-1728B52AA6E4}">
                            <adec:decorative xmlns:adec="http://schemas.microsoft.com/office/drawing/2017/decorative" val="1"/>
                          </a:ext>
                        </a:extLst>
                      </p:cNvPr>
                      <p:cNvPicPr/>
                      <p:nvPr/>
                    </p:nvPicPr>
                    <p:blipFill>
                      <a:blip r:embed="rId9"/>
                      <a:stretch>
                        <a:fillRect/>
                      </a:stretch>
                    </p:blipFill>
                    <p:spPr>
                      <a:xfrm>
                        <a:off x="1412875" y="4893491"/>
                        <a:ext cx="1635125" cy="5842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2D08A183-AC2D-46B5-AE64-693BB7E6D6BD}"/>
              </a:ext>
            </a:extLst>
          </p:cNvPr>
          <p:cNvSpPr>
            <a:spLocks noGrp="1"/>
          </p:cNvSpPr>
          <p:nvPr>
            <p:ph idx="14"/>
          </p:nvPr>
        </p:nvSpPr>
        <p:spPr>
          <a:xfrm>
            <a:off x="457200" y="5641848"/>
            <a:ext cx="8153400" cy="911352"/>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Therefore, the equivalence classes form a partition of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they split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into disjoint subsets.</a:t>
            </a:r>
          </a:p>
        </p:txBody>
      </p:sp>
      <p:sp>
        <p:nvSpPr>
          <p:cNvPr id="18" name="Slide Number Placeholder 5">
            <a:extLst>
              <a:ext uri="{FF2B5EF4-FFF2-40B4-BE49-F238E27FC236}">
                <a16:creationId xmlns:a16="http://schemas.microsoft.com/office/drawing/2014/main" id="{8878084A-090A-4B02-BBE5-F813F285387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41</a:t>
            </a:fld>
            <a:endParaRPr lang="en-US" dirty="0">
              <a:solidFill>
                <a:schemeClr val="bg1"/>
              </a:solidFill>
              <a:latin typeface="Calibri (Body)"/>
            </a:endParaRPr>
          </a:p>
        </p:txBody>
      </p:sp>
    </p:spTree>
    <p:extLst>
      <p:ext uri="{BB962C8B-B14F-4D97-AF65-F5344CB8AC3E}">
        <p14:creationId xmlns:p14="http://schemas.microsoft.com/office/powerpoint/2010/main" val="8447007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EA06E-8C39-4C2A-B083-0BE53BB738AE}"/>
              </a:ext>
            </a:extLst>
          </p:cNvPr>
          <p:cNvSpPr>
            <a:spLocks noGrp="1"/>
          </p:cNvSpPr>
          <p:nvPr>
            <p:ph type="title"/>
          </p:nvPr>
        </p:nvSpPr>
        <p:spPr/>
        <p:txBody>
          <a:bodyPr/>
          <a:lstStyle/>
          <a:p>
            <a:r>
              <a:rPr lang="en-US" dirty="0">
                <a:latin typeface="+mj-lt"/>
              </a:rPr>
              <a:t>An Equivalence Relation Partitions a Set</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8C6F9C2B-1DC6-4FFE-8C00-F81C99E0961A}"/>
              </a:ext>
            </a:extLst>
          </p:cNvPr>
          <p:cNvSpPr>
            <a:spLocks noGrp="1"/>
          </p:cNvSpPr>
          <p:nvPr>
            <p:ph idx="1"/>
          </p:nvPr>
        </p:nvSpPr>
        <p:spPr>
          <a:xfrm>
            <a:off x="457200" y="1295400"/>
            <a:ext cx="8229600" cy="762416"/>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0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an equivalence relation on a set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the equivalence classes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form a partition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Conversely, given a partition</a:t>
            </a:r>
            <a:endPar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6" name="Object 25">
            <a:extLst>
              <a:ext uri="{FF2B5EF4-FFF2-40B4-BE49-F238E27FC236}">
                <a16:creationId xmlns:a16="http://schemas.microsoft.com/office/drawing/2014/main" id="{FD242DE2-4811-4848-9213-E88E2E3D46C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02611678"/>
              </p:ext>
            </p:extLst>
          </p:nvPr>
        </p:nvGraphicFramePr>
        <p:xfrm>
          <a:off x="6926580" y="1591056"/>
          <a:ext cx="1051560" cy="457200"/>
        </p:xfrm>
        <a:graphic>
          <a:graphicData uri="http://schemas.openxmlformats.org/presentationml/2006/ole">
            <mc:AlternateContent xmlns:mc="http://schemas.openxmlformats.org/markup-compatibility/2006">
              <mc:Choice xmlns:v="urn:schemas-microsoft-com:vml" Requires="v">
                <p:oleObj name="Equation" r:id="rId2" imgW="583920" imgH="253800" progId="Equation.DSMT4">
                  <p:embed/>
                </p:oleObj>
              </mc:Choice>
              <mc:Fallback>
                <p:oleObj name="Equation" r:id="rId2" imgW="583920" imgH="253800" progId="Equation.DSMT4">
                  <p:embed/>
                  <p:pic>
                    <p:nvPicPr>
                      <p:cNvPr id="0" name=""/>
                      <p:cNvPicPr/>
                      <p:nvPr/>
                    </p:nvPicPr>
                    <p:blipFill>
                      <a:blip r:embed="rId3"/>
                      <a:stretch>
                        <a:fillRect/>
                      </a:stretch>
                    </p:blipFill>
                    <p:spPr>
                      <a:xfrm>
                        <a:off x="6926580" y="1591056"/>
                        <a:ext cx="1051560" cy="4572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BD2DB854-57AA-4EE9-9FD8-50F9102D9276}"/>
              </a:ext>
            </a:extLst>
          </p:cNvPr>
          <p:cNvSpPr>
            <a:spLocks noGrp="1"/>
          </p:cNvSpPr>
          <p:nvPr>
            <p:ph idx="10"/>
          </p:nvPr>
        </p:nvSpPr>
        <p:spPr>
          <a:xfrm>
            <a:off x="7909560" y="1600200"/>
            <a:ext cx="533400" cy="397764"/>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of</a:t>
            </a:r>
            <a:endParaRPr lang="en-US" dirty="0"/>
          </a:p>
        </p:txBody>
      </p:sp>
      <p:sp>
        <p:nvSpPr>
          <p:cNvPr id="5" name="Content Placeholder 4">
            <a:extLst>
              <a:ext uri="{FF2B5EF4-FFF2-40B4-BE49-F238E27FC236}">
                <a16:creationId xmlns:a16="http://schemas.microsoft.com/office/drawing/2014/main" id="{A20F6020-B5C4-497E-ACAC-A6A08D59D0D2}"/>
              </a:ext>
            </a:extLst>
          </p:cNvPr>
          <p:cNvSpPr>
            <a:spLocks noGrp="1"/>
          </p:cNvSpPr>
          <p:nvPr>
            <p:ph idx="11"/>
          </p:nvPr>
        </p:nvSpPr>
        <p:spPr>
          <a:xfrm>
            <a:off x="457200" y="1913038"/>
            <a:ext cx="6553200" cy="411480"/>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set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 is an equivalence relation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that has the sets</a:t>
            </a:r>
            <a:endParaRPr lang="en-US" dirty="0"/>
          </a:p>
        </p:txBody>
      </p:sp>
      <p:graphicFrame>
        <p:nvGraphicFramePr>
          <p:cNvPr id="27" name="Object 26">
            <a:extLst>
              <a:ext uri="{FF2B5EF4-FFF2-40B4-BE49-F238E27FC236}">
                <a16:creationId xmlns:a16="http://schemas.microsoft.com/office/drawing/2014/main" id="{8DAF2ED8-9A0D-4557-AE71-E7DAB980B0A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30817554"/>
              </p:ext>
            </p:extLst>
          </p:nvPr>
        </p:nvGraphicFramePr>
        <p:xfrm>
          <a:off x="6784848" y="1941576"/>
          <a:ext cx="810768" cy="384048"/>
        </p:xfrm>
        <a:graphic>
          <a:graphicData uri="http://schemas.openxmlformats.org/presentationml/2006/ole">
            <mc:AlternateContent xmlns:mc="http://schemas.openxmlformats.org/markup-compatibility/2006">
              <mc:Choice xmlns:v="urn:schemas-microsoft-com:vml" Requires="v">
                <p:oleObj name="Equation" r:id="rId4" imgW="482400" imgH="228600" progId="Equation.DSMT4">
                  <p:embed/>
                </p:oleObj>
              </mc:Choice>
              <mc:Fallback>
                <p:oleObj name="Equation" r:id="rId4" imgW="482400" imgH="228600" progId="Equation.DSMT4">
                  <p:embed/>
                  <p:pic>
                    <p:nvPicPr>
                      <p:cNvPr id="0" name=""/>
                      <p:cNvPicPr/>
                      <p:nvPr/>
                    </p:nvPicPr>
                    <p:blipFill>
                      <a:blip r:embed="rId5"/>
                      <a:stretch>
                        <a:fillRect/>
                      </a:stretch>
                    </p:blipFill>
                    <p:spPr>
                      <a:xfrm>
                        <a:off x="6784848" y="1941576"/>
                        <a:ext cx="810768" cy="384048"/>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327CFAB4-013E-4468-89F7-416761EC4A8F}"/>
              </a:ext>
            </a:extLst>
          </p:cNvPr>
          <p:cNvSpPr>
            <a:spLocks noGrp="1"/>
          </p:cNvSpPr>
          <p:nvPr>
            <p:ph idx="12"/>
          </p:nvPr>
        </p:nvSpPr>
        <p:spPr>
          <a:xfrm>
            <a:off x="7546848" y="1913038"/>
            <a:ext cx="838200" cy="411479"/>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 its</a:t>
            </a:r>
            <a:endParaRPr lang="en-US" dirty="0"/>
          </a:p>
        </p:txBody>
      </p:sp>
      <p:sp>
        <p:nvSpPr>
          <p:cNvPr id="7" name="Content Placeholder 6">
            <a:extLst>
              <a:ext uri="{FF2B5EF4-FFF2-40B4-BE49-F238E27FC236}">
                <a16:creationId xmlns:a16="http://schemas.microsoft.com/office/drawing/2014/main" id="{43C9A6A9-B102-4AE5-8706-BB19118D9828}"/>
              </a:ext>
            </a:extLst>
          </p:cNvPr>
          <p:cNvSpPr>
            <a:spLocks noGrp="1"/>
          </p:cNvSpPr>
          <p:nvPr>
            <p:ph idx="13"/>
          </p:nvPr>
        </p:nvSpPr>
        <p:spPr>
          <a:xfrm>
            <a:off x="457200" y="2210216"/>
            <a:ext cx="6934200" cy="1355943"/>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equivalence classes. </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Proof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have already shown the first part of the theorem.</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the second part, assume that</a:t>
            </a:r>
            <a:endParaRPr lang="en-US" dirty="0"/>
          </a:p>
        </p:txBody>
      </p:sp>
      <p:graphicFrame>
        <p:nvGraphicFramePr>
          <p:cNvPr id="29" name="Object 28">
            <a:extLst>
              <a:ext uri="{FF2B5EF4-FFF2-40B4-BE49-F238E27FC236}">
                <a16:creationId xmlns:a16="http://schemas.microsoft.com/office/drawing/2014/main" id="{BC8988CD-F416-40E2-A3E4-847A54E81D1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26168191"/>
              </p:ext>
            </p:extLst>
          </p:nvPr>
        </p:nvGraphicFramePr>
        <p:xfrm>
          <a:off x="3995928" y="3108960"/>
          <a:ext cx="1051560" cy="457200"/>
        </p:xfrm>
        <a:graphic>
          <a:graphicData uri="http://schemas.openxmlformats.org/presentationml/2006/ole">
            <mc:AlternateContent xmlns:mc="http://schemas.openxmlformats.org/markup-compatibility/2006">
              <mc:Choice xmlns:v="urn:schemas-microsoft-com:vml" Requires="v">
                <p:oleObj name="Equation" r:id="rId6" imgW="583920" imgH="253800" progId="Equation.DSMT4">
                  <p:embed/>
                </p:oleObj>
              </mc:Choice>
              <mc:Fallback>
                <p:oleObj name="Equation" r:id="rId6" imgW="583920" imgH="253800" progId="Equation.DSMT4">
                  <p:embed/>
                  <p:pic>
                    <p:nvPicPr>
                      <p:cNvPr id="0" name=""/>
                      <p:cNvPicPr/>
                      <p:nvPr/>
                    </p:nvPicPr>
                    <p:blipFill>
                      <a:blip r:embed="rId7"/>
                      <a:stretch>
                        <a:fillRect/>
                      </a:stretch>
                    </p:blipFill>
                    <p:spPr>
                      <a:xfrm>
                        <a:off x="3995928" y="3108960"/>
                        <a:ext cx="1051560" cy="4572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30E9C218-D744-4749-B570-239206D42853}"/>
              </a:ext>
            </a:extLst>
          </p:cNvPr>
          <p:cNvSpPr>
            <a:spLocks noGrp="1"/>
          </p:cNvSpPr>
          <p:nvPr>
            <p:ph idx="14"/>
          </p:nvPr>
        </p:nvSpPr>
        <p:spPr>
          <a:xfrm>
            <a:off x="4960699" y="3129054"/>
            <a:ext cx="3581400" cy="437106"/>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partition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a:t>
            </a:r>
            <a:endParaRPr lang="en-US" dirty="0"/>
          </a:p>
        </p:txBody>
      </p:sp>
      <p:sp>
        <p:nvSpPr>
          <p:cNvPr id="9" name="Content Placeholder 8">
            <a:extLst>
              <a:ext uri="{FF2B5EF4-FFF2-40B4-BE49-F238E27FC236}">
                <a16:creationId xmlns:a16="http://schemas.microsoft.com/office/drawing/2014/main" id="{2482C91A-964D-4604-AD6F-6734242B4218}"/>
              </a:ext>
            </a:extLst>
          </p:cNvPr>
          <p:cNvSpPr>
            <a:spLocks noGrp="1"/>
          </p:cNvSpPr>
          <p:nvPr>
            <p:ph idx="15"/>
          </p:nvPr>
        </p:nvSpPr>
        <p:spPr>
          <a:xfrm>
            <a:off x="457200" y="3429000"/>
            <a:ext cx="7927848" cy="685800"/>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relation on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consisting of the pairs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where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belong to the same subset</a:t>
            </a:r>
            <a:endParaRPr lang="en-US" dirty="0"/>
          </a:p>
        </p:txBody>
      </p:sp>
      <p:graphicFrame>
        <p:nvGraphicFramePr>
          <p:cNvPr id="30" name="Object 29">
            <a:extLst>
              <a:ext uri="{FF2B5EF4-FFF2-40B4-BE49-F238E27FC236}">
                <a16:creationId xmlns:a16="http://schemas.microsoft.com/office/drawing/2014/main" id="{537E6323-ED58-4CA2-B878-3F7F60D21F4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52659072"/>
              </p:ext>
            </p:extLst>
          </p:nvPr>
        </p:nvGraphicFramePr>
        <p:xfrm>
          <a:off x="1234440" y="3771900"/>
          <a:ext cx="303197" cy="411480"/>
        </p:xfrm>
        <a:graphic>
          <a:graphicData uri="http://schemas.openxmlformats.org/presentationml/2006/ole">
            <mc:AlternateContent xmlns:mc="http://schemas.openxmlformats.org/markup-compatibility/2006">
              <mc:Choice xmlns:v="urn:schemas-microsoft-com:vml" Requires="v">
                <p:oleObj name="Equation" r:id="rId8" imgW="177480" imgH="241200" progId="Equation.DSMT4">
                  <p:embed/>
                </p:oleObj>
              </mc:Choice>
              <mc:Fallback>
                <p:oleObj name="Equation" r:id="rId8" imgW="177480" imgH="241200" progId="Equation.DSMT4">
                  <p:embed/>
                  <p:pic>
                    <p:nvPicPr>
                      <p:cNvPr id="0" name=""/>
                      <p:cNvPicPr/>
                      <p:nvPr/>
                    </p:nvPicPr>
                    <p:blipFill>
                      <a:blip r:embed="rId9"/>
                      <a:stretch>
                        <a:fillRect/>
                      </a:stretch>
                    </p:blipFill>
                    <p:spPr>
                      <a:xfrm>
                        <a:off x="1234440" y="3771900"/>
                        <a:ext cx="303197" cy="41148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10799E0B-47BD-4A37-AC48-C35E693D270E}"/>
              </a:ext>
            </a:extLst>
          </p:cNvPr>
          <p:cNvSpPr>
            <a:spLocks noGrp="1"/>
          </p:cNvSpPr>
          <p:nvPr>
            <p:ph idx="16"/>
          </p:nvPr>
        </p:nvSpPr>
        <p:spPr>
          <a:xfrm>
            <a:off x="1446276" y="3746693"/>
            <a:ext cx="7391400" cy="381000"/>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 the partition. We must show that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satisfies the properties of an</a:t>
            </a:r>
            <a:endParaRPr lang="en-US" dirty="0"/>
          </a:p>
        </p:txBody>
      </p:sp>
      <p:sp>
        <p:nvSpPr>
          <p:cNvPr id="11" name="Content Placeholder 10">
            <a:extLst>
              <a:ext uri="{FF2B5EF4-FFF2-40B4-BE49-F238E27FC236}">
                <a16:creationId xmlns:a16="http://schemas.microsoft.com/office/drawing/2014/main" id="{C06FC6DC-5536-4702-A213-ACCDFB8584C5}"/>
              </a:ext>
            </a:extLst>
          </p:cNvPr>
          <p:cNvSpPr>
            <a:spLocks noGrp="1"/>
          </p:cNvSpPr>
          <p:nvPr>
            <p:ph idx="17"/>
          </p:nvPr>
        </p:nvSpPr>
        <p:spPr>
          <a:xfrm>
            <a:off x="457200" y="4038600"/>
            <a:ext cx="8229600" cy="25146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equivalence relation.</a:t>
            </a: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Reflexivity</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 every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in the same subset as itself. </a:t>
            </a: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Symmetry</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in the same subset of the partition, so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Transitivity</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b,c</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in the same subset of the partition, as are</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Since the subsets are disjoint and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belongs to both, the  two subsets of the partition must be identical. Therefore,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a,c</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since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belong to the same subset of the partition.</a:t>
            </a:r>
          </a:p>
        </p:txBody>
      </p:sp>
      <p:sp>
        <p:nvSpPr>
          <p:cNvPr id="25" name="Slide Number Placeholder 5">
            <a:extLst>
              <a:ext uri="{FF2B5EF4-FFF2-40B4-BE49-F238E27FC236}">
                <a16:creationId xmlns:a16="http://schemas.microsoft.com/office/drawing/2014/main" id="{26FAAED9-E18B-441D-887A-E516F22FC0B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42</a:t>
            </a:fld>
            <a:endParaRPr lang="en-US" dirty="0">
              <a:solidFill>
                <a:schemeClr val="bg1"/>
              </a:solidFill>
              <a:latin typeface="Calibri (Body)"/>
            </a:endParaRPr>
          </a:p>
        </p:txBody>
      </p:sp>
    </p:spTree>
    <p:extLst>
      <p:ext uri="{BB962C8B-B14F-4D97-AF65-F5344CB8AC3E}">
        <p14:creationId xmlns:p14="http://schemas.microsoft.com/office/powerpoint/2010/main" val="1302329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latin typeface="+mj-lt"/>
              </a:rPr>
              <a:t>Partial Orderings</a:t>
            </a:r>
          </a:p>
        </p:txBody>
      </p:sp>
      <p:sp>
        <p:nvSpPr>
          <p:cNvPr id="3" name="Content Placeholder 2"/>
          <p:cNvSpPr>
            <a:spLocks noGrp="1"/>
          </p:cNvSpPr>
          <p:nvPr>
            <p:ph idx="1"/>
          </p:nvPr>
        </p:nvSpPr>
        <p:spPr>
          <a:xfrm>
            <a:off x="3200400" y="3810000"/>
            <a:ext cx="2743200" cy="640080"/>
          </a:xfrm>
        </p:spPr>
        <p:txBody>
          <a:bodyPr/>
          <a:lstStyle/>
          <a:p>
            <a:pPr algn="ctr"/>
            <a:r>
              <a:rPr lang="en-US" dirty="0">
                <a:latin typeface="+mj-lt"/>
              </a:rPr>
              <a:t>Section 9.6</a:t>
            </a:r>
          </a:p>
        </p:txBody>
      </p:sp>
      <p:sp>
        <p:nvSpPr>
          <p:cNvPr id="4" name="Slide Number Placeholder 5">
            <a:extLst>
              <a:ext uri="{FF2B5EF4-FFF2-40B4-BE49-F238E27FC236}">
                <a16:creationId xmlns:a16="http://schemas.microsoft.com/office/drawing/2014/main" id="{1D4D98A4-FF2D-4387-8E3B-A34FF10916F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43</a:t>
            </a:fld>
            <a:endParaRPr lang="en-US" dirty="0">
              <a:solidFill>
                <a:schemeClr val="bg1"/>
              </a:solidFill>
              <a:latin typeface="Calibri (Body)"/>
            </a:endParaRPr>
          </a:p>
        </p:txBody>
      </p:sp>
    </p:spTree>
    <p:extLst>
      <p:ext uri="{BB962C8B-B14F-4D97-AF65-F5344CB8AC3E}">
        <p14:creationId xmlns:p14="http://schemas.microsoft.com/office/powerpoint/2010/main" val="3524313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Section Summary </a:t>
            </a:r>
            <a:r>
              <a:rPr lang="en-US" sz="1600" dirty="0">
                <a:latin typeface="+mj-lt"/>
              </a:rPr>
              <a:t>4</a:t>
            </a:r>
          </a:p>
        </p:txBody>
      </p:sp>
      <p:sp>
        <p:nvSpPr>
          <p:cNvPr id="3" name="Content Placeholder 2"/>
          <p:cNvSpPr>
            <a:spLocks noGrp="1"/>
          </p:cNvSpPr>
          <p:nvPr>
            <p:ph idx="1"/>
          </p:nvPr>
        </p:nvSpPr>
        <p:spPr>
          <a:xfrm>
            <a:off x="457200" y="1295400"/>
            <a:ext cx="8321040" cy="5257800"/>
          </a:xfrm>
        </p:spPr>
        <p:txBody>
          <a:bodyPr/>
          <a:lstStyle/>
          <a:p>
            <a:pPr>
              <a:spcAft>
                <a:spcPts val="1200"/>
              </a:spcAft>
            </a:pPr>
            <a:r>
              <a:rPr lang="en-US" dirty="0"/>
              <a:t>Partial Orderings and Partially-ordered Sets.</a:t>
            </a:r>
          </a:p>
          <a:p>
            <a:pPr>
              <a:spcAft>
                <a:spcPts val="1200"/>
              </a:spcAft>
            </a:pPr>
            <a:r>
              <a:rPr lang="en-US" dirty="0"/>
              <a:t>Lexicographic Orderings.</a:t>
            </a:r>
          </a:p>
          <a:p>
            <a:pPr>
              <a:spcAft>
                <a:spcPts val="1200"/>
              </a:spcAft>
            </a:pPr>
            <a:r>
              <a:rPr lang="en-US" dirty="0" err="1"/>
              <a:t>Hasse</a:t>
            </a:r>
            <a:r>
              <a:rPr lang="en-US" dirty="0"/>
              <a:t> Diagrams.</a:t>
            </a:r>
          </a:p>
          <a:p>
            <a:pPr>
              <a:spcAft>
                <a:spcPts val="1200"/>
              </a:spcAft>
            </a:pPr>
            <a:r>
              <a:rPr lang="en-US" dirty="0"/>
              <a:t>Lattices (</a:t>
            </a:r>
            <a:r>
              <a:rPr lang="en-US" i="1" dirty="0"/>
              <a:t>not currently in overheads</a:t>
            </a:r>
            <a:r>
              <a:rPr lang="en-US" dirty="0"/>
              <a:t>).</a:t>
            </a:r>
          </a:p>
          <a:p>
            <a:pPr>
              <a:spcAft>
                <a:spcPts val="1200"/>
              </a:spcAft>
            </a:pPr>
            <a:r>
              <a:rPr lang="en-US" dirty="0"/>
              <a:t>Topological Sorting (</a:t>
            </a:r>
            <a:r>
              <a:rPr lang="en-US" i="1" dirty="0"/>
              <a:t>not currently in overheads</a:t>
            </a:r>
            <a:r>
              <a:rPr lang="en-US" dirty="0"/>
              <a:t>).</a:t>
            </a:r>
          </a:p>
        </p:txBody>
      </p:sp>
      <p:sp>
        <p:nvSpPr>
          <p:cNvPr id="4" name="Slide Number Placeholder 5">
            <a:extLst>
              <a:ext uri="{FF2B5EF4-FFF2-40B4-BE49-F238E27FC236}">
                <a16:creationId xmlns:a16="http://schemas.microsoft.com/office/drawing/2014/main" id="{14EAA0FA-5771-486C-B940-4127B6B1236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44</a:t>
            </a:fld>
            <a:endParaRPr lang="en-US" dirty="0">
              <a:solidFill>
                <a:schemeClr val="bg1"/>
              </a:solidFill>
              <a:latin typeface="Calibri (Body)"/>
            </a:endParaRPr>
          </a:p>
        </p:txBody>
      </p:sp>
    </p:spTree>
    <p:extLst>
      <p:ext uri="{BB962C8B-B14F-4D97-AF65-F5344CB8AC3E}">
        <p14:creationId xmlns:p14="http://schemas.microsoft.com/office/powerpoint/2010/main" val="1068069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Partial Orderings</a:t>
            </a:r>
            <a:r>
              <a:rPr lang="en-US" sz="1500" dirty="0">
                <a:latin typeface="+mj-lt"/>
              </a:rPr>
              <a:t> 1</a:t>
            </a:r>
          </a:p>
        </p:txBody>
      </p:sp>
      <p:sp>
        <p:nvSpPr>
          <p:cNvPr id="3" name="Content Placeholder 2"/>
          <p:cNvSpPr>
            <a:spLocks noGrp="1"/>
          </p:cNvSpPr>
          <p:nvPr>
            <p:ph idx="1"/>
          </p:nvPr>
        </p:nvSpPr>
        <p:spPr>
          <a:xfrm>
            <a:off x="457200" y="1295400"/>
            <a:ext cx="8321040" cy="5257800"/>
          </a:xfrm>
        </p:spPr>
        <p:txBody>
          <a:bodyPr/>
          <a:lstStyle/>
          <a:p>
            <a:pPr>
              <a:spcAft>
                <a:spcPts val="1200"/>
              </a:spcAft>
            </a:pPr>
            <a:r>
              <a:rPr lang="en-US" b="1" dirty="0"/>
              <a:t>Definition </a:t>
            </a:r>
            <a:r>
              <a:rPr lang="en-US" b="1" dirty="0">
                <a:ea typeface="Cambria Math" pitchFamily="18" charset="0"/>
              </a:rPr>
              <a:t>1</a:t>
            </a:r>
            <a:r>
              <a:rPr lang="en-US" dirty="0"/>
              <a:t>: A relation </a:t>
            </a:r>
            <a:r>
              <a:rPr lang="en-US" i="1" dirty="0"/>
              <a:t>R</a:t>
            </a:r>
            <a:r>
              <a:rPr lang="en-US" dirty="0"/>
              <a:t> on a set S is called a </a:t>
            </a:r>
            <a:r>
              <a:rPr lang="en-US" i="1" dirty="0"/>
              <a:t>partial ordering,</a:t>
            </a:r>
            <a:r>
              <a:rPr lang="en-US" dirty="0"/>
              <a:t> or </a:t>
            </a:r>
            <a:r>
              <a:rPr lang="en-US" i="1" dirty="0"/>
              <a:t>partial order, </a:t>
            </a:r>
            <a:r>
              <a:rPr lang="en-US" dirty="0"/>
              <a:t>if it is reflexive, antisymmetric, and transitive. A set together with a partial ordering </a:t>
            </a:r>
            <a:r>
              <a:rPr lang="en-US" i="1" dirty="0"/>
              <a:t>R</a:t>
            </a:r>
            <a:r>
              <a:rPr lang="en-US" dirty="0"/>
              <a:t> is called a </a:t>
            </a:r>
            <a:r>
              <a:rPr lang="en-US" i="1" dirty="0"/>
              <a:t>partially ordered set</a:t>
            </a:r>
            <a:r>
              <a:rPr lang="en-US" dirty="0"/>
              <a:t>, or </a:t>
            </a:r>
            <a:r>
              <a:rPr lang="en-US" i="1" dirty="0" err="1"/>
              <a:t>poset</a:t>
            </a:r>
            <a:r>
              <a:rPr lang="en-US" dirty="0"/>
              <a:t>, and is denoted by (</a:t>
            </a:r>
            <a:r>
              <a:rPr lang="en-US" i="1" dirty="0"/>
              <a:t>S</a:t>
            </a:r>
            <a:r>
              <a:rPr lang="en-US" dirty="0"/>
              <a:t>, </a:t>
            </a:r>
            <a:r>
              <a:rPr lang="en-US" i="1" dirty="0"/>
              <a:t>R</a:t>
            </a:r>
            <a:r>
              <a:rPr lang="en-US" dirty="0"/>
              <a:t>). Members of </a:t>
            </a:r>
            <a:r>
              <a:rPr lang="en-US" i="1" dirty="0"/>
              <a:t>S</a:t>
            </a:r>
            <a:r>
              <a:rPr lang="en-US" dirty="0"/>
              <a:t> are called </a:t>
            </a:r>
            <a:r>
              <a:rPr lang="en-US" i="1" dirty="0"/>
              <a:t>elements </a:t>
            </a:r>
            <a:r>
              <a:rPr lang="en-US" dirty="0"/>
              <a:t>of the </a:t>
            </a:r>
            <a:r>
              <a:rPr lang="en-US" dirty="0" err="1"/>
              <a:t>poset</a:t>
            </a:r>
            <a:r>
              <a:rPr lang="en-US" dirty="0"/>
              <a:t>.</a:t>
            </a:r>
          </a:p>
        </p:txBody>
      </p:sp>
      <p:sp>
        <p:nvSpPr>
          <p:cNvPr id="4" name="Slide Number Placeholder 5">
            <a:extLst>
              <a:ext uri="{FF2B5EF4-FFF2-40B4-BE49-F238E27FC236}">
                <a16:creationId xmlns:a16="http://schemas.microsoft.com/office/drawing/2014/main" id="{F8AC06F1-BC9D-43FD-B90C-65105103C8A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45</a:t>
            </a:fld>
            <a:endParaRPr lang="en-US" dirty="0">
              <a:solidFill>
                <a:schemeClr val="bg1"/>
              </a:solidFill>
              <a:latin typeface="Calibri (Body)"/>
            </a:endParaRPr>
          </a:p>
        </p:txBody>
      </p:sp>
    </p:spTree>
    <p:extLst>
      <p:ext uri="{BB962C8B-B14F-4D97-AF65-F5344CB8AC3E}">
        <p14:creationId xmlns:p14="http://schemas.microsoft.com/office/powerpoint/2010/main" val="6768991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Partial Orderings</a:t>
            </a:r>
            <a:r>
              <a:rPr lang="en-US" sz="1500" dirty="0">
                <a:latin typeface="+mj-lt"/>
              </a:rPr>
              <a:t> 2</a:t>
            </a:r>
            <a:endParaRPr lang="en-US" dirty="0">
              <a:latin typeface="+mj-lt"/>
            </a:endParaRPr>
          </a:p>
        </p:txBody>
      </p:sp>
      <p:sp>
        <p:nvSpPr>
          <p:cNvPr id="3" name="Content Placeholder 2"/>
          <p:cNvSpPr>
            <a:spLocks noGrp="1"/>
          </p:cNvSpPr>
          <p:nvPr>
            <p:ph idx="1"/>
          </p:nvPr>
        </p:nvSpPr>
        <p:spPr>
          <a:xfrm>
            <a:off x="457200" y="1295400"/>
            <a:ext cx="8229600" cy="3505200"/>
          </a:xfrm>
        </p:spPr>
        <p:txBody>
          <a:bodyPr/>
          <a:lstStyle/>
          <a:p>
            <a:r>
              <a:rPr lang="en-US" b="1" dirty="0"/>
              <a:t>Example </a:t>
            </a:r>
            <a:r>
              <a:rPr lang="en-US" b="1" dirty="0">
                <a:ea typeface="Cambria Math" pitchFamily="18" charset="0"/>
              </a:rPr>
              <a:t>1</a:t>
            </a:r>
            <a:r>
              <a:rPr lang="en-US" dirty="0"/>
              <a:t>: Show that the “greater than or equal” relation (</a:t>
            </a:r>
            <a:r>
              <a:rPr lang="en-US" dirty="0">
                <a:ea typeface="Cambria Math"/>
              </a:rPr>
              <a:t>≥</a:t>
            </a:r>
            <a:r>
              <a:rPr lang="en-US" dirty="0"/>
              <a:t>) is a partial ordering on the set of integers.</a:t>
            </a:r>
          </a:p>
          <a:p>
            <a:pPr marL="347472" lvl="1"/>
            <a:r>
              <a:rPr lang="en-US" i="1" dirty="0"/>
              <a:t>Reflexivity</a:t>
            </a:r>
            <a:r>
              <a:rPr lang="en-US" dirty="0"/>
              <a:t>: </a:t>
            </a:r>
            <a:r>
              <a:rPr lang="en-US" i="1" dirty="0"/>
              <a:t>a</a:t>
            </a:r>
            <a:r>
              <a:rPr lang="en-US" dirty="0"/>
              <a:t> </a:t>
            </a:r>
            <a:r>
              <a:rPr lang="en-US" dirty="0">
                <a:ea typeface="Cambria Math"/>
              </a:rPr>
              <a:t>≥</a:t>
            </a:r>
            <a:r>
              <a:rPr lang="en-US" dirty="0"/>
              <a:t> </a:t>
            </a:r>
            <a:r>
              <a:rPr lang="en-US" i="1" dirty="0"/>
              <a:t>a</a:t>
            </a:r>
            <a:r>
              <a:rPr lang="en-US" dirty="0"/>
              <a:t> for every integer </a:t>
            </a:r>
            <a:r>
              <a:rPr lang="en-US" i="1" dirty="0"/>
              <a:t>a</a:t>
            </a:r>
            <a:r>
              <a:rPr lang="en-US" dirty="0"/>
              <a:t>.</a:t>
            </a:r>
          </a:p>
          <a:p>
            <a:pPr marL="347472" lvl="1"/>
            <a:r>
              <a:rPr lang="en-US" i="1" dirty="0" err="1"/>
              <a:t>Antisymmetry</a:t>
            </a:r>
            <a:r>
              <a:rPr lang="en-US" dirty="0"/>
              <a:t>: If </a:t>
            </a:r>
            <a:r>
              <a:rPr lang="en-US" i="1" dirty="0"/>
              <a:t>a</a:t>
            </a:r>
            <a:r>
              <a:rPr lang="en-US" dirty="0"/>
              <a:t> </a:t>
            </a:r>
            <a:r>
              <a:rPr lang="en-US" dirty="0">
                <a:ea typeface="Cambria Math"/>
              </a:rPr>
              <a:t>≥</a:t>
            </a:r>
            <a:r>
              <a:rPr lang="en-US" dirty="0"/>
              <a:t> </a:t>
            </a:r>
            <a:r>
              <a:rPr lang="en-US" i="1" dirty="0"/>
              <a:t>b</a:t>
            </a:r>
            <a:r>
              <a:rPr lang="en-US" dirty="0"/>
              <a:t> and </a:t>
            </a:r>
            <a:r>
              <a:rPr lang="en-US" i="1" dirty="0"/>
              <a:t>b</a:t>
            </a:r>
            <a:r>
              <a:rPr lang="en-US" dirty="0"/>
              <a:t> </a:t>
            </a:r>
            <a:r>
              <a:rPr lang="en-US" dirty="0">
                <a:ea typeface="Cambria Math"/>
              </a:rPr>
              <a:t>≥</a:t>
            </a:r>
            <a:r>
              <a:rPr lang="en-US" dirty="0"/>
              <a:t> </a:t>
            </a:r>
            <a:r>
              <a:rPr lang="en-US" i="1" dirty="0"/>
              <a:t>a</a:t>
            </a:r>
            <a:r>
              <a:rPr lang="en-US" dirty="0"/>
              <a:t> , then </a:t>
            </a:r>
            <a:r>
              <a:rPr lang="en-US" i="1" dirty="0"/>
              <a:t>a</a:t>
            </a:r>
            <a:r>
              <a:rPr lang="en-US" dirty="0"/>
              <a:t> = </a:t>
            </a:r>
            <a:r>
              <a:rPr lang="en-US" i="1" dirty="0"/>
              <a:t>b.</a:t>
            </a:r>
          </a:p>
          <a:p>
            <a:pPr marL="347472" lvl="1"/>
            <a:r>
              <a:rPr lang="en-US" i="1" dirty="0"/>
              <a:t>Transitivity</a:t>
            </a:r>
            <a:r>
              <a:rPr lang="en-US" dirty="0"/>
              <a:t>: If </a:t>
            </a:r>
            <a:r>
              <a:rPr lang="en-US" i="1" dirty="0"/>
              <a:t>a</a:t>
            </a:r>
            <a:r>
              <a:rPr lang="en-US" dirty="0"/>
              <a:t> </a:t>
            </a:r>
            <a:r>
              <a:rPr lang="en-US" dirty="0">
                <a:ea typeface="Cambria Math"/>
              </a:rPr>
              <a:t>≥</a:t>
            </a:r>
            <a:r>
              <a:rPr lang="en-US" dirty="0"/>
              <a:t> </a:t>
            </a:r>
            <a:r>
              <a:rPr lang="en-US" i="1" dirty="0"/>
              <a:t>b</a:t>
            </a:r>
            <a:r>
              <a:rPr lang="en-US" dirty="0"/>
              <a:t> and </a:t>
            </a:r>
            <a:r>
              <a:rPr lang="en-US" i="1" dirty="0"/>
              <a:t>b</a:t>
            </a:r>
            <a:r>
              <a:rPr lang="en-US" dirty="0"/>
              <a:t> </a:t>
            </a:r>
            <a:r>
              <a:rPr lang="en-US" dirty="0">
                <a:ea typeface="Cambria Math"/>
              </a:rPr>
              <a:t>≥</a:t>
            </a:r>
            <a:r>
              <a:rPr lang="en-US" dirty="0"/>
              <a:t> </a:t>
            </a:r>
            <a:r>
              <a:rPr lang="en-US" i="1" dirty="0"/>
              <a:t>c</a:t>
            </a:r>
            <a:r>
              <a:rPr lang="en-US" dirty="0"/>
              <a:t> , then </a:t>
            </a:r>
            <a:r>
              <a:rPr lang="en-US" i="1" dirty="0"/>
              <a:t>a</a:t>
            </a:r>
            <a:r>
              <a:rPr lang="en-US" dirty="0"/>
              <a:t> </a:t>
            </a:r>
            <a:r>
              <a:rPr lang="en-US" dirty="0">
                <a:ea typeface="Cambria Math"/>
              </a:rPr>
              <a:t>≥</a:t>
            </a:r>
            <a:r>
              <a:rPr lang="en-US" dirty="0"/>
              <a:t> </a:t>
            </a:r>
            <a:r>
              <a:rPr lang="en-US" i="1" dirty="0"/>
              <a:t>c.</a:t>
            </a:r>
          </a:p>
        </p:txBody>
      </p:sp>
      <p:sp>
        <p:nvSpPr>
          <p:cNvPr id="4" name="Content Placeholder 3"/>
          <p:cNvSpPr>
            <a:spLocks noGrp="1"/>
          </p:cNvSpPr>
          <p:nvPr>
            <p:ph idx="13"/>
          </p:nvPr>
        </p:nvSpPr>
        <p:spPr>
          <a:xfrm>
            <a:off x="457200" y="5486400"/>
            <a:ext cx="8229600" cy="914400"/>
          </a:xfrm>
          <a:ln w="12700">
            <a:solidFill>
              <a:srgbClr val="1A587B"/>
            </a:solidFill>
          </a:ln>
        </p:spPr>
        <p:txBody>
          <a:bodyPr/>
          <a:lstStyle/>
          <a:p>
            <a:r>
              <a:rPr lang="en-US" sz="2400" dirty="0"/>
              <a:t>These properties all follow from the order axioms for the integers. (</a:t>
            </a:r>
            <a:r>
              <a:rPr lang="en-US" sz="2400" i="1" dirty="0"/>
              <a:t>See Appendix </a:t>
            </a:r>
            <a:r>
              <a:rPr lang="en-US" sz="2400" dirty="0">
                <a:ea typeface="Cambria Math" pitchFamily="18" charset="0"/>
              </a:rPr>
              <a:t>1</a:t>
            </a:r>
            <a:r>
              <a:rPr lang="en-US" sz="2400" dirty="0"/>
              <a:t>).</a:t>
            </a:r>
          </a:p>
        </p:txBody>
      </p:sp>
      <p:sp>
        <p:nvSpPr>
          <p:cNvPr id="5" name="Slide Number Placeholder 5">
            <a:extLst>
              <a:ext uri="{FF2B5EF4-FFF2-40B4-BE49-F238E27FC236}">
                <a16:creationId xmlns:a16="http://schemas.microsoft.com/office/drawing/2014/main" id="{416627BE-8FB5-45A8-B039-4F36FD4F5E5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46</a:t>
            </a:fld>
            <a:endParaRPr lang="en-US" dirty="0">
              <a:solidFill>
                <a:schemeClr val="bg1"/>
              </a:solidFill>
              <a:latin typeface="Calibri (Body)"/>
            </a:endParaRPr>
          </a:p>
        </p:txBody>
      </p:sp>
    </p:spTree>
    <p:extLst>
      <p:ext uri="{BB962C8B-B14F-4D97-AF65-F5344CB8AC3E}">
        <p14:creationId xmlns:p14="http://schemas.microsoft.com/office/powerpoint/2010/main" val="224255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1A8B2-A0A8-4D84-8EA7-7E6F1282FC55}"/>
              </a:ext>
            </a:extLst>
          </p:cNvPr>
          <p:cNvSpPr>
            <a:spLocks noGrp="1"/>
          </p:cNvSpPr>
          <p:nvPr>
            <p:ph type="title"/>
          </p:nvPr>
        </p:nvSpPr>
        <p:spPr/>
        <p:txBody>
          <a:bodyPr/>
          <a:lstStyle/>
          <a:p>
            <a:r>
              <a:rPr lang="en-US" dirty="0">
                <a:latin typeface="+mj-lt"/>
              </a:rPr>
              <a:t>Partial Orderings</a:t>
            </a:r>
            <a:r>
              <a:rPr lang="en-US" sz="1500" dirty="0">
                <a:latin typeface="+mj-lt"/>
              </a:rPr>
              <a:t> 3</a:t>
            </a:r>
            <a:endParaRPr lang="en-US" dirty="0"/>
          </a:p>
        </p:txBody>
      </p:sp>
      <p:sp>
        <p:nvSpPr>
          <p:cNvPr id="3" name="Content Placeholder 2">
            <a:extLst>
              <a:ext uri="{FF2B5EF4-FFF2-40B4-BE49-F238E27FC236}">
                <a16:creationId xmlns:a16="http://schemas.microsoft.com/office/drawing/2014/main" id="{DCDAAAFB-EFE9-4022-9EAF-5EF8A80776BB}"/>
              </a:ext>
            </a:extLst>
          </p:cNvPr>
          <p:cNvSpPr>
            <a:spLocks noGrp="1"/>
          </p:cNvSpPr>
          <p:nvPr>
            <p:ph idx="1"/>
          </p:nvPr>
        </p:nvSpPr>
        <p:spPr>
          <a:xfrm>
            <a:off x="457200" y="1295400"/>
            <a:ext cx="8382000" cy="4800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Show that the divisibility relation</a:t>
            </a:r>
          </a:p>
        </p:txBody>
      </p:sp>
      <p:graphicFrame>
        <p:nvGraphicFramePr>
          <p:cNvPr id="16" name="Object 15">
            <a:extLst>
              <a:ext uri="{FF2B5EF4-FFF2-40B4-BE49-F238E27FC236}">
                <a16:creationId xmlns:a16="http://schemas.microsoft.com/office/drawing/2014/main" id="{B77F76CD-84FC-4259-932E-70FCB3447E2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39218808"/>
              </p:ext>
            </p:extLst>
          </p:nvPr>
        </p:nvGraphicFramePr>
        <p:xfrm>
          <a:off x="6986016" y="1325880"/>
          <a:ext cx="480060" cy="533400"/>
        </p:xfrm>
        <a:graphic>
          <a:graphicData uri="http://schemas.openxmlformats.org/presentationml/2006/ole">
            <mc:AlternateContent xmlns:mc="http://schemas.openxmlformats.org/markup-compatibility/2006">
              <mc:Choice xmlns:v="urn:schemas-microsoft-com:vml" Requires="v">
                <p:oleObj name="Equation" r:id="rId2" imgW="228600" imgH="253800" progId="Equation.DSMT4">
                  <p:embed/>
                </p:oleObj>
              </mc:Choice>
              <mc:Fallback>
                <p:oleObj name="Equation" r:id="rId2" imgW="228600" imgH="253800" progId="Equation.DSMT4">
                  <p:embed/>
                  <p:pic>
                    <p:nvPicPr>
                      <p:cNvPr id="0" name=""/>
                      <p:cNvPicPr/>
                      <p:nvPr/>
                    </p:nvPicPr>
                    <p:blipFill>
                      <a:blip r:embed="rId3"/>
                      <a:stretch>
                        <a:fillRect/>
                      </a:stretch>
                    </p:blipFill>
                    <p:spPr>
                      <a:xfrm>
                        <a:off x="6986016" y="1325880"/>
                        <a:ext cx="480060" cy="5334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8CF6DC1F-8699-451B-B818-7DD99EB6E677}"/>
              </a:ext>
            </a:extLst>
          </p:cNvPr>
          <p:cNvSpPr>
            <a:spLocks noGrp="1"/>
          </p:cNvSpPr>
          <p:nvPr>
            <p:ph idx="10"/>
          </p:nvPr>
        </p:nvSpPr>
        <p:spPr>
          <a:xfrm>
            <a:off x="7390638" y="1305514"/>
            <a:ext cx="762000" cy="53339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a:t>
            </a:r>
            <a:endParaRPr lang="en-US" dirty="0"/>
          </a:p>
        </p:txBody>
      </p:sp>
      <p:sp>
        <p:nvSpPr>
          <p:cNvPr id="5" name="Content Placeholder 4">
            <a:extLst>
              <a:ext uri="{FF2B5EF4-FFF2-40B4-BE49-F238E27FC236}">
                <a16:creationId xmlns:a16="http://schemas.microsoft.com/office/drawing/2014/main" id="{794ACA2C-FFDB-4E8C-BD54-1233E9295900}"/>
              </a:ext>
            </a:extLst>
          </p:cNvPr>
          <p:cNvSpPr>
            <a:spLocks noGrp="1"/>
          </p:cNvSpPr>
          <p:nvPr>
            <p:ph idx="11"/>
          </p:nvPr>
        </p:nvSpPr>
        <p:spPr>
          <a:xfrm>
            <a:off x="457200" y="1740962"/>
            <a:ext cx="5842254" cy="112111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partial ordering on the set of integers.</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Reflexivity</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graphicFrame>
        <p:nvGraphicFramePr>
          <p:cNvPr id="17" name="Object 16">
            <a:extLst>
              <a:ext uri="{FF2B5EF4-FFF2-40B4-BE49-F238E27FC236}">
                <a16:creationId xmlns:a16="http://schemas.microsoft.com/office/drawing/2014/main" id="{C9A0B0CC-5A44-4485-B65F-70A2EB84813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33473549"/>
              </p:ext>
            </p:extLst>
          </p:nvPr>
        </p:nvGraphicFramePr>
        <p:xfrm>
          <a:off x="2286000" y="2435690"/>
          <a:ext cx="561505" cy="438912"/>
        </p:xfrm>
        <a:graphic>
          <a:graphicData uri="http://schemas.openxmlformats.org/presentationml/2006/ole">
            <mc:AlternateContent xmlns:mc="http://schemas.openxmlformats.org/markup-compatibility/2006">
              <mc:Choice xmlns:v="urn:schemas-microsoft-com:vml" Requires="v">
                <p:oleObj name="Equation" r:id="rId4" imgW="291960" imgH="228600" progId="Equation.DSMT4">
                  <p:embed/>
                </p:oleObj>
              </mc:Choice>
              <mc:Fallback>
                <p:oleObj name="Equation" r:id="rId4" imgW="291960" imgH="228600" progId="Equation.DSMT4">
                  <p:embed/>
                  <p:pic>
                    <p:nvPicPr>
                      <p:cNvPr id="0" name=""/>
                      <p:cNvPicPr/>
                      <p:nvPr/>
                    </p:nvPicPr>
                    <p:blipFill>
                      <a:blip r:embed="rId5"/>
                      <a:stretch>
                        <a:fillRect/>
                      </a:stretch>
                    </p:blipFill>
                    <p:spPr>
                      <a:xfrm>
                        <a:off x="2286000" y="2435690"/>
                        <a:ext cx="561505" cy="43891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36EB046-8684-41BE-A14D-768F354CFB29}"/>
              </a:ext>
            </a:extLst>
          </p:cNvPr>
          <p:cNvSpPr>
            <a:spLocks noGrp="1"/>
          </p:cNvSpPr>
          <p:nvPr>
            <p:ph idx="12"/>
          </p:nvPr>
        </p:nvSpPr>
        <p:spPr>
          <a:xfrm>
            <a:off x="2807208" y="2407920"/>
            <a:ext cx="6128385" cy="547671"/>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for all integers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see Example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9</a:t>
            </a:r>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in Section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9.1</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endParaRPr lang="en-US" dirty="0"/>
          </a:p>
        </p:txBody>
      </p:sp>
      <p:sp>
        <p:nvSpPr>
          <p:cNvPr id="7" name="Content Placeholder 6">
            <a:extLst>
              <a:ext uri="{FF2B5EF4-FFF2-40B4-BE49-F238E27FC236}">
                <a16:creationId xmlns:a16="http://schemas.microsoft.com/office/drawing/2014/main" id="{D6F36CE0-5D16-4980-ACF8-0FEF9AF1D776}"/>
              </a:ext>
            </a:extLst>
          </p:cNvPr>
          <p:cNvSpPr>
            <a:spLocks noGrp="1"/>
          </p:cNvSpPr>
          <p:nvPr>
            <p:ph idx="13"/>
          </p:nvPr>
        </p:nvSpPr>
        <p:spPr>
          <a:xfrm>
            <a:off x="460248" y="2981984"/>
            <a:ext cx="7083552" cy="447016"/>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Antisymmetry</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positive integers with</a:t>
            </a:r>
            <a:endParaRPr lang="en-US" dirty="0"/>
          </a:p>
        </p:txBody>
      </p:sp>
      <p:graphicFrame>
        <p:nvGraphicFramePr>
          <p:cNvPr id="18" name="Object 17">
            <a:extLst>
              <a:ext uri="{FF2B5EF4-FFF2-40B4-BE49-F238E27FC236}">
                <a16:creationId xmlns:a16="http://schemas.microsoft.com/office/drawing/2014/main" id="{8218E2A3-C0FE-493A-8586-A5677ACFCCE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94233445"/>
              </p:ext>
            </p:extLst>
          </p:nvPr>
        </p:nvGraphicFramePr>
        <p:xfrm>
          <a:off x="7162800" y="3026664"/>
          <a:ext cx="565785" cy="411480"/>
        </p:xfrm>
        <a:graphic>
          <a:graphicData uri="http://schemas.openxmlformats.org/presentationml/2006/ole">
            <mc:AlternateContent xmlns:mc="http://schemas.openxmlformats.org/markup-compatibility/2006">
              <mc:Choice xmlns:v="urn:schemas-microsoft-com:vml" Requires="v">
                <p:oleObj name="Equation" r:id="rId6" imgW="279360" imgH="203040" progId="Equation.DSMT4">
                  <p:embed/>
                </p:oleObj>
              </mc:Choice>
              <mc:Fallback>
                <p:oleObj name="Equation" r:id="rId6" imgW="279360" imgH="203040" progId="Equation.DSMT4">
                  <p:embed/>
                  <p:pic>
                    <p:nvPicPr>
                      <p:cNvPr id="0" name=""/>
                      <p:cNvPicPr/>
                      <p:nvPr/>
                    </p:nvPicPr>
                    <p:blipFill>
                      <a:blip r:embed="rId7"/>
                      <a:stretch>
                        <a:fillRect/>
                      </a:stretch>
                    </p:blipFill>
                    <p:spPr>
                      <a:xfrm>
                        <a:off x="7162800" y="3026664"/>
                        <a:ext cx="565785" cy="41148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BC294EAA-DEC8-4768-916B-83F3D4FD08B1}"/>
              </a:ext>
            </a:extLst>
          </p:cNvPr>
          <p:cNvSpPr>
            <a:spLocks noGrp="1"/>
          </p:cNvSpPr>
          <p:nvPr>
            <p:ph idx="14"/>
          </p:nvPr>
        </p:nvSpPr>
        <p:spPr>
          <a:xfrm>
            <a:off x="7717536" y="2980944"/>
            <a:ext cx="762000" cy="447015"/>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19" name="Object 18">
            <a:extLst>
              <a:ext uri="{FF2B5EF4-FFF2-40B4-BE49-F238E27FC236}">
                <a16:creationId xmlns:a16="http://schemas.microsoft.com/office/drawing/2014/main" id="{CC15FE17-C142-467D-AF9F-58A088D7443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91720249"/>
              </p:ext>
            </p:extLst>
          </p:nvPr>
        </p:nvGraphicFramePr>
        <p:xfrm>
          <a:off x="8328660" y="3026664"/>
          <a:ext cx="352044" cy="402336"/>
        </p:xfrm>
        <a:graphic>
          <a:graphicData uri="http://schemas.openxmlformats.org/presentationml/2006/ole">
            <mc:AlternateContent xmlns:mc="http://schemas.openxmlformats.org/markup-compatibility/2006">
              <mc:Choice xmlns:v="urn:schemas-microsoft-com:vml" Requires="v">
                <p:oleObj name="Equation" r:id="rId8" imgW="177480" imgH="203040" progId="Equation.DSMT4">
                  <p:embed/>
                </p:oleObj>
              </mc:Choice>
              <mc:Fallback>
                <p:oleObj name="Equation" r:id="rId8" imgW="177480" imgH="203040" progId="Equation.DSMT4">
                  <p:embed/>
                  <p:pic>
                    <p:nvPicPr>
                      <p:cNvPr id="0" name=""/>
                      <p:cNvPicPr/>
                      <p:nvPr/>
                    </p:nvPicPr>
                    <p:blipFill>
                      <a:blip r:embed="rId9"/>
                      <a:stretch>
                        <a:fillRect/>
                      </a:stretch>
                    </p:blipFill>
                    <p:spPr>
                      <a:xfrm>
                        <a:off x="8328660" y="3026664"/>
                        <a:ext cx="352044" cy="402336"/>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F2B77342-30A3-49DE-8A86-0ED1DA2FE7C3}"/>
              </a:ext>
            </a:extLst>
          </p:cNvPr>
          <p:cNvSpPr>
            <a:spLocks noGrp="1"/>
          </p:cNvSpPr>
          <p:nvPr>
            <p:ph idx="15"/>
          </p:nvPr>
        </p:nvSpPr>
        <p:spPr>
          <a:xfrm>
            <a:off x="457200" y="3363192"/>
            <a:ext cx="8223504" cy="2168927"/>
          </a:xfrm>
        </p:spPr>
        <p:txBody>
          <a:bodyPr/>
          <a:lstStyle/>
          <a:p>
            <a:pPr marL="347472" marR="0" lvl="1" indent="0" algn="l" defTabSz="457200" rtl="0" eaLnBrk="1" fontAlgn="auto" latinLnBrk="0" hangingPunct="1">
              <a:lnSpc>
                <a:spcPct val="100000"/>
              </a:lnSpc>
              <a:spcBef>
                <a:spcPts val="1200"/>
              </a:spcBef>
              <a:spcAft>
                <a:spcPts val="600"/>
              </a:spcAft>
              <a:buClr>
                <a:srgbClr val="04617B"/>
              </a:buClr>
              <a:buSzTx/>
              <a:buNone/>
              <a:tabLst/>
              <a:defRPr/>
            </a:pP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Example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12</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 Section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9.1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Transitivity</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there are positive integers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such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ak</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bl</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Hence,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kl</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so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divides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Therefore, the relation is transitive.</a:t>
            </a:r>
            <a:endPar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0" name="Object 19">
            <a:extLst>
              <a:ext uri="{FF2B5EF4-FFF2-40B4-BE49-F238E27FC236}">
                <a16:creationId xmlns:a16="http://schemas.microsoft.com/office/drawing/2014/main" id="{1350FEC6-4D27-48CE-81CD-A347DCFF32F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34634873"/>
              </p:ext>
            </p:extLst>
          </p:nvPr>
        </p:nvGraphicFramePr>
        <p:xfrm>
          <a:off x="502920" y="5615255"/>
          <a:ext cx="914400" cy="648929"/>
        </p:xfrm>
        <a:graphic>
          <a:graphicData uri="http://schemas.openxmlformats.org/presentationml/2006/ole">
            <mc:AlternateContent xmlns:mc="http://schemas.openxmlformats.org/markup-compatibility/2006">
              <mc:Choice xmlns:v="urn:schemas-microsoft-com:vml" Requires="v">
                <p:oleObj name="Equation" r:id="rId10" imgW="393480" imgH="279360" progId="Equation.DSMT4">
                  <p:embed/>
                </p:oleObj>
              </mc:Choice>
              <mc:Fallback>
                <p:oleObj name="Equation" r:id="rId10" imgW="393480" imgH="279360" progId="Equation.DSMT4">
                  <p:embed/>
                  <p:pic>
                    <p:nvPicPr>
                      <p:cNvPr id="0" name=""/>
                      <p:cNvPicPr/>
                      <p:nvPr/>
                    </p:nvPicPr>
                    <p:blipFill>
                      <a:blip r:embed="rId11"/>
                      <a:stretch>
                        <a:fillRect/>
                      </a:stretch>
                    </p:blipFill>
                    <p:spPr>
                      <a:xfrm>
                        <a:off x="502920" y="5615255"/>
                        <a:ext cx="914400" cy="648929"/>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06970808-72E8-419B-AA08-BA6F73BEE3DC}"/>
              </a:ext>
            </a:extLst>
          </p:cNvPr>
          <p:cNvSpPr>
            <a:spLocks noGrp="1"/>
          </p:cNvSpPr>
          <p:nvPr>
            <p:ph idx="16"/>
          </p:nvPr>
        </p:nvSpPr>
        <p:spPr>
          <a:xfrm>
            <a:off x="1361783" y="5639501"/>
            <a:ext cx="2372017" cy="54793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a:t>
            </a:r>
            <a:r>
              <a:rPr kumimoji="0" lang="en-US" sz="2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poset</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sp>
        <p:nvSpPr>
          <p:cNvPr id="11" name="Content Placeholder 10" hidden="1">
            <a:extLst>
              <a:ext uri="{FF2B5EF4-FFF2-40B4-BE49-F238E27FC236}">
                <a16:creationId xmlns:a16="http://schemas.microsoft.com/office/drawing/2014/main" id="{1C45EDE9-D90E-49D5-BFC3-F05CEB0DE548}"/>
              </a:ext>
            </a:extLst>
          </p:cNvPr>
          <p:cNvSpPr>
            <a:spLocks noGrp="1"/>
          </p:cNvSpPr>
          <p:nvPr>
            <p:ph idx="17"/>
          </p:nvPr>
        </p:nvSpPr>
        <p:spPr/>
        <p:txBody>
          <a:bodyPr/>
          <a:lstStyle/>
          <a:p>
            <a:endParaRPr lang="en-US"/>
          </a:p>
        </p:txBody>
      </p:sp>
      <p:sp>
        <p:nvSpPr>
          <p:cNvPr id="12" name="Content Placeholder 11" hidden="1">
            <a:extLst>
              <a:ext uri="{FF2B5EF4-FFF2-40B4-BE49-F238E27FC236}">
                <a16:creationId xmlns:a16="http://schemas.microsoft.com/office/drawing/2014/main" id="{B955DFD7-B927-42BF-BFA0-81B79E2B4D10}"/>
              </a:ext>
            </a:extLst>
          </p:cNvPr>
          <p:cNvSpPr>
            <a:spLocks noGrp="1"/>
          </p:cNvSpPr>
          <p:nvPr>
            <p:ph idx="18"/>
          </p:nvPr>
        </p:nvSpPr>
        <p:spPr/>
        <p:txBody>
          <a:bodyPr/>
          <a:lstStyle/>
          <a:p>
            <a:endParaRPr lang="en-US"/>
          </a:p>
        </p:txBody>
      </p:sp>
      <p:sp>
        <p:nvSpPr>
          <p:cNvPr id="15" name="Slide Number Placeholder 5">
            <a:extLst>
              <a:ext uri="{FF2B5EF4-FFF2-40B4-BE49-F238E27FC236}">
                <a16:creationId xmlns:a16="http://schemas.microsoft.com/office/drawing/2014/main" id="{6C946B8E-446A-4320-90EF-8636DBD8961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47</a:t>
            </a:fld>
            <a:endParaRPr lang="en-US" dirty="0">
              <a:solidFill>
                <a:schemeClr val="bg1"/>
              </a:solidFill>
              <a:latin typeface="Calibri (Body)"/>
            </a:endParaRPr>
          </a:p>
        </p:txBody>
      </p:sp>
    </p:spTree>
    <p:extLst>
      <p:ext uri="{BB962C8B-B14F-4D97-AF65-F5344CB8AC3E}">
        <p14:creationId xmlns:p14="http://schemas.microsoft.com/office/powerpoint/2010/main" val="19416752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Partial Orderings</a:t>
            </a:r>
            <a:r>
              <a:rPr lang="en-US" sz="1500" dirty="0">
                <a:latin typeface="+mj-lt"/>
              </a:rPr>
              <a:t> 4</a:t>
            </a:r>
            <a:endParaRPr lang="en-US" dirty="0">
              <a:latin typeface="+mj-lt"/>
            </a:endParaRPr>
          </a:p>
        </p:txBody>
      </p:sp>
      <p:sp>
        <p:nvSpPr>
          <p:cNvPr id="3" name="Content Placeholder 2"/>
          <p:cNvSpPr>
            <a:spLocks noGrp="1"/>
          </p:cNvSpPr>
          <p:nvPr>
            <p:ph idx="1"/>
          </p:nvPr>
        </p:nvSpPr>
        <p:spPr>
          <a:xfrm>
            <a:off x="457200" y="1295400"/>
            <a:ext cx="8229600" cy="3657600"/>
          </a:xfrm>
        </p:spPr>
        <p:txBody>
          <a:bodyPr/>
          <a:lstStyle/>
          <a:p>
            <a:r>
              <a:rPr lang="en-US" b="1" dirty="0"/>
              <a:t>Example </a:t>
            </a:r>
            <a:r>
              <a:rPr lang="en-US" b="1" dirty="0">
                <a:ea typeface="Cambria Math" pitchFamily="18" charset="0"/>
              </a:rPr>
              <a:t>3</a:t>
            </a:r>
            <a:r>
              <a:rPr lang="en-US" dirty="0"/>
              <a:t>: Show that the inclusion relation (</a:t>
            </a:r>
            <a:r>
              <a:rPr lang="en-US" dirty="0">
                <a:ea typeface="Cambria Math"/>
              </a:rPr>
              <a:t>⊆</a:t>
            </a:r>
            <a:r>
              <a:rPr lang="en-US" dirty="0"/>
              <a:t>) is a partial ordering on the power set of a set </a:t>
            </a:r>
            <a:r>
              <a:rPr lang="en-US" i="1" dirty="0"/>
              <a:t>S</a:t>
            </a:r>
            <a:r>
              <a:rPr lang="en-US" dirty="0"/>
              <a:t>.</a:t>
            </a:r>
          </a:p>
          <a:p>
            <a:pPr marL="347472" lvl="1"/>
            <a:r>
              <a:rPr lang="en-US" i="1" dirty="0"/>
              <a:t>Reflexivity</a:t>
            </a:r>
            <a:r>
              <a:rPr lang="en-US" dirty="0"/>
              <a:t>: </a:t>
            </a:r>
            <a:r>
              <a:rPr lang="en-US" i="1" dirty="0"/>
              <a:t>A</a:t>
            </a:r>
            <a:r>
              <a:rPr lang="en-US" dirty="0"/>
              <a:t> </a:t>
            </a:r>
            <a:r>
              <a:rPr lang="en-US" dirty="0">
                <a:ea typeface="Cambria Math"/>
              </a:rPr>
              <a:t>⊆ </a:t>
            </a:r>
            <a:r>
              <a:rPr lang="en-US" i="1" dirty="0">
                <a:ea typeface="Cambria Math"/>
              </a:rPr>
              <a:t>A</a:t>
            </a:r>
            <a:r>
              <a:rPr lang="en-US" dirty="0">
                <a:ea typeface="Cambria Math"/>
              </a:rPr>
              <a:t> whenever </a:t>
            </a:r>
            <a:r>
              <a:rPr lang="en-US" i="1" dirty="0">
                <a:ea typeface="Cambria Math"/>
              </a:rPr>
              <a:t>A</a:t>
            </a:r>
            <a:r>
              <a:rPr lang="en-US" dirty="0">
                <a:ea typeface="Cambria Math"/>
              </a:rPr>
              <a:t> is a subset of </a:t>
            </a:r>
            <a:r>
              <a:rPr lang="en-US" i="1" dirty="0">
                <a:ea typeface="Cambria Math"/>
              </a:rPr>
              <a:t>S</a:t>
            </a:r>
            <a:r>
              <a:rPr lang="en-US" dirty="0">
                <a:ea typeface="Cambria Math"/>
              </a:rPr>
              <a:t>. </a:t>
            </a:r>
            <a:endParaRPr lang="en-US" dirty="0"/>
          </a:p>
          <a:p>
            <a:pPr marL="347472" lvl="1"/>
            <a:r>
              <a:rPr lang="en-US" i="1" dirty="0" err="1"/>
              <a:t>Antisymmetry</a:t>
            </a:r>
            <a:r>
              <a:rPr lang="en-US" dirty="0"/>
              <a:t>: If </a:t>
            </a:r>
            <a:r>
              <a:rPr lang="en-US" i="1" dirty="0"/>
              <a:t>A</a:t>
            </a:r>
            <a:r>
              <a:rPr lang="en-US" dirty="0"/>
              <a:t> and </a:t>
            </a:r>
            <a:r>
              <a:rPr lang="en-US" i="1" dirty="0"/>
              <a:t>B</a:t>
            </a:r>
            <a:r>
              <a:rPr lang="en-US" dirty="0"/>
              <a:t> are positive integers with </a:t>
            </a:r>
            <a:br>
              <a:rPr lang="en-US" dirty="0"/>
            </a:br>
            <a:r>
              <a:rPr lang="en-US" i="1" dirty="0"/>
              <a:t>A</a:t>
            </a:r>
            <a:r>
              <a:rPr lang="en-US" dirty="0"/>
              <a:t> </a:t>
            </a:r>
            <a:r>
              <a:rPr lang="en-US" dirty="0">
                <a:ea typeface="Cambria Math"/>
              </a:rPr>
              <a:t>⊆</a:t>
            </a:r>
            <a:r>
              <a:rPr lang="en-US" dirty="0"/>
              <a:t> </a:t>
            </a:r>
            <a:r>
              <a:rPr lang="en-US" i="1" dirty="0"/>
              <a:t>B</a:t>
            </a:r>
            <a:r>
              <a:rPr lang="en-US" dirty="0"/>
              <a:t> and </a:t>
            </a:r>
            <a:r>
              <a:rPr lang="en-US" i="1" dirty="0"/>
              <a:t>B</a:t>
            </a:r>
            <a:r>
              <a:rPr lang="en-US" dirty="0"/>
              <a:t> </a:t>
            </a:r>
            <a:r>
              <a:rPr lang="en-US" dirty="0">
                <a:ea typeface="Cambria Math"/>
              </a:rPr>
              <a:t>⊆</a:t>
            </a:r>
            <a:r>
              <a:rPr lang="en-US" dirty="0"/>
              <a:t> </a:t>
            </a:r>
            <a:r>
              <a:rPr lang="en-US" i="1" dirty="0"/>
              <a:t>A</a:t>
            </a:r>
            <a:r>
              <a:rPr lang="en-US" dirty="0"/>
              <a:t>, then </a:t>
            </a:r>
            <a:r>
              <a:rPr lang="en-US" i="1" dirty="0"/>
              <a:t>A</a:t>
            </a:r>
            <a:r>
              <a:rPr lang="en-US" dirty="0"/>
              <a:t> = </a:t>
            </a:r>
            <a:r>
              <a:rPr lang="en-US" i="1" dirty="0"/>
              <a:t>B</a:t>
            </a:r>
            <a:r>
              <a:rPr lang="en-US" dirty="0"/>
              <a:t>.</a:t>
            </a:r>
            <a:endParaRPr lang="en-US" i="1" dirty="0"/>
          </a:p>
          <a:p>
            <a:pPr marL="347472" lvl="1"/>
            <a:r>
              <a:rPr lang="en-US" i="1" dirty="0"/>
              <a:t>Transitivity</a:t>
            </a:r>
            <a:r>
              <a:rPr lang="en-US" dirty="0"/>
              <a:t>:</a:t>
            </a:r>
            <a:r>
              <a:rPr lang="en-US" i="1" dirty="0"/>
              <a:t> </a:t>
            </a:r>
            <a:r>
              <a:rPr lang="en-US" dirty="0"/>
              <a:t>If</a:t>
            </a:r>
            <a:r>
              <a:rPr lang="en-US" i="1" dirty="0"/>
              <a:t> A</a:t>
            </a:r>
            <a:r>
              <a:rPr lang="en-US" dirty="0"/>
              <a:t> </a:t>
            </a:r>
            <a:r>
              <a:rPr lang="en-US" dirty="0">
                <a:ea typeface="Cambria Math"/>
              </a:rPr>
              <a:t>⊆ </a:t>
            </a:r>
            <a:r>
              <a:rPr lang="en-US" i="1" dirty="0"/>
              <a:t>B</a:t>
            </a:r>
            <a:r>
              <a:rPr lang="en-US" dirty="0"/>
              <a:t> and </a:t>
            </a:r>
            <a:r>
              <a:rPr lang="en-US" i="1" dirty="0"/>
              <a:t>B</a:t>
            </a:r>
            <a:r>
              <a:rPr lang="en-US" dirty="0"/>
              <a:t> </a:t>
            </a:r>
            <a:r>
              <a:rPr lang="en-US" dirty="0">
                <a:ea typeface="Cambria Math"/>
              </a:rPr>
              <a:t>⊆</a:t>
            </a:r>
            <a:r>
              <a:rPr lang="en-US" dirty="0"/>
              <a:t> </a:t>
            </a:r>
            <a:r>
              <a:rPr lang="en-US" i="1" dirty="0"/>
              <a:t>C</a:t>
            </a:r>
            <a:r>
              <a:rPr lang="en-US" dirty="0"/>
              <a:t>, then </a:t>
            </a:r>
            <a:r>
              <a:rPr lang="en-US" i="1" dirty="0"/>
              <a:t>A</a:t>
            </a:r>
            <a:r>
              <a:rPr lang="en-US" dirty="0"/>
              <a:t> </a:t>
            </a:r>
            <a:r>
              <a:rPr lang="en-US" dirty="0">
                <a:ea typeface="Cambria Math"/>
              </a:rPr>
              <a:t>⊆</a:t>
            </a:r>
            <a:r>
              <a:rPr lang="en-US" dirty="0"/>
              <a:t> </a:t>
            </a:r>
            <a:r>
              <a:rPr lang="en-US" i="1" dirty="0"/>
              <a:t>C</a:t>
            </a:r>
            <a:r>
              <a:rPr lang="en-US" dirty="0"/>
              <a:t>.</a:t>
            </a:r>
            <a:endParaRPr lang="en-US" i="1" dirty="0"/>
          </a:p>
        </p:txBody>
      </p:sp>
      <p:sp>
        <p:nvSpPr>
          <p:cNvPr id="4" name="Content Placeholder 3"/>
          <p:cNvSpPr>
            <a:spLocks noGrp="1"/>
          </p:cNvSpPr>
          <p:nvPr>
            <p:ph idx="13"/>
          </p:nvPr>
        </p:nvSpPr>
        <p:spPr>
          <a:xfrm>
            <a:off x="2362200" y="5334000"/>
            <a:ext cx="4419600" cy="914400"/>
          </a:xfrm>
          <a:ln w="12700">
            <a:solidFill>
              <a:srgbClr val="1A587B"/>
            </a:solidFill>
          </a:ln>
        </p:spPr>
        <p:txBody>
          <a:bodyPr/>
          <a:lstStyle/>
          <a:p>
            <a:r>
              <a:rPr lang="en-US" sz="2400" dirty="0"/>
              <a:t>The properties all follow from the definition of set inclusion.</a:t>
            </a:r>
          </a:p>
        </p:txBody>
      </p:sp>
      <p:sp>
        <p:nvSpPr>
          <p:cNvPr id="5" name="Slide Number Placeholder 5">
            <a:extLst>
              <a:ext uri="{FF2B5EF4-FFF2-40B4-BE49-F238E27FC236}">
                <a16:creationId xmlns:a16="http://schemas.microsoft.com/office/drawing/2014/main" id="{5317581C-CA59-435F-B9B0-8C92C49E645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48</a:t>
            </a:fld>
            <a:endParaRPr lang="en-US" dirty="0">
              <a:solidFill>
                <a:schemeClr val="bg1"/>
              </a:solidFill>
              <a:latin typeface="Calibri (Body)"/>
            </a:endParaRPr>
          </a:p>
        </p:txBody>
      </p:sp>
    </p:spTree>
    <p:extLst>
      <p:ext uri="{BB962C8B-B14F-4D97-AF65-F5344CB8AC3E}">
        <p14:creationId xmlns:p14="http://schemas.microsoft.com/office/powerpoint/2010/main" val="24746463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5B657-87BF-482A-B57B-78CD2DF01DE3}"/>
              </a:ext>
            </a:extLst>
          </p:cNvPr>
          <p:cNvSpPr>
            <a:spLocks noGrp="1"/>
          </p:cNvSpPr>
          <p:nvPr>
            <p:ph type="title"/>
          </p:nvPr>
        </p:nvSpPr>
        <p:spPr/>
        <p:txBody>
          <a:bodyPr/>
          <a:lstStyle/>
          <a:p>
            <a:r>
              <a:rPr lang="en-US" dirty="0">
                <a:latin typeface="+mj-lt"/>
              </a:rPr>
              <a:t>Comparability</a:t>
            </a:r>
            <a:endParaRPr lang="en-US" dirty="0"/>
          </a:p>
        </p:txBody>
      </p:sp>
      <p:sp>
        <p:nvSpPr>
          <p:cNvPr id="3" name="Content Placeholder 2">
            <a:extLst>
              <a:ext uri="{FF2B5EF4-FFF2-40B4-BE49-F238E27FC236}">
                <a16:creationId xmlns:a16="http://schemas.microsoft.com/office/drawing/2014/main" id="{36153980-96F4-4F74-BBBA-E918735898C6}"/>
              </a:ext>
            </a:extLst>
          </p:cNvPr>
          <p:cNvSpPr>
            <a:spLocks noGrp="1"/>
          </p:cNvSpPr>
          <p:nvPr>
            <p:ph idx="1"/>
          </p:nvPr>
        </p:nvSpPr>
        <p:spPr>
          <a:xfrm>
            <a:off x="457200" y="1295400"/>
            <a:ext cx="6096000" cy="512062"/>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4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elements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a </a:t>
            </a: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poset</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7" name="Object 26">
            <a:extLst>
              <a:ext uri="{FF2B5EF4-FFF2-40B4-BE49-F238E27FC236}">
                <a16:creationId xmlns:a16="http://schemas.microsoft.com/office/drawing/2014/main" id="{F4456D6A-6341-4AF6-BA07-51537C95110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54891347"/>
              </p:ext>
            </p:extLst>
          </p:nvPr>
        </p:nvGraphicFramePr>
        <p:xfrm>
          <a:off x="6195211" y="1295400"/>
          <a:ext cx="793700" cy="512064"/>
        </p:xfrm>
        <a:graphic>
          <a:graphicData uri="http://schemas.openxmlformats.org/presentationml/2006/ole">
            <mc:AlternateContent xmlns:mc="http://schemas.openxmlformats.org/markup-compatibility/2006">
              <mc:Choice xmlns:v="urn:schemas-microsoft-com:vml" Requires="v">
                <p:oleObj name="Equation" r:id="rId3" imgW="393480" imgH="253800" progId="Equation.DSMT4">
                  <p:embed/>
                </p:oleObj>
              </mc:Choice>
              <mc:Fallback>
                <p:oleObj name="Equation" r:id="rId3" imgW="393480" imgH="253800" progId="Equation.DSMT4">
                  <p:embed/>
                  <p:pic>
                    <p:nvPicPr>
                      <p:cNvPr id="0" name=""/>
                      <p:cNvPicPr/>
                      <p:nvPr/>
                    </p:nvPicPr>
                    <p:blipFill>
                      <a:blip r:embed="rId4"/>
                      <a:stretch>
                        <a:fillRect/>
                      </a:stretch>
                    </p:blipFill>
                    <p:spPr>
                      <a:xfrm>
                        <a:off x="6195211" y="1295400"/>
                        <a:ext cx="793700" cy="512064"/>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C56565A-CC0D-4062-927F-E738416D396A}"/>
              </a:ext>
            </a:extLst>
          </p:cNvPr>
          <p:cNvSpPr>
            <a:spLocks noGrp="1"/>
          </p:cNvSpPr>
          <p:nvPr>
            <p:ph idx="10"/>
          </p:nvPr>
        </p:nvSpPr>
        <p:spPr>
          <a:xfrm>
            <a:off x="6934200" y="1304544"/>
            <a:ext cx="762000" cy="438911"/>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a:t>
            </a:r>
            <a:endParaRPr lang="en-US" dirty="0"/>
          </a:p>
        </p:txBody>
      </p:sp>
      <p:sp>
        <p:nvSpPr>
          <p:cNvPr id="5" name="Content Placeholder 4">
            <a:extLst>
              <a:ext uri="{FF2B5EF4-FFF2-40B4-BE49-F238E27FC236}">
                <a16:creationId xmlns:a16="http://schemas.microsoft.com/office/drawing/2014/main" id="{7A1CBD2C-6432-46E6-A758-F88D02489F9B}"/>
              </a:ext>
            </a:extLst>
          </p:cNvPr>
          <p:cNvSpPr>
            <a:spLocks noGrp="1"/>
          </p:cNvSpPr>
          <p:nvPr>
            <p:ph idx="11"/>
          </p:nvPr>
        </p:nvSpPr>
        <p:spPr>
          <a:xfrm>
            <a:off x="457200" y="1666105"/>
            <a:ext cx="2819400" cy="436970"/>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comparable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either</a:t>
            </a:r>
            <a:endParaRPr lang="en-US" dirty="0"/>
          </a:p>
        </p:txBody>
      </p:sp>
      <p:graphicFrame>
        <p:nvGraphicFramePr>
          <p:cNvPr id="29" name="Object 28">
            <a:extLst>
              <a:ext uri="{FF2B5EF4-FFF2-40B4-BE49-F238E27FC236}">
                <a16:creationId xmlns:a16="http://schemas.microsoft.com/office/drawing/2014/main" id="{501297CA-EBA8-4903-9221-3C27676B54E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38916225"/>
              </p:ext>
            </p:extLst>
          </p:nvPr>
        </p:nvGraphicFramePr>
        <p:xfrm>
          <a:off x="3094079" y="1708912"/>
          <a:ext cx="1858921" cy="438912"/>
        </p:xfrm>
        <a:graphic>
          <a:graphicData uri="http://schemas.openxmlformats.org/presentationml/2006/ole">
            <mc:AlternateContent xmlns:mc="http://schemas.openxmlformats.org/markup-compatibility/2006">
              <mc:Choice xmlns:v="urn:schemas-microsoft-com:vml" Requires="v">
                <p:oleObj name="Equation" r:id="rId5" imgW="914400" imgH="215640" progId="Equation.DSMT4">
                  <p:embed/>
                </p:oleObj>
              </mc:Choice>
              <mc:Fallback>
                <p:oleObj name="Equation" r:id="rId5" imgW="914400" imgH="215640" progId="Equation.DSMT4">
                  <p:embed/>
                  <p:pic>
                    <p:nvPicPr>
                      <p:cNvPr id="0" name=""/>
                      <p:cNvPicPr/>
                      <p:nvPr/>
                    </p:nvPicPr>
                    <p:blipFill>
                      <a:blip r:embed="rId6"/>
                      <a:stretch>
                        <a:fillRect/>
                      </a:stretch>
                    </p:blipFill>
                    <p:spPr>
                      <a:xfrm>
                        <a:off x="3094079" y="1708912"/>
                        <a:ext cx="1858921" cy="43891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E521F463-A92B-4319-9D21-9332C15FE29D}"/>
              </a:ext>
            </a:extLst>
          </p:cNvPr>
          <p:cNvSpPr>
            <a:spLocks noGrp="1"/>
          </p:cNvSpPr>
          <p:nvPr>
            <p:ph idx="12"/>
          </p:nvPr>
        </p:nvSpPr>
        <p:spPr>
          <a:xfrm>
            <a:off x="4940808" y="1655064"/>
            <a:ext cx="3810000" cy="45719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When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elements</a:t>
            </a:r>
            <a:endParaRPr lang="en-US" dirty="0"/>
          </a:p>
        </p:txBody>
      </p:sp>
      <p:sp>
        <p:nvSpPr>
          <p:cNvPr id="7" name="Content Placeholder 6">
            <a:extLst>
              <a:ext uri="{FF2B5EF4-FFF2-40B4-BE49-F238E27FC236}">
                <a16:creationId xmlns:a16="http://schemas.microsoft.com/office/drawing/2014/main" id="{7544FF6A-D721-4183-8B0B-482055B57028}"/>
              </a:ext>
            </a:extLst>
          </p:cNvPr>
          <p:cNvSpPr>
            <a:spLocks noGrp="1"/>
          </p:cNvSpPr>
          <p:nvPr>
            <p:ph idx="13"/>
          </p:nvPr>
        </p:nvSpPr>
        <p:spPr>
          <a:xfrm>
            <a:off x="457200" y="2042158"/>
            <a:ext cx="2895600" cy="45719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 that neither</a:t>
            </a:r>
            <a:endParaRPr lang="en-US" dirty="0"/>
          </a:p>
        </p:txBody>
      </p:sp>
      <p:graphicFrame>
        <p:nvGraphicFramePr>
          <p:cNvPr id="30" name="Object 29">
            <a:extLst>
              <a:ext uri="{FF2B5EF4-FFF2-40B4-BE49-F238E27FC236}">
                <a16:creationId xmlns:a16="http://schemas.microsoft.com/office/drawing/2014/main" id="{43DE1404-25DB-44EE-B24C-015FF4FAEDD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35078462"/>
              </p:ext>
            </p:extLst>
          </p:nvPr>
        </p:nvGraphicFramePr>
        <p:xfrm>
          <a:off x="2962656" y="2084832"/>
          <a:ext cx="2039650" cy="438912"/>
        </p:xfrm>
        <a:graphic>
          <a:graphicData uri="http://schemas.openxmlformats.org/presentationml/2006/ole">
            <mc:AlternateContent xmlns:mc="http://schemas.openxmlformats.org/markup-compatibility/2006">
              <mc:Choice xmlns:v="urn:schemas-microsoft-com:vml" Requires="v">
                <p:oleObj name="Equation" r:id="rId7" imgW="1002960" imgH="215640" progId="Equation.DSMT4">
                  <p:embed/>
                </p:oleObj>
              </mc:Choice>
              <mc:Fallback>
                <p:oleObj name="Equation" r:id="rId7" imgW="1002960" imgH="215640" progId="Equation.DSMT4">
                  <p:embed/>
                  <p:pic>
                    <p:nvPicPr>
                      <p:cNvPr id="0" name=""/>
                      <p:cNvPicPr/>
                      <p:nvPr/>
                    </p:nvPicPr>
                    <p:blipFill>
                      <a:blip r:embed="rId8"/>
                      <a:stretch>
                        <a:fillRect/>
                      </a:stretch>
                    </p:blipFill>
                    <p:spPr>
                      <a:xfrm>
                        <a:off x="2962656" y="2084832"/>
                        <a:ext cx="2039650" cy="438912"/>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248B9AC1-E680-4E4F-9F00-E3CFAD339E33}"/>
              </a:ext>
            </a:extLst>
          </p:cNvPr>
          <p:cNvSpPr>
            <a:spLocks noGrp="1"/>
          </p:cNvSpPr>
          <p:nvPr>
            <p:ph idx="14"/>
          </p:nvPr>
        </p:nvSpPr>
        <p:spPr>
          <a:xfrm>
            <a:off x="4935720" y="2042159"/>
            <a:ext cx="3210576" cy="43697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called</a:t>
            </a:r>
            <a:endParaRPr lang="en-US" dirty="0"/>
          </a:p>
        </p:txBody>
      </p:sp>
      <p:sp>
        <p:nvSpPr>
          <p:cNvPr id="9" name="Content Placeholder 8">
            <a:extLst>
              <a:ext uri="{FF2B5EF4-FFF2-40B4-BE49-F238E27FC236}">
                <a16:creationId xmlns:a16="http://schemas.microsoft.com/office/drawing/2014/main" id="{4231955D-2791-4857-A94C-7E563DADDB28}"/>
              </a:ext>
            </a:extLst>
          </p:cNvPr>
          <p:cNvSpPr>
            <a:spLocks noGrp="1"/>
          </p:cNvSpPr>
          <p:nvPr>
            <p:ph idx="15"/>
          </p:nvPr>
        </p:nvSpPr>
        <p:spPr>
          <a:xfrm>
            <a:off x="457200" y="2395683"/>
            <a:ext cx="2112264" cy="512064"/>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incomparable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sp>
        <p:nvSpPr>
          <p:cNvPr id="10" name="Content Placeholder 9">
            <a:extLst>
              <a:ext uri="{FF2B5EF4-FFF2-40B4-BE49-F238E27FC236}">
                <a16:creationId xmlns:a16="http://schemas.microsoft.com/office/drawing/2014/main" id="{C48E9683-56B0-4547-8AE7-7E41EAE320E2}"/>
              </a:ext>
            </a:extLst>
          </p:cNvPr>
          <p:cNvSpPr>
            <a:spLocks noGrp="1"/>
          </p:cNvSpPr>
          <p:nvPr>
            <p:ph idx="16"/>
          </p:nvPr>
        </p:nvSpPr>
        <p:spPr>
          <a:xfrm>
            <a:off x="914400" y="2971800"/>
            <a:ext cx="7315200" cy="530352"/>
          </a:xfrm>
          <a:ln w="12700">
            <a:solidFill>
              <a:srgbClr val="1A587B"/>
            </a:solidFill>
          </a:ln>
        </p:spPr>
        <p:txBody>
          <a:bodyPr/>
          <a:lstStyle/>
          <a:p>
            <a:pPr marL="0" marR="0" lvl="0" indent="0"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symbol</a:t>
            </a:r>
          </a:p>
        </p:txBody>
      </p:sp>
      <p:graphicFrame>
        <p:nvGraphicFramePr>
          <p:cNvPr id="31" name="Object 30">
            <a:extLst>
              <a:ext uri="{FF2B5EF4-FFF2-40B4-BE49-F238E27FC236}">
                <a16:creationId xmlns:a16="http://schemas.microsoft.com/office/drawing/2014/main" id="{3438100A-1F4E-4645-831D-9AD19758E3D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983347446"/>
              </p:ext>
            </p:extLst>
          </p:nvPr>
        </p:nvGraphicFramePr>
        <p:xfrm>
          <a:off x="2459736" y="3044952"/>
          <a:ext cx="282157" cy="329184"/>
        </p:xfrm>
        <a:graphic>
          <a:graphicData uri="http://schemas.openxmlformats.org/presentationml/2006/ole">
            <mc:AlternateContent xmlns:mc="http://schemas.openxmlformats.org/markup-compatibility/2006">
              <mc:Choice xmlns:v="urn:schemas-microsoft-com:vml" Requires="v">
                <p:oleObj name="Equation" r:id="rId9" imgW="152280" imgH="177480" progId="Equation.DSMT4">
                  <p:embed/>
                </p:oleObj>
              </mc:Choice>
              <mc:Fallback>
                <p:oleObj name="Equation" r:id="rId9" imgW="152280" imgH="177480" progId="Equation.DSMT4">
                  <p:embed/>
                  <p:pic>
                    <p:nvPicPr>
                      <p:cNvPr id="0" name=""/>
                      <p:cNvPicPr/>
                      <p:nvPr/>
                    </p:nvPicPr>
                    <p:blipFill>
                      <a:blip r:embed="rId10"/>
                      <a:stretch>
                        <a:fillRect/>
                      </a:stretch>
                    </p:blipFill>
                    <p:spPr>
                      <a:xfrm>
                        <a:off x="2459736" y="3044952"/>
                        <a:ext cx="282157" cy="329184"/>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94470A56-8A14-4E34-8D28-9958550E1699}"/>
              </a:ext>
            </a:extLst>
          </p:cNvPr>
          <p:cNvSpPr>
            <a:spLocks noGrp="1"/>
          </p:cNvSpPr>
          <p:nvPr>
            <p:ph idx="17"/>
          </p:nvPr>
        </p:nvSpPr>
        <p:spPr>
          <a:xfrm>
            <a:off x="2530449" y="2958039"/>
            <a:ext cx="5862524" cy="490818"/>
          </a:xfrm>
          <a:ln w="12700">
            <a:noFill/>
          </a:ln>
        </p:spPr>
        <p:txBody>
          <a:bodyPr/>
          <a:lstStyle/>
          <a:p>
            <a:pPr marL="0" marR="0" lvl="0" indent="0" algn="ctr"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is used to</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denote the relation in any </a:t>
            </a: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poset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12" name="Content Placeholder 11">
            <a:extLst>
              <a:ext uri="{FF2B5EF4-FFF2-40B4-BE49-F238E27FC236}">
                <a16:creationId xmlns:a16="http://schemas.microsoft.com/office/drawing/2014/main" id="{D2804F32-1BF0-4C13-B904-364CA398F8A8}"/>
              </a:ext>
            </a:extLst>
          </p:cNvPr>
          <p:cNvSpPr>
            <a:spLocks noGrp="1"/>
          </p:cNvSpPr>
          <p:nvPr>
            <p:ph idx="18"/>
          </p:nvPr>
        </p:nvSpPr>
        <p:spPr>
          <a:xfrm>
            <a:off x="457200" y="3657600"/>
            <a:ext cx="2636879" cy="568408"/>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4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a:t>
            </a:r>
          </a:p>
        </p:txBody>
      </p:sp>
      <p:graphicFrame>
        <p:nvGraphicFramePr>
          <p:cNvPr id="32" name="Object 31">
            <a:extLst>
              <a:ext uri="{FF2B5EF4-FFF2-40B4-BE49-F238E27FC236}">
                <a16:creationId xmlns:a16="http://schemas.microsoft.com/office/drawing/2014/main" id="{D2218316-415C-49CA-90FD-A07C8CB4194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05861997"/>
              </p:ext>
            </p:extLst>
          </p:nvPr>
        </p:nvGraphicFramePr>
        <p:xfrm>
          <a:off x="2414016" y="3657600"/>
          <a:ext cx="793699" cy="512064"/>
        </p:xfrm>
        <a:graphic>
          <a:graphicData uri="http://schemas.openxmlformats.org/presentationml/2006/ole">
            <mc:AlternateContent xmlns:mc="http://schemas.openxmlformats.org/markup-compatibility/2006">
              <mc:Choice xmlns:v="urn:schemas-microsoft-com:vml" Requires="v">
                <p:oleObj name="Equation" r:id="rId11" imgW="393480" imgH="253800" progId="Equation.DSMT4">
                  <p:embed/>
                </p:oleObj>
              </mc:Choice>
              <mc:Fallback>
                <p:oleObj name="Equation" r:id="rId11" imgW="393480" imgH="253800" progId="Equation.DSMT4">
                  <p:embed/>
                  <p:pic>
                    <p:nvPicPr>
                      <p:cNvPr id="0" name=""/>
                      <p:cNvPicPr/>
                      <p:nvPr/>
                    </p:nvPicPr>
                    <p:blipFill>
                      <a:blip r:embed="rId12"/>
                      <a:stretch>
                        <a:fillRect/>
                      </a:stretch>
                    </p:blipFill>
                    <p:spPr>
                      <a:xfrm>
                        <a:off x="2414016" y="3657600"/>
                        <a:ext cx="793699" cy="512064"/>
                      </a:xfrm>
                      <a:prstGeom prst="rect">
                        <a:avLst/>
                      </a:prstGeom>
                    </p:spPr>
                  </p:pic>
                </p:oleObj>
              </mc:Fallback>
            </mc:AlternateContent>
          </a:graphicData>
        </a:graphic>
      </p:graphicFrame>
      <p:sp>
        <p:nvSpPr>
          <p:cNvPr id="13" name="Content Placeholder 12">
            <a:extLst>
              <a:ext uri="{FF2B5EF4-FFF2-40B4-BE49-F238E27FC236}">
                <a16:creationId xmlns:a16="http://schemas.microsoft.com/office/drawing/2014/main" id="{E7140771-B398-4C43-83DB-1B45C95B4228}"/>
              </a:ext>
            </a:extLst>
          </p:cNvPr>
          <p:cNvSpPr>
            <a:spLocks noGrp="1"/>
          </p:cNvSpPr>
          <p:nvPr>
            <p:ph idx="19"/>
          </p:nvPr>
        </p:nvSpPr>
        <p:spPr>
          <a:xfrm>
            <a:off x="3136392" y="3657600"/>
            <a:ext cx="5779008" cy="45415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a:t>
            </a: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poset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every two elements of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a:t>
            </a:r>
            <a:endParaRPr lang="en-US" dirty="0"/>
          </a:p>
        </p:txBody>
      </p:sp>
      <p:sp>
        <p:nvSpPr>
          <p:cNvPr id="14" name="Content Placeholder 13">
            <a:extLst>
              <a:ext uri="{FF2B5EF4-FFF2-40B4-BE49-F238E27FC236}">
                <a16:creationId xmlns:a16="http://schemas.microsoft.com/office/drawing/2014/main" id="{5CEE96C4-1B27-42DC-BAB8-FB34FCAA22E2}"/>
              </a:ext>
            </a:extLst>
          </p:cNvPr>
          <p:cNvSpPr>
            <a:spLocks noGrp="1"/>
          </p:cNvSpPr>
          <p:nvPr>
            <p:ph idx="20"/>
          </p:nvPr>
        </p:nvSpPr>
        <p:spPr>
          <a:xfrm>
            <a:off x="457200" y="4031024"/>
            <a:ext cx="8001000" cy="769575"/>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comparable,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called a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totally ordered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or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linearly ordered set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a:t>
            </a:r>
            <a:endParaRPr lang="en-US" dirty="0"/>
          </a:p>
        </p:txBody>
      </p:sp>
      <p:graphicFrame>
        <p:nvGraphicFramePr>
          <p:cNvPr id="33" name="Object 32">
            <a:extLst>
              <a:ext uri="{FF2B5EF4-FFF2-40B4-BE49-F238E27FC236}">
                <a16:creationId xmlns:a16="http://schemas.microsoft.com/office/drawing/2014/main" id="{AFA3960C-715B-40DD-8266-89D640FABEF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52753345"/>
              </p:ext>
            </p:extLst>
          </p:nvPr>
        </p:nvGraphicFramePr>
        <p:xfrm>
          <a:off x="1066800" y="4471416"/>
          <a:ext cx="282158" cy="329184"/>
        </p:xfrm>
        <a:graphic>
          <a:graphicData uri="http://schemas.openxmlformats.org/presentationml/2006/ole">
            <mc:AlternateContent xmlns:mc="http://schemas.openxmlformats.org/markup-compatibility/2006">
              <mc:Choice xmlns:v="urn:schemas-microsoft-com:vml" Requires="v">
                <p:oleObj name="Equation" r:id="rId13" imgW="152280" imgH="177480" progId="Equation.DSMT4">
                  <p:embed/>
                </p:oleObj>
              </mc:Choice>
              <mc:Fallback>
                <p:oleObj name="Equation" r:id="rId13" imgW="152280" imgH="177480" progId="Equation.DSMT4">
                  <p:embed/>
                  <p:pic>
                    <p:nvPicPr>
                      <p:cNvPr id="0" name=""/>
                      <p:cNvPicPr/>
                      <p:nvPr/>
                    </p:nvPicPr>
                    <p:blipFill>
                      <a:blip r:embed="rId14"/>
                      <a:stretch>
                        <a:fillRect/>
                      </a:stretch>
                    </p:blipFill>
                    <p:spPr>
                      <a:xfrm>
                        <a:off x="1066800" y="4471416"/>
                        <a:ext cx="282158" cy="329184"/>
                      </a:xfrm>
                      <a:prstGeom prst="rect">
                        <a:avLst/>
                      </a:prstGeom>
                    </p:spPr>
                  </p:pic>
                </p:oleObj>
              </mc:Fallback>
            </mc:AlternateContent>
          </a:graphicData>
        </a:graphic>
      </p:graphicFrame>
      <p:sp>
        <p:nvSpPr>
          <p:cNvPr id="15" name="Content Placeholder 14">
            <a:extLst>
              <a:ext uri="{FF2B5EF4-FFF2-40B4-BE49-F238E27FC236}">
                <a16:creationId xmlns:a16="http://schemas.microsoft.com/office/drawing/2014/main" id="{958679C6-D2F4-4E46-83DD-929E294FCEB3}"/>
              </a:ext>
            </a:extLst>
          </p:cNvPr>
          <p:cNvSpPr>
            <a:spLocks noGrp="1"/>
          </p:cNvSpPr>
          <p:nvPr>
            <p:ph idx="21"/>
          </p:nvPr>
        </p:nvSpPr>
        <p:spPr>
          <a:xfrm>
            <a:off x="1295400" y="4388104"/>
            <a:ext cx="7162800" cy="512064"/>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called a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total order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or a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linear order.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totally ordered</a:t>
            </a:r>
            <a:endParaRPr lang="en-US" dirty="0"/>
          </a:p>
        </p:txBody>
      </p:sp>
      <p:sp>
        <p:nvSpPr>
          <p:cNvPr id="16" name="Content Placeholder 15">
            <a:extLst>
              <a:ext uri="{FF2B5EF4-FFF2-40B4-BE49-F238E27FC236}">
                <a16:creationId xmlns:a16="http://schemas.microsoft.com/office/drawing/2014/main" id="{10139529-063B-4345-AC1E-8618C207882C}"/>
              </a:ext>
            </a:extLst>
          </p:cNvPr>
          <p:cNvSpPr>
            <a:spLocks noGrp="1"/>
          </p:cNvSpPr>
          <p:nvPr>
            <p:ph idx="22"/>
          </p:nvPr>
        </p:nvSpPr>
        <p:spPr>
          <a:xfrm>
            <a:off x="457200" y="4754880"/>
            <a:ext cx="3352800" cy="103632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set is also called a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chain. </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4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graphicFrame>
        <p:nvGraphicFramePr>
          <p:cNvPr id="34" name="Object 33">
            <a:extLst>
              <a:ext uri="{FF2B5EF4-FFF2-40B4-BE49-F238E27FC236}">
                <a16:creationId xmlns:a16="http://schemas.microsoft.com/office/drawing/2014/main" id="{6D87BD67-8FA7-49CF-9769-5F37DEE0FF8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79523855"/>
              </p:ext>
            </p:extLst>
          </p:nvPr>
        </p:nvGraphicFramePr>
        <p:xfrm>
          <a:off x="2133600" y="5349240"/>
          <a:ext cx="793699" cy="512064"/>
        </p:xfrm>
        <a:graphic>
          <a:graphicData uri="http://schemas.openxmlformats.org/presentationml/2006/ole">
            <mc:AlternateContent xmlns:mc="http://schemas.openxmlformats.org/markup-compatibility/2006">
              <mc:Choice xmlns:v="urn:schemas-microsoft-com:vml" Requires="v">
                <p:oleObj name="Equation" r:id="rId15" imgW="393480" imgH="253800" progId="Equation.DSMT4">
                  <p:embed/>
                </p:oleObj>
              </mc:Choice>
              <mc:Fallback>
                <p:oleObj name="Equation" r:id="rId15" imgW="393480" imgH="253800" progId="Equation.DSMT4">
                  <p:embed/>
                  <p:pic>
                    <p:nvPicPr>
                      <p:cNvPr id="0" name=""/>
                      <p:cNvPicPr/>
                      <p:nvPr/>
                    </p:nvPicPr>
                    <p:blipFill>
                      <a:blip r:embed="rId16"/>
                      <a:stretch>
                        <a:fillRect/>
                      </a:stretch>
                    </p:blipFill>
                    <p:spPr>
                      <a:xfrm>
                        <a:off x="2133600" y="5349240"/>
                        <a:ext cx="793699" cy="512064"/>
                      </a:xfrm>
                      <a:prstGeom prst="rect">
                        <a:avLst/>
                      </a:prstGeom>
                    </p:spPr>
                  </p:pic>
                </p:oleObj>
              </mc:Fallback>
            </mc:AlternateContent>
          </a:graphicData>
        </a:graphic>
      </p:graphicFrame>
      <p:sp>
        <p:nvSpPr>
          <p:cNvPr id="17" name="Content Placeholder 16">
            <a:extLst>
              <a:ext uri="{FF2B5EF4-FFF2-40B4-BE49-F238E27FC236}">
                <a16:creationId xmlns:a16="http://schemas.microsoft.com/office/drawing/2014/main" id="{C329CDDF-B1F6-4EB7-81E7-73A47C3F964B}"/>
              </a:ext>
            </a:extLst>
          </p:cNvPr>
          <p:cNvSpPr>
            <a:spLocks noGrp="1"/>
          </p:cNvSpPr>
          <p:nvPr>
            <p:ph idx="23"/>
          </p:nvPr>
        </p:nvSpPr>
        <p:spPr>
          <a:xfrm>
            <a:off x="2873655" y="5349240"/>
            <a:ext cx="5834481" cy="45415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well-ordered set if it is a </a:t>
            </a: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poset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such that</a:t>
            </a:r>
            <a:endParaRPr lang="en-US" dirty="0"/>
          </a:p>
        </p:txBody>
      </p:sp>
      <p:graphicFrame>
        <p:nvGraphicFramePr>
          <p:cNvPr id="35" name="Object 34">
            <a:extLst>
              <a:ext uri="{FF2B5EF4-FFF2-40B4-BE49-F238E27FC236}">
                <a16:creationId xmlns:a16="http://schemas.microsoft.com/office/drawing/2014/main" id="{FFE0DDBE-0C4E-46B6-8103-F81585A88EF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77029784"/>
              </p:ext>
            </p:extLst>
          </p:nvPr>
        </p:nvGraphicFramePr>
        <p:xfrm>
          <a:off x="533400" y="5797296"/>
          <a:ext cx="282158" cy="329184"/>
        </p:xfrm>
        <a:graphic>
          <a:graphicData uri="http://schemas.openxmlformats.org/presentationml/2006/ole">
            <mc:AlternateContent xmlns:mc="http://schemas.openxmlformats.org/markup-compatibility/2006">
              <mc:Choice xmlns:v="urn:schemas-microsoft-com:vml" Requires="v">
                <p:oleObj name="Equation" r:id="rId17" imgW="152280" imgH="177480" progId="Equation.DSMT4">
                  <p:embed/>
                </p:oleObj>
              </mc:Choice>
              <mc:Fallback>
                <p:oleObj name="Equation" r:id="rId17" imgW="152280" imgH="177480" progId="Equation.DSMT4">
                  <p:embed/>
                  <p:pic>
                    <p:nvPicPr>
                      <p:cNvPr id="0" name=""/>
                      <p:cNvPicPr/>
                      <p:nvPr/>
                    </p:nvPicPr>
                    <p:blipFill>
                      <a:blip r:embed="rId18"/>
                      <a:stretch>
                        <a:fillRect/>
                      </a:stretch>
                    </p:blipFill>
                    <p:spPr>
                      <a:xfrm>
                        <a:off x="533400" y="5797296"/>
                        <a:ext cx="282158" cy="329184"/>
                      </a:xfrm>
                      <a:prstGeom prst="rect">
                        <a:avLst/>
                      </a:prstGeom>
                    </p:spPr>
                  </p:pic>
                </p:oleObj>
              </mc:Fallback>
            </mc:AlternateContent>
          </a:graphicData>
        </a:graphic>
      </p:graphicFrame>
      <p:sp>
        <p:nvSpPr>
          <p:cNvPr id="18" name="Content Placeholder 17">
            <a:extLst>
              <a:ext uri="{FF2B5EF4-FFF2-40B4-BE49-F238E27FC236}">
                <a16:creationId xmlns:a16="http://schemas.microsoft.com/office/drawing/2014/main" id="{B3562A0D-AABA-46CB-86C9-4BF4BEC98612}"/>
              </a:ext>
            </a:extLst>
          </p:cNvPr>
          <p:cNvSpPr>
            <a:spLocks noGrp="1"/>
          </p:cNvSpPr>
          <p:nvPr>
            <p:ph idx="24"/>
          </p:nvPr>
        </p:nvSpPr>
        <p:spPr>
          <a:xfrm>
            <a:off x="735220" y="5715022"/>
            <a:ext cx="8027779" cy="463251"/>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total ordering and every nonempty subset of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has a least</a:t>
            </a:r>
            <a:endParaRPr lang="en-US" dirty="0"/>
          </a:p>
        </p:txBody>
      </p:sp>
      <p:sp>
        <p:nvSpPr>
          <p:cNvPr id="19" name="Content Placeholder 18">
            <a:extLst>
              <a:ext uri="{FF2B5EF4-FFF2-40B4-BE49-F238E27FC236}">
                <a16:creationId xmlns:a16="http://schemas.microsoft.com/office/drawing/2014/main" id="{7428CF67-4A16-4A19-B5DD-2ED8317C53DF}"/>
              </a:ext>
            </a:extLst>
          </p:cNvPr>
          <p:cNvSpPr>
            <a:spLocks noGrp="1"/>
          </p:cNvSpPr>
          <p:nvPr>
            <p:ph idx="25"/>
          </p:nvPr>
        </p:nvSpPr>
        <p:spPr>
          <a:xfrm>
            <a:off x="457200" y="6092658"/>
            <a:ext cx="1524000" cy="498642"/>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element.</a:t>
            </a:r>
            <a:endParaRPr lang="en-US" dirty="0"/>
          </a:p>
        </p:txBody>
      </p:sp>
      <p:sp>
        <p:nvSpPr>
          <p:cNvPr id="25" name="Slide Number Placeholder 5">
            <a:extLst>
              <a:ext uri="{FF2B5EF4-FFF2-40B4-BE49-F238E27FC236}">
                <a16:creationId xmlns:a16="http://schemas.microsoft.com/office/drawing/2014/main" id="{DF2A274B-5EDB-4131-B6C0-5481BB354F7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49</a:t>
            </a:fld>
            <a:endParaRPr lang="en-US" dirty="0">
              <a:solidFill>
                <a:schemeClr val="bg1"/>
              </a:solidFill>
              <a:latin typeface="Calibri (Body)"/>
            </a:endParaRPr>
          </a:p>
        </p:txBody>
      </p:sp>
    </p:spTree>
    <p:extLst>
      <p:ext uri="{BB962C8B-B14F-4D97-AF65-F5344CB8AC3E}">
        <p14:creationId xmlns:p14="http://schemas.microsoft.com/office/powerpoint/2010/main" val="739767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DF59A-DEFC-4E12-9CC5-3FB57BE1588B}"/>
              </a:ext>
            </a:extLst>
          </p:cNvPr>
          <p:cNvSpPr>
            <a:spLocks noGrp="1"/>
          </p:cNvSpPr>
          <p:nvPr>
            <p:ph type="title"/>
          </p:nvPr>
        </p:nvSpPr>
        <p:spPr/>
        <p:txBody>
          <a:bodyPr/>
          <a:lstStyle/>
          <a:p>
            <a:r>
              <a:rPr lang="en-US" dirty="0">
                <a:latin typeface="+mj-lt"/>
              </a:rPr>
              <a:t>Binary Relations</a:t>
            </a:r>
            <a:endParaRPr lang="en-US" dirty="0"/>
          </a:p>
        </p:txBody>
      </p:sp>
      <p:sp>
        <p:nvSpPr>
          <p:cNvPr id="3" name="Content Placeholder 2">
            <a:extLst>
              <a:ext uri="{FF2B5EF4-FFF2-40B4-BE49-F238E27FC236}">
                <a16:creationId xmlns:a16="http://schemas.microsoft.com/office/drawing/2014/main" id="{27E27D56-FB14-4C2C-BF72-5909A93031F2}"/>
              </a:ext>
            </a:extLst>
          </p:cNvPr>
          <p:cNvSpPr>
            <a:spLocks noGrp="1"/>
          </p:cNvSpPr>
          <p:nvPr>
            <p:ph idx="1"/>
          </p:nvPr>
        </p:nvSpPr>
        <p:spPr>
          <a:xfrm>
            <a:off x="457200" y="1295400"/>
            <a:ext cx="8077200" cy="10668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binary relation R</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from a set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a set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subset</a:t>
            </a:r>
            <a:endPar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endParaRPr>
          </a:p>
        </p:txBody>
      </p:sp>
      <p:graphicFrame>
        <p:nvGraphicFramePr>
          <p:cNvPr id="15" name="Object 3">
            <a:extLst>
              <a:ext uri="{FF2B5EF4-FFF2-40B4-BE49-F238E27FC236}">
                <a16:creationId xmlns:a16="http://schemas.microsoft.com/office/drawing/2014/main" id="{A548CB50-0CB8-4331-B538-07BB0CAD5E4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93554657"/>
              </p:ext>
            </p:extLst>
          </p:nvPr>
        </p:nvGraphicFramePr>
        <p:xfrm>
          <a:off x="3218688" y="1893570"/>
          <a:ext cx="1555750" cy="444500"/>
        </p:xfrm>
        <a:graphic>
          <a:graphicData uri="http://schemas.openxmlformats.org/presentationml/2006/ole">
            <mc:AlternateContent xmlns:mc="http://schemas.openxmlformats.org/markup-compatibility/2006">
              <mc:Choice xmlns:v="urn:schemas-microsoft-com:vml" Requires="v">
                <p:oleObj name="Equation" r:id="rId2" imgW="622080" imgH="177480" progId="Equation.DSMT4">
                  <p:embed/>
                </p:oleObj>
              </mc:Choice>
              <mc:Fallback>
                <p:oleObj name="Equation" r:id="rId2" imgW="622080" imgH="177480" progId="Equation.DSMT4">
                  <p:embed/>
                  <p:pic>
                    <p:nvPicPr>
                      <p:cNvPr id="13" name="Object 3">
                        <a:extLst>
                          <a:ext uri="{C183D7F6-B498-43B3-948B-1728B52AA6E4}">
                            <adec:decorative xmlns:adec="http://schemas.microsoft.com/office/drawing/2017/decorative" val="1"/>
                          </a:ext>
                        </a:extLst>
                      </p:cNvPr>
                      <p:cNvPicPr/>
                      <p:nvPr/>
                    </p:nvPicPr>
                    <p:blipFill>
                      <a:blip r:embed="rId3"/>
                      <a:stretch>
                        <a:fillRect/>
                      </a:stretch>
                    </p:blipFill>
                    <p:spPr>
                      <a:xfrm>
                        <a:off x="3218688" y="1893570"/>
                        <a:ext cx="1555750" cy="4445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51ED037E-0B32-49E4-AFB1-567FB25AD53E}"/>
              </a:ext>
            </a:extLst>
          </p:cNvPr>
          <p:cNvSpPr>
            <a:spLocks noGrp="1"/>
          </p:cNvSpPr>
          <p:nvPr>
            <p:ph idx="10"/>
          </p:nvPr>
        </p:nvSpPr>
        <p:spPr>
          <a:xfrm>
            <a:off x="457200" y="2359152"/>
            <a:ext cx="2219554" cy="1183605"/>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Example</a:t>
            </a:r>
            <a:r>
              <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Let</a:t>
            </a:r>
          </a:p>
        </p:txBody>
      </p:sp>
      <p:graphicFrame>
        <p:nvGraphicFramePr>
          <p:cNvPr id="18" name="Object 17">
            <a:extLst>
              <a:ext uri="{FF2B5EF4-FFF2-40B4-BE49-F238E27FC236}">
                <a16:creationId xmlns:a16="http://schemas.microsoft.com/office/drawing/2014/main" id="{119F0D6C-C8FD-4C49-A3BF-5DEEBB3F11A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18787502"/>
              </p:ext>
            </p:extLst>
          </p:nvPr>
        </p:nvGraphicFramePr>
        <p:xfrm>
          <a:off x="1388974" y="2990088"/>
          <a:ext cx="1676400" cy="598714"/>
        </p:xfrm>
        <a:graphic>
          <a:graphicData uri="http://schemas.openxmlformats.org/presentationml/2006/ole">
            <mc:AlternateContent xmlns:mc="http://schemas.openxmlformats.org/markup-compatibility/2006">
              <mc:Choice xmlns:v="urn:schemas-microsoft-com:vml" Requires="v">
                <p:oleObj name="Equation" r:id="rId4" imgW="711000" imgH="253800" progId="Equation.DSMT4">
                  <p:embed/>
                </p:oleObj>
              </mc:Choice>
              <mc:Fallback>
                <p:oleObj name="Equation" r:id="rId4" imgW="711000" imgH="253800" progId="Equation.DSMT4">
                  <p:embed/>
                  <p:pic>
                    <p:nvPicPr>
                      <p:cNvPr id="0" name=""/>
                      <p:cNvPicPr/>
                      <p:nvPr/>
                    </p:nvPicPr>
                    <p:blipFill>
                      <a:blip r:embed="rId5"/>
                      <a:stretch>
                        <a:fillRect/>
                      </a:stretch>
                    </p:blipFill>
                    <p:spPr>
                      <a:xfrm>
                        <a:off x="1388974" y="2990088"/>
                        <a:ext cx="1676400" cy="598714"/>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15EE8EA7-0310-423F-BBB0-4E809920FF7F}"/>
              </a:ext>
            </a:extLst>
          </p:cNvPr>
          <p:cNvSpPr>
            <a:spLocks noGrp="1"/>
          </p:cNvSpPr>
          <p:nvPr>
            <p:ph idx="11"/>
          </p:nvPr>
        </p:nvSpPr>
        <p:spPr>
          <a:xfrm>
            <a:off x="2971800" y="2999232"/>
            <a:ext cx="935736" cy="51612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and</a:t>
            </a:r>
            <a:endParaRPr lang="en-US" dirty="0"/>
          </a:p>
        </p:txBody>
      </p:sp>
      <p:graphicFrame>
        <p:nvGraphicFramePr>
          <p:cNvPr id="19" name="Object 18">
            <a:extLst>
              <a:ext uri="{FF2B5EF4-FFF2-40B4-BE49-F238E27FC236}">
                <a16:creationId xmlns:a16="http://schemas.microsoft.com/office/drawing/2014/main" id="{168A142F-8FC2-40EB-9023-0CD40EFC1A7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70169758"/>
              </p:ext>
            </p:extLst>
          </p:nvPr>
        </p:nvGraphicFramePr>
        <p:xfrm>
          <a:off x="3639312" y="2981325"/>
          <a:ext cx="1479550" cy="603250"/>
        </p:xfrm>
        <a:graphic>
          <a:graphicData uri="http://schemas.openxmlformats.org/presentationml/2006/ole">
            <mc:AlternateContent xmlns:mc="http://schemas.openxmlformats.org/markup-compatibility/2006">
              <mc:Choice xmlns:v="urn:schemas-microsoft-com:vml" Requires="v">
                <p:oleObj name="Equation" r:id="rId6" imgW="622080" imgH="253800" progId="Equation.DSMT4">
                  <p:embed/>
                </p:oleObj>
              </mc:Choice>
              <mc:Fallback>
                <p:oleObj name="Equation" r:id="rId6" imgW="622080" imgH="253800" progId="Equation.DSMT4">
                  <p:embed/>
                  <p:pic>
                    <p:nvPicPr>
                      <p:cNvPr id="0" name=""/>
                      <p:cNvPicPr/>
                      <p:nvPr/>
                    </p:nvPicPr>
                    <p:blipFill>
                      <a:blip r:embed="rId7"/>
                      <a:stretch>
                        <a:fillRect/>
                      </a:stretch>
                    </p:blipFill>
                    <p:spPr>
                      <a:xfrm>
                        <a:off x="3639312" y="2981325"/>
                        <a:ext cx="1479550" cy="60325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2080337D-F8BA-4074-BA5B-0C62150D4FEA}"/>
              </a:ext>
            </a:extLst>
          </p:cNvPr>
          <p:cNvSpPr>
            <a:spLocks noGrp="1"/>
          </p:cNvSpPr>
          <p:nvPr>
            <p:ph idx="12"/>
          </p:nvPr>
        </p:nvSpPr>
        <p:spPr>
          <a:xfrm>
            <a:off x="457200" y="3581400"/>
            <a:ext cx="499872" cy="486283"/>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lang="en-US" dirty="0"/>
              <a:t> </a:t>
            </a:r>
          </a:p>
        </p:txBody>
      </p:sp>
      <p:graphicFrame>
        <p:nvGraphicFramePr>
          <p:cNvPr id="20" name="Object 19">
            <a:extLst>
              <a:ext uri="{FF2B5EF4-FFF2-40B4-BE49-F238E27FC236}">
                <a16:creationId xmlns:a16="http://schemas.microsoft.com/office/drawing/2014/main" id="{D35F2042-24CD-445A-9E8A-7AF315DE98C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61239473"/>
              </p:ext>
            </p:extLst>
          </p:nvPr>
        </p:nvGraphicFramePr>
        <p:xfrm>
          <a:off x="859536" y="3547872"/>
          <a:ext cx="3862426" cy="603504"/>
        </p:xfrm>
        <a:graphic>
          <a:graphicData uri="http://schemas.openxmlformats.org/presentationml/2006/ole">
            <mc:AlternateContent xmlns:mc="http://schemas.openxmlformats.org/markup-compatibility/2006">
              <mc:Choice xmlns:v="urn:schemas-microsoft-com:vml" Requires="v">
                <p:oleObj name="Equation" r:id="rId8" imgW="1625400" imgH="253800" progId="Equation.DSMT4">
                  <p:embed/>
                </p:oleObj>
              </mc:Choice>
              <mc:Fallback>
                <p:oleObj name="Equation" r:id="rId8" imgW="1625400" imgH="253800" progId="Equation.DSMT4">
                  <p:embed/>
                  <p:pic>
                    <p:nvPicPr>
                      <p:cNvPr id="0" name=""/>
                      <p:cNvPicPr/>
                      <p:nvPr/>
                    </p:nvPicPr>
                    <p:blipFill>
                      <a:blip r:embed="rId9"/>
                      <a:stretch>
                        <a:fillRect/>
                      </a:stretch>
                    </p:blipFill>
                    <p:spPr>
                      <a:xfrm>
                        <a:off x="859536" y="3547872"/>
                        <a:ext cx="3862426" cy="603504"/>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0E7C892E-1D80-41E7-BF1C-99D3E7F50C3E}"/>
              </a:ext>
            </a:extLst>
          </p:cNvPr>
          <p:cNvSpPr>
            <a:spLocks noGrp="1"/>
          </p:cNvSpPr>
          <p:nvPr>
            <p:ph idx="13"/>
          </p:nvPr>
        </p:nvSpPr>
        <p:spPr>
          <a:xfrm>
            <a:off x="4648200" y="3584558"/>
            <a:ext cx="3862426" cy="486282"/>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is a relation from </a:t>
            </a:r>
            <a:r>
              <a:rPr kumimoji="0" lang="en-US" sz="28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to </a:t>
            </a:r>
            <a:r>
              <a:rPr kumimoji="0" lang="en-US" sz="28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endParaRPr lang="en-US" dirty="0"/>
          </a:p>
        </p:txBody>
      </p:sp>
      <p:sp>
        <p:nvSpPr>
          <p:cNvPr id="8" name="Content Placeholder 7">
            <a:extLst>
              <a:ext uri="{FF2B5EF4-FFF2-40B4-BE49-F238E27FC236}">
                <a16:creationId xmlns:a16="http://schemas.microsoft.com/office/drawing/2014/main" id="{200BA655-64B2-47B5-BFF9-B5386C9776DE}"/>
              </a:ext>
            </a:extLst>
          </p:cNvPr>
          <p:cNvSpPr>
            <a:spLocks noGrp="1"/>
          </p:cNvSpPr>
          <p:nvPr>
            <p:ph idx="14"/>
          </p:nvPr>
        </p:nvSpPr>
        <p:spPr>
          <a:xfrm>
            <a:off x="457200" y="4156491"/>
            <a:ext cx="7924800" cy="974943"/>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We can represent relations from a set </a:t>
            </a:r>
            <a:r>
              <a:rPr kumimoji="0" lang="en-US" sz="28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to a set </a:t>
            </a:r>
            <a:r>
              <a:rPr kumimoji="0" lang="en-US" sz="28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graphically or using a table:</a:t>
            </a:r>
          </a:p>
        </p:txBody>
      </p:sp>
      <p:pic>
        <p:nvPicPr>
          <p:cNvPr id="16" name="Picture 5" descr="Displaying the ordered pairs in the relation R from Example 3.">
            <a:extLst>
              <a:ext uri="{FF2B5EF4-FFF2-40B4-BE49-F238E27FC236}">
                <a16:creationId xmlns:a16="http://schemas.microsoft.com/office/drawing/2014/main" id="{FF1176C4-EE6F-45A2-B3BC-BE5AF8A28E46}"/>
              </a:ext>
            </a:extLst>
          </p:cNvPr>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1219200" y="5181600"/>
            <a:ext cx="2395728" cy="1335024"/>
          </a:xfrm>
          <a:prstGeom prst="rect">
            <a:avLst/>
          </a:prstGeom>
          <a:extLst>
            <a:ext uri="{909E8E84-426E-40DD-AFC4-6F175D3DCCD1}">
              <a14:hiddenFill xmlns:a14="http://schemas.microsoft.com/office/drawing/2010/main">
                <a:solidFill>
                  <a:srgbClr val="FFFFFF"/>
                </a:solidFill>
              </a14:hiddenFill>
            </a:ext>
          </a:extLst>
        </p:spPr>
      </p:pic>
      <p:sp>
        <p:nvSpPr>
          <p:cNvPr id="9" name="Content Placeholder 8">
            <a:extLst>
              <a:ext uri="{FF2B5EF4-FFF2-40B4-BE49-F238E27FC236}">
                <a16:creationId xmlns:a16="http://schemas.microsoft.com/office/drawing/2014/main" id="{801BC16E-C1CD-4C00-8933-391741977C82}"/>
              </a:ext>
            </a:extLst>
          </p:cNvPr>
          <p:cNvSpPr>
            <a:spLocks noGrp="1"/>
          </p:cNvSpPr>
          <p:nvPr>
            <p:ph idx="15"/>
          </p:nvPr>
        </p:nvSpPr>
        <p:spPr>
          <a:xfrm>
            <a:off x="5029200" y="5184648"/>
            <a:ext cx="3429000" cy="1188720"/>
          </a:xfrm>
          <a:ln w="12700">
            <a:solidFill>
              <a:srgbClr val="1A587B"/>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Relations are more general than functions. A function is a relation where exactly one element of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related to each element of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endPar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3" name="Text Placeholder 12">
            <a:extLst>
              <a:ext uri="{FF2B5EF4-FFF2-40B4-BE49-F238E27FC236}">
                <a16:creationId xmlns:a16="http://schemas.microsoft.com/office/drawing/2014/main" id="{140D6F61-ACBD-408C-956C-CD99311D0F5A}"/>
              </a:ext>
            </a:extLst>
          </p:cNvPr>
          <p:cNvSpPr>
            <a:spLocks noGrp="1"/>
          </p:cNvSpPr>
          <p:nvPr>
            <p:ph type="body" sz="quarter" idx="39"/>
          </p:nvPr>
        </p:nvSpPr>
        <p:spPr/>
        <p:txBody>
          <a:bodyPr/>
          <a:lstStyle/>
          <a:p>
            <a:r>
              <a:rPr lang="en-US" dirty="0">
                <a:hlinkClick r:id="rId11" action="ppaction://hlinksldjump"/>
              </a:rPr>
              <a:t>Access the text alternative for slide images.</a:t>
            </a:r>
            <a:endParaRPr lang="en-US" dirty="0"/>
          </a:p>
        </p:txBody>
      </p:sp>
      <p:sp>
        <p:nvSpPr>
          <p:cNvPr id="17" name="Slide Number Placeholder 5">
            <a:extLst>
              <a:ext uri="{FF2B5EF4-FFF2-40B4-BE49-F238E27FC236}">
                <a16:creationId xmlns:a16="http://schemas.microsoft.com/office/drawing/2014/main" id="{AE4A7276-EFF2-40CE-827D-503AE402BCC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a:t>
            </a:fld>
            <a:endParaRPr lang="en-US" dirty="0">
              <a:solidFill>
                <a:schemeClr val="bg1"/>
              </a:solidFill>
              <a:latin typeface="Calibri (Body)"/>
            </a:endParaRPr>
          </a:p>
        </p:txBody>
      </p:sp>
    </p:spTree>
    <p:extLst>
      <p:ext uri="{BB962C8B-B14F-4D97-AF65-F5344CB8AC3E}">
        <p14:creationId xmlns:p14="http://schemas.microsoft.com/office/powerpoint/2010/main" val="33822853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09938-9A3E-4A9F-923A-0903754FBD10}"/>
              </a:ext>
            </a:extLst>
          </p:cNvPr>
          <p:cNvSpPr>
            <a:spLocks noGrp="1"/>
          </p:cNvSpPr>
          <p:nvPr>
            <p:ph type="title"/>
          </p:nvPr>
        </p:nvSpPr>
        <p:spPr/>
        <p:txBody>
          <a:bodyPr/>
          <a:lstStyle/>
          <a:p>
            <a:r>
              <a:rPr lang="en-US" dirty="0">
                <a:latin typeface="+mj-lt"/>
              </a:rPr>
              <a:t>Lexicographic Order</a:t>
            </a:r>
            <a:endParaRPr lang="en-US" dirty="0"/>
          </a:p>
        </p:txBody>
      </p:sp>
      <p:sp>
        <p:nvSpPr>
          <p:cNvPr id="3" name="Content Placeholder 2">
            <a:extLst>
              <a:ext uri="{FF2B5EF4-FFF2-40B4-BE49-F238E27FC236}">
                <a16:creationId xmlns:a16="http://schemas.microsoft.com/office/drawing/2014/main" id="{8A3C437D-1416-49FF-9DED-F215EED1C92D}"/>
              </a:ext>
            </a:extLst>
          </p:cNvPr>
          <p:cNvSpPr>
            <a:spLocks noGrp="1"/>
          </p:cNvSpPr>
          <p:nvPr>
            <p:ph idx="1"/>
          </p:nvPr>
        </p:nvSpPr>
        <p:spPr>
          <a:xfrm>
            <a:off x="457200" y="1295400"/>
            <a:ext cx="8229600" cy="5257800"/>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Given two </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posets</a:t>
            </a:r>
            <a:endPar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6" name="Object 25">
            <a:extLst>
              <a:ext uri="{FF2B5EF4-FFF2-40B4-BE49-F238E27FC236}">
                <a16:creationId xmlns:a16="http://schemas.microsoft.com/office/drawing/2014/main" id="{94018D50-6582-4770-A0E9-EB0016446D9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84205049"/>
              </p:ext>
            </p:extLst>
          </p:nvPr>
        </p:nvGraphicFramePr>
        <p:xfrm>
          <a:off x="3831336" y="1295400"/>
          <a:ext cx="993495" cy="484632"/>
        </p:xfrm>
        <a:graphic>
          <a:graphicData uri="http://schemas.openxmlformats.org/presentationml/2006/ole">
            <mc:AlternateContent xmlns:mc="http://schemas.openxmlformats.org/markup-compatibility/2006">
              <mc:Choice xmlns:v="urn:schemas-microsoft-com:vml" Requires="v">
                <p:oleObj name="Equation" r:id="rId2" imgW="520560" imgH="253800" progId="Equation.DSMT4">
                  <p:embed/>
                </p:oleObj>
              </mc:Choice>
              <mc:Fallback>
                <p:oleObj name="Equation" r:id="rId2" imgW="520560" imgH="253800" progId="Equation.DSMT4">
                  <p:embed/>
                  <p:pic>
                    <p:nvPicPr>
                      <p:cNvPr id="0" name=""/>
                      <p:cNvPicPr/>
                      <p:nvPr/>
                    </p:nvPicPr>
                    <p:blipFill>
                      <a:blip r:embed="rId3"/>
                      <a:stretch>
                        <a:fillRect/>
                      </a:stretch>
                    </p:blipFill>
                    <p:spPr>
                      <a:xfrm>
                        <a:off x="3831336" y="1295400"/>
                        <a:ext cx="993495" cy="48463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776AE601-B43F-4807-85DE-8CF568ED6D1C}"/>
              </a:ext>
            </a:extLst>
          </p:cNvPr>
          <p:cNvSpPr>
            <a:spLocks noGrp="1"/>
          </p:cNvSpPr>
          <p:nvPr>
            <p:ph idx="10"/>
          </p:nvPr>
        </p:nvSpPr>
        <p:spPr>
          <a:xfrm>
            <a:off x="4752142" y="1296924"/>
            <a:ext cx="673989" cy="41148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27" name="Object 26">
            <a:extLst>
              <a:ext uri="{FF2B5EF4-FFF2-40B4-BE49-F238E27FC236}">
                <a16:creationId xmlns:a16="http://schemas.microsoft.com/office/drawing/2014/main" id="{5AB38C3D-5E71-496D-8301-44CAB04A9CF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455523610"/>
              </p:ext>
            </p:extLst>
          </p:nvPr>
        </p:nvGraphicFramePr>
        <p:xfrm>
          <a:off x="5303520" y="1295400"/>
          <a:ext cx="1090422" cy="484632"/>
        </p:xfrm>
        <a:graphic>
          <a:graphicData uri="http://schemas.openxmlformats.org/presentationml/2006/ole">
            <mc:AlternateContent xmlns:mc="http://schemas.openxmlformats.org/markup-compatibility/2006">
              <mc:Choice xmlns:v="urn:schemas-microsoft-com:vml" Requires="v">
                <p:oleObj name="Equation" r:id="rId4" imgW="571320" imgH="253800" progId="Equation.DSMT4">
                  <p:embed/>
                </p:oleObj>
              </mc:Choice>
              <mc:Fallback>
                <p:oleObj name="Equation" r:id="rId4" imgW="571320" imgH="253800" progId="Equation.DSMT4">
                  <p:embed/>
                  <p:pic>
                    <p:nvPicPr>
                      <p:cNvPr id="0" name=""/>
                      <p:cNvPicPr/>
                      <p:nvPr/>
                    </p:nvPicPr>
                    <p:blipFill>
                      <a:blip r:embed="rId5"/>
                      <a:stretch>
                        <a:fillRect/>
                      </a:stretch>
                    </p:blipFill>
                    <p:spPr>
                      <a:xfrm>
                        <a:off x="5303520" y="1295400"/>
                        <a:ext cx="1090422" cy="484632"/>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2D9CE94B-FACD-4D16-977D-2125D011665B}"/>
              </a:ext>
            </a:extLst>
          </p:cNvPr>
          <p:cNvSpPr>
            <a:spLocks noGrp="1"/>
          </p:cNvSpPr>
          <p:nvPr>
            <p:ph idx="11"/>
          </p:nvPr>
        </p:nvSpPr>
        <p:spPr>
          <a:xfrm>
            <a:off x="6324600" y="1289304"/>
            <a:ext cx="2286000" cy="460248"/>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lexicographic</a:t>
            </a:r>
            <a:endParaRPr lang="en-US" dirty="0"/>
          </a:p>
        </p:txBody>
      </p:sp>
      <p:sp>
        <p:nvSpPr>
          <p:cNvPr id="6" name="Content Placeholder 5">
            <a:extLst>
              <a:ext uri="{FF2B5EF4-FFF2-40B4-BE49-F238E27FC236}">
                <a16:creationId xmlns:a16="http://schemas.microsoft.com/office/drawing/2014/main" id="{3E1CA973-8A8F-4041-B54E-7DC468850170}"/>
              </a:ext>
            </a:extLst>
          </p:cNvPr>
          <p:cNvSpPr>
            <a:spLocks noGrp="1"/>
          </p:cNvSpPr>
          <p:nvPr>
            <p:ph idx="12"/>
          </p:nvPr>
        </p:nvSpPr>
        <p:spPr>
          <a:xfrm>
            <a:off x="471691" y="1648969"/>
            <a:ext cx="1752600" cy="484631"/>
          </a:xfrm>
        </p:spPr>
        <p:txBody>
          <a:bodyPr/>
          <a:lstStyle/>
          <a:p>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ordering</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on</a:t>
            </a:r>
            <a:endParaRPr lang="en-US" dirty="0"/>
          </a:p>
        </p:txBody>
      </p:sp>
      <p:graphicFrame>
        <p:nvGraphicFramePr>
          <p:cNvPr id="28" name="Object 27">
            <a:extLst>
              <a:ext uri="{FF2B5EF4-FFF2-40B4-BE49-F238E27FC236}">
                <a16:creationId xmlns:a16="http://schemas.microsoft.com/office/drawing/2014/main" id="{64490F43-2248-4264-84F9-91BFE8A5796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43743927"/>
              </p:ext>
            </p:extLst>
          </p:nvPr>
        </p:nvGraphicFramePr>
        <p:xfrm>
          <a:off x="1901952" y="1673352"/>
          <a:ext cx="811785" cy="429768"/>
        </p:xfrm>
        <a:graphic>
          <a:graphicData uri="http://schemas.openxmlformats.org/presentationml/2006/ole">
            <mc:AlternateContent xmlns:mc="http://schemas.openxmlformats.org/markup-compatibility/2006">
              <mc:Choice xmlns:v="urn:schemas-microsoft-com:vml" Requires="v">
                <p:oleObj name="Equation" r:id="rId6" imgW="431640" imgH="228600" progId="Equation.DSMT4">
                  <p:embed/>
                </p:oleObj>
              </mc:Choice>
              <mc:Fallback>
                <p:oleObj name="Equation" r:id="rId6" imgW="431640" imgH="228600" progId="Equation.DSMT4">
                  <p:embed/>
                  <p:pic>
                    <p:nvPicPr>
                      <p:cNvPr id="0" name=""/>
                      <p:cNvPicPr/>
                      <p:nvPr/>
                    </p:nvPicPr>
                    <p:blipFill>
                      <a:blip r:embed="rId7"/>
                      <a:stretch>
                        <a:fillRect/>
                      </a:stretch>
                    </p:blipFill>
                    <p:spPr>
                      <a:xfrm>
                        <a:off x="1901952" y="1673352"/>
                        <a:ext cx="811785" cy="42976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F8615CDE-DD2B-420C-9627-616CEF3B083D}"/>
              </a:ext>
            </a:extLst>
          </p:cNvPr>
          <p:cNvSpPr>
            <a:spLocks noGrp="1"/>
          </p:cNvSpPr>
          <p:nvPr>
            <p:ph idx="13"/>
          </p:nvPr>
        </p:nvSpPr>
        <p:spPr>
          <a:xfrm>
            <a:off x="2651760" y="1655063"/>
            <a:ext cx="3429000" cy="41148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defined by specifying that</a:t>
            </a:r>
            <a:endParaRPr lang="en-US" dirty="0"/>
          </a:p>
        </p:txBody>
      </p:sp>
      <p:graphicFrame>
        <p:nvGraphicFramePr>
          <p:cNvPr id="29" name="Object 28">
            <a:extLst>
              <a:ext uri="{FF2B5EF4-FFF2-40B4-BE49-F238E27FC236}">
                <a16:creationId xmlns:a16="http://schemas.microsoft.com/office/drawing/2014/main" id="{B3644FEE-8E2B-4ACE-8D3F-4D137209B48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73670398"/>
              </p:ext>
            </p:extLst>
          </p:nvPr>
        </p:nvGraphicFramePr>
        <p:xfrm>
          <a:off x="5943600" y="1636775"/>
          <a:ext cx="896570" cy="484632"/>
        </p:xfrm>
        <a:graphic>
          <a:graphicData uri="http://schemas.openxmlformats.org/presentationml/2006/ole">
            <mc:AlternateContent xmlns:mc="http://schemas.openxmlformats.org/markup-compatibility/2006">
              <mc:Choice xmlns:v="urn:schemas-microsoft-com:vml" Requires="v">
                <p:oleObj name="Equation" r:id="rId8" imgW="469800" imgH="253800" progId="Equation.DSMT4">
                  <p:embed/>
                </p:oleObj>
              </mc:Choice>
              <mc:Fallback>
                <p:oleObj name="Equation" r:id="rId8" imgW="469800" imgH="253800" progId="Equation.DSMT4">
                  <p:embed/>
                  <p:pic>
                    <p:nvPicPr>
                      <p:cNvPr id="0" name=""/>
                      <p:cNvPicPr/>
                      <p:nvPr/>
                    </p:nvPicPr>
                    <p:blipFill>
                      <a:blip r:embed="rId9"/>
                      <a:stretch>
                        <a:fillRect/>
                      </a:stretch>
                    </p:blipFill>
                    <p:spPr>
                      <a:xfrm>
                        <a:off x="5943600" y="1636775"/>
                        <a:ext cx="896570" cy="484632"/>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9605B78D-699D-450A-970C-E510B9835E58}"/>
              </a:ext>
            </a:extLst>
          </p:cNvPr>
          <p:cNvSpPr>
            <a:spLocks noGrp="1"/>
          </p:cNvSpPr>
          <p:nvPr>
            <p:ph idx="14"/>
          </p:nvPr>
        </p:nvSpPr>
        <p:spPr>
          <a:xfrm>
            <a:off x="6766560" y="1648969"/>
            <a:ext cx="1752600" cy="429768"/>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less than</a:t>
            </a:r>
            <a:endParaRPr lang="en-US" dirty="0"/>
          </a:p>
        </p:txBody>
      </p:sp>
      <p:graphicFrame>
        <p:nvGraphicFramePr>
          <p:cNvPr id="30" name="Object 29">
            <a:extLst>
              <a:ext uri="{FF2B5EF4-FFF2-40B4-BE49-F238E27FC236}">
                <a16:creationId xmlns:a16="http://schemas.microsoft.com/office/drawing/2014/main" id="{660803CA-4360-4D58-8704-951E893B1C5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49741148"/>
              </p:ext>
            </p:extLst>
          </p:nvPr>
        </p:nvGraphicFramePr>
        <p:xfrm>
          <a:off x="480835" y="1981200"/>
          <a:ext cx="993495" cy="484632"/>
        </p:xfrm>
        <a:graphic>
          <a:graphicData uri="http://schemas.openxmlformats.org/presentationml/2006/ole">
            <mc:AlternateContent xmlns:mc="http://schemas.openxmlformats.org/markup-compatibility/2006">
              <mc:Choice xmlns:v="urn:schemas-microsoft-com:vml" Requires="v">
                <p:oleObj name="Equation" r:id="rId10" imgW="520560" imgH="253800" progId="Equation.DSMT4">
                  <p:embed/>
                </p:oleObj>
              </mc:Choice>
              <mc:Fallback>
                <p:oleObj name="Equation" r:id="rId10" imgW="520560" imgH="253800" progId="Equation.DSMT4">
                  <p:embed/>
                  <p:pic>
                    <p:nvPicPr>
                      <p:cNvPr id="0" name=""/>
                      <p:cNvPicPr/>
                      <p:nvPr/>
                    </p:nvPicPr>
                    <p:blipFill>
                      <a:blip r:embed="rId11"/>
                      <a:stretch>
                        <a:fillRect/>
                      </a:stretch>
                    </p:blipFill>
                    <p:spPr>
                      <a:xfrm>
                        <a:off x="480835" y="1981200"/>
                        <a:ext cx="993495" cy="484632"/>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E9B30C6B-B51A-4AB2-B92F-325BBEB63757}"/>
              </a:ext>
            </a:extLst>
          </p:cNvPr>
          <p:cNvSpPr>
            <a:spLocks noGrp="1"/>
          </p:cNvSpPr>
          <p:nvPr>
            <p:ph idx="15"/>
          </p:nvPr>
        </p:nvSpPr>
        <p:spPr>
          <a:xfrm>
            <a:off x="1371600" y="1977883"/>
            <a:ext cx="1249680" cy="411479"/>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that is,</a:t>
            </a:r>
          </a:p>
        </p:txBody>
      </p:sp>
      <p:graphicFrame>
        <p:nvGraphicFramePr>
          <p:cNvPr id="31" name="Object 30">
            <a:extLst>
              <a:ext uri="{FF2B5EF4-FFF2-40B4-BE49-F238E27FC236}">
                <a16:creationId xmlns:a16="http://schemas.microsoft.com/office/drawing/2014/main" id="{9D0F8C93-DDA8-479A-B159-430CC99AFB3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25857661"/>
              </p:ext>
            </p:extLst>
          </p:nvPr>
        </p:nvGraphicFramePr>
        <p:xfrm>
          <a:off x="480835" y="2368296"/>
          <a:ext cx="2083918" cy="484632"/>
        </p:xfrm>
        <a:graphic>
          <a:graphicData uri="http://schemas.openxmlformats.org/presentationml/2006/ole">
            <mc:AlternateContent xmlns:mc="http://schemas.openxmlformats.org/markup-compatibility/2006">
              <mc:Choice xmlns:v="urn:schemas-microsoft-com:vml" Requires="v">
                <p:oleObj name="Equation" r:id="rId12" imgW="1091880" imgH="253800" progId="Equation.DSMT4">
                  <p:embed/>
                </p:oleObj>
              </mc:Choice>
              <mc:Fallback>
                <p:oleObj name="Equation" r:id="rId12" imgW="1091880" imgH="253800" progId="Equation.DSMT4">
                  <p:embed/>
                  <p:pic>
                    <p:nvPicPr>
                      <p:cNvPr id="0" name=""/>
                      <p:cNvPicPr/>
                      <p:nvPr/>
                    </p:nvPicPr>
                    <p:blipFill>
                      <a:blip r:embed="rId13"/>
                      <a:stretch>
                        <a:fillRect/>
                      </a:stretch>
                    </p:blipFill>
                    <p:spPr>
                      <a:xfrm>
                        <a:off x="480835" y="2368296"/>
                        <a:ext cx="2083918" cy="484632"/>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8C3B3845-C80A-4E6E-8A06-CF01BB619A8D}"/>
              </a:ext>
            </a:extLst>
          </p:cNvPr>
          <p:cNvSpPr>
            <a:spLocks noGrp="1"/>
          </p:cNvSpPr>
          <p:nvPr>
            <p:ph idx="16"/>
          </p:nvPr>
        </p:nvSpPr>
        <p:spPr>
          <a:xfrm>
            <a:off x="464854" y="2789622"/>
            <a:ext cx="1426464" cy="48463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either if</a:t>
            </a:r>
            <a:endParaRPr lang="en-US" dirty="0"/>
          </a:p>
        </p:txBody>
      </p:sp>
      <p:graphicFrame>
        <p:nvGraphicFramePr>
          <p:cNvPr id="32" name="Object 31">
            <a:extLst>
              <a:ext uri="{FF2B5EF4-FFF2-40B4-BE49-F238E27FC236}">
                <a16:creationId xmlns:a16="http://schemas.microsoft.com/office/drawing/2014/main" id="{7E45B8B7-94F1-45C2-B5F7-C0E34C7BAFE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77013850"/>
              </p:ext>
            </p:extLst>
          </p:nvPr>
        </p:nvGraphicFramePr>
        <p:xfrm>
          <a:off x="1487030" y="2820924"/>
          <a:ext cx="848593" cy="411480"/>
        </p:xfrm>
        <a:graphic>
          <a:graphicData uri="http://schemas.openxmlformats.org/presentationml/2006/ole">
            <mc:AlternateContent xmlns:mc="http://schemas.openxmlformats.org/markup-compatibility/2006">
              <mc:Choice xmlns:v="urn:schemas-microsoft-com:vml" Requires="v">
                <p:oleObj name="Equation" r:id="rId14" imgW="469800" imgH="228600" progId="Equation.DSMT4">
                  <p:embed/>
                </p:oleObj>
              </mc:Choice>
              <mc:Fallback>
                <p:oleObj name="Equation" r:id="rId14" imgW="469800" imgH="228600" progId="Equation.DSMT4">
                  <p:embed/>
                  <p:pic>
                    <p:nvPicPr>
                      <p:cNvPr id="0" name=""/>
                      <p:cNvPicPr/>
                      <p:nvPr/>
                    </p:nvPicPr>
                    <p:blipFill>
                      <a:blip r:embed="rId15"/>
                      <a:stretch>
                        <a:fillRect/>
                      </a:stretch>
                    </p:blipFill>
                    <p:spPr>
                      <a:xfrm>
                        <a:off x="1487030" y="2820924"/>
                        <a:ext cx="848593" cy="41148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C4E78C8E-E8AB-4034-9110-AB657D2E1703}"/>
              </a:ext>
            </a:extLst>
          </p:cNvPr>
          <p:cNvSpPr>
            <a:spLocks noGrp="1"/>
          </p:cNvSpPr>
          <p:nvPr>
            <p:ph idx="17"/>
          </p:nvPr>
        </p:nvSpPr>
        <p:spPr>
          <a:xfrm>
            <a:off x="2268686" y="2784349"/>
            <a:ext cx="857963" cy="48463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or if</a:t>
            </a:r>
            <a:endParaRPr lang="en-US" dirty="0"/>
          </a:p>
        </p:txBody>
      </p:sp>
      <p:graphicFrame>
        <p:nvGraphicFramePr>
          <p:cNvPr id="33" name="Object 32">
            <a:extLst>
              <a:ext uri="{FF2B5EF4-FFF2-40B4-BE49-F238E27FC236}">
                <a16:creationId xmlns:a16="http://schemas.microsoft.com/office/drawing/2014/main" id="{335C80ED-0C5F-45DB-94C8-7A93E90DA89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102074196"/>
              </p:ext>
            </p:extLst>
          </p:nvPr>
        </p:nvGraphicFramePr>
        <p:xfrm>
          <a:off x="2849950" y="2820924"/>
          <a:ext cx="731520" cy="411480"/>
        </p:xfrm>
        <a:graphic>
          <a:graphicData uri="http://schemas.openxmlformats.org/presentationml/2006/ole">
            <mc:AlternateContent xmlns:mc="http://schemas.openxmlformats.org/markup-compatibility/2006">
              <mc:Choice xmlns:v="urn:schemas-microsoft-com:vml" Requires="v">
                <p:oleObj name="Equation" r:id="rId16" imgW="406080" imgH="228600" progId="Equation.DSMT4">
                  <p:embed/>
                </p:oleObj>
              </mc:Choice>
              <mc:Fallback>
                <p:oleObj name="Equation" r:id="rId16" imgW="406080" imgH="228600" progId="Equation.DSMT4">
                  <p:embed/>
                  <p:pic>
                    <p:nvPicPr>
                      <p:cNvPr id="0" name=""/>
                      <p:cNvPicPr/>
                      <p:nvPr/>
                    </p:nvPicPr>
                    <p:blipFill>
                      <a:blip r:embed="rId17"/>
                      <a:stretch>
                        <a:fillRect/>
                      </a:stretch>
                    </p:blipFill>
                    <p:spPr>
                      <a:xfrm>
                        <a:off x="2849950" y="2820924"/>
                        <a:ext cx="731520" cy="411480"/>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9FA8B9A4-7074-442E-AF9F-5F3189D764F2}"/>
              </a:ext>
            </a:extLst>
          </p:cNvPr>
          <p:cNvSpPr>
            <a:spLocks noGrp="1"/>
          </p:cNvSpPr>
          <p:nvPr>
            <p:ph idx="18"/>
          </p:nvPr>
        </p:nvSpPr>
        <p:spPr>
          <a:xfrm>
            <a:off x="3505200" y="2784349"/>
            <a:ext cx="857963" cy="47589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34" name="Object 33">
            <a:extLst>
              <a:ext uri="{FF2B5EF4-FFF2-40B4-BE49-F238E27FC236}">
                <a16:creationId xmlns:a16="http://schemas.microsoft.com/office/drawing/2014/main" id="{6A2ABECB-0E57-45B1-9D0F-D5D42977DF0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49162477"/>
              </p:ext>
            </p:extLst>
          </p:nvPr>
        </p:nvGraphicFramePr>
        <p:xfrm>
          <a:off x="4038600" y="2820924"/>
          <a:ext cx="937260" cy="411480"/>
        </p:xfrm>
        <a:graphic>
          <a:graphicData uri="http://schemas.openxmlformats.org/presentationml/2006/ole">
            <mc:AlternateContent xmlns:mc="http://schemas.openxmlformats.org/markup-compatibility/2006">
              <mc:Choice xmlns:v="urn:schemas-microsoft-com:vml" Requires="v">
                <p:oleObj name="Equation" r:id="rId18" imgW="520560" imgH="228600" progId="Equation.DSMT4">
                  <p:embed/>
                </p:oleObj>
              </mc:Choice>
              <mc:Fallback>
                <p:oleObj name="Equation" r:id="rId18" imgW="520560" imgH="228600" progId="Equation.DSMT4">
                  <p:embed/>
                  <p:pic>
                    <p:nvPicPr>
                      <p:cNvPr id="0" name=""/>
                      <p:cNvPicPr/>
                      <p:nvPr/>
                    </p:nvPicPr>
                    <p:blipFill>
                      <a:blip r:embed="rId19"/>
                      <a:stretch>
                        <a:fillRect/>
                      </a:stretch>
                    </p:blipFill>
                    <p:spPr>
                      <a:xfrm>
                        <a:off x="4038600" y="2820924"/>
                        <a:ext cx="937260" cy="411480"/>
                      </a:xfrm>
                      <a:prstGeom prst="rect">
                        <a:avLst/>
                      </a:prstGeom>
                    </p:spPr>
                  </p:pic>
                </p:oleObj>
              </mc:Fallback>
            </mc:AlternateContent>
          </a:graphicData>
        </a:graphic>
      </p:graphicFrame>
      <p:sp>
        <p:nvSpPr>
          <p:cNvPr id="13" name="Content Placeholder 12">
            <a:extLst>
              <a:ext uri="{FF2B5EF4-FFF2-40B4-BE49-F238E27FC236}">
                <a16:creationId xmlns:a16="http://schemas.microsoft.com/office/drawing/2014/main" id="{BD377E8F-2827-4934-A241-C9CD4EB694F4}"/>
              </a:ext>
            </a:extLst>
          </p:cNvPr>
          <p:cNvSpPr>
            <a:spLocks noGrp="1"/>
          </p:cNvSpPr>
          <p:nvPr>
            <p:ph idx="19"/>
          </p:nvPr>
        </p:nvSpPr>
        <p:spPr>
          <a:xfrm>
            <a:off x="464854" y="3197710"/>
            <a:ext cx="8374346" cy="2206393"/>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This definition can be easily extended to a lexicographic ordering on strings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text</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Consider strings of lowercase English letters. A lexicographic ordering can be defined using the ordering of the letters in the alphabet. This is the same ordering as that used in dictionaries.</a:t>
            </a: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discreet</a:t>
            </a:r>
            <a:endParaRPr lang="en-US" dirty="0"/>
          </a:p>
        </p:txBody>
      </p:sp>
      <p:graphicFrame>
        <p:nvGraphicFramePr>
          <p:cNvPr id="35" name="Object 34">
            <a:extLst>
              <a:ext uri="{FF2B5EF4-FFF2-40B4-BE49-F238E27FC236}">
                <a16:creationId xmlns:a16="http://schemas.microsoft.com/office/drawing/2014/main" id="{243EB9F9-CB76-4C7F-A79A-A89C2606BB7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56097036"/>
              </p:ext>
            </p:extLst>
          </p:nvPr>
        </p:nvGraphicFramePr>
        <p:xfrm>
          <a:off x="1719072" y="5105400"/>
          <a:ext cx="274320" cy="274320"/>
        </p:xfrm>
        <a:graphic>
          <a:graphicData uri="http://schemas.openxmlformats.org/presentationml/2006/ole">
            <mc:AlternateContent xmlns:mc="http://schemas.openxmlformats.org/markup-compatibility/2006">
              <mc:Choice xmlns:v="urn:schemas-microsoft-com:vml" Requires="v">
                <p:oleObj name="Equation" r:id="rId20" imgW="139680" imgH="139680" progId="Equation.DSMT4">
                  <p:embed/>
                </p:oleObj>
              </mc:Choice>
              <mc:Fallback>
                <p:oleObj name="Equation" r:id="rId20" imgW="139680" imgH="139680" progId="Equation.DSMT4">
                  <p:embed/>
                  <p:pic>
                    <p:nvPicPr>
                      <p:cNvPr id="0" name=""/>
                      <p:cNvPicPr/>
                      <p:nvPr/>
                    </p:nvPicPr>
                    <p:blipFill>
                      <a:blip r:embed="rId21"/>
                      <a:stretch>
                        <a:fillRect/>
                      </a:stretch>
                    </p:blipFill>
                    <p:spPr>
                      <a:xfrm>
                        <a:off x="1719072" y="5105400"/>
                        <a:ext cx="274320" cy="274320"/>
                      </a:xfrm>
                      <a:prstGeom prst="rect">
                        <a:avLst/>
                      </a:prstGeom>
                    </p:spPr>
                  </p:pic>
                </p:oleObj>
              </mc:Fallback>
            </mc:AlternateContent>
          </a:graphicData>
        </a:graphic>
      </p:graphicFrame>
      <p:sp>
        <p:nvSpPr>
          <p:cNvPr id="14" name="Content Placeholder 13">
            <a:extLst>
              <a:ext uri="{FF2B5EF4-FFF2-40B4-BE49-F238E27FC236}">
                <a16:creationId xmlns:a16="http://schemas.microsoft.com/office/drawing/2014/main" id="{760EC991-3380-4842-8431-7365CE92496F}"/>
              </a:ext>
            </a:extLst>
          </p:cNvPr>
          <p:cNvSpPr>
            <a:spLocks noGrp="1"/>
          </p:cNvSpPr>
          <p:nvPr>
            <p:ph idx="20"/>
          </p:nvPr>
        </p:nvSpPr>
        <p:spPr>
          <a:xfrm>
            <a:off x="1903476" y="5024897"/>
            <a:ext cx="6775670" cy="411479"/>
          </a:xfrm>
        </p:spPr>
        <p:txBody>
          <a:bodyPr/>
          <a:lstStyle/>
          <a:p>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discrete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these strings differ in the seventh position</a:t>
            </a:r>
            <a:endParaRPr lang="en-US" dirty="0"/>
          </a:p>
        </p:txBody>
      </p:sp>
      <p:sp>
        <p:nvSpPr>
          <p:cNvPr id="15" name="Content Placeholder 14">
            <a:extLst>
              <a:ext uri="{FF2B5EF4-FFF2-40B4-BE49-F238E27FC236}">
                <a16:creationId xmlns:a16="http://schemas.microsoft.com/office/drawing/2014/main" id="{63E10A1F-2F32-4E09-B562-BCC3FE49B366}"/>
              </a:ext>
            </a:extLst>
          </p:cNvPr>
          <p:cNvSpPr>
            <a:spLocks noGrp="1"/>
          </p:cNvSpPr>
          <p:nvPr>
            <p:ph idx="21"/>
          </p:nvPr>
        </p:nvSpPr>
        <p:spPr>
          <a:xfrm>
            <a:off x="812243" y="5353258"/>
            <a:ext cx="894637" cy="376011"/>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endParaRPr lang="en-US" dirty="0"/>
          </a:p>
        </p:txBody>
      </p:sp>
      <p:graphicFrame>
        <p:nvGraphicFramePr>
          <p:cNvPr id="36" name="Object 35">
            <a:extLst>
              <a:ext uri="{FF2B5EF4-FFF2-40B4-BE49-F238E27FC236}">
                <a16:creationId xmlns:a16="http://schemas.microsoft.com/office/drawing/2014/main" id="{F68A765D-89FE-476F-991C-E4D2A858D28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153485457"/>
              </p:ext>
            </p:extLst>
          </p:nvPr>
        </p:nvGraphicFramePr>
        <p:xfrm>
          <a:off x="1478280" y="5422392"/>
          <a:ext cx="274320" cy="274320"/>
        </p:xfrm>
        <a:graphic>
          <a:graphicData uri="http://schemas.openxmlformats.org/presentationml/2006/ole">
            <mc:AlternateContent xmlns:mc="http://schemas.openxmlformats.org/markup-compatibility/2006">
              <mc:Choice xmlns:v="urn:schemas-microsoft-com:vml" Requires="v">
                <p:oleObj name="Equation" r:id="rId22" imgW="139680" imgH="139680" progId="Equation.DSMT4">
                  <p:embed/>
                </p:oleObj>
              </mc:Choice>
              <mc:Fallback>
                <p:oleObj name="Equation" r:id="rId22" imgW="139680" imgH="139680" progId="Equation.DSMT4">
                  <p:embed/>
                  <p:pic>
                    <p:nvPicPr>
                      <p:cNvPr id="0" name=""/>
                      <p:cNvPicPr/>
                      <p:nvPr/>
                    </p:nvPicPr>
                    <p:blipFill>
                      <a:blip r:embed="rId23"/>
                      <a:stretch>
                        <a:fillRect/>
                      </a:stretch>
                    </p:blipFill>
                    <p:spPr>
                      <a:xfrm>
                        <a:off x="1478280" y="5422392"/>
                        <a:ext cx="274320" cy="274320"/>
                      </a:xfrm>
                      <a:prstGeom prst="rect">
                        <a:avLst/>
                      </a:prstGeom>
                    </p:spPr>
                  </p:pic>
                </p:oleObj>
              </mc:Fallback>
            </mc:AlternateContent>
          </a:graphicData>
        </a:graphic>
      </p:graphicFrame>
      <p:sp>
        <p:nvSpPr>
          <p:cNvPr id="16" name="Content Placeholder 15">
            <a:extLst>
              <a:ext uri="{FF2B5EF4-FFF2-40B4-BE49-F238E27FC236}">
                <a16:creationId xmlns:a16="http://schemas.microsoft.com/office/drawing/2014/main" id="{427223D8-5134-4946-8AC1-C689C456CB0A}"/>
              </a:ext>
            </a:extLst>
          </p:cNvPr>
          <p:cNvSpPr>
            <a:spLocks noGrp="1"/>
          </p:cNvSpPr>
          <p:nvPr>
            <p:ph idx="22"/>
          </p:nvPr>
        </p:nvSpPr>
        <p:spPr>
          <a:xfrm>
            <a:off x="1664561" y="5349717"/>
            <a:ext cx="493529" cy="383092"/>
          </a:xfrm>
        </p:spPr>
        <p:txBody>
          <a:bodyPr/>
          <a:lstStyle/>
          <a:p>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sp>
        <p:nvSpPr>
          <p:cNvPr id="17" name="Content Placeholder 16">
            <a:extLst>
              <a:ext uri="{FF2B5EF4-FFF2-40B4-BE49-F238E27FC236}">
                <a16:creationId xmlns:a16="http://schemas.microsoft.com/office/drawing/2014/main" id="{ED480A88-57D8-4F5A-A5EC-33162070D88B}"/>
              </a:ext>
            </a:extLst>
          </p:cNvPr>
          <p:cNvSpPr>
            <a:spLocks noGrp="1"/>
          </p:cNvSpPr>
          <p:nvPr>
            <p:ph idx="23"/>
          </p:nvPr>
        </p:nvSpPr>
        <p:spPr>
          <a:xfrm>
            <a:off x="457200" y="5735365"/>
            <a:ext cx="1554480" cy="376011"/>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discreet</a:t>
            </a:r>
            <a:endParaRPr lang="en-US" dirty="0"/>
          </a:p>
        </p:txBody>
      </p:sp>
      <p:graphicFrame>
        <p:nvGraphicFramePr>
          <p:cNvPr id="37" name="Object 36">
            <a:extLst>
              <a:ext uri="{FF2B5EF4-FFF2-40B4-BE49-F238E27FC236}">
                <a16:creationId xmlns:a16="http://schemas.microsoft.com/office/drawing/2014/main" id="{CDA4F9E7-4FBB-43EA-9809-EA4CC255B38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81964375"/>
              </p:ext>
            </p:extLst>
          </p:nvPr>
        </p:nvGraphicFramePr>
        <p:xfrm>
          <a:off x="1737360" y="5788152"/>
          <a:ext cx="274320" cy="274320"/>
        </p:xfrm>
        <a:graphic>
          <a:graphicData uri="http://schemas.openxmlformats.org/presentationml/2006/ole">
            <mc:AlternateContent xmlns:mc="http://schemas.openxmlformats.org/markup-compatibility/2006">
              <mc:Choice xmlns:v="urn:schemas-microsoft-com:vml" Requires="v">
                <p:oleObj name="Equation" r:id="rId24" imgW="139680" imgH="139680" progId="Equation.DSMT4">
                  <p:embed/>
                </p:oleObj>
              </mc:Choice>
              <mc:Fallback>
                <p:oleObj name="Equation" r:id="rId24" imgW="139680" imgH="139680" progId="Equation.DSMT4">
                  <p:embed/>
                  <p:pic>
                    <p:nvPicPr>
                      <p:cNvPr id="0" name=""/>
                      <p:cNvPicPr/>
                      <p:nvPr/>
                    </p:nvPicPr>
                    <p:blipFill>
                      <a:blip r:embed="rId25"/>
                      <a:stretch>
                        <a:fillRect/>
                      </a:stretch>
                    </p:blipFill>
                    <p:spPr>
                      <a:xfrm>
                        <a:off x="1737360" y="5788152"/>
                        <a:ext cx="274320" cy="274320"/>
                      </a:xfrm>
                      <a:prstGeom prst="rect">
                        <a:avLst/>
                      </a:prstGeom>
                    </p:spPr>
                  </p:pic>
                </p:oleObj>
              </mc:Fallback>
            </mc:AlternateContent>
          </a:graphicData>
        </a:graphic>
      </p:graphicFrame>
      <p:sp>
        <p:nvSpPr>
          <p:cNvPr id="18" name="Content Placeholder 17">
            <a:extLst>
              <a:ext uri="{FF2B5EF4-FFF2-40B4-BE49-F238E27FC236}">
                <a16:creationId xmlns:a16="http://schemas.microsoft.com/office/drawing/2014/main" id="{69A0B659-E703-4AAB-AE31-E4B7DE215EAD}"/>
              </a:ext>
            </a:extLst>
          </p:cNvPr>
          <p:cNvSpPr>
            <a:spLocks noGrp="1"/>
          </p:cNvSpPr>
          <p:nvPr>
            <p:ph idx="24"/>
          </p:nvPr>
        </p:nvSpPr>
        <p:spPr>
          <a:xfrm>
            <a:off x="1927894" y="5713475"/>
            <a:ext cx="6149306" cy="411479"/>
          </a:xfrm>
        </p:spPr>
        <p:txBody>
          <a:bodyPr/>
          <a:lstStyle/>
          <a:p>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discreetness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the first eight letters agree, but the</a:t>
            </a:r>
            <a:endParaRPr lang="en-US" dirty="0"/>
          </a:p>
        </p:txBody>
      </p:sp>
      <p:sp>
        <p:nvSpPr>
          <p:cNvPr id="19" name="Content Placeholder 18">
            <a:extLst>
              <a:ext uri="{FF2B5EF4-FFF2-40B4-BE49-F238E27FC236}">
                <a16:creationId xmlns:a16="http://schemas.microsoft.com/office/drawing/2014/main" id="{708C2373-42C6-432C-9274-409999E435E6}"/>
              </a:ext>
            </a:extLst>
          </p:cNvPr>
          <p:cNvSpPr>
            <a:spLocks noGrp="1"/>
          </p:cNvSpPr>
          <p:nvPr>
            <p:ph idx="25"/>
          </p:nvPr>
        </p:nvSpPr>
        <p:spPr>
          <a:xfrm>
            <a:off x="796324" y="6027556"/>
            <a:ext cx="2785076" cy="381000"/>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second string is longer.</a:t>
            </a:r>
            <a:endParaRPr lang="en-US" dirty="0"/>
          </a:p>
        </p:txBody>
      </p:sp>
      <p:sp>
        <p:nvSpPr>
          <p:cNvPr id="25" name="Slide Number Placeholder 5">
            <a:extLst>
              <a:ext uri="{FF2B5EF4-FFF2-40B4-BE49-F238E27FC236}">
                <a16:creationId xmlns:a16="http://schemas.microsoft.com/office/drawing/2014/main" id="{2C3FEE25-2456-4BE7-A213-76F33658E07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50</a:t>
            </a:fld>
            <a:endParaRPr lang="en-US" dirty="0">
              <a:solidFill>
                <a:schemeClr val="bg1"/>
              </a:solidFill>
              <a:latin typeface="Calibri (Body)"/>
            </a:endParaRPr>
          </a:p>
        </p:txBody>
      </p:sp>
    </p:spTree>
    <p:extLst>
      <p:ext uri="{BB962C8B-B14F-4D97-AF65-F5344CB8AC3E}">
        <p14:creationId xmlns:p14="http://schemas.microsoft.com/office/powerpoint/2010/main" val="7608823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mj-lt"/>
              </a:rPr>
              <a:t>Hasse</a:t>
            </a:r>
            <a:r>
              <a:rPr lang="en-US" dirty="0">
                <a:latin typeface="+mj-lt"/>
              </a:rPr>
              <a:t> Diagrams</a:t>
            </a:r>
          </a:p>
        </p:txBody>
      </p:sp>
      <p:sp>
        <p:nvSpPr>
          <p:cNvPr id="3" name="Content Placeholder 2"/>
          <p:cNvSpPr>
            <a:spLocks noGrp="1"/>
          </p:cNvSpPr>
          <p:nvPr>
            <p:ph idx="1"/>
          </p:nvPr>
        </p:nvSpPr>
        <p:spPr>
          <a:xfrm>
            <a:off x="457200" y="1295400"/>
            <a:ext cx="8229600" cy="1219200"/>
          </a:xfrm>
        </p:spPr>
        <p:txBody>
          <a:bodyPr/>
          <a:lstStyle/>
          <a:p>
            <a:r>
              <a:rPr lang="en-US" sz="2400" b="1" dirty="0"/>
              <a:t>Definition</a:t>
            </a:r>
            <a:r>
              <a:rPr lang="en-US" sz="2400" dirty="0"/>
              <a:t>: A </a:t>
            </a:r>
            <a:r>
              <a:rPr lang="en-US" sz="2400" i="1" dirty="0" err="1"/>
              <a:t>Hasse</a:t>
            </a:r>
            <a:r>
              <a:rPr lang="en-US" sz="2400" i="1" dirty="0"/>
              <a:t> diagram </a:t>
            </a:r>
            <a:r>
              <a:rPr lang="en-US" sz="2400" dirty="0"/>
              <a:t>is a visual representation of a partial ordering that leaves out edges that must be present because of the reflexive and transitive properties.</a:t>
            </a:r>
          </a:p>
        </p:txBody>
      </p:sp>
      <p:pic>
        <p:nvPicPr>
          <p:cNvPr id="9" name="Picture 3" descr="Constructing the Hasse diagram for left parenthesis left brace 1, 2, 3, 4 right brace, less than or equal to, right parenthesis.">
            <a:extLst>
              <a:ext uri="{FF2B5EF4-FFF2-40B4-BE49-F238E27FC236}">
                <a16:creationId xmlns:a16="http://schemas.microsoft.com/office/drawing/2014/main" id="{532D5157-E94B-435C-95A5-F26148C135F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98140" y="2590800"/>
            <a:ext cx="2547720" cy="1920240"/>
          </a:xfrm>
          <a:prstGeom prst="rect">
            <a:avLst/>
          </a:prstGeom>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4648200"/>
            <a:ext cx="8229600" cy="1600200"/>
          </a:xfrm>
        </p:spPr>
        <p:txBody>
          <a:bodyPr/>
          <a:lstStyle/>
          <a:p>
            <a:r>
              <a:rPr lang="en-US" sz="2400" dirty="0"/>
              <a:t>A partial ordering is shown in (a) of the figure above. The loops due to the reflexive property are deleted in (b). The edges that must be present due to the transitive property are deleted in (c). The </a:t>
            </a:r>
            <a:r>
              <a:rPr lang="en-US" sz="2400" dirty="0" err="1"/>
              <a:t>Hasse</a:t>
            </a:r>
            <a:r>
              <a:rPr lang="en-US" sz="2400" dirty="0"/>
              <a:t> diagram for the partial ordering (a), is depicted in (c).</a:t>
            </a:r>
          </a:p>
        </p:txBody>
      </p:sp>
      <p:sp>
        <p:nvSpPr>
          <p:cNvPr id="6" name="Text Placeholder 5"/>
          <p:cNvSpPr>
            <a:spLocks noGrp="1"/>
          </p:cNvSpPr>
          <p:nvPr>
            <p:ph type="body" sz="quarter" idx="15"/>
          </p:nvPr>
        </p:nvSpPr>
        <p:spPr>
          <a:xfrm>
            <a:off x="3465576" y="6477000"/>
            <a:ext cx="2212848" cy="183600"/>
          </a:xfrm>
        </p:spPr>
        <p:txBody>
          <a:bodyPr anchor="ctr"/>
          <a:lstStyle/>
          <a:p>
            <a:r>
              <a:rPr lang="en-US" dirty="0">
                <a:hlinkClick r:id="rId3" action="ppaction://hlinksldjump"/>
              </a:rPr>
              <a:t>Access the text alternative for slide images.</a:t>
            </a:r>
            <a:endParaRPr lang="en-US" dirty="0">
              <a:hlinkClick r:id="" action="ppaction://noaction"/>
            </a:endParaRPr>
          </a:p>
        </p:txBody>
      </p:sp>
      <p:sp>
        <p:nvSpPr>
          <p:cNvPr id="7" name="Slide Number Placeholder 5">
            <a:extLst>
              <a:ext uri="{FF2B5EF4-FFF2-40B4-BE49-F238E27FC236}">
                <a16:creationId xmlns:a16="http://schemas.microsoft.com/office/drawing/2014/main" id="{703193D4-ACC9-421E-A952-7E6EF1B4357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51</a:t>
            </a:fld>
            <a:endParaRPr lang="en-US" dirty="0">
              <a:solidFill>
                <a:schemeClr val="bg1"/>
              </a:solidFill>
              <a:latin typeface="Calibri (Body)"/>
            </a:endParaRPr>
          </a:p>
        </p:txBody>
      </p:sp>
    </p:spTree>
    <p:extLst>
      <p:ext uri="{BB962C8B-B14F-4D97-AF65-F5344CB8AC3E}">
        <p14:creationId xmlns:p14="http://schemas.microsoft.com/office/powerpoint/2010/main" val="7609743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E0A09-FE6C-40CC-B965-5171ACDF9504}"/>
              </a:ext>
            </a:extLst>
          </p:cNvPr>
          <p:cNvSpPr>
            <a:spLocks noGrp="1"/>
          </p:cNvSpPr>
          <p:nvPr>
            <p:ph type="title"/>
          </p:nvPr>
        </p:nvSpPr>
        <p:spPr/>
        <p:txBody>
          <a:bodyPr/>
          <a:lstStyle/>
          <a:p>
            <a:r>
              <a:rPr lang="en-US" dirty="0">
                <a:latin typeface="+mj-lt"/>
              </a:rPr>
              <a:t>Procedure for Constructing a </a:t>
            </a:r>
            <a:r>
              <a:rPr lang="en-US" dirty="0" err="1">
                <a:latin typeface="+mj-lt"/>
              </a:rPr>
              <a:t>Hasse</a:t>
            </a:r>
            <a:r>
              <a:rPr lang="en-US" dirty="0">
                <a:latin typeface="+mj-lt"/>
              </a:rPr>
              <a:t> Diagram</a:t>
            </a:r>
            <a:endParaRPr lang="en-US" dirty="0"/>
          </a:p>
        </p:txBody>
      </p:sp>
      <p:sp>
        <p:nvSpPr>
          <p:cNvPr id="3" name="Content Placeholder 2">
            <a:extLst>
              <a:ext uri="{FF2B5EF4-FFF2-40B4-BE49-F238E27FC236}">
                <a16:creationId xmlns:a16="http://schemas.microsoft.com/office/drawing/2014/main" id="{0069ABA7-0319-4947-8B44-6236114A87E2}"/>
              </a:ext>
            </a:extLst>
          </p:cNvPr>
          <p:cNvSpPr>
            <a:spLocks noGrp="1"/>
          </p:cNvSpPr>
          <p:nvPr>
            <p:ph idx="1"/>
          </p:nvPr>
        </p:nvSpPr>
        <p:spPr>
          <a:xfrm>
            <a:off x="457200" y="1295400"/>
            <a:ext cx="4191000" cy="62705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To represent a finite </a:t>
            </a:r>
            <a:r>
              <a:rPr kumimoji="0" lang="en-US" sz="2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poset</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F79DAEFC-9462-4FDC-8C86-D0A4D0E1B38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81071851"/>
              </p:ext>
            </p:extLst>
          </p:nvPr>
        </p:nvGraphicFramePr>
        <p:xfrm>
          <a:off x="4364887" y="1295400"/>
          <a:ext cx="892913" cy="576072"/>
        </p:xfrm>
        <a:graphic>
          <a:graphicData uri="http://schemas.openxmlformats.org/presentationml/2006/ole">
            <mc:AlternateContent xmlns:mc="http://schemas.openxmlformats.org/markup-compatibility/2006">
              <mc:Choice xmlns:v="urn:schemas-microsoft-com:vml" Requires="v">
                <p:oleObj name="Equation" r:id="rId2" imgW="393480" imgH="253800" progId="Equation.DSMT4">
                  <p:embed/>
                </p:oleObj>
              </mc:Choice>
              <mc:Fallback>
                <p:oleObj name="Equation" r:id="rId2" imgW="393480" imgH="253800" progId="Equation.DSMT4">
                  <p:embed/>
                  <p:pic>
                    <p:nvPicPr>
                      <p:cNvPr id="27" name="Object 26">
                        <a:extLst>
                          <a:ext uri="{FF2B5EF4-FFF2-40B4-BE49-F238E27FC236}">
                            <a16:creationId xmlns:a16="http://schemas.microsoft.com/office/drawing/2014/main" id="{F4456D6A-6341-4AF6-BA07-51537C951108}"/>
                          </a:ext>
                        </a:extLst>
                      </p:cNvPr>
                      <p:cNvPicPr/>
                      <p:nvPr/>
                    </p:nvPicPr>
                    <p:blipFill>
                      <a:blip r:embed="rId3"/>
                      <a:stretch>
                        <a:fillRect/>
                      </a:stretch>
                    </p:blipFill>
                    <p:spPr>
                      <a:xfrm>
                        <a:off x="4364887" y="1295400"/>
                        <a:ext cx="892913" cy="57607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6F3626D5-BB37-4E99-84E6-04818B18F6B9}"/>
              </a:ext>
            </a:extLst>
          </p:cNvPr>
          <p:cNvSpPr>
            <a:spLocks noGrp="1"/>
          </p:cNvSpPr>
          <p:nvPr>
            <p:ph idx="10"/>
          </p:nvPr>
        </p:nvSpPr>
        <p:spPr>
          <a:xfrm>
            <a:off x="5193792" y="1295401"/>
            <a:ext cx="3657600" cy="576071"/>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using a </a:t>
            </a:r>
            <a:r>
              <a:rPr kumimoji="0" lang="en-US" sz="2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Hasse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diagram,</a:t>
            </a:r>
            <a:endParaRPr lang="en-US" dirty="0"/>
          </a:p>
        </p:txBody>
      </p:sp>
      <p:sp>
        <p:nvSpPr>
          <p:cNvPr id="5" name="Content Placeholder 4">
            <a:extLst>
              <a:ext uri="{FF2B5EF4-FFF2-40B4-BE49-F238E27FC236}">
                <a16:creationId xmlns:a16="http://schemas.microsoft.com/office/drawing/2014/main" id="{B4AD8F16-88DB-43C2-A621-BC7BE31C63E9}"/>
              </a:ext>
            </a:extLst>
          </p:cNvPr>
          <p:cNvSpPr>
            <a:spLocks noGrp="1"/>
          </p:cNvSpPr>
          <p:nvPr>
            <p:ph idx="11"/>
          </p:nvPr>
        </p:nvSpPr>
        <p:spPr>
          <a:xfrm>
            <a:off x="457200" y="1737359"/>
            <a:ext cx="8077200" cy="2072639"/>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start with the directed graph of the relation:</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Remove the loops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present at every vertex due to the reflexive property.</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Remove all edges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 which there is an element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z</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endParaRPr lang="en-US" dirty="0"/>
          </a:p>
        </p:txBody>
      </p:sp>
      <p:sp>
        <p:nvSpPr>
          <p:cNvPr id="6" name="Content Placeholder 5">
            <a:extLst>
              <a:ext uri="{FF2B5EF4-FFF2-40B4-BE49-F238E27FC236}">
                <a16:creationId xmlns:a16="http://schemas.microsoft.com/office/drawing/2014/main" id="{73BC674B-9614-4E98-8CB8-82B6A3A204FF}"/>
              </a:ext>
            </a:extLst>
          </p:cNvPr>
          <p:cNvSpPr>
            <a:spLocks noGrp="1"/>
          </p:cNvSpPr>
          <p:nvPr>
            <p:ph idx="12"/>
          </p:nvPr>
        </p:nvSpPr>
        <p:spPr>
          <a:xfrm>
            <a:off x="807720" y="3703252"/>
            <a:ext cx="1752600" cy="463431"/>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such that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endParaRPr lang="en-US" dirty="0"/>
          </a:p>
        </p:txBody>
      </p:sp>
      <p:graphicFrame>
        <p:nvGraphicFramePr>
          <p:cNvPr id="17" name="Object 16">
            <a:extLst>
              <a:ext uri="{FF2B5EF4-FFF2-40B4-BE49-F238E27FC236}">
                <a16:creationId xmlns:a16="http://schemas.microsoft.com/office/drawing/2014/main" id="{59DE86D7-A88E-45F1-9453-5D3FCE047EB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42509875"/>
              </p:ext>
            </p:extLst>
          </p:nvPr>
        </p:nvGraphicFramePr>
        <p:xfrm>
          <a:off x="2286000" y="3810000"/>
          <a:ext cx="274320" cy="274320"/>
        </p:xfrm>
        <a:graphic>
          <a:graphicData uri="http://schemas.openxmlformats.org/presentationml/2006/ole">
            <mc:AlternateContent xmlns:mc="http://schemas.openxmlformats.org/markup-compatibility/2006">
              <mc:Choice xmlns:v="urn:schemas-microsoft-com:vml" Requires="v">
                <p:oleObj name="Equation" r:id="rId4" imgW="139680" imgH="139680" progId="Equation.DSMT4">
                  <p:embed/>
                </p:oleObj>
              </mc:Choice>
              <mc:Fallback>
                <p:oleObj name="Equation" r:id="rId4" imgW="139680" imgH="139680" progId="Equation.DSMT4">
                  <p:embed/>
                  <p:pic>
                    <p:nvPicPr>
                      <p:cNvPr id="0" name=""/>
                      <p:cNvPicPr/>
                      <p:nvPr/>
                    </p:nvPicPr>
                    <p:blipFill>
                      <a:blip r:embed="rId5"/>
                      <a:stretch>
                        <a:fillRect/>
                      </a:stretch>
                    </p:blipFill>
                    <p:spPr>
                      <a:xfrm>
                        <a:off x="2286000" y="3810000"/>
                        <a:ext cx="274320" cy="27432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AB2ADDAD-CCBF-427F-A5A9-E16EF7C5E24A}"/>
              </a:ext>
            </a:extLst>
          </p:cNvPr>
          <p:cNvSpPr>
            <a:spLocks noGrp="1"/>
          </p:cNvSpPr>
          <p:nvPr>
            <p:ph idx="13"/>
          </p:nvPr>
        </p:nvSpPr>
        <p:spPr>
          <a:xfrm>
            <a:off x="2523744" y="3712464"/>
            <a:ext cx="1219200" cy="495986"/>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z</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z</a:t>
            </a:r>
            <a:endParaRPr lang="en-US" dirty="0"/>
          </a:p>
        </p:txBody>
      </p:sp>
      <p:graphicFrame>
        <p:nvGraphicFramePr>
          <p:cNvPr id="18" name="Object 17">
            <a:extLst>
              <a:ext uri="{FF2B5EF4-FFF2-40B4-BE49-F238E27FC236}">
                <a16:creationId xmlns:a16="http://schemas.microsoft.com/office/drawing/2014/main" id="{5F3D7CAB-1434-4CFB-8CCA-5131C4E0276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586906230"/>
              </p:ext>
            </p:extLst>
          </p:nvPr>
        </p:nvGraphicFramePr>
        <p:xfrm>
          <a:off x="3505200" y="3810000"/>
          <a:ext cx="274320" cy="274320"/>
        </p:xfrm>
        <a:graphic>
          <a:graphicData uri="http://schemas.openxmlformats.org/presentationml/2006/ole">
            <mc:AlternateContent xmlns:mc="http://schemas.openxmlformats.org/markup-compatibility/2006">
              <mc:Choice xmlns:v="urn:schemas-microsoft-com:vml" Requires="v">
                <p:oleObj name="Equation" r:id="rId6" imgW="139680" imgH="139680" progId="Equation.DSMT4">
                  <p:embed/>
                </p:oleObj>
              </mc:Choice>
              <mc:Fallback>
                <p:oleObj name="Equation" r:id="rId6" imgW="139680" imgH="139680" progId="Equation.DSMT4">
                  <p:embed/>
                  <p:pic>
                    <p:nvPicPr>
                      <p:cNvPr id="0" name=""/>
                      <p:cNvPicPr/>
                      <p:nvPr/>
                    </p:nvPicPr>
                    <p:blipFill>
                      <a:blip r:embed="rId7"/>
                      <a:stretch>
                        <a:fillRect/>
                      </a:stretch>
                    </p:blipFill>
                    <p:spPr>
                      <a:xfrm>
                        <a:off x="3505200" y="3810000"/>
                        <a:ext cx="274320" cy="27432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ACCA3382-CA88-4DF6-95BF-EC53F00431F6}"/>
              </a:ext>
            </a:extLst>
          </p:cNvPr>
          <p:cNvSpPr>
            <a:spLocks noGrp="1"/>
          </p:cNvSpPr>
          <p:nvPr>
            <p:ph idx="14"/>
          </p:nvPr>
        </p:nvSpPr>
        <p:spPr>
          <a:xfrm>
            <a:off x="3721684" y="3703252"/>
            <a:ext cx="4779113" cy="467585"/>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These are the edges that must be</a:t>
            </a:r>
            <a:endParaRPr lang="en-US" dirty="0"/>
          </a:p>
        </p:txBody>
      </p:sp>
      <p:sp>
        <p:nvSpPr>
          <p:cNvPr id="9" name="Content Placeholder 8">
            <a:extLst>
              <a:ext uri="{FF2B5EF4-FFF2-40B4-BE49-F238E27FC236}">
                <a16:creationId xmlns:a16="http://schemas.microsoft.com/office/drawing/2014/main" id="{A62F6F7A-5762-4530-B1B3-5ADE2DC358D5}"/>
              </a:ext>
            </a:extLst>
          </p:cNvPr>
          <p:cNvSpPr>
            <a:spLocks noGrp="1"/>
          </p:cNvSpPr>
          <p:nvPr>
            <p:ph idx="15"/>
          </p:nvPr>
        </p:nvSpPr>
        <p:spPr>
          <a:xfrm>
            <a:off x="457200" y="4080015"/>
            <a:ext cx="7924800" cy="1918448"/>
          </a:xfrm>
        </p:spPr>
        <p:txBody>
          <a:bodyPr/>
          <a:lstStyle/>
          <a:p>
            <a:pPr marL="347472" marR="0" lvl="1" indent="0" algn="l" defTabSz="457200" rtl="0" eaLnBrk="1" fontAlgn="auto" latinLnBrk="0" hangingPunct="1">
              <a:lnSpc>
                <a:spcPct val="100000"/>
              </a:lnSpc>
              <a:spcBef>
                <a:spcPts val="1200"/>
              </a:spcBef>
              <a:spcAft>
                <a:spcPts val="600"/>
              </a:spcAft>
              <a:buClr>
                <a:srgbClr val="04617B"/>
              </a:buClr>
              <a:buSzTx/>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present due to the transitive property.</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Arrange each edge so that its initial vertex is below the terminal vertex. Remove all the arrows, because all edges point upwards toward their terminal vertex.</a:t>
            </a:r>
          </a:p>
        </p:txBody>
      </p:sp>
      <p:sp>
        <p:nvSpPr>
          <p:cNvPr id="15" name="Slide Number Placeholder 5">
            <a:extLst>
              <a:ext uri="{FF2B5EF4-FFF2-40B4-BE49-F238E27FC236}">
                <a16:creationId xmlns:a16="http://schemas.microsoft.com/office/drawing/2014/main" id="{D21C2799-3529-49AA-91EB-538922F3C63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52</a:t>
            </a:fld>
            <a:endParaRPr lang="en-US" dirty="0">
              <a:solidFill>
                <a:schemeClr val="bg1"/>
              </a:solidFill>
              <a:latin typeface="Calibri (Body)"/>
            </a:endParaRPr>
          </a:p>
        </p:txBody>
      </p:sp>
    </p:spTree>
    <p:extLst>
      <p:ext uri="{BB962C8B-B14F-4D97-AF65-F5344CB8AC3E}">
        <p14:creationId xmlns:p14="http://schemas.microsoft.com/office/powerpoint/2010/main" val="25013106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33A1245E-7455-42A4-BBB7-1CC5B7F4D973}"/>
              </a:ext>
            </a:extLst>
          </p:cNvPr>
          <p:cNvSpPr>
            <a:spLocks noGrp="1"/>
          </p:cNvSpPr>
          <p:nvPr>
            <p:ph type="title"/>
          </p:nvPr>
        </p:nvSpPr>
        <p:spPr/>
        <p:txBody>
          <a:bodyPr/>
          <a:lstStyle/>
          <a:p>
            <a:r>
              <a:rPr lang="en-US" dirty="0"/>
              <a:t>End of Main Content</a:t>
            </a:r>
          </a:p>
        </p:txBody>
      </p:sp>
      <p:sp>
        <p:nvSpPr>
          <p:cNvPr id="6" name="Text Placeholder 2">
            <a:extLst>
              <a:ext uri="{FF2B5EF4-FFF2-40B4-BE49-F238E27FC236}">
                <a16:creationId xmlns:a16="http://schemas.microsoft.com/office/drawing/2014/main" id="{293E53F7-9167-49A2-BD14-B6E8431BBE94}"/>
              </a:ext>
            </a:extLst>
          </p:cNvPr>
          <p:cNvSpPr txBox="1">
            <a:spLocks/>
          </p:cNvSpPr>
          <p:nvPr/>
        </p:nvSpPr>
        <p:spPr>
          <a:xfrm>
            <a:off x="0" y="6248400"/>
            <a:ext cx="9144000" cy="502920"/>
          </a:xfrm>
          <a:prstGeom prst="rect">
            <a:avLst/>
          </a:prstGeom>
        </p:spPr>
        <p:txBody>
          <a:bodyPr anchor="ctr"/>
          <a:lstStyle>
            <a:lvl1pPr marL="0" indent="0" algn="ctr" defTabSz="457200" rtl="0" eaLnBrk="1" latinLnBrk="0" hangingPunct="1">
              <a:spcBef>
                <a:spcPct val="20000"/>
              </a:spcBef>
              <a:buFont typeface="Arial"/>
              <a:buNone/>
              <a:defRPr sz="800" kern="1200">
                <a:solidFill>
                  <a:schemeClr val="bg1"/>
                </a:solidFill>
                <a:latin typeface="Calibri (Body)"/>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18256648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4D99D-5A93-454E-85FA-4D93CAB720F0}"/>
              </a:ext>
            </a:extLst>
          </p:cNvPr>
          <p:cNvSpPr>
            <a:spLocks noGrp="1"/>
          </p:cNvSpPr>
          <p:nvPr>
            <p:ph type="title"/>
          </p:nvPr>
        </p:nvSpPr>
        <p:spPr/>
        <p:txBody>
          <a:bodyPr/>
          <a:lstStyle/>
          <a:p>
            <a:r>
              <a:rPr lang="en-US" sz="6000" b="1" dirty="0">
                <a:latin typeface="+mj-lt"/>
              </a:rPr>
              <a:t>Accessibility</a:t>
            </a:r>
            <a:r>
              <a:rPr lang="en-US" sz="6000" b="1" dirty="0"/>
              <a:t> Content: </a:t>
            </a:r>
            <a:br>
              <a:rPr lang="en-US" sz="6000" b="1" dirty="0"/>
            </a:br>
            <a:r>
              <a:rPr lang="en-US" sz="6000" b="1" dirty="0"/>
              <a:t>Text Alternatives for Images</a:t>
            </a:r>
            <a:endParaRPr lang="en-US" dirty="0"/>
          </a:p>
        </p:txBody>
      </p:sp>
      <p:sp>
        <p:nvSpPr>
          <p:cNvPr id="4" name="Slide Number Placeholder 5">
            <a:extLst>
              <a:ext uri="{FF2B5EF4-FFF2-40B4-BE49-F238E27FC236}">
                <a16:creationId xmlns:a16="http://schemas.microsoft.com/office/drawing/2014/main" id="{5B463CF8-8A13-4F03-A02E-772BD9834C1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54</a:t>
            </a:fld>
            <a:endParaRPr lang="en-US" dirty="0">
              <a:solidFill>
                <a:schemeClr val="bg1"/>
              </a:solidFill>
              <a:latin typeface="Calibri (Body)"/>
            </a:endParaRPr>
          </a:p>
        </p:txBody>
      </p:sp>
    </p:spTree>
    <p:extLst>
      <p:ext uri="{BB962C8B-B14F-4D97-AF65-F5344CB8AC3E}">
        <p14:creationId xmlns:p14="http://schemas.microsoft.com/office/powerpoint/2010/main" val="9279873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E4D9-976E-44CF-8AEB-43FA0BF9FFD8}"/>
              </a:ext>
            </a:extLst>
          </p:cNvPr>
          <p:cNvSpPr>
            <a:spLocks noGrp="1"/>
          </p:cNvSpPr>
          <p:nvPr>
            <p:ph type="title"/>
          </p:nvPr>
        </p:nvSpPr>
        <p:spPr/>
        <p:txBody>
          <a:bodyPr/>
          <a:lstStyle/>
          <a:p>
            <a:r>
              <a:rPr lang="en-US" dirty="0">
                <a:latin typeface="+mj-lt"/>
              </a:rPr>
              <a:t>Binary Relations – Text Alternative</a:t>
            </a:r>
          </a:p>
        </p:txBody>
      </p:sp>
      <p:sp>
        <p:nvSpPr>
          <p:cNvPr id="3" name="Text Placeholder 2">
            <a:extLst>
              <a:ext uri="{FF2B5EF4-FFF2-40B4-BE49-F238E27FC236}">
                <a16:creationId xmlns:a16="http://schemas.microsoft.com/office/drawing/2014/main" id="{50ADF0E0-E068-4657-A297-FDAB964CF304}"/>
              </a:ext>
            </a:extLst>
          </p:cNvPr>
          <p:cNvSpPr>
            <a:spLocks noGrp="1"/>
          </p:cNvSpPr>
          <p:nvPr>
            <p:ph type="body" sz="quarter" idx="13"/>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D1B3EDB1-E83E-44B5-8D12-1722049D7D72}"/>
              </a:ext>
            </a:extLst>
          </p:cNvPr>
          <p:cNvSpPr>
            <a:spLocks noGrp="1"/>
          </p:cNvSpPr>
          <p:nvPr>
            <p:ph sz="quarter" idx="14"/>
          </p:nvPr>
        </p:nvSpPr>
        <p:spPr/>
        <p:txBody>
          <a:bodyPr/>
          <a:lstStyle/>
          <a:p>
            <a:r>
              <a:rPr lang="en-IN" sz="2400" dirty="0"/>
              <a:t>In the left part of the picture, there are 5 points. Points 0, 1 , and 2 are placed one above the other forming a column. Points a and b are located aside forming another column. Arrows point from 0 to A, from 0 to B, from 1 to A, and from 2 to B. In the right part of the picture there is a table with two columns </a:t>
            </a:r>
            <a:r>
              <a:rPr lang="en-IN" sz="2400" dirty="0" err="1"/>
              <a:t>labeled</a:t>
            </a:r>
            <a:r>
              <a:rPr lang="en-IN" sz="2400" dirty="0"/>
              <a:t> as A and B and three rows </a:t>
            </a:r>
            <a:r>
              <a:rPr lang="en-IN" sz="2400" dirty="0" err="1"/>
              <a:t>labeled</a:t>
            </a:r>
            <a:r>
              <a:rPr lang="en-IN" sz="2400" dirty="0"/>
              <a:t> as 0,1 and 2. Some elements of the intersection of rows and columns are marked with a cross, the others are empty. Both elements of the first row are marked with a cross. Only the first element of the second line is marked with a cross, the second one is empty. The first element of the second line is empty, and the second one is marked with a cross.</a:t>
            </a:r>
          </a:p>
        </p:txBody>
      </p:sp>
      <p:sp>
        <p:nvSpPr>
          <p:cNvPr id="5" name="Text Placeholder 4">
            <a:extLst>
              <a:ext uri="{FF2B5EF4-FFF2-40B4-BE49-F238E27FC236}">
                <a16:creationId xmlns:a16="http://schemas.microsoft.com/office/drawing/2014/main" id="{17777BCA-01D8-4C99-8D90-31E1D5722208}"/>
              </a:ext>
            </a:extLst>
          </p:cNvPr>
          <p:cNvSpPr>
            <a:spLocks noGrp="1"/>
          </p:cNvSpPr>
          <p:nvPr>
            <p:ph type="body" sz="quarter" idx="15"/>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7" name="Slide Number Placeholder 5">
            <a:extLst>
              <a:ext uri="{FF2B5EF4-FFF2-40B4-BE49-F238E27FC236}">
                <a16:creationId xmlns:a16="http://schemas.microsoft.com/office/drawing/2014/main" id="{9E7E53A8-9C3D-46FF-B69B-7EFDB12886D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55</a:t>
            </a:fld>
            <a:endParaRPr lang="en-US" dirty="0">
              <a:solidFill>
                <a:schemeClr val="bg1"/>
              </a:solidFill>
              <a:latin typeface="Calibri (Body)"/>
            </a:endParaRPr>
          </a:p>
        </p:txBody>
      </p:sp>
    </p:spTree>
    <p:extLst>
      <p:ext uri="{BB962C8B-B14F-4D97-AF65-F5344CB8AC3E}">
        <p14:creationId xmlns:p14="http://schemas.microsoft.com/office/powerpoint/2010/main" val="37716723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E4D9-976E-44CF-8AEB-43FA0BF9FFD8}"/>
              </a:ext>
            </a:extLst>
          </p:cNvPr>
          <p:cNvSpPr>
            <a:spLocks noGrp="1"/>
          </p:cNvSpPr>
          <p:nvPr>
            <p:ph type="title"/>
          </p:nvPr>
        </p:nvSpPr>
        <p:spPr>
          <a:xfrm>
            <a:off x="419100" y="0"/>
            <a:ext cx="8305800" cy="1188720"/>
          </a:xfrm>
        </p:spPr>
        <p:txBody>
          <a:bodyPr/>
          <a:lstStyle/>
          <a:p>
            <a:r>
              <a:rPr lang="en-US" dirty="0">
                <a:latin typeface="+mj-lt"/>
              </a:rPr>
              <a:t>Representing the Composition of Relations – Text Alternative</a:t>
            </a:r>
          </a:p>
        </p:txBody>
      </p:sp>
      <p:sp>
        <p:nvSpPr>
          <p:cNvPr id="3" name="Text Placeholder 2">
            <a:extLst>
              <a:ext uri="{FF2B5EF4-FFF2-40B4-BE49-F238E27FC236}">
                <a16:creationId xmlns:a16="http://schemas.microsoft.com/office/drawing/2014/main" id="{50ADF0E0-E068-4657-A297-FDAB964CF304}"/>
              </a:ext>
            </a:extLst>
          </p:cNvPr>
          <p:cNvSpPr>
            <a:spLocks noGrp="1"/>
          </p:cNvSpPr>
          <p:nvPr>
            <p:ph type="body" sz="quarter" idx="13"/>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D1B3EDB1-E83E-44B5-8D12-1722049D7D72}"/>
              </a:ext>
            </a:extLst>
          </p:cNvPr>
          <p:cNvSpPr>
            <a:spLocks noGrp="1"/>
          </p:cNvSpPr>
          <p:nvPr>
            <p:ph sz="quarter" idx="14"/>
          </p:nvPr>
        </p:nvSpPr>
        <p:spPr/>
        <p:txBody>
          <a:bodyPr/>
          <a:lstStyle/>
          <a:p>
            <a:r>
              <a:rPr lang="en-US" b="0" i="0" u="none" strike="noStrike" dirty="0">
                <a:effectLst/>
              </a:rPr>
              <a:t>In R sub 1 on the left is a, b, and c and on the right is m, n, o, and p. a is connected to p. b is connected to m. In R sub 2 on the left is m, n, o, and p and on the right is w, x, y, and z. m is connected to x and z. n is connected to w.</a:t>
            </a:r>
            <a:endParaRPr lang="en-IN" dirty="0"/>
          </a:p>
        </p:txBody>
      </p:sp>
      <p:sp>
        <p:nvSpPr>
          <p:cNvPr id="5" name="Text Placeholder 4">
            <a:extLst>
              <a:ext uri="{FF2B5EF4-FFF2-40B4-BE49-F238E27FC236}">
                <a16:creationId xmlns:a16="http://schemas.microsoft.com/office/drawing/2014/main" id="{17777BCA-01D8-4C99-8D90-31E1D5722208}"/>
              </a:ext>
            </a:extLst>
          </p:cNvPr>
          <p:cNvSpPr>
            <a:spLocks noGrp="1"/>
          </p:cNvSpPr>
          <p:nvPr>
            <p:ph type="body" sz="quarter" idx="15"/>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7" name="Slide Number Placeholder 5">
            <a:extLst>
              <a:ext uri="{FF2B5EF4-FFF2-40B4-BE49-F238E27FC236}">
                <a16:creationId xmlns:a16="http://schemas.microsoft.com/office/drawing/2014/main" id="{9E7E53A8-9C3D-46FF-B69B-7EFDB12886D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56</a:t>
            </a:fld>
            <a:endParaRPr lang="en-US" dirty="0">
              <a:solidFill>
                <a:schemeClr val="bg1"/>
              </a:solidFill>
              <a:latin typeface="Calibri (Body)"/>
            </a:endParaRPr>
          </a:p>
        </p:txBody>
      </p:sp>
    </p:spTree>
    <p:extLst>
      <p:ext uri="{BB962C8B-B14F-4D97-AF65-F5344CB8AC3E}">
        <p14:creationId xmlns:p14="http://schemas.microsoft.com/office/powerpoint/2010/main" val="7827064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E4D9-976E-44CF-8AEB-43FA0BF9FFD8}"/>
              </a:ext>
            </a:extLst>
          </p:cNvPr>
          <p:cNvSpPr>
            <a:spLocks noGrp="1"/>
          </p:cNvSpPr>
          <p:nvPr>
            <p:ph type="title"/>
          </p:nvPr>
        </p:nvSpPr>
        <p:spPr/>
        <p:txBody>
          <a:bodyPr/>
          <a:lstStyle/>
          <a:p>
            <a:r>
              <a:rPr lang="en-US" dirty="0">
                <a:latin typeface="+mj-lt"/>
              </a:rPr>
              <a:t>Matrices of Relations on Sets – Text Alternative</a:t>
            </a:r>
          </a:p>
        </p:txBody>
      </p:sp>
      <p:sp>
        <p:nvSpPr>
          <p:cNvPr id="3" name="Text Placeholder 2">
            <a:extLst>
              <a:ext uri="{FF2B5EF4-FFF2-40B4-BE49-F238E27FC236}">
                <a16:creationId xmlns:a16="http://schemas.microsoft.com/office/drawing/2014/main" id="{50ADF0E0-E068-4657-A297-FDAB964CF304}"/>
              </a:ext>
            </a:extLst>
          </p:cNvPr>
          <p:cNvSpPr>
            <a:spLocks noGrp="1"/>
          </p:cNvSpPr>
          <p:nvPr>
            <p:ph type="body" sz="quarter" idx="13"/>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D1B3EDB1-E83E-44B5-8D12-1722049D7D72}"/>
              </a:ext>
            </a:extLst>
          </p:cNvPr>
          <p:cNvSpPr>
            <a:spLocks noGrp="1"/>
          </p:cNvSpPr>
          <p:nvPr>
            <p:ph sz="quarter" idx="14"/>
          </p:nvPr>
        </p:nvSpPr>
        <p:spPr/>
        <p:txBody>
          <a:bodyPr/>
          <a:lstStyle/>
          <a:p>
            <a:r>
              <a:rPr lang="en-IN" sz="2400" dirty="0"/>
              <a:t>There is a square matrix, only the main diagonal is shown. All the elements of this diagonal are 1.</a:t>
            </a:r>
          </a:p>
          <a:p>
            <a:r>
              <a:rPr lang="en-IN" sz="2400" dirty="0"/>
              <a:t>There are two square matrices A and B. In the matrix A, the elements that are symmetric with respect to the main diagonal are equal; in matrix B, these elements are not equal.</a:t>
            </a:r>
          </a:p>
        </p:txBody>
      </p:sp>
      <p:sp>
        <p:nvSpPr>
          <p:cNvPr id="5" name="Text Placeholder 4">
            <a:extLst>
              <a:ext uri="{FF2B5EF4-FFF2-40B4-BE49-F238E27FC236}">
                <a16:creationId xmlns:a16="http://schemas.microsoft.com/office/drawing/2014/main" id="{17777BCA-01D8-4C99-8D90-31E1D5722208}"/>
              </a:ext>
            </a:extLst>
          </p:cNvPr>
          <p:cNvSpPr>
            <a:spLocks noGrp="1"/>
          </p:cNvSpPr>
          <p:nvPr>
            <p:ph type="body" sz="quarter" idx="15"/>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7" name="Slide Number Placeholder 5">
            <a:extLst>
              <a:ext uri="{FF2B5EF4-FFF2-40B4-BE49-F238E27FC236}">
                <a16:creationId xmlns:a16="http://schemas.microsoft.com/office/drawing/2014/main" id="{368A14AB-F656-49CD-8795-3E2D434A214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57</a:t>
            </a:fld>
            <a:endParaRPr lang="en-US" dirty="0">
              <a:solidFill>
                <a:schemeClr val="bg1"/>
              </a:solidFill>
              <a:latin typeface="Calibri (Body)"/>
            </a:endParaRPr>
          </a:p>
        </p:txBody>
      </p:sp>
    </p:spTree>
    <p:extLst>
      <p:ext uri="{BB962C8B-B14F-4D97-AF65-F5344CB8AC3E}">
        <p14:creationId xmlns:p14="http://schemas.microsoft.com/office/powerpoint/2010/main" val="37818964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E4D9-976E-44CF-8AEB-43FA0BF9FFD8}"/>
              </a:ext>
            </a:extLst>
          </p:cNvPr>
          <p:cNvSpPr>
            <a:spLocks noGrp="1"/>
          </p:cNvSpPr>
          <p:nvPr>
            <p:ph type="title"/>
          </p:nvPr>
        </p:nvSpPr>
        <p:spPr/>
        <p:txBody>
          <a:bodyPr/>
          <a:lstStyle/>
          <a:p>
            <a:r>
              <a:rPr lang="en-US" dirty="0">
                <a:latin typeface="+mj-lt"/>
              </a:rPr>
              <a:t>Representing Relations Using Digraphs – Text Alternative</a:t>
            </a:r>
          </a:p>
        </p:txBody>
      </p:sp>
      <p:sp>
        <p:nvSpPr>
          <p:cNvPr id="3" name="Text Placeholder 2">
            <a:extLst>
              <a:ext uri="{FF2B5EF4-FFF2-40B4-BE49-F238E27FC236}">
                <a16:creationId xmlns:a16="http://schemas.microsoft.com/office/drawing/2014/main" id="{50ADF0E0-E068-4657-A297-FDAB964CF304}"/>
              </a:ext>
            </a:extLst>
          </p:cNvPr>
          <p:cNvSpPr>
            <a:spLocks noGrp="1"/>
          </p:cNvSpPr>
          <p:nvPr>
            <p:ph type="body" sz="quarter" idx="13"/>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D1B3EDB1-E83E-44B5-8D12-1722049D7D72}"/>
              </a:ext>
            </a:extLst>
          </p:cNvPr>
          <p:cNvSpPr>
            <a:spLocks noGrp="1"/>
          </p:cNvSpPr>
          <p:nvPr>
            <p:ph sz="quarter" idx="14"/>
          </p:nvPr>
        </p:nvSpPr>
        <p:spPr/>
        <p:txBody>
          <a:bodyPr/>
          <a:lstStyle/>
          <a:p>
            <a:r>
              <a:rPr lang="en-IN" sz="2400" dirty="0"/>
              <a:t>Points A, B, C, and D are vertices of the graph. Arrows point from A to B, from A to D, from B to D. From C to A, from C to B and from D to B. The arrow pointing from B to D does not coincide with the arrow pointing from D to B. There is a circle that starts and ends at vertex B. This circle is a loop.</a:t>
            </a:r>
          </a:p>
        </p:txBody>
      </p:sp>
      <p:sp>
        <p:nvSpPr>
          <p:cNvPr id="5" name="Text Placeholder 4">
            <a:extLst>
              <a:ext uri="{FF2B5EF4-FFF2-40B4-BE49-F238E27FC236}">
                <a16:creationId xmlns:a16="http://schemas.microsoft.com/office/drawing/2014/main" id="{17777BCA-01D8-4C99-8D90-31E1D5722208}"/>
              </a:ext>
            </a:extLst>
          </p:cNvPr>
          <p:cNvSpPr>
            <a:spLocks noGrp="1"/>
          </p:cNvSpPr>
          <p:nvPr>
            <p:ph type="body" sz="quarter" idx="15"/>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7" name="Slide Number Placeholder 5">
            <a:extLst>
              <a:ext uri="{FF2B5EF4-FFF2-40B4-BE49-F238E27FC236}">
                <a16:creationId xmlns:a16="http://schemas.microsoft.com/office/drawing/2014/main" id="{2DFD99AD-1667-49E6-BF2B-3420ACFD451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58</a:t>
            </a:fld>
            <a:endParaRPr lang="en-US" dirty="0">
              <a:solidFill>
                <a:schemeClr val="bg1"/>
              </a:solidFill>
              <a:latin typeface="Calibri (Body)"/>
            </a:endParaRPr>
          </a:p>
        </p:txBody>
      </p:sp>
    </p:spTree>
    <p:extLst>
      <p:ext uri="{BB962C8B-B14F-4D97-AF65-F5344CB8AC3E}">
        <p14:creationId xmlns:p14="http://schemas.microsoft.com/office/powerpoint/2010/main" val="41939260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E4D9-976E-44CF-8AEB-43FA0BF9FFD8}"/>
              </a:ext>
            </a:extLst>
          </p:cNvPr>
          <p:cNvSpPr>
            <a:spLocks noGrp="1"/>
          </p:cNvSpPr>
          <p:nvPr>
            <p:ph type="title"/>
          </p:nvPr>
        </p:nvSpPr>
        <p:spPr>
          <a:xfrm>
            <a:off x="190500" y="0"/>
            <a:ext cx="8763000" cy="1188720"/>
          </a:xfrm>
        </p:spPr>
        <p:txBody>
          <a:bodyPr/>
          <a:lstStyle/>
          <a:p>
            <a:r>
              <a:rPr lang="en-US" dirty="0">
                <a:latin typeface="+mj-lt"/>
              </a:rPr>
              <a:t>Examples of Digraphs Representing Relations – Text Alternative</a:t>
            </a:r>
          </a:p>
        </p:txBody>
      </p:sp>
      <p:sp>
        <p:nvSpPr>
          <p:cNvPr id="3" name="Text Placeholder 2">
            <a:extLst>
              <a:ext uri="{FF2B5EF4-FFF2-40B4-BE49-F238E27FC236}">
                <a16:creationId xmlns:a16="http://schemas.microsoft.com/office/drawing/2014/main" id="{50ADF0E0-E068-4657-A297-FDAB964CF304}"/>
              </a:ext>
            </a:extLst>
          </p:cNvPr>
          <p:cNvSpPr>
            <a:spLocks noGrp="1"/>
          </p:cNvSpPr>
          <p:nvPr>
            <p:ph type="body" sz="quarter" idx="13"/>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D1B3EDB1-E83E-44B5-8D12-1722049D7D72}"/>
              </a:ext>
            </a:extLst>
          </p:cNvPr>
          <p:cNvSpPr>
            <a:spLocks noGrp="1"/>
          </p:cNvSpPr>
          <p:nvPr>
            <p:ph sz="quarter" idx="14"/>
          </p:nvPr>
        </p:nvSpPr>
        <p:spPr/>
        <p:txBody>
          <a:bodyPr/>
          <a:lstStyle/>
          <a:p>
            <a:r>
              <a:rPr lang="en-IN" sz="2400" dirty="0"/>
              <a:t>Points 1, 2, 3, and 4 are vertices of the graph. Arrows point from 1 to 4, from 1 to 3, from 2 to 1, from 2 to 3, from 3 to 1, from 4 to 1, from 4 to 3. The arrow pointing from 1 to 3 does not coincide with the arrow pointing from 3 to 1. The arrow pointing from 1 to 4 does not coincide with the arrow pointing from 4 to 1. There are loops at vertices 2 and 3.</a:t>
            </a:r>
          </a:p>
        </p:txBody>
      </p:sp>
      <p:sp>
        <p:nvSpPr>
          <p:cNvPr id="5" name="Text Placeholder 4">
            <a:extLst>
              <a:ext uri="{FF2B5EF4-FFF2-40B4-BE49-F238E27FC236}">
                <a16:creationId xmlns:a16="http://schemas.microsoft.com/office/drawing/2014/main" id="{17777BCA-01D8-4C99-8D90-31E1D5722208}"/>
              </a:ext>
            </a:extLst>
          </p:cNvPr>
          <p:cNvSpPr>
            <a:spLocks noGrp="1"/>
          </p:cNvSpPr>
          <p:nvPr>
            <p:ph type="body" sz="quarter" idx="15"/>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7" name="Slide Number Placeholder 5">
            <a:extLst>
              <a:ext uri="{FF2B5EF4-FFF2-40B4-BE49-F238E27FC236}">
                <a16:creationId xmlns:a16="http://schemas.microsoft.com/office/drawing/2014/main" id="{E21968AC-FE86-4A95-B2CF-2230CD23A71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59</a:t>
            </a:fld>
            <a:endParaRPr lang="en-US" dirty="0">
              <a:solidFill>
                <a:schemeClr val="bg1"/>
              </a:solidFill>
              <a:latin typeface="Calibri (Body)"/>
            </a:endParaRPr>
          </a:p>
        </p:txBody>
      </p:sp>
    </p:spTree>
    <p:extLst>
      <p:ext uri="{BB962C8B-B14F-4D97-AF65-F5344CB8AC3E}">
        <p14:creationId xmlns:p14="http://schemas.microsoft.com/office/powerpoint/2010/main" val="276216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38765-BD61-4AB3-A025-96BBB100D649}"/>
              </a:ext>
            </a:extLst>
          </p:cNvPr>
          <p:cNvSpPr>
            <a:spLocks noGrp="1"/>
          </p:cNvSpPr>
          <p:nvPr>
            <p:ph type="title"/>
          </p:nvPr>
        </p:nvSpPr>
        <p:spPr/>
        <p:txBody>
          <a:bodyPr/>
          <a:lstStyle/>
          <a:p>
            <a:r>
              <a:rPr lang="en-US" dirty="0">
                <a:latin typeface="+mj-lt"/>
              </a:rPr>
              <a:t>Binary Relations on a Set</a:t>
            </a:r>
            <a:r>
              <a:rPr lang="en-US" sz="1500" dirty="0">
                <a:latin typeface="+mj-lt"/>
              </a:rPr>
              <a:t> 1</a:t>
            </a:r>
            <a:endParaRPr lang="en-US" dirty="0"/>
          </a:p>
        </p:txBody>
      </p:sp>
      <p:sp>
        <p:nvSpPr>
          <p:cNvPr id="3" name="Content Placeholder 2">
            <a:extLst>
              <a:ext uri="{FF2B5EF4-FFF2-40B4-BE49-F238E27FC236}">
                <a16:creationId xmlns:a16="http://schemas.microsoft.com/office/drawing/2014/main" id="{E971FA1E-2674-4BC5-8D42-38CFAD6CA060}"/>
              </a:ext>
            </a:extLst>
          </p:cNvPr>
          <p:cNvSpPr>
            <a:spLocks noGrp="1"/>
          </p:cNvSpPr>
          <p:nvPr>
            <p:ph idx="1"/>
          </p:nvPr>
        </p:nvSpPr>
        <p:spPr>
          <a:xfrm>
            <a:off x="457200" y="1295400"/>
            <a:ext cx="8534400" cy="4800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binary relation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on a set 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subset of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mbria Math"/>
                <a:cs typeface="Arial" panose="020B0604020202020204" pitchFamily="34" charset="0"/>
              </a:rPr>
              <a:t>×</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or a relation from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Suppose that</a:t>
            </a:r>
            <a:endPar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42A900C3-5BDE-42C6-931D-C655087330E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19633820"/>
              </p:ext>
            </p:extLst>
          </p:nvPr>
        </p:nvGraphicFramePr>
        <p:xfrm>
          <a:off x="2871216" y="3191256"/>
          <a:ext cx="1837944" cy="612648"/>
        </p:xfrm>
        <a:graphic>
          <a:graphicData uri="http://schemas.openxmlformats.org/presentationml/2006/ole">
            <mc:AlternateContent xmlns:mc="http://schemas.openxmlformats.org/markup-compatibility/2006">
              <mc:Choice xmlns:v="urn:schemas-microsoft-com:vml" Requires="v">
                <p:oleObj name="Equation" r:id="rId3" imgW="761760" imgH="253800" progId="Equation.DSMT4">
                  <p:embed/>
                </p:oleObj>
              </mc:Choice>
              <mc:Fallback>
                <p:oleObj name="Equation" r:id="rId3" imgW="761760" imgH="253800" progId="Equation.DSMT4">
                  <p:embed/>
                  <p:pic>
                    <p:nvPicPr>
                      <p:cNvPr id="0" name=""/>
                      <p:cNvPicPr/>
                      <p:nvPr/>
                    </p:nvPicPr>
                    <p:blipFill>
                      <a:blip r:embed="rId4"/>
                      <a:stretch>
                        <a:fillRect/>
                      </a:stretch>
                    </p:blipFill>
                    <p:spPr>
                      <a:xfrm>
                        <a:off x="2871216" y="3191256"/>
                        <a:ext cx="1837944" cy="61264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7EBE74C8-CD30-4629-98CB-5D185072B67B}"/>
              </a:ext>
            </a:extLst>
          </p:cNvPr>
          <p:cNvSpPr>
            <a:spLocks noGrp="1"/>
          </p:cNvSpPr>
          <p:nvPr>
            <p:ph idx="10"/>
          </p:nvPr>
        </p:nvSpPr>
        <p:spPr>
          <a:xfrm>
            <a:off x="4572000" y="3218688"/>
            <a:ext cx="990600" cy="459277"/>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a:t>
            </a:r>
            <a:endParaRPr lang="en-US" dirty="0"/>
          </a:p>
        </p:txBody>
      </p:sp>
      <p:graphicFrame>
        <p:nvGraphicFramePr>
          <p:cNvPr id="17" name="Object 16">
            <a:extLst>
              <a:ext uri="{FF2B5EF4-FFF2-40B4-BE49-F238E27FC236}">
                <a16:creationId xmlns:a16="http://schemas.microsoft.com/office/drawing/2014/main" id="{DEE1EECB-F8BE-4C25-9803-814C28AB6E8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30018391"/>
              </p:ext>
            </p:extLst>
          </p:nvPr>
        </p:nvGraphicFramePr>
        <p:xfrm>
          <a:off x="5410200" y="3200400"/>
          <a:ext cx="3447286" cy="594360"/>
        </p:xfrm>
        <a:graphic>
          <a:graphicData uri="http://schemas.openxmlformats.org/presentationml/2006/ole">
            <mc:AlternateContent xmlns:mc="http://schemas.openxmlformats.org/markup-compatibility/2006">
              <mc:Choice xmlns:v="urn:schemas-microsoft-com:vml" Requires="v">
                <p:oleObj name="Equation" r:id="rId5" imgW="1473120" imgH="253800" progId="Equation.DSMT4">
                  <p:embed/>
                </p:oleObj>
              </mc:Choice>
              <mc:Fallback>
                <p:oleObj name="Equation" r:id="rId5" imgW="1473120" imgH="253800" progId="Equation.DSMT4">
                  <p:embed/>
                  <p:pic>
                    <p:nvPicPr>
                      <p:cNvPr id="0" name=""/>
                      <p:cNvPicPr/>
                      <p:nvPr/>
                    </p:nvPicPr>
                    <p:blipFill>
                      <a:blip r:embed="rId6"/>
                      <a:stretch>
                        <a:fillRect/>
                      </a:stretch>
                    </p:blipFill>
                    <p:spPr>
                      <a:xfrm>
                        <a:off x="5410200" y="3200400"/>
                        <a:ext cx="3447286" cy="59436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0465EAB4-0490-4275-A6A5-8E216245D18B}"/>
              </a:ext>
            </a:extLst>
          </p:cNvPr>
          <p:cNvSpPr>
            <a:spLocks noGrp="1"/>
          </p:cNvSpPr>
          <p:nvPr>
            <p:ph idx="11"/>
          </p:nvPr>
        </p:nvSpPr>
        <p:spPr>
          <a:xfrm>
            <a:off x="786384" y="3648321"/>
            <a:ext cx="3176016" cy="557784"/>
          </a:xfrm>
        </p:spPr>
        <p:txBody>
          <a:bodyPr/>
          <a:lstStyle/>
          <a:p>
            <a:pPr marL="4572" marR="0" lvl="1" indent="0" algn="l" defTabSz="457200" rtl="0" eaLnBrk="1" fontAlgn="auto" latinLnBrk="0" hangingPunct="1">
              <a:lnSpc>
                <a:spcPct val="100000"/>
              </a:lnSpc>
              <a:spcBef>
                <a:spcPts val="1200"/>
              </a:spcBef>
              <a:spcAft>
                <a:spcPts val="600"/>
              </a:spcAft>
              <a:buClr>
                <a:srgbClr val="04617B"/>
              </a:buClr>
              <a:buSzTx/>
              <a:buNone/>
              <a:tabLst/>
              <a:defRPr/>
            </a:pPr>
            <a:r>
              <a:rPr lang="en-US" dirty="0">
                <a:solidFill>
                  <a:prstClr val="black"/>
                </a:solidFill>
                <a:latin typeface="Calibri (Body)"/>
              </a:rPr>
              <a:t>i</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 a relation 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6" name="Content Placeholder 5">
            <a:extLst>
              <a:ext uri="{FF2B5EF4-FFF2-40B4-BE49-F238E27FC236}">
                <a16:creationId xmlns:a16="http://schemas.microsoft.com/office/drawing/2014/main" id="{63AF5BE3-2F06-48F2-AB4F-E26C4640C11D}"/>
              </a:ext>
            </a:extLst>
          </p:cNvPr>
          <p:cNvSpPr>
            <a:spLocks noGrp="1"/>
          </p:cNvSpPr>
          <p:nvPr>
            <p:ph idx="12"/>
          </p:nvPr>
        </p:nvSpPr>
        <p:spPr>
          <a:xfrm>
            <a:off x="457200" y="4317356"/>
            <a:ext cx="1066800" cy="557783"/>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Let</a:t>
            </a:r>
            <a:endParaRPr lang="en-US" dirty="0"/>
          </a:p>
        </p:txBody>
      </p:sp>
      <p:graphicFrame>
        <p:nvGraphicFramePr>
          <p:cNvPr id="18" name="Object 17">
            <a:extLst>
              <a:ext uri="{FF2B5EF4-FFF2-40B4-BE49-F238E27FC236}">
                <a16:creationId xmlns:a16="http://schemas.microsoft.com/office/drawing/2014/main" id="{04020146-577C-4987-A675-12490AE6C15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91504460"/>
              </p:ext>
            </p:extLst>
          </p:nvPr>
        </p:nvGraphicFramePr>
        <p:xfrm>
          <a:off x="1408176" y="4317357"/>
          <a:ext cx="2209800" cy="559443"/>
        </p:xfrm>
        <a:graphic>
          <a:graphicData uri="http://schemas.openxmlformats.org/presentationml/2006/ole">
            <mc:AlternateContent xmlns:mc="http://schemas.openxmlformats.org/markup-compatibility/2006">
              <mc:Choice xmlns:v="urn:schemas-microsoft-com:vml" Requires="v">
                <p:oleObj name="Equation" r:id="rId7" imgW="1002960" imgH="253800" progId="Equation.DSMT4">
                  <p:embed/>
                </p:oleObj>
              </mc:Choice>
              <mc:Fallback>
                <p:oleObj name="Equation" r:id="rId7" imgW="1002960" imgH="253800" progId="Equation.DSMT4">
                  <p:embed/>
                  <p:pic>
                    <p:nvPicPr>
                      <p:cNvPr id="0" name=""/>
                      <p:cNvPicPr/>
                      <p:nvPr/>
                    </p:nvPicPr>
                    <p:blipFill>
                      <a:blip r:embed="rId8"/>
                      <a:stretch>
                        <a:fillRect/>
                      </a:stretch>
                    </p:blipFill>
                    <p:spPr>
                      <a:xfrm>
                        <a:off x="1408176" y="4317357"/>
                        <a:ext cx="2209800" cy="559443"/>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B4BBD1EA-1FEF-4074-BB8D-9B9A39F698A7}"/>
              </a:ext>
            </a:extLst>
          </p:cNvPr>
          <p:cNvSpPr>
            <a:spLocks noGrp="1"/>
          </p:cNvSpPr>
          <p:nvPr>
            <p:ph idx="13"/>
          </p:nvPr>
        </p:nvSpPr>
        <p:spPr>
          <a:xfrm>
            <a:off x="3566158" y="4299069"/>
            <a:ext cx="5233418" cy="542193"/>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ordered pairs in the relation</a:t>
            </a:r>
            <a:endParaRPr lang="en-US" dirty="0"/>
          </a:p>
        </p:txBody>
      </p:sp>
      <p:graphicFrame>
        <p:nvGraphicFramePr>
          <p:cNvPr id="19" name="Object 18">
            <a:extLst>
              <a:ext uri="{FF2B5EF4-FFF2-40B4-BE49-F238E27FC236}">
                <a16:creationId xmlns:a16="http://schemas.microsoft.com/office/drawing/2014/main" id="{5941C3CB-D882-40E8-9091-22FE3FF6BDB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84140964"/>
              </p:ext>
            </p:extLst>
          </p:nvPr>
        </p:nvGraphicFramePr>
        <p:xfrm>
          <a:off x="877824" y="4803648"/>
          <a:ext cx="3447288" cy="594360"/>
        </p:xfrm>
        <a:graphic>
          <a:graphicData uri="http://schemas.openxmlformats.org/presentationml/2006/ole">
            <mc:AlternateContent xmlns:mc="http://schemas.openxmlformats.org/markup-compatibility/2006">
              <mc:Choice xmlns:v="urn:schemas-microsoft-com:vml" Requires="v">
                <p:oleObj name="Equation" r:id="rId9" imgW="1473120" imgH="253800" progId="Equation.DSMT4">
                  <p:embed/>
                </p:oleObj>
              </mc:Choice>
              <mc:Fallback>
                <p:oleObj name="Equation" r:id="rId9" imgW="1473120" imgH="253800" progId="Equation.DSMT4">
                  <p:embed/>
                  <p:pic>
                    <p:nvPicPr>
                      <p:cNvPr id="0" name=""/>
                      <p:cNvPicPr/>
                      <p:nvPr/>
                    </p:nvPicPr>
                    <p:blipFill>
                      <a:blip r:embed="rId10"/>
                      <a:stretch>
                        <a:fillRect/>
                      </a:stretch>
                    </p:blipFill>
                    <p:spPr>
                      <a:xfrm>
                        <a:off x="877824" y="4803648"/>
                        <a:ext cx="3447288" cy="59436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54152923-87A4-4982-83DE-CCA1ACA6C19C}"/>
              </a:ext>
            </a:extLst>
          </p:cNvPr>
          <p:cNvSpPr>
            <a:spLocks noGrp="1"/>
          </p:cNvSpPr>
          <p:nvPr>
            <p:ph idx="14"/>
          </p:nvPr>
        </p:nvSpPr>
        <p:spPr>
          <a:xfrm>
            <a:off x="4216905" y="4813941"/>
            <a:ext cx="762000" cy="493356"/>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are</a:t>
            </a:r>
            <a:endParaRPr lang="en-US" dirty="0"/>
          </a:p>
        </p:txBody>
      </p:sp>
      <p:graphicFrame>
        <p:nvGraphicFramePr>
          <p:cNvPr id="20" name="Object 19">
            <a:extLst>
              <a:ext uri="{FF2B5EF4-FFF2-40B4-BE49-F238E27FC236}">
                <a16:creationId xmlns:a16="http://schemas.microsoft.com/office/drawing/2014/main" id="{9A95564A-A4BA-49A7-AEBF-E03F42058BE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65084947"/>
              </p:ext>
            </p:extLst>
          </p:nvPr>
        </p:nvGraphicFramePr>
        <p:xfrm>
          <a:off x="838200" y="5309616"/>
          <a:ext cx="6442406" cy="557784"/>
        </p:xfrm>
        <a:graphic>
          <a:graphicData uri="http://schemas.openxmlformats.org/presentationml/2006/ole">
            <mc:AlternateContent xmlns:mc="http://schemas.openxmlformats.org/markup-compatibility/2006">
              <mc:Choice xmlns:v="urn:schemas-microsoft-com:vml" Requires="v">
                <p:oleObj name="Equation" r:id="rId11" imgW="2933640" imgH="253800" progId="Equation.DSMT4">
                  <p:embed/>
                </p:oleObj>
              </mc:Choice>
              <mc:Fallback>
                <p:oleObj name="Equation" r:id="rId11" imgW="2933640" imgH="253800" progId="Equation.DSMT4">
                  <p:embed/>
                  <p:pic>
                    <p:nvPicPr>
                      <p:cNvPr id="0" name=""/>
                      <p:cNvPicPr/>
                      <p:nvPr/>
                    </p:nvPicPr>
                    <p:blipFill>
                      <a:blip r:embed="rId12"/>
                      <a:stretch>
                        <a:fillRect/>
                      </a:stretch>
                    </p:blipFill>
                    <p:spPr>
                      <a:xfrm>
                        <a:off x="838200" y="5309616"/>
                        <a:ext cx="6442406" cy="557784"/>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B713E645-986C-4D84-B0F5-F258B05330CB}"/>
              </a:ext>
            </a:extLst>
          </p:cNvPr>
          <p:cNvSpPr>
            <a:spLocks noGrp="1"/>
          </p:cNvSpPr>
          <p:nvPr>
            <p:ph idx="15"/>
          </p:nvPr>
        </p:nvSpPr>
        <p:spPr>
          <a:xfrm>
            <a:off x="7198615" y="5321118"/>
            <a:ext cx="798576" cy="493356"/>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and</a:t>
            </a:r>
            <a:endParaRPr lang="en-US" dirty="0"/>
          </a:p>
        </p:txBody>
      </p:sp>
      <p:graphicFrame>
        <p:nvGraphicFramePr>
          <p:cNvPr id="21" name="Object 20">
            <a:extLst>
              <a:ext uri="{FF2B5EF4-FFF2-40B4-BE49-F238E27FC236}">
                <a16:creationId xmlns:a16="http://schemas.microsoft.com/office/drawing/2014/main" id="{B56E50BD-9646-4BA7-A0F9-77063ABC5AD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15445533"/>
              </p:ext>
            </p:extLst>
          </p:nvPr>
        </p:nvGraphicFramePr>
        <p:xfrm>
          <a:off x="7855458" y="5309616"/>
          <a:ext cx="948233" cy="557784"/>
        </p:xfrm>
        <a:graphic>
          <a:graphicData uri="http://schemas.openxmlformats.org/presentationml/2006/ole">
            <mc:AlternateContent xmlns:mc="http://schemas.openxmlformats.org/markup-compatibility/2006">
              <mc:Choice xmlns:v="urn:schemas-microsoft-com:vml" Requires="v">
                <p:oleObj name="Equation" r:id="rId13" imgW="431640" imgH="253800" progId="Equation.DSMT4">
                  <p:embed/>
                </p:oleObj>
              </mc:Choice>
              <mc:Fallback>
                <p:oleObj name="Equation" r:id="rId13" imgW="431640" imgH="253800" progId="Equation.DSMT4">
                  <p:embed/>
                  <p:pic>
                    <p:nvPicPr>
                      <p:cNvPr id="0" name=""/>
                      <p:cNvPicPr/>
                      <p:nvPr/>
                    </p:nvPicPr>
                    <p:blipFill>
                      <a:blip r:embed="rId14"/>
                      <a:stretch>
                        <a:fillRect/>
                      </a:stretch>
                    </p:blipFill>
                    <p:spPr>
                      <a:xfrm>
                        <a:off x="7855458" y="5309616"/>
                        <a:ext cx="948233" cy="557784"/>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B7F7D862-DF61-413D-8FDF-878C4FEADB2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a:t>
            </a:fld>
            <a:endParaRPr lang="en-US" dirty="0">
              <a:solidFill>
                <a:schemeClr val="bg1"/>
              </a:solidFill>
              <a:latin typeface="Calibri (Body)"/>
            </a:endParaRPr>
          </a:p>
        </p:txBody>
      </p:sp>
    </p:spTree>
    <p:extLst>
      <p:ext uri="{BB962C8B-B14F-4D97-AF65-F5344CB8AC3E}">
        <p14:creationId xmlns:p14="http://schemas.microsoft.com/office/powerpoint/2010/main" val="4814441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E4D9-976E-44CF-8AEB-43FA0BF9FFD8}"/>
              </a:ext>
            </a:extLst>
          </p:cNvPr>
          <p:cNvSpPr>
            <a:spLocks noGrp="1"/>
          </p:cNvSpPr>
          <p:nvPr>
            <p:ph type="title"/>
          </p:nvPr>
        </p:nvSpPr>
        <p:spPr>
          <a:xfrm>
            <a:off x="190500" y="0"/>
            <a:ext cx="8763000" cy="1188720"/>
          </a:xfrm>
        </p:spPr>
        <p:txBody>
          <a:bodyPr/>
          <a:lstStyle/>
          <a:p>
            <a:r>
              <a:rPr lang="en-US" dirty="0">
                <a:latin typeface="+mj-lt"/>
              </a:rPr>
              <a:t>Example of the Powers of a Relation – Text Alternative</a:t>
            </a:r>
          </a:p>
        </p:txBody>
      </p:sp>
      <p:sp>
        <p:nvSpPr>
          <p:cNvPr id="3" name="Text Placeholder 2">
            <a:extLst>
              <a:ext uri="{FF2B5EF4-FFF2-40B4-BE49-F238E27FC236}">
                <a16:creationId xmlns:a16="http://schemas.microsoft.com/office/drawing/2014/main" id="{50ADF0E0-E068-4657-A297-FDAB964CF304}"/>
              </a:ext>
            </a:extLst>
          </p:cNvPr>
          <p:cNvSpPr>
            <a:spLocks noGrp="1"/>
          </p:cNvSpPr>
          <p:nvPr>
            <p:ph type="body" sz="quarter" idx="13"/>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D1B3EDB1-E83E-44B5-8D12-1722049D7D72}"/>
              </a:ext>
            </a:extLst>
          </p:cNvPr>
          <p:cNvSpPr>
            <a:spLocks noGrp="1"/>
          </p:cNvSpPr>
          <p:nvPr>
            <p:ph sz="quarter" idx="14"/>
          </p:nvPr>
        </p:nvSpPr>
        <p:spPr/>
        <p:txBody>
          <a:bodyPr/>
          <a:lstStyle/>
          <a:p>
            <a:r>
              <a:rPr lang="en-US" b="0" i="0" u="none" strike="noStrike" dirty="0">
                <a:effectLst/>
              </a:rPr>
              <a:t>R is connected to R squared which is connected to R cubed which is connected to R to the power 4. All relations are represented by four circles a, b, c, and d.</a:t>
            </a:r>
            <a:br>
              <a:rPr lang="en-US" b="0" i="0" u="none" strike="noStrike" dirty="0">
                <a:effectLst/>
              </a:rPr>
            </a:br>
            <a:r>
              <a:rPr lang="en-US" b="0" i="0" u="none" strike="noStrike" dirty="0">
                <a:effectLst/>
              </a:rPr>
              <a:t>R: a is connected to b. b is connected to c. c is connected to d. d is connected to b.</a:t>
            </a:r>
            <a:br>
              <a:rPr lang="en-US" b="0" i="0" u="none" strike="noStrike" dirty="0">
                <a:effectLst/>
              </a:rPr>
            </a:br>
            <a:r>
              <a:rPr lang="en-US" b="0" i="0" u="none" strike="noStrike" dirty="0">
                <a:effectLst/>
              </a:rPr>
              <a:t>R squared: a is connected to c. b is connected to d. c is connected to b. d is connected to c.</a:t>
            </a:r>
            <a:br>
              <a:rPr lang="en-US" b="0" i="0" u="none" strike="noStrike" dirty="0">
                <a:effectLst/>
              </a:rPr>
            </a:br>
            <a:r>
              <a:rPr lang="en-US" b="0" i="0" u="none" strike="noStrike" dirty="0">
                <a:effectLst/>
              </a:rPr>
              <a:t>R cubed: a is connected to d. b, c, and d have a loop each.</a:t>
            </a:r>
            <a:br>
              <a:rPr lang="en-US" b="0" i="0" u="none" strike="noStrike" dirty="0">
                <a:effectLst/>
              </a:rPr>
            </a:br>
            <a:r>
              <a:rPr lang="en-US" b="0" i="0" u="none" strike="noStrike" dirty="0">
                <a:effectLst/>
              </a:rPr>
              <a:t>R to the power 4: a is connected to b. b is connected to c. c is connected to d. d is connected to b.</a:t>
            </a:r>
            <a:endParaRPr lang="en-IN" dirty="0"/>
          </a:p>
        </p:txBody>
      </p:sp>
      <p:sp>
        <p:nvSpPr>
          <p:cNvPr id="5" name="Text Placeholder 4">
            <a:extLst>
              <a:ext uri="{FF2B5EF4-FFF2-40B4-BE49-F238E27FC236}">
                <a16:creationId xmlns:a16="http://schemas.microsoft.com/office/drawing/2014/main" id="{17777BCA-01D8-4C99-8D90-31E1D5722208}"/>
              </a:ext>
            </a:extLst>
          </p:cNvPr>
          <p:cNvSpPr>
            <a:spLocks noGrp="1"/>
          </p:cNvSpPr>
          <p:nvPr>
            <p:ph type="body" sz="quarter" idx="15"/>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7" name="Slide Number Placeholder 5">
            <a:extLst>
              <a:ext uri="{FF2B5EF4-FFF2-40B4-BE49-F238E27FC236}">
                <a16:creationId xmlns:a16="http://schemas.microsoft.com/office/drawing/2014/main" id="{E21968AC-FE86-4A95-B2CF-2230CD23A71C}"/>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60</a:t>
            </a:fld>
            <a:endParaRPr lang="en-US" dirty="0">
              <a:solidFill>
                <a:schemeClr val="bg1"/>
              </a:solidFill>
              <a:latin typeface="Calibri (Body)"/>
            </a:endParaRPr>
          </a:p>
        </p:txBody>
      </p:sp>
    </p:spTree>
    <p:extLst>
      <p:ext uri="{BB962C8B-B14F-4D97-AF65-F5344CB8AC3E}">
        <p14:creationId xmlns:p14="http://schemas.microsoft.com/office/powerpoint/2010/main" val="11124229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E4D9-976E-44CF-8AEB-43FA0BF9FFD8}"/>
              </a:ext>
            </a:extLst>
          </p:cNvPr>
          <p:cNvSpPr>
            <a:spLocks noGrp="1"/>
          </p:cNvSpPr>
          <p:nvPr>
            <p:ph type="title"/>
          </p:nvPr>
        </p:nvSpPr>
        <p:spPr>
          <a:xfrm>
            <a:off x="190500" y="0"/>
            <a:ext cx="8763000" cy="1188720"/>
          </a:xfrm>
        </p:spPr>
        <p:txBody>
          <a:bodyPr/>
          <a:lstStyle/>
          <a:p>
            <a:r>
              <a:rPr lang="en-US" dirty="0" err="1">
                <a:latin typeface="+mj-lt"/>
              </a:rPr>
              <a:t>Hasse</a:t>
            </a:r>
            <a:r>
              <a:rPr lang="en-US" dirty="0">
                <a:latin typeface="+mj-lt"/>
              </a:rPr>
              <a:t> Diagrams – Text Alternative</a:t>
            </a:r>
          </a:p>
        </p:txBody>
      </p:sp>
      <p:sp>
        <p:nvSpPr>
          <p:cNvPr id="3" name="Text Placeholder 2">
            <a:extLst>
              <a:ext uri="{FF2B5EF4-FFF2-40B4-BE49-F238E27FC236}">
                <a16:creationId xmlns:a16="http://schemas.microsoft.com/office/drawing/2014/main" id="{50ADF0E0-E068-4657-A297-FDAB964CF304}"/>
              </a:ext>
            </a:extLst>
          </p:cNvPr>
          <p:cNvSpPr>
            <a:spLocks noGrp="1"/>
          </p:cNvSpPr>
          <p:nvPr>
            <p:ph type="body" sz="quarter" idx="13"/>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4" name="Content Placeholder 3">
            <a:extLst>
              <a:ext uri="{FF2B5EF4-FFF2-40B4-BE49-F238E27FC236}">
                <a16:creationId xmlns:a16="http://schemas.microsoft.com/office/drawing/2014/main" id="{D1B3EDB1-E83E-44B5-8D12-1722049D7D72}"/>
              </a:ext>
            </a:extLst>
          </p:cNvPr>
          <p:cNvSpPr>
            <a:spLocks noGrp="1"/>
          </p:cNvSpPr>
          <p:nvPr>
            <p:ph sz="quarter" idx="14"/>
          </p:nvPr>
        </p:nvSpPr>
        <p:spPr/>
        <p:txBody>
          <a:bodyPr/>
          <a:lstStyle/>
          <a:p>
            <a:r>
              <a:rPr lang="en-IN" sz="2400" dirty="0"/>
              <a:t>Case A. Points 1, 2, 3, and 4 located from the bottom to the top on the same line are vertices of the graph. Arrows point from 1 to 2, from 1 to 3, from 1 to 4, from 2 to 3, from 2 to 4, and from 3 to 4. There are loops at each vertex. Case B. The same graph is shown, but there are no loops at the vertices. Case C. The same graph is shown, but there are only edges connecting the vertices consequently present.</a:t>
            </a:r>
          </a:p>
        </p:txBody>
      </p:sp>
      <p:sp>
        <p:nvSpPr>
          <p:cNvPr id="5" name="Text Placeholder 4">
            <a:extLst>
              <a:ext uri="{FF2B5EF4-FFF2-40B4-BE49-F238E27FC236}">
                <a16:creationId xmlns:a16="http://schemas.microsoft.com/office/drawing/2014/main" id="{17777BCA-01D8-4C99-8D90-31E1D5722208}"/>
              </a:ext>
            </a:extLst>
          </p:cNvPr>
          <p:cNvSpPr>
            <a:spLocks noGrp="1"/>
          </p:cNvSpPr>
          <p:nvPr>
            <p:ph type="body" sz="quarter" idx="15"/>
          </p:nvPr>
        </p:nvSpPr>
        <p:spPr/>
        <p:txBody>
          <a:bodyPr/>
          <a:lstStyle/>
          <a:p>
            <a:r>
              <a:rPr kumimoji="0" lang="en-US" sz="900" b="0" i="0" u="none" strike="noStrike" kern="1200" cap="none" spc="0" normalizeH="0" baseline="0" noProof="0" dirty="0">
                <a:ln>
                  <a:noFill/>
                </a:ln>
                <a:solidFill>
                  <a:prstClr val="black"/>
                </a:solidFill>
                <a:effectLst/>
                <a:uLnTx/>
                <a:uFillTx/>
                <a:hlinkClick r:id="rId2" action="ppaction://hlinksldjump"/>
              </a:rPr>
              <a:t>Return to parent-slide containing images.</a:t>
            </a:r>
            <a:endParaRPr kumimoji="0" lang="en-US" sz="900" b="0" i="0" u="none" strike="noStrike" kern="1200" cap="none" spc="0" normalizeH="0" baseline="0" noProof="0" dirty="0">
              <a:ln>
                <a:noFill/>
              </a:ln>
              <a:solidFill>
                <a:prstClr val="black"/>
              </a:solidFill>
              <a:effectLst/>
              <a:uLnTx/>
              <a:uFillTx/>
            </a:endParaRPr>
          </a:p>
        </p:txBody>
      </p:sp>
      <p:sp>
        <p:nvSpPr>
          <p:cNvPr id="7" name="Slide Number Placeholder 5">
            <a:extLst>
              <a:ext uri="{FF2B5EF4-FFF2-40B4-BE49-F238E27FC236}">
                <a16:creationId xmlns:a16="http://schemas.microsoft.com/office/drawing/2014/main" id="{77C465A9-AC6D-4236-B4D5-5746D6AFA9C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61</a:t>
            </a:fld>
            <a:endParaRPr lang="en-US" dirty="0">
              <a:solidFill>
                <a:schemeClr val="bg1"/>
              </a:solidFill>
              <a:latin typeface="Calibri (Body)"/>
            </a:endParaRPr>
          </a:p>
        </p:txBody>
      </p:sp>
    </p:spTree>
    <p:extLst>
      <p:ext uri="{BB962C8B-B14F-4D97-AF65-F5344CB8AC3E}">
        <p14:creationId xmlns:p14="http://schemas.microsoft.com/office/powerpoint/2010/main" val="3896219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728BE-EEB9-4E5A-A4FE-E21CAC516D96}"/>
              </a:ext>
            </a:extLst>
          </p:cNvPr>
          <p:cNvSpPr>
            <a:spLocks noGrp="1"/>
          </p:cNvSpPr>
          <p:nvPr>
            <p:ph type="title"/>
          </p:nvPr>
        </p:nvSpPr>
        <p:spPr/>
        <p:txBody>
          <a:bodyPr/>
          <a:lstStyle/>
          <a:p>
            <a:r>
              <a:rPr lang="en-US" dirty="0">
                <a:latin typeface="+mj-lt"/>
              </a:rPr>
              <a:t>Binary Relations on a Set</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8726F382-5182-4258-82D0-6CC3EACBD5D5}"/>
              </a:ext>
            </a:extLst>
          </p:cNvPr>
          <p:cNvSpPr>
            <a:spLocks noGrp="1"/>
          </p:cNvSpPr>
          <p:nvPr>
            <p:ph idx="1"/>
          </p:nvPr>
        </p:nvSpPr>
        <p:spPr>
          <a:xfrm>
            <a:off x="457200" y="1295400"/>
            <a:ext cx="8229600" cy="2133600"/>
          </a:xfrm>
        </p:spPr>
        <p:txBody>
          <a:bodyPr/>
          <a:lstStyle/>
          <a:p>
            <a:pPr marL="0" marR="0" lvl="2" indent="0" algn="l" defTabSz="457200" rtl="0" eaLnBrk="1" fontAlgn="auto" latinLnBrk="0" hangingPunct="1">
              <a:lnSpc>
                <a:spcPct val="100000"/>
              </a:lnSpc>
              <a:spcBef>
                <a:spcPts val="1200"/>
              </a:spcBef>
              <a:spcAft>
                <a:spcPts val="1200"/>
              </a:spcAft>
              <a:buClr>
                <a:srgbClr val="777777"/>
              </a:buClr>
              <a:buSzPct val="95000"/>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Question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How many relations are there on a set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p>
          <a:p>
            <a:pPr marL="0" marR="0" lvl="2" indent="0" algn="l" defTabSz="457200" rtl="0" eaLnBrk="1" fontAlgn="auto" latinLnBrk="0" hangingPunct="1">
              <a:lnSpc>
                <a:spcPct val="100000"/>
              </a:lnSpc>
              <a:spcBef>
                <a:spcPts val="1200"/>
              </a:spcBef>
              <a:spcAft>
                <a:spcPts val="1200"/>
              </a:spcAft>
              <a:buClr>
                <a:srgbClr val="B60000"/>
              </a:buClr>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a relation 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same thing as  a subset of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mbria Math"/>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count the subsets of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mbria Math"/>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Since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mbria Math"/>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has</a:t>
            </a:r>
          </a:p>
        </p:txBody>
      </p:sp>
      <p:graphicFrame>
        <p:nvGraphicFramePr>
          <p:cNvPr id="16" name="Object 15">
            <a:extLst>
              <a:ext uri="{FF2B5EF4-FFF2-40B4-BE49-F238E27FC236}">
                <a16:creationId xmlns:a16="http://schemas.microsoft.com/office/drawing/2014/main" id="{7766B66B-BBC6-4720-85F9-CC619BD6C4C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03918319"/>
              </p:ext>
            </p:extLst>
          </p:nvPr>
        </p:nvGraphicFramePr>
        <p:xfrm>
          <a:off x="1993392" y="2871216"/>
          <a:ext cx="396240" cy="457200"/>
        </p:xfrm>
        <a:graphic>
          <a:graphicData uri="http://schemas.openxmlformats.org/presentationml/2006/ole">
            <mc:AlternateContent xmlns:mc="http://schemas.openxmlformats.org/markup-compatibility/2006">
              <mc:Choice xmlns:v="urn:schemas-microsoft-com:vml" Requires="v">
                <p:oleObj name="Equation" r:id="rId2" imgW="164880" imgH="190440" progId="Equation.DSMT4">
                  <p:embed/>
                </p:oleObj>
              </mc:Choice>
              <mc:Fallback>
                <p:oleObj name="Equation" r:id="rId2" imgW="164880" imgH="190440" progId="Equation.DSMT4">
                  <p:embed/>
                  <p:pic>
                    <p:nvPicPr>
                      <p:cNvPr id="0" name=""/>
                      <p:cNvPicPr/>
                      <p:nvPr/>
                    </p:nvPicPr>
                    <p:blipFill>
                      <a:blip r:embed="rId3"/>
                      <a:stretch>
                        <a:fillRect/>
                      </a:stretch>
                    </p:blipFill>
                    <p:spPr>
                      <a:xfrm>
                        <a:off x="1993392" y="2871216"/>
                        <a:ext cx="396240" cy="4572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19714D8B-DF58-4B03-B093-4116DEC680C4}"/>
              </a:ext>
            </a:extLst>
          </p:cNvPr>
          <p:cNvSpPr>
            <a:spLocks noGrp="1"/>
          </p:cNvSpPr>
          <p:nvPr>
            <p:ph idx="10"/>
          </p:nvPr>
        </p:nvSpPr>
        <p:spPr>
          <a:xfrm>
            <a:off x="2340864" y="2893523"/>
            <a:ext cx="6172200" cy="535477"/>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elements when </a:t>
            </a:r>
            <a:r>
              <a:rPr kumimoji="0" lang="en-US" sz="28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has </a:t>
            </a:r>
            <a:r>
              <a:rPr kumimoji="0" lang="en-US" sz="28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n</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elements, and a</a:t>
            </a:r>
            <a:endParaRPr lang="en-US" dirty="0"/>
          </a:p>
        </p:txBody>
      </p:sp>
      <p:sp>
        <p:nvSpPr>
          <p:cNvPr id="5" name="Content Placeholder 4">
            <a:extLst>
              <a:ext uri="{FF2B5EF4-FFF2-40B4-BE49-F238E27FC236}">
                <a16:creationId xmlns:a16="http://schemas.microsoft.com/office/drawing/2014/main" id="{709A0410-3AE0-4607-8BB2-E15385F86F67}"/>
              </a:ext>
            </a:extLst>
          </p:cNvPr>
          <p:cNvSpPr>
            <a:spLocks noGrp="1"/>
          </p:cNvSpPr>
          <p:nvPr>
            <p:ph idx="11"/>
          </p:nvPr>
        </p:nvSpPr>
        <p:spPr>
          <a:xfrm>
            <a:off x="457200" y="3300984"/>
            <a:ext cx="4087368" cy="457200"/>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set with </a:t>
            </a:r>
            <a:r>
              <a:rPr kumimoji="0" lang="en-US" sz="28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m</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elements has</a:t>
            </a:r>
            <a:endParaRPr lang="en-US" dirty="0"/>
          </a:p>
        </p:txBody>
      </p:sp>
      <p:graphicFrame>
        <p:nvGraphicFramePr>
          <p:cNvPr id="17" name="Object 16">
            <a:extLst>
              <a:ext uri="{FF2B5EF4-FFF2-40B4-BE49-F238E27FC236}">
                <a16:creationId xmlns:a16="http://schemas.microsoft.com/office/drawing/2014/main" id="{C85BE095-6B82-406A-8C90-B66EDA83BC1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55263255"/>
              </p:ext>
            </p:extLst>
          </p:nvPr>
        </p:nvGraphicFramePr>
        <p:xfrm>
          <a:off x="4117850" y="3278957"/>
          <a:ext cx="457200" cy="457200"/>
        </p:xfrm>
        <a:graphic>
          <a:graphicData uri="http://schemas.openxmlformats.org/presentationml/2006/ole">
            <mc:AlternateContent xmlns:mc="http://schemas.openxmlformats.org/markup-compatibility/2006">
              <mc:Choice xmlns:v="urn:schemas-microsoft-com:vml" Requires="v">
                <p:oleObj name="Equation" r:id="rId4" imgW="190440" imgH="190440" progId="Equation.DSMT4">
                  <p:embed/>
                </p:oleObj>
              </mc:Choice>
              <mc:Fallback>
                <p:oleObj name="Equation" r:id="rId4" imgW="190440" imgH="190440" progId="Equation.DSMT4">
                  <p:embed/>
                  <p:pic>
                    <p:nvPicPr>
                      <p:cNvPr id="0" name=""/>
                      <p:cNvPicPr/>
                      <p:nvPr/>
                    </p:nvPicPr>
                    <p:blipFill>
                      <a:blip r:embed="rId5"/>
                      <a:stretch>
                        <a:fillRect/>
                      </a:stretch>
                    </p:blipFill>
                    <p:spPr>
                      <a:xfrm>
                        <a:off x="4117850" y="3278957"/>
                        <a:ext cx="457200" cy="45720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3044BC34-E562-4B31-B389-7358C98F376B}"/>
              </a:ext>
            </a:extLst>
          </p:cNvPr>
          <p:cNvSpPr>
            <a:spLocks noGrp="1"/>
          </p:cNvSpPr>
          <p:nvPr>
            <p:ph idx="12"/>
          </p:nvPr>
        </p:nvSpPr>
        <p:spPr>
          <a:xfrm>
            <a:off x="4506468" y="3306385"/>
            <a:ext cx="4218432" cy="538943"/>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subsets, there are subsets</a:t>
            </a:r>
            <a:endParaRPr lang="en-US" dirty="0"/>
          </a:p>
        </p:txBody>
      </p:sp>
      <p:sp>
        <p:nvSpPr>
          <p:cNvPr id="7" name="Content Placeholder 6">
            <a:extLst>
              <a:ext uri="{FF2B5EF4-FFF2-40B4-BE49-F238E27FC236}">
                <a16:creationId xmlns:a16="http://schemas.microsoft.com/office/drawing/2014/main" id="{99A6E9C1-0637-4EF5-A4E2-423DD5E7C4EA}"/>
              </a:ext>
            </a:extLst>
          </p:cNvPr>
          <p:cNvSpPr>
            <a:spLocks noGrp="1"/>
          </p:cNvSpPr>
          <p:nvPr>
            <p:ph idx="13"/>
          </p:nvPr>
        </p:nvSpPr>
        <p:spPr>
          <a:xfrm>
            <a:off x="457200" y="3727157"/>
            <a:ext cx="7848600" cy="531316"/>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of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mbria Math"/>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Therefore, there are relations on a set </a:t>
            </a:r>
            <a:r>
              <a:rPr kumimoji="0" lang="en-US" sz="28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t>
            </a:r>
            <a:endParaRPr lang="en-US" dirty="0"/>
          </a:p>
        </p:txBody>
      </p:sp>
      <p:sp>
        <p:nvSpPr>
          <p:cNvPr id="15" name="Slide Number Placeholder 5">
            <a:extLst>
              <a:ext uri="{FF2B5EF4-FFF2-40B4-BE49-F238E27FC236}">
                <a16:creationId xmlns:a16="http://schemas.microsoft.com/office/drawing/2014/main" id="{C010F8CC-A251-4A7B-8742-11335A64FBF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7</a:t>
            </a:fld>
            <a:endParaRPr lang="en-US" dirty="0">
              <a:solidFill>
                <a:schemeClr val="bg1"/>
              </a:solidFill>
              <a:latin typeface="Calibri (Body)"/>
            </a:endParaRPr>
          </a:p>
        </p:txBody>
      </p:sp>
    </p:spTree>
    <p:extLst>
      <p:ext uri="{BB962C8B-B14F-4D97-AF65-F5344CB8AC3E}">
        <p14:creationId xmlns:p14="http://schemas.microsoft.com/office/powerpoint/2010/main" val="395985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3C8D4-E2C9-4FFD-9694-A0AFDB8CBEBF}"/>
              </a:ext>
            </a:extLst>
          </p:cNvPr>
          <p:cNvSpPr>
            <a:spLocks noGrp="1"/>
          </p:cNvSpPr>
          <p:nvPr>
            <p:ph type="title"/>
          </p:nvPr>
        </p:nvSpPr>
        <p:spPr/>
        <p:txBody>
          <a:bodyPr/>
          <a:lstStyle/>
          <a:p>
            <a:r>
              <a:rPr lang="en-US" dirty="0">
                <a:latin typeface="+mj-lt"/>
              </a:rPr>
              <a:t>Binary Relations on a Set</a:t>
            </a:r>
            <a:r>
              <a:rPr lang="en-US" sz="1500" dirty="0">
                <a:latin typeface="+mj-lt"/>
              </a:rPr>
              <a:t> 3</a:t>
            </a:r>
            <a:endParaRPr lang="en-US" dirty="0"/>
          </a:p>
        </p:txBody>
      </p:sp>
      <p:sp>
        <p:nvSpPr>
          <p:cNvPr id="3" name="Content Placeholder 2">
            <a:extLst>
              <a:ext uri="{FF2B5EF4-FFF2-40B4-BE49-F238E27FC236}">
                <a16:creationId xmlns:a16="http://schemas.microsoft.com/office/drawing/2014/main" id="{56C529AC-FCDD-4067-B0A7-8B008ED3D072}"/>
              </a:ext>
            </a:extLst>
          </p:cNvPr>
          <p:cNvSpPr>
            <a:spLocks noGrp="1"/>
          </p:cNvSpPr>
          <p:nvPr>
            <p:ph idx="1"/>
          </p:nvPr>
        </p:nvSpPr>
        <p:spPr>
          <a:xfrm>
            <a:off x="457200" y="1295400"/>
            <a:ext cx="7924800" cy="533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Consider these relations on the set of integers:</a:t>
            </a:r>
          </a:p>
        </p:txBody>
      </p:sp>
      <p:graphicFrame>
        <p:nvGraphicFramePr>
          <p:cNvPr id="16" name="Object 3">
            <a:extLst>
              <a:ext uri="{FF2B5EF4-FFF2-40B4-BE49-F238E27FC236}">
                <a16:creationId xmlns:a16="http://schemas.microsoft.com/office/drawing/2014/main" id="{D79A64D2-37AA-4525-B06D-2BCD04C4F30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77996029"/>
              </p:ext>
            </p:extLst>
          </p:nvPr>
        </p:nvGraphicFramePr>
        <p:xfrm>
          <a:off x="1025906" y="1808417"/>
          <a:ext cx="3305175" cy="1736725"/>
        </p:xfrm>
        <a:graphic>
          <a:graphicData uri="http://schemas.openxmlformats.org/presentationml/2006/ole">
            <mc:AlternateContent xmlns:mc="http://schemas.openxmlformats.org/markup-compatibility/2006">
              <mc:Choice xmlns:v="urn:schemas-microsoft-com:vml" Requires="v">
                <p:oleObj name="Equation" r:id="rId2" imgW="1739880" imgH="914400" progId="Equation.DSMT4">
                  <p:embed/>
                </p:oleObj>
              </mc:Choice>
              <mc:Fallback>
                <p:oleObj name="Equation" r:id="rId2" imgW="1739880" imgH="914400" progId="Equation.DSMT4">
                  <p:embed/>
                  <p:pic>
                    <p:nvPicPr>
                      <p:cNvPr id="10" name="Object 3">
                        <a:extLst>
                          <a:ext uri="{C183D7F6-B498-43B3-948B-1728B52AA6E4}">
                            <adec:decorative xmlns:adec="http://schemas.microsoft.com/office/drawing/2017/decorative" val="1"/>
                          </a:ext>
                        </a:extLst>
                      </p:cNvPr>
                      <p:cNvPicPr/>
                      <p:nvPr/>
                    </p:nvPicPr>
                    <p:blipFill>
                      <a:blip r:embed="rId3"/>
                      <a:stretch>
                        <a:fillRect/>
                      </a:stretch>
                    </p:blipFill>
                    <p:spPr>
                      <a:xfrm>
                        <a:off x="1025906" y="1808417"/>
                        <a:ext cx="3305175" cy="1736725"/>
                      </a:xfrm>
                      <a:prstGeom prst="rect">
                        <a:avLst/>
                      </a:prstGeom>
                    </p:spPr>
                  </p:pic>
                </p:oleObj>
              </mc:Fallback>
            </mc:AlternateContent>
          </a:graphicData>
        </a:graphic>
      </p:graphicFrame>
      <p:graphicFrame>
        <p:nvGraphicFramePr>
          <p:cNvPr id="17" name="Object 4">
            <a:extLst>
              <a:ext uri="{FF2B5EF4-FFF2-40B4-BE49-F238E27FC236}">
                <a16:creationId xmlns:a16="http://schemas.microsoft.com/office/drawing/2014/main" id="{9E4E75AA-C7E2-4628-967E-14890F82B3F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94704304"/>
              </p:ext>
            </p:extLst>
          </p:nvPr>
        </p:nvGraphicFramePr>
        <p:xfrm>
          <a:off x="5536819" y="1808416"/>
          <a:ext cx="2581275" cy="1736725"/>
        </p:xfrm>
        <a:graphic>
          <a:graphicData uri="http://schemas.openxmlformats.org/presentationml/2006/ole">
            <mc:AlternateContent xmlns:mc="http://schemas.openxmlformats.org/markup-compatibility/2006">
              <mc:Choice xmlns:v="urn:schemas-microsoft-com:vml" Requires="v">
                <p:oleObj name="Equation" r:id="rId4" imgW="1358640" imgH="914400" progId="Equation.DSMT4">
                  <p:embed/>
                </p:oleObj>
              </mc:Choice>
              <mc:Fallback>
                <p:oleObj name="Equation" r:id="rId4" imgW="1358640" imgH="914400" progId="Equation.DSMT4">
                  <p:embed/>
                  <p:pic>
                    <p:nvPicPr>
                      <p:cNvPr id="11" name="Object 4">
                        <a:extLst>
                          <a:ext uri="{C183D7F6-B498-43B3-948B-1728B52AA6E4}">
                            <adec:decorative xmlns:adec="http://schemas.microsoft.com/office/drawing/2017/decorative" val="1"/>
                          </a:ext>
                        </a:extLst>
                      </p:cNvPr>
                      <p:cNvPicPr/>
                      <p:nvPr/>
                    </p:nvPicPr>
                    <p:blipFill>
                      <a:blip r:embed="rId5"/>
                      <a:stretch>
                        <a:fillRect/>
                      </a:stretch>
                    </p:blipFill>
                    <p:spPr>
                      <a:xfrm>
                        <a:off x="5536819" y="1808416"/>
                        <a:ext cx="2581275" cy="1736725"/>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E19D099B-CBDC-40BB-AB32-E678006D85E2}"/>
              </a:ext>
            </a:extLst>
          </p:cNvPr>
          <p:cNvSpPr>
            <a:spLocks noGrp="1"/>
          </p:cNvSpPr>
          <p:nvPr>
            <p:ph idx="10"/>
          </p:nvPr>
        </p:nvSpPr>
        <p:spPr>
          <a:xfrm>
            <a:off x="841248" y="3657600"/>
            <a:ext cx="7470648" cy="731520"/>
          </a:xfrm>
          <a:ln w="12700">
            <a:solidFill>
              <a:srgbClr val="1A587B"/>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Note that these relations are on an infinite set and each of these relations is an infinite set.</a:t>
            </a:r>
          </a:p>
        </p:txBody>
      </p:sp>
      <p:sp>
        <p:nvSpPr>
          <p:cNvPr id="5" name="Content Placeholder 4">
            <a:extLst>
              <a:ext uri="{FF2B5EF4-FFF2-40B4-BE49-F238E27FC236}">
                <a16:creationId xmlns:a16="http://schemas.microsoft.com/office/drawing/2014/main" id="{EE6D8ABF-ADA1-405D-B370-A9AAE5238CA0}"/>
              </a:ext>
            </a:extLst>
          </p:cNvPr>
          <p:cNvSpPr>
            <a:spLocks noGrp="1"/>
          </p:cNvSpPr>
          <p:nvPr>
            <p:ph idx="11"/>
          </p:nvPr>
        </p:nvSpPr>
        <p:spPr>
          <a:xfrm>
            <a:off x="457200" y="4416552"/>
            <a:ext cx="8229600" cy="2212848"/>
          </a:xfrm>
        </p:spPr>
        <p:txBody>
          <a:bodyPr/>
          <a:lstStyle/>
          <a:p>
            <a:pPr marL="457200"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Which of these relations contain each of the pairs</a:t>
            </a:r>
          </a:p>
          <a:p>
            <a:pPr marL="457200"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(1,1), (1, 2), (2, 1), (1, −1), and (2, 2)?</a:t>
            </a:r>
            <a:endPar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Checking the conditions that define each relation, we see that the pair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(1,1) is in</a:t>
            </a:r>
            <a:endPar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9" name="Object 18">
            <a:extLst>
              <a:ext uri="{FF2B5EF4-FFF2-40B4-BE49-F238E27FC236}">
                <a16:creationId xmlns:a16="http://schemas.microsoft.com/office/drawing/2014/main" id="{28650E3E-6841-431B-A044-CC291B05B59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68186892"/>
              </p:ext>
            </p:extLst>
          </p:nvPr>
        </p:nvGraphicFramePr>
        <p:xfrm>
          <a:off x="3081528" y="5824728"/>
          <a:ext cx="1193800" cy="457200"/>
        </p:xfrm>
        <a:graphic>
          <a:graphicData uri="http://schemas.openxmlformats.org/presentationml/2006/ole">
            <mc:AlternateContent xmlns:mc="http://schemas.openxmlformats.org/markup-compatibility/2006">
              <mc:Choice xmlns:v="urn:schemas-microsoft-com:vml" Requires="v">
                <p:oleObj name="Equation" r:id="rId6" imgW="596880" imgH="228600" progId="Equation.DSMT4">
                  <p:embed/>
                </p:oleObj>
              </mc:Choice>
              <mc:Fallback>
                <p:oleObj name="Equation" r:id="rId6" imgW="596880" imgH="228600" progId="Equation.DSMT4">
                  <p:embed/>
                  <p:pic>
                    <p:nvPicPr>
                      <p:cNvPr id="0" name=""/>
                      <p:cNvPicPr/>
                      <p:nvPr/>
                    </p:nvPicPr>
                    <p:blipFill>
                      <a:blip r:embed="rId7"/>
                      <a:stretch>
                        <a:fillRect/>
                      </a:stretch>
                    </p:blipFill>
                    <p:spPr>
                      <a:xfrm>
                        <a:off x="3081528" y="5824728"/>
                        <a:ext cx="1193800" cy="45720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0B1FE7A5-05A5-41ED-8B94-1AAC4809ED79}"/>
              </a:ext>
            </a:extLst>
          </p:cNvPr>
          <p:cNvSpPr>
            <a:spLocks noGrp="1"/>
          </p:cNvSpPr>
          <p:nvPr>
            <p:ph idx="13"/>
          </p:nvPr>
        </p:nvSpPr>
        <p:spPr>
          <a:xfrm>
            <a:off x="4206240" y="5815584"/>
            <a:ext cx="762000" cy="389308"/>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and</a:t>
            </a:r>
            <a:endParaRPr lang="en-US" dirty="0"/>
          </a:p>
        </p:txBody>
      </p:sp>
      <p:graphicFrame>
        <p:nvGraphicFramePr>
          <p:cNvPr id="20" name="Object 19">
            <a:extLst>
              <a:ext uri="{FF2B5EF4-FFF2-40B4-BE49-F238E27FC236}">
                <a16:creationId xmlns:a16="http://schemas.microsoft.com/office/drawing/2014/main" id="{55AD9B4E-1215-44AD-B65A-695C9979CF8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70730047"/>
              </p:ext>
            </p:extLst>
          </p:nvPr>
        </p:nvGraphicFramePr>
        <p:xfrm>
          <a:off x="4745736" y="5824728"/>
          <a:ext cx="330200" cy="457200"/>
        </p:xfrm>
        <a:graphic>
          <a:graphicData uri="http://schemas.openxmlformats.org/presentationml/2006/ole">
            <mc:AlternateContent xmlns:mc="http://schemas.openxmlformats.org/markup-compatibility/2006">
              <mc:Choice xmlns:v="urn:schemas-microsoft-com:vml" Requires="v">
                <p:oleObj name="Equation" r:id="rId8" imgW="164880" imgH="228600" progId="Equation.DSMT4">
                  <p:embed/>
                </p:oleObj>
              </mc:Choice>
              <mc:Fallback>
                <p:oleObj name="Equation" r:id="rId8" imgW="164880" imgH="228600" progId="Equation.DSMT4">
                  <p:embed/>
                  <p:pic>
                    <p:nvPicPr>
                      <p:cNvPr id="0" name=""/>
                      <p:cNvPicPr/>
                      <p:nvPr/>
                    </p:nvPicPr>
                    <p:blipFill>
                      <a:blip r:embed="rId9"/>
                      <a:stretch>
                        <a:fillRect/>
                      </a:stretch>
                    </p:blipFill>
                    <p:spPr>
                      <a:xfrm>
                        <a:off x="4745736" y="5824728"/>
                        <a:ext cx="330200" cy="4572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8816D423-DABE-48E8-A2CA-06BE7A789757}"/>
              </a:ext>
            </a:extLst>
          </p:cNvPr>
          <p:cNvSpPr>
            <a:spLocks noGrp="1"/>
          </p:cNvSpPr>
          <p:nvPr>
            <p:ph idx="14"/>
          </p:nvPr>
        </p:nvSpPr>
        <p:spPr>
          <a:xfrm>
            <a:off x="4974336" y="5812853"/>
            <a:ext cx="1629664" cy="458441"/>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(1,2) is in</a:t>
            </a:r>
            <a:endParaRPr lang="en-US" dirty="0"/>
          </a:p>
        </p:txBody>
      </p:sp>
      <p:graphicFrame>
        <p:nvGraphicFramePr>
          <p:cNvPr id="21" name="Object 20">
            <a:extLst>
              <a:ext uri="{FF2B5EF4-FFF2-40B4-BE49-F238E27FC236}">
                <a16:creationId xmlns:a16="http://schemas.microsoft.com/office/drawing/2014/main" id="{A8BC2192-D913-45FC-8C00-E11F86FCF04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36314026"/>
              </p:ext>
            </p:extLst>
          </p:nvPr>
        </p:nvGraphicFramePr>
        <p:xfrm>
          <a:off x="6243638" y="5824538"/>
          <a:ext cx="1168400" cy="457200"/>
        </p:xfrm>
        <a:graphic>
          <a:graphicData uri="http://schemas.openxmlformats.org/presentationml/2006/ole">
            <mc:AlternateContent xmlns:mc="http://schemas.openxmlformats.org/markup-compatibility/2006">
              <mc:Choice xmlns:v="urn:schemas-microsoft-com:vml" Requires="v">
                <p:oleObj name="Equation" r:id="rId10" imgW="583920" imgH="228600" progId="Equation.DSMT4">
                  <p:embed/>
                </p:oleObj>
              </mc:Choice>
              <mc:Fallback>
                <p:oleObj name="Equation" r:id="rId10" imgW="583920" imgH="228600" progId="Equation.DSMT4">
                  <p:embed/>
                  <p:pic>
                    <p:nvPicPr>
                      <p:cNvPr id="0" name=""/>
                      <p:cNvPicPr/>
                      <p:nvPr/>
                    </p:nvPicPr>
                    <p:blipFill>
                      <a:blip r:embed="rId11"/>
                      <a:stretch>
                        <a:fillRect/>
                      </a:stretch>
                    </p:blipFill>
                    <p:spPr>
                      <a:xfrm>
                        <a:off x="6243638" y="5824538"/>
                        <a:ext cx="1168400" cy="457200"/>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81DC6921-E753-4C5B-85CC-45C248029370}"/>
              </a:ext>
            </a:extLst>
          </p:cNvPr>
          <p:cNvSpPr>
            <a:spLocks noGrp="1"/>
          </p:cNvSpPr>
          <p:nvPr>
            <p:ph idx="15"/>
          </p:nvPr>
        </p:nvSpPr>
        <p:spPr>
          <a:xfrm>
            <a:off x="7315200" y="5809218"/>
            <a:ext cx="1524000" cy="45720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(2,1) is in</a:t>
            </a:r>
            <a:endParaRPr lang="en-US" dirty="0"/>
          </a:p>
        </p:txBody>
      </p:sp>
      <p:graphicFrame>
        <p:nvGraphicFramePr>
          <p:cNvPr id="22" name="Object 21">
            <a:extLst>
              <a:ext uri="{FF2B5EF4-FFF2-40B4-BE49-F238E27FC236}">
                <a16:creationId xmlns:a16="http://schemas.microsoft.com/office/drawing/2014/main" id="{41DF94AD-9CD9-49CB-8F2F-3AF84DED380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04170274"/>
              </p:ext>
            </p:extLst>
          </p:nvPr>
        </p:nvGraphicFramePr>
        <p:xfrm>
          <a:off x="512064" y="6166104"/>
          <a:ext cx="1574800" cy="457200"/>
        </p:xfrm>
        <a:graphic>
          <a:graphicData uri="http://schemas.openxmlformats.org/presentationml/2006/ole">
            <mc:AlternateContent xmlns:mc="http://schemas.openxmlformats.org/markup-compatibility/2006">
              <mc:Choice xmlns:v="urn:schemas-microsoft-com:vml" Requires="v">
                <p:oleObj name="Equation" r:id="rId12" imgW="787320" imgH="228600" progId="Equation.DSMT4">
                  <p:embed/>
                </p:oleObj>
              </mc:Choice>
              <mc:Fallback>
                <p:oleObj name="Equation" r:id="rId12" imgW="787320" imgH="228600" progId="Equation.DSMT4">
                  <p:embed/>
                  <p:pic>
                    <p:nvPicPr>
                      <p:cNvPr id="0" name=""/>
                      <p:cNvPicPr/>
                      <p:nvPr/>
                    </p:nvPicPr>
                    <p:blipFill>
                      <a:blip r:embed="rId13"/>
                      <a:stretch>
                        <a:fillRect/>
                      </a:stretch>
                    </p:blipFill>
                    <p:spPr>
                      <a:xfrm>
                        <a:off x="512064" y="6166104"/>
                        <a:ext cx="1574800" cy="45720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AACFA94B-2F34-450E-B1A6-8796BDBC1292}"/>
              </a:ext>
            </a:extLst>
          </p:cNvPr>
          <p:cNvSpPr>
            <a:spLocks noGrp="1"/>
          </p:cNvSpPr>
          <p:nvPr>
            <p:ph idx="16"/>
          </p:nvPr>
        </p:nvSpPr>
        <p:spPr>
          <a:xfrm>
            <a:off x="1975104" y="6153912"/>
            <a:ext cx="1752600" cy="457199"/>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(1, −1) is in</a:t>
            </a:r>
            <a:endParaRPr lang="en-US" dirty="0"/>
          </a:p>
        </p:txBody>
      </p:sp>
      <p:graphicFrame>
        <p:nvGraphicFramePr>
          <p:cNvPr id="23" name="Object 22">
            <a:extLst>
              <a:ext uri="{FF2B5EF4-FFF2-40B4-BE49-F238E27FC236}">
                <a16:creationId xmlns:a16="http://schemas.microsoft.com/office/drawing/2014/main" id="{599FE5C1-85DD-4900-AADD-6E61B985CE8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98273720"/>
              </p:ext>
            </p:extLst>
          </p:nvPr>
        </p:nvGraphicFramePr>
        <p:xfrm>
          <a:off x="3456432" y="6163056"/>
          <a:ext cx="1574800" cy="457200"/>
        </p:xfrm>
        <a:graphic>
          <a:graphicData uri="http://schemas.openxmlformats.org/presentationml/2006/ole">
            <mc:AlternateContent xmlns:mc="http://schemas.openxmlformats.org/markup-compatibility/2006">
              <mc:Choice xmlns:v="urn:schemas-microsoft-com:vml" Requires="v">
                <p:oleObj name="Equation" r:id="rId14" imgW="787320" imgH="228600" progId="Equation.DSMT4">
                  <p:embed/>
                </p:oleObj>
              </mc:Choice>
              <mc:Fallback>
                <p:oleObj name="Equation" r:id="rId14" imgW="787320" imgH="228600" progId="Equation.DSMT4">
                  <p:embed/>
                  <p:pic>
                    <p:nvPicPr>
                      <p:cNvPr id="0" name=""/>
                      <p:cNvPicPr/>
                      <p:nvPr/>
                    </p:nvPicPr>
                    <p:blipFill>
                      <a:blip r:embed="rId15"/>
                      <a:stretch>
                        <a:fillRect/>
                      </a:stretch>
                    </p:blipFill>
                    <p:spPr>
                      <a:xfrm>
                        <a:off x="3456432" y="6163056"/>
                        <a:ext cx="1574800" cy="45720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1ACB9658-8A21-47FC-9D9F-1CE2C1F1F0EC}"/>
              </a:ext>
            </a:extLst>
          </p:cNvPr>
          <p:cNvSpPr>
            <a:spLocks noGrp="1"/>
          </p:cNvSpPr>
          <p:nvPr>
            <p:ph idx="17"/>
          </p:nvPr>
        </p:nvSpPr>
        <p:spPr>
          <a:xfrm>
            <a:off x="4948808" y="6158836"/>
            <a:ext cx="1489615" cy="457199"/>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(2,2) is in</a:t>
            </a:r>
            <a:endParaRPr lang="en-US" dirty="0"/>
          </a:p>
        </p:txBody>
      </p:sp>
      <p:graphicFrame>
        <p:nvGraphicFramePr>
          <p:cNvPr id="24" name="Object 23">
            <a:extLst>
              <a:ext uri="{FF2B5EF4-FFF2-40B4-BE49-F238E27FC236}">
                <a16:creationId xmlns:a16="http://schemas.microsoft.com/office/drawing/2014/main" id="{895DB4AA-8634-4205-ADE4-EDADFEFA7C6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8067539"/>
              </p:ext>
            </p:extLst>
          </p:nvPr>
        </p:nvGraphicFramePr>
        <p:xfrm>
          <a:off x="6217856" y="6169469"/>
          <a:ext cx="1651000" cy="457200"/>
        </p:xfrm>
        <a:graphic>
          <a:graphicData uri="http://schemas.openxmlformats.org/presentationml/2006/ole">
            <mc:AlternateContent xmlns:mc="http://schemas.openxmlformats.org/markup-compatibility/2006">
              <mc:Choice xmlns:v="urn:schemas-microsoft-com:vml" Requires="v">
                <p:oleObj name="Equation" r:id="rId16" imgW="825480" imgH="228600" progId="Equation.DSMT4">
                  <p:embed/>
                </p:oleObj>
              </mc:Choice>
              <mc:Fallback>
                <p:oleObj name="Equation" r:id="rId16" imgW="825480" imgH="228600" progId="Equation.DSMT4">
                  <p:embed/>
                  <p:pic>
                    <p:nvPicPr>
                      <p:cNvPr id="0" name=""/>
                      <p:cNvPicPr/>
                      <p:nvPr/>
                    </p:nvPicPr>
                    <p:blipFill>
                      <a:blip r:embed="rId17"/>
                      <a:stretch>
                        <a:fillRect/>
                      </a:stretch>
                    </p:blipFill>
                    <p:spPr>
                      <a:xfrm>
                        <a:off x="6217856" y="6169469"/>
                        <a:ext cx="1651000" cy="45720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0C70BF1B-FF09-431D-8576-B53DA9236D8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8</a:t>
            </a:fld>
            <a:endParaRPr lang="en-US" dirty="0">
              <a:solidFill>
                <a:schemeClr val="bg1"/>
              </a:solidFill>
              <a:latin typeface="Calibri (Body)"/>
            </a:endParaRPr>
          </a:p>
        </p:txBody>
      </p:sp>
    </p:spTree>
    <p:extLst>
      <p:ext uri="{BB962C8B-B14F-4D97-AF65-F5344CB8AC3E}">
        <p14:creationId xmlns:p14="http://schemas.microsoft.com/office/powerpoint/2010/main" val="2399133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53AB0-384F-44F4-86AD-9A7F712F2893}"/>
              </a:ext>
            </a:extLst>
          </p:cNvPr>
          <p:cNvSpPr>
            <a:spLocks noGrp="1"/>
          </p:cNvSpPr>
          <p:nvPr>
            <p:ph type="title"/>
          </p:nvPr>
        </p:nvSpPr>
        <p:spPr/>
        <p:txBody>
          <a:bodyPr/>
          <a:lstStyle/>
          <a:p>
            <a:r>
              <a:rPr lang="en-US" dirty="0">
                <a:latin typeface="+mj-lt"/>
              </a:rPr>
              <a:t>Reflexive Relations</a:t>
            </a:r>
            <a:endParaRPr lang="en-US" dirty="0"/>
          </a:p>
        </p:txBody>
      </p:sp>
      <p:sp>
        <p:nvSpPr>
          <p:cNvPr id="3" name="Content Placeholder 2">
            <a:extLst>
              <a:ext uri="{FF2B5EF4-FFF2-40B4-BE49-F238E27FC236}">
                <a16:creationId xmlns:a16="http://schemas.microsoft.com/office/drawing/2014/main" id="{8C896DCF-8034-4FFC-B376-73FAB0E4EFCE}"/>
              </a:ext>
            </a:extLst>
          </p:cNvPr>
          <p:cNvSpPr>
            <a:spLocks noGrp="1"/>
          </p:cNvSpPr>
          <p:nvPr>
            <p:ph idx="1"/>
          </p:nvPr>
        </p:nvSpPr>
        <p:spPr>
          <a:xfrm>
            <a:off x="457200" y="1295399"/>
            <a:ext cx="7924800" cy="82391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reflexive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iff</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a,a</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graphicFrame>
        <p:nvGraphicFramePr>
          <p:cNvPr id="18" name="Object 17">
            <a:extLst>
              <a:ext uri="{FF2B5EF4-FFF2-40B4-BE49-F238E27FC236}">
                <a16:creationId xmlns:a16="http://schemas.microsoft.com/office/drawing/2014/main" id="{0D184C9E-5D50-4ED3-B8AA-D7CA65B035F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80926497"/>
              </p:ext>
            </p:extLst>
          </p:nvPr>
        </p:nvGraphicFramePr>
        <p:xfrm>
          <a:off x="4480560" y="1423541"/>
          <a:ext cx="246888" cy="246888"/>
        </p:xfrm>
        <a:graphic>
          <a:graphicData uri="http://schemas.openxmlformats.org/presentationml/2006/ole">
            <mc:AlternateContent xmlns:mc="http://schemas.openxmlformats.org/markup-compatibility/2006">
              <mc:Choice xmlns:v="urn:schemas-microsoft-com:vml" Requires="v">
                <p:oleObj name="Equation" r:id="rId2" imgW="126720" imgH="126720" progId="Equation.DSMT4">
                  <p:embed/>
                </p:oleObj>
              </mc:Choice>
              <mc:Fallback>
                <p:oleObj name="Equation" r:id="rId2" imgW="126720" imgH="126720" progId="Equation.DSMT4">
                  <p:embed/>
                  <p:pic>
                    <p:nvPicPr>
                      <p:cNvPr id="0" name=""/>
                      <p:cNvPicPr/>
                      <p:nvPr/>
                    </p:nvPicPr>
                    <p:blipFill>
                      <a:blip r:embed="rId3"/>
                      <a:stretch>
                        <a:fillRect/>
                      </a:stretch>
                    </p:blipFill>
                    <p:spPr>
                      <a:xfrm>
                        <a:off x="4480560" y="1423541"/>
                        <a:ext cx="246888" cy="24688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3458D3A1-AD71-4F37-B379-D6DFD5276874}"/>
              </a:ext>
            </a:extLst>
          </p:cNvPr>
          <p:cNvSpPr>
            <a:spLocks noGrp="1"/>
          </p:cNvSpPr>
          <p:nvPr>
            <p:ph idx="10"/>
          </p:nvPr>
        </p:nvSpPr>
        <p:spPr>
          <a:xfrm>
            <a:off x="4658818" y="1295686"/>
            <a:ext cx="2855976" cy="453580"/>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R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for every element</a:t>
            </a:r>
            <a:endParaRPr lang="en-US" dirty="0"/>
          </a:p>
        </p:txBody>
      </p:sp>
      <p:graphicFrame>
        <p:nvGraphicFramePr>
          <p:cNvPr id="19" name="Object 18">
            <a:extLst>
              <a:ext uri="{FF2B5EF4-FFF2-40B4-BE49-F238E27FC236}">
                <a16:creationId xmlns:a16="http://schemas.microsoft.com/office/drawing/2014/main" id="{0A730CFE-A64D-4018-8A30-2390DDE1444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35397896"/>
              </p:ext>
            </p:extLst>
          </p:nvPr>
        </p:nvGraphicFramePr>
        <p:xfrm>
          <a:off x="7225234" y="1371600"/>
          <a:ext cx="775766" cy="400395"/>
        </p:xfrm>
        <a:graphic>
          <a:graphicData uri="http://schemas.openxmlformats.org/presentationml/2006/ole">
            <mc:AlternateContent xmlns:mc="http://schemas.openxmlformats.org/markup-compatibility/2006">
              <mc:Choice xmlns:v="urn:schemas-microsoft-com:vml" Requires="v">
                <p:oleObj name="Equation" r:id="rId4" imgW="393480" imgH="203040" progId="Equation.DSMT4">
                  <p:embed/>
                </p:oleObj>
              </mc:Choice>
              <mc:Fallback>
                <p:oleObj name="Equation" r:id="rId4" imgW="393480" imgH="203040" progId="Equation.DSMT4">
                  <p:embed/>
                  <p:pic>
                    <p:nvPicPr>
                      <p:cNvPr id="0" name=""/>
                      <p:cNvPicPr/>
                      <p:nvPr/>
                    </p:nvPicPr>
                    <p:blipFill>
                      <a:blip r:embed="rId5"/>
                      <a:stretch>
                        <a:fillRect/>
                      </a:stretch>
                    </p:blipFill>
                    <p:spPr>
                      <a:xfrm>
                        <a:off x="7225234" y="1371600"/>
                        <a:ext cx="775766" cy="400395"/>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66011F72-8118-4C01-B80C-5F3A23499C3E}"/>
              </a:ext>
            </a:extLst>
          </p:cNvPr>
          <p:cNvSpPr>
            <a:spLocks noGrp="1"/>
          </p:cNvSpPr>
          <p:nvPr>
            <p:ph idx="11"/>
          </p:nvPr>
        </p:nvSpPr>
        <p:spPr>
          <a:xfrm>
            <a:off x="457200" y="1676400"/>
            <a:ext cx="6172200" cy="525091"/>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Written symbolically, R is reflexive if and only if</a:t>
            </a:r>
            <a:endParaRPr lang="en-US" dirty="0"/>
          </a:p>
        </p:txBody>
      </p:sp>
      <p:graphicFrame>
        <p:nvGraphicFramePr>
          <p:cNvPr id="15" name="Object 3">
            <a:extLst>
              <a:ext uri="{FF2B5EF4-FFF2-40B4-BE49-F238E27FC236}">
                <a16:creationId xmlns:a16="http://schemas.microsoft.com/office/drawing/2014/main" id="{69DA2FDA-8DAA-4E06-8F1D-92B8240A9DE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67288365"/>
              </p:ext>
            </p:extLst>
          </p:nvPr>
        </p:nvGraphicFramePr>
        <p:xfrm>
          <a:off x="859536" y="2119313"/>
          <a:ext cx="3128962" cy="614362"/>
        </p:xfrm>
        <a:graphic>
          <a:graphicData uri="http://schemas.openxmlformats.org/presentationml/2006/ole">
            <mc:AlternateContent xmlns:mc="http://schemas.openxmlformats.org/markup-compatibility/2006">
              <mc:Choice xmlns:v="urn:schemas-microsoft-com:vml" Requires="v">
                <p:oleObj name="Equation" r:id="rId6" imgW="1422360" imgH="279360" progId="Equation.DSMT4">
                  <p:embed/>
                </p:oleObj>
              </mc:Choice>
              <mc:Fallback>
                <p:oleObj name="Equation" r:id="rId6" imgW="1422360" imgH="279360" progId="Equation.DSMT4">
                  <p:embed/>
                  <p:pic>
                    <p:nvPicPr>
                      <p:cNvPr id="10" name="Object 3">
                        <a:extLst>
                          <a:ext uri="{C183D7F6-B498-43B3-948B-1728B52AA6E4}">
                            <adec:decorative xmlns:adec="http://schemas.microsoft.com/office/drawing/2017/decorative" val="1"/>
                          </a:ext>
                        </a:extLst>
                      </p:cNvPr>
                      <p:cNvPicPr/>
                      <p:nvPr/>
                    </p:nvPicPr>
                    <p:blipFill>
                      <a:blip r:embed="rId7"/>
                      <a:stretch>
                        <a:fillRect/>
                      </a:stretch>
                    </p:blipFill>
                    <p:spPr>
                      <a:xfrm>
                        <a:off x="859536" y="2119313"/>
                        <a:ext cx="3128962" cy="614362"/>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F2221DD3-8C82-4A21-BAAC-3AB23C5C39B7}"/>
              </a:ext>
            </a:extLst>
          </p:cNvPr>
          <p:cNvSpPr>
            <a:spLocks noGrp="1"/>
          </p:cNvSpPr>
          <p:nvPr>
            <p:ph idx="13"/>
          </p:nvPr>
        </p:nvSpPr>
        <p:spPr>
          <a:xfrm>
            <a:off x="457200" y="2724912"/>
            <a:ext cx="8305800" cy="525092"/>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The following relations on the integers are reflexive:</a:t>
            </a:r>
          </a:p>
        </p:txBody>
      </p:sp>
      <p:graphicFrame>
        <p:nvGraphicFramePr>
          <p:cNvPr id="17" name="Object 16">
            <a:extLst>
              <a:ext uri="{FF2B5EF4-FFF2-40B4-BE49-F238E27FC236}">
                <a16:creationId xmlns:a16="http://schemas.microsoft.com/office/drawing/2014/main" id="{B064F1FE-0E84-404B-B922-5B0443609BC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18317105"/>
              </p:ext>
            </p:extLst>
          </p:nvPr>
        </p:nvGraphicFramePr>
        <p:xfrm>
          <a:off x="859536" y="3124200"/>
          <a:ext cx="5043488" cy="3995737"/>
        </p:xfrm>
        <a:graphic>
          <a:graphicData uri="http://schemas.openxmlformats.org/presentationml/2006/ole">
            <mc:AlternateContent xmlns:mc="http://schemas.openxmlformats.org/markup-compatibility/2006">
              <mc:Choice xmlns:v="urn:schemas-microsoft-com:vml" Requires="v">
                <p:oleObj name="Equation" r:id="rId8" imgW="2692080" imgH="2133360" progId="Equation.DSMT4">
                  <p:embed/>
                </p:oleObj>
              </mc:Choice>
              <mc:Fallback>
                <p:oleObj name="Equation" r:id="rId8" imgW="2692080" imgH="2133360" progId="Equation.DSMT4">
                  <p:embed/>
                  <p:pic>
                    <p:nvPicPr>
                      <p:cNvPr id="9" name="Object 8">
                        <a:extLst>
                          <a:ext uri="{FF2B5EF4-FFF2-40B4-BE49-F238E27FC236}">
                            <a16:creationId xmlns:a16="http://schemas.microsoft.com/office/drawing/2014/main" id="{5C32131F-5490-48DA-BE19-0D788E84CF75}"/>
                          </a:ext>
                        </a:extLst>
                      </p:cNvPr>
                      <p:cNvPicPr/>
                      <p:nvPr/>
                    </p:nvPicPr>
                    <p:blipFill>
                      <a:blip r:embed="rId9"/>
                      <a:stretch>
                        <a:fillRect/>
                      </a:stretch>
                    </p:blipFill>
                    <p:spPr>
                      <a:xfrm>
                        <a:off x="859536" y="3124200"/>
                        <a:ext cx="5043488" cy="3995737"/>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199D7D39-360B-42C3-876C-47C7C05B17AE}"/>
              </a:ext>
            </a:extLst>
          </p:cNvPr>
          <p:cNvSpPr>
            <a:spLocks noGrp="1"/>
          </p:cNvSpPr>
          <p:nvPr>
            <p:ph idx="14"/>
          </p:nvPr>
        </p:nvSpPr>
        <p:spPr>
          <a:xfrm>
            <a:off x="5550408" y="3273552"/>
            <a:ext cx="3291840" cy="841248"/>
          </a:xfrm>
          <a:ln>
            <a:solidFill>
              <a:srgbClr val="1A587B"/>
            </a:solidFill>
          </a:ln>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If </a:t>
            </a:r>
            <a:r>
              <a:rPr kumimoji="0" lang="en-US" sz="16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a:t>
            </a:r>
            <a:r>
              <a:rPr kumimoji="0" lang="en-US" sz="16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 ∅ then the empty relation is reflexive vacuously. That is the empty relation on an empty set is reflexive!</a:t>
            </a:r>
          </a:p>
        </p:txBody>
      </p:sp>
      <p:sp>
        <p:nvSpPr>
          <p:cNvPr id="16" name="Slide Number Placeholder 5">
            <a:extLst>
              <a:ext uri="{FF2B5EF4-FFF2-40B4-BE49-F238E27FC236}">
                <a16:creationId xmlns:a16="http://schemas.microsoft.com/office/drawing/2014/main" id="{962D9B0F-FA91-4EDB-9031-05AF074926B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9</a:t>
            </a:fld>
            <a:endParaRPr lang="en-US" dirty="0">
              <a:solidFill>
                <a:schemeClr val="bg1"/>
              </a:solidFill>
              <a:latin typeface="Calibri (Body)"/>
            </a:endParaRPr>
          </a:p>
        </p:txBody>
      </p:sp>
    </p:spTree>
    <p:extLst>
      <p:ext uri="{BB962C8B-B14F-4D97-AF65-F5344CB8AC3E}">
        <p14:creationId xmlns:p14="http://schemas.microsoft.com/office/powerpoint/2010/main" val="2772677105"/>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30">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Appendix_Master">
  <a:themeElements>
    <a:clrScheme name="Custom 20">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End slide">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6_Modified_MHHE_Accessible" id="{E82C14FF-4BDE-4F64-9A68-F6EDA5AFB1BB}" vid="{F737F535-3048-4356-99AF-2805CA228E6B}"/>
    </a:ext>
  </a:extLst>
</a:theme>
</file>

<file path=ppt/theme/theme8.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4630</TotalTime>
  <Words>5124</Words>
  <Application>Microsoft Office PowerPoint</Application>
  <PresentationFormat>On-screen Show (4:3)</PresentationFormat>
  <Paragraphs>478</Paragraphs>
  <Slides>61</Slides>
  <Notes>4</Notes>
  <HiddenSlides>8</HiddenSlides>
  <MMClips>0</MMClips>
  <ScaleCrop>false</ScaleCrop>
  <HeadingPairs>
    <vt:vector size="8" baseType="variant">
      <vt:variant>
        <vt:lpstr>Fonts Used</vt:lpstr>
      </vt:variant>
      <vt:variant>
        <vt:i4>7</vt:i4>
      </vt:variant>
      <vt:variant>
        <vt:lpstr>Theme</vt:lpstr>
      </vt:variant>
      <vt:variant>
        <vt:i4>11</vt:i4>
      </vt:variant>
      <vt:variant>
        <vt:lpstr>Embedded OLE Servers</vt:lpstr>
      </vt:variant>
      <vt:variant>
        <vt:i4>1</vt:i4>
      </vt:variant>
      <vt:variant>
        <vt:lpstr>Slide Titles</vt:lpstr>
      </vt:variant>
      <vt:variant>
        <vt:i4>61</vt:i4>
      </vt:variant>
    </vt:vector>
  </HeadingPairs>
  <TitlesOfParts>
    <vt:vector size="80" baseType="lpstr">
      <vt:lpstr>Arial</vt:lpstr>
      <vt:lpstr>ArumSans Bold</vt:lpstr>
      <vt:lpstr>ArumSans Regular</vt:lpstr>
      <vt:lpstr>Calibri</vt:lpstr>
      <vt:lpstr>Calibri (Body)</vt:lpstr>
      <vt:lpstr>Cambria Math</vt:lpstr>
      <vt:lpstr>Vectipede Rg</vt:lpstr>
      <vt:lpstr>FIRST, BREAK, LAST slides </vt:lpstr>
      <vt:lpstr>Alternate FIRST, BREAK, LAST slides</vt:lpstr>
      <vt:lpstr>Plain BODY/MAIN CONTENT</vt:lpstr>
      <vt:lpstr>Red bar footer BODY/MAIN CONTENT</vt:lpstr>
      <vt:lpstr>Appendix_Master</vt:lpstr>
      <vt:lpstr>PLAIN Section Divider, Quotes, Callouts</vt:lpstr>
      <vt:lpstr>End slide</vt:lpstr>
      <vt:lpstr>RED FOOTER Section Divider, Quotes, Callouts</vt:lpstr>
      <vt:lpstr>BLUE Section Divider, Quotes, Callouts</vt:lpstr>
      <vt:lpstr>Plain_APPENDIX</vt:lpstr>
      <vt:lpstr>Red Bar Footer_APPENDIX</vt:lpstr>
      <vt:lpstr>Equation</vt:lpstr>
      <vt:lpstr>Relations</vt:lpstr>
      <vt:lpstr>Chapter Summary</vt:lpstr>
      <vt:lpstr>Relations and Their Properties</vt:lpstr>
      <vt:lpstr>Section Summary 1</vt:lpstr>
      <vt:lpstr>Binary Relations</vt:lpstr>
      <vt:lpstr>Binary Relations on a Set 1</vt:lpstr>
      <vt:lpstr>Binary Relations on a Set 2</vt:lpstr>
      <vt:lpstr>Binary Relations on a Set 3</vt:lpstr>
      <vt:lpstr>Reflexive Relations</vt:lpstr>
      <vt:lpstr>Symmetric Relations</vt:lpstr>
      <vt:lpstr>Antisymmetric Relations</vt:lpstr>
      <vt:lpstr>Transitive Relations</vt:lpstr>
      <vt:lpstr>Combining Relations</vt:lpstr>
      <vt:lpstr>Composition</vt:lpstr>
      <vt:lpstr>Representing the Composition of Relations</vt:lpstr>
      <vt:lpstr>Powers of a Relation</vt:lpstr>
      <vt:lpstr>Representing Relations</vt:lpstr>
      <vt:lpstr>Section Summary 2</vt:lpstr>
      <vt:lpstr>Representing Relations Using Matrices</vt:lpstr>
      <vt:lpstr>Examples of Representing Relations Using Matrices 1</vt:lpstr>
      <vt:lpstr>Examples of Representing Relations Using Matrices 2</vt:lpstr>
      <vt:lpstr>Matrices of Relations on Sets</vt:lpstr>
      <vt:lpstr>Example of a Relation on a Set</vt:lpstr>
      <vt:lpstr>Representing Relations Using Digraphs</vt:lpstr>
      <vt:lpstr>Examples of Digraphs Representing Relations</vt:lpstr>
      <vt:lpstr>Determining which Properties a Relation has from its Digraph</vt:lpstr>
      <vt:lpstr>Determining which Properties a Relation has from its Digraph – Example 1</vt:lpstr>
      <vt:lpstr>Determining which Properties a Relation has from its Digraph – Example 2</vt:lpstr>
      <vt:lpstr>Determining which Properties a Relation has from its Digraph – Example 3</vt:lpstr>
      <vt:lpstr>Determining which Properties a Relation has from its Digraph – Example 4</vt:lpstr>
      <vt:lpstr>Example of the Powers of a Relation</vt:lpstr>
      <vt:lpstr>Equivalence Relations </vt:lpstr>
      <vt:lpstr>Section Summary 3</vt:lpstr>
      <vt:lpstr>Equivalence Relations</vt:lpstr>
      <vt:lpstr>Strings</vt:lpstr>
      <vt:lpstr>Congruence Modulo m</vt:lpstr>
      <vt:lpstr>Divides</vt:lpstr>
      <vt:lpstr>Equivalence Classes</vt:lpstr>
      <vt:lpstr>Equivalence Classes and Partitions</vt:lpstr>
      <vt:lpstr>Partition of a Set</vt:lpstr>
      <vt:lpstr>An Equivalence Relation Partitions a Set 1</vt:lpstr>
      <vt:lpstr>An Equivalence Relation Partitions a Set 2</vt:lpstr>
      <vt:lpstr>Partial Orderings</vt:lpstr>
      <vt:lpstr>Section Summary 4</vt:lpstr>
      <vt:lpstr>Partial Orderings 1</vt:lpstr>
      <vt:lpstr>Partial Orderings 2</vt:lpstr>
      <vt:lpstr>Partial Orderings 3</vt:lpstr>
      <vt:lpstr>Partial Orderings 4</vt:lpstr>
      <vt:lpstr>Comparability</vt:lpstr>
      <vt:lpstr>Lexicographic Order</vt:lpstr>
      <vt:lpstr>Hasse Diagrams</vt:lpstr>
      <vt:lpstr>Procedure for Constructing a Hasse Diagram</vt:lpstr>
      <vt:lpstr>End of Main Content</vt:lpstr>
      <vt:lpstr>Accessibility Content:  Text Alternatives for Images</vt:lpstr>
      <vt:lpstr>Binary Relations – Text Alternative</vt:lpstr>
      <vt:lpstr>Representing the Composition of Relations – Text Alternative</vt:lpstr>
      <vt:lpstr>Matrices of Relations on Sets – Text Alternative</vt:lpstr>
      <vt:lpstr>Representing Relations Using Digraphs – Text Alternative</vt:lpstr>
      <vt:lpstr>Examples of Digraphs Representing Relations – Text Alternative</vt:lpstr>
      <vt:lpstr>Example of the Powers of a Relation – Text Alternative</vt:lpstr>
      <vt:lpstr>Hasse Diagrams – Text Alternative</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Relations</dc:title>
  <dc:creator>Hahn, Sandra</dc:creator>
  <cp:lastModifiedBy>Ritik Singh</cp:lastModifiedBy>
  <cp:revision>565</cp:revision>
  <dcterms:created xsi:type="dcterms:W3CDTF">2017-12-05T17:18:18Z</dcterms:created>
  <dcterms:modified xsi:type="dcterms:W3CDTF">2021-09-15T15:25:22Z</dcterms:modified>
</cp:coreProperties>
</file>