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1" r:id="rId5"/>
    <p:sldMasterId id="2147483974" r:id="rId6"/>
    <p:sldMasterId id="2147483838" r:id="rId7"/>
    <p:sldMasterId id="2147483713" r:id="rId8"/>
    <p:sldMasterId id="2147483674" r:id="rId9"/>
    <p:sldMasterId id="2147483897" r:id="rId10"/>
    <p:sldMasterId id="2147483960" r:id="rId11"/>
  </p:sldMasterIdLst>
  <p:notesMasterIdLst>
    <p:notesMasterId r:id="rId89"/>
  </p:notesMasterIdLst>
  <p:handoutMasterIdLst>
    <p:handoutMasterId r:id="rId90"/>
  </p:handoutMasterIdLst>
  <p:sldIdLst>
    <p:sldId id="273" r:id="rId12"/>
    <p:sldId id="276" r:id="rId13"/>
    <p:sldId id="414" r:id="rId14"/>
    <p:sldId id="415" r:id="rId15"/>
    <p:sldId id="513" r:id="rId16"/>
    <p:sldId id="420" r:id="rId17"/>
    <p:sldId id="417" r:id="rId18"/>
    <p:sldId id="515" r:id="rId19"/>
    <p:sldId id="478" r:id="rId20"/>
    <p:sldId id="479" r:id="rId21"/>
    <p:sldId id="516" r:id="rId22"/>
    <p:sldId id="517" r:id="rId23"/>
    <p:sldId id="518" r:id="rId24"/>
    <p:sldId id="519" r:id="rId25"/>
    <p:sldId id="520" r:id="rId26"/>
    <p:sldId id="480" r:id="rId27"/>
    <p:sldId id="426" r:id="rId28"/>
    <p:sldId id="521" r:id="rId29"/>
    <p:sldId id="428" r:id="rId30"/>
    <p:sldId id="522" r:id="rId31"/>
    <p:sldId id="523" r:id="rId32"/>
    <p:sldId id="524" r:id="rId33"/>
    <p:sldId id="525" r:id="rId34"/>
    <p:sldId id="526" r:id="rId35"/>
    <p:sldId id="528" r:id="rId36"/>
    <p:sldId id="530" r:id="rId37"/>
    <p:sldId id="531" r:id="rId38"/>
    <p:sldId id="532" r:id="rId39"/>
    <p:sldId id="533" r:id="rId40"/>
    <p:sldId id="485" r:id="rId41"/>
    <p:sldId id="534" r:id="rId42"/>
    <p:sldId id="535" r:id="rId43"/>
    <p:sldId id="436" r:id="rId44"/>
    <p:sldId id="437" r:id="rId45"/>
    <p:sldId id="438" r:id="rId46"/>
    <p:sldId id="439" r:id="rId47"/>
    <p:sldId id="440" r:id="rId48"/>
    <p:sldId id="441" r:id="rId49"/>
    <p:sldId id="536" r:id="rId50"/>
    <p:sldId id="537" r:id="rId51"/>
    <p:sldId id="538" r:id="rId52"/>
    <p:sldId id="539" r:id="rId53"/>
    <p:sldId id="540" r:id="rId54"/>
    <p:sldId id="541" r:id="rId55"/>
    <p:sldId id="451" r:id="rId56"/>
    <p:sldId id="448" r:id="rId57"/>
    <p:sldId id="542" r:id="rId58"/>
    <p:sldId id="543" r:id="rId59"/>
    <p:sldId id="544" r:id="rId60"/>
    <p:sldId id="452" r:id="rId61"/>
    <p:sldId id="545" r:id="rId62"/>
    <p:sldId id="546" r:id="rId63"/>
    <p:sldId id="491" r:id="rId64"/>
    <p:sldId id="465" r:id="rId65"/>
    <p:sldId id="466" r:id="rId66"/>
    <p:sldId id="492" r:id="rId67"/>
    <p:sldId id="467" r:id="rId68"/>
    <p:sldId id="547" r:id="rId69"/>
    <p:sldId id="551" r:id="rId70"/>
    <p:sldId id="548" r:id="rId71"/>
    <p:sldId id="495" r:id="rId72"/>
    <p:sldId id="469" r:id="rId73"/>
    <p:sldId id="496" r:id="rId74"/>
    <p:sldId id="471" r:id="rId75"/>
    <p:sldId id="549" r:id="rId76"/>
    <p:sldId id="497" r:id="rId77"/>
    <p:sldId id="473" r:id="rId78"/>
    <p:sldId id="498" r:id="rId79"/>
    <p:sldId id="550" r:id="rId80"/>
    <p:sldId id="512" r:id="rId81"/>
    <p:sldId id="506" r:id="rId82"/>
    <p:sldId id="507" r:id="rId83"/>
    <p:sldId id="508" r:id="rId84"/>
    <p:sldId id="511" r:id="rId85"/>
    <p:sldId id="509" r:id="rId86"/>
    <p:sldId id="510" r:id="rId87"/>
    <p:sldId id="55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91BDBCB0-943A-4565-9875-CCC37136E5C6}">
          <p14:sldIdLst>
            <p14:sldId id="273"/>
            <p14:sldId id="276"/>
            <p14:sldId id="414"/>
            <p14:sldId id="415"/>
            <p14:sldId id="513"/>
            <p14:sldId id="420"/>
            <p14:sldId id="417"/>
            <p14:sldId id="515"/>
            <p14:sldId id="478"/>
            <p14:sldId id="479"/>
            <p14:sldId id="516"/>
            <p14:sldId id="517"/>
            <p14:sldId id="518"/>
            <p14:sldId id="519"/>
            <p14:sldId id="520"/>
            <p14:sldId id="480"/>
            <p14:sldId id="426"/>
            <p14:sldId id="521"/>
            <p14:sldId id="428"/>
            <p14:sldId id="522"/>
            <p14:sldId id="523"/>
            <p14:sldId id="524"/>
            <p14:sldId id="525"/>
            <p14:sldId id="526"/>
            <p14:sldId id="528"/>
            <p14:sldId id="530"/>
            <p14:sldId id="531"/>
            <p14:sldId id="532"/>
            <p14:sldId id="533"/>
            <p14:sldId id="485"/>
            <p14:sldId id="534"/>
            <p14:sldId id="535"/>
            <p14:sldId id="436"/>
            <p14:sldId id="437"/>
            <p14:sldId id="438"/>
            <p14:sldId id="439"/>
            <p14:sldId id="440"/>
            <p14:sldId id="441"/>
            <p14:sldId id="536"/>
            <p14:sldId id="537"/>
            <p14:sldId id="538"/>
            <p14:sldId id="539"/>
            <p14:sldId id="540"/>
            <p14:sldId id="541"/>
            <p14:sldId id="451"/>
            <p14:sldId id="448"/>
            <p14:sldId id="542"/>
            <p14:sldId id="543"/>
            <p14:sldId id="544"/>
            <p14:sldId id="452"/>
            <p14:sldId id="545"/>
            <p14:sldId id="546"/>
            <p14:sldId id="491"/>
            <p14:sldId id="465"/>
            <p14:sldId id="466"/>
            <p14:sldId id="492"/>
            <p14:sldId id="467"/>
            <p14:sldId id="547"/>
            <p14:sldId id="551"/>
            <p14:sldId id="548"/>
            <p14:sldId id="495"/>
            <p14:sldId id="469"/>
            <p14:sldId id="496"/>
            <p14:sldId id="471"/>
            <p14:sldId id="549"/>
            <p14:sldId id="497"/>
            <p14:sldId id="473"/>
            <p14:sldId id="498"/>
            <p14:sldId id="550"/>
            <p14:sldId id="512"/>
          </p14:sldIdLst>
        </p14:section>
        <p14:section name="Appendix: Image Descriptions for Unsighted Students" id="{99BC9058-2A6E-48BA-BC09-62BCAFD2D711}">
          <p14:sldIdLst>
            <p14:sldId id="506"/>
            <p14:sldId id="507"/>
            <p14:sldId id="508"/>
            <p14:sldId id="511"/>
            <p14:sldId id="509"/>
            <p14:sldId id="510"/>
            <p14:sldId id="55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FF"/>
    <a:srgbClr val="00B0F0"/>
    <a:srgbClr val="04617B"/>
    <a:srgbClr val="B60000"/>
    <a:srgbClr val="505050"/>
    <a:srgbClr val="1A587B"/>
    <a:srgbClr val="00518B"/>
    <a:srgbClr val="214E91"/>
    <a:srgbClr val="085367"/>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2" autoAdjust="0"/>
    <p:restoredTop sz="95742" autoAdjust="0"/>
  </p:normalViewPr>
  <p:slideViewPr>
    <p:cSldViewPr>
      <p:cViewPr varScale="1">
        <p:scale>
          <a:sx n="105" d="100"/>
          <a:sy n="105" d="100"/>
        </p:scale>
        <p:origin x="816" y="108"/>
      </p:cViewPr>
      <p:guideLst>
        <p:guide orient="horz" pos="3408"/>
        <p:guide orient="horz" pos="3600"/>
        <p:guide orient="horz" pos="912"/>
        <p:guide orient="horz" pos="3360"/>
        <p:guide pos="5616"/>
        <p:guide pos="4320"/>
      </p:guideLst>
    </p:cSldViewPr>
  </p:slideViewPr>
  <p:outlineViewPr>
    <p:cViewPr>
      <p:scale>
        <a:sx n="33" d="100"/>
        <a:sy n="33" d="100"/>
      </p:scale>
      <p:origin x="0" y="-2541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notesMaster" Target="notesMasters/notesMaster1.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Calibri (Body)"/>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latin typeface="Calibri (Body)"/>
              </a:rPr>
              <a:t>16-Sep-21</a:t>
            </a:fld>
            <a:endParaRPr lang="en-US">
              <a:latin typeface="Calibri (Body)"/>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Calibri (Body)"/>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latin typeface="Calibri (Body)"/>
              </a:rPr>
              <a:t>‹#›</a:t>
            </a:fld>
            <a:endParaRPr lang="en-US">
              <a:latin typeface="Calibri (Body)"/>
            </a:endParaRPr>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Body)"/>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Body)"/>
              </a:defRPr>
            </a:lvl1pPr>
          </a:lstStyle>
          <a:p>
            <a:fld id="{0D84B720-C9F6-4BFC-BC5C-B1B8D70204DA}" type="datetimeFigureOut">
              <a:rPr lang="en-US" smtClean="0"/>
              <a:pPr/>
              <a:t>16-Sep-21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Body)"/>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Body)"/>
              </a:defRPr>
            </a:lvl1pPr>
          </a:lstStyle>
          <a:p>
            <a:fld id="{5D003D02-7E89-4EBF-B123-9C334E1BFEF7}" type="slidenum">
              <a:rPr lang="en-US" smtClean="0"/>
              <a:pPr/>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Body)"/>
        <a:ea typeface="+mn-ea"/>
        <a:cs typeface="+mn-cs"/>
      </a:defRPr>
    </a:lvl1pPr>
    <a:lvl2pPr marL="457200" algn="l" defTabSz="914400" rtl="0" eaLnBrk="1" latinLnBrk="0" hangingPunct="1">
      <a:defRPr sz="1200" kern="1200">
        <a:solidFill>
          <a:schemeClr val="tx1"/>
        </a:solidFill>
        <a:latin typeface="Calibri (Body)"/>
        <a:ea typeface="+mn-ea"/>
        <a:cs typeface="+mn-cs"/>
      </a:defRPr>
    </a:lvl2pPr>
    <a:lvl3pPr marL="914400" algn="l" defTabSz="914400" rtl="0" eaLnBrk="1" latinLnBrk="0" hangingPunct="1">
      <a:defRPr sz="1200" kern="1200">
        <a:solidFill>
          <a:schemeClr val="tx1"/>
        </a:solidFill>
        <a:latin typeface="Calibri (Body)"/>
        <a:ea typeface="+mn-ea"/>
        <a:cs typeface="+mn-cs"/>
      </a:defRPr>
    </a:lvl3pPr>
    <a:lvl4pPr marL="1371600" algn="l" defTabSz="914400" rtl="0" eaLnBrk="1" latinLnBrk="0" hangingPunct="1">
      <a:defRPr sz="1200" kern="1200">
        <a:solidFill>
          <a:schemeClr val="tx1"/>
        </a:solidFill>
        <a:latin typeface="Calibri (Body)"/>
        <a:ea typeface="+mn-ea"/>
        <a:cs typeface="+mn-cs"/>
      </a:defRPr>
    </a:lvl4pPr>
    <a:lvl5pPr marL="1828800" algn="l" defTabSz="914400" rtl="0" eaLnBrk="1" latinLnBrk="0" hangingPunct="1">
      <a:defRPr sz="1200" kern="1200">
        <a:solidFill>
          <a:schemeClr val="tx1"/>
        </a:solidFill>
        <a:latin typeface="Calibri (Body)"/>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412393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Calibri (Body)"/>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742950" indent="-285750">
              <a:spcAft>
                <a:spcPts val="800"/>
              </a:spcAft>
              <a:buFont typeface="Arial" panose="020B0604020202020204" pitchFamily="34" charset="0"/>
              <a:buChar char="•"/>
              <a:defRPr sz="2000">
                <a:latin typeface="Calibri (Body)"/>
              </a:defRPr>
            </a:lvl2pPr>
            <a:lvl3pPr marL="1143000" indent="-228600">
              <a:spcAft>
                <a:spcPts val="800"/>
              </a:spcAft>
              <a:buFont typeface="Arial" panose="020B0604020202020204" pitchFamily="34" charset="0"/>
              <a:buChar char="•"/>
              <a:defRPr sz="1800">
                <a:latin typeface="Calibri (Body)"/>
              </a:defRPr>
            </a:lvl3pPr>
            <a:lvl4pPr marL="1600200" indent="-228600">
              <a:spcAft>
                <a:spcPts val="800"/>
              </a:spcAft>
              <a:buFont typeface="Arial" panose="020B0604020202020204" pitchFamily="34" charset="0"/>
              <a:buChar char="•"/>
              <a:defRPr sz="1600">
                <a:latin typeface="Calibri (Body)"/>
              </a:defRPr>
            </a:lvl4pPr>
            <a:lvl5pPr marL="2057400" indent="-22860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latin typeface="Calibri (Body)"/>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latin typeface="Calibri (Body)"/>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atin typeface="Calibri (Body)"/>
              </a:defRPr>
            </a:lvl1pPr>
            <a:lvl2pPr>
              <a:defRPr lang="en-US" sz="2000" smtClean="0">
                <a:latin typeface="Calibri (Body)"/>
              </a:defRPr>
            </a:lvl2pPr>
            <a:lvl3pPr>
              <a:defRPr lang="en-US" sz="1800" smtClean="0">
                <a:latin typeface="Calibri (Body)"/>
              </a:defRPr>
            </a:lvl3pPr>
            <a:lvl4pPr>
              <a:defRPr lang="en-US" sz="1600" smtClean="0">
                <a:latin typeface="Calibri (Body)"/>
              </a:defRPr>
            </a:lvl4pPr>
            <a:lvl5pPr>
              <a:defRPr lang="en-US" sz="1600">
                <a:latin typeface="Calibri (Body)"/>
              </a:defRPr>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atin typeface="Calibri (Body)"/>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atin typeface="Calibri (Body)"/>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870009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685471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993479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Calibri (Body)"/>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Calibri (Body)"/>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Calibri (Body)"/>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Calibri (Body)"/>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Calibri (Body)"/>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Calibri (Body)"/>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Calibri (Body)"/>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latin typeface="Calibri (Body)"/>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atin typeface="Calibri (Body)"/>
              </a:defRPr>
            </a:lvl1pPr>
            <a:lvl2pPr marL="742950" indent="-285750">
              <a:spcAft>
                <a:spcPts val="800"/>
              </a:spcAft>
              <a:buFont typeface="Arial" panose="020B0604020202020204" pitchFamily="34" charset="0"/>
              <a:buChar char="•"/>
              <a:defRPr sz="1800">
                <a:latin typeface="Calibri (Body)"/>
              </a:defRPr>
            </a:lvl2pPr>
            <a:lvl3pPr marL="1200150" indent="-285750">
              <a:spcAft>
                <a:spcPts val="800"/>
              </a:spcAft>
              <a:buFont typeface="Arial" panose="020B0604020202020204" pitchFamily="34" charset="0"/>
              <a:buChar char="•"/>
              <a:defRPr sz="1600">
                <a:latin typeface="Calibri (Body)"/>
              </a:defRPr>
            </a:lvl3pPr>
            <a:lvl4pPr marL="1657350" indent="-285750">
              <a:spcAft>
                <a:spcPts val="800"/>
              </a:spcAft>
              <a:buFont typeface="Arial" panose="020B0604020202020204" pitchFamily="34" charset="0"/>
              <a:buChar char="•"/>
              <a:defRPr sz="1400">
                <a:latin typeface="Calibri (Body)"/>
              </a:defRPr>
            </a:lvl4pPr>
            <a:lvl5pPr marL="2114550" indent="-285750">
              <a:spcAft>
                <a:spcPts val="800"/>
              </a:spcAft>
              <a:buFont typeface="Arial" panose="020B0604020202020204" pitchFamily="34" charset="0"/>
              <a:buChar char="•"/>
              <a:defRPr sz="1400">
                <a:latin typeface="Calibri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atin typeface="Calibri (Body)"/>
              </a:defRPr>
            </a:lvl1pPr>
            <a:lvl2pPr marL="800100" indent="-342900">
              <a:spcAft>
                <a:spcPts val="800"/>
              </a:spcAft>
              <a:buFont typeface="Arial" panose="020B0604020202020204" pitchFamily="34" charset="0"/>
              <a:buChar char="•"/>
              <a:defRPr sz="2000">
                <a:latin typeface="Calibri (Body)"/>
              </a:defRPr>
            </a:lvl2pPr>
            <a:lvl3pPr marL="1200150" indent="-285750">
              <a:spcAft>
                <a:spcPts val="800"/>
              </a:spcAft>
              <a:buFont typeface="Arial" panose="020B0604020202020204" pitchFamily="34" charset="0"/>
              <a:buChar char="•"/>
              <a:defRPr sz="1800">
                <a:latin typeface="Calibri (Body)"/>
              </a:defRPr>
            </a:lvl3pPr>
            <a:lvl4pPr marL="1657350" indent="-285750">
              <a:spcAft>
                <a:spcPts val="800"/>
              </a:spcAft>
              <a:buFont typeface="Arial" panose="020B0604020202020204" pitchFamily="34" charset="0"/>
              <a:buChar char="•"/>
              <a:defRPr sz="1600">
                <a:latin typeface="Calibri (Body)"/>
              </a:defRPr>
            </a:lvl4pPr>
            <a:lvl5pPr marL="2114550" indent="-285750">
              <a:spcAft>
                <a:spcPts val="800"/>
              </a:spcAft>
              <a:buFont typeface="Arial" panose="020B0604020202020204" pitchFamily="34" charset="0"/>
              <a:buChar char="•"/>
              <a:defRPr sz="1600">
                <a:latin typeface="Calibri (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Calibri (Body)"/>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Calibri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atin typeface="Calibri (Body)"/>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atin typeface="Calibri (Body)"/>
              </a:defRPr>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atin typeface="Calibri (Body)"/>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Calibri (Body)"/>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85559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Calibri (Body)"/>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atin typeface="Calibri (Body)"/>
              </a:defRPr>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atin typeface="Calibri (Body)"/>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atin typeface="Calibri (Body)"/>
              </a:defRPr>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541334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atin typeface="Calibri (Body)"/>
              </a:defRPr>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latin typeface="Calibri (Body)"/>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855404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Calibri (Body)"/>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Calibri (Body)"/>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latin typeface="Calibri (Body)"/>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1AA7EE68-DF48-4F98-8CF7-2948722415D4}"/>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latin typeface="Calibri (Body)"/>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Calibri (Body)"/>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latin typeface="Calibri (Body)"/>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latin typeface="Calibri (Bod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latin typeface="Calibri (Body)"/>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atin typeface="Calibri (Body)"/>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atin typeface="Calibri (Body)"/>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latin typeface="Calibri (Body)"/>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atin typeface="Calibri (Bod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atin typeface="Calibri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Calibri (Body)"/>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atin typeface="Calibri (Body)"/>
              </a:defRPr>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latin typeface="Calibri (Body)"/>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Calibri (Body)"/>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Calibri (Body)"/>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Calibri (Body)"/>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latin typeface="Calibri (Body)"/>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Calibri (Body)"/>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5" name="MGH Tagline">
            <a:extLst>
              <a:ext uri="{FF2B5EF4-FFF2-40B4-BE49-F238E27FC236}">
                <a16:creationId xmlns:a16="http://schemas.microsoft.com/office/drawing/2014/main" id="{B6825ADB-8378-4B98-A2DA-ECA2BB13BB53}"/>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4D958234-A9BB-4C63-BE3C-5EA01DCF8DB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797D34BC-0AF9-4AF5-B79C-BBA1378739D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Calibri (Body)"/>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A9D739AD-59FA-4B61-BC15-2B8A277B162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3B9A1592-F969-4B21-B34F-FA5F0C902BE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1387A3DA-3822-48A8-9A74-6020D2DE413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Calibri (Body)"/>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3FCC52D0-2169-4759-BD19-BA776A6C18EB}"/>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51" r:id="rId4"/>
    <p:sldLayoutId id="2147483966" r:id="rId5"/>
    <p:sldLayoutId id="2147483967" r:id="rId6"/>
    <p:sldLayoutId id="2147483968" r:id="rId7"/>
    <p:sldLayoutId id="2147483969" r:id="rId8"/>
    <p:sldLayoutId id="2147483970"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D68F2868-2525-47AC-8944-DA9EBBBECDA2}"/>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498607687"/>
      </p:ext>
    </p:extLst>
  </p:cSld>
  <p:clrMap bg1="lt1" tx1="dk1" bg2="lt2" tx2="dk2" accent1="accent1" accent2="accent2" accent3="accent3" accent4="accent4" accent5="accent5" accent6="accent6" hlink="hlink" folHlink="folHlink"/>
  <p:sldLayoutIdLst>
    <p:sldLayoutId id="2147483972" r:id="rId1"/>
    <p:sldLayoutId id="214748397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Tree>
    <p:extLst>
      <p:ext uri="{BB962C8B-B14F-4D97-AF65-F5344CB8AC3E}">
        <p14:creationId xmlns:p14="http://schemas.microsoft.com/office/powerpoint/2010/main" val="952997012"/>
      </p:ext>
    </p:extLst>
  </p:cSld>
  <p:clrMap bg1="lt1" tx1="dk1" bg2="lt2" tx2="dk2" accent1="accent1" accent2="accent2" accent3="accent3" accent4="accent4" accent5="accent5" accent6="accent6" hlink="hlink" folHlink="folHlink"/>
  <p:sldLayoutIdLst>
    <p:sldLayoutId id="214748397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600A5911-E1FB-4034-9BAC-1EBE9F69D49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Calibri (Body)"/>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Calibri (Body)"/>
            </a:endParaRPr>
          </a:p>
        </p:txBody>
      </p:sp>
      <p:sp>
        <p:nvSpPr>
          <p:cNvPr id="4" name="Copyright" descr="©McGraw-Hill Education&#10;">
            <a:extLst>
              <a:ext uri="{FF2B5EF4-FFF2-40B4-BE49-F238E27FC236}">
                <a16:creationId xmlns:a16="http://schemas.microsoft.com/office/drawing/2014/main" id="{88B07449-A1F2-4041-9DA8-3F564D6C4BFD}"/>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Body)"/>
            </a:endParaRPr>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2FA52B22-D019-496E-8792-C9A3AA024FC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Calibri (Body)"/>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oleObject" Target="../embeddings/oleObject20.bin"/><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25.xml"/><Relationship Id="rId6" Type="http://schemas.openxmlformats.org/officeDocument/2006/relationships/oleObject" Target="../embeddings/oleObject17.bin"/><Relationship Id="rId11" Type="http://schemas.openxmlformats.org/officeDocument/2006/relationships/oleObject" Target="../embeddings/oleObject19.bin"/><Relationship Id="rId5" Type="http://schemas.openxmlformats.org/officeDocument/2006/relationships/image" Target="../media/image22.wmf"/><Relationship Id="rId10" Type="http://schemas.openxmlformats.org/officeDocument/2006/relationships/image" Target="../media/image25.wmf"/><Relationship Id="rId4" Type="http://schemas.openxmlformats.org/officeDocument/2006/relationships/oleObject" Target="../embeddings/oleObject16.bin"/><Relationship Id="rId9" Type="http://schemas.openxmlformats.org/officeDocument/2006/relationships/oleObject" Target="../embeddings/oleObject18.bin"/><Relationship Id="rId14"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1.bin"/><Relationship Id="rId1" Type="http://schemas.openxmlformats.org/officeDocument/2006/relationships/slideLayout" Target="../slideLayouts/slideLayout25.x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slide" Target="slide73.xml"/><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image" Target="../media/image36.jpeg"/><Relationship Id="rId2" Type="http://schemas.openxmlformats.org/officeDocument/2006/relationships/oleObject" Target="../embeddings/oleObject24.bin"/><Relationship Id="rId1" Type="http://schemas.openxmlformats.org/officeDocument/2006/relationships/slideLayout" Target="../slideLayouts/slideLayout25.x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2.wmf"/><Relationship Id="rId18" Type="http://schemas.openxmlformats.org/officeDocument/2006/relationships/oleObject" Target="../embeddings/oleObject37.bin"/><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oleObject" Target="../embeddings/oleObject34.bin"/><Relationship Id="rId17" Type="http://schemas.openxmlformats.org/officeDocument/2006/relationships/image" Target="../media/image44.wmf"/><Relationship Id="rId2" Type="http://schemas.openxmlformats.org/officeDocument/2006/relationships/oleObject" Target="../embeddings/oleObject29.bin"/><Relationship Id="rId16" Type="http://schemas.openxmlformats.org/officeDocument/2006/relationships/oleObject" Target="../embeddings/oleObject36.bin"/><Relationship Id="rId1" Type="http://schemas.openxmlformats.org/officeDocument/2006/relationships/slideLayout" Target="../slideLayouts/slideLayout25.xml"/><Relationship Id="rId6" Type="http://schemas.openxmlformats.org/officeDocument/2006/relationships/oleObject" Target="../embeddings/oleObject31.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10" Type="http://schemas.openxmlformats.org/officeDocument/2006/relationships/oleObject" Target="../embeddings/oleObject33.bin"/><Relationship Id="rId19" Type="http://schemas.openxmlformats.org/officeDocument/2006/relationships/image" Target="../media/image45.wmf"/><Relationship Id="rId4" Type="http://schemas.openxmlformats.org/officeDocument/2006/relationships/oleObject" Target="../embeddings/oleObject30.bin"/><Relationship Id="rId9" Type="http://schemas.openxmlformats.org/officeDocument/2006/relationships/image" Target="../media/image40.wmf"/><Relationship Id="rId1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1.wmf"/><Relationship Id="rId18" Type="http://schemas.openxmlformats.org/officeDocument/2006/relationships/oleObject" Target="../embeddings/oleObject46.bin"/><Relationship Id="rId26" Type="http://schemas.openxmlformats.org/officeDocument/2006/relationships/oleObject" Target="../embeddings/oleObject50.bin"/><Relationship Id="rId3" Type="http://schemas.openxmlformats.org/officeDocument/2006/relationships/image" Target="../media/image46.wmf"/><Relationship Id="rId21" Type="http://schemas.openxmlformats.org/officeDocument/2006/relationships/image" Target="../media/image55.wmf"/><Relationship Id="rId7" Type="http://schemas.openxmlformats.org/officeDocument/2006/relationships/image" Target="../media/image48.wmf"/><Relationship Id="rId12" Type="http://schemas.openxmlformats.org/officeDocument/2006/relationships/oleObject" Target="../embeddings/oleObject43.bin"/><Relationship Id="rId17" Type="http://schemas.openxmlformats.org/officeDocument/2006/relationships/image" Target="../media/image53.wmf"/><Relationship Id="rId25" Type="http://schemas.openxmlformats.org/officeDocument/2006/relationships/image" Target="../media/image57.wmf"/><Relationship Id="rId2" Type="http://schemas.openxmlformats.org/officeDocument/2006/relationships/oleObject" Target="../embeddings/oleObject38.bin"/><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slideLayout" Target="../slideLayouts/slideLayout26.xml"/><Relationship Id="rId6" Type="http://schemas.openxmlformats.org/officeDocument/2006/relationships/oleObject" Target="../embeddings/oleObject40.bin"/><Relationship Id="rId11" Type="http://schemas.openxmlformats.org/officeDocument/2006/relationships/image" Target="../media/image50.wmf"/><Relationship Id="rId24" Type="http://schemas.openxmlformats.org/officeDocument/2006/relationships/oleObject" Target="../embeddings/oleObject49.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10" Type="http://schemas.openxmlformats.org/officeDocument/2006/relationships/oleObject" Target="../embeddings/oleObject42.bin"/><Relationship Id="rId19" Type="http://schemas.openxmlformats.org/officeDocument/2006/relationships/image" Target="../media/image54.wmf"/><Relationship Id="rId4" Type="http://schemas.openxmlformats.org/officeDocument/2006/relationships/oleObject" Target="../embeddings/oleObject39.bin"/><Relationship Id="rId9" Type="http://schemas.openxmlformats.org/officeDocument/2006/relationships/image" Target="../media/image49.wmf"/><Relationship Id="rId14" Type="http://schemas.openxmlformats.org/officeDocument/2006/relationships/oleObject" Target="../embeddings/oleObject44.bin"/><Relationship Id="rId22" Type="http://schemas.openxmlformats.org/officeDocument/2006/relationships/oleObject" Target="../embeddings/oleObject48.bin"/><Relationship Id="rId27" Type="http://schemas.openxmlformats.org/officeDocument/2006/relationships/image" Target="../media/image5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oleObject" Target="../embeddings/oleObject56.bin"/><Relationship Id="rId2" Type="http://schemas.openxmlformats.org/officeDocument/2006/relationships/oleObject" Target="../embeddings/oleObject51.bin"/><Relationship Id="rId1" Type="http://schemas.openxmlformats.org/officeDocument/2006/relationships/slideLayout" Target="../slideLayouts/slideLayout25.xml"/><Relationship Id="rId6" Type="http://schemas.openxmlformats.org/officeDocument/2006/relationships/oleObject" Target="../embeddings/oleObject53.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6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7.bin"/><Relationship Id="rId1" Type="http://schemas.openxmlformats.org/officeDocument/2006/relationships/slideLayout" Target="../slideLayouts/slideLayout32.xml"/><Relationship Id="rId6" Type="http://schemas.openxmlformats.org/officeDocument/2006/relationships/oleObject" Target="../embeddings/oleObject59.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67.bin"/><Relationship Id="rId2" Type="http://schemas.openxmlformats.org/officeDocument/2006/relationships/oleObject" Target="../embeddings/oleObject62.bin"/><Relationship Id="rId1" Type="http://schemas.openxmlformats.org/officeDocument/2006/relationships/slideLayout" Target="../slideLayouts/slideLayout25.xml"/><Relationship Id="rId6" Type="http://schemas.openxmlformats.org/officeDocument/2006/relationships/oleObject" Target="../embeddings/oleObject64.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3.wmf"/><Relationship Id="rId14"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5.xml"/><Relationship Id="rId6" Type="http://schemas.openxmlformats.org/officeDocument/2006/relationships/oleObject" Target="../embeddings/oleObject71.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80.wmf"/><Relationship Id="rId14" Type="http://schemas.openxmlformats.org/officeDocument/2006/relationships/oleObject" Target="../embeddings/oleObject7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89.wmf"/><Relationship Id="rId18" Type="http://schemas.openxmlformats.org/officeDocument/2006/relationships/oleObject" Target="../embeddings/oleObject84.bin"/><Relationship Id="rId3" Type="http://schemas.openxmlformats.org/officeDocument/2006/relationships/image" Target="../media/image84.wmf"/><Relationship Id="rId21" Type="http://schemas.openxmlformats.org/officeDocument/2006/relationships/image" Target="../media/image93.wmf"/><Relationship Id="rId7" Type="http://schemas.openxmlformats.org/officeDocument/2006/relationships/image" Target="../media/image86.wmf"/><Relationship Id="rId12" Type="http://schemas.openxmlformats.org/officeDocument/2006/relationships/oleObject" Target="../embeddings/oleObject81.bin"/><Relationship Id="rId17" Type="http://schemas.openxmlformats.org/officeDocument/2006/relationships/image" Target="../media/image91.wmf"/><Relationship Id="rId2" Type="http://schemas.openxmlformats.org/officeDocument/2006/relationships/oleObject" Target="../embeddings/oleObject76.bin"/><Relationship Id="rId16" Type="http://schemas.openxmlformats.org/officeDocument/2006/relationships/oleObject" Target="../embeddings/oleObject83.bin"/><Relationship Id="rId20" Type="http://schemas.openxmlformats.org/officeDocument/2006/relationships/oleObject" Target="../embeddings/oleObject85.bin"/><Relationship Id="rId1" Type="http://schemas.openxmlformats.org/officeDocument/2006/relationships/slideLayout" Target="../slideLayouts/slideLayout26.xml"/><Relationship Id="rId6" Type="http://schemas.openxmlformats.org/officeDocument/2006/relationships/oleObject" Target="../embeddings/oleObject78.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10" Type="http://schemas.openxmlformats.org/officeDocument/2006/relationships/oleObject" Target="../embeddings/oleObject80.bin"/><Relationship Id="rId19" Type="http://schemas.openxmlformats.org/officeDocument/2006/relationships/image" Target="../media/image92.wmf"/><Relationship Id="rId4" Type="http://schemas.openxmlformats.org/officeDocument/2006/relationships/oleObject" Target="../embeddings/oleObject77.bin"/><Relationship Id="rId9" Type="http://schemas.openxmlformats.org/officeDocument/2006/relationships/image" Target="../media/image87.wmf"/><Relationship Id="rId14" Type="http://schemas.openxmlformats.org/officeDocument/2006/relationships/oleObject" Target="../embeddings/oleObject82.bin"/><Relationship Id="rId22" Type="http://schemas.openxmlformats.org/officeDocument/2006/relationships/oleObject" Target="../embeddings/oleObject8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87.bin"/><Relationship Id="rId1" Type="http://schemas.openxmlformats.org/officeDocument/2006/relationships/slideLayout" Target="../slideLayouts/slideLayout25.xml"/><Relationship Id="rId6" Type="http://schemas.openxmlformats.org/officeDocument/2006/relationships/oleObject" Target="../embeddings/oleObject89.bin"/><Relationship Id="rId11" Type="http://schemas.openxmlformats.org/officeDocument/2006/relationships/image" Target="../media/image99.wmf"/><Relationship Id="rId5" Type="http://schemas.openxmlformats.org/officeDocument/2006/relationships/image" Target="../media/image96.wmf"/><Relationship Id="rId10" Type="http://schemas.openxmlformats.org/officeDocument/2006/relationships/oleObject" Target="../embeddings/oleObject91.bin"/><Relationship Id="rId4" Type="http://schemas.openxmlformats.org/officeDocument/2006/relationships/oleObject" Target="../embeddings/oleObject88.bin"/><Relationship Id="rId9" Type="http://schemas.openxmlformats.org/officeDocument/2006/relationships/image" Target="../media/image9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2.wmf"/><Relationship Id="rId12" Type="http://schemas.openxmlformats.org/officeDocument/2006/relationships/oleObject" Target="../embeddings/oleObject97.bin"/><Relationship Id="rId2" Type="http://schemas.openxmlformats.org/officeDocument/2006/relationships/oleObject" Target="../embeddings/oleObject92.bin"/><Relationship Id="rId1" Type="http://schemas.openxmlformats.org/officeDocument/2006/relationships/slideLayout" Target="../slideLayouts/slideLayout25.xml"/><Relationship Id="rId6" Type="http://schemas.openxmlformats.org/officeDocument/2006/relationships/oleObject" Target="../embeddings/oleObject94.bin"/><Relationship Id="rId11" Type="http://schemas.openxmlformats.org/officeDocument/2006/relationships/image" Target="../media/image104.wmf"/><Relationship Id="rId5" Type="http://schemas.openxmlformats.org/officeDocument/2006/relationships/image" Target="../media/image101.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3.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11.wmf"/><Relationship Id="rId18" Type="http://schemas.openxmlformats.org/officeDocument/2006/relationships/oleObject" Target="../embeddings/oleObject106.bin"/><Relationship Id="rId3" Type="http://schemas.openxmlformats.org/officeDocument/2006/relationships/image" Target="../media/image106.wmf"/><Relationship Id="rId7" Type="http://schemas.openxmlformats.org/officeDocument/2006/relationships/image" Target="../media/image108.wmf"/><Relationship Id="rId12" Type="http://schemas.openxmlformats.org/officeDocument/2006/relationships/oleObject" Target="../embeddings/oleObject103.bin"/><Relationship Id="rId17" Type="http://schemas.openxmlformats.org/officeDocument/2006/relationships/image" Target="../media/image113.wmf"/><Relationship Id="rId2" Type="http://schemas.openxmlformats.org/officeDocument/2006/relationships/oleObject" Target="../embeddings/oleObject98.bin"/><Relationship Id="rId16" Type="http://schemas.openxmlformats.org/officeDocument/2006/relationships/oleObject" Target="../embeddings/oleObject105.bin"/><Relationship Id="rId1" Type="http://schemas.openxmlformats.org/officeDocument/2006/relationships/slideLayout" Target="../slideLayouts/slideLayout25.xml"/><Relationship Id="rId6" Type="http://schemas.openxmlformats.org/officeDocument/2006/relationships/oleObject" Target="../embeddings/oleObject100.bin"/><Relationship Id="rId11" Type="http://schemas.openxmlformats.org/officeDocument/2006/relationships/image" Target="../media/image110.wmf"/><Relationship Id="rId5" Type="http://schemas.openxmlformats.org/officeDocument/2006/relationships/image" Target="../media/image107.wmf"/><Relationship Id="rId15" Type="http://schemas.openxmlformats.org/officeDocument/2006/relationships/image" Target="../media/image112.wmf"/><Relationship Id="rId10" Type="http://schemas.openxmlformats.org/officeDocument/2006/relationships/oleObject" Target="../embeddings/oleObject102.bin"/><Relationship Id="rId19" Type="http://schemas.openxmlformats.org/officeDocument/2006/relationships/image" Target="../media/image114.wmf"/><Relationship Id="rId4" Type="http://schemas.openxmlformats.org/officeDocument/2006/relationships/oleObject" Target="../embeddings/oleObject99.bin"/><Relationship Id="rId9" Type="http://schemas.openxmlformats.org/officeDocument/2006/relationships/image" Target="../media/image109.wmf"/><Relationship Id="rId14" Type="http://schemas.openxmlformats.org/officeDocument/2006/relationships/oleObject" Target="../embeddings/oleObject10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20.wmf"/><Relationship Id="rId18" Type="http://schemas.openxmlformats.org/officeDocument/2006/relationships/oleObject" Target="../embeddings/oleObject115.bin"/><Relationship Id="rId3" Type="http://schemas.openxmlformats.org/officeDocument/2006/relationships/image" Target="../media/image115.wmf"/><Relationship Id="rId21" Type="http://schemas.openxmlformats.org/officeDocument/2006/relationships/image" Target="../media/image124.wmf"/><Relationship Id="rId7" Type="http://schemas.openxmlformats.org/officeDocument/2006/relationships/image" Target="../media/image117.wmf"/><Relationship Id="rId12" Type="http://schemas.openxmlformats.org/officeDocument/2006/relationships/oleObject" Target="../embeddings/oleObject112.bin"/><Relationship Id="rId17" Type="http://schemas.openxmlformats.org/officeDocument/2006/relationships/image" Target="../media/image122.wmf"/><Relationship Id="rId2" Type="http://schemas.openxmlformats.org/officeDocument/2006/relationships/oleObject" Target="../embeddings/oleObject107.bin"/><Relationship Id="rId16" Type="http://schemas.openxmlformats.org/officeDocument/2006/relationships/oleObject" Target="../embeddings/oleObject114.bin"/><Relationship Id="rId20" Type="http://schemas.openxmlformats.org/officeDocument/2006/relationships/oleObject" Target="../embeddings/oleObject116.bin"/><Relationship Id="rId1" Type="http://schemas.openxmlformats.org/officeDocument/2006/relationships/slideLayout" Target="../slideLayouts/slideLayout26.xml"/><Relationship Id="rId6" Type="http://schemas.openxmlformats.org/officeDocument/2006/relationships/oleObject" Target="../embeddings/oleObject109.bin"/><Relationship Id="rId11" Type="http://schemas.openxmlformats.org/officeDocument/2006/relationships/image" Target="../media/image119.wmf"/><Relationship Id="rId5" Type="http://schemas.openxmlformats.org/officeDocument/2006/relationships/image" Target="../media/image116.wmf"/><Relationship Id="rId15" Type="http://schemas.openxmlformats.org/officeDocument/2006/relationships/image" Target="../media/image121.wmf"/><Relationship Id="rId10" Type="http://schemas.openxmlformats.org/officeDocument/2006/relationships/oleObject" Target="../embeddings/oleObject111.bin"/><Relationship Id="rId19" Type="http://schemas.openxmlformats.org/officeDocument/2006/relationships/image" Target="../media/image123.wmf"/><Relationship Id="rId4" Type="http://schemas.openxmlformats.org/officeDocument/2006/relationships/oleObject" Target="../embeddings/oleObject108.bin"/><Relationship Id="rId9" Type="http://schemas.openxmlformats.org/officeDocument/2006/relationships/image" Target="../media/image118.wmf"/><Relationship Id="rId14" Type="http://schemas.openxmlformats.org/officeDocument/2006/relationships/oleObject" Target="../embeddings/oleObject11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30.wmf"/><Relationship Id="rId3" Type="http://schemas.openxmlformats.org/officeDocument/2006/relationships/image" Target="../media/image125.wmf"/><Relationship Id="rId7" Type="http://schemas.openxmlformats.org/officeDocument/2006/relationships/image" Target="../media/image127.wmf"/><Relationship Id="rId12" Type="http://schemas.openxmlformats.org/officeDocument/2006/relationships/oleObject" Target="../embeddings/oleObject122.bin"/><Relationship Id="rId2" Type="http://schemas.openxmlformats.org/officeDocument/2006/relationships/oleObject" Target="../embeddings/oleObject117.bin"/><Relationship Id="rId1" Type="http://schemas.openxmlformats.org/officeDocument/2006/relationships/slideLayout" Target="../slideLayouts/slideLayout25.xml"/><Relationship Id="rId6" Type="http://schemas.openxmlformats.org/officeDocument/2006/relationships/oleObject" Target="../embeddings/oleObject119.bin"/><Relationship Id="rId11" Type="http://schemas.openxmlformats.org/officeDocument/2006/relationships/image" Target="../media/image129.wmf"/><Relationship Id="rId5" Type="http://schemas.openxmlformats.org/officeDocument/2006/relationships/image" Target="../media/image126.wmf"/><Relationship Id="rId15" Type="http://schemas.openxmlformats.org/officeDocument/2006/relationships/image" Target="../media/image131.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28.wmf"/><Relationship Id="rId14" Type="http://schemas.openxmlformats.org/officeDocument/2006/relationships/oleObject" Target="../embeddings/oleObject12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37.wmf"/><Relationship Id="rId18" Type="http://schemas.openxmlformats.org/officeDocument/2006/relationships/oleObject" Target="../embeddings/oleObject132.bin"/><Relationship Id="rId3" Type="http://schemas.openxmlformats.org/officeDocument/2006/relationships/image" Target="../media/image132.wmf"/><Relationship Id="rId21" Type="http://schemas.openxmlformats.org/officeDocument/2006/relationships/image" Target="../media/image141.wmf"/><Relationship Id="rId7" Type="http://schemas.openxmlformats.org/officeDocument/2006/relationships/image" Target="../media/image134.wmf"/><Relationship Id="rId12" Type="http://schemas.openxmlformats.org/officeDocument/2006/relationships/oleObject" Target="../embeddings/oleObject129.bin"/><Relationship Id="rId17" Type="http://schemas.openxmlformats.org/officeDocument/2006/relationships/image" Target="../media/image139.wmf"/><Relationship Id="rId2" Type="http://schemas.openxmlformats.org/officeDocument/2006/relationships/oleObject" Target="../embeddings/oleObject124.bin"/><Relationship Id="rId16" Type="http://schemas.openxmlformats.org/officeDocument/2006/relationships/oleObject" Target="../embeddings/oleObject131.bin"/><Relationship Id="rId20" Type="http://schemas.openxmlformats.org/officeDocument/2006/relationships/oleObject" Target="../embeddings/oleObject133.bin"/><Relationship Id="rId1" Type="http://schemas.openxmlformats.org/officeDocument/2006/relationships/slideLayout" Target="../slideLayouts/slideLayout26.xml"/><Relationship Id="rId6" Type="http://schemas.openxmlformats.org/officeDocument/2006/relationships/oleObject" Target="../embeddings/oleObject126.bin"/><Relationship Id="rId11" Type="http://schemas.openxmlformats.org/officeDocument/2006/relationships/image" Target="../media/image136.wmf"/><Relationship Id="rId5" Type="http://schemas.openxmlformats.org/officeDocument/2006/relationships/image" Target="../media/image133.wmf"/><Relationship Id="rId15" Type="http://schemas.openxmlformats.org/officeDocument/2006/relationships/image" Target="../media/image138.wmf"/><Relationship Id="rId23" Type="http://schemas.openxmlformats.org/officeDocument/2006/relationships/image" Target="../media/image142.wmf"/><Relationship Id="rId10" Type="http://schemas.openxmlformats.org/officeDocument/2006/relationships/oleObject" Target="../embeddings/oleObject128.bin"/><Relationship Id="rId19" Type="http://schemas.openxmlformats.org/officeDocument/2006/relationships/image" Target="../media/image140.wmf"/><Relationship Id="rId4" Type="http://schemas.openxmlformats.org/officeDocument/2006/relationships/oleObject" Target="../embeddings/oleObject125.bin"/><Relationship Id="rId9" Type="http://schemas.openxmlformats.org/officeDocument/2006/relationships/image" Target="../media/image135.wmf"/><Relationship Id="rId14" Type="http://schemas.openxmlformats.org/officeDocument/2006/relationships/oleObject" Target="../embeddings/oleObject130.bin"/><Relationship Id="rId22" Type="http://schemas.openxmlformats.org/officeDocument/2006/relationships/oleObject" Target="../embeddings/oleObject134.bin"/></Relationships>
</file>

<file path=ppt/slides/_rels/slide29.xml.rels><?xml version="1.0" encoding="UTF-8" standalone="yes"?>
<Relationships xmlns="http://schemas.openxmlformats.org/package/2006/relationships"><Relationship Id="rId3" Type="http://schemas.openxmlformats.org/officeDocument/2006/relationships/image" Target="../media/image143.wmf"/><Relationship Id="rId7" Type="http://schemas.openxmlformats.org/officeDocument/2006/relationships/image" Target="../media/image145.wmf"/><Relationship Id="rId2" Type="http://schemas.openxmlformats.org/officeDocument/2006/relationships/oleObject" Target="../embeddings/oleObject135.bin"/><Relationship Id="rId1" Type="http://schemas.openxmlformats.org/officeDocument/2006/relationships/slideLayout" Target="../slideLayouts/slideLayout25.xml"/><Relationship Id="rId6" Type="http://schemas.openxmlformats.org/officeDocument/2006/relationships/oleObject" Target="../embeddings/oleObject137.bin"/><Relationship Id="rId5" Type="http://schemas.openxmlformats.org/officeDocument/2006/relationships/image" Target="../media/image144.wmf"/><Relationship Id="rId4" Type="http://schemas.openxmlformats.org/officeDocument/2006/relationships/oleObject" Target="../embeddings/oleObject1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oleObject" Target="../embeddings/oleObject138.bin"/><Relationship Id="rId1" Type="http://schemas.openxmlformats.org/officeDocument/2006/relationships/slideLayout" Target="../slideLayouts/slideLayout29.xml"/><Relationship Id="rId5" Type="http://schemas.openxmlformats.org/officeDocument/2006/relationships/image" Target="../media/image147.wmf"/><Relationship Id="rId4" Type="http://schemas.openxmlformats.org/officeDocument/2006/relationships/oleObject" Target="../embeddings/oleObject13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image" Target="../media/image148.wmf"/><Relationship Id="rId7" Type="http://schemas.openxmlformats.org/officeDocument/2006/relationships/image" Target="../media/image150.wmf"/><Relationship Id="rId2" Type="http://schemas.openxmlformats.org/officeDocument/2006/relationships/oleObject" Target="../embeddings/oleObject140.bin"/><Relationship Id="rId1" Type="http://schemas.openxmlformats.org/officeDocument/2006/relationships/slideLayout" Target="../slideLayouts/slideLayout25.xml"/><Relationship Id="rId6" Type="http://schemas.openxmlformats.org/officeDocument/2006/relationships/oleObject" Target="../embeddings/oleObject142.bin"/><Relationship Id="rId11" Type="http://schemas.openxmlformats.org/officeDocument/2006/relationships/image" Target="../media/image152.wmf"/><Relationship Id="rId5" Type="http://schemas.openxmlformats.org/officeDocument/2006/relationships/image" Target="../media/image149.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151.wmf"/></Relationships>
</file>

<file path=ppt/slides/_rels/slide32.xml.rels><?xml version="1.0" encoding="UTF-8" standalone="yes"?>
<Relationships xmlns="http://schemas.openxmlformats.org/package/2006/relationships"><Relationship Id="rId13" Type="http://schemas.openxmlformats.org/officeDocument/2006/relationships/image" Target="../media/image158.wmf"/><Relationship Id="rId18" Type="http://schemas.openxmlformats.org/officeDocument/2006/relationships/oleObject" Target="../embeddings/oleObject153.bin"/><Relationship Id="rId26" Type="http://schemas.openxmlformats.org/officeDocument/2006/relationships/oleObject" Target="../embeddings/oleObject157.bin"/><Relationship Id="rId3" Type="http://schemas.openxmlformats.org/officeDocument/2006/relationships/image" Target="../media/image153.wmf"/><Relationship Id="rId21" Type="http://schemas.openxmlformats.org/officeDocument/2006/relationships/image" Target="../media/image162.wmf"/><Relationship Id="rId7" Type="http://schemas.openxmlformats.org/officeDocument/2006/relationships/image" Target="../media/image155.wmf"/><Relationship Id="rId12" Type="http://schemas.openxmlformats.org/officeDocument/2006/relationships/oleObject" Target="../embeddings/oleObject150.bin"/><Relationship Id="rId17" Type="http://schemas.openxmlformats.org/officeDocument/2006/relationships/image" Target="../media/image160.wmf"/><Relationship Id="rId25" Type="http://schemas.openxmlformats.org/officeDocument/2006/relationships/image" Target="../media/image164.wmf"/><Relationship Id="rId33" Type="http://schemas.openxmlformats.org/officeDocument/2006/relationships/image" Target="../media/image168.wmf"/><Relationship Id="rId2" Type="http://schemas.openxmlformats.org/officeDocument/2006/relationships/oleObject" Target="../embeddings/oleObject145.bin"/><Relationship Id="rId16" Type="http://schemas.openxmlformats.org/officeDocument/2006/relationships/oleObject" Target="../embeddings/oleObject152.bin"/><Relationship Id="rId20" Type="http://schemas.openxmlformats.org/officeDocument/2006/relationships/oleObject" Target="../embeddings/oleObject154.bin"/><Relationship Id="rId29" Type="http://schemas.openxmlformats.org/officeDocument/2006/relationships/image" Target="../media/image166.wmf"/><Relationship Id="rId1" Type="http://schemas.openxmlformats.org/officeDocument/2006/relationships/slideLayout" Target="../slideLayouts/slideLayout26.xml"/><Relationship Id="rId6" Type="http://schemas.openxmlformats.org/officeDocument/2006/relationships/oleObject" Target="../embeddings/oleObject147.bin"/><Relationship Id="rId11" Type="http://schemas.openxmlformats.org/officeDocument/2006/relationships/image" Target="../media/image157.wmf"/><Relationship Id="rId24" Type="http://schemas.openxmlformats.org/officeDocument/2006/relationships/oleObject" Target="../embeddings/oleObject156.bin"/><Relationship Id="rId32" Type="http://schemas.openxmlformats.org/officeDocument/2006/relationships/oleObject" Target="../embeddings/oleObject160.bin"/><Relationship Id="rId5" Type="http://schemas.openxmlformats.org/officeDocument/2006/relationships/image" Target="../media/image154.wmf"/><Relationship Id="rId15" Type="http://schemas.openxmlformats.org/officeDocument/2006/relationships/image" Target="../media/image159.wmf"/><Relationship Id="rId23" Type="http://schemas.openxmlformats.org/officeDocument/2006/relationships/image" Target="../media/image163.wmf"/><Relationship Id="rId28" Type="http://schemas.openxmlformats.org/officeDocument/2006/relationships/oleObject" Target="../embeddings/oleObject158.bin"/><Relationship Id="rId10" Type="http://schemas.openxmlformats.org/officeDocument/2006/relationships/oleObject" Target="../embeddings/oleObject149.bin"/><Relationship Id="rId19" Type="http://schemas.openxmlformats.org/officeDocument/2006/relationships/image" Target="../media/image161.wmf"/><Relationship Id="rId31" Type="http://schemas.openxmlformats.org/officeDocument/2006/relationships/image" Target="../media/image167.wmf"/><Relationship Id="rId4" Type="http://schemas.openxmlformats.org/officeDocument/2006/relationships/oleObject" Target="../embeddings/oleObject146.bin"/><Relationship Id="rId9" Type="http://schemas.openxmlformats.org/officeDocument/2006/relationships/image" Target="../media/image156.wmf"/><Relationship Id="rId14" Type="http://schemas.openxmlformats.org/officeDocument/2006/relationships/oleObject" Target="../embeddings/oleObject151.bin"/><Relationship Id="rId22" Type="http://schemas.openxmlformats.org/officeDocument/2006/relationships/oleObject" Target="../embeddings/oleObject155.bin"/><Relationship Id="rId27" Type="http://schemas.openxmlformats.org/officeDocument/2006/relationships/image" Target="../media/image165.wmf"/><Relationship Id="rId30" Type="http://schemas.openxmlformats.org/officeDocument/2006/relationships/oleObject" Target="../embeddings/oleObject159.bin"/><Relationship Id="rId8" Type="http://schemas.openxmlformats.org/officeDocument/2006/relationships/oleObject" Target="../embeddings/oleObject14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oleObject" Target="../embeddings/oleObject161.bin"/><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oleObject" Target="../embeddings/oleObject162.bin"/><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oleObject" Target="../embeddings/oleObject163.bin"/><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67.bin"/><Relationship Id="rId13"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4.wmf"/><Relationship Id="rId12" Type="http://schemas.openxmlformats.org/officeDocument/2006/relationships/oleObject" Target="../embeddings/oleObject169.bin"/><Relationship Id="rId2" Type="http://schemas.openxmlformats.org/officeDocument/2006/relationships/oleObject" Target="../embeddings/oleObject164.bin"/><Relationship Id="rId1" Type="http://schemas.openxmlformats.org/officeDocument/2006/relationships/slideLayout" Target="../slideLayouts/slideLayout25.xml"/><Relationship Id="rId6" Type="http://schemas.openxmlformats.org/officeDocument/2006/relationships/oleObject" Target="../embeddings/oleObject166.bin"/><Relationship Id="rId11" Type="http://schemas.openxmlformats.org/officeDocument/2006/relationships/image" Target="../media/image176.wmf"/><Relationship Id="rId5" Type="http://schemas.openxmlformats.org/officeDocument/2006/relationships/image" Target="../media/image173.wmf"/><Relationship Id="rId10" Type="http://schemas.openxmlformats.org/officeDocument/2006/relationships/oleObject" Target="../embeddings/oleObject168.bin"/><Relationship Id="rId4" Type="http://schemas.openxmlformats.org/officeDocument/2006/relationships/oleObject" Target="../embeddings/oleObject165.bin"/><Relationship Id="rId9" Type="http://schemas.openxmlformats.org/officeDocument/2006/relationships/image" Target="../media/image17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0.wmf"/><Relationship Id="rId12" Type="http://schemas.openxmlformats.org/officeDocument/2006/relationships/oleObject" Target="../embeddings/oleObject175.bin"/><Relationship Id="rId2" Type="http://schemas.openxmlformats.org/officeDocument/2006/relationships/oleObject" Target="../embeddings/oleObject170.bin"/><Relationship Id="rId1" Type="http://schemas.openxmlformats.org/officeDocument/2006/relationships/slideLayout" Target="../slideLayouts/slideLayout25.xml"/><Relationship Id="rId6" Type="http://schemas.openxmlformats.org/officeDocument/2006/relationships/oleObject" Target="../embeddings/oleObject172.bin"/><Relationship Id="rId11" Type="http://schemas.openxmlformats.org/officeDocument/2006/relationships/image" Target="../media/image182.wmf"/><Relationship Id="rId5" Type="http://schemas.openxmlformats.org/officeDocument/2006/relationships/image" Target="../media/image179.wmf"/><Relationship Id="rId10" Type="http://schemas.openxmlformats.org/officeDocument/2006/relationships/oleObject" Target="../embeddings/oleObject174.bin"/><Relationship Id="rId4" Type="http://schemas.openxmlformats.org/officeDocument/2006/relationships/oleObject" Target="../embeddings/oleObject171.bin"/><Relationship Id="rId9" Type="http://schemas.openxmlformats.org/officeDocument/2006/relationships/image" Target="../media/image181.wmf"/></Relationships>
</file>

<file path=ppt/slides/_rels/slide41.x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oleObject" Target="../embeddings/oleObject176.bin"/><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85.wmf"/><Relationship Id="rId7" Type="http://schemas.openxmlformats.org/officeDocument/2006/relationships/image" Target="../media/image187.wmf"/><Relationship Id="rId2" Type="http://schemas.openxmlformats.org/officeDocument/2006/relationships/oleObject" Target="../embeddings/oleObject177.bin"/><Relationship Id="rId1" Type="http://schemas.openxmlformats.org/officeDocument/2006/relationships/slideLayout" Target="../slideLayouts/slideLayout25.xml"/><Relationship Id="rId6" Type="http://schemas.openxmlformats.org/officeDocument/2006/relationships/oleObject" Target="../embeddings/oleObject179.bin"/><Relationship Id="rId5" Type="http://schemas.openxmlformats.org/officeDocument/2006/relationships/image" Target="../media/image186.wmf"/><Relationship Id="rId4" Type="http://schemas.openxmlformats.org/officeDocument/2006/relationships/oleObject" Target="../embeddings/oleObject178.bin"/></Relationships>
</file>

<file path=ppt/slides/_rels/slide43.x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oleObject" Target="../embeddings/oleObject180.bin"/><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image" Target="../media/image189.wmf"/><Relationship Id="rId7" Type="http://schemas.openxmlformats.org/officeDocument/2006/relationships/image" Target="../media/image191.wmf"/><Relationship Id="rId2" Type="http://schemas.openxmlformats.org/officeDocument/2006/relationships/oleObject" Target="../embeddings/oleObject181.bin"/><Relationship Id="rId1" Type="http://schemas.openxmlformats.org/officeDocument/2006/relationships/slideLayout" Target="../slideLayouts/slideLayout25.xml"/><Relationship Id="rId6" Type="http://schemas.openxmlformats.org/officeDocument/2006/relationships/oleObject" Target="../embeddings/oleObject183.bin"/><Relationship Id="rId11" Type="http://schemas.openxmlformats.org/officeDocument/2006/relationships/image" Target="../media/image193.wmf"/><Relationship Id="rId5" Type="http://schemas.openxmlformats.org/officeDocument/2006/relationships/image" Target="../media/image190.w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19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89.bin"/><Relationship Id="rId13" Type="http://schemas.openxmlformats.org/officeDocument/2006/relationships/image" Target="../media/image199.wmf"/><Relationship Id="rId18" Type="http://schemas.openxmlformats.org/officeDocument/2006/relationships/oleObject" Target="../embeddings/oleObject194.bin"/><Relationship Id="rId3" Type="http://schemas.openxmlformats.org/officeDocument/2006/relationships/image" Target="../media/image194.wmf"/><Relationship Id="rId21" Type="http://schemas.openxmlformats.org/officeDocument/2006/relationships/image" Target="../media/image203.wmf"/><Relationship Id="rId7" Type="http://schemas.openxmlformats.org/officeDocument/2006/relationships/image" Target="../media/image196.wmf"/><Relationship Id="rId12" Type="http://schemas.openxmlformats.org/officeDocument/2006/relationships/oleObject" Target="../embeddings/oleObject191.bin"/><Relationship Id="rId17" Type="http://schemas.openxmlformats.org/officeDocument/2006/relationships/image" Target="../media/image201.wmf"/><Relationship Id="rId2" Type="http://schemas.openxmlformats.org/officeDocument/2006/relationships/oleObject" Target="../embeddings/oleObject186.bin"/><Relationship Id="rId16" Type="http://schemas.openxmlformats.org/officeDocument/2006/relationships/oleObject" Target="../embeddings/oleObject193.bin"/><Relationship Id="rId20" Type="http://schemas.openxmlformats.org/officeDocument/2006/relationships/oleObject" Target="../embeddings/oleObject195.bin"/><Relationship Id="rId1" Type="http://schemas.openxmlformats.org/officeDocument/2006/relationships/slideLayout" Target="../slideLayouts/slideLayout25.xml"/><Relationship Id="rId6" Type="http://schemas.openxmlformats.org/officeDocument/2006/relationships/oleObject" Target="../embeddings/oleObject188.bin"/><Relationship Id="rId11" Type="http://schemas.openxmlformats.org/officeDocument/2006/relationships/image" Target="../media/image198.wmf"/><Relationship Id="rId5" Type="http://schemas.openxmlformats.org/officeDocument/2006/relationships/image" Target="../media/image195.wmf"/><Relationship Id="rId15" Type="http://schemas.openxmlformats.org/officeDocument/2006/relationships/image" Target="../media/image200.wmf"/><Relationship Id="rId23" Type="http://schemas.openxmlformats.org/officeDocument/2006/relationships/image" Target="../media/image204.wmf"/><Relationship Id="rId10" Type="http://schemas.openxmlformats.org/officeDocument/2006/relationships/oleObject" Target="../embeddings/oleObject190.bin"/><Relationship Id="rId19" Type="http://schemas.openxmlformats.org/officeDocument/2006/relationships/image" Target="../media/image202.wmf"/><Relationship Id="rId4" Type="http://schemas.openxmlformats.org/officeDocument/2006/relationships/oleObject" Target="../embeddings/oleObject187.bin"/><Relationship Id="rId9" Type="http://schemas.openxmlformats.org/officeDocument/2006/relationships/image" Target="../media/image197.wmf"/><Relationship Id="rId14" Type="http://schemas.openxmlformats.org/officeDocument/2006/relationships/oleObject" Target="../embeddings/oleObject192.bin"/><Relationship Id="rId22" Type="http://schemas.openxmlformats.org/officeDocument/2006/relationships/oleObject" Target="../embeddings/oleObject19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00.bin"/><Relationship Id="rId3" Type="http://schemas.openxmlformats.org/officeDocument/2006/relationships/image" Target="../media/image205.wmf"/><Relationship Id="rId7" Type="http://schemas.openxmlformats.org/officeDocument/2006/relationships/image" Target="../media/image207.wmf"/><Relationship Id="rId2" Type="http://schemas.openxmlformats.org/officeDocument/2006/relationships/oleObject" Target="../embeddings/oleObject197.bin"/><Relationship Id="rId1" Type="http://schemas.openxmlformats.org/officeDocument/2006/relationships/slideLayout" Target="../slideLayouts/slideLayout25.xml"/><Relationship Id="rId6" Type="http://schemas.openxmlformats.org/officeDocument/2006/relationships/oleObject" Target="../embeddings/oleObject199.bin"/><Relationship Id="rId11" Type="http://schemas.openxmlformats.org/officeDocument/2006/relationships/image" Target="../media/image209.wmf"/><Relationship Id="rId5" Type="http://schemas.openxmlformats.org/officeDocument/2006/relationships/image" Target="../media/image206.wmf"/><Relationship Id="rId10" Type="http://schemas.openxmlformats.org/officeDocument/2006/relationships/oleObject" Target="../embeddings/oleObject201.bin"/><Relationship Id="rId4" Type="http://schemas.openxmlformats.org/officeDocument/2006/relationships/oleObject" Target="../embeddings/oleObject198.bin"/><Relationship Id="rId9" Type="http://schemas.openxmlformats.org/officeDocument/2006/relationships/image" Target="../media/image208.wmf"/></Relationships>
</file>

<file path=ppt/slides/_rels/slide49.xml.rels><?xml version="1.0" encoding="UTF-8" standalone="yes"?>
<Relationships xmlns="http://schemas.openxmlformats.org/package/2006/relationships"><Relationship Id="rId3" Type="http://schemas.openxmlformats.org/officeDocument/2006/relationships/image" Target="../media/image210.wmf"/><Relationship Id="rId7" Type="http://schemas.openxmlformats.org/officeDocument/2006/relationships/image" Target="../media/image212.wmf"/><Relationship Id="rId2" Type="http://schemas.openxmlformats.org/officeDocument/2006/relationships/oleObject" Target="../embeddings/oleObject202.bin"/><Relationship Id="rId1" Type="http://schemas.openxmlformats.org/officeDocument/2006/relationships/slideLayout" Target="../slideLayouts/slideLayout25.xml"/><Relationship Id="rId6" Type="http://schemas.openxmlformats.org/officeDocument/2006/relationships/oleObject" Target="../embeddings/oleObject204.bin"/><Relationship Id="rId5" Type="http://schemas.openxmlformats.org/officeDocument/2006/relationships/image" Target="../media/image211.wmf"/><Relationship Id="rId4" Type="http://schemas.openxmlformats.org/officeDocument/2006/relationships/oleObject" Target="../embeddings/oleObject20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5.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213.jpg"/><Relationship Id="rId1" Type="http://schemas.openxmlformats.org/officeDocument/2006/relationships/slideLayout" Target="../slideLayouts/slideLayout28.xml"/><Relationship Id="rId4" Type="http://schemas.openxmlformats.org/officeDocument/2006/relationships/slide" Target="slide64.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08.bin"/><Relationship Id="rId13" Type="http://schemas.openxmlformats.org/officeDocument/2006/relationships/image" Target="../media/image219.wmf"/><Relationship Id="rId18" Type="http://schemas.openxmlformats.org/officeDocument/2006/relationships/oleObject" Target="../embeddings/oleObject213.bin"/><Relationship Id="rId26" Type="http://schemas.openxmlformats.org/officeDocument/2006/relationships/oleObject" Target="../embeddings/oleObject217.bin"/><Relationship Id="rId3" Type="http://schemas.openxmlformats.org/officeDocument/2006/relationships/image" Target="../media/image214.wmf"/><Relationship Id="rId21" Type="http://schemas.openxmlformats.org/officeDocument/2006/relationships/image" Target="../media/image223.wmf"/><Relationship Id="rId7" Type="http://schemas.openxmlformats.org/officeDocument/2006/relationships/image" Target="../media/image216.wmf"/><Relationship Id="rId12" Type="http://schemas.openxmlformats.org/officeDocument/2006/relationships/oleObject" Target="../embeddings/oleObject210.bin"/><Relationship Id="rId17" Type="http://schemas.openxmlformats.org/officeDocument/2006/relationships/image" Target="../media/image221.wmf"/><Relationship Id="rId25" Type="http://schemas.openxmlformats.org/officeDocument/2006/relationships/image" Target="../media/image225.wmf"/><Relationship Id="rId2" Type="http://schemas.openxmlformats.org/officeDocument/2006/relationships/oleObject" Target="../embeddings/oleObject205.bin"/><Relationship Id="rId16" Type="http://schemas.openxmlformats.org/officeDocument/2006/relationships/oleObject" Target="../embeddings/oleObject212.bin"/><Relationship Id="rId20" Type="http://schemas.openxmlformats.org/officeDocument/2006/relationships/oleObject" Target="../embeddings/oleObject214.bin"/><Relationship Id="rId1" Type="http://schemas.openxmlformats.org/officeDocument/2006/relationships/slideLayout" Target="../slideLayouts/slideLayout26.xml"/><Relationship Id="rId6" Type="http://schemas.openxmlformats.org/officeDocument/2006/relationships/oleObject" Target="../embeddings/oleObject207.bin"/><Relationship Id="rId11" Type="http://schemas.openxmlformats.org/officeDocument/2006/relationships/image" Target="../media/image218.wmf"/><Relationship Id="rId24" Type="http://schemas.openxmlformats.org/officeDocument/2006/relationships/oleObject" Target="../embeddings/oleObject216.bin"/><Relationship Id="rId5" Type="http://schemas.openxmlformats.org/officeDocument/2006/relationships/image" Target="../media/image215.wmf"/><Relationship Id="rId15" Type="http://schemas.openxmlformats.org/officeDocument/2006/relationships/image" Target="../media/image220.wmf"/><Relationship Id="rId23" Type="http://schemas.openxmlformats.org/officeDocument/2006/relationships/image" Target="../media/image224.wmf"/><Relationship Id="rId10" Type="http://schemas.openxmlformats.org/officeDocument/2006/relationships/oleObject" Target="../embeddings/oleObject209.bin"/><Relationship Id="rId19" Type="http://schemas.openxmlformats.org/officeDocument/2006/relationships/image" Target="../media/image222.wmf"/><Relationship Id="rId4" Type="http://schemas.openxmlformats.org/officeDocument/2006/relationships/oleObject" Target="../embeddings/oleObject206.bin"/><Relationship Id="rId9" Type="http://schemas.openxmlformats.org/officeDocument/2006/relationships/image" Target="../media/image217.wmf"/><Relationship Id="rId14" Type="http://schemas.openxmlformats.org/officeDocument/2006/relationships/oleObject" Target="../embeddings/oleObject211.bin"/><Relationship Id="rId22" Type="http://schemas.openxmlformats.org/officeDocument/2006/relationships/oleObject" Target="../embeddings/oleObject215.bin"/><Relationship Id="rId27" Type="http://schemas.openxmlformats.org/officeDocument/2006/relationships/image" Target="../media/image226.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image" Target="../media/image232.wmf"/><Relationship Id="rId3" Type="http://schemas.openxmlformats.org/officeDocument/2006/relationships/image" Target="../media/image227.wmf"/><Relationship Id="rId7" Type="http://schemas.openxmlformats.org/officeDocument/2006/relationships/image" Target="../media/image229.wmf"/><Relationship Id="rId12" Type="http://schemas.openxmlformats.org/officeDocument/2006/relationships/oleObject" Target="../embeddings/oleObject223.bin"/><Relationship Id="rId2" Type="http://schemas.openxmlformats.org/officeDocument/2006/relationships/oleObject" Target="../embeddings/oleObject218.bin"/><Relationship Id="rId1" Type="http://schemas.openxmlformats.org/officeDocument/2006/relationships/slideLayout" Target="../slideLayouts/slideLayout25.xml"/><Relationship Id="rId6" Type="http://schemas.openxmlformats.org/officeDocument/2006/relationships/oleObject" Target="../embeddings/oleObject220.bin"/><Relationship Id="rId11" Type="http://schemas.openxmlformats.org/officeDocument/2006/relationships/image" Target="../media/image231.wmf"/><Relationship Id="rId5" Type="http://schemas.openxmlformats.org/officeDocument/2006/relationships/image" Target="../media/image228.wmf"/><Relationship Id="rId15" Type="http://schemas.openxmlformats.org/officeDocument/2006/relationships/image" Target="../media/image233.wmf"/><Relationship Id="rId10" Type="http://schemas.openxmlformats.org/officeDocument/2006/relationships/oleObject" Target="../embeddings/oleObject222.bin"/><Relationship Id="rId4" Type="http://schemas.openxmlformats.org/officeDocument/2006/relationships/oleObject" Target="../embeddings/oleObject219.bin"/><Relationship Id="rId9" Type="http://schemas.openxmlformats.org/officeDocument/2006/relationships/image" Target="../media/image230.wmf"/><Relationship Id="rId14" Type="http://schemas.openxmlformats.org/officeDocument/2006/relationships/oleObject" Target="../embeddings/oleObject22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oleObject" Target="../embeddings/oleObject225.bin"/><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oleObject" Target="../embeddings/oleObject226.bin"/><Relationship Id="rId1" Type="http://schemas.openxmlformats.org/officeDocument/2006/relationships/slideLayout" Target="../slideLayouts/slideLayout30.xml"/><Relationship Id="rId6" Type="http://schemas.openxmlformats.org/officeDocument/2006/relationships/slide" Target="slide64.xml"/><Relationship Id="rId5" Type="http://schemas.openxmlformats.org/officeDocument/2006/relationships/slide" Target="slide75.xml"/><Relationship Id="rId4" Type="http://schemas.openxmlformats.org/officeDocument/2006/relationships/image" Target="../media/image236.jpg"/></Relationships>
</file>

<file path=ppt/slides/_rels/slide57.x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oleObject" Target="../embeddings/oleObject227.bin"/><Relationship Id="rId1" Type="http://schemas.openxmlformats.org/officeDocument/2006/relationships/slideLayout" Target="../slideLayouts/slideLayout28.xml"/><Relationship Id="rId5" Type="http://schemas.openxmlformats.org/officeDocument/2006/relationships/slide" Target="slide76.xml"/><Relationship Id="rId4" Type="http://schemas.openxmlformats.org/officeDocument/2006/relationships/image" Target="../media/image238.jp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31.bin"/><Relationship Id="rId3" Type="http://schemas.openxmlformats.org/officeDocument/2006/relationships/image" Target="../media/image239.wmf"/><Relationship Id="rId7" Type="http://schemas.openxmlformats.org/officeDocument/2006/relationships/image" Target="../media/image241.wmf"/><Relationship Id="rId2" Type="http://schemas.openxmlformats.org/officeDocument/2006/relationships/oleObject" Target="../embeddings/oleObject228.bin"/><Relationship Id="rId1" Type="http://schemas.openxmlformats.org/officeDocument/2006/relationships/slideLayout" Target="../slideLayouts/slideLayout25.xml"/><Relationship Id="rId6" Type="http://schemas.openxmlformats.org/officeDocument/2006/relationships/oleObject" Target="../embeddings/oleObject230.bin"/><Relationship Id="rId11" Type="http://schemas.openxmlformats.org/officeDocument/2006/relationships/image" Target="../media/image243.wmf"/><Relationship Id="rId5" Type="http://schemas.openxmlformats.org/officeDocument/2006/relationships/image" Target="../media/image240.wmf"/><Relationship Id="rId10" Type="http://schemas.openxmlformats.org/officeDocument/2006/relationships/oleObject" Target="../embeddings/oleObject232.bin"/><Relationship Id="rId4" Type="http://schemas.openxmlformats.org/officeDocument/2006/relationships/oleObject" Target="../embeddings/oleObject229.bin"/><Relationship Id="rId9" Type="http://schemas.openxmlformats.org/officeDocument/2006/relationships/image" Target="../media/image242.wmf"/></Relationships>
</file>

<file path=ppt/slides/_rels/slide59.xml.rels><?xml version="1.0" encoding="UTF-8" standalone="yes"?>
<Relationships xmlns="http://schemas.openxmlformats.org/package/2006/relationships"><Relationship Id="rId3" Type="http://schemas.openxmlformats.org/officeDocument/2006/relationships/image" Target="../media/image244.jpg"/><Relationship Id="rId2" Type="http://schemas.openxmlformats.org/officeDocument/2006/relationships/slide" Target="slide77.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oleObject" Target="../embeddings/oleObject233.bin"/><Relationship Id="rId1" Type="http://schemas.openxmlformats.org/officeDocument/2006/relationships/slideLayout" Target="../slideLayouts/slideLayout25.xml"/><Relationship Id="rId5" Type="http://schemas.openxmlformats.org/officeDocument/2006/relationships/image" Target="../media/image246.wmf"/><Relationship Id="rId4" Type="http://schemas.openxmlformats.org/officeDocument/2006/relationships/oleObject" Target="../embeddings/oleObject234.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image" Target="../media/image247.wmf"/><Relationship Id="rId7" Type="http://schemas.openxmlformats.org/officeDocument/2006/relationships/image" Target="../media/image249.wmf"/><Relationship Id="rId2" Type="http://schemas.openxmlformats.org/officeDocument/2006/relationships/oleObject" Target="../embeddings/oleObject235.bin"/><Relationship Id="rId1" Type="http://schemas.openxmlformats.org/officeDocument/2006/relationships/slideLayout" Target="../slideLayouts/slideLayout31.xml"/><Relationship Id="rId6" Type="http://schemas.openxmlformats.org/officeDocument/2006/relationships/oleObject" Target="../embeddings/oleObject237.bin"/><Relationship Id="rId5" Type="http://schemas.openxmlformats.org/officeDocument/2006/relationships/image" Target="../media/image248.wmf"/><Relationship Id="rId4" Type="http://schemas.openxmlformats.org/officeDocument/2006/relationships/oleObject" Target="../embeddings/oleObject236.bin"/><Relationship Id="rId9" Type="http://schemas.openxmlformats.org/officeDocument/2006/relationships/image" Target="../media/image250.wmf"/></Relationships>
</file>

<file path=ppt/slides/_rels/slide62.xml.rels><?xml version="1.0" encoding="UTF-8" standalone="yes"?>
<Relationships xmlns="http://schemas.openxmlformats.org/package/2006/relationships"><Relationship Id="rId3" Type="http://schemas.openxmlformats.org/officeDocument/2006/relationships/image" Target="../media/image251.wmf"/><Relationship Id="rId7" Type="http://schemas.openxmlformats.org/officeDocument/2006/relationships/image" Target="../media/image253.wmf"/><Relationship Id="rId2" Type="http://schemas.openxmlformats.org/officeDocument/2006/relationships/oleObject" Target="../embeddings/oleObject239.bin"/><Relationship Id="rId1" Type="http://schemas.openxmlformats.org/officeDocument/2006/relationships/slideLayout" Target="../slideLayouts/slideLayout30.xml"/><Relationship Id="rId6" Type="http://schemas.openxmlformats.org/officeDocument/2006/relationships/oleObject" Target="../embeddings/oleObject241.bin"/><Relationship Id="rId5" Type="http://schemas.openxmlformats.org/officeDocument/2006/relationships/image" Target="../media/image252.wmf"/><Relationship Id="rId4" Type="http://schemas.openxmlformats.org/officeDocument/2006/relationships/oleObject" Target="../embeddings/oleObject240.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45.bin"/><Relationship Id="rId13" Type="http://schemas.openxmlformats.org/officeDocument/2006/relationships/image" Target="../media/image259.wmf"/><Relationship Id="rId18" Type="http://schemas.openxmlformats.org/officeDocument/2006/relationships/oleObject" Target="../embeddings/oleObject250.bin"/><Relationship Id="rId26" Type="http://schemas.openxmlformats.org/officeDocument/2006/relationships/oleObject" Target="../embeddings/oleObject254.bin"/><Relationship Id="rId3" Type="http://schemas.openxmlformats.org/officeDocument/2006/relationships/image" Target="../media/image254.wmf"/><Relationship Id="rId21" Type="http://schemas.openxmlformats.org/officeDocument/2006/relationships/image" Target="../media/image263.wmf"/><Relationship Id="rId7" Type="http://schemas.openxmlformats.org/officeDocument/2006/relationships/image" Target="../media/image256.wmf"/><Relationship Id="rId12" Type="http://schemas.openxmlformats.org/officeDocument/2006/relationships/oleObject" Target="../embeddings/oleObject247.bin"/><Relationship Id="rId17" Type="http://schemas.openxmlformats.org/officeDocument/2006/relationships/image" Target="../media/image261.wmf"/><Relationship Id="rId25" Type="http://schemas.openxmlformats.org/officeDocument/2006/relationships/image" Target="../media/image265.wmf"/><Relationship Id="rId2" Type="http://schemas.openxmlformats.org/officeDocument/2006/relationships/oleObject" Target="../embeddings/oleObject242.bin"/><Relationship Id="rId16" Type="http://schemas.openxmlformats.org/officeDocument/2006/relationships/oleObject" Target="../embeddings/oleObject249.bin"/><Relationship Id="rId20" Type="http://schemas.openxmlformats.org/officeDocument/2006/relationships/oleObject" Target="../embeddings/oleObject251.bin"/><Relationship Id="rId1" Type="http://schemas.openxmlformats.org/officeDocument/2006/relationships/slideLayout" Target="../slideLayouts/slideLayout26.xml"/><Relationship Id="rId6" Type="http://schemas.openxmlformats.org/officeDocument/2006/relationships/oleObject" Target="../embeddings/oleObject244.bin"/><Relationship Id="rId11" Type="http://schemas.openxmlformats.org/officeDocument/2006/relationships/image" Target="../media/image258.wmf"/><Relationship Id="rId24" Type="http://schemas.openxmlformats.org/officeDocument/2006/relationships/oleObject" Target="../embeddings/oleObject253.bin"/><Relationship Id="rId5" Type="http://schemas.openxmlformats.org/officeDocument/2006/relationships/image" Target="../media/image255.wmf"/><Relationship Id="rId15" Type="http://schemas.openxmlformats.org/officeDocument/2006/relationships/image" Target="../media/image260.wmf"/><Relationship Id="rId23" Type="http://schemas.openxmlformats.org/officeDocument/2006/relationships/image" Target="../media/image264.wmf"/><Relationship Id="rId10" Type="http://schemas.openxmlformats.org/officeDocument/2006/relationships/oleObject" Target="../embeddings/oleObject246.bin"/><Relationship Id="rId19" Type="http://schemas.openxmlformats.org/officeDocument/2006/relationships/image" Target="../media/image262.wmf"/><Relationship Id="rId4" Type="http://schemas.openxmlformats.org/officeDocument/2006/relationships/oleObject" Target="../embeddings/oleObject243.bin"/><Relationship Id="rId9" Type="http://schemas.openxmlformats.org/officeDocument/2006/relationships/image" Target="../media/image257.wmf"/><Relationship Id="rId14" Type="http://schemas.openxmlformats.org/officeDocument/2006/relationships/oleObject" Target="../embeddings/oleObject248.bin"/><Relationship Id="rId22" Type="http://schemas.openxmlformats.org/officeDocument/2006/relationships/oleObject" Target="../embeddings/oleObject252.bin"/><Relationship Id="rId27" Type="http://schemas.openxmlformats.org/officeDocument/2006/relationships/image" Target="../media/image266.wmf"/></Relationships>
</file>

<file path=ppt/slides/_rels/slide66.xml.rels><?xml version="1.0" encoding="UTF-8" standalone="yes"?>
<Relationships xmlns="http://schemas.openxmlformats.org/package/2006/relationships"><Relationship Id="rId3" Type="http://schemas.openxmlformats.org/officeDocument/2006/relationships/image" Target="../media/image267.wmf"/><Relationship Id="rId2" Type="http://schemas.openxmlformats.org/officeDocument/2006/relationships/oleObject" Target="../embeddings/oleObject255.bin"/><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268.wmf"/><Relationship Id="rId2" Type="http://schemas.openxmlformats.org/officeDocument/2006/relationships/oleObject" Target="../embeddings/oleObject256.bin"/><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3" Type="http://schemas.openxmlformats.org/officeDocument/2006/relationships/image" Target="../media/image274.wmf"/><Relationship Id="rId18" Type="http://schemas.openxmlformats.org/officeDocument/2006/relationships/oleObject" Target="../embeddings/oleObject265.bin"/><Relationship Id="rId26" Type="http://schemas.openxmlformats.org/officeDocument/2006/relationships/oleObject" Target="../embeddings/oleObject269.bin"/><Relationship Id="rId3" Type="http://schemas.openxmlformats.org/officeDocument/2006/relationships/image" Target="../media/image269.wmf"/><Relationship Id="rId21" Type="http://schemas.openxmlformats.org/officeDocument/2006/relationships/image" Target="../media/image278.wmf"/><Relationship Id="rId7" Type="http://schemas.openxmlformats.org/officeDocument/2006/relationships/image" Target="../media/image271.wmf"/><Relationship Id="rId12" Type="http://schemas.openxmlformats.org/officeDocument/2006/relationships/oleObject" Target="../embeddings/oleObject262.bin"/><Relationship Id="rId17" Type="http://schemas.openxmlformats.org/officeDocument/2006/relationships/image" Target="../media/image276.wmf"/><Relationship Id="rId25" Type="http://schemas.openxmlformats.org/officeDocument/2006/relationships/image" Target="../media/image280.wmf"/><Relationship Id="rId33" Type="http://schemas.openxmlformats.org/officeDocument/2006/relationships/image" Target="../media/image284.wmf"/><Relationship Id="rId2" Type="http://schemas.openxmlformats.org/officeDocument/2006/relationships/oleObject" Target="../embeddings/oleObject257.bin"/><Relationship Id="rId16" Type="http://schemas.openxmlformats.org/officeDocument/2006/relationships/oleObject" Target="../embeddings/oleObject264.bin"/><Relationship Id="rId20" Type="http://schemas.openxmlformats.org/officeDocument/2006/relationships/oleObject" Target="../embeddings/oleObject266.bin"/><Relationship Id="rId29" Type="http://schemas.openxmlformats.org/officeDocument/2006/relationships/image" Target="../media/image282.wmf"/><Relationship Id="rId1" Type="http://schemas.openxmlformats.org/officeDocument/2006/relationships/slideLayout" Target="../slideLayouts/slideLayout25.xml"/><Relationship Id="rId6" Type="http://schemas.openxmlformats.org/officeDocument/2006/relationships/oleObject" Target="../embeddings/oleObject259.bin"/><Relationship Id="rId11" Type="http://schemas.openxmlformats.org/officeDocument/2006/relationships/image" Target="../media/image273.wmf"/><Relationship Id="rId24" Type="http://schemas.openxmlformats.org/officeDocument/2006/relationships/oleObject" Target="../embeddings/oleObject268.bin"/><Relationship Id="rId32" Type="http://schemas.openxmlformats.org/officeDocument/2006/relationships/oleObject" Target="../embeddings/oleObject272.bin"/><Relationship Id="rId5" Type="http://schemas.openxmlformats.org/officeDocument/2006/relationships/image" Target="../media/image270.wmf"/><Relationship Id="rId15" Type="http://schemas.openxmlformats.org/officeDocument/2006/relationships/image" Target="../media/image275.wmf"/><Relationship Id="rId23" Type="http://schemas.openxmlformats.org/officeDocument/2006/relationships/image" Target="../media/image279.wmf"/><Relationship Id="rId28" Type="http://schemas.openxmlformats.org/officeDocument/2006/relationships/oleObject" Target="../embeddings/oleObject270.bin"/><Relationship Id="rId10" Type="http://schemas.openxmlformats.org/officeDocument/2006/relationships/oleObject" Target="../embeddings/oleObject261.bin"/><Relationship Id="rId19" Type="http://schemas.openxmlformats.org/officeDocument/2006/relationships/image" Target="../media/image277.wmf"/><Relationship Id="rId31" Type="http://schemas.openxmlformats.org/officeDocument/2006/relationships/image" Target="../media/image283.wmf"/><Relationship Id="rId4" Type="http://schemas.openxmlformats.org/officeDocument/2006/relationships/oleObject" Target="../embeddings/oleObject258.bin"/><Relationship Id="rId9" Type="http://schemas.openxmlformats.org/officeDocument/2006/relationships/image" Target="../media/image272.wmf"/><Relationship Id="rId14" Type="http://schemas.openxmlformats.org/officeDocument/2006/relationships/oleObject" Target="../embeddings/oleObject263.bin"/><Relationship Id="rId22" Type="http://schemas.openxmlformats.org/officeDocument/2006/relationships/oleObject" Target="../embeddings/oleObject267.bin"/><Relationship Id="rId27" Type="http://schemas.openxmlformats.org/officeDocument/2006/relationships/image" Target="../media/image281.wmf"/><Relationship Id="rId30" Type="http://schemas.openxmlformats.org/officeDocument/2006/relationships/oleObject" Target="../embeddings/oleObject271.bin"/><Relationship Id="rId8" Type="http://schemas.openxmlformats.org/officeDocument/2006/relationships/oleObject" Target="../embeddings/oleObject260.bin"/></Relationships>
</file>

<file path=ppt/slides/_rels/slide7.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1.jpeg"/><Relationship Id="rId1" Type="http://schemas.openxmlformats.org/officeDocument/2006/relationships/slideLayout" Target="../slideLayouts/slideLayout29.xml"/><Relationship Id="rId4" Type="http://schemas.openxmlformats.org/officeDocument/2006/relationships/slide" Target="slide6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 Type="http://schemas.openxmlformats.org/officeDocument/2006/relationships/oleObject" Target="../embeddings/oleObject7.bin"/><Relationship Id="rId16" Type="http://schemas.openxmlformats.org/officeDocument/2006/relationships/oleObject" Target="../embeddings/oleObject14.bin"/><Relationship Id="rId1" Type="http://schemas.openxmlformats.org/officeDocument/2006/relationships/slideLayout" Target="../slideLayouts/slideLayout26.x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 Id="rId1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latin typeface="+mj-lt"/>
              </a:rPr>
              <a:t>Advanced Counting Techniques </a:t>
            </a:r>
          </a:p>
        </p:txBody>
      </p:sp>
      <p:sp>
        <p:nvSpPr>
          <p:cNvPr id="6" name="Subtitle 2"/>
          <p:cNvSpPr>
            <a:spLocks noGrp="1"/>
          </p:cNvSpPr>
          <p:nvPr>
            <p:ph type="subTitle" idx="1"/>
          </p:nvPr>
        </p:nvSpPr>
        <p:spPr/>
        <p:txBody>
          <a:bodyPr/>
          <a:lstStyle/>
          <a:p>
            <a:r>
              <a:rPr lang="en-US" dirty="0"/>
              <a:t>Chapter</a:t>
            </a:r>
            <a:r>
              <a:rPr lang="fr-FR" dirty="0"/>
              <a:t> 8</a:t>
            </a:r>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15">
            <a:extLst>
              <a:ext uri="{FF2B5EF4-FFF2-40B4-BE49-F238E27FC236}">
                <a16:creationId xmlns:a16="http://schemas.microsoft.com/office/drawing/2014/main" id="{21CAAAB6-4864-4751-9AE5-4240D2E9828C}"/>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Body)"/>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Tower of Hanoi</a:t>
            </a:r>
            <a:r>
              <a:rPr lang="en-US" sz="1500" dirty="0">
                <a:latin typeface="+mj-lt"/>
              </a:rPr>
              <a:t> 2</a:t>
            </a:r>
          </a:p>
        </p:txBody>
      </p:sp>
      <p:pic>
        <p:nvPicPr>
          <p:cNvPr id="7" name="Picture 2" descr="Three pegs. All disks are on the first peg in order of size, with the largest on the bottom.">
            <a:extLst>
              <a:ext uri="{FF2B5EF4-FFF2-40B4-BE49-F238E27FC236}">
                <a16:creationId xmlns:a16="http://schemas.microsoft.com/office/drawing/2014/main" id="{6CBCF43E-C381-4044-8073-F4768FF46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668" y="1447800"/>
            <a:ext cx="5648665" cy="283464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idx="13"/>
          </p:nvPr>
        </p:nvSpPr>
        <p:spPr>
          <a:xfrm>
            <a:off x="457200" y="4648200"/>
            <a:ext cx="8321040" cy="1219200"/>
          </a:xfrm>
        </p:spPr>
        <p:txBody>
          <a:bodyPr/>
          <a:lstStyle/>
          <a:p>
            <a:r>
              <a:rPr lang="en-US" b="1" dirty="0"/>
              <a:t>The Initial Position in the Tower of Hanoi Puzzle</a:t>
            </a:r>
          </a:p>
        </p:txBody>
      </p:sp>
      <p:sp>
        <p:nvSpPr>
          <p:cNvPr id="5" name="Slide Number Placeholder 5">
            <a:extLst>
              <a:ext uri="{FF2B5EF4-FFF2-40B4-BE49-F238E27FC236}">
                <a16:creationId xmlns:a16="http://schemas.microsoft.com/office/drawing/2014/main" id="{621DF02C-A412-4A6E-9237-BE5D6455F3D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10</a:t>
            </a:fld>
            <a:endParaRPr lang="en-US" dirty="0">
              <a:solidFill>
                <a:schemeClr val="bg1"/>
              </a:solidFill>
              <a:latin typeface="Calibri (Body)"/>
            </a:endParaRPr>
          </a:p>
        </p:txBody>
      </p:sp>
    </p:spTree>
    <p:extLst>
      <p:ext uri="{BB962C8B-B14F-4D97-AF65-F5344CB8AC3E}">
        <p14:creationId xmlns:p14="http://schemas.microsoft.com/office/powerpoint/2010/main" val="196785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79BF-7F10-4092-9D64-5BBCDEF394D7}"/>
              </a:ext>
            </a:extLst>
          </p:cNvPr>
          <p:cNvSpPr>
            <a:spLocks noGrp="1"/>
          </p:cNvSpPr>
          <p:nvPr>
            <p:ph type="title"/>
          </p:nvPr>
        </p:nvSpPr>
        <p:spPr/>
        <p:txBody>
          <a:bodyPr/>
          <a:lstStyle/>
          <a:p>
            <a:r>
              <a:rPr lang="en-US" dirty="0">
                <a:latin typeface="+mj-lt"/>
              </a:rPr>
              <a:t>The Tower of Hanoi</a:t>
            </a:r>
            <a:r>
              <a:rPr lang="en-US" sz="1500" dirty="0">
                <a:latin typeface="+mj-lt"/>
              </a:rPr>
              <a:t> 3</a:t>
            </a:r>
            <a:endParaRPr lang="en-US" dirty="0"/>
          </a:p>
        </p:txBody>
      </p:sp>
      <p:sp>
        <p:nvSpPr>
          <p:cNvPr id="3" name="Content Placeholder 2">
            <a:extLst>
              <a:ext uri="{FF2B5EF4-FFF2-40B4-BE49-F238E27FC236}">
                <a16:creationId xmlns:a16="http://schemas.microsoft.com/office/drawing/2014/main" id="{DFC19C52-76BD-42A4-A698-6B3E32E5F412}"/>
              </a:ext>
            </a:extLst>
          </p:cNvPr>
          <p:cNvSpPr>
            <a:spLocks noGrp="1"/>
          </p:cNvSpPr>
          <p:nvPr>
            <p:ph idx="1"/>
          </p:nvPr>
        </p:nvSpPr>
        <p:spPr>
          <a:xfrm>
            <a:off x="457200" y="1286764"/>
            <a:ext cx="1752600" cy="457200"/>
          </a:xfrm>
        </p:spPr>
        <p:txBody>
          <a:bodyPr/>
          <a:lstStyle/>
          <a:p>
            <a:r>
              <a:rPr kumimoji="0" lang="en-US" sz="2200" b="1" i="0" u="none" strike="noStrike" kern="1200" cap="none" spc="0" normalizeH="0" baseline="0" noProof="0" dirty="0">
                <a:ln>
                  <a:noFill/>
                </a:ln>
                <a:solidFill>
                  <a:prstClr val="black"/>
                </a:solidFill>
                <a:effectLst/>
                <a:uLnTx/>
                <a:uFillTx/>
                <a:latin typeface="Calibri (Body)"/>
                <a:cs typeface="+mn-cs"/>
              </a:rPr>
              <a:t> Solution</a:t>
            </a:r>
            <a:r>
              <a:rPr kumimoji="0" lang="en-US" sz="2200" b="0" i="0" u="none" strike="noStrike" kern="1200" cap="none" spc="0" normalizeH="0" baseline="0" noProof="0" dirty="0">
                <a:ln>
                  <a:noFill/>
                </a:ln>
                <a:solidFill>
                  <a:prstClr val="black"/>
                </a:solidFill>
                <a:effectLst/>
                <a:uLnTx/>
                <a:uFillTx/>
                <a:latin typeface="Calibri (Body)"/>
                <a:cs typeface="+mn-cs"/>
              </a:rPr>
              <a:t>: Let</a:t>
            </a:r>
            <a:endParaRPr lang="en-US" dirty="0">
              <a:latin typeface="Calibri (Body)"/>
            </a:endParaRPr>
          </a:p>
        </p:txBody>
      </p:sp>
      <p:graphicFrame>
        <p:nvGraphicFramePr>
          <p:cNvPr id="21" name="Object 20">
            <a:extLst>
              <a:ext uri="{FF2B5EF4-FFF2-40B4-BE49-F238E27FC236}">
                <a16:creationId xmlns:a16="http://schemas.microsoft.com/office/drawing/2014/main" id="{D6789BFA-9A70-4847-82F3-0227FBA299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2882750"/>
              </p:ext>
            </p:extLst>
          </p:nvPr>
        </p:nvGraphicFramePr>
        <p:xfrm>
          <a:off x="2066544" y="1295400"/>
          <a:ext cx="587375" cy="469900"/>
        </p:xfrm>
        <a:graphic>
          <a:graphicData uri="http://schemas.openxmlformats.org/presentationml/2006/ole">
            <mc:AlternateContent xmlns:mc="http://schemas.openxmlformats.org/markup-compatibility/2006">
              <mc:Choice xmlns:v="urn:schemas-microsoft-com:vml" Requires="v">
                <p:oleObj name="Equation" r:id="rId2" imgW="317160" imgH="253800" progId="Equation.DSMT4">
                  <p:embed/>
                </p:oleObj>
              </mc:Choice>
              <mc:Fallback>
                <p:oleObj name="Equation" r:id="rId2" imgW="317160" imgH="253800" progId="Equation.DSMT4">
                  <p:embed/>
                  <p:pic>
                    <p:nvPicPr>
                      <p:cNvPr id="0" name=""/>
                      <p:cNvPicPr/>
                      <p:nvPr/>
                    </p:nvPicPr>
                    <p:blipFill>
                      <a:blip r:embed="rId3"/>
                      <a:stretch>
                        <a:fillRect/>
                      </a:stretch>
                    </p:blipFill>
                    <p:spPr>
                      <a:xfrm>
                        <a:off x="2066544" y="1295400"/>
                        <a:ext cx="587375" cy="4699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0D9F937-29C4-4B93-B37D-C96D9629B470}"/>
              </a:ext>
            </a:extLst>
          </p:cNvPr>
          <p:cNvSpPr>
            <a:spLocks noGrp="1"/>
          </p:cNvSpPr>
          <p:nvPr>
            <p:ph idx="10"/>
          </p:nvPr>
        </p:nvSpPr>
        <p:spPr>
          <a:xfrm>
            <a:off x="2542032" y="1301750"/>
            <a:ext cx="6019800" cy="457200"/>
          </a:xfrm>
        </p:spPr>
        <p:txBody>
          <a:bodyPr/>
          <a:lstStyle/>
          <a:p>
            <a:r>
              <a:rPr kumimoji="0" lang="en-US" sz="2200" b="0" i="0" u="none" strike="noStrike" kern="1200" cap="none" spc="0" normalizeH="0" baseline="0" noProof="0" dirty="0">
                <a:ln>
                  <a:noFill/>
                </a:ln>
                <a:solidFill>
                  <a:prstClr val="black"/>
                </a:solidFill>
                <a:effectLst/>
                <a:uLnTx/>
                <a:uFillTx/>
                <a:latin typeface="Calibri (Body)"/>
                <a:cs typeface="+mn-cs"/>
              </a:rPr>
              <a:t>denote the number of moves needed to solve the</a:t>
            </a:r>
            <a:endParaRPr lang="en-US" dirty="0">
              <a:latin typeface="Calibri (Body)"/>
            </a:endParaRPr>
          </a:p>
        </p:txBody>
      </p:sp>
      <p:sp>
        <p:nvSpPr>
          <p:cNvPr id="5" name="Content Placeholder 4">
            <a:extLst>
              <a:ext uri="{FF2B5EF4-FFF2-40B4-BE49-F238E27FC236}">
                <a16:creationId xmlns:a16="http://schemas.microsoft.com/office/drawing/2014/main" id="{ECC224D6-5E70-4828-BC3E-9C36947010F6}"/>
              </a:ext>
            </a:extLst>
          </p:cNvPr>
          <p:cNvSpPr>
            <a:spLocks noGrp="1"/>
          </p:cNvSpPr>
          <p:nvPr>
            <p:ph idx="11"/>
          </p:nvPr>
        </p:nvSpPr>
        <p:spPr>
          <a:xfrm>
            <a:off x="457200" y="1621536"/>
            <a:ext cx="7924800" cy="757858"/>
          </a:xfrm>
        </p:spPr>
        <p:txBody>
          <a:bodyPr/>
          <a:lstStyle/>
          <a:p>
            <a:r>
              <a:rPr kumimoji="0" lang="en-US" sz="2200" b="0" i="0" u="none" strike="noStrike" kern="1200" cap="none" spc="0" normalizeH="0" baseline="0" noProof="0" dirty="0">
                <a:ln>
                  <a:noFill/>
                </a:ln>
                <a:solidFill>
                  <a:prstClr val="black"/>
                </a:solidFill>
                <a:effectLst/>
                <a:uLnTx/>
                <a:uFillTx/>
                <a:latin typeface="Calibri (Body)"/>
                <a:cs typeface="+mn-cs"/>
              </a:rPr>
              <a:t>Tower of Hanoi Puzzle with </a:t>
            </a:r>
            <a:r>
              <a:rPr kumimoji="0" lang="en-US" sz="2200" b="0" i="1" u="none" strike="noStrike" kern="1200" cap="none" spc="0" normalizeH="0" baseline="0" noProof="0" dirty="0">
                <a:ln>
                  <a:noFill/>
                </a:ln>
                <a:solidFill>
                  <a:prstClr val="black"/>
                </a:solidFill>
                <a:effectLst/>
                <a:uLnTx/>
                <a:uFillTx/>
                <a:latin typeface="Calibri (Body)"/>
                <a:cs typeface="+mn-cs"/>
              </a:rPr>
              <a:t>n</a:t>
            </a:r>
            <a:r>
              <a:rPr kumimoji="0" lang="en-US" sz="2200" b="0" i="0" u="none" strike="noStrike" kern="1200" cap="none" spc="0" normalizeH="0" baseline="0" noProof="0" dirty="0">
                <a:ln>
                  <a:noFill/>
                </a:ln>
                <a:solidFill>
                  <a:prstClr val="black"/>
                </a:solidFill>
                <a:effectLst/>
                <a:uLnTx/>
                <a:uFillTx/>
                <a:latin typeface="Calibri (Body)"/>
                <a:cs typeface="+mn-cs"/>
              </a:rPr>
              <a:t> disks. Set up a recurrence relation for   the sequence</a:t>
            </a:r>
            <a:endParaRPr lang="en-US" dirty="0">
              <a:latin typeface="Calibri (Body)"/>
            </a:endParaRPr>
          </a:p>
        </p:txBody>
      </p:sp>
      <p:graphicFrame>
        <p:nvGraphicFramePr>
          <p:cNvPr id="22" name="Object 21">
            <a:extLst>
              <a:ext uri="{FF2B5EF4-FFF2-40B4-BE49-F238E27FC236}">
                <a16:creationId xmlns:a16="http://schemas.microsoft.com/office/drawing/2014/main" id="{10A8AF2E-F7FE-44CF-9F9B-FE73F700A0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1289410"/>
              </p:ext>
            </p:extLst>
          </p:nvPr>
        </p:nvGraphicFramePr>
        <p:xfrm>
          <a:off x="2075688" y="1976628"/>
          <a:ext cx="676199" cy="466344"/>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
                      <p:cNvPicPr/>
                      <p:nvPr/>
                    </p:nvPicPr>
                    <p:blipFill>
                      <a:blip r:embed="rId5"/>
                      <a:stretch>
                        <a:fillRect/>
                      </a:stretch>
                    </p:blipFill>
                    <p:spPr>
                      <a:xfrm>
                        <a:off x="2075688" y="1976628"/>
                        <a:ext cx="676199" cy="46634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99F8ECE-764D-42F9-889C-F33A26F2DC17}"/>
              </a:ext>
            </a:extLst>
          </p:cNvPr>
          <p:cNvSpPr>
            <a:spLocks noGrp="1"/>
          </p:cNvSpPr>
          <p:nvPr>
            <p:ph idx="12"/>
          </p:nvPr>
        </p:nvSpPr>
        <p:spPr>
          <a:xfrm>
            <a:off x="2633472" y="1976628"/>
            <a:ext cx="6248400" cy="463431"/>
          </a:xfrm>
        </p:spPr>
        <p:txBody>
          <a:bodyPr/>
          <a:lstStyle/>
          <a:p>
            <a:r>
              <a:rPr kumimoji="0" lang="en-US" sz="2200" b="0" i="0" u="none" strike="noStrike" kern="1200" cap="none" spc="0" normalizeH="0" baseline="0" noProof="0" dirty="0">
                <a:ln>
                  <a:noFill/>
                </a:ln>
                <a:solidFill>
                  <a:prstClr val="black"/>
                </a:solidFill>
                <a:effectLst/>
                <a:uLnTx/>
                <a:uFillTx/>
                <a:latin typeface="Calibri (Body)"/>
                <a:cs typeface="+mn-cs"/>
              </a:rPr>
              <a:t>Begin with </a:t>
            </a:r>
            <a:r>
              <a:rPr kumimoji="0" lang="en-US" sz="2200" b="0" i="1" u="none" strike="noStrike" kern="1200" cap="none" spc="0" normalizeH="0" baseline="0" noProof="0" dirty="0">
                <a:ln>
                  <a:noFill/>
                </a:ln>
                <a:solidFill>
                  <a:prstClr val="black"/>
                </a:solidFill>
                <a:effectLst/>
                <a:uLnTx/>
                <a:uFillTx/>
                <a:latin typeface="Calibri (Body)"/>
                <a:cs typeface="+mn-cs"/>
              </a:rPr>
              <a:t>n</a:t>
            </a:r>
            <a:r>
              <a:rPr kumimoji="0" lang="en-US" sz="2200" b="0" i="0" u="none" strike="noStrike" kern="1200" cap="none" spc="0" normalizeH="0" baseline="0" noProof="0" dirty="0">
                <a:ln>
                  <a:noFill/>
                </a:ln>
                <a:solidFill>
                  <a:prstClr val="black"/>
                </a:solidFill>
                <a:effectLst/>
                <a:uLnTx/>
                <a:uFillTx/>
                <a:latin typeface="Calibri (Body)"/>
                <a:cs typeface="+mn-cs"/>
              </a:rPr>
              <a:t> disks on peg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2200" b="0" i="0" u="none" strike="noStrike" kern="1200" cap="none" spc="0" normalizeH="0" baseline="0" noProof="0" dirty="0">
                <a:ln>
                  <a:noFill/>
                </a:ln>
                <a:solidFill>
                  <a:prstClr val="black"/>
                </a:solidFill>
                <a:effectLst/>
                <a:uLnTx/>
                <a:uFillTx/>
                <a:latin typeface="Calibri (Body)"/>
                <a:cs typeface="+mn-cs"/>
              </a:rPr>
              <a:t>. We can transfer the top</a:t>
            </a:r>
            <a:endParaRPr lang="en-US" dirty="0">
              <a:latin typeface="Calibri (Body)"/>
            </a:endParaRPr>
          </a:p>
        </p:txBody>
      </p:sp>
      <p:sp>
        <p:nvSpPr>
          <p:cNvPr id="7" name="Content Placeholder 6">
            <a:extLst>
              <a:ext uri="{FF2B5EF4-FFF2-40B4-BE49-F238E27FC236}">
                <a16:creationId xmlns:a16="http://schemas.microsoft.com/office/drawing/2014/main" id="{E9CB6832-7948-4059-B3AC-D2ABCB4D6D8D}"/>
              </a:ext>
            </a:extLst>
          </p:cNvPr>
          <p:cNvSpPr>
            <a:spLocks noGrp="1"/>
          </p:cNvSpPr>
          <p:nvPr>
            <p:ph idx="13"/>
          </p:nvPr>
        </p:nvSpPr>
        <p:spPr>
          <a:xfrm>
            <a:off x="451866" y="2313432"/>
            <a:ext cx="6934200" cy="497512"/>
          </a:xfrm>
        </p:spPr>
        <p:txBody>
          <a:bodyPr/>
          <a:lstStyle/>
          <a:p>
            <a:r>
              <a:rPr kumimoji="0" lang="en-US" sz="2200" b="0" i="1" u="none" strike="noStrike" kern="1200" cap="none" spc="0" normalizeH="0" baseline="0" noProof="0" dirty="0">
                <a:ln>
                  <a:noFill/>
                </a:ln>
                <a:solidFill>
                  <a:prstClr val="black"/>
                </a:solidFill>
                <a:effectLst/>
                <a:uLnTx/>
                <a:uFillTx/>
                <a:latin typeface="Calibri (Body)"/>
                <a:cs typeface="+mn-cs"/>
              </a:rPr>
              <a:t>n</a:t>
            </a:r>
            <a:r>
              <a:rPr kumimoji="0" lang="en-US" sz="2200" b="0" i="0" u="none" strike="noStrike" kern="1200" cap="none" spc="0" normalizeH="0" baseline="0" noProof="0" dirty="0">
                <a:ln>
                  <a:noFill/>
                </a:ln>
                <a:solidFill>
                  <a:prstClr val="black"/>
                </a:solidFill>
                <a:effectLst/>
                <a:uLnTx/>
                <a:uFillTx/>
                <a:latin typeface="Calibri (Body)"/>
                <a:cs typeface="+mn-cs"/>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2200" b="0" i="0" u="none" strike="noStrike" kern="1200" cap="none" spc="0" normalizeH="0" baseline="0" noProof="0" dirty="0">
                <a:ln>
                  <a:noFill/>
                </a:ln>
                <a:solidFill>
                  <a:prstClr val="black"/>
                </a:solidFill>
                <a:effectLst/>
                <a:uLnTx/>
                <a:uFillTx/>
                <a:latin typeface="Calibri (Body)"/>
                <a:cs typeface="+mn-cs"/>
              </a:rPr>
              <a:t> disks, following the rules of the puzzle, to peg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3</a:t>
            </a:r>
            <a:r>
              <a:rPr kumimoji="0" lang="en-US" sz="2200" b="0" i="0" u="none" strike="noStrike" kern="1200" cap="none" spc="0" normalizeH="0" baseline="0" noProof="0" dirty="0">
                <a:ln>
                  <a:noFill/>
                </a:ln>
                <a:solidFill>
                  <a:prstClr val="black"/>
                </a:solidFill>
                <a:effectLst/>
                <a:uLnTx/>
                <a:uFillTx/>
                <a:latin typeface="Calibri (Body)"/>
                <a:cs typeface="+mn-cs"/>
              </a:rPr>
              <a:t> using</a:t>
            </a:r>
            <a:endParaRPr lang="en-US" dirty="0">
              <a:latin typeface="Calibri (Body)"/>
            </a:endParaRPr>
          </a:p>
        </p:txBody>
      </p:sp>
      <p:graphicFrame>
        <p:nvGraphicFramePr>
          <p:cNvPr id="23" name="Object 22">
            <a:extLst>
              <a:ext uri="{FF2B5EF4-FFF2-40B4-BE49-F238E27FC236}">
                <a16:creationId xmlns:a16="http://schemas.microsoft.com/office/drawing/2014/main" id="{00218D0E-4348-4B79-8EAB-D2341E3E40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1076112"/>
              </p:ext>
            </p:extLst>
          </p:nvPr>
        </p:nvGraphicFramePr>
        <p:xfrm>
          <a:off x="7162800" y="2308860"/>
          <a:ext cx="544068" cy="466344"/>
        </p:xfrm>
        <a:graphic>
          <a:graphicData uri="http://schemas.openxmlformats.org/presentationml/2006/ole">
            <mc:AlternateContent xmlns:mc="http://schemas.openxmlformats.org/markup-compatibility/2006">
              <mc:Choice xmlns:v="urn:schemas-microsoft-com:vml" Requires="v">
                <p:oleObj name="Equation" r:id="rId6" imgW="266400" imgH="228600" progId="Equation.DSMT4">
                  <p:embed/>
                </p:oleObj>
              </mc:Choice>
              <mc:Fallback>
                <p:oleObj name="Equation" r:id="rId6" imgW="266400" imgH="228600" progId="Equation.DSMT4">
                  <p:embed/>
                  <p:pic>
                    <p:nvPicPr>
                      <p:cNvPr id="0" name=""/>
                      <p:cNvPicPr/>
                      <p:nvPr/>
                    </p:nvPicPr>
                    <p:blipFill>
                      <a:blip r:embed="rId7"/>
                      <a:stretch>
                        <a:fillRect/>
                      </a:stretch>
                    </p:blipFill>
                    <p:spPr>
                      <a:xfrm>
                        <a:off x="7162800" y="2308860"/>
                        <a:ext cx="544068" cy="46634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4E0E2AF-C111-4455-91BA-252DA1C58802}"/>
              </a:ext>
            </a:extLst>
          </p:cNvPr>
          <p:cNvSpPr>
            <a:spLocks noGrp="1"/>
          </p:cNvSpPr>
          <p:nvPr>
            <p:ph idx="14"/>
          </p:nvPr>
        </p:nvSpPr>
        <p:spPr>
          <a:xfrm>
            <a:off x="7607808" y="2305191"/>
            <a:ext cx="1143000" cy="391386"/>
          </a:xfrm>
        </p:spPr>
        <p:txBody>
          <a:bodyPr/>
          <a:lstStyle/>
          <a:p>
            <a:r>
              <a:rPr kumimoji="0" lang="en-US" sz="2200" b="0" i="0" u="none" strike="noStrike" kern="1200" cap="none" spc="0" normalizeH="0" baseline="0" noProof="0" dirty="0">
                <a:ln>
                  <a:noFill/>
                </a:ln>
                <a:solidFill>
                  <a:prstClr val="black"/>
                </a:solidFill>
                <a:effectLst/>
                <a:uLnTx/>
                <a:uFillTx/>
                <a:latin typeface="Calibri (Body)"/>
                <a:cs typeface="+mn-cs"/>
              </a:rPr>
              <a:t>moves.</a:t>
            </a:r>
            <a:endParaRPr lang="en-US" dirty="0">
              <a:latin typeface="Calibri (Body)"/>
            </a:endParaRPr>
          </a:p>
        </p:txBody>
      </p:sp>
      <p:pic>
        <p:nvPicPr>
          <p:cNvPr id="17" name="Picture 3" descr="Three pegs. The largest disk is on the first peg. The other disks are placed on the third peg in order of size, with the largest on the bottom.&#10;">
            <a:extLst>
              <a:ext uri="{FF2B5EF4-FFF2-40B4-BE49-F238E27FC236}">
                <a16:creationId xmlns:a16="http://schemas.microsoft.com/office/drawing/2014/main" id="{A27F39DD-9F0D-4696-A30C-4F56828EF22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76558" y="2818306"/>
            <a:ext cx="2908861" cy="129649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AD9D1AFC-5D72-4758-B70B-04E1A5545ABF}"/>
              </a:ext>
            </a:extLst>
          </p:cNvPr>
          <p:cNvSpPr>
            <a:spLocks noGrp="1"/>
          </p:cNvSpPr>
          <p:nvPr>
            <p:ph idx="15"/>
          </p:nvPr>
        </p:nvSpPr>
        <p:spPr>
          <a:xfrm>
            <a:off x="451866" y="4116066"/>
            <a:ext cx="7899654" cy="816170"/>
          </a:xfrm>
        </p:spPr>
        <p:txBody>
          <a:bodyPr/>
          <a:lstStyle/>
          <a:p>
            <a:r>
              <a:rPr kumimoji="0" lang="en-US" sz="2200" b="0" i="0" u="none" strike="noStrike" kern="1200" cap="none" spc="0" normalizeH="0" baseline="0" noProof="0" dirty="0">
                <a:ln>
                  <a:noFill/>
                </a:ln>
                <a:solidFill>
                  <a:prstClr val="black"/>
                </a:solidFill>
                <a:effectLst/>
                <a:uLnTx/>
                <a:uFillTx/>
                <a:latin typeface="Calibri (Body)"/>
                <a:cs typeface="+mn-cs"/>
              </a:rPr>
              <a:t>First, we use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2200" b="0" i="0" u="none" strike="noStrike" kern="1200" cap="none" spc="0" normalizeH="0" baseline="0" noProof="0" dirty="0">
                <a:ln>
                  <a:noFill/>
                </a:ln>
                <a:solidFill>
                  <a:prstClr val="black"/>
                </a:solidFill>
                <a:effectLst/>
                <a:uLnTx/>
                <a:uFillTx/>
                <a:latin typeface="Calibri (Body)"/>
                <a:cs typeface="+mn-cs"/>
              </a:rPr>
              <a:t> move to transfer the largest disk to the second peg. Then we transfer the </a:t>
            </a:r>
            <a:r>
              <a:rPr kumimoji="0" lang="en-US" sz="2200" b="0" i="1" u="none" strike="noStrike" kern="1200" cap="none" spc="0" normalizeH="0" baseline="0" noProof="0" dirty="0">
                <a:ln>
                  <a:noFill/>
                </a:ln>
                <a:solidFill>
                  <a:prstClr val="black"/>
                </a:solidFill>
                <a:effectLst/>
                <a:uLnTx/>
                <a:uFillTx/>
                <a:latin typeface="Calibri (Body)"/>
                <a:cs typeface="+mn-cs"/>
              </a:rPr>
              <a:t>n</a:t>
            </a:r>
            <a:r>
              <a:rPr kumimoji="0" lang="en-US" sz="2200" b="0" i="0" u="none" strike="noStrike" kern="1200" cap="none" spc="0" normalizeH="0" baseline="0" noProof="0" dirty="0">
                <a:ln>
                  <a:noFill/>
                </a:ln>
                <a:solidFill>
                  <a:prstClr val="black"/>
                </a:solidFill>
                <a:effectLst/>
                <a:uLnTx/>
                <a:uFillTx/>
                <a:latin typeface="Calibri (Body)"/>
                <a:cs typeface="+mn-cs"/>
              </a:rPr>
              <a:t> </a:t>
            </a:r>
            <a:r>
              <a:rPr kumimoji="0" lang="en-US" sz="2200" b="0" i="0" u="none" strike="noStrike" kern="1200" cap="none" spc="0" normalizeH="0" baseline="0" noProof="0" dirty="0">
                <a:ln>
                  <a:noFill/>
                </a:ln>
                <a:solidFill>
                  <a:prstClr val="black"/>
                </a:solidFill>
                <a:effectLst/>
                <a:uLnTx/>
                <a:uFillTx/>
                <a:latin typeface="Calibri (Body)"/>
                <a:ea typeface="Cambria Math"/>
                <a:cs typeface="+mn-cs"/>
              </a:rPr>
              <a:t>−</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2200" b="0" i="0" u="none" strike="noStrike" kern="1200" cap="none" spc="0" normalizeH="0" baseline="0" noProof="0" dirty="0">
                <a:ln>
                  <a:noFill/>
                </a:ln>
                <a:solidFill>
                  <a:prstClr val="black"/>
                </a:solidFill>
                <a:effectLst/>
                <a:uLnTx/>
                <a:uFillTx/>
                <a:latin typeface="Calibri (Body)"/>
                <a:cs typeface="+mn-cs"/>
              </a:rPr>
              <a:t> disks from peg</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 3 </a:t>
            </a:r>
            <a:r>
              <a:rPr kumimoji="0" lang="en-US" sz="2200" b="0" i="0" u="none" strike="noStrike" kern="1200" cap="none" spc="0" normalizeH="0" baseline="0" noProof="0" dirty="0">
                <a:ln>
                  <a:noFill/>
                </a:ln>
                <a:solidFill>
                  <a:prstClr val="black"/>
                </a:solidFill>
                <a:effectLst/>
                <a:uLnTx/>
                <a:uFillTx/>
                <a:latin typeface="Calibri (Body)"/>
                <a:cs typeface="+mn-cs"/>
              </a:rPr>
              <a:t>to peg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mn-cs"/>
              </a:rPr>
              <a:t>2</a:t>
            </a:r>
            <a:r>
              <a:rPr kumimoji="0" lang="en-US" sz="2200" b="0" i="0" u="none" strike="noStrike" kern="1200" cap="none" spc="0" normalizeH="0" baseline="0" noProof="0" dirty="0">
                <a:ln>
                  <a:noFill/>
                </a:ln>
                <a:solidFill>
                  <a:prstClr val="black"/>
                </a:solidFill>
                <a:effectLst/>
                <a:uLnTx/>
                <a:uFillTx/>
                <a:latin typeface="Calibri (Body)"/>
                <a:cs typeface="+mn-cs"/>
              </a:rPr>
              <a:t> using</a:t>
            </a:r>
            <a:endParaRPr lang="en-US" dirty="0">
              <a:latin typeface="Calibri (Body)"/>
            </a:endParaRPr>
          </a:p>
        </p:txBody>
      </p:sp>
      <p:graphicFrame>
        <p:nvGraphicFramePr>
          <p:cNvPr id="24" name="Object 23">
            <a:extLst>
              <a:ext uri="{FF2B5EF4-FFF2-40B4-BE49-F238E27FC236}">
                <a16:creationId xmlns:a16="http://schemas.microsoft.com/office/drawing/2014/main" id="{38273320-B462-44DB-ABA8-EBB96F8DF6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4158173"/>
              </p:ext>
            </p:extLst>
          </p:nvPr>
        </p:nvGraphicFramePr>
        <p:xfrm>
          <a:off x="7114032" y="4443984"/>
          <a:ext cx="544068" cy="466344"/>
        </p:xfrm>
        <a:graphic>
          <a:graphicData uri="http://schemas.openxmlformats.org/presentationml/2006/ole">
            <mc:AlternateContent xmlns:mc="http://schemas.openxmlformats.org/markup-compatibility/2006">
              <mc:Choice xmlns:v="urn:schemas-microsoft-com:vml" Requires="v">
                <p:oleObj name="Equation" r:id="rId9" imgW="266400" imgH="228600" progId="Equation.DSMT4">
                  <p:embed/>
                </p:oleObj>
              </mc:Choice>
              <mc:Fallback>
                <p:oleObj name="Equation" r:id="rId9" imgW="266400" imgH="228600" progId="Equation.DSMT4">
                  <p:embed/>
                  <p:pic>
                    <p:nvPicPr>
                      <p:cNvPr id="0" name=""/>
                      <p:cNvPicPr/>
                      <p:nvPr/>
                    </p:nvPicPr>
                    <p:blipFill>
                      <a:blip r:embed="rId10"/>
                      <a:stretch>
                        <a:fillRect/>
                      </a:stretch>
                    </p:blipFill>
                    <p:spPr>
                      <a:xfrm>
                        <a:off x="7114032" y="4443984"/>
                        <a:ext cx="544068" cy="46634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73960FE-A7A7-436D-B87E-9D3A6C6081AD}"/>
              </a:ext>
            </a:extLst>
          </p:cNvPr>
          <p:cNvSpPr>
            <a:spLocks noGrp="1"/>
          </p:cNvSpPr>
          <p:nvPr>
            <p:ph idx="16"/>
          </p:nvPr>
        </p:nvSpPr>
        <p:spPr>
          <a:xfrm>
            <a:off x="451866" y="4791456"/>
            <a:ext cx="7451130" cy="497512"/>
          </a:xfrm>
        </p:spPr>
        <p:txBody>
          <a:bodyPr/>
          <a:lstStyle/>
          <a:p>
            <a:r>
              <a:rPr kumimoji="0" lang="en-US" sz="2200" b="0" i="0" u="none" strike="noStrike" kern="1200" cap="none" spc="0" normalizeH="0" baseline="0" noProof="0" dirty="0">
                <a:ln>
                  <a:noFill/>
                </a:ln>
                <a:solidFill>
                  <a:prstClr val="black"/>
                </a:solidFill>
                <a:effectLst/>
                <a:uLnTx/>
                <a:uFillTx/>
                <a:latin typeface="Calibri (Body)"/>
                <a:cs typeface="+mn-cs"/>
              </a:rPr>
              <a:t>additional moves. This can not be done in fewer steps. Hence,</a:t>
            </a:r>
            <a:endParaRPr lang="en-US" dirty="0">
              <a:latin typeface="Calibri (Body)"/>
            </a:endParaRPr>
          </a:p>
        </p:txBody>
      </p:sp>
      <p:graphicFrame>
        <p:nvGraphicFramePr>
          <p:cNvPr id="19" name="Object 5">
            <a:extLst>
              <a:ext uri="{FF2B5EF4-FFF2-40B4-BE49-F238E27FC236}">
                <a16:creationId xmlns:a16="http://schemas.microsoft.com/office/drawing/2014/main" id="{E96D5997-3872-41B4-ADD7-6EE9D8709C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1914827"/>
              </p:ext>
            </p:extLst>
          </p:nvPr>
        </p:nvGraphicFramePr>
        <p:xfrm>
          <a:off x="3695407" y="5257800"/>
          <a:ext cx="1753186" cy="457200"/>
        </p:xfrm>
        <a:graphic>
          <a:graphicData uri="http://schemas.openxmlformats.org/presentationml/2006/ole">
            <mc:AlternateContent xmlns:mc="http://schemas.openxmlformats.org/markup-compatibility/2006">
              <mc:Choice xmlns:v="urn:schemas-microsoft-com:vml" Requires="v">
                <p:oleObj name="Equation" r:id="rId11" imgW="876240" imgH="228600" progId="Equation.DSMT4">
                  <p:embed/>
                </p:oleObj>
              </mc:Choice>
              <mc:Fallback>
                <p:oleObj name="Equation" r:id="rId11" imgW="876240" imgH="228600" progId="Equation.DSMT4">
                  <p:embed/>
                  <p:pic>
                    <p:nvPicPr>
                      <p:cNvPr id="4" name="Object 5">
                        <a:extLst>
                          <a:ext uri="{C183D7F6-B498-43B3-948B-1728B52AA6E4}">
                            <adec:decorative xmlns:adec="http://schemas.microsoft.com/office/drawing/2017/decorative" val="1"/>
                          </a:ext>
                        </a:extLst>
                      </p:cNvPr>
                      <p:cNvPicPr/>
                      <p:nvPr/>
                    </p:nvPicPr>
                    <p:blipFill>
                      <a:blip r:embed="rId12"/>
                      <a:stretch>
                        <a:fillRect/>
                      </a:stretch>
                    </p:blipFill>
                    <p:spPr>
                      <a:xfrm>
                        <a:off x="3695407" y="5257800"/>
                        <a:ext cx="1753186" cy="4572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B600B92-9EDE-4A2C-9446-BB0E66DB9DD7}"/>
              </a:ext>
            </a:extLst>
          </p:cNvPr>
          <p:cNvSpPr>
            <a:spLocks noGrp="1"/>
          </p:cNvSpPr>
          <p:nvPr>
            <p:ph idx="17"/>
          </p:nvPr>
        </p:nvSpPr>
        <p:spPr>
          <a:xfrm>
            <a:off x="454914" y="5657274"/>
            <a:ext cx="3048000" cy="527018"/>
          </a:xfrm>
        </p:spPr>
        <p:txBody>
          <a:bodyPr/>
          <a:lstStyle/>
          <a:p>
            <a:r>
              <a:rPr kumimoji="0" lang="en-US" b="0" i="0" u="none" strike="noStrike" kern="1200" cap="none" spc="0" normalizeH="0" baseline="0" noProof="0" dirty="0">
                <a:ln>
                  <a:noFill/>
                </a:ln>
                <a:solidFill>
                  <a:prstClr val="black"/>
                </a:solidFill>
                <a:effectLst/>
                <a:uLnTx/>
                <a:uFillTx/>
                <a:latin typeface="Calibri (Body)"/>
                <a:cs typeface="+mn-cs"/>
              </a:rPr>
              <a:t>The initial condition is</a:t>
            </a:r>
            <a:endParaRPr lang="en-US" dirty="0">
              <a:latin typeface="Calibri (Body)"/>
            </a:endParaRPr>
          </a:p>
        </p:txBody>
      </p:sp>
      <p:graphicFrame>
        <p:nvGraphicFramePr>
          <p:cNvPr id="25" name="Object 24">
            <a:extLst>
              <a:ext uri="{FF2B5EF4-FFF2-40B4-BE49-F238E27FC236}">
                <a16:creationId xmlns:a16="http://schemas.microsoft.com/office/drawing/2014/main" id="{A92D89C4-F987-4E5A-BD97-2A128F9D96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6186632"/>
              </p:ext>
            </p:extLst>
          </p:nvPr>
        </p:nvGraphicFramePr>
        <p:xfrm>
          <a:off x="3293833" y="5678424"/>
          <a:ext cx="803147" cy="466344"/>
        </p:xfrm>
        <a:graphic>
          <a:graphicData uri="http://schemas.openxmlformats.org/presentationml/2006/ole">
            <mc:AlternateContent xmlns:mc="http://schemas.openxmlformats.org/markup-compatibility/2006">
              <mc:Choice xmlns:v="urn:schemas-microsoft-com:vml" Requires="v">
                <p:oleObj name="Equation" r:id="rId13" imgW="393480" imgH="228600" progId="Equation.DSMT4">
                  <p:embed/>
                </p:oleObj>
              </mc:Choice>
              <mc:Fallback>
                <p:oleObj name="Equation" r:id="rId13" imgW="393480" imgH="228600" progId="Equation.DSMT4">
                  <p:embed/>
                  <p:pic>
                    <p:nvPicPr>
                      <p:cNvPr id="0" name=""/>
                      <p:cNvPicPr/>
                      <p:nvPr/>
                    </p:nvPicPr>
                    <p:blipFill>
                      <a:blip r:embed="rId14"/>
                      <a:stretch>
                        <a:fillRect/>
                      </a:stretch>
                    </p:blipFill>
                    <p:spPr>
                      <a:xfrm>
                        <a:off x="3293833" y="5678424"/>
                        <a:ext cx="803147" cy="46634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535F883-0B95-41DD-A835-A9A6C017D920}"/>
              </a:ext>
            </a:extLst>
          </p:cNvPr>
          <p:cNvSpPr>
            <a:spLocks noGrp="1"/>
          </p:cNvSpPr>
          <p:nvPr>
            <p:ph idx="18"/>
          </p:nvPr>
        </p:nvSpPr>
        <p:spPr>
          <a:xfrm>
            <a:off x="451866" y="5657274"/>
            <a:ext cx="7320534" cy="877453"/>
          </a:xfrm>
        </p:spPr>
        <p:txBody>
          <a:bodyPr/>
          <a:lstStyle/>
          <a:p>
            <a:pPr marL="361188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Body)"/>
                <a:ea typeface="Cambria Math" pitchFamily="18" charset="0"/>
                <a:cs typeface="+mn-cs"/>
              </a:rPr>
              <a:t>since a single disk can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Body)"/>
                <a:ea typeface="Cambria Math" pitchFamily="18" charset="0"/>
                <a:cs typeface="+mn-cs"/>
              </a:rPr>
              <a:t>transferred from peg 1 to peg 2 in one move.</a:t>
            </a:r>
            <a:endParaRPr kumimoji="0" lang="en-US" b="0" i="0" u="none" strike="noStrike" kern="1200" cap="none" spc="0" normalizeH="0" baseline="0" noProof="0" dirty="0">
              <a:ln>
                <a:noFill/>
              </a:ln>
              <a:solidFill>
                <a:prstClr val="black"/>
              </a:solidFill>
              <a:effectLst/>
              <a:uLnTx/>
              <a:uFillTx/>
              <a:latin typeface="Calibri (Body)"/>
              <a:cs typeface="+mn-cs"/>
            </a:endParaRPr>
          </a:p>
        </p:txBody>
      </p:sp>
      <p:sp>
        <p:nvSpPr>
          <p:cNvPr id="15" name="Slide Number Placeholder 5">
            <a:extLst>
              <a:ext uri="{FF2B5EF4-FFF2-40B4-BE49-F238E27FC236}">
                <a16:creationId xmlns:a16="http://schemas.microsoft.com/office/drawing/2014/main" id="{A9FC9134-F64D-4430-9F1F-A616B79A3E0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11</a:t>
            </a:fld>
            <a:endParaRPr lang="en-US" dirty="0">
              <a:solidFill>
                <a:schemeClr val="bg1"/>
              </a:solidFill>
              <a:latin typeface="Calibri (Body)"/>
            </a:endParaRPr>
          </a:p>
        </p:txBody>
      </p:sp>
    </p:spTree>
    <p:extLst>
      <p:ext uri="{BB962C8B-B14F-4D97-AF65-F5344CB8AC3E}">
        <p14:creationId xmlns:p14="http://schemas.microsoft.com/office/powerpoint/2010/main" val="235699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9A7F-9092-4752-BC1C-426AB96DC0B6}"/>
              </a:ext>
            </a:extLst>
          </p:cNvPr>
          <p:cNvSpPr>
            <a:spLocks noGrp="1"/>
          </p:cNvSpPr>
          <p:nvPr>
            <p:ph type="title"/>
          </p:nvPr>
        </p:nvSpPr>
        <p:spPr/>
        <p:txBody>
          <a:bodyPr/>
          <a:lstStyle/>
          <a:p>
            <a:r>
              <a:rPr lang="en-US" dirty="0">
                <a:latin typeface="+mj-lt"/>
              </a:rPr>
              <a:t>The Tower of Hanoi</a:t>
            </a:r>
            <a:r>
              <a:rPr lang="en-US" sz="1500" dirty="0">
                <a:latin typeface="+mj-lt"/>
              </a:rPr>
              <a:t> 4</a:t>
            </a:r>
            <a:endParaRPr lang="en-US" dirty="0"/>
          </a:p>
        </p:txBody>
      </p:sp>
      <p:sp>
        <p:nvSpPr>
          <p:cNvPr id="3" name="Content Placeholder 2">
            <a:extLst>
              <a:ext uri="{FF2B5EF4-FFF2-40B4-BE49-F238E27FC236}">
                <a16:creationId xmlns:a16="http://schemas.microsoft.com/office/drawing/2014/main" id="{6191C8DF-1273-4A05-B4AC-FEC64ED1A3D5}"/>
              </a:ext>
            </a:extLst>
          </p:cNvPr>
          <p:cNvSpPr>
            <a:spLocks noGrp="1"/>
          </p:cNvSpPr>
          <p:nvPr>
            <p:ph idx="1"/>
          </p:nvPr>
        </p:nvSpPr>
        <p:spPr>
          <a:xfrm>
            <a:off x="457200" y="1295400"/>
            <a:ext cx="7924800" cy="838200"/>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can use an iterative approach to solve this recurrence relation by repeatedly expressing</a:t>
            </a:r>
          </a:p>
        </p:txBody>
      </p:sp>
      <p:graphicFrame>
        <p:nvGraphicFramePr>
          <p:cNvPr id="18" name="Object 17">
            <a:extLst>
              <a:ext uri="{FF2B5EF4-FFF2-40B4-BE49-F238E27FC236}">
                <a16:creationId xmlns:a16="http://schemas.microsoft.com/office/drawing/2014/main" id="{23A3F9A8-3AB2-4E7B-9284-7375049A6B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1722339"/>
              </p:ext>
            </p:extLst>
          </p:nvPr>
        </p:nvGraphicFramePr>
        <p:xfrm>
          <a:off x="2825496" y="1609344"/>
          <a:ext cx="349250" cy="4191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
                      <p:cNvPicPr/>
                      <p:nvPr/>
                    </p:nvPicPr>
                    <p:blipFill>
                      <a:blip r:embed="rId3"/>
                      <a:stretch>
                        <a:fillRect/>
                      </a:stretch>
                    </p:blipFill>
                    <p:spPr>
                      <a:xfrm>
                        <a:off x="2825496" y="1609344"/>
                        <a:ext cx="349250" cy="4191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115459F-B6AE-46C9-8215-9C7410FF7FCB}"/>
              </a:ext>
            </a:extLst>
          </p:cNvPr>
          <p:cNvSpPr>
            <a:spLocks noGrp="1"/>
          </p:cNvSpPr>
          <p:nvPr>
            <p:ph idx="10"/>
          </p:nvPr>
        </p:nvSpPr>
        <p:spPr>
          <a:xfrm>
            <a:off x="3072384" y="1600200"/>
            <a:ext cx="5334000" cy="46865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terms of the previous terms of the sequence.</a:t>
            </a:r>
            <a:endParaRPr lang="en-US" dirty="0"/>
          </a:p>
        </p:txBody>
      </p:sp>
      <p:graphicFrame>
        <p:nvGraphicFramePr>
          <p:cNvPr id="20" name="Object 19">
            <a:extLst>
              <a:ext uri="{FF2B5EF4-FFF2-40B4-BE49-F238E27FC236}">
                <a16:creationId xmlns:a16="http://schemas.microsoft.com/office/drawing/2014/main" id="{9E92A8EE-A625-43EA-87CC-B65D4E387A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8878440"/>
              </p:ext>
            </p:extLst>
          </p:nvPr>
        </p:nvGraphicFramePr>
        <p:xfrm>
          <a:off x="1281113" y="2068513"/>
          <a:ext cx="6100762" cy="1930400"/>
        </p:xfrm>
        <a:graphic>
          <a:graphicData uri="http://schemas.openxmlformats.org/presentationml/2006/ole">
            <mc:AlternateContent xmlns:mc="http://schemas.openxmlformats.org/markup-compatibility/2006">
              <mc:Choice xmlns:v="urn:schemas-microsoft-com:vml" Requires="v">
                <p:oleObj name="Equation" r:id="rId4" imgW="5054400" imgH="1600200" progId="Equation.DSMT4">
                  <p:embed/>
                </p:oleObj>
              </mc:Choice>
              <mc:Fallback>
                <p:oleObj name="Equation" r:id="rId4" imgW="5054400" imgH="1600200" progId="Equation.DSMT4">
                  <p:embed/>
                  <p:pic>
                    <p:nvPicPr>
                      <p:cNvPr id="0" name=""/>
                      <p:cNvPicPr/>
                      <p:nvPr/>
                    </p:nvPicPr>
                    <p:blipFill>
                      <a:blip r:embed="rId5"/>
                      <a:stretch>
                        <a:fillRect/>
                      </a:stretch>
                    </p:blipFill>
                    <p:spPr>
                      <a:xfrm>
                        <a:off x="1281113" y="2068513"/>
                        <a:ext cx="6100762" cy="1930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8AB1539-880C-486C-9139-8F0D101A928F}"/>
              </a:ext>
            </a:extLst>
          </p:cNvPr>
          <p:cNvSpPr>
            <a:spLocks noGrp="1"/>
          </p:cNvSpPr>
          <p:nvPr>
            <p:ph idx="11"/>
          </p:nvPr>
        </p:nvSpPr>
        <p:spPr>
          <a:xfrm>
            <a:off x="457200" y="4038600"/>
            <a:ext cx="8382000" cy="1188720"/>
          </a:xfrm>
        </p:spPr>
        <p:txBody>
          <a:bodyPr/>
          <a:lstStyle/>
          <a:p>
            <a:pPr marL="347472" marR="0" lvl="1" indent="-34290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 was a myth created with the puzzle. Monks in a tower in Hanoi are transferring 64 gold disks from one peg to another following the rules of the puzzle.  They move one disk each day. When the puzzle is finished, the world will end. </a:t>
            </a:r>
          </a:p>
          <a:p>
            <a:pPr marL="347472" marR="0" lvl="1" indent="-34290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Using this formula for the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64</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gold disks of the myth,</a:t>
            </a:r>
            <a:endPar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9" name="Object 18">
            <a:extLst>
              <a:ext uri="{FF2B5EF4-FFF2-40B4-BE49-F238E27FC236}">
                <a16:creationId xmlns:a16="http://schemas.microsoft.com/office/drawing/2014/main" id="{EC85708B-F58A-4580-9280-EBCEA794A6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0745078"/>
              </p:ext>
            </p:extLst>
          </p:nvPr>
        </p:nvGraphicFramePr>
        <p:xfrm>
          <a:off x="877888" y="5145088"/>
          <a:ext cx="3657600" cy="371475"/>
        </p:xfrm>
        <a:graphic>
          <a:graphicData uri="http://schemas.openxmlformats.org/presentationml/2006/ole">
            <mc:AlternateContent xmlns:mc="http://schemas.openxmlformats.org/markup-compatibility/2006">
              <mc:Choice xmlns:v="urn:schemas-microsoft-com:vml" Requires="v">
                <p:oleObj name="Equation" r:id="rId6" imgW="2374560" imgH="241200" progId="Equation.DSMT4">
                  <p:embed/>
                </p:oleObj>
              </mc:Choice>
              <mc:Fallback>
                <p:oleObj name="Equation" r:id="rId6" imgW="2374560" imgH="241200" progId="Equation.DSMT4">
                  <p:embed/>
                  <p:pic>
                    <p:nvPicPr>
                      <p:cNvPr id="0" name=""/>
                      <p:cNvPicPr/>
                      <p:nvPr/>
                    </p:nvPicPr>
                    <p:blipFill>
                      <a:blip r:embed="rId7"/>
                      <a:stretch>
                        <a:fillRect/>
                      </a:stretch>
                    </p:blipFill>
                    <p:spPr>
                      <a:xfrm>
                        <a:off x="877888" y="5145088"/>
                        <a:ext cx="3657600" cy="3714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298CA6C-7C10-4E17-8BBF-BD139985B675}"/>
              </a:ext>
            </a:extLst>
          </p:cNvPr>
          <p:cNvSpPr>
            <a:spLocks noGrp="1"/>
          </p:cNvSpPr>
          <p:nvPr>
            <p:ph idx="12"/>
          </p:nvPr>
        </p:nvSpPr>
        <p:spPr>
          <a:xfrm>
            <a:off x="457200" y="5404104"/>
            <a:ext cx="8382000" cy="1224463"/>
          </a:xfrm>
        </p:spPr>
        <p:txBody>
          <a:bodyPr/>
          <a:lstStyle/>
          <a:p>
            <a:pPr marL="347472" marR="0" lvl="1" indent="0" algn="l" defTabSz="457200" rtl="0" eaLnBrk="1" fontAlgn="auto" latinLnBrk="0" hangingPunct="1">
              <a:lnSpc>
                <a:spcPct val="100000"/>
              </a:lnSpc>
              <a:spcBef>
                <a:spcPts val="0"/>
              </a:spcBef>
              <a:spcAft>
                <a:spcPts val="0"/>
              </a:spcAft>
              <a:buClr>
                <a:srgbClr val="04617B"/>
              </a:buClr>
              <a:buSzTx/>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days are needed to solve the puzzle, which is more than 500 billion years.</a:t>
            </a:r>
          </a:p>
          <a:p>
            <a:pPr marL="347472" marR="0" lvl="1" indent="-34290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Reve’s puzzle (proposed in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1907</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by Henry </a:t>
            </a:r>
            <a:r>
              <a:rPr kumimoji="0" lang="en-US" sz="18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Dudeney</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similar but has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 </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pegs. There is a well-known unsettled conjecture for the minimum number of moves needed to solve this puzzle.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see Exercises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38-45</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sp>
        <p:nvSpPr>
          <p:cNvPr id="15" name="Slide Number Placeholder 5">
            <a:extLst>
              <a:ext uri="{FF2B5EF4-FFF2-40B4-BE49-F238E27FC236}">
                <a16:creationId xmlns:a16="http://schemas.microsoft.com/office/drawing/2014/main" id="{23630135-B5D9-4265-884F-B2FF7D87ED2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12</a:t>
            </a:fld>
            <a:endParaRPr lang="en-US" dirty="0">
              <a:solidFill>
                <a:schemeClr val="bg1"/>
              </a:solidFill>
              <a:latin typeface="Calibri (Body)"/>
            </a:endParaRPr>
          </a:p>
        </p:txBody>
      </p:sp>
    </p:spTree>
    <p:extLst>
      <p:ext uri="{BB962C8B-B14F-4D97-AF65-F5344CB8AC3E}">
        <p14:creationId xmlns:p14="http://schemas.microsoft.com/office/powerpoint/2010/main" val="77281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98E4-8D21-4936-9114-3176A3069064}"/>
              </a:ext>
            </a:extLst>
          </p:cNvPr>
          <p:cNvSpPr>
            <a:spLocks noGrp="1"/>
          </p:cNvSpPr>
          <p:nvPr>
            <p:ph type="title"/>
          </p:nvPr>
        </p:nvSpPr>
        <p:spPr/>
        <p:txBody>
          <a:bodyPr/>
          <a:lstStyle/>
          <a:p>
            <a:r>
              <a:rPr lang="en-US" dirty="0">
                <a:latin typeface="+mj-lt"/>
              </a:rPr>
              <a:t>Counting Bit Strings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99E3C025-D138-48EC-A3DD-0CF9C2851576}"/>
              </a:ext>
            </a:extLst>
          </p:cNvPr>
          <p:cNvSpPr>
            <a:spLocks noGrp="1"/>
          </p:cNvSpPr>
          <p:nvPr>
            <p:ph idx="1"/>
          </p:nvPr>
        </p:nvSpPr>
        <p:spPr>
          <a:xfrm>
            <a:off x="457200" y="1295400"/>
            <a:ext cx="8458200" cy="1399945"/>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 </a:t>
            </a:r>
            <a:r>
              <a:rPr kumimoji="0" lang="en-US" sz="2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Find a recurrence relation and give initial conditions for the number of bit strings of length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without two consecutive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How many such bit strings are there of length five?</a:t>
            </a:r>
          </a:p>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a:t>
            </a:r>
          </a:p>
        </p:txBody>
      </p:sp>
      <p:graphicFrame>
        <p:nvGraphicFramePr>
          <p:cNvPr id="17" name="Object 16">
            <a:extLst>
              <a:ext uri="{FF2B5EF4-FFF2-40B4-BE49-F238E27FC236}">
                <a16:creationId xmlns:a16="http://schemas.microsoft.com/office/drawing/2014/main" id="{4FCF67B9-0410-4819-B287-83581BB2FC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4900272"/>
              </p:ext>
            </p:extLst>
          </p:nvPr>
        </p:nvGraphicFramePr>
        <p:xfrm>
          <a:off x="1905000" y="2286000"/>
          <a:ext cx="290577" cy="402336"/>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0" name=""/>
                      <p:cNvPicPr/>
                      <p:nvPr/>
                    </p:nvPicPr>
                    <p:blipFill>
                      <a:blip r:embed="rId3"/>
                      <a:stretch>
                        <a:fillRect/>
                      </a:stretch>
                    </p:blipFill>
                    <p:spPr>
                      <a:xfrm>
                        <a:off x="1905000" y="2286000"/>
                        <a:ext cx="290577" cy="4023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C97B65A-50E9-49B4-955A-F950AF6AFE56}"/>
              </a:ext>
            </a:extLst>
          </p:cNvPr>
          <p:cNvSpPr>
            <a:spLocks noGrp="1"/>
          </p:cNvSpPr>
          <p:nvPr>
            <p:ph idx="10"/>
          </p:nvPr>
        </p:nvSpPr>
        <p:spPr>
          <a:xfrm>
            <a:off x="2121408" y="2276856"/>
            <a:ext cx="6292566" cy="45659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denote the number of bit strings of length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without two</a:t>
            </a:r>
            <a:endParaRPr lang="en-US" dirty="0"/>
          </a:p>
        </p:txBody>
      </p:sp>
      <p:sp>
        <p:nvSpPr>
          <p:cNvPr id="5" name="Content Placeholder 4">
            <a:extLst>
              <a:ext uri="{FF2B5EF4-FFF2-40B4-BE49-F238E27FC236}">
                <a16:creationId xmlns:a16="http://schemas.microsoft.com/office/drawing/2014/main" id="{8305438E-5947-4134-B2A6-6BB07986B629}"/>
              </a:ext>
            </a:extLst>
          </p:cNvPr>
          <p:cNvSpPr>
            <a:spLocks noGrp="1"/>
          </p:cNvSpPr>
          <p:nvPr>
            <p:ph idx="11"/>
          </p:nvPr>
        </p:nvSpPr>
        <p:spPr>
          <a:xfrm>
            <a:off x="456423" y="2557579"/>
            <a:ext cx="5559074" cy="398068"/>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consecutive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To obtain a recurrence relation for</a:t>
            </a:r>
            <a:endParaRPr lang="en-US" dirty="0"/>
          </a:p>
        </p:txBody>
      </p:sp>
      <p:graphicFrame>
        <p:nvGraphicFramePr>
          <p:cNvPr id="18" name="Object 17">
            <a:extLst>
              <a:ext uri="{FF2B5EF4-FFF2-40B4-BE49-F238E27FC236}">
                <a16:creationId xmlns:a16="http://schemas.microsoft.com/office/drawing/2014/main" id="{A43DC877-5FE2-4A1E-99FF-459024B9523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38767971"/>
              </p:ext>
            </p:extLst>
          </p:nvPr>
        </p:nvGraphicFramePr>
        <p:xfrm>
          <a:off x="5769864" y="2560320"/>
          <a:ext cx="526695" cy="438912"/>
        </p:xfrm>
        <a:graphic>
          <a:graphicData uri="http://schemas.openxmlformats.org/presentationml/2006/ole">
            <mc:AlternateContent xmlns:mc="http://schemas.openxmlformats.org/markup-compatibility/2006">
              <mc:Choice xmlns:v="urn:schemas-microsoft-com:vml" Requires="v">
                <p:oleObj name="Equation" r:id="rId4" imgW="304560" imgH="253800" progId="Equation.DSMT4">
                  <p:embed/>
                </p:oleObj>
              </mc:Choice>
              <mc:Fallback>
                <p:oleObj name="Equation" r:id="rId4" imgW="304560" imgH="253800" progId="Equation.DSMT4">
                  <p:embed/>
                  <p:pic>
                    <p:nvPicPr>
                      <p:cNvPr id="0" name=""/>
                      <p:cNvPicPr/>
                      <p:nvPr/>
                    </p:nvPicPr>
                    <p:blipFill>
                      <a:blip r:embed="rId5"/>
                      <a:stretch>
                        <a:fillRect/>
                      </a:stretch>
                    </p:blipFill>
                    <p:spPr>
                      <a:xfrm>
                        <a:off x="5769864" y="2560320"/>
                        <a:ext cx="526695" cy="43891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3D23306-179F-4CC1-9E22-CCB08229373E}"/>
              </a:ext>
            </a:extLst>
          </p:cNvPr>
          <p:cNvSpPr>
            <a:spLocks noGrp="1"/>
          </p:cNvSpPr>
          <p:nvPr>
            <p:ph idx="12"/>
          </p:nvPr>
        </p:nvSpPr>
        <p:spPr>
          <a:xfrm>
            <a:off x="6199632" y="2569464"/>
            <a:ext cx="2916937" cy="398068"/>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 the number of</a:t>
            </a:r>
            <a:endParaRPr lang="en-US" dirty="0"/>
          </a:p>
        </p:txBody>
      </p:sp>
      <p:sp>
        <p:nvSpPr>
          <p:cNvPr id="7" name="Content Placeholder 6">
            <a:extLst>
              <a:ext uri="{FF2B5EF4-FFF2-40B4-BE49-F238E27FC236}">
                <a16:creationId xmlns:a16="http://schemas.microsoft.com/office/drawing/2014/main" id="{7D4D23D1-D7B3-4192-A33A-EC7D96221C03}"/>
              </a:ext>
            </a:extLst>
          </p:cNvPr>
          <p:cNvSpPr>
            <a:spLocks noGrp="1"/>
          </p:cNvSpPr>
          <p:nvPr>
            <p:ph idx="13"/>
          </p:nvPr>
        </p:nvSpPr>
        <p:spPr>
          <a:xfrm>
            <a:off x="456422" y="2868475"/>
            <a:ext cx="8230377" cy="1956208"/>
          </a:xfrm>
        </p:spPr>
        <p: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strings of length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that do not have two consecutive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 is the number of bit strings ending with a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plus the number of such bit strings ending with a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Now assume that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 </a:t>
            </a:r>
          </a:p>
          <a:p>
            <a:pPr marL="347472" marR="0" lvl="1" indent="-342900" algn="l" defTabSz="457200" rtl="0" eaLnBrk="1" fontAlgn="auto" latinLnBrk="0" hangingPunct="1">
              <a:lnSpc>
                <a:spcPct val="100000"/>
              </a:lnSpc>
              <a:spcBef>
                <a:spcPts val="0"/>
              </a:spcBef>
              <a:spcAft>
                <a:spcPts val="4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bit strings of length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ending with 1 without two consecutive 0s are the bit strings of length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with no two consecutive 0s with a 1 at the end. Hence, there are</a:t>
            </a:r>
            <a:endParaRPr lang="en-US" dirty="0"/>
          </a:p>
        </p:txBody>
      </p:sp>
      <p:graphicFrame>
        <p:nvGraphicFramePr>
          <p:cNvPr id="19" name="Object 18">
            <a:extLst>
              <a:ext uri="{FF2B5EF4-FFF2-40B4-BE49-F238E27FC236}">
                <a16:creationId xmlns:a16="http://schemas.microsoft.com/office/drawing/2014/main" id="{18EF87A2-94AE-49C3-AF65-DA274CB27A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3280224"/>
              </p:ext>
            </p:extLst>
          </p:nvPr>
        </p:nvGraphicFramePr>
        <p:xfrm>
          <a:off x="1219200" y="4462272"/>
          <a:ext cx="467360" cy="365760"/>
        </p:xfrm>
        <a:graphic>
          <a:graphicData uri="http://schemas.openxmlformats.org/presentationml/2006/ole">
            <mc:AlternateContent xmlns:mc="http://schemas.openxmlformats.org/markup-compatibility/2006">
              <mc:Choice xmlns:v="urn:schemas-microsoft-com:vml" Requires="v">
                <p:oleObj name="Equation" r:id="rId6" imgW="291960" imgH="228600" progId="Equation.DSMT4">
                  <p:embed/>
                </p:oleObj>
              </mc:Choice>
              <mc:Fallback>
                <p:oleObj name="Equation" r:id="rId6" imgW="291960" imgH="228600" progId="Equation.DSMT4">
                  <p:embed/>
                  <p:pic>
                    <p:nvPicPr>
                      <p:cNvPr id="0" name=""/>
                      <p:cNvPicPr/>
                      <p:nvPr/>
                    </p:nvPicPr>
                    <p:blipFill>
                      <a:blip r:embed="rId7"/>
                      <a:stretch>
                        <a:fillRect/>
                      </a:stretch>
                    </p:blipFill>
                    <p:spPr>
                      <a:xfrm>
                        <a:off x="1219200" y="4462272"/>
                        <a:ext cx="467360" cy="36576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5DF537D-EC82-442E-A6B4-377AC1DABEDB}"/>
              </a:ext>
            </a:extLst>
          </p:cNvPr>
          <p:cNvSpPr>
            <a:spLocks noGrp="1"/>
          </p:cNvSpPr>
          <p:nvPr>
            <p:ph idx="14"/>
          </p:nvPr>
        </p:nvSpPr>
        <p:spPr>
          <a:xfrm>
            <a:off x="1563624" y="4443984"/>
            <a:ext cx="1929384" cy="354509"/>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such bit strings.</a:t>
            </a:r>
            <a:endParaRPr lang="en-US" dirty="0"/>
          </a:p>
        </p:txBody>
      </p:sp>
      <p:sp>
        <p:nvSpPr>
          <p:cNvPr id="9" name="Content Placeholder 8">
            <a:extLst>
              <a:ext uri="{FF2B5EF4-FFF2-40B4-BE49-F238E27FC236}">
                <a16:creationId xmlns:a16="http://schemas.microsoft.com/office/drawing/2014/main" id="{E533E800-A3F5-49B1-A21F-4D534FAD7BB5}"/>
              </a:ext>
            </a:extLst>
          </p:cNvPr>
          <p:cNvSpPr>
            <a:spLocks noGrp="1"/>
          </p:cNvSpPr>
          <p:nvPr>
            <p:ph idx="15"/>
          </p:nvPr>
        </p:nvSpPr>
        <p:spPr>
          <a:xfrm>
            <a:off x="456421" y="4774994"/>
            <a:ext cx="4496579" cy="1525524"/>
          </a:xfrm>
        </p:spPr>
        <p:txBody>
          <a:bodyPr/>
          <a:lstStyle/>
          <a:p>
            <a:pPr marL="347472" marR="0" lvl="1" indent="-342900" algn="l" defTabSz="457200" rtl="0" eaLnBrk="1" fontAlgn="auto" latinLnBrk="0" hangingPunct="1">
              <a:lnSpc>
                <a:spcPct val="100000"/>
              </a:lnSpc>
              <a:spcBef>
                <a:spcPts val="0"/>
              </a:spcBef>
              <a:spcAft>
                <a:spcPts val="40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bit strings of length n ending with 0 without two consecutive 0s are the bit strings of length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 with no two consecutive 0s with 10 at the end. Hence, there are</a:t>
            </a:r>
            <a:endParaRPr lang="en-US" dirty="0"/>
          </a:p>
        </p:txBody>
      </p:sp>
      <p:graphicFrame>
        <p:nvGraphicFramePr>
          <p:cNvPr id="20" name="Object 19">
            <a:extLst>
              <a:ext uri="{FF2B5EF4-FFF2-40B4-BE49-F238E27FC236}">
                <a16:creationId xmlns:a16="http://schemas.microsoft.com/office/drawing/2014/main" id="{B5AA5B7E-ADD7-4767-8E66-1B1AEC2C28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52216140"/>
              </p:ext>
            </p:extLst>
          </p:nvPr>
        </p:nvGraphicFramePr>
        <p:xfrm>
          <a:off x="1774953" y="5882640"/>
          <a:ext cx="426720" cy="365760"/>
        </p:xfrm>
        <a:graphic>
          <a:graphicData uri="http://schemas.openxmlformats.org/presentationml/2006/ole">
            <mc:AlternateContent xmlns:mc="http://schemas.openxmlformats.org/markup-compatibility/2006">
              <mc:Choice xmlns:v="urn:schemas-microsoft-com:vml" Requires="v">
                <p:oleObj name="Equation" r:id="rId8" imgW="266400" imgH="228600" progId="Equation.DSMT4">
                  <p:embed/>
                </p:oleObj>
              </mc:Choice>
              <mc:Fallback>
                <p:oleObj name="Equation" r:id="rId8" imgW="266400" imgH="228600" progId="Equation.DSMT4">
                  <p:embed/>
                  <p:pic>
                    <p:nvPicPr>
                      <p:cNvPr id="0" name=""/>
                      <p:cNvPicPr/>
                      <p:nvPr/>
                    </p:nvPicPr>
                    <p:blipFill>
                      <a:blip r:embed="rId9"/>
                      <a:stretch>
                        <a:fillRect/>
                      </a:stretch>
                    </p:blipFill>
                    <p:spPr>
                      <a:xfrm>
                        <a:off x="1774953" y="5882640"/>
                        <a:ext cx="426720" cy="36576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569D1FBE-D445-4C50-B346-53A703502288}"/>
              </a:ext>
            </a:extLst>
          </p:cNvPr>
          <p:cNvSpPr>
            <a:spLocks noGrp="1"/>
          </p:cNvSpPr>
          <p:nvPr>
            <p:ph idx="16"/>
          </p:nvPr>
        </p:nvSpPr>
        <p:spPr>
          <a:xfrm>
            <a:off x="2130552" y="5861304"/>
            <a:ext cx="1828800" cy="36576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such bit strings.</a:t>
            </a:r>
            <a:endParaRPr lang="en-US" dirty="0"/>
          </a:p>
        </p:txBody>
      </p:sp>
      <p:sp>
        <p:nvSpPr>
          <p:cNvPr id="11" name="Content Placeholder 10">
            <a:extLst>
              <a:ext uri="{FF2B5EF4-FFF2-40B4-BE49-F238E27FC236}">
                <a16:creationId xmlns:a16="http://schemas.microsoft.com/office/drawing/2014/main" id="{286623CA-FB32-48DC-ACCC-2AB4DA1029AB}"/>
              </a:ext>
            </a:extLst>
          </p:cNvPr>
          <p:cNvSpPr>
            <a:spLocks noGrp="1"/>
          </p:cNvSpPr>
          <p:nvPr>
            <p:ph idx="17"/>
          </p:nvPr>
        </p:nvSpPr>
        <p:spPr>
          <a:xfrm>
            <a:off x="456420" y="6167930"/>
            <a:ext cx="2141492" cy="400664"/>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conclude that</a:t>
            </a:r>
            <a:endParaRPr lang="en-US" dirty="0"/>
          </a:p>
        </p:txBody>
      </p:sp>
      <p:graphicFrame>
        <p:nvGraphicFramePr>
          <p:cNvPr id="21" name="Object 20">
            <a:extLst>
              <a:ext uri="{FF2B5EF4-FFF2-40B4-BE49-F238E27FC236}">
                <a16:creationId xmlns:a16="http://schemas.microsoft.com/office/drawing/2014/main" id="{A3104BD9-6EA5-4643-A622-60B71C9014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5964976"/>
              </p:ext>
            </p:extLst>
          </p:nvPr>
        </p:nvGraphicFramePr>
        <p:xfrm>
          <a:off x="2386584" y="6199632"/>
          <a:ext cx="1698752" cy="402336"/>
        </p:xfrm>
        <a:graphic>
          <a:graphicData uri="http://schemas.openxmlformats.org/presentationml/2006/ole">
            <mc:AlternateContent xmlns:mc="http://schemas.openxmlformats.org/markup-compatibility/2006">
              <mc:Choice xmlns:v="urn:schemas-microsoft-com:vml" Requires="v">
                <p:oleObj name="Equation" r:id="rId10" imgW="965160" imgH="228600" progId="Equation.DSMT4">
                  <p:embed/>
                </p:oleObj>
              </mc:Choice>
              <mc:Fallback>
                <p:oleObj name="Equation" r:id="rId10" imgW="965160" imgH="228600" progId="Equation.DSMT4">
                  <p:embed/>
                  <p:pic>
                    <p:nvPicPr>
                      <p:cNvPr id="0" name=""/>
                      <p:cNvPicPr/>
                      <p:nvPr/>
                    </p:nvPicPr>
                    <p:blipFill>
                      <a:blip r:embed="rId11"/>
                      <a:stretch>
                        <a:fillRect/>
                      </a:stretch>
                    </p:blipFill>
                    <p:spPr>
                      <a:xfrm>
                        <a:off x="2386584" y="6199632"/>
                        <a:ext cx="1698752" cy="40233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DA4D7DDC-CE59-404C-8792-4C0FE841C83B}"/>
              </a:ext>
            </a:extLst>
          </p:cNvPr>
          <p:cNvSpPr>
            <a:spLocks noGrp="1"/>
          </p:cNvSpPr>
          <p:nvPr>
            <p:ph idx="18"/>
          </p:nvPr>
        </p:nvSpPr>
        <p:spPr>
          <a:xfrm>
            <a:off x="3977640" y="6188506"/>
            <a:ext cx="1318533" cy="353415"/>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pic>
        <p:nvPicPr>
          <p:cNvPr id="15" name="Picture 3" descr="Two bit strings of length N with no two consecutive zeros.&#10;">
            <a:extLst>
              <a:ext uri="{FF2B5EF4-FFF2-40B4-BE49-F238E27FC236}">
                <a16:creationId xmlns:a16="http://schemas.microsoft.com/office/drawing/2014/main" id="{9B1AB616-391B-4764-96D5-57D58B3202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4771954"/>
            <a:ext cx="4006566" cy="14764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900D9B58-DA78-4A06-8554-B5D90B69A94C}"/>
              </a:ext>
            </a:extLst>
          </p:cNvPr>
          <p:cNvSpPr>
            <a:spLocks noGrp="1"/>
          </p:cNvSpPr>
          <p:nvPr>
            <p:ph type="body" sz="quarter" idx="39"/>
          </p:nvPr>
        </p:nvSpPr>
        <p:spPr/>
        <p:txBody>
          <a:bodyPr/>
          <a:lstStyle/>
          <a:p>
            <a:r>
              <a:rPr lang="en-US" dirty="0">
                <a:hlinkClick r:id="rId13" action="ppaction://hlinksldjump"/>
              </a:rPr>
              <a:t>Access the text alternative for slide images.</a:t>
            </a:r>
            <a:endParaRPr lang="en-US" dirty="0"/>
          </a:p>
        </p:txBody>
      </p:sp>
      <p:sp>
        <p:nvSpPr>
          <p:cNvPr id="16" name="Slide Number Placeholder 5">
            <a:extLst>
              <a:ext uri="{FF2B5EF4-FFF2-40B4-BE49-F238E27FC236}">
                <a16:creationId xmlns:a16="http://schemas.microsoft.com/office/drawing/2014/main" id="{9FFD7F16-3A43-40F2-9E63-AF7D07EB593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13</a:t>
            </a:fld>
            <a:endParaRPr lang="en-US" dirty="0">
              <a:solidFill>
                <a:schemeClr val="bg1"/>
              </a:solidFill>
              <a:latin typeface="Calibri (Body)"/>
            </a:endParaRPr>
          </a:p>
        </p:txBody>
      </p:sp>
    </p:spTree>
    <p:extLst>
      <p:ext uri="{BB962C8B-B14F-4D97-AF65-F5344CB8AC3E}">
        <p14:creationId xmlns:p14="http://schemas.microsoft.com/office/powerpoint/2010/main" val="143910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2086-2A20-4FB1-8035-1F691BDF683A}"/>
              </a:ext>
            </a:extLst>
          </p:cNvPr>
          <p:cNvSpPr>
            <a:spLocks noGrp="1"/>
          </p:cNvSpPr>
          <p:nvPr>
            <p:ph type="title"/>
          </p:nvPr>
        </p:nvSpPr>
        <p:spPr/>
        <p:txBody>
          <a:bodyPr/>
          <a:lstStyle/>
          <a:p>
            <a:r>
              <a:rPr lang="en-US" dirty="0">
                <a:latin typeface="+mj-lt"/>
              </a:rPr>
              <a:t>Bit Strings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818C92EF-EE0E-4964-A007-067784C46238}"/>
              </a:ext>
            </a:extLst>
          </p:cNvPr>
          <p:cNvSpPr>
            <a:spLocks noGrp="1"/>
          </p:cNvSpPr>
          <p:nvPr>
            <p:ph idx="1"/>
          </p:nvPr>
        </p:nvSpPr>
        <p:spPr>
          <a:xfrm>
            <a:off x="457200" y="1295400"/>
            <a:ext cx="8458200" cy="42672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initial conditions are:</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lang="en-US" sz="2200" i="1" dirty="0">
                <a:solidFill>
                  <a:prstClr val="black"/>
                </a:solidFill>
                <a:latin typeface="Calibri (Body)"/>
              </a:rPr>
              <a:t>  </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B14945F0-45EC-443F-88CE-8832C8FDC7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6553680"/>
              </p:ext>
            </p:extLst>
          </p:nvPr>
        </p:nvGraphicFramePr>
        <p:xfrm>
          <a:off x="859536" y="1783080"/>
          <a:ext cx="829055" cy="438912"/>
        </p:xfrm>
        <a:graphic>
          <a:graphicData uri="http://schemas.openxmlformats.org/presentationml/2006/ole">
            <mc:AlternateContent xmlns:mc="http://schemas.openxmlformats.org/markup-compatibility/2006">
              <mc:Choice xmlns:v="urn:schemas-microsoft-com:vml" Requires="v">
                <p:oleObj name="Equation" r:id="rId2" imgW="431640" imgH="228600" progId="Equation.DSMT4">
                  <p:embed/>
                </p:oleObj>
              </mc:Choice>
              <mc:Fallback>
                <p:oleObj name="Equation" r:id="rId2" imgW="431640" imgH="228600" progId="Equation.DSMT4">
                  <p:embed/>
                  <p:pic>
                    <p:nvPicPr>
                      <p:cNvPr id="0" name=""/>
                      <p:cNvPicPr/>
                      <p:nvPr/>
                    </p:nvPicPr>
                    <p:blipFill>
                      <a:blip r:embed="rId3"/>
                      <a:stretch>
                        <a:fillRect/>
                      </a:stretch>
                    </p:blipFill>
                    <p:spPr>
                      <a:xfrm>
                        <a:off x="859536" y="1783080"/>
                        <a:ext cx="829055" cy="43891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7C82394-F0AD-473A-94CC-A1A4856FFCFD}"/>
              </a:ext>
            </a:extLst>
          </p:cNvPr>
          <p:cNvSpPr>
            <a:spLocks noGrp="1"/>
          </p:cNvSpPr>
          <p:nvPr>
            <p:ph idx="10"/>
          </p:nvPr>
        </p:nvSpPr>
        <p:spPr>
          <a:xfrm>
            <a:off x="457200" y="1753374"/>
            <a:ext cx="8469375" cy="742532"/>
          </a:xfrm>
        </p:spPr>
        <p:txBody>
          <a:bodyPr/>
          <a:lstStyle/>
          <a:p>
            <a:pPr marL="1161288" marR="0" lvl="1" indent="0" algn="l" defTabSz="457200" rtl="0" eaLnBrk="1" fontAlgn="auto" latinLnBrk="0" hangingPunct="1">
              <a:lnSpc>
                <a:spcPct val="100000"/>
              </a:lnSpc>
              <a:spcBef>
                <a:spcPts val="0"/>
              </a:spcBef>
              <a:spcAft>
                <a:spcPts val="6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since both the bit strings 0 and 1 do not have consecutive 0s. </a:t>
            </a:r>
          </a:p>
          <a:p>
            <a:pPr marL="347472" marR="0" lvl="1" algn="l" defTabSz="457200" rtl="0" eaLnBrk="1" fontAlgn="auto" latinLnBrk="0" hangingPunct="1">
              <a:lnSpc>
                <a:spcPct val="100000"/>
              </a:lnSpc>
              <a:spcBef>
                <a:spcPts val="0"/>
              </a:spcBef>
              <a:spcAft>
                <a:spcPts val="600"/>
              </a:spcAft>
              <a:buClr>
                <a:srgbClr val="04617B"/>
              </a:buClr>
              <a:buSzTx/>
              <a:tabLst/>
              <a:defRPr/>
            </a:pPr>
            <a:r>
              <a:rPr kumimoji="0" lang="en-US" sz="2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8EE7A037-C567-4245-8DCC-AA449EBDB7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7713580"/>
              </p:ext>
            </p:extLst>
          </p:nvPr>
        </p:nvGraphicFramePr>
        <p:xfrm>
          <a:off x="859536" y="2186940"/>
          <a:ext cx="846328" cy="448056"/>
        </p:xfrm>
        <a:graphic>
          <a:graphicData uri="http://schemas.openxmlformats.org/presentationml/2006/ole">
            <mc:AlternateContent xmlns:mc="http://schemas.openxmlformats.org/markup-compatibility/2006">
              <mc:Choice xmlns:v="urn:schemas-microsoft-com:vml" Requires="v">
                <p:oleObj name="Equation" r:id="rId4" imgW="431640" imgH="228600" progId="Equation.DSMT4">
                  <p:embed/>
                </p:oleObj>
              </mc:Choice>
              <mc:Fallback>
                <p:oleObj name="Equation" r:id="rId4" imgW="431640" imgH="228600" progId="Equation.DSMT4">
                  <p:embed/>
                  <p:pic>
                    <p:nvPicPr>
                      <p:cNvPr id="0" name=""/>
                      <p:cNvPicPr/>
                      <p:nvPr/>
                    </p:nvPicPr>
                    <p:blipFill>
                      <a:blip r:embed="rId5"/>
                      <a:stretch>
                        <a:fillRect/>
                      </a:stretch>
                    </p:blipFill>
                    <p:spPr>
                      <a:xfrm>
                        <a:off x="859536" y="2186940"/>
                        <a:ext cx="846328" cy="44805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CB61A6A-6EFA-441C-A682-E3C9AEB9C2EE}"/>
              </a:ext>
            </a:extLst>
          </p:cNvPr>
          <p:cNvSpPr>
            <a:spLocks noGrp="1"/>
          </p:cNvSpPr>
          <p:nvPr>
            <p:ph idx="11"/>
          </p:nvPr>
        </p:nvSpPr>
        <p:spPr>
          <a:xfrm>
            <a:off x="1627124" y="2167654"/>
            <a:ext cx="7391400" cy="486627"/>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since the bit strings 01, 10, and 11 do not have consecutive</a:t>
            </a:r>
            <a:endParaRPr lang="en-US" dirty="0"/>
          </a:p>
        </p:txBody>
      </p:sp>
      <p:sp>
        <p:nvSpPr>
          <p:cNvPr id="6" name="Content Placeholder 5">
            <a:extLst>
              <a:ext uri="{FF2B5EF4-FFF2-40B4-BE49-F238E27FC236}">
                <a16:creationId xmlns:a16="http://schemas.microsoft.com/office/drawing/2014/main" id="{B369D8B0-F5FA-458A-A41A-3B35CB2D586E}"/>
              </a:ext>
            </a:extLst>
          </p:cNvPr>
          <p:cNvSpPr>
            <a:spLocks noGrp="1"/>
          </p:cNvSpPr>
          <p:nvPr>
            <p:ph idx="12"/>
          </p:nvPr>
        </p:nvSpPr>
        <p:spPr>
          <a:xfrm>
            <a:off x="446024" y="2515191"/>
            <a:ext cx="2687320" cy="867587"/>
          </a:xfrm>
        </p:spPr>
        <p:txBody>
          <a:bodyPr/>
          <a:lstStyle/>
          <a:p>
            <a:pPr marL="347472" marR="0" lvl="1" indent="0" algn="l" defTabSz="457200" rtl="0" eaLnBrk="1" fontAlgn="auto" latinLnBrk="0" hangingPunct="1">
              <a:lnSpc>
                <a:spcPct val="100000"/>
              </a:lnSpc>
              <a:spcBef>
                <a:spcPts val="0"/>
              </a:spcBef>
              <a:spcAft>
                <a:spcPts val="600"/>
              </a:spcAft>
              <a:buClr>
                <a:srgbClr val="04617B"/>
              </a:buClr>
              <a:buSzTx/>
              <a:buNone/>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0s, while 00 does.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To obtain</a:t>
            </a:r>
            <a:endParaRPr lang="en-US" dirty="0"/>
          </a:p>
        </p:txBody>
      </p:sp>
      <p:graphicFrame>
        <p:nvGraphicFramePr>
          <p:cNvPr id="18" name="Object 17">
            <a:extLst>
              <a:ext uri="{FF2B5EF4-FFF2-40B4-BE49-F238E27FC236}">
                <a16:creationId xmlns:a16="http://schemas.microsoft.com/office/drawing/2014/main" id="{DA89D92B-E924-4F68-B507-7515010D8B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7945526"/>
              </p:ext>
            </p:extLst>
          </p:nvPr>
        </p:nvGraphicFramePr>
        <p:xfrm>
          <a:off x="1810512" y="2965076"/>
          <a:ext cx="438150" cy="463924"/>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1810512" y="2965076"/>
                        <a:ext cx="438150" cy="46392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E855123-E718-4F2C-A5C4-E43300132A68}"/>
              </a:ext>
            </a:extLst>
          </p:cNvPr>
          <p:cNvSpPr>
            <a:spLocks noGrp="1"/>
          </p:cNvSpPr>
          <p:nvPr>
            <p:ph idx="13"/>
          </p:nvPr>
        </p:nvSpPr>
        <p:spPr>
          <a:xfrm>
            <a:off x="457200" y="2928195"/>
            <a:ext cx="8240776" cy="1244202"/>
          </a:xfrm>
        </p:spPr>
        <p:txBody>
          <a:bodyPr/>
          <a:lstStyle/>
          <a:p>
            <a:pPr marL="1719072"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we use the recurrence relation three times to </a:t>
            </a:r>
          </a:p>
          <a:p>
            <a:pPr marL="0" marR="0" lvl="0" indent="0" algn="l" defTabSz="457200" rtl="0" eaLnBrk="1" fontAlgn="auto" latinLnBrk="0" hangingPunct="1">
              <a:lnSpc>
                <a:spcPct val="100000"/>
              </a:lnSpc>
              <a:spcBef>
                <a:spcPts val="0"/>
              </a:spcBef>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find that:</a:t>
            </a:r>
          </a:p>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p>
        </p:txBody>
      </p:sp>
      <p:graphicFrame>
        <p:nvGraphicFramePr>
          <p:cNvPr id="19" name="Object 18">
            <a:extLst>
              <a:ext uri="{FF2B5EF4-FFF2-40B4-BE49-F238E27FC236}">
                <a16:creationId xmlns:a16="http://schemas.microsoft.com/office/drawing/2014/main" id="{75D7C062-0CA1-416D-A92C-3185A3FB10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7918997"/>
              </p:ext>
            </p:extLst>
          </p:nvPr>
        </p:nvGraphicFramePr>
        <p:xfrm>
          <a:off x="914400" y="3827463"/>
          <a:ext cx="2757488" cy="420687"/>
        </p:xfrm>
        <a:graphic>
          <a:graphicData uri="http://schemas.openxmlformats.org/presentationml/2006/ole">
            <mc:AlternateContent xmlns:mc="http://schemas.openxmlformats.org/markup-compatibility/2006">
              <mc:Choice xmlns:v="urn:schemas-microsoft-com:vml" Requires="v">
                <p:oleObj name="Equation" r:id="rId8" imgW="1498320" imgH="228600" progId="Equation.DSMT4">
                  <p:embed/>
                </p:oleObj>
              </mc:Choice>
              <mc:Fallback>
                <p:oleObj name="Equation" r:id="rId8" imgW="1498320" imgH="228600" progId="Equation.DSMT4">
                  <p:embed/>
                  <p:pic>
                    <p:nvPicPr>
                      <p:cNvPr id="0" name=""/>
                      <p:cNvPicPr/>
                      <p:nvPr/>
                    </p:nvPicPr>
                    <p:blipFill>
                      <a:blip r:embed="rId9"/>
                      <a:stretch>
                        <a:fillRect/>
                      </a:stretch>
                    </p:blipFill>
                    <p:spPr>
                      <a:xfrm>
                        <a:off x="914400" y="3827463"/>
                        <a:ext cx="2757488" cy="42068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76B5B1A-FB50-4E54-8484-04BBA3BCDD81}"/>
              </a:ext>
            </a:extLst>
          </p:cNvPr>
          <p:cNvSpPr>
            <a:spLocks noGrp="1"/>
          </p:cNvSpPr>
          <p:nvPr>
            <p:ph idx="14"/>
          </p:nvPr>
        </p:nvSpPr>
        <p:spPr>
          <a:xfrm>
            <a:off x="459613" y="4211558"/>
            <a:ext cx="501904" cy="405721"/>
          </a:xfrm>
        </p:spPr>
        <p:txBody>
          <a:bodyPr/>
          <a:lstStyle/>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lang="en-US" sz="2200" dirty="0">
                <a:solidFill>
                  <a:prstClr val="black"/>
                </a:solidFill>
                <a:latin typeface="Calibri (Body)"/>
                <a:ea typeface="Cambria Math" pitchFamily="18" charset="0"/>
              </a:rPr>
              <a:t> </a:t>
            </a:r>
            <a:r>
              <a:rPr kumimoji="0" lang="en-US" sz="2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lang="en-US" sz="2200" i="1" dirty="0">
                <a:solidFill>
                  <a:prstClr val="black"/>
                </a:solidFill>
                <a:latin typeface="Calibri (Body)"/>
              </a:rPr>
              <a:t> </a:t>
            </a:r>
            <a:endParaRPr lang="en-US" sz="2200" dirty="0"/>
          </a:p>
        </p:txBody>
      </p:sp>
      <p:graphicFrame>
        <p:nvGraphicFramePr>
          <p:cNvPr id="20" name="Object 19">
            <a:extLst>
              <a:ext uri="{FF2B5EF4-FFF2-40B4-BE49-F238E27FC236}">
                <a16:creationId xmlns:a16="http://schemas.microsoft.com/office/drawing/2014/main" id="{CB136C81-BF62-40DD-83E9-190C365C27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2822904"/>
              </p:ext>
            </p:extLst>
          </p:nvPr>
        </p:nvGraphicFramePr>
        <p:xfrm>
          <a:off x="914400" y="4237038"/>
          <a:ext cx="2757488" cy="420687"/>
        </p:xfrm>
        <a:graphic>
          <a:graphicData uri="http://schemas.openxmlformats.org/presentationml/2006/ole">
            <mc:AlternateContent xmlns:mc="http://schemas.openxmlformats.org/markup-compatibility/2006">
              <mc:Choice xmlns:v="urn:schemas-microsoft-com:vml" Requires="v">
                <p:oleObj name="Equation" r:id="rId10" imgW="1498320" imgH="228600" progId="Equation.DSMT4">
                  <p:embed/>
                </p:oleObj>
              </mc:Choice>
              <mc:Fallback>
                <p:oleObj name="Equation" r:id="rId10" imgW="1498320" imgH="228600" progId="Equation.DSMT4">
                  <p:embed/>
                  <p:pic>
                    <p:nvPicPr>
                      <p:cNvPr id="0" name=""/>
                      <p:cNvPicPr/>
                      <p:nvPr/>
                    </p:nvPicPr>
                    <p:blipFill>
                      <a:blip r:embed="rId11"/>
                      <a:stretch>
                        <a:fillRect/>
                      </a:stretch>
                    </p:blipFill>
                    <p:spPr>
                      <a:xfrm>
                        <a:off x="914400" y="4237038"/>
                        <a:ext cx="2757488" cy="42068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D088258-099D-4F38-A09E-91FA68E48F86}"/>
              </a:ext>
            </a:extLst>
          </p:cNvPr>
          <p:cNvSpPr>
            <a:spLocks noGrp="1"/>
          </p:cNvSpPr>
          <p:nvPr>
            <p:ph idx="15"/>
          </p:nvPr>
        </p:nvSpPr>
        <p:spPr>
          <a:xfrm>
            <a:off x="459486" y="4627528"/>
            <a:ext cx="400050" cy="403740"/>
          </a:xfrm>
        </p:spPr>
        <p:txBody>
          <a:bodyPr/>
          <a:lstStyle/>
          <a:p>
            <a:pPr marL="347472" marR="0" lvl="1" indent="-342900" algn="l" defTabSz="457200" rtl="0" eaLnBrk="1" fontAlgn="auto" latinLnBrk="0" hangingPunct="1">
              <a:lnSpc>
                <a:spcPct val="100000"/>
              </a:lnSpc>
              <a:spcBef>
                <a:spcPts val="0"/>
              </a:spcBef>
              <a:spcAft>
                <a:spcPts val="600"/>
              </a:spcAft>
              <a:buClr>
                <a:srgbClr val="04617B"/>
              </a:buClr>
              <a:buSzTx/>
              <a:buFont typeface="Arial" panose="020B0604020202020204" pitchFamily="34" charset="0"/>
              <a:buChar char="•"/>
              <a:tabLst/>
              <a:defRPr/>
            </a:pPr>
            <a:r>
              <a:rPr lang="en-US" sz="2200" i="1" dirty="0">
                <a:solidFill>
                  <a:prstClr val="black"/>
                </a:solidFill>
                <a:latin typeface="Calibri (Body)"/>
              </a:rPr>
              <a:t> </a:t>
            </a:r>
            <a:endParaRPr lang="en-US" dirty="0"/>
          </a:p>
        </p:txBody>
      </p:sp>
      <p:graphicFrame>
        <p:nvGraphicFramePr>
          <p:cNvPr id="21" name="Object 20">
            <a:extLst>
              <a:ext uri="{FF2B5EF4-FFF2-40B4-BE49-F238E27FC236}">
                <a16:creationId xmlns:a16="http://schemas.microsoft.com/office/drawing/2014/main" id="{7E5296AA-2C00-4D07-A149-267D10D27E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2212659"/>
              </p:ext>
            </p:extLst>
          </p:nvPr>
        </p:nvGraphicFramePr>
        <p:xfrm>
          <a:off x="914400" y="4651375"/>
          <a:ext cx="2921000" cy="420688"/>
        </p:xfrm>
        <a:graphic>
          <a:graphicData uri="http://schemas.openxmlformats.org/presentationml/2006/ole">
            <mc:AlternateContent xmlns:mc="http://schemas.openxmlformats.org/markup-compatibility/2006">
              <mc:Choice xmlns:v="urn:schemas-microsoft-com:vml" Requires="v">
                <p:oleObj name="Equation" r:id="rId12" imgW="1587240" imgH="228600" progId="Equation.DSMT4">
                  <p:embed/>
                </p:oleObj>
              </mc:Choice>
              <mc:Fallback>
                <p:oleObj name="Equation" r:id="rId12" imgW="1587240" imgH="228600" progId="Equation.DSMT4">
                  <p:embed/>
                  <p:pic>
                    <p:nvPicPr>
                      <p:cNvPr id="0" name=""/>
                      <p:cNvPicPr/>
                      <p:nvPr/>
                    </p:nvPicPr>
                    <p:blipFill>
                      <a:blip r:embed="rId13"/>
                      <a:stretch>
                        <a:fillRect/>
                      </a:stretch>
                    </p:blipFill>
                    <p:spPr>
                      <a:xfrm>
                        <a:off x="914400" y="4651375"/>
                        <a:ext cx="2921000" cy="42068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6C2D5E0-7EA6-4B1B-AF4C-846A5AACCF10}"/>
              </a:ext>
            </a:extLst>
          </p:cNvPr>
          <p:cNvSpPr>
            <a:spLocks noGrp="1"/>
          </p:cNvSpPr>
          <p:nvPr>
            <p:ph idx="16"/>
          </p:nvPr>
        </p:nvSpPr>
        <p:spPr>
          <a:xfrm>
            <a:off x="457200" y="5486400"/>
            <a:ext cx="8458200" cy="841248"/>
          </a:xfrm>
          <a:ln>
            <a:solidFill>
              <a:srgbClr val="0461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a:t>
            </a:r>
            <a:endParaRPr kumimoji="0" lang="en-US" sz="2200" b="0" i="0" u="none" strike="noStrike" kern="1200" cap="none" spc="0" normalizeH="0" baseline="-2500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22" name="Object 21">
            <a:extLst>
              <a:ext uri="{FF2B5EF4-FFF2-40B4-BE49-F238E27FC236}">
                <a16:creationId xmlns:a16="http://schemas.microsoft.com/office/drawing/2014/main" id="{C3984D07-0336-4007-92E7-918A1114011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7270858"/>
              </p:ext>
            </p:extLst>
          </p:nvPr>
        </p:nvGraphicFramePr>
        <p:xfrm>
          <a:off x="1655064" y="5486693"/>
          <a:ext cx="570611" cy="475509"/>
        </p:xfrm>
        <a:graphic>
          <a:graphicData uri="http://schemas.openxmlformats.org/presentationml/2006/ole">
            <mc:AlternateContent xmlns:mc="http://schemas.openxmlformats.org/markup-compatibility/2006">
              <mc:Choice xmlns:v="urn:schemas-microsoft-com:vml" Requires="v">
                <p:oleObj name="Equation" r:id="rId14" imgW="304560" imgH="253800" progId="Equation.DSMT4">
                  <p:embed/>
                </p:oleObj>
              </mc:Choice>
              <mc:Fallback>
                <p:oleObj name="Equation" r:id="rId14" imgW="304560" imgH="253800" progId="Equation.DSMT4">
                  <p:embed/>
                  <p:pic>
                    <p:nvPicPr>
                      <p:cNvPr id="0" name=""/>
                      <p:cNvPicPr/>
                      <p:nvPr/>
                    </p:nvPicPr>
                    <p:blipFill>
                      <a:blip r:embed="rId15"/>
                      <a:stretch>
                        <a:fillRect/>
                      </a:stretch>
                    </p:blipFill>
                    <p:spPr>
                      <a:xfrm>
                        <a:off x="1655064" y="5486693"/>
                        <a:ext cx="570611" cy="47550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9A8402A-30D1-4932-8696-907B108D6F07}"/>
              </a:ext>
            </a:extLst>
          </p:cNvPr>
          <p:cNvSpPr>
            <a:spLocks noGrp="1"/>
          </p:cNvSpPr>
          <p:nvPr>
            <p:ph idx="17"/>
          </p:nvPr>
        </p:nvSpPr>
        <p:spPr>
          <a:xfrm>
            <a:off x="457200" y="5486399"/>
            <a:ext cx="8458200" cy="786912"/>
          </a:xfrm>
        </p:spPr>
        <p:txBody>
          <a:bodyPr/>
          <a:lstStyle/>
          <a:p>
            <a:pPr marL="1691640">
              <a:spcBef>
                <a:spcPts val="0"/>
              </a:spcBef>
              <a:spcAft>
                <a:spcPts val="0"/>
              </a:spcAft>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satisfies the same recurrence relation as the Fibonacci </a:t>
            </a:r>
          </a:p>
          <a:p>
            <a:pPr>
              <a:spcBef>
                <a:spcPts val="0"/>
              </a:spcBef>
              <a:spcAft>
                <a:spcPts val="0"/>
              </a:spcAft>
            </a:pPr>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sequence. Since</a:t>
            </a:r>
            <a:endParaRPr lang="en-US" dirty="0"/>
          </a:p>
        </p:txBody>
      </p:sp>
      <p:graphicFrame>
        <p:nvGraphicFramePr>
          <p:cNvPr id="23" name="Object 22">
            <a:extLst>
              <a:ext uri="{FF2B5EF4-FFF2-40B4-BE49-F238E27FC236}">
                <a16:creationId xmlns:a16="http://schemas.microsoft.com/office/drawing/2014/main" id="{1956576A-8707-48A1-A4D8-5DFA675659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0825254"/>
              </p:ext>
            </p:extLst>
          </p:nvPr>
        </p:nvGraphicFramePr>
        <p:xfrm>
          <a:off x="2395728" y="5843016"/>
          <a:ext cx="2079747" cy="420623"/>
        </p:xfrm>
        <a:graphic>
          <a:graphicData uri="http://schemas.openxmlformats.org/presentationml/2006/ole">
            <mc:AlternateContent xmlns:mc="http://schemas.openxmlformats.org/markup-compatibility/2006">
              <mc:Choice xmlns:v="urn:schemas-microsoft-com:vml" Requires="v">
                <p:oleObj name="Equation" r:id="rId16" imgW="1130040" imgH="228600" progId="Equation.DSMT4">
                  <p:embed/>
                </p:oleObj>
              </mc:Choice>
              <mc:Fallback>
                <p:oleObj name="Equation" r:id="rId16" imgW="1130040" imgH="228600" progId="Equation.DSMT4">
                  <p:embed/>
                  <p:pic>
                    <p:nvPicPr>
                      <p:cNvPr id="0" name=""/>
                      <p:cNvPicPr/>
                      <p:nvPr/>
                    </p:nvPicPr>
                    <p:blipFill>
                      <a:blip r:embed="rId17"/>
                      <a:stretch>
                        <a:fillRect/>
                      </a:stretch>
                    </p:blipFill>
                    <p:spPr>
                      <a:xfrm>
                        <a:off x="2395728" y="5843016"/>
                        <a:ext cx="2079747" cy="420623"/>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F263468D-FE4C-4F77-B1E1-A4694DF6CB6B}"/>
              </a:ext>
            </a:extLst>
          </p:cNvPr>
          <p:cNvSpPr>
            <a:spLocks noGrp="1"/>
          </p:cNvSpPr>
          <p:nvPr>
            <p:ph idx="18"/>
          </p:nvPr>
        </p:nvSpPr>
        <p:spPr>
          <a:xfrm>
            <a:off x="4398264" y="5815584"/>
            <a:ext cx="2209800" cy="384755"/>
          </a:xfrm>
        </p:spPr>
        <p:txBody>
          <a:bodyPr/>
          <a:lstStyle/>
          <a:p>
            <a:r>
              <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conclude that</a:t>
            </a:r>
            <a:endParaRPr lang="en-US" dirty="0"/>
          </a:p>
        </p:txBody>
      </p:sp>
      <p:graphicFrame>
        <p:nvGraphicFramePr>
          <p:cNvPr id="24" name="Object 23">
            <a:extLst>
              <a:ext uri="{FF2B5EF4-FFF2-40B4-BE49-F238E27FC236}">
                <a16:creationId xmlns:a16="http://schemas.microsoft.com/office/drawing/2014/main" id="{735F90CF-CFDF-4DC6-A52F-DBEB089AB5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7313287"/>
              </p:ext>
            </p:extLst>
          </p:nvPr>
        </p:nvGraphicFramePr>
        <p:xfrm>
          <a:off x="6483599" y="5855799"/>
          <a:ext cx="1028192" cy="420624"/>
        </p:xfrm>
        <a:graphic>
          <a:graphicData uri="http://schemas.openxmlformats.org/presentationml/2006/ole">
            <mc:AlternateContent xmlns:mc="http://schemas.openxmlformats.org/markup-compatibility/2006">
              <mc:Choice xmlns:v="urn:schemas-microsoft-com:vml" Requires="v">
                <p:oleObj name="Equation" r:id="rId18" imgW="558720" imgH="228600" progId="Equation.DSMT4">
                  <p:embed/>
                </p:oleObj>
              </mc:Choice>
              <mc:Fallback>
                <p:oleObj name="Equation" r:id="rId18" imgW="558720" imgH="228600" progId="Equation.DSMT4">
                  <p:embed/>
                  <p:pic>
                    <p:nvPicPr>
                      <p:cNvPr id="0" name=""/>
                      <p:cNvPicPr/>
                      <p:nvPr/>
                    </p:nvPicPr>
                    <p:blipFill>
                      <a:blip r:embed="rId19"/>
                      <a:stretch>
                        <a:fillRect/>
                      </a:stretch>
                    </p:blipFill>
                    <p:spPr>
                      <a:xfrm>
                        <a:off x="6483599" y="5855799"/>
                        <a:ext cx="1028192" cy="42062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34A6E07F-DB4C-43D1-9C07-78130B1ED6C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14</a:t>
            </a:fld>
            <a:endParaRPr lang="en-US" dirty="0">
              <a:solidFill>
                <a:schemeClr val="bg1"/>
              </a:solidFill>
              <a:latin typeface="Calibri (Body)"/>
            </a:endParaRPr>
          </a:p>
        </p:txBody>
      </p:sp>
    </p:spTree>
    <p:extLst>
      <p:ext uri="{BB962C8B-B14F-4D97-AF65-F5344CB8AC3E}">
        <p14:creationId xmlns:p14="http://schemas.microsoft.com/office/powerpoint/2010/main" val="214652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4F20-37B2-44B2-98B6-399CC90F258E}"/>
              </a:ext>
            </a:extLst>
          </p:cNvPr>
          <p:cNvSpPr>
            <a:spLocks noGrp="1"/>
          </p:cNvSpPr>
          <p:nvPr>
            <p:ph type="title"/>
          </p:nvPr>
        </p:nvSpPr>
        <p:spPr/>
        <p:txBody>
          <a:bodyPr/>
          <a:lstStyle/>
          <a:p>
            <a:r>
              <a:rPr lang="en-US" dirty="0">
                <a:latin typeface="+mj-lt"/>
              </a:rPr>
              <a:t>Counting the Ways to Parenthesize a Product</a:t>
            </a:r>
            <a:endParaRPr lang="en-US" dirty="0"/>
          </a:p>
        </p:txBody>
      </p:sp>
      <p:sp>
        <p:nvSpPr>
          <p:cNvPr id="3" name="Content Placeholder 2">
            <a:extLst>
              <a:ext uri="{FF2B5EF4-FFF2-40B4-BE49-F238E27FC236}">
                <a16:creationId xmlns:a16="http://schemas.microsoft.com/office/drawing/2014/main" id="{F23CEBE5-6CA7-49A2-9155-4F6F98CF62F0}"/>
              </a:ext>
            </a:extLst>
          </p:cNvPr>
          <p:cNvSpPr>
            <a:spLocks noGrp="1"/>
          </p:cNvSpPr>
          <p:nvPr>
            <p:ph idx="1"/>
          </p:nvPr>
        </p:nvSpPr>
        <p:spPr>
          <a:xfrm>
            <a:off x="457200" y="1298448"/>
            <a:ext cx="4495800" cy="420624"/>
          </a:xfrm>
        </p:spPr>
        <p:txBody>
          <a:bodyPr/>
          <a:lstStyle/>
          <a:p>
            <a:r>
              <a:rPr kumimoji="0" lang="en-US" sz="2000" b="1" i="0" u="none" strike="noStrike" kern="1200" cap="none" spc="0" normalizeH="0" baseline="0" noProof="0" dirty="0">
                <a:ln>
                  <a:noFill/>
                </a:ln>
                <a:solidFill>
                  <a:prstClr val="black"/>
                </a:solidFill>
                <a:effectLst/>
                <a:uLnTx/>
                <a:uFillTx/>
                <a:latin typeface="Calibri (Body)"/>
                <a:cs typeface="+mn-cs"/>
              </a:rPr>
              <a:t>Example</a:t>
            </a:r>
            <a:r>
              <a:rPr kumimoji="0" lang="en-US" sz="2000" b="0" i="0" u="none" strike="noStrike" kern="1200" cap="none" spc="0" normalizeH="0" baseline="0" noProof="0" dirty="0">
                <a:ln>
                  <a:noFill/>
                </a:ln>
                <a:solidFill>
                  <a:prstClr val="black"/>
                </a:solidFill>
                <a:effectLst/>
                <a:uLnTx/>
                <a:uFillTx/>
                <a:latin typeface="Calibri (Body)"/>
                <a:cs typeface="+mn-cs"/>
              </a:rPr>
              <a:t>: Find a recurrence relation for</a:t>
            </a:r>
            <a:endParaRPr lang="en-US" dirty="0">
              <a:latin typeface="Calibri (Body)"/>
            </a:endParaRPr>
          </a:p>
        </p:txBody>
      </p:sp>
      <p:graphicFrame>
        <p:nvGraphicFramePr>
          <p:cNvPr id="32" name="Object 31">
            <a:extLst>
              <a:ext uri="{FF2B5EF4-FFF2-40B4-BE49-F238E27FC236}">
                <a16:creationId xmlns:a16="http://schemas.microsoft.com/office/drawing/2014/main" id="{3B3BDE04-459E-44FB-9A26-EDDEBD7EE9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8671913"/>
              </p:ext>
            </p:extLst>
          </p:nvPr>
        </p:nvGraphicFramePr>
        <p:xfrm>
          <a:off x="4617720" y="1338072"/>
          <a:ext cx="381000" cy="381000"/>
        </p:xfrm>
        <a:graphic>
          <a:graphicData uri="http://schemas.openxmlformats.org/presentationml/2006/ole">
            <mc:AlternateContent xmlns:mc="http://schemas.openxmlformats.org/markup-compatibility/2006">
              <mc:Choice xmlns:v="urn:schemas-microsoft-com:vml" Requires="v">
                <p:oleObj name="Equation" r:id="rId2" imgW="228600" imgH="228600" progId="Equation.DSMT4">
                  <p:embed/>
                </p:oleObj>
              </mc:Choice>
              <mc:Fallback>
                <p:oleObj name="Equation" r:id="rId2" imgW="228600" imgH="228600" progId="Equation.DSMT4">
                  <p:embed/>
                  <p:pic>
                    <p:nvPicPr>
                      <p:cNvPr id="0" name=""/>
                      <p:cNvPicPr/>
                      <p:nvPr/>
                    </p:nvPicPr>
                    <p:blipFill>
                      <a:blip r:embed="rId3"/>
                      <a:stretch>
                        <a:fillRect/>
                      </a:stretch>
                    </p:blipFill>
                    <p:spPr>
                      <a:xfrm>
                        <a:off x="4617720" y="1338072"/>
                        <a:ext cx="3810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9289D57-D8DC-4EF3-9A2D-4B6B6F9279C3}"/>
              </a:ext>
            </a:extLst>
          </p:cNvPr>
          <p:cNvSpPr>
            <a:spLocks noGrp="1"/>
          </p:cNvSpPr>
          <p:nvPr>
            <p:ph idx="10"/>
          </p:nvPr>
        </p:nvSpPr>
        <p:spPr>
          <a:xfrm>
            <a:off x="4919472" y="1286256"/>
            <a:ext cx="4075175" cy="484528"/>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the number of ways to parenthesize</a:t>
            </a:r>
            <a:endParaRPr lang="en-US" dirty="0">
              <a:latin typeface="Calibri (Body)"/>
            </a:endParaRPr>
          </a:p>
        </p:txBody>
      </p:sp>
      <p:sp>
        <p:nvSpPr>
          <p:cNvPr id="5" name="Content Placeholder 4">
            <a:extLst>
              <a:ext uri="{FF2B5EF4-FFF2-40B4-BE49-F238E27FC236}">
                <a16:creationId xmlns:a16="http://schemas.microsoft.com/office/drawing/2014/main" id="{9146F66D-CF9C-4885-9596-6A1E6D477D80}"/>
              </a:ext>
            </a:extLst>
          </p:cNvPr>
          <p:cNvSpPr>
            <a:spLocks noGrp="1"/>
          </p:cNvSpPr>
          <p:nvPr>
            <p:ph idx="11"/>
          </p:nvPr>
        </p:nvSpPr>
        <p:spPr>
          <a:xfrm>
            <a:off x="457200" y="1600200"/>
            <a:ext cx="344678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the product of </a:t>
            </a:r>
            <a:r>
              <a:rPr kumimoji="0" lang="en-US" sz="2000" b="0" i="1" u="none" strike="noStrike" kern="1200" cap="none" spc="0" normalizeH="0" baseline="0" noProof="0" dirty="0">
                <a:ln>
                  <a:noFill/>
                </a:ln>
                <a:solidFill>
                  <a:prstClr val="black"/>
                </a:solidFill>
                <a:effectLst/>
                <a:uLnTx/>
                <a:uFillTx/>
                <a:latin typeface="Calibri (Body)"/>
                <a:cs typeface="+mn-cs"/>
              </a:rPr>
              <a:t>n</a:t>
            </a:r>
            <a:r>
              <a:rPr kumimoji="0" lang="en-US" sz="2000" b="0" i="0" u="none" strike="noStrike" kern="1200" cap="none" spc="0" normalizeH="0" baseline="0" noProof="0" dirty="0">
                <a:ln>
                  <a:noFill/>
                </a:ln>
                <a:solidFill>
                  <a:prstClr val="black"/>
                </a:solidFill>
                <a:effectLst/>
                <a:uLnTx/>
                <a:uFillTx/>
                <a:latin typeface="Calibri (Body)"/>
                <a:cs typeface="+mn-cs"/>
              </a:rPr>
              <a:t> +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mn-cs"/>
              </a:rPr>
              <a:t>1</a:t>
            </a:r>
            <a:r>
              <a:rPr kumimoji="0" lang="en-US" sz="2000" b="0" i="0" u="none" strike="noStrike" kern="1200" cap="none" spc="0" normalizeH="0" baseline="0" noProof="0" dirty="0">
                <a:ln>
                  <a:noFill/>
                </a:ln>
                <a:solidFill>
                  <a:prstClr val="black"/>
                </a:solidFill>
                <a:effectLst/>
                <a:uLnTx/>
                <a:uFillTx/>
                <a:latin typeface="Calibri (Body)"/>
                <a:cs typeface="+mn-cs"/>
              </a:rPr>
              <a:t> numbers,</a:t>
            </a:r>
            <a:endParaRPr lang="en-US" dirty="0">
              <a:latin typeface="Calibri (Body)"/>
            </a:endParaRPr>
          </a:p>
        </p:txBody>
      </p:sp>
      <p:graphicFrame>
        <p:nvGraphicFramePr>
          <p:cNvPr id="33" name="Object 32">
            <a:extLst>
              <a:ext uri="{FF2B5EF4-FFF2-40B4-BE49-F238E27FC236}">
                <a16:creationId xmlns:a16="http://schemas.microsoft.com/office/drawing/2014/main" id="{AFE0AD57-9ED6-4AC4-9296-05ADEA82EE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8484206"/>
              </p:ext>
            </p:extLst>
          </p:nvPr>
        </p:nvGraphicFramePr>
        <p:xfrm>
          <a:off x="3639312" y="1627632"/>
          <a:ext cx="1832864" cy="402336"/>
        </p:xfrm>
        <a:graphic>
          <a:graphicData uri="http://schemas.openxmlformats.org/presentationml/2006/ole">
            <mc:AlternateContent xmlns:mc="http://schemas.openxmlformats.org/markup-compatibility/2006">
              <mc:Choice xmlns:v="urn:schemas-microsoft-com:vml" Requires="v">
                <p:oleObj name="Equation" r:id="rId4" imgW="1041120" imgH="228600" progId="Equation.DSMT4">
                  <p:embed/>
                </p:oleObj>
              </mc:Choice>
              <mc:Fallback>
                <p:oleObj name="Equation" r:id="rId4" imgW="1041120" imgH="228600" progId="Equation.DSMT4">
                  <p:embed/>
                  <p:pic>
                    <p:nvPicPr>
                      <p:cNvPr id="0" name=""/>
                      <p:cNvPicPr/>
                      <p:nvPr/>
                    </p:nvPicPr>
                    <p:blipFill>
                      <a:blip r:embed="rId5"/>
                      <a:stretch>
                        <a:fillRect/>
                      </a:stretch>
                    </p:blipFill>
                    <p:spPr>
                      <a:xfrm>
                        <a:off x="3639312" y="1627632"/>
                        <a:ext cx="1832864" cy="40233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F467397-54E6-4B34-922A-290C95B46CF7}"/>
              </a:ext>
            </a:extLst>
          </p:cNvPr>
          <p:cNvSpPr>
            <a:spLocks noGrp="1"/>
          </p:cNvSpPr>
          <p:nvPr>
            <p:ph idx="12"/>
          </p:nvPr>
        </p:nvSpPr>
        <p:spPr>
          <a:xfrm>
            <a:off x="5368749" y="1618384"/>
            <a:ext cx="2708451"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to specify the order of</a:t>
            </a:r>
            <a:endParaRPr lang="en-US" dirty="0">
              <a:latin typeface="Calibri (Body)"/>
            </a:endParaRPr>
          </a:p>
        </p:txBody>
      </p:sp>
      <p:sp>
        <p:nvSpPr>
          <p:cNvPr id="7" name="Content Placeholder 6">
            <a:extLst>
              <a:ext uri="{FF2B5EF4-FFF2-40B4-BE49-F238E27FC236}">
                <a16:creationId xmlns:a16="http://schemas.microsoft.com/office/drawing/2014/main" id="{ABE5D05A-11B2-4FC5-8B86-4B91AE6B01C1}"/>
              </a:ext>
            </a:extLst>
          </p:cNvPr>
          <p:cNvSpPr>
            <a:spLocks noGrp="1"/>
          </p:cNvSpPr>
          <p:nvPr>
            <p:ph idx="13"/>
          </p:nvPr>
        </p:nvSpPr>
        <p:spPr>
          <a:xfrm>
            <a:off x="454534" y="1914144"/>
            <a:ext cx="3343909" cy="420624"/>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multiplication. For example,</a:t>
            </a:r>
            <a:endParaRPr lang="en-US" dirty="0">
              <a:latin typeface="Calibri (Body)"/>
            </a:endParaRPr>
          </a:p>
        </p:txBody>
      </p:sp>
      <p:graphicFrame>
        <p:nvGraphicFramePr>
          <p:cNvPr id="34" name="Object 33">
            <a:extLst>
              <a:ext uri="{FF2B5EF4-FFF2-40B4-BE49-F238E27FC236}">
                <a16:creationId xmlns:a16="http://schemas.microsoft.com/office/drawing/2014/main" id="{D7E86685-A84A-4D97-9CC8-0BBC6CC6E4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6331099"/>
              </p:ext>
            </p:extLst>
          </p:nvPr>
        </p:nvGraphicFramePr>
        <p:xfrm>
          <a:off x="3447288" y="1938528"/>
          <a:ext cx="704089" cy="384048"/>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0" name=""/>
                      <p:cNvPicPr/>
                      <p:nvPr/>
                    </p:nvPicPr>
                    <p:blipFill>
                      <a:blip r:embed="rId7"/>
                      <a:stretch>
                        <a:fillRect/>
                      </a:stretch>
                    </p:blipFill>
                    <p:spPr>
                      <a:xfrm>
                        <a:off x="3447288" y="1938528"/>
                        <a:ext cx="704089" cy="3840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41AD1CD-050C-4623-8006-A46FB803EA03}"/>
              </a:ext>
            </a:extLst>
          </p:cNvPr>
          <p:cNvSpPr>
            <a:spLocks noGrp="1"/>
          </p:cNvSpPr>
          <p:nvPr>
            <p:ph idx="14"/>
          </p:nvPr>
        </p:nvSpPr>
        <p:spPr>
          <a:xfrm>
            <a:off x="4096512" y="1910992"/>
            <a:ext cx="5027676"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mn-cs"/>
              </a:rPr>
              <a:t>since all the possible ways to parenthesize 4</a:t>
            </a:r>
            <a:endParaRPr lang="en-US" dirty="0">
              <a:latin typeface="Calibri (Body)"/>
            </a:endParaRPr>
          </a:p>
        </p:txBody>
      </p:sp>
      <p:sp>
        <p:nvSpPr>
          <p:cNvPr id="9" name="Content Placeholder 8">
            <a:extLst>
              <a:ext uri="{FF2B5EF4-FFF2-40B4-BE49-F238E27FC236}">
                <a16:creationId xmlns:a16="http://schemas.microsoft.com/office/drawing/2014/main" id="{7B815ACA-0017-4BEB-BF40-5BB88ABD6A55}"/>
              </a:ext>
            </a:extLst>
          </p:cNvPr>
          <p:cNvSpPr>
            <a:spLocks noGrp="1"/>
          </p:cNvSpPr>
          <p:nvPr>
            <p:ph idx="15"/>
          </p:nvPr>
        </p:nvSpPr>
        <p:spPr>
          <a:xfrm>
            <a:off x="453542" y="2218944"/>
            <a:ext cx="1678432"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mn-cs"/>
              </a:rPr>
              <a:t>numbers are</a:t>
            </a:r>
            <a:endParaRPr lang="en-US" dirty="0">
              <a:latin typeface="Calibri (Body)"/>
            </a:endParaRPr>
          </a:p>
        </p:txBody>
      </p:sp>
      <p:graphicFrame>
        <p:nvGraphicFramePr>
          <p:cNvPr id="27" name="Object 3">
            <a:extLst>
              <a:ext uri="{FF2B5EF4-FFF2-40B4-BE49-F238E27FC236}">
                <a16:creationId xmlns:a16="http://schemas.microsoft.com/office/drawing/2014/main" id="{C9D3F822-87C3-4DAC-BD79-B109FC135A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04856630"/>
              </p:ext>
            </p:extLst>
          </p:nvPr>
        </p:nvGraphicFramePr>
        <p:xfrm>
          <a:off x="508000" y="2590800"/>
          <a:ext cx="8128000" cy="381000"/>
        </p:xfrm>
        <a:graphic>
          <a:graphicData uri="http://schemas.openxmlformats.org/presentationml/2006/ole">
            <mc:AlternateContent xmlns:mc="http://schemas.openxmlformats.org/markup-compatibility/2006">
              <mc:Choice xmlns:v="urn:schemas-microsoft-com:vml" Requires="v">
                <p:oleObj name="Equation" r:id="rId8" imgW="5410080" imgH="253800" progId="Equation.DSMT4">
                  <p:embed/>
                </p:oleObj>
              </mc:Choice>
              <mc:Fallback>
                <p:oleObj name="Equation" r:id="rId8" imgW="5410080" imgH="253800" progId="Equation.DSMT4">
                  <p:embed/>
                  <p:pic>
                    <p:nvPicPr>
                      <p:cNvPr id="11" name="Object 3">
                        <a:extLst>
                          <a:ext uri="{C183D7F6-B498-43B3-948B-1728B52AA6E4}">
                            <adec:decorative xmlns:adec="http://schemas.microsoft.com/office/drawing/2017/decorative" val="1"/>
                          </a:ext>
                        </a:extLst>
                      </p:cNvPr>
                      <p:cNvPicPr/>
                      <p:nvPr/>
                    </p:nvPicPr>
                    <p:blipFill>
                      <a:blip r:embed="rId9"/>
                      <a:stretch>
                        <a:fillRect/>
                      </a:stretch>
                    </p:blipFill>
                    <p:spPr>
                      <a:xfrm>
                        <a:off x="508000" y="2590800"/>
                        <a:ext cx="8128000" cy="3810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4A7AA15-E003-464D-93E7-6E2836ED2290}"/>
              </a:ext>
            </a:extLst>
          </p:cNvPr>
          <p:cNvSpPr>
            <a:spLocks noGrp="1"/>
          </p:cNvSpPr>
          <p:nvPr>
            <p:ph idx="16"/>
          </p:nvPr>
        </p:nvSpPr>
        <p:spPr>
          <a:xfrm>
            <a:off x="453542" y="2975549"/>
            <a:ext cx="6248400" cy="381000"/>
          </a:xfrm>
        </p:spPr>
        <p:txBody>
          <a:bodyPr/>
          <a:lstStyle/>
          <a:p>
            <a:r>
              <a:rPr kumimoji="0" lang="en-US" sz="2000" b="1" i="0" u="none" strike="noStrike" kern="1200" cap="none" spc="0" normalizeH="0" baseline="0" noProof="0" dirty="0">
                <a:ln>
                  <a:noFill/>
                </a:ln>
                <a:solidFill>
                  <a:prstClr val="black"/>
                </a:solidFill>
                <a:effectLst/>
                <a:uLnTx/>
                <a:uFillTx/>
                <a:latin typeface="Calibri (Body)"/>
                <a:cs typeface="+mn-cs"/>
              </a:rPr>
              <a:t>Solution</a:t>
            </a:r>
            <a:r>
              <a:rPr kumimoji="0" lang="en-US" sz="2000" b="0" i="0" u="none" strike="noStrike" kern="1200" cap="none" spc="0" normalizeH="0" baseline="0" noProof="0" dirty="0">
                <a:ln>
                  <a:noFill/>
                </a:ln>
                <a:solidFill>
                  <a:prstClr val="black"/>
                </a:solidFill>
                <a:effectLst/>
                <a:uLnTx/>
                <a:uFillTx/>
                <a:latin typeface="Calibri (Body)"/>
                <a:cs typeface="+mn-cs"/>
              </a:rPr>
              <a:t>: Note that however parentheses are inserted in</a:t>
            </a:r>
            <a:endParaRPr lang="en-US" dirty="0">
              <a:latin typeface="Calibri (Body)"/>
            </a:endParaRPr>
          </a:p>
        </p:txBody>
      </p:sp>
      <p:graphicFrame>
        <p:nvGraphicFramePr>
          <p:cNvPr id="35" name="Object 34">
            <a:extLst>
              <a:ext uri="{FF2B5EF4-FFF2-40B4-BE49-F238E27FC236}">
                <a16:creationId xmlns:a16="http://schemas.microsoft.com/office/drawing/2014/main" id="{4BFBB4C3-5726-4A0C-8543-427733F7D4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7739603"/>
              </p:ext>
            </p:extLst>
          </p:nvPr>
        </p:nvGraphicFramePr>
        <p:xfrm>
          <a:off x="6400800" y="2993136"/>
          <a:ext cx="1832864" cy="402336"/>
        </p:xfrm>
        <a:graphic>
          <a:graphicData uri="http://schemas.openxmlformats.org/presentationml/2006/ole">
            <mc:AlternateContent xmlns:mc="http://schemas.openxmlformats.org/markup-compatibility/2006">
              <mc:Choice xmlns:v="urn:schemas-microsoft-com:vml" Requires="v">
                <p:oleObj name="Equation" r:id="rId10" imgW="1041120" imgH="228600" progId="Equation.DSMT4">
                  <p:embed/>
                </p:oleObj>
              </mc:Choice>
              <mc:Fallback>
                <p:oleObj name="Equation" r:id="rId10" imgW="1041120" imgH="228600" progId="Equation.DSMT4">
                  <p:embed/>
                  <p:pic>
                    <p:nvPicPr>
                      <p:cNvPr id="0" name=""/>
                      <p:cNvPicPr/>
                      <p:nvPr/>
                    </p:nvPicPr>
                    <p:blipFill>
                      <a:blip r:embed="rId11"/>
                      <a:stretch>
                        <a:fillRect/>
                      </a:stretch>
                    </p:blipFill>
                    <p:spPr>
                      <a:xfrm>
                        <a:off x="6400800" y="2993136"/>
                        <a:ext cx="1832864" cy="40233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B05B2914-E778-4A64-9CB6-3934D9F8882C}"/>
              </a:ext>
            </a:extLst>
          </p:cNvPr>
          <p:cNvSpPr>
            <a:spLocks noGrp="1"/>
          </p:cNvSpPr>
          <p:nvPr>
            <p:ph idx="17"/>
          </p:nvPr>
        </p:nvSpPr>
        <p:spPr>
          <a:xfrm>
            <a:off x="8165592" y="2974900"/>
            <a:ext cx="641706" cy="420623"/>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one</a:t>
            </a:r>
            <a:endParaRPr lang="en-US" dirty="0">
              <a:latin typeface="Calibri (Body)"/>
            </a:endParaRPr>
          </a:p>
        </p:txBody>
      </p:sp>
      <p:sp>
        <p:nvSpPr>
          <p:cNvPr id="12" name="Content Placeholder 11">
            <a:extLst>
              <a:ext uri="{FF2B5EF4-FFF2-40B4-BE49-F238E27FC236}">
                <a16:creationId xmlns:a16="http://schemas.microsoft.com/office/drawing/2014/main" id="{6D944616-CAD9-435C-8545-39B6E1827A68}"/>
              </a:ext>
            </a:extLst>
          </p:cNvPr>
          <p:cNvSpPr>
            <a:spLocks noGrp="1"/>
          </p:cNvSpPr>
          <p:nvPr>
            <p:ph idx="18"/>
          </p:nvPr>
        </p:nvSpPr>
        <p:spPr>
          <a:xfrm>
            <a:off x="453542" y="3277328"/>
            <a:ext cx="7928458" cy="680594"/>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operator remains outside all parentheses. This final operator appears between two of the </a:t>
            </a:r>
            <a:r>
              <a:rPr kumimoji="0" lang="en-US" sz="2000" b="0" i="1" u="none" strike="noStrike" kern="1200" cap="none" spc="0" normalizeH="0" baseline="0" noProof="0" dirty="0">
                <a:ln>
                  <a:noFill/>
                </a:ln>
                <a:solidFill>
                  <a:prstClr val="black"/>
                </a:solidFill>
                <a:effectLst/>
                <a:uLnTx/>
                <a:uFillTx/>
                <a:latin typeface="Calibri (Body)"/>
                <a:ea typeface="Cambria Math"/>
                <a:cs typeface="+mn-cs"/>
              </a:rPr>
              <a:t>n</a:t>
            </a:r>
            <a:r>
              <a:rPr kumimoji="0" lang="en-US" sz="2000" b="0" i="0" u="none" strike="noStrike" kern="1200" cap="none" spc="0" normalizeH="0" baseline="0" noProof="0" dirty="0">
                <a:ln>
                  <a:noFill/>
                </a:ln>
                <a:solidFill>
                  <a:prstClr val="black"/>
                </a:solidFill>
                <a:effectLst/>
                <a:uLnTx/>
                <a:uFillTx/>
                <a:latin typeface="Calibri (Body)"/>
                <a:ea typeface="Cambria Math"/>
                <a:cs typeface="+mn-cs"/>
              </a:rPr>
              <a:t> + 1 numbers, say</a:t>
            </a:r>
            <a:endParaRPr lang="en-US" dirty="0">
              <a:latin typeface="Calibri (Body)"/>
            </a:endParaRPr>
          </a:p>
        </p:txBody>
      </p:sp>
      <p:graphicFrame>
        <p:nvGraphicFramePr>
          <p:cNvPr id="36" name="Object 35">
            <a:extLst>
              <a:ext uri="{FF2B5EF4-FFF2-40B4-BE49-F238E27FC236}">
                <a16:creationId xmlns:a16="http://schemas.microsoft.com/office/drawing/2014/main" id="{9EB1FAC3-D6B7-4B46-AACE-A2FD330A20F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1730561"/>
              </p:ext>
            </p:extLst>
          </p:nvPr>
        </p:nvGraphicFramePr>
        <p:xfrm>
          <a:off x="4571999" y="3611880"/>
          <a:ext cx="1219201" cy="371960"/>
        </p:xfrm>
        <a:graphic>
          <a:graphicData uri="http://schemas.openxmlformats.org/presentationml/2006/ole">
            <mc:AlternateContent xmlns:mc="http://schemas.openxmlformats.org/markup-compatibility/2006">
              <mc:Choice xmlns:v="urn:schemas-microsoft-com:vml" Requires="v">
                <p:oleObj name="Equation" r:id="rId12" imgW="749160" imgH="228600" progId="Equation.DSMT4">
                  <p:embed/>
                </p:oleObj>
              </mc:Choice>
              <mc:Fallback>
                <p:oleObj name="Equation" r:id="rId12" imgW="749160" imgH="228600" progId="Equation.DSMT4">
                  <p:embed/>
                  <p:pic>
                    <p:nvPicPr>
                      <p:cNvPr id="0" name=""/>
                      <p:cNvPicPr/>
                      <p:nvPr/>
                    </p:nvPicPr>
                    <p:blipFill>
                      <a:blip r:embed="rId13"/>
                      <a:stretch>
                        <a:fillRect/>
                      </a:stretch>
                    </p:blipFill>
                    <p:spPr>
                      <a:xfrm>
                        <a:off x="4571999" y="3611880"/>
                        <a:ext cx="1219201" cy="37196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22BA9250-3B61-4BC2-B160-D5B3632C33B3}"/>
              </a:ext>
            </a:extLst>
          </p:cNvPr>
          <p:cNvSpPr>
            <a:spLocks noGrp="1"/>
          </p:cNvSpPr>
          <p:nvPr>
            <p:ph idx="19"/>
          </p:nvPr>
        </p:nvSpPr>
        <p:spPr>
          <a:xfrm>
            <a:off x="5705727" y="3579902"/>
            <a:ext cx="1821180" cy="435916"/>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Since there are</a:t>
            </a:r>
            <a:endParaRPr lang="en-US" dirty="0">
              <a:latin typeface="Calibri (Body)"/>
            </a:endParaRPr>
          </a:p>
        </p:txBody>
      </p:sp>
      <p:graphicFrame>
        <p:nvGraphicFramePr>
          <p:cNvPr id="37" name="Object 36">
            <a:extLst>
              <a:ext uri="{FF2B5EF4-FFF2-40B4-BE49-F238E27FC236}">
                <a16:creationId xmlns:a16="http://schemas.microsoft.com/office/drawing/2014/main" id="{14E3BF38-200C-45F7-A3FA-BB10F9ED00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3114532"/>
              </p:ext>
            </p:extLst>
          </p:nvPr>
        </p:nvGraphicFramePr>
        <p:xfrm>
          <a:off x="7372096" y="3611880"/>
          <a:ext cx="298704" cy="384048"/>
        </p:xfrm>
        <a:graphic>
          <a:graphicData uri="http://schemas.openxmlformats.org/presentationml/2006/ole">
            <mc:AlternateContent xmlns:mc="http://schemas.openxmlformats.org/markup-compatibility/2006">
              <mc:Choice xmlns:v="urn:schemas-microsoft-com:vml" Requires="v">
                <p:oleObj name="Equation" r:id="rId14" imgW="177480" imgH="228600" progId="Equation.DSMT4">
                  <p:embed/>
                </p:oleObj>
              </mc:Choice>
              <mc:Fallback>
                <p:oleObj name="Equation" r:id="rId14" imgW="177480" imgH="228600" progId="Equation.DSMT4">
                  <p:embed/>
                  <p:pic>
                    <p:nvPicPr>
                      <p:cNvPr id="0" name=""/>
                      <p:cNvPicPr/>
                      <p:nvPr/>
                    </p:nvPicPr>
                    <p:blipFill>
                      <a:blip r:embed="rId15"/>
                      <a:stretch>
                        <a:fillRect/>
                      </a:stretch>
                    </p:blipFill>
                    <p:spPr>
                      <a:xfrm>
                        <a:off x="7372096" y="3611880"/>
                        <a:ext cx="298704" cy="38404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9EC2772A-BBDB-4DBE-A542-F0C838D5E536}"/>
              </a:ext>
            </a:extLst>
          </p:cNvPr>
          <p:cNvSpPr>
            <a:spLocks noGrp="1"/>
          </p:cNvSpPr>
          <p:nvPr>
            <p:ph idx="20"/>
          </p:nvPr>
        </p:nvSpPr>
        <p:spPr>
          <a:xfrm>
            <a:off x="7571232" y="3573780"/>
            <a:ext cx="1085850" cy="396511"/>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ways to</a:t>
            </a:r>
            <a:endParaRPr lang="en-US" dirty="0">
              <a:latin typeface="Calibri (Body)"/>
            </a:endParaRPr>
          </a:p>
        </p:txBody>
      </p:sp>
      <p:sp>
        <p:nvSpPr>
          <p:cNvPr id="15" name="Content Placeholder 14">
            <a:extLst>
              <a:ext uri="{FF2B5EF4-FFF2-40B4-BE49-F238E27FC236}">
                <a16:creationId xmlns:a16="http://schemas.microsoft.com/office/drawing/2014/main" id="{4BE57110-084F-49DF-8D10-D054FDE51312}"/>
              </a:ext>
            </a:extLst>
          </p:cNvPr>
          <p:cNvSpPr>
            <a:spLocks noGrp="1"/>
          </p:cNvSpPr>
          <p:nvPr>
            <p:ph idx="21"/>
          </p:nvPr>
        </p:nvSpPr>
        <p:spPr>
          <a:xfrm>
            <a:off x="454787" y="3887009"/>
            <a:ext cx="3689350" cy="402336"/>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insert parentheses in the product</a:t>
            </a:r>
            <a:endParaRPr lang="en-US" dirty="0">
              <a:latin typeface="Calibri (Body)"/>
            </a:endParaRPr>
          </a:p>
        </p:txBody>
      </p:sp>
      <p:graphicFrame>
        <p:nvGraphicFramePr>
          <p:cNvPr id="38" name="Object 37">
            <a:extLst>
              <a:ext uri="{FF2B5EF4-FFF2-40B4-BE49-F238E27FC236}">
                <a16:creationId xmlns:a16="http://schemas.microsoft.com/office/drawing/2014/main" id="{2B1CF823-F482-40FD-928B-D695269DDD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3726184"/>
              </p:ext>
            </p:extLst>
          </p:nvPr>
        </p:nvGraphicFramePr>
        <p:xfrm>
          <a:off x="4023360" y="3904488"/>
          <a:ext cx="1755652" cy="402336"/>
        </p:xfrm>
        <a:graphic>
          <a:graphicData uri="http://schemas.openxmlformats.org/presentationml/2006/ole">
            <mc:AlternateContent xmlns:mc="http://schemas.openxmlformats.org/markup-compatibility/2006">
              <mc:Choice xmlns:v="urn:schemas-microsoft-com:vml" Requires="v">
                <p:oleObj name="Equation" r:id="rId16" imgW="990360" imgH="228600" progId="Equation.DSMT4">
                  <p:embed/>
                </p:oleObj>
              </mc:Choice>
              <mc:Fallback>
                <p:oleObj name="Equation" r:id="rId16" imgW="990360" imgH="228600" progId="Equation.DSMT4">
                  <p:embed/>
                  <p:pic>
                    <p:nvPicPr>
                      <p:cNvPr id="0" name=""/>
                      <p:cNvPicPr/>
                      <p:nvPr/>
                    </p:nvPicPr>
                    <p:blipFill>
                      <a:blip r:embed="rId17"/>
                      <a:stretch>
                        <a:fillRect/>
                      </a:stretch>
                    </p:blipFill>
                    <p:spPr>
                      <a:xfrm>
                        <a:off x="4023360" y="3904488"/>
                        <a:ext cx="1755652" cy="402336"/>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2D638AEB-B758-47B5-B915-C33A7F394F42}"/>
              </a:ext>
            </a:extLst>
          </p:cNvPr>
          <p:cNvSpPr>
            <a:spLocks noGrp="1"/>
          </p:cNvSpPr>
          <p:nvPr>
            <p:ph idx="22"/>
          </p:nvPr>
        </p:nvSpPr>
        <p:spPr>
          <a:xfrm>
            <a:off x="5705856" y="3886096"/>
            <a:ext cx="599999" cy="411584"/>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and</a:t>
            </a:r>
            <a:endParaRPr lang="en-US" dirty="0">
              <a:latin typeface="Calibri (Body)"/>
            </a:endParaRPr>
          </a:p>
        </p:txBody>
      </p:sp>
      <p:graphicFrame>
        <p:nvGraphicFramePr>
          <p:cNvPr id="39" name="Object 38">
            <a:extLst>
              <a:ext uri="{FF2B5EF4-FFF2-40B4-BE49-F238E27FC236}">
                <a16:creationId xmlns:a16="http://schemas.microsoft.com/office/drawing/2014/main" id="{1E331AC7-4290-4B8F-BB34-014CC59EC8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46810391"/>
              </p:ext>
            </p:extLst>
          </p:nvPr>
        </p:nvGraphicFramePr>
        <p:xfrm>
          <a:off x="6208776" y="3913632"/>
          <a:ext cx="640080" cy="384048"/>
        </p:xfrm>
        <a:graphic>
          <a:graphicData uri="http://schemas.openxmlformats.org/presentationml/2006/ole">
            <mc:AlternateContent xmlns:mc="http://schemas.openxmlformats.org/markup-compatibility/2006">
              <mc:Choice xmlns:v="urn:schemas-microsoft-com:vml" Requires="v">
                <p:oleObj name="Equation" r:id="rId18" imgW="380880" imgH="228600" progId="Equation.DSMT4">
                  <p:embed/>
                </p:oleObj>
              </mc:Choice>
              <mc:Fallback>
                <p:oleObj name="Equation" r:id="rId18" imgW="380880" imgH="228600" progId="Equation.DSMT4">
                  <p:embed/>
                  <p:pic>
                    <p:nvPicPr>
                      <p:cNvPr id="0" name=""/>
                      <p:cNvPicPr/>
                      <p:nvPr/>
                    </p:nvPicPr>
                    <p:blipFill>
                      <a:blip r:embed="rId19"/>
                      <a:stretch>
                        <a:fillRect/>
                      </a:stretch>
                    </p:blipFill>
                    <p:spPr>
                      <a:xfrm>
                        <a:off x="6208776" y="3913632"/>
                        <a:ext cx="640080" cy="384048"/>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66E4DB27-5411-4D3E-A809-C03274045049}"/>
              </a:ext>
            </a:extLst>
          </p:cNvPr>
          <p:cNvSpPr>
            <a:spLocks noGrp="1"/>
          </p:cNvSpPr>
          <p:nvPr>
            <p:ph idx="23"/>
          </p:nvPr>
        </p:nvSpPr>
        <p:spPr>
          <a:xfrm>
            <a:off x="6748272" y="3876952"/>
            <a:ext cx="1832864" cy="439721"/>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ways to insert</a:t>
            </a:r>
            <a:endParaRPr lang="en-US" dirty="0">
              <a:latin typeface="Calibri (Body)"/>
            </a:endParaRPr>
          </a:p>
        </p:txBody>
      </p:sp>
      <p:sp>
        <p:nvSpPr>
          <p:cNvPr id="18" name="Content Placeholder 17">
            <a:extLst>
              <a:ext uri="{FF2B5EF4-FFF2-40B4-BE49-F238E27FC236}">
                <a16:creationId xmlns:a16="http://schemas.microsoft.com/office/drawing/2014/main" id="{F4EBC58F-1D65-44C3-B4F6-1CAE6D1285DC}"/>
              </a:ext>
            </a:extLst>
          </p:cNvPr>
          <p:cNvSpPr>
            <a:spLocks noGrp="1"/>
          </p:cNvSpPr>
          <p:nvPr>
            <p:ph idx="24"/>
          </p:nvPr>
        </p:nvSpPr>
        <p:spPr>
          <a:xfrm>
            <a:off x="455931" y="4199965"/>
            <a:ext cx="3160013" cy="488085"/>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parentheses in the product</a:t>
            </a:r>
            <a:endParaRPr lang="en-US" dirty="0">
              <a:latin typeface="Calibri (Body)"/>
            </a:endParaRPr>
          </a:p>
        </p:txBody>
      </p:sp>
      <p:graphicFrame>
        <p:nvGraphicFramePr>
          <p:cNvPr id="40" name="Object 39">
            <a:extLst>
              <a:ext uri="{FF2B5EF4-FFF2-40B4-BE49-F238E27FC236}">
                <a16:creationId xmlns:a16="http://schemas.microsoft.com/office/drawing/2014/main" id="{8A03064D-3D4A-468F-9399-7153F43C286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6866023"/>
              </p:ext>
            </p:extLst>
          </p:nvPr>
        </p:nvGraphicFramePr>
        <p:xfrm>
          <a:off x="3374136" y="4218432"/>
          <a:ext cx="1810512" cy="402336"/>
        </p:xfrm>
        <a:graphic>
          <a:graphicData uri="http://schemas.openxmlformats.org/presentationml/2006/ole">
            <mc:AlternateContent xmlns:mc="http://schemas.openxmlformats.org/markup-compatibility/2006">
              <mc:Choice xmlns:v="urn:schemas-microsoft-com:vml" Requires="v">
                <p:oleObj name="Equation" r:id="rId20" imgW="1028520" imgH="228600" progId="Equation.DSMT4">
                  <p:embed/>
                </p:oleObj>
              </mc:Choice>
              <mc:Fallback>
                <p:oleObj name="Equation" r:id="rId20" imgW="1028520" imgH="228600" progId="Equation.DSMT4">
                  <p:embed/>
                  <p:pic>
                    <p:nvPicPr>
                      <p:cNvPr id="0" name=""/>
                      <p:cNvPicPr/>
                      <p:nvPr/>
                    </p:nvPicPr>
                    <p:blipFill>
                      <a:blip r:embed="rId21"/>
                      <a:stretch>
                        <a:fillRect/>
                      </a:stretch>
                    </p:blipFill>
                    <p:spPr>
                      <a:xfrm>
                        <a:off x="3374136" y="4218432"/>
                        <a:ext cx="1810512" cy="402336"/>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6ACD41A2-38E7-4C96-A614-C4599953CDEE}"/>
              </a:ext>
            </a:extLst>
          </p:cNvPr>
          <p:cNvSpPr>
            <a:spLocks noGrp="1"/>
          </p:cNvSpPr>
          <p:nvPr>
            <p:ph idx="25"/>
          </p:nvPr>
        </p:nvSpPr>
        <p:spPr>
          <a:xfrm>
            <a:off x="5097149" y="4197676"/>
            <a:ext cx="1143000" cy="465184"/>
          </a:xfrm>
        </p:spPr>
        <p:txBody>
          <a:bodyPr/>
          <a:lstStyle/>
          <a:p>
            <a:r>
              <a:rPr kumimoji="0" lang="en-US" sz="2000" b="0" i="0" u="none" strike="noStrike" kern="1200" cap="none" spc="0" normalizeH="0" baseline="0" noProof="0" dirty="0">
                <a:ln>
                  <a:noFill/>
                </a:ln>
                <a:solidFill>
                  <a:prstClr val="black"/>
                </a:solidFill>
                <a:effectLst/>
                <a:uLnTx/>
                <a:uFillTx/>
                <a:latin typeface="Calibri (Body)"/>
                <a:cs typeface="+mn-cs"/>
              </a:rPr>
              <a:t>we have</a:t>
            </a:r>
            <a:endParaRPr lang="en-US" dirty="0">
              <a:latin typeface="Calibri (Body)"/>
            </a:endParaRPr>
          </a:p>
        </p:txBody>
      </p:sp>
      <p:graphicFrame>
        <p:nvGraphicFramePr>
          <p:cNvPr id="29" name="Object 5">
            <a:extLst>
              <a:ext uri="{FF2B5EF4-FFF2-40B4-BE49-F238E27FC236}">
                <a16:creationId xmlns:a16="http://schemas.microsoft.com/office/drawing/2014/main" id="{73946B43-B9C4-4A52-9F43-812548DBCD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1841965"/>
              </p:ext>
            </p:extLst>
          </p:nvPr>
        </p:nvGraphicFramePr>
        <p:xfrm>
          <a:off x="2559050" y="4572000"/>
          <a:ext cx="4025900" cy="1079526"/>
        </p:xfrm>
        <a:graphic>
          <a:graphicData uri="http://schemas.openxmlformats.org/presentationml/2006/ole">
            <mc:AlternateContent xmlns:mc="http://schemas.openxmlformats.org/markup-compatibility/2006">
              <mc:Choice xmlns:v="urn:schemas-microsoft-com:vml" Requires="v">
                <p:oleObj name="Equation" r:id="rId22" imgW="2463480" imgH="660240" progId="Equation.DSMT4">
                  <p:embed/>
                </p:oleObj>
              </mc:Choice>
              <mc:Fallback>
                <p:oleObj name="Equation" r:id="rId22" imgW="2463480" imgH="660240" progId="Equation.DSMT4">
                  <p:embed/>
                  <p:pic>
                    <p:nvPicPr>
                      <p:cNvPr id="12" name="Object 5">
                        <a:extLst>
                          <a:ext uri="{C183D7F6-B498-43B3-948B-1728B52AA6E4}">
                            <adec:decorative xmlns:adec="http://schemas.microsoft.com/office/drawing/2017/decorative" val="1"/>
                          </a:ext>
                        </a:extLst>
                      </p:cNvPr>
                      <p:cNvPicPr/>
                      <p:nvPr/>
                    </p:nvPicPr>
                    <p:blipFill>
                      <a:blip r:embed="rId23"/>
                      <a:stretch>
                        <a:fillRect/>
                      </a:stretch>
                    </p:blipFill>
                    <p:spPr>
                      <a:xfrm>
                        <a:off x="2559050" y="4572000"/>
                        <a:ext cx="4025900" cy="1079526"/>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815DD645-007C-46A9-B6D4-0319D87476EB}"/>
              </a:ext>
            </a:extLst>
          </p:cNvPr>
          <p:cNvSpPr>
            <a:spLocks noGrp="1"/>
          </p:cNvSpPr>
          <p:nvPr>
            <p:ph idx="26"/>
          </p:nvPr>
        </p:nvSpPr>
        <p:spPr>
          <a:xfrm>
            <a:off x="453542" y="5549811"/>
            <a:ext cx="2971800" cy="43188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mn-cs"/>
              </a:rPr>
              <a:t>The initial conditions are</a:t>
            </a:r>
            <a:endParaRPr lang="en-US" dirty="0">
              <a:latin typeface="Calibri (Body)"/>
            </a:endParaRPr>
          </a:p>
        </p:txBody>
      </p:sp>
      <p:graphicFrame>
        <p:nvGraphicFramePr>
          <p:cNvPr id="41" name="Object 40">
            <a:extLst>
              <a:ext uri="{FF2B5EF4-FFF2-40B4-BE49-F238E27FC236}">
                <a16:creationId xmlns:a16="http://schemas.microsoft.com/office/drawing/2014/main" id="{F2269E9F-E9E2-4B81-86AA-39FCB2A4EE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6576567"/>
              </p:ext>
            </p:extLst>
          </p:nvPr>
        </p:nvGraphicFramePr>
        <p:xfrm>
          <a:off x="3108960" y="5577840"/>
          <a:ext cx="1728216" cy="384048"/>
        </p:xfrm>
        <a:graphic>
          <a:graphicData uri="http://schemas.openxmlformats.org/presentationml/2006/ole">
            <mc:AlternateContent xmlns:mc="http://schemas.openxmlformats.org/markup-compatibility/2006">
              <mc:Choice xmlns:v="urn:schemas-microsoft-com:vml" Requires="v">
                <p:oleObj name="Equation" r:id="rId24" imgW="1028520" imgH="228600" progId="Equation.DSMT4">
                  <p:embed/>
                </p:oleObj>
              </mc:Choice>
              <mc:Fallback>
                <p:oleObj name="Equation" r:id="rId24" imgW="1028520" imgH="228600" progId="Equation.DSMT4">
                  <p:embed/>
                  <p:pic>
                    <p:nvPicPr>
                      <p:cNvPr id="0" name=""/>
                      <p:cNvPicPr/>
                      <p:nvPr/>
                    </p:nvPicPr>
                    <p:blipFill>
                      <a:blip r:embed="rId25"/>
                      <a:stretch>
                        <a:fillRect/>
                      </a:stretch>
                    </p:blipFill>
                    <p:spPr>
                      <a:xfrm>
                        <a:off x="3108960" y="5577840"/>
                        <a:ext cx="1728216" cy="384048"/>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0FBF3435-CFB1-4D30-BBF7-515AD7C74AF5}"/>
              </a:ext>
            </a:extLst>
          </p:cNvPr>
          <p:cNvSpPr>
            <a:spLocks noGrp="1"/>
          </p:cNvSpPr>
          <p:nvPr>
            <p:ph idx="27"/>
          </p:nvPr>
        </p:nvSpPr>
        <p:spPr>
          <a:xfrm>
            <a:off x="453542" y="6019800"/>
            <a:ext cx="8558784" cy="594360"/>
          </a:xfrm>
          <a:ln w="12700">
            <a:solidFill>
              <a:srgbClr val="04617B"/>
            </a:solidFill>
          </a:ln>
        </p:spPr>
        <p:txBody>
          <a:bodyPr/>
          <a:lstStyle/>
          <a:p>
            <a:r>
              <a:rPr kumimoji="0" lang="en-US" sz="1800" b="0" i="0" u="none" strike="noStrike" kern="1200" cap="none" spc="0" normalizeH="0" baseline="0" noProof="0" dirty="0">
                <a:ln>
                  <a:noFill/>
                </a:ln>
                <a:solidFill>
                  <a:prstClr val="black"/>
                </a:solidFill>
                <a:effectLst/>
                <a:uLnTx/>
                <a:uFillTx/>
                <a:latin typeface="Calibri (Body)"/>
                <a:cs typeface="+mn-cs"/>
              </a:rPr>
              <a:t>The sequence</a:t>
            </a:r>
            <a:endParaRPr lang="en-US" dirty="0">
              <a:latin typeface="Calibri (Body)"/>
            </a:endParaRPr>
          </a:p>
        </p:txBody>
      </p:sp>
      <p:graphicFrame>
        <p:nvGraphicFramePr>
          <p:cNvPr id="42" name="Object 41">
            <a:extLst>
              <a:ext uri="{FF2B5EF4-FFF2-40B4-BE49-F238E27FC236}">
                <a16:creationId xmlns:a16="http://schemas.microsoft.com/office/drawing/2014/main" id="{567B2CC3-6A72-4B2C-8A9D-B3D2FBABCB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6426268"/>
              </p:ext>
            </p:extLst>
          </p:nvPr>
        </p:nvGraphicFramePr>
        <p:xfrm>
          <a:off x="1857451" y="6007608"/>
          <a:ext cx="504749" cy="420624"/>
        </p:xfrm>
        <a:graphic>
          <a:graphicData uri="http://schemas.openxmlformats.org/presentationml/2006/ole">
            <mc:AlternateContent xmlns:mc="http://schemas.openxmlformats.org/markup-compatibility/2006">
              <mc:Choice xmlns:v="urn:schemas-microsoft-com:vml" Requires="v">
                <p:oleObj name="Equation" r:id="rId26" imgW="304560" imgH="253800" progId="Equation.DSMT4">
                  <p:embed/>
                </p:oleObj>
              </mc:Choice>
              <mc:Fallback>
                <p:oleObj name="Equation" r:id="rId26" imgW="304560" imgH="253800" progId="Equation.DSMT4">
                  <p:embed/>
                  <p:pic>
                    <p:nvPicPr>
                      <p:cNvPr id="0" name=""/>
                      <p:cNvPicPr/>
                      <p:nvPr/>
                    </p:nvPicPr>
                    <p:blipFill>
                      <a:blip r:embed="rId27"/>
                      <a:stretch>
                        <a:fillRect/>
                      </a:stretch>
                    </p:blipFill>
                    <p:spPr>
                      <a:xfrm>
                        <a:off x="1857451" y="6007608"/>
                        <a:ext cx="504749" cy="420624"/>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3F3DABB2-58A3-49F0-950E-656C2BAECEFD}"/>
              </a:ext>
            </a:extLst>
          </p:cNvPr>
          <p:cNvSpPr>
            <a:spLocks noGrp="1"/>
          </p:cNvSpPr>
          <p:nvPr>
            <p:ph idx="28"/>
          </p:nvPr>
        </p:nvSpPr>
        <p:spPr>
          <a:xfrm>
            <a:off x="457200" y="6016753"/>
            <a:ext cx="8563466" cy="625374"/>
          </a:xfrm>
        </p:spPr>
        <p:txBody>
          <a:bodyPr/>
          <a:lstStyle/>
          <a:p>
            <a:pPr marL="1819656">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Body)"/>
                <a:cs typeface="+mn-cs"/>
              </a:rPr>
              <a:t>is the sequence of </a:t>
            </a:r>
            <a:r>
              <a:rPr kumimoji="0" lang="en-US" sz="1800" b="1" i="0" u="none" strike="noStrike" kern="1200" cap="none" spc="0" normalizeH="0" baseline="0" noProof="0" dirty="0">
                <a:ln>
                  <a:noFill/>
                </a:ln>
                <a:solidFill>
                  <a:prstClr val="black"/>
                </a:solidFill>
                <a:effectLst/>
                <a:uLnTx/>
                <a:uFillTx/>
                <a:latin typeface="Calibri (Body)"/>
                <a:cs typeface="+mn-cs"/>
              </a:rPr>
              <a:t>Catalan Numbers</a:t>
            </a:r>
            <a:r>
              <a:rPr kumimoji="0" lang="en-US" sz="1800" b="0" i="0" u="none" strike="noStrike" kern="1200" cap="none" spc="0" normalizeH="0" baseline="0" noProof="0" dirty="0">
                <a:ln>
                  <a:noFill/>
                </a:ln>
                <a:solidFill>
                  <a:prstClr val="black"/>
                </a:solidFill>
                <a:effectLst/>
                <a:uLnTx/>
                <a:uFillTx/>
                <a:latin typeface="Calibri (Body)"/>
                <a:cs typeface="+mn-cs"/>
              </a:rPr>
              <a:t>. This recurrence relation can be </a:t>
            </a:r>
          </a:p>
          <a:p>
            <a:pPr>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Body)"/>
                <a:cs typeface="+mn-cs"/>
              </a:rPr>
              <a:t>solved using the method of generating functions; see Exercise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41</a:t>
            </a:r>
            <a:r>
              <a:rPr kumimoji="0" lang="en-US" sz="1800" b="0" i="0" u="none" strike="noStrike" kern="1200" cap="none" spc="0" normalizeH="0" baseline="0" noProof="0" dirty="0">
                <a:ln>
                  <a:noFill/>
                </a:ln>
                <a:solidFill>
                  <a:prstClr val="black"/>
                </a:solidFill>
                <a:effectLst/>
                <a:uLnTx/>
                <a:uFillTx/>
                <a:latin typeface="Calibri (Body)"/>
                <a:cs typeface="+mn-cs"/>
              </a:rPr>
              <a:t> in Section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mn-cs"/>
              </a:rPr>
              <a:t>8.4</a:t>
            </a:r>
            <a:r>
              <a:rPr kumimoji="0" lang="en-US" sz="1800" b="0" i="0" u="none" strike="noStrike" kern="1200" cap="none" spc="0" normalizeH="0" baseline="0" noProof="0" dirty="0">
                <a:ln>
                  <a:noFill/>
                </a:ln>
                <a:solidFill>
                  <a:prstClr val="black"/>
                </a:solidFill>
                <a:effectLst/>
                <a:uLnTx/>
                <a:uFillTx/>
                <a:latin typeface="Calibri (Body)"/>
                <a:cs typeface="+mn-cs"/>
              </a:rPr>
              <a:t>.</a:t>
            </a:r>
            <a:endParaRPr lang="en-US" dirty="0">
              <a:latin typeface="Calibri (Body)"/>
            </a:endParaRPr>
          </a:p>
        </p:txBody>
      </p:sp>
      <p:sp>
        <p:nvSpPr>
          <p:cNvPr id="25" name="Slide Number Placeholder 5">
            <a:extLst>
              <a:ext uri="{FF2B5EF4-FFF2-40B4-BE49-F238E27FC236}">
                <a16:creationId xmlns:a16="http://schemas.microsoft.com/office/drawing/2014/main" id="{ED03FC75-3334-4DF2-AF57-A46CAF37D92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15</a:t>
            </a:fld>
            <a:endParaRPr lang="en-US" dirty="0">
              <a:solidFill>
                <a:schemeClr val="bg1"/>
              </a:solidFill>
              <a:latin typeface="Calibri (Body)"/>
            </a:endParaRPr>
          </a:p>
        </p:txBody>
      </p:sp>
    </p:spTree>
    <p:extLst>
      <p:ext uri="{BB962C8B-B14F-4D97-AF65-F5344CB8AC3E}">
        <p14:creationId xmlns:p14="http://schemas.microsoft.com/office/powerpoint/2010/main" val="80963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3120"/>
            <a:ext cx="9144000" cy="1706880"/>
          </a:xfrm>
        </p:spPr>
        <p:txBody>
          <a:bodyPr/>
          <a:lstStyle/>
          <a:p>
            <a:r>
              <a:rPr lang="en-US" sz="6000" b="1" dirty="0">
                <a:latin typeface="+mj-lt"/>
              </a:rPr>
              <a:t>Solving Linear Recurrence Relations</a:t>
            </a:r>
          </a:p>
        </p:txBody>
      </p:sp>
      <p:sp>
        <p:nvSpPr>
          <p:cNvPr id="3" name="Content Placeholder 2"/>
          <p:cNvSpPr>
            <a:spLocks noGrp="1"/>
          </p:cNvSpPr>
          <p:nvPr>
            <p:ph idx="1"/>
          </p:nvPr>
        </p:nvSpPr>
        <p:spPr>
          <a:xfrm>
            <a:off x="3200400" y="3855720"/>
            <a:ext cx="2743200" cy="640080"/>
          </a:xfrm>
        </p:spPr>
        <p:txBody>
          <a:bodyPr/>
          <a:lstStyle/>
          <a:p>
            <a:pPr algn="ctr"/>
            <a:r>
              <a:rPr lang="en-US" dirty="0">
                <a:latin typeface="+mj-lt"/>
              </a:rPr>
              <a:t>Section 8.2</a:t>
            </a:r>
          </a:p>
        </p:txBody>
      </p:sp>
      <p:sp>
        <p:nvSpPr>
          <p:cNvPr id="4" name="Slide Number Placeholder 5">
            <a:extLst>
              <a:ext uri="{FF2B5EF4-FFF2-40B4-BE49-F238E27FC236}">
                <a16:creationId xmlns:a16="http://schemas.microsoft.com/office/drawing/2014/main" id="{AC136339-7044-4B60-B312-EEF8A4E683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16</a:t>
            </a:fld>
            <a:endParaRPr lang="en-US" dirty="0">
              <a:solidFill>
                <a:schemeClr val="bg1"/>
              </a:solidFill>
              <a:latin typeface="Calibri (Body)"/>
            </a:endParaRPr>
          </a:p>
        </p:txBody>
      </p:sp>
    </p:spTree>
    <p:extLst>
      <p:ext uri="{BB962C8B-B14F-4D97-AF65-F5344CB8AC3E}">
        <p14:creationId xmlns:p14="http://schemas.microsoft.com/office/powerpoint/2010/main" val="169094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2</a:t>
            </a:r>
          </a:p>
        </p:txBody>
      </p:sp>
      <p:sp>
        <p:nvSpPr>
          <p:cNvPr id="3" name="Content Placeholder 2"/>
          <p:cNvSpPr>
            <a:spLocks noGrp="1"/>
          </p:cNvSpPr>
          <p:nvPr>
            <p:ph idx="1"/>
          </p:nvPr>
        </p:nvSpPr>
        <p:spPr/>
        <p:txBody>
          <a:bodyPr/>
          <a:lstStyle/>
          <a:p>
            <a:r>
              <a:rPr lang="en-US" dirty="0"/>
              <a:t>Linear Homogeneous Recurrence Relations.</a:t>
            </a:r>
          </a:p>
          <a:p>
            <a:r>
              <a:rPr lang="en-US" dirty="0"/>
              <a:t>Solving Linear Homogeneous Recurrence Relations with Constant Coefficients. </a:t>
            </a:r>
          </a:p>
          <a:p>
            <a:r>
              <a:rPr lang="en-US" dirty="0"/>
              <a:t>Solving Linear Nonhomogeneous Recurrence Relations with Constant Coefficients.</a:t>
            </a:r>
          </a:p>
        </p:txBody>
      </p:sp>
      <p:sp>
        <p:nvSpPr>
          <p:cNvPr id="4" name="Slide Number Placeholder 5">
            <a:extLst>
              <a:ext uri="{FF2B5EF4-FFF2-40B4-BE49-F238E27FC236}">
                <a16:creationId xmlns:a16="http://schemas.microsoft.com/office/drawing/2014/main" id="{08CB1591-198D-45C1-8689-A0B76CFB9F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17</a:t>
            </a:fld>
            <a:endParaRPr lang="en-US" dirty="0">
              <a:solidFill>
                <a:schemeClr val="bg1"/>
              </a:solidFill>
              <a:latin typeface="Calibri (Body)"/>
            </a:endParaRPr>
          </a:p>
        </p:txBody>
      </p:sp>
    </p:spTree>
    <p:extLst>
      <p:ext uri="{BB962C8B-B14F-4D97-AF65-F5344CB8AC3E}">
        <p14:creationId xmlns:p14="http://schemas.microsoft.com/office/powerpoint/2010/main" val="93249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95A0-D4D0-40C2-9EA3-0ED50BB658D7}"/>
              </a:ext>
            </a:extLst>
          </p:cNvPr>
          <p:cNvSpPr>
            <a:spLocks noGrp="1"/>
          </p:cNvSpPr>
          <p:nvPr>
            <p:ph type="title"/>
          </p:nvPr>
        </p:nvSpPr>
        <p:spPr/>
        <p:txBody>
          <a:bodyPr/>
          <a:lstStyle/>
          <a:p>
            <a:r>
              <a:rPr lang="en-US" dirty="0">
                <a:latin typeface="+mj-lt"/>
              </a:rPr>
              <a:t>Linear Homogeneous Recurrence Relations</a:t>
            </a:r>
            <a:endParaRPr lang="en-US" dirty="0"/>
          </a:p>
        </p:txBody>
      </p:sp>
      <p:sp>
        <p:nvSpPr>
          <p:cNvPr id="3" name="Content Placeholder 2">
            <a:extLst>
              <a:ext uri="{FF2B5EF4-FFF2-40B4-BE49-F238E27FC236}">
                <a16:creationId xmlns:a16="http://schemas.microsoft.com/office/drawing/2014/main" id="{5852F775-C023-4C82-887D-1635CC267AB3}"/>
              </a:ext>
            </a:extLst>
          </p:cNvPr>
          <p:cNvSpPr>
            <a:spLocks noGrp="1"/>
          </p:cNvSpPr>
          <p:nvPr>
            <p:ph idx="1"/>
          </p:nvPr>
        </p:nvSpPr>
        <p:spPr>
          <a:xfrm>
            <a:off x="457200" y="1295400"/>
            <a:ext cx="8229600" cy="1600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linear homogeneous recurrence relation of degree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constant coefficients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recurrence relation of the form</a:t>
            </a:r>
          </a:p>
        </p:txBody>
      </p:sp>
      <p:graphicFrame>
        <p:nvGraphicFramePr>
          <p:cNvPr id="18" name="Object 17">
            <a:extLst>
              <a:ext uri="{FF2B5EF4-FFF2-40B4-BE49-F238E27FC236}">
                <a16:creationId xmlns:a16="http://schemas.microsoft.com/office/drawing/2014/main" id="{2F88A74D-8296-4566-85F0-7F0BF85EEC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0844695"/>
              </p:ext>
            </p:extLst>
          </p:nvPr>
        </p:nvGraphicFramePr>
        <p:xfrm>
          <a:off x="521208" y="2057400"/>
          <a:ext cx="4089400" cy="457200"/>
        </p:xfrm>
        <a:graphic>
          <a:graphicData uri="http://schemas.openxmlformats.org/presentationml/2006/ole">
            <mc:AlternateContent xmlns:mc="http://schemas.openxmlformats.org/markup-compatibility/2006">
              <mc:Choice xmlns:v="urn:schemas-microsoft-com:vml" Requires="v">
                <p:oleObj name="Equation" r:id="rId2" imgW="2044440" imgH="228600" progId="Equation.DSMT4">
                  <p:embed/>
                </p:oleObj>
              </mc:Choice>
              <mc:Fallback>
                <p:oleObj name="Equation" r:id="rId2" imgW="2044440" imgH="228600" progId="Equation.DSMT4">
                  <p:embed/>
                  <p:pic>
                    <p:nvPicPr>
                      <p:cNvPr id="0" name=""/>
                      <p:cNvPicPr/>
                      <p:nvPr/>
                    </p:nvPicPr>
                    <p:blipFill>
                      <a:blip r:embed="rId3"/>
                      <a:stretch>
                        <a:fillRect/>
                      </a:stretch>
                    </p:blipFill>
                    <p:spPr>
                      <a:xfrm>
                        <a:off x="521208" y="2057400"/>
                        <a:ext cx="40894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66D812E-425E-45B1-8AC5-370A1AB57204}"/>
              </a:ext>
            </a:extLst>
          </p:cNvPr>
          <p:cNvSpPr>
            <a:spLocks noGrp="1"/>
          </p:cNvSpPr>
          <p:nvPr>
            <p:ph idx="10"/>
          </p:nvPr>
        </p:nvSpPr>
        <p:spPr>
          <a:xfrm>
            <a:off x="4517136" y="2026920"/>
            <a:ext cx="1150112" cy="46634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19" name="Object 18">
            <a:extLst>
              <a:ext uri="{FF2B5EF4-FFF2-40B4-BE49-F238E27FC236}">
                <a16:creationId xmlns:a16="http://schemas.microsoft.com/office/drawing/2014/main" id="{6630D0F2-F066-4701-899B-9D4F63A4D0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9419935"/>
              </p:ext>
            </p:extLst>
          </p:nvPr>
        </p:nvGraphicFramePr>
        <p:xfrm>
          <a:off x="5426456" y="2057400"/>
          <a:ext cx="1498600" cy="457200"/>
        </p:xfrm>
        <a:graphic>
          <a:graphicData uri="http://schemas.openxmlformats.org/presentationml/2006/ole">
            <mc:AlternateContent xmlns:mc="http://schemas.openxmlformats.org/markup-compatibility/2006">
              <mc:Choice xmlns:v="urn:schemas-microsoft-com:vml" Requires="v">
                <p:oleObj name="Equation" r:id="rId4" imgW="749160" imgH="228600" progId="Equation.DSMT4">
                  <p:embed/>
                </p:oleObj>
              </mc:Choice>
              <mc:Fallback>
                <p:oleObj name="Equation" r:id="rId4" imgW="749160" imgH="228600" progId="Equation.DSMT4">
                  <p:embed/>
                  <p:pic>
                    <p:nvPicPr>
                      <p:cNvPr id="0" name=""/>
                      <p:cNvPicPr/>
                      <p:nvPr/>
                    </p:nvPicPr>
                    <p:blipFill>
                      <a:blip r:embed="rId5"/>
                      <a:stretch>
                        <a:fillRect/>
                      </a:stretch>
                    </p:blipFill>
                    <p:spPr>
                      <a:xfrm>
                        <a:off x="5426456" y="2057400"/>
                        <a:ext cx="1498600"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832A90B-6337-48B6-B2EC-370509B1B2F1}"/>
              </a:ext>
            </a:extLst>
          </p:cNvPr>
          <p:cNvSpPr>
            <a:spLocks noGrp="1"/>
          </p:cNvSpPr>
          <p:nvPr>
            <p:ph idx="11"/>
          </p:nvPr>
        </p:nvSpPr>
        <p:spPr>
          <a:xfrm>
            <a:off x="6858000" y="2026920"/>
            <a:ext cx="1219200" cy="41300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real</a:t>
            </a:r>
            <a:endParaRPr lang="en-US" dirty="0"/>
          </a:p>
        </p:txBody>
      </p:sp>
      <p:sp>
        <p:nvSpPr>
          <p:cNvPr id="6" name="Content Placeholder 5">
            <a:extLst>
              <a:ext uri="{FF2B5EF4-FFF2-40B4-BE49-F238E27FC236}">
                <a16:creationId xmlns:a16="http://schemas.microsoft.com/office/drawing/2014/main" id="{CB059790-AC6F-465F-820E-5E63929DED40}"/>
              </a:ext>
            </a:extLst>
          </p:cNvPr>
          <p:cNvSpPr>
            <a:spLocks noGrp="1"/>
          </p:cNvSpPr>
          <p:nvPr>
            <p:ph idx="12"/>
          </p:nvPr>
        </p:nvSpPr>
        <p:spPr>
          <a:xfrm>
            <a:off x="466344" y="2385060"/>
            <a:ext cx="1969008" cy="499872"/>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numbers, and</a:t>
            </a:r>
            <a:endParaRPr lang="en-US" dirty="0"/>
          </a:p>
        </p:txBody>
      </p:sp>
      <p:graphicFrame>
        <p:nvGraphicFramePr>
          <p:cNvPr id="20" name="Object 19">
            <a:extLst>
              <a:ext uri="{FF2B5EF4-FFF2-40B4-BE49-F238E27FC236}">
                <a16:creationId xmlns:a16="http://schemas.microsoft.com/office/drawing/2014/main" id="{25C111D1-88AD-42F1-BFA0-0FD10C24570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9289550"/>
              </p:ext>
            </p:extLst>
          </p:nvPr>
        </p:nvGraphicFramePr>
        <p:xfrm>
          <a:off x="2286000" y="2414588"/>
          <a:ext cx="838200" cy="457200"/>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0" name=""/>
                      <p:cNvPicPr/>
                      <p:nvPr/>
                    </p:nvPicPr>
                    <p:blipFill>
                      <a:blip r:embed="rId7"/>
                      <a:stretch>
                        <a:fillRect/>
                      </a:stretch>
                    </p:blipFill>
                    <p:spPr>
                      <a:xfrm>
                        <a:off x="2286000" y="2414588"/>
                        <a:ext cx="838200"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D2D3337-ACA9-44E4-82B7-CCED8B96C405}"/>
              </a:ext>
            </a:extLst>
          </p:cNvPr>
          <p:cNvSpPr>
            <a:spLocks noGrp="1"/>
          </p:cNvSpPr>
          <p:nvPr>
            <p:ph idx="13"/>
          </p:nvPr>
        </p:nvSpPr>
        <p:spPr>
          <a:xfrm>
            <a:off x="457200" y="2990088"/>
            <a:ext cx="8229600" cy="2340864"/>
          </a:xfrm>
          <a:ln>
            <a:solidFill>
              <a:srgbClr val="04617B"/>
            </a:solidFill>
          </a:ln>
        </p:spPr>
        <p:txBody>
          <a:bodyPr/>
          <a:lstStyle/>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linear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because the right-hand side is a sum of the previous terms of the sequence each multiplied by a function of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 is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homogeneous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because no terms occur that are not multiples of the</a:t>
            </a:r>
            <a:endPar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1" name="Object 20">
            <a:extLst>
              <a:ext uri="{FF2B5EF4-FFF2-40B4-BE49-F238E27FC236}">
                <a16:creationId xmlns:a16="http://schemas.microsoft.com/office/drawing/2014/main" id="{4E344665-2833-450D-9DAC-BD750AB766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1934712"/>
              </p:ext>
            </p:extLst>
          </p:nvPr>
        </p:nvGraphicFramePr>
        <p:xfrm>
          <a:off x="868680" y="4160520"/>
          <a:ext cx="433137" cy="411480"/>
        </p:xfrm>
        <a:graphic>
          <a:graphicData uri="http://schemas.openxmlformats.org/presentationml/2006/ole">
            <mc:AlternateContent xmlns:mc="http://schemas.openxmlformats.org/markup-compatibility/2006">
              <mc:Choice xmlns:v="urn:schemas-microsoft-com:vml" Requires="v">
                <p:oleObj name="Equation" r:id="rId8" imgW="253800" imgH="241200" progId="Equation.DSMT4">
                  <p:embed/>
                </p:oleObj>
              </mc:Choice>
              <mc:Fallback>
                <p:oleObj name="Equation" r:id="rId8" imgW="253800" imgH="241200" progId="Equation.DSMT4">
                  <p:embed/>
                  <p:pic>
                    <p:nvPicPr>
                      <p:cNvPr id="0" name=""/>
                      <p:cNvPicPr/>
                      <p:nvPr/>
                    </p:nvPicPr>
                    <p:blipFill>
                      <a:blip r:embed="rId9"/>
                      <a:stretch>
                        <a:fillRect/>
                      </a:stretch>
                    </p:blipFill>
                    <p:spPr>
                      <a:xfrm>
                        <a:off x="868680" y="4160520"/>
                        <a:ext cx="433137" cy="4114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288A3EE-2D1E-4ADD-9C85-0CBA0184A060}"/>
              </a:ext>
            </a:extLst>
          </p:cNvPr>
          <p:cNvSpPr>
            <a:spLocks noGrp="1"/>
          </p:cNvSpPr>
          <p:nvPr>
            <p:ph idx="14"/>
          </p:nvPr>
        </p:nvSpPr>
        <p:spPr>
          <a:xfrm>
            <a:off x="1216152" y="4133088"/>
            <a:ext cx="3556000" cy="414528"/>
          </a:xfrm>
        </p:spPr>
        <p:txBody>
          <a:bodyPr/>
          <a:lstStyle/>
          <a:p>
            <a:pPr marL="4572" marR="0" lvl="1" indent="0" algn="l" defTabSz="457200" rtl="0" eaLnBrk="1" fontAlgn="auto" latinLnBrk="0" hangingPunct="1">
              <a:lnSpc>
                <a:spcPct val="100000"/>
              </a:lnSpc>
              <a:spcBef>
                <a:spcPts val="1200"/>
              </a:spcBef>
              <a:spcAft>
                <a:spcPts val="600"/>
              </a:spcAft>
              <a:buClr>
                <a:srgbClr val="04617B"/>
              </a:buClr>
              <a:buSz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Each coefficient is a constant.</a:t>
            </a:r>
          </a:p>
        </p:txBody>
      </p:sp>
      <p:sp>
        <p:nvSpPr>
          <p:cNvPr id="9" name="Content Placeholder 8">
            <a:extLst>
              <a:ext uri="{FF2B5EF4-FFF2-40B4-BE49-F238E27FC236}">
                <a16:creationId xmlns:a16="http://schemas.microsoft.com/office/drawing/2014/main" id="{7787E86B-DBD4-46DF-8776-1322DBF8B0F0}"/>
              </a:ext>
            </a:extLst>
          </p:cNvPr>
          <p:cNvSpPr>
            <a:spLocks noGrp="1"/>
          </p:cNvSpPr>
          <p:nvPr>
            <p:ph idx="15"/>
          </p:nvPr>
        </p:nvSpPr>
        <p:spPr>
          <a:xfrm>
            <a:off x="457200" y="4666488"/>
            <a:ext cx="3115056" cy="347472"/>
          </a:xfrm>
        </p:spPr>
        <p:txBody>
          <a:bodyPr/>
          <a:lstStyle/>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degree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k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because </a:t>
            </a:r>
            <a:endParaRPr lang="en-US" dirty="0"/>
          </a:p>
        </p:txBody>
      </p:sp>
      <p:graphicFrame>
        <p:nvGraphicFramePr>
          <p:cNvPr id="22" name="Object 21">
            <a:extLst>
              <a:ext uri="{FF2B5EF4-FFF2-40B4-BE49-F238E27FC236}">
                <a16:creationId xmlns:a16="http://schemas.microsoft.com/office/drawing/2014/main" id="{F7A5A2A4-5BCF-4F66-88F1-DFB0B44A21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3825925"/>
              </p:ext>
            </p:extLst>
          </p:nvPr>
        </p:nvGraphicFramePr>
        <p:xfrm>
          <a:off x="3352800" y="4681728"/>
          <a:ext cx="290576" cy="402336"/>
        </p:xfrm>
        <a:graphic>
          <a:graphicData uri="http://schemas.openxmlformats.org/presentationml/2006/ole">
            <mc:AlternateContent xmlns:mc="http://schemas.openxmlformats.org/markup-compatibility/2006">
              <mc:Choice xmlns:v="urn:schemas-microsoft-com:vml" Requires="v">
                <p:oleObj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3352800" y="4681728"/>
                        <a:ext cx="290576" cy="40233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60646D2-5B10-4250-A95F-F22AC74EDE8C}"/>
              </a:ext>
            </a:extLst>
          </p:cNvPr>
          <p:cNvSpPr>
            <a:spLocks noGrp="1"/>
          </p:cNvSpPr>
          <p:nvPr>
            <p:ph idx="16"/>
          </p:nvPr>
        </p:nvSpPr>
        <p:spPr>
          <a:xfrm>
            <a:off x="3572256" y="4663440"/>
            <a:ext cx="4974336" cy="41148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expressed in terms of the previous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terms</a:t>
            </a:r>
            <a:endParaRPr lang="en-US" dirty="0"/>
          </a:p>
        </p:txBody>
      </p:sp>
      <p:sp>
        <p:nvSpPr>
          <p:cNvPr id="11" name="Content Placeholder 10">
            <a:extLst>
              <a:ext uri="{FF2B5EF4-FFF2-40B4-BE49-F238E27FC236}">
                <a16:creationId xmlns:a16="http://schemas.microsoft.com/office/drawing/2014/main" id="{18BDF9CC-7A11-466B-9782-C5D03349DCD1}"/>
              </a:ext>
            </a:extLst>
          </p:cNvPr>
          <p:cNvSpPr>
            <a:spLocks noGrp="1"/>
          </p:cNvSpPr>
          <p:nvPr>
            <p:ph idx="17"/>
          </p:nvPr>
        </p:nvSpPr>
        <p:spPr>
          <a:xfrm>
            <a:off x="804672" y="4965192"/>
            <a:ext cx="2075688" cy="469392"/>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the sequence.</a:t>
            </a:r>
            <a:endParaRPr lang="en-US" dirty="0"/>
          </a:p>
        </p:txBody>
      </p:sp>
      <p:sp>
        <p:nvSpPr>
          <p:cNvPr id="12" name="Content Placeholder 11">
            <a:extLst>
              <a:ext uri="{FF2B5EF4-FFF2-40B4-BE49-F238E27FC236}">
                <a16:creationId xmlns:a16="http://schemas.microsoft.com/office/drawing/2014/main" id="{A0B5C9A9-2AF2-485E-8840-1946FFF1A111}"/>
              </a:ext>
            </a:extLst>
          </p:cNvPr>
          <p:cNvSpPr>
            <a:spLocks noGrp="1"/>
          </p:cNvSpPr>
          <p:nvPr>
            <p:ph idx="18"/>
          </p:nvPr>
        </p:nvSpPr>
        <p:spPr>
          <a:xfrm>
            <a:off x="457200" y="5541264"/>
            <a:ext cx="8229600" cy="1097280"/>
          </a:xfrm>
          <a:ln>
            <a:solidFill>
              <a:srgbClr val="04617B"/>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strong induction, a sequence satisfying such a recurrence relation is uniquely determined by the recurrence relation and the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initial conditions</a:t>
            </a:r>
          </a:p>
        </p:txBody>
      </p:sp>
      <p:graphicFrame>
        <p:nvGraphicFramePr>
          <p:cNvPr id="23" name="Object 22">
            <a:extLst>
              <a:ext uri="{FF2B5EF4-FFF2-40B4-BE49-F238E27FC236}">
                <a16:creationId xmlns:a16="http://schemas.microsoft.com/office/drawing/2014/main" id="{D07081DE-1748-4BC4-990D-E1F93FDC929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789676"/>
              </p:ext>
            </p:extLst>
          </p:nvPr>
        </p:nvGraphicFramePr>
        <p:xfrm>
          <a:off x="521208" y="6169152"/>
          <a:ext cx="3051048" cy="384048"/>
        </p:xfrm>
        <a:graphic>
          <a:graphicData uri="http://schemas.openxmlformats.org/presentationml/2006/ole">
            <mc:AlternateContent xmlns:mc="http://schemas.openxmlformats.org/markup-compatibility/2006">
              <mc:Choice xmlns:v="urn:schemas-microsoft-com:vml" Requires="v">
                <p:oleObj name="Equation" r:id="rId12" imgW="1815840" imgH="228600" progId="Equation.DSMT4">
                  <p:embed/>
                </p:oleObj>
              </mc:Choice>
              <mc:Fallback>
                <p:oleObj name="Equation" r:id="rId12" imgW="1815840" imgH="228600" progId="Equation.DSMT4">
                  <p:embed/>
                  <p:pic>
                    <p:nvPicPr>
                      <p:cNvPr id="0" name=""/>
                      <p:cNvPicPr/>
                      <p:nvPr/>
                    </p:nvPicPr>
                    <p:blipFill>
                      <a:blip r:embed="rId13"/>
                      <a:stretch>
                        <a:fillRect/>
                      </a:stretch>
                    </p:blipFill>
                    <p:spPr>
                      <a:xfrm>
                        <a:off x="521208" y="6169152"/>
                        <a:ext cx="3051048" cy="384048"/>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5D6A02AF-0B4E-4872-946F-70028F3649E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18</a:t>
            </a:fld>
            <a:endParaRPr lang="en-US" dirty="0">
              <a:solidFill>
                <a:schemeClr val="bg1"/>
              </a:solidFill>
              <a:latin typeface="Calibri (Body)"/>
            </a:endParaRPr>
          </a:p>
        </p:txBody>
      </p:sp>
    </p:spTree>
    <p:extLst>
      <p:ext uri="{BB962C8B-B14F-4D97-AF65-F5344CB8AC3E}">
        <p14:creationId xmlns:p14="http://schemas.microsoft.com/office/powerpoint/2010/main" val="2958457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Examples of Linear Homogeneous Recurrence Relations </a:t>
            </a:r>
          </a:p>
        </p:txBody>
      </p:sp>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45790653"/>
              </p:ext>
            </p:extLst>
          </p:nvPr>
        </p:nvGraphicFramePr>
        <p:xfrm>
          <a:off x="457200" y="1295400"/>
          <a:ext cx="2222500" cy="635000"/>
        </p:xfrm>
        <a:graphic>
          <a:graphicData uri="http://schemas.openxmlformats.org/presentationml/2006/ole">
            <mc:AlternateContent xmlns:mc="http://schemas.openxmlformats.org/markup-compatibility/2006">
              <mc:Choice xmlns:v="urn:schemas-microsoft-com:vml" Requires="v">
                <p:oleObj name="Equation" r:id="rId2" imgW="888840" imgH="253800" progId="Equation.DSMT4">
                  <p:embed/>
                </p:oleObj>
              </mc:Choice>
              <mc:Fallback>
                <p:oleObj name="Equation" r:id="rId2" imgW="888840" imgH="253800" progId="Equation.DSMT4">
                  <p:embed/>
                  <p:pic>
                    <p:nvPicPr>
                      <p:cNvPr id="0" name=""/>
                      <p:cNvPicPr/>
                      <p:nvPr/>
                    </p:nvPicPr>
                    <p:blipFill>
                      <a:blip r:embed="rId3"/>
                      <a:stretch>
                        <a:fillRect/>
                      </a:stretch>
                    </p:blipFill>
                    <p:spPr>
                      <a:xfrm>
                        <a:off x="457200" y="1295400"/>
                        <a:ext cx="2222500" cy="635000"/>
                      </a:xfrm>
                      <a:prstGeom prst="rect">
                        <a:avLst/>
                      </a:prstGeom>
                    </p:spPr>
                  </p:pic>
                </p:oleObj>
              </mc:Fallback>
            </mc:AlternateContent>
          </a:graphicData>
        </a:graphic>
      </p:graphicFrame>
      <p:sp>
        <p:nvSpPr>
          <p:cNvPr id="10" name="Content Placeholder 3"/>
          <p:cNvSpPr>
            <a:spLocks noGrp="1"/>
          </p:cNvSpPr>
          <p:nvPr>
            <p:ph idx="1"/>
          </p:nvPr>
        </p:nvSpPr>
        <p:spPr>
          <a:xfrm>
            <a:off x="3048000" y="1295400"/>
            <a:ext cx="5791200" cy="838200"/>
          </a:xfrm>
        </p:spPr>
        <p:txBody>
          <a:bodyPr/>
          <a:lstStyle/>
          <a:p>
            <a:r>
              <a:rPr lang="en-US" sz="2600" dirty="0">
                <a:solidFill>
                  <a:srgbClr val="B60000"/>
                </a:solidFill>
              </a:rPr>
              <a:t>linear homogeneous recurrence relation of degree one.</a:t>
            </a:r>
          </a:p>
        </p:txBody>
      </p:sp>
      <p:graphicFrame>
        <p:nvGraphicFramePr>
          <p:cNvPr id="4"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36608872"/>
              </p:ext>
            </p:extLst>
          </p:nvPr>
        </p:nvGraphicFramePr>
        <p:xfrm>
          <a:off x="457200" y="2363788"/>
          <a:ext cx="2190750" cy="571500"/>
        </p:xfrm>
        <a:graphic>
          <a:graphicData uri="http://schemas.openxmlformats.org/presentationml/2006/ole">
            <mc:AlternateContent xmlns:mc="http://schemas.openxmlformats.org/markup-compatibility/2006">
              <mc:Choice xmlns:v="urn:schemas-microsoft-com:vml" Requires="v">
                <p:oleObj name="Equation" r:id="rId4" imgW="876240" imgH="228600" progId="Equation.DSMT4">
                  <p:embed/>
                </p:oleObj>
              </mc:Choice>
              <mc:Fallback>
                <p:oleObj name="Equation" r:id="rId4" imgW="876240" imgH="228600" progId="Equation.DSMT4">
                  <p:embed/>
                  <p:pic>
                    <p:nvPicPr>
                      <p:cNvPr id="0" name=""/>
                      <p:cNvPicPr/>
                      <p:nvPr/>
                    </p:nvPicPr>
                    <p:blipFill>
                      <a:blip r:embed="rId5"/>
                      <a:stretch>
                        <a:fillRect/>
                      </a:stretch>
                    </p:blipFill>
                    <p:spPr>
                      <a:xfrm>
                        <a:off x="457200" y="2363788"/>
                        <a:ext cx="2190750" cy="571500"/>
                      </a:xfrm>
                      <a:prstGeom prst="rect">
                        <a:avLst/>
                      </a:prstGeom>
                    </p:spPr>
                  </p:pic>
                </p:oleObj>
              </mc:Fallback>
            </mc:AlternateContent>
          </a:graphicData>
        </a:graphic>
      </p:graphicFrame>
      <p:sp>
        <p:nvSpPr>
          <p:cNvPr id="11" name="Content Placeholder 5"/>
          <p:cNvSpPr>
            <a:spLocks noGrp="1"/>
          </p:cNvSpPr>
          <p:nvPr>
            <p:ph idx="13"/>
          </p:nvPr>
        </p:nvSpPr>
        <p:spPr>
          <a:xfrm>
            <a:off x="3048000" y="2364377"/>
            <a:ext cx="5715000" cy="852425"/>
          </a:xfrm>
        </p:spPr>
        <p:txBody>
          <a:bodyPr/>
          <a:lstStyle/>
          <a:p>
            <a:r>
              <a:rPr lang="en-US" sz="2600" dirty="0">
                <a:solidFill>
                  <a:srgbClr val="B60000"/>
                </a:solidFill>
              </a:rPr>
              <a:t>linear homogeneous recurrence relation of degree two.</a:t>
            </a:r>
          </a:p>
        </p:txBody>
      </p:sp>
      <p:graphicFrame>
        <p:nvGraphicFramePr>
          <p:cNvPr id="5"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7221966"/>
              </p:ext>
            </p:extLst>
          </p:nvPr>
        </p:nvGraphicFramePr>
        <p:xfrm>
          <a:off x="457200" y="3370263"/>
          <a:ext cx="2413000" cy="603250"/>
        </p:xfrm>
        <a:graphic>
          <a:graphicData uri="http://schemas.openxmlformats.org/presentationml/2006/ole">
            <mc:AlternateContent xmlns:mc="http://schemas.openxmlformats.org/markup-compatibility/2006">
              <mc:Choice xmlns:v="urn:schemas-microsoft-com:vml" Requires="v">
                <p:oleObj name="Equation" r:id="rId6" imgW="965160" imgH="241200" progId="Equation.DSMT4">
                  <p:embed/>
                </p:oleObj>
              </mc:Choice>
              <mc:Fallback>
                <p:oleObj name="Equation" r:id="rId6" imgW="965160" imgH="241200" progId="Equation.DSMT4">
                  <p:embed/>
                  <p:pic>
                    <p:nvPicPr>
                      <p:cNvPr id="0" name=""/>
                      <p:cNvPicPr/>
                      <p:nvPr/>
                    </p:nvPicPr>
                    <p:blipFill>
                      <a:blip r:embed="rId7"/>
                      <a:stretch>
                        <a:fillRect/>
                      </a:stretch>
                    </p:blipFill>
                    <p:spPr>
                      <a:xfrm>
                        <a:off x="457200" y="3370263"/>
                        <a:ext cx="2413000" cy="603250"/>
                      </a:xfrm>
                      <a:prstGeom prst="rect">
                        <a:avLst/>
                      </a:prstGeom>
                    </p:spPr>
                  </p:pic>
                </p:oleObj>
              </mc:Fallback>
            </mc:AlternateContent>
          </a:graphicData>
        </a:graphic>
      </p:graphicFrame>
      <p:sp>
        <p:nvSpPr>
          <p:cNvPr id="12" name="Content Placeholder 7"/>
          <p:cNvSpPr>
            <a:spLocks noGrp="1"/>
          </p:cNvSpPr>
          <p:nvPr>
            <p:ph idx="14"/>
          </p:nvPr>
        </p:nvSpPr>
        <p:spPr>
          <a:xfrm>
            <a:off x="3048000" y="3429000"/>
            <a:ext cx="5715000" cy="411961"/>
          </a:xfrm>
        </p:spPr>
        <p:txBody>
          <a:bodyPr/>
          <a:lstStyle/>
          <a:p>
            <a:r>
              <a:rPr lang="en-US" sz="2600" dirty="0">
                <a:solidFill>
                  <a:srgbClr val="B60000"/>
                </a:solidFill>
              </a:rPr>
              <a:t>not linear.</a:t>
            </a:r>
          </a:p>
        </p:txBody>
      </p:sp>
      <p:graphicFrame>
        <p:nvGraphicFramePr>
          <p:cNvPr id="6" name="Object 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6717315"/>
              </p:ext>
            </p:extLst>
          </p:nvPr>
        </p:nvGraphicFramePr>
        <p:xfrm>
          <a:off x="457200" y="4408488"/>
          <a:ext cx="2159000" cy="571500"/>
        </p:xfrm>
        <a:graphic>
          <a:graphicData uri="http://schemas.openxmlformats.org/presentationml/2006/ole">
            <mc:AlternateContent xmlns:mc="http://schemas.openxmlformats.org/markup-compatibility/2006">
              <mc:Choice xmlns:v="urn:schemas-microsoft-com:vml" Requires="v">
                <p:oleObj name="Equation" r:id="rId8" imgW="863280" imgH="228600" progId="Equation.DSMT4">
                  <p:embed/>
                </p:oleObj>
              </mc:Choice>
              <mc:Fallback>
                <p:oleObj name="Equation" r:id="rId8" imgW="863280" imgH="228600" progId="Equation.DSMT4">
                  <p:embed/>
                  <p:pic>
                    <p:nvPicPr>
                      <p:cNvPr id="0" name=""/>
                      <p:cNvPicPr/>
                      <p:nvPr/>
                    </p:nvPicPr>
                    <p:blipFill>
                      <a:blip r:embed="rId9"/>
                      <a:stretch>
                        <a:fillRect/>
                      </a:stretch>
                    </p:blipFill>
                    <p:spPr>
                      <a:xfrm>
                        <a:off x="457200" y="4408488"/>
                        <a:ext cx="2159000" cy="571500"/>
                      </a:xfrm>
                      <a:prstGeom prst="rect">
                        <a:avLst/>
                      </a:prstGeom>
                    </p:spPr>
                  </p:pic>
                </p:oleObj>
              </mc:Fallback>
            </mc:AlternateContent>
          </a:graphicData>
        </a:graphic>
      </p:graphicFrame>
      <p:sp>
        <p:nvSpPr>
          <p:cNvPr id="13" name="Content Placeholder 9"/>
          <p:cNvSpPr>
            <a:spLocks noGrp="1"/>
          </p:cNvSpPr>
          <p:nvPr>
            <p:ph idx="15"/>
          </p:nvPr>
        </p:nvSpPr>
        <p:spPr>
          <a:xfrm>
            <a:off x="3048000" y="4407831"/>
            <a:ext cx="5638800" cy="443133"/>
          </a:xfrm>
        </p:spPr>
        <p:txBody>
          <a:bodyPr/>
          <a:lstStyle/>
          <a:p>
            <a:r>
              <a:rPr lang="en-US" sz="2600" dirty="0">
                <a:solidFill>
                  <a:srgbClr val="B60000"/>
                </a:solidFill>
              </a:rPr>
              <a:t>not homogeneous.</a:t>
            </a:r>
          </a:p>
        </p:txBody>
      </p:sp>
      <p:graphicFrame>
        <p:nvGraphicFramePr>
          <p:cNvPr id="7" name="Object 1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1415242"/>
              </p:ext>
            </p:extLst>
          </p:nvPr>
        </p:nvGraphicFramePr>
        <p:xfrm>
          <a:off x="457200" y="5413375"/>
          <a:ext cx="1651000" cy="571500"/>
        </p:xfrm>
        <a:graphic>
          <a:graphicData uri="http://schemas.openxmlformats.org/presentationml/2006/ole">
            <mc:AlternateContent xmlns:mc="http://schemas.openxmlformats.org/markup-compatibility/2006">
              <mc:Choice xmlns:v="urn:schemas-microsoft-com:vml" Requires="v">
                <p:oleObj name="Equation" r:id="rId10" imgW="660240" imgH="228600" progId="Equation.DSMT4">
                  <p:embed/>
                </p:oleObj>
              </mc:Choice>
              <mc:Fallback>
                <p:oleObj name="Equation" r:id="rId10" imgW="660240" imgH="228600" progId="Equation.DSMT4">
                  <p:embed/>
                  <p:pic>
                    <p:nvPicPr>
                      <p:cNvPr id="0" name=""/>
                      <p:cNvPicPr/>
                      <p:nvPr/>
                    </p:nvPicPr>
                    <p:blipFill>
                      <a:blip r:embed="rId11"/>
                      <a:stretch>
                        <a:fillRect/>
                      </a:stretch>
                    </p:blipFill>
                    <p:spPr>
                      <a:xfrm>
                        <a:off x="457200" y="5413375"/>
                        <a:ext cx="1651000" cy="571500"/>
                      </a:xfrm>
                      <a:prstGeom prst="rect">
                        <a:avLst/>
                      </a:prstGeom>
                    </p:spPr>
                  </p:pic>
                </p:oleObj>
              </mc:Fallback>
            </mc:AlternateContent>
          </a:graphicData>
        </a:graphic>
      </p:graphicFrame>
      <p:sp>
        <p:nvSpPr>
          <p:cNvPr id="14" name="Content Placeholder 11"/>
          <p:cNvSpPr>
            <a:spLocks noGrp="1"/>
          </p:cNvSpPr>
          <p:nvPr>
            <p:ph idx="16"/>
          </p:nvPr>
        </p:nvSpPr>
        <p:spPr>
          <a:xfrm>
            <a:off x="2977609" y="5413809"/>
            <a:ext cx="5931982" cy="457200"/>
          </a:xfrm>
        </p:spPr>
        <p:txBody>
          <a:bodyPr/>
          <a:lstStyle/>
          <a:p>
            <a:r>
              <a:rPr lang="en-US" sz="2600" dirty="0">
                <a:solidFill>
                  <a:srgbClr val="B60000"/>
                </a:solidFill>
              </a:rPr>
              <a:t>coefficients are not constants.</a:t>
            </a:r>
          </a:p>
        </p:txBody>
      </p:sp>
      <p:sp>
        <p:nvSpPr>
          <p:cNvPr id="15" name="Slide Number Placeholder 5">
            <a:extLst>
              <a:ext uri="{FF2B5EF4-FFF2-40B4-BE49-F238E27FC236}">
                <a16:creationId xmlns:a16="http://schemas.microsoft.com/office/drawing/2014/main" id="{A2F154FB-A364-4AB2-8836-F5183A66370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19</a:t>
            </a:fld>
            <a:endParaRPr lang="en-US" dirty="0">
              <a:solidFill>
                <a:schemeClr val="bg1"/>
              </a:solidFill>
              <a:latin typeface="Calibri (Body)"/>
            </a:endParaRPr>
          </a:p>
        </p:txBody>
      </p:sp>
    </p:spTree>
    <p:extLst>
      <p:ext uri="{BB962C8B-B14F-4D97-AF65-F5344CB8AC3E}">
        <p14:creationId xmlns:p14="http://schemas.microsoft.com/office/powerpoint/2010/main" val="276729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Chapter Summary</a:t>
            </a:r>
          </a:p>
        </p:txBody>
      </p:sp>
      <p:sp>
        <p:nvSpPr>
          <p:cNvPr id="3" name="Content Placeholder 2"/>
          <p:cNvSpPr>
            <a:spLocks noGrp="1"/>
          </p:cNvSpPr>
          <p:nvPr>
            <p:ph idx="1"/>
          </p:nvPr>
        </p:nvSpPr>
        <p:spPr>
          <a:xfrm>
            <a:off x="457200" y="1295400"/>
            <a:ext cx="8534400" cy="5181600"/>
          </a:xfrm>
        </p:spPr>
        <p:txBody>
          <a:bodyPr/>
          <a:lstStyle/>
          <a:p>
            <a:pPr>
              <a:spcBef>
                <a:spcPts val="300"/>
              </a:spcBef>
            </a:pPr>
            <a:r>
              <a:rPr lang="en-US" dirty="0"/>
              <a:t>Applications of Recurrence Relations.</a:t>
            </a:r>
          </a:p>
          <a:p>
            <a:pPr>
              <a:spcBef>
                <a:spcPts val="300"/>
              </a:spcBef>
            </a:pPr>
            <a:r>
              <a:rPr lang="en-US" dirty="0"/>
              <a:t>Solving Linear Recurrence Relations.</a:t>
            </a:r>
          </a:p>
          <a:p>
            <a:pPr marL="347472" lvl="1">
              <a:spcBef>
                <a:spcPts val="300"/>
              </a:spcBef>
            </a:pPr>
            <a:r>
              <a:rPr lang="en-US" dirty="0"/>
              <a:t>Homogeneous Recurrence Relations.</a:t>
            </a:r>
          </a:p>
          <a:p>
            <a:pPr marL="347472" lvl="1">
              <a:spcBef>
                <a:spcPts val="300"/>
              </a:spcBef>
            </a:pPr>
            <a:r>
              <a:rPr lang="en-US" dirty="0"/>
              <a:t>Nonhomogeneous Recurrence Relations.</a:t>
            </a:r>
          </a:p>
          <a:p>
            <a:pPr>
              <a:spcBef>
                <a:spcPts val="300"/>
              </a:spcBef>
            </a:pPr>
            <a:r>
              <a:rPr lang="en-US" dirty="0"/>
              <a:t>Divide-and-Conquer Algorithms and Recurrence Relations.</a:t>
            </a:r>
          </a:p>
          <a:p>
            <a:pPr>
              <a:spcBef>
                <a:spcPts val="300"/>
              </a:spcBef>
            </a:pPr>
            <a:r>
              <a:rPr lang="en-US" dirty="0"/>
              <a:t>Generating Functions.</a:t>
            </a:r>
          </a:p>
          <a:p>
            <a:pPr>
              <a:spcBef>
                <a:spcPts val="300"/>
              </a:spcBef>
            </a:pPr>
            <a:r>
              <a:rPr lang="en-US" dirty="0"/>
              <a:t>Inclusion-Exclusion.</a:t>
            </a:r>
          </a:p>
          <a:p>
            <a:pPr>
              <a:spcBef>
                <a:spcPts val="300"/>
              </a:spcBef>
            </a:pPr>
            <a:r>
              <a:rPr lang="en-US" dirty="0"/>
              <a:t>Applications of Inclusion-Exclusion.</a:t>
            </a:r>
          </a:p>
        </p:txBody>
      </p:sp>
      <p:sp>
        <p:nvSpPr>
          <p:cNvPr id="4" name="Slide Number Placeholder 5">
            <a:extLst>
              <a:ext uri="{FF2B5EF4-FFF2-40B4-BE49-F238E27FC236}">
                <a16:creationId xmlns:a16="http://schemas.microsoft.com/office/drawing/2014/main" id="{8110333B-A078-4BCA-8197-3389943F833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a:t>
            </a:fld>
            <a:endParaRPr lang="en-US" dirty="0">
              <a:solidFill>
                <a:schemeClr val="bg1"/>
              </a:solidFill>
              <a:latin typeface="Calibri (Body)"/>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ADCF-BA43-46F0-9620-66A99EA2C01D}"/>
              </a:ext>
            </a:extLst>
          </p:cNvPr>
          <p:cNvSpPr>
            <a:spLocks noGrp="1"/>
          </p:cNvSpPr>
          <p:nvPr>
            <p:ph type="title"/>
          </p:nvPr>
        </p:nvSpPr>
        <p:spPr/>
        <p:txBody>
          <a:bodyPr/>
          <a:lstStyle/>
          <a:p>
            <a:r>
              <a:rPr lang="en-US" dirty="0">
                <a:latin typeface="+mj-lt"/>
              </a:rPr>
              <a:t>Solving Linear Homogeneous Recurrence Relations</a:t>
            </a:r>
            <a:endParaRPr lang="en-US" dirty="0"/>
          </a:p>
        </p:txBody>
      </p:sp>
      <p:sp>
        <p:nvSpPr>
          <p:cNvPr id="3" name="Content Placeholder 2">
            <a:extLst>
              <a:ext uri="{FF2B5EF4-FFF2-40B4-BE49-F238E27FC236}">
                <a16:creationId xmlns:a16="http://schemas.microsoft.com/office/drawing/2014/main" id="{F0FB9727-9A11-4091-BC80-452E0B4B5192}"/>
              </a:ext>
            </a:extLst>
          </p:cNvPr>
          <p:cNvSpPr>
            <a:spLocks noGrp="1"/>
          </p:cNvSpPr>
          <p:nvPr>
            <p:ph idx="1"/>
          </p:nvPr>
        </p:nvSpPr>
        <p:spPr>
          <a:xfrm>
            <a:off x="457200" y="1295399"/>
            <a:ext cx="7924800" cy="1231759"/>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basic approach is to look for solutions of the form</a:t>
            </a:r>
            <a:endParaRPr kumimoji="0" lang="en-US" sz="2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9" name="Object 18">
            <a:extLst>
              <a:ext uri="{FF2B5EF4-FFF2-40B4-BE49-F238E27FC236}">
                <a16:creationId xmlns:a16="http://schemas.microsoft.com/office/drawing/2014/main" id="{92180E52-B9C6-4CC2-AB9C-F4FD8E2EF9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00969094"/>
              </p:ext>
            </p:extLst>
          </p:nvPr>
        </p:nvGraphicFramePr>
        <p:xfrm>
          <a:off x="521208" y="1655064"/>
          <a:ext cx="909588" cy="493776"/>
        </p:xfrm>
        <a:graphic>
          <a:graphicData uri="http://schemas.openxmlformats.org/presentationml/2006/ole">
            <mc:AlternateContent xmlns:mc="http://schemas.openxmlformats.org/markup-compatibility/2006">
              <mc:Choice xmlns:v="urn:schemas-microsoft-com:vml" Requires="v">
                <p:oleObj name="Equation" r:id="rId2" imgW="444240" imgH="241200" progId="Equation.DSMT4">
                  <p:embed/>
                </p:oleObj>
              </mc:Choice>
              <mc:Fallback>
                <p:oleObj name="Equation" r:id="rId2" imgW="444240" imgH="241200" progId="Equation.DSMT4">
                  <p:embed/>
                  <p:pic>
                    <p:nvPicPr>
                      <p:cNvPr id="0" name=""/>
                      <p:cNvPicPr/>
                      <p:nvPr/>
                    </p:nvPicPr>
                    <p:blipFill>
                      <a:blip r:embed="rId3"/>
                      <a:stretch>
                        <a:fillRect/>
                      </a:stretch>
                    </p:blipFill>
                    <p:spPr>
                      <a:xfrm>
                        <a:off x="521208" y="1655064"/>
                        <a:ext cx="909588" cy="4937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8FD97CD-A2BD-4033-AE21-C92538CB8239}"/>
              </a:ext>
            </a:extLst>
          </p:cNvPr>
          <p:cNvSpPr>
            <a:spLocks noGrp="1"/>
          </p:cNvSpPr>
          <p:nvPr>
            <p:ph idx="10"/>
          </p:nvPr>
        </p:nvSpPr>
        <p:spPr>
          <a:xfrm>
            <a:off x="1353312" y="1670817"/>
            <a:ext cx="2971800" cy="470797"/>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constant.</a:t>
            </a:r>
          </a:p>
        </p:txBody>
      </p:sp>
      <p:sp>
        <p:nvSpPr>
          <p:cNvPr id="5" name="Content Placeholder 4">
            <a:extLst>
              <a:ext uri="{FF2B5EF4-FFF2-40B4-BE49-F238E27FC236}">
                <a16:creationId xmlns:a16="http://schemas.microsoft.com/office/drawing/2014/main" id="{DB5BD36B-FAE9-4F42-853E-67F1B833941B}"/>
              </a:ext>
            </a:extLst>
          </p:cNvPr>
          <p:cNvSpPr>
            <a:spLocks noGrp="1"/>
          </p:cNvSpPr>
          <p:nvPr>
            <p:ph idx="11"/>
          </p:nvPr>
        </p:nvSpPr>
        <p:spPr>
          <a:xfrm>
            <a:off x="457200" y="2105932"/>
            <a:ext cx="1524000" cy="390894"/>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a:t>
            </a:r>
            <a:endParaRPr lang="en-US" dirty="0"/>
          </a:p>
        </p:txBody>
      </p:sp>
      <p:graphicFrame>
        <p:nvGraphicFramePr>
          <p:cNvPr id="20" name="Object 19">
            <a:extLst>
              <a:ext uri="{FF2B5EF4-FFF2-40B4-BE49-F238E27FC236}">
                <a16:creationId xmlns:a16="http://schemas.microsoft.com/office/drawing/2014/main" id="{64524297-1166-4277-B596-47E64C5B3C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662488"/>
              </p:ext>
            </p:extLst>
          </p:nvPr>
        </p:nvGraphicFramePr>
        <p:xfrm>
          <a:off x="1759177" y="2103120"/>
          <a:ext cx="831623" cy="493776"/>
        </p:xfrm>
        <a:graphic>
          <a:graphicData uri="http://schemas.openxmlformats.org/presentationml/2006/ole">
            <mc:AlternateContent xmlns:mc="http://schemas.openxmlformats.org/markup-compatibility/2006">
              <mc:Choice xmlns:v="urn:schemas-microsoft-com:vml" Requires="v">
                <p:oleObj name="Equation" r:id="rId4" imgW="406080" imgH="241200" progId="Equation.DSMT4">
                  <p:embed/>
                </p:oleObj>
              </mc:Choice>
              <mc:Fallback>
                <p:oleObj name="Equation" r:id="rId4" imgW="406080" imgH="241200" progId="Equation.DSMT4">
                  <p:embed/>
                  <p:pic>
                    <p:nvPicPr>
                      <p:cNvPr id="0" name=""/>
                      <p:cNvPicPr/>
                      <p:nvPr/>
                    </p:nvPicPr>
                    <p:blipFill>
                      <a:blip r:embed="rId5"/>
                      <a:stretch>
                        <a:fillRect/>
                      </a:stretch>
                    </p:blipFill>
                    <p:spPr>
                      <a:xfrm>
                        <a:off x="1759177" y="2103120"/>
                        <a:ext cx="831623" cy="4937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02972C2-A249-4A06-9C23-5949C57FEEEE}"/>
              </a:ext>
            </a:extLst>
          </p:cNvPr>
          <p:cNvSpPr>
            <a:spLocks noGrp="1"/>
          </p:cNvSpPr>
          <p:nvPr>
            <p:ph idx="12"/>
          </p:nvPr>
        </p:nvSpPr>
        <p:spPr>
          <a:xfrm>
            <a:off x="2514600" y="2111486"/>
            <a:ext cx="5029200" cy="445969"/>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to the recurrence relation</a:t>
            </a:r>
            <a:endParaRPr lang="en-US" dirty="0"/>
          </a:p>
        </p:txBody>
      </p:sp>
      <p:graphicFrame>
        <p:nvGraphicFramePr>
          <p:cNvPr id="16" name="Object 3">
            <a:extLst>
              <a:ext uri="{FF2B5EF4-FFF2-40B4-BE49-F238E27FC236}">
                <a16:creationId xmlns:a16="http://schemas.microsoft.com/office/drawing/2014/main" id="{4C4266D9-65A8-473D-AE9D-9086A16FE4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839004"/>
              </p:ext>
            </p:extLst>
          </p:nvPr>
        </p:nvGraphicFramePr>
        <p:xfrm>
          <a:off x="539496" y="2527300"/>
          <a:ext cx="4148137" cy="484188"/>
        </p:xfrm>
        <a:graphic>
          <a:graphicData uri="http://schemas.openxmlformats.org/presentationml/2006/ole">
            <mc:AlternateContent xmlns:mc="http://schemas.openxmlformats.org/markup-compatibility/2006">
              <mc:Choice xmlns:v="urn:schemas-microsoft-com:vml" Requires="v">
                <p:oleObj name="Equation" r:id="rId6" imgW="1955520" imgH="228600" progId="Equation.DSMT4">
                  <p:embed/>
                </p:oleObj>
              </mc:Choice>
              <mc:Fallback>
                <p:oleObj name="Equation" r:id="rId6" imgW="1955520" imgH="228600" progId="Equation.DSMT4">
                  <p:embed/>
                  <p:pic>
                    <p:nvPicPr>
                      <p:cNvPr id="7" name="Object 3">
                        <a:extLst>
                          <a:ext uri="{C183D7F6-B498-43B3-948B-1728B52AA6E4}">
                            <adec:decorative xmlns:adec="http://schemas.microsoft.com/office/drawing/2017/decorative" val="1"/>
                          </a:ext>
                        </a:extLst>
                      </p:cNvPr>
                      <p:cNvPicPr/>
                      <p:nvPr/>
                    </p:nvPicPr>
                    <p:blipFill>
                      <a:blip r:embed="rId7"/>
                      <a:stretch>
                        <a:fillRect/>
                      </a:stretch>
                    </p:blipFill>
                    <p:spPr>
                      <a:xfrm>
                        <a:off x="539496" y="2527300"/>
                        <a:ext cx="4148137" cy="4841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39305E7-B445-4AE9-A23A-33359C3697D8}"/>
              </a:ext>
            </a:extLst>
          </p:cNvPr>
          <p:cNvSpPr>
            <a:spLocks noGrp="1"/>
          </p:cNvSpPr>
          <p:nvPr>
            <p:ph idx="13"/>
          </p:nvPr>
        </p:nvSpPr>
        <p:spPr>
          <a:xfrm>
            <a:off x="4724400" y="2514600"/>
            <a:ext cx="1981200" cy="42531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and only if</a:t>
            </a:r>
          </a:p>
        </p:txBody>
      </p:sp>
      <p:graphicFrame>
        <p:nvGraphicFramePr>
          <p:cNvPr id="17" name="Object 5">
            <a:extLst>
              <a:ext uri="{FF2B5EF4-FFF2-40B4-BE49-F238E27FC236}">
                <a16:creationId xmlns:a16="http://schemas.microsoft.com/office/drawing/2014/main" id="{7CEA8C88-E7B9-45AC-89C6-976D7E9376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9273634"/>
              </p:ext>
            </p:extLst>
          </p:nvPr>
        </p:nvGraphicFramePr>
        <p:xfrm>
          <a:off x="539496" y="3048000"/>
          <a:ext cx="4038600" cy="511175"/>
        </p:xfrm>
        <a:graphic>
          <a:graphicData uri="http://schemas.openxmlformats.org/presentationml/2006/ole">
            <mc:AlternateContent xmlns:mc="http://schemas.openxmlformats.org/markup-compatibility/2006">
              <mc:Choice xmlns:v="urn:schemas-microsoft-com:vml" Requires="v">
                <p:oleObj name="Equation" r:id="rId8" imgW="1904760" imgH="241200" progId="Equation.DSMT4">
                  <p:embed/>
                </p:oleObj>
              </mc:Choice>
              <mc:Fallback>
                <p:oleObj name="Equation" r:id="rId8" imgW="1904760" imgH="241200" progId="Equation.DSMT4">
                  <p:embed/>
                  <p:pic>
                    <p:nvPicPr>
                      <p:cNvPr id="8" name="Object 5">
                        <a:extLst>
                          <a:ext uri="{C183D7F6-B498-43B3-948B-1728B52AA6E4}">
                            <adec:decorative xmlns:adec="http://schemas.microsoft.com/office/drawing/2017/decorative" val="1"/>
                          </a:ext>
                        </a:extLst>
                      </p:cNvPr>
                      <p:cNvPicPr/>
                      <p:nvPr/>
                    </p:nvPicPr>
                    <p:blipFill>
                      <a:blip r:embed="rId9"/>
                      <a:stretch>
                        <a:fillRect/>
                      </a:stretch>
                    </p:blipFill>
                    <p:spPr>
                      <a:xfrm>
                        <a:off x="539496" y="3048000"/>
                        <a:ext cx="4038600" cy="5111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8F1D753-0DF2-45E2-8E52-9572FFBC4B05}"/>
              </a:ext>
            </a:extLst>
          </p:cNvPr>
          <p:cNvSpPr>
            <a:spLocks noGrp="1"/>
          </p:cNvSpPr>
          <p:nvPr>
            <p:ph idx="14"/>
          </p:nvPr>
        </p:nvSpPr>
        <p:spPr>
          <a:xfrm>
            <a:off x="457200" y="3465576"/>
            <a:ext cx="7772400" cy="4824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Algebraic manipulation yields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characteristic equation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graphicFrame>
        <p:nvGraphicFramePr>
          <p:cNvPr id="18" name="Object 7">
            <a:extLst>
              <a:ext uri="{FF2B5EF4-FFF2-40B4-BE49-F238E27FC236}">
                <a16:creationId xmlns:a16="http://schemas.microsoft.com/office/drawing/2014/main" id="{48B7C278-AEB2-4D2F-AAC5-6D0F81A5E1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3033825"/>
              </p:ext>
            </p:extLst>
          </p:nvPr>
        </p:nvGraphicFramePr>
        <p:xfrm>
          <a:off x="521208" y="3930821"/>
          <a:ext cx="4546600" cy="482600"/>
        </p:xfrm>
        <a:graphic>
          <a:graphicData uri="http://schemas.openxmlformats.org/presentationml/2006/ole">
            <mc:AlternateContent xmlns:mc="http://schemas.openxmlformats.org/markup-compatibility/2006">
              <mc:Choice xmlns:v="urn:schemas-microsoft-com:vml" Requires="v">
                <p:oleObj name="Equation" r:id="rId10" imgW="2273040" imgH="241200" progId="Equation.DSMT4">
                  <p:embed/>
                </p:oleObj>
              </mc:Choice>
              <mc:Fallback>
                <p:oleObj name="Equation" r:id="rId10" imgW="2273040" imgH="241200" progId="Equation.DSMT4">
                  <p:embed/>
                  <p:pic>
                    <p:nvPicPr>
                      <p:cNvPr id="9" name="Object 7">
                        <a:extLst>
                          <a:ext uri="{C183D7F6-B498-43B3-948B-1728B52AA6E4}">
                            <adec:decorative xmlns:adec="http://schemas.microsoft.com/office/drawing/2017/decorative" val="1"/>
                          </a:ext>
                        </a:extLst>
                      </p:cNvPr>
                      <p:cNvPicPr/>
                      <p:nvPr/>
                    </p:nvPicPr>
                    <p:blipFill>
                      <a:blip r:embed="rId11"/>
                      <a:stretch>
                        <a:fillRect/>
                      </a:stretch>
                    </p:blipFill>
                    <p:spPr>
                      <a:xfrm>
                        <a:off x="521208" y="3930821"/>
                        <a:ext cx="4546600" cy="4826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15E94D1-7646-4EFC-990A-F91194C9F26B}"/>
              </a:ext>
            </a:extLst>
          </p:cNvPr>
          <p:cNvSpPr>
            <a:spLocks noGrp="1"/>
          </p:cNvSpPr>
          <p:nvPr>
            <p:ph idx="15"/>
          </p:nvPr>
        </p:nvSpPr>
        <p:spPr>
          <a:xfrm>
            <a:off x="457200" y="4343400"/>
            <a:ext cx="2156364" cy="542994"/>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sequence</a:t>
            </a:r>
          </a:p>
        </p:txBody>
      </p:sp>
      <p:graphicFrame>
        <p:nvGraphicFramePr>
          <p:cNvPr id="21" name="Object 20">
            <a:extLst>
              <a:ext uri="{FF2B5EF4-FFF2-40B4-BE49-F238E27FC236}">
                <a16:creationId xmlns:a16="http://schemas.microsoft.com/office/drawing/2014/main" id="{82DBC44A-1995-4ADB-93F7-8B2DE0AEE8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1799680"/>
              </p:ext>
            </p:extLst>
          </p:nvPr>
        </p:nvGraphicFramePr>
        <p:xfrm>
          <a:off x="2286000" y="4354633"/>
          <a:ext cx="592328" cy="493607"/>
        </p:xfrm>
        <a:graphic>
          <a:graphicData uri="http://schemas.openxmlformats.org/presentationml/2006/ole">
            <mc:AlternateContent xmlns:mc="http://schemas.openxmlformats.org/markup-compatibility/2006">
              <mc:Choice xmlns:v="urn:schemas-microsoft-com:vml" Requires="v">
                <p:oleObj name="Equation" r:id="rId12" imgW="304560" imgH="253800" progId="Equation.DSMT4">
                  <p:embed/>
                </p:oleObj>
              </mc:Choice>
              <mc:Fallback>
                <p:oleObj name="Equation" r:id="rId12" imgW="304560" imgH="253800" progId="Equation.DSMT4">
                  <p:embed/>
                  <p:pic>
                    <p:nvPicPr>
                      <p:cNvPr id="0" name=""/>
                      <p:cNvPicPr/>
                      <p:nvPr/>
                    </p:nvPicPr>
                    <p:blipFill>
                      <a:blip r:embed="rId13"/>
                      <a:stretch>
                        <a:fillRect/>
                      </a:stretch>
                    </p:blipFill>
                    <p:spPr>
                      <a:xfrm>
                        <a:off x="2286000" y="4354633"/>
                        <a:ext cx="592328" cy="49360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792E73F6-9554-4553-A057-8D93C7FB7C2D}"/>
              </a:ext>
            </a:extLst>
          </p:cNvPr>
          <p:cNvSpPr>
            <a:spLocks noGrp="1"/>
          </p:cNvSpPr>
          <p:nvPr>
            <p:ph idx="16"/>
          </p:nvPr>
        </p:nvSpPr>
        <p:spPr>
          <a:xfrm>
            <a:off x="2770632" y="4339342"/>
            <a:ext cx="870204" cy="51117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a:t>
            </a:r>
            <a:endParaRPr lang="en-US" dirty="0"/>
          </a:p>
        </p:txBody>
      </p:sp>
      <p:graphicFrame>
        <p:nvGraphicFramePr>
          <p:cNvPr id="22" name="Object 21">
            <a:extLst>
              <a:ext uri="{FF2B5EF4-FFF2-40B4-BE49-F238E27FC236}">
                <a16:creationId xmlns:a16="http://schemas.microsoft.com/office/drawing/2014/main" id="{8957720F-A376-42A5-B16E-5AA72708A9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8478981"/>
              </p:ext>
            </p:extLst>
          </p:nvPr>
        </p:nvGraphicFramePr>
        <p:xfrm>
          <a:off x="3429000" y="4343400"/>
          <a:ext cx="831623" cy="493776"/>
        </p:xfrm>
        <a:graphic>
          <a:graphicData uri="http://schemas.openxmlformats.org/presentationml/2006/ole">
            <mc:AlternateContent xmlns:mc="http://schemas.openxmlformats.org/markup-compatibility/2006">
              <mc:Choice xmlns:v="urn:schemas-microsoft-com:vml" Requires="v">
                <p:oleObj name="Equation" r:id="rId14" imgW="406080" imgH="241200" progId="Equation.DSMT4">
                  <p:embed/>
                </p:oleObj>
              </mc:Choice>
              <mc:Fallback>
                <p:oleObj name="Equation" r:id="rId14" imgW="406080" imgH="241200" progId="Equation.DSMT4">
                  <p:embed/>
                  <p:pic>
                    <p:nvPicPr>
                      <p:cNvPr id="0" name=""/>
                      <p:cNvPicPr/>
                      <p:nvPr/>
                    </p:nvPicPr>
                    <p:blipFill>
                      <a:blip r:embed="rId15"/>
                      <a:stretch>
                        <a:fillRect/>
                      </a:stretch>
                    </p:blipFill>
                    <p:spPr>
                      <a:xfrm>
                        <a:off x="3429000" y="4343400"/>
                        <a:ext cx="831623" cy="49377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855F5DF-0AB5-4F9F-A246-A52785CA22A9}"/>
              </a:ext>
            </a:extLst>
          </p:cNvPr>
          <p:cNvSpPr>
            <a:spLocks noGrp="1"/>
          </p:cNvSpPr>
          <p:nvPr>
            <p:ph idx="17"/>
          </p:nvPr>
        </p:nvSpPr>
        <p:spPr>
          <a:xfrm>
            <a:off x="4215384" y="4339342"/>
            <a:ext cx="3962400" cy="51117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if and only if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a:t>
            </a:r>
            <a:endParaRPr lang="en-US" dirty="0"/>
          </a:p>
        </p:txBody>
      </p:sp>
      <p:sp>
        <p:nvSpPr>
          <p:cNvPr id="12" name="Content Placeholder 11">
            <a:extLst>
              <a:ext uri="{FF2B5EF4-FFF2-40B4-BE49-F238E27FC236}">
                <a16:creationId xmlns:a16="http://schemas.microsoft.com/office/drawing/2014/main" id="{E39EA17E-F3A0-453D-B691-3AD050742B0D}"/>
              </a:ext>
            </a:extLst>
          </p:cNvPr>
          <p:cNvSpPr>
            <a:spLocks noGrp="1"/>
          </p:cNvSpPr>
          <p:nvPr>
            <p:ph idx="18"/>
          </p:nvPr>
        </p:nvSpPr>
        <p:spPr>
          <a:xfrm>
            <a:off x="457200" y="4695894"/>
            <a:ext cx="8458200" cy="1933506"/>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 to the characteristic equation.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solutions to the characteristic equation are called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characteristic roots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the recurrence relation. The roots are used to give an explicit formula for all the solutions of the recurrence relation.</a:t>
            </a:r>
          </a:p>
        </p:txBody>
      </p:sp>
      <p:sp>
        <p:nvSpPr>
          <p:cNvPr id="15" name="Slide Number Placeholder 5">
            <a:extLst>
              <a:ext uri="{FF2B5EF4-FFF2-40B4-BE49-F238E27FC236}">
                <a16:creationId xmlns:a16="http://schemas.microsoft.com/office/drawing/2014/main" id="{739FADE5-3D69-4513-91BA-5A935BF20AE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20</a:t>
            </a:fld>
            <a:endParaRPr lang="en-US" dirty="0">
              <a:solidFill>
                <a:schemeClr val="bg1"/>
              </a:solidFill>
              <a:latin typeface="Calibri (Body)"/>
            </a:endParaRPr>
          </a:p>
        </p:txBody>
      </p:sp>
    </p:spTree>
    <p:extLst>
      <p:ext uri="{BB962C8B-B14F-4D97-AF65-F5344CB8AC3E}">
        <p14:creationId xmlns:p14="http://schemas.microsoft.com/office/powerpoint/2010/main" val="16684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AF35-641A-4F80-9A9C-B327DBE5B63D}"/>
              </a:ext>
            </a:extLst>
          </p:cNvPr>
          <p:cNvSpPr>
            <a:spLocks noGrp="1"/>
          </p:cNvSpPr>
          <p:nvPr>
            <p:ph type="title"/>
          </p:nvPr>
        </p:nvSpPr>
        <p:spPr/>
        <p:txBody>
          <a:bodyPr/>
          <a:lstStyle/>
          <a:p>
            <a:r>
              <a:rPr lang="en-US" dirty="0">
                <a:latin typeface="+mj-lt"/>
              </a:rPr>
              <a:t>Solving Linear Homogeneous Recurrence Relations of Degree Two</a:t>
            </a:r>
            <a:endParaRPr lang="en-US" dirty="0"/>
          </a:p>
        </p:txBody>
      </p:sp>
      <p:sp>
        <p:nvSpPr>
          <p:cNvPr id="3" name="Content Placeholder 2">
            <a:extLst>
              <a:ext uri="{FF2B5EF4-FFF2-40B4-BE49-F238E27FC236}">
                <a16:creationId xmlns:a16="http://schemas.microsoft.com/office/drawing/2014/main" id="{613E8D40-56AA-4F8C-98BC-626B9A5639AC}"/>
              </a:ext>
            </a:extLst>
          </p:cNvPr>
          <p:cNvSpPr>
            <a:spLocks noGrp="1"/>
          </p:cNvSpPr>
          <p:nvPr>
            <p:ph idx="1"/>
          </p:nvPr>
        </p:nvSpPr>
        <p:spPr>
          <a:xfrm>
            <a:off x="457200" y="1295400"/>
            <a:ext cx="2994819" cy="62388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Theorem </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a:t>
            </a:r>
          </a:p>
        </p:txBody>
      </p:sp>
      <p:graphicFrame>
        <p:nvGraphicFramePr>
          <p:cNvPr id="18" name="Object 17">
            <a:extLst>
              <a:ext uri="{FF2B5EF4-FFF2-40B4-BE49-F238E27FC236}">
                <a16:creationId xmlns:a16="http://schemas.microsoft.com/office/drawing/2014/main" id="{0662AFB0-7477-4424-A824-B6B80CBFF7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9790551"/>
              </p:ext>
            </p:extLst>
          </p:nvPr>
        </p:nvGraphicFramePr>
        <p:xfrm>
          <a:off x="3124200" y="1316736"/>
          <a:ext cx="1492250" cy="623887"/>
        </p:xfrm>
        <a:graphic>
          <a:graphicData uri="http://schemas.openxmlformats.org/presentationml/2006/ole">
            <mc:AlternateContent xmlns:mc="http://schemas.openxmlformats.org/markup-compatibility/2006">
              <mc:Choice xmlns:v="urn:schemas-microsoft-com:vml" Requires="v">
                <p:oleObj name="Equation" r:id="rId2" imgW="545760" imgH="228600" progId="Equation.DSMT4">
                  <p:embed/>
                </p:oleObj>
              </mc:Choice>
              <mc:Fallback>
                <p:oleObj name="Equation" r:id="rId2" imgW="545760" imgH="228600" progId="Equation.DSMT4">
                  <p:embed/>
                  <p:pic>
                    <p:nvPicPr>
                      <p:cNvPr id="0" name=""/>
                      <p:cNvPicPr/>
                      <p:nvPr/>
                    </p:nvPicPr>
                    <p:blipFill>
                      <a:blip r:embed="rId3"/>
                      <a:stretch>
                        <a:fillRect/>
                      </a:stretch>
                    </p:blipFill>
                    <p:spPr>
                      <a:xfrm>
                        <a:off x="3124200" y="1316736"/>
                        <a:ext cx="1492250" cy="6238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FE7A946-B052-4261-AD6E-445E37D13A9F}"/>
              </a:ext>
            </a:extLst>
          </p:cNvPr>
          <p:cNvSpPr>
            <a:spLocks noGrp="1"/>
          </p:cNvSpPr>
          <p:nvPr>
            <p:ph idx="10"/>
          </p:nvPr>
        </p:nvSpPr>
        <p:spPr>
          <a:xfrm>
            <a:off x="4548981" y="1283761"/>
            <a:ext cx="2994819" cy="567104"/>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real numbers.</a:t>
            </a:r>
            <a:endParaRPr lang="en-US" dirty="0"/>
          </a:p>
        </p:txBody>
      </p:sp>
      <p:sp>
        <p:nvSpPr>
          <p:cNvPr id="5" name="Content Placeholder 4">
            <a:extLst>
              <a:ext uri="{FF2B5EF4-FFF2-40B4-BE49-F238E27FC236}">
                <a16:creationId xmlns:a16="http://schemas.microsoft.com/office/drawing/2014/main" id="{A77333CC-8015-4194-A9BD-AAF11D3CD4B8}"/>
              </a:ext>
            </a:extLst>
          </p:cNvPr>
          <p:cNvSpPr>
            <a:spLocks noGrp="1"/>
          </p:cNvSpPr>
          <p:nvPr>
            <p:ph idx="11"/>
          </p:nvPr>
        </p:nvSpPr>
        <p:spPr>
          <a:xfrm>
            <a:off x="457200" y="1773936"/>
            <a:ext cx="2563813" cy="560724"/>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Suppose that</a:t>
            </a:r>
            <a:endParaRPr lang="en-US" dirty="0"/>
          </a:p>
        </p:txBody>
      </p:sp>
      <p:graphicFrame>
        <p:nvGraphicFramePr>
          <p:cNvPr id="19" name="Object 18">
            <a:extLst>
              <a:ext uri="{FF2B5EF4-FFF2-40B4-BE49-F238E27FC236}">
                <a16:creationId xmlns:a16="http://schemas.microsoft.com/office/drawing/2014/main" id="{6163569E-727C-4230-AF17-DC86ECBF820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3919683"/>
              </p:ext>
            </p:extLst>
          </p:nvPr>
        </p:nvGraphicFramePr>
        <p:xfrm>
          <a:off x="2780943" y="1819656"/>
          <a:ext cx="2476857" cy="560241"/>
        </p:xfrm>
        <a:graphic>
          <a:graphicData uri="http://schemas.openxmlformats.org/presentationml/2006/ole">
            <mc:AlternateContent xmlns:mc="http://schemas.openxmlformats.org/markup-compatibility/2006">
              <mc:Choice xmlns:v="urn:schemas-microsoft-com:vml" Requires="v">
                <p:oleObj name="Equation" r:id="rId4" imgW="1066680" imgH="241200" progId="Equation.DSMT4">
                  <p:embed/>
                </p:oleObj>
              </mc:Choice>
              <mc:Fallback>
                <p:oleObj name="Equation" r:id="rId4" imgW="1066680" imgH="241200" progId="Equation.DSMT4">
                  <p:embed/>
                  <p:pic>
                    <p:nvPicPr>
                      <p:cNvPr id="0" name=""/>
                      <p:cNvPicPr/>
                      <p:nvPr/>
                    </p:nvPicPr>
                    <p:blipFill>
                      <a:blip r:embed="rId5"/>
                      <a:stretch>
                        <a:fillRect/>
                      </a:stretch>
                    </p:blipFill>
                    <p:spPr>
                      <a:xfrm>
                        <a:off x="2780943" y="1819656"/>
                        <a:ext cx="2476857" cy="56024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4AF7998-F5F4-460D-8884-B953191A503E}"/>
              </a:ext>
            </a:extLst>
          </p:cNvPr>
          <p:cNvSpPr>
            <a:spLocks noGrp="1"/>
          </p:cNvSpPr>
          <p:nvPr>
            <p:ph idx="12"/>
          </p:nvPr>
        </p:nvSpPr>
        <p:spPr>
          <a:xfrm>
            <a:off x="5221224" y="1773936"/>
            <a:ext cx="4076700" cy="597102"/>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 two distinct roots</a:t>
            </a:r>
            <a:endParaRPr lang="en-US" dirty="0"/>
          </a:p>
        </p:txBody>
      </p:sp>
      <p:graphicFrame>
        <p:nvGraphicFramePr>
          <p:cNvPr id="20" name="Object 19">
            <a:extLst>
              <a:ext uri="{FF2B5EF4-FFF2-40B4-BE49-F238E27FC236}">
                <a16:creationId xmlns:a16="http://schemas.microsoft.com/office/drawing/2014/main" id="{4CEACF1D-5608-4EE3-BF68-95497599DB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5136265"/>
              </p:ext>
            </p:extLst>
          </p:nvPr>
        </p:nvGraphicFramePr>
        <p:xfrm>
          <a:off x="495300" y="2301240"/>
          <a:ext cx="1485900" cy="594360"/>
        </p:xfrm>
        <a:graphic>
          <a:graphicData uri="http://schemas.openxmlformats.org/presentationml/2006/ole">
            <mc:AlternateContent xmlns:mc="http://schemas.openxmlformats.org/markup-compatibility/2006">
              <mc:Choice xmlns:v="urn:schemas-microsoft-com:vml" Requires="v">
                <p:oleObj name="Equation" r:id="rId6" imgW="571320" imgH="228600" progId="Equation.DSMT4">
                  <p:embed/>
                </p:oleObj>
              </mc:Choice>
              <mc:Fallback>
                <p:oleObj name="Equation" r:id="rId6" imgW="571320" imgH="228600" progId="Equation.DSMT4">
                  <p:embed/>
                  <p:pic>
                    <p:nvPicPr>
                      <p:cNvPr id="0" name=""/>
                      <p:cNvPicPr/>
                      <p:nvPr/>
                    </p:nvPicPr>
                    <p:blipFill>
                      <a:blip r:embed="rId7"/>
                      <a:stretch>
                        <a:fillRect/>
                      </a:stretch>
                    </p:blipFill>
                    <p:spPr>
                      <a:xfrm>
                        <a:off x="495300" y="2301240"/>
                        <a:ext cx="1485900" cy="59436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4091A74-E672-4C81-8D27-841A234A5DDA}"/>
              </a:ext>
            </a:extLst>
          </p:cNvPr>
          <p:cNvSpPr>
            <a:spLocks noGrp="1"/>
          </p:cNvSpPr>
          <p:nvPr>
            <p:ph idx="13"/>
          </p:nvPr>
        </p:nvSpPr>
        <p:spPr>
          <a:xfrm>
            <a:off x="1905000" y="2268373"/>
            <a:ext cx="3429000" cy="594386"/>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 the sequence</a:t>
            </a:r>
            <a:endParaRPr lang="en-US" dirty="0"/>
          </a:p>
        </p:txBody>
      </p:sp>
      <p:graphicFrame>
        <p:nvGraphicFramePr>
          <p:cNvPr id="21" name="Object 20">
            <a:extLst>
              <a:ext uri="{FF2B5EF4-FFF2-40B4-BE49-F238E27FC236}">
                <a16:creationId xmlns:a16="http://schemas.microsoft.com/office/drawing/2014/main" id="{E26D775E-600F-4F5D-B093-A8BCEC9D52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3778020"/>
              </p:ext>
            </p:extLst>
          </p:nvPr>
        </p:nvGraphicFramePr>
        <p:xfrm>
          <a:off x="5181600" y="2268384"/>
          <a:ext cx="800042" cy="666701"/>
        </p:xfrm>
        <a:graphic>
          <a:graphicData uri="http://schemas.openxmlformats.org/presentationml/2006/ole">
            <mc:AlternateContent xmlns:mc="http://schemas.openxmlformats.org/markup-compatibility/2006">
              <mc:Choice xmlns:v="urn:schemas-microsoft-com:vml" Requires="v">
                <p:oleObj name="Equation" r:id="rId8" imgW="304560" imgH="253800" progId="Equation.DSMT4">
                  <p:embed/>
                </p:oleObj>
              </mc:Choice>
              <mc:Fallback>
                <p:oleObj name="Equation" r:id="rId8" imgW="304560" imgH="253800" progId="Equation.DSMT4">
                  <p:embed/>
                  <p:pic>
                    <p:nvPicPr>
                      <p:cNvPr id="0" name=""/>
                      <p:cNvPicPr/>
                      <p:nvPr/>
                    </p:nvPicPr>
                    <p:blipFill>
                      <a:blip r:embed="rId9"/>
                      <a:stretch>
                        <a:fillRect/>
                      </a:stretch>
                    </p:blipFill>
                    <p:spPr>
                      <a:xfrm>
                        <a:off x="5181600" y="2268384"/>
                        <a:ext cx="800042" cy="66670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E0ECB41-F3E6-41CF-AD16-C05014AF29CA}"/>
              </a:ext>
            </a:extLst>
          </p:cNvPr>
          <p:cNvSpPr>
            <a:spLocks noGrp="1"/>
          </p:cNvSpPr>
          <p:nvPr>
            <p:ph idx="14"/>
          </p:nvPr>
        </p:nvSpPr>
        <p:spPr>
          <a:xfrm>
            <a:off x="457200" y="2283068"/>
            <a:ext cx="8686800" cy="1051896"/>
          </a:xfrm>
        </p:spPr>
        <p:txBody>
          <a:bodyPr/>
          <a:lstStyle/>
          <a:p>
            <a:pPr marL="5468112">
              <a:spcBef>
                <a:spcPts val="0"/>
              </a:spcBef>
              <a:spcAft>
                <a:spcPts val="0"/>
              </a:spcAft>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to</a:t>
            </a:r>
          </a:p>
          <a:p>
            <a:pPr>
              <a:spcBef>
                <a:spcPts val="0"/>
              </a:spcBef>
              <a:spcAft>
                <a:spcPts val="0"/>
              </a:spcAft>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recurrence relation</a:t>
            </a:r>
            <a:endParaRPr lang="en-US" dirty="0"/>
          </a:p>
        </p:txBody>
      </p:sp>
      <p:graphicFrame>
        <p:nvGraphicFramePr>
          <p:cNvPr id="15" name="Object 3">
            <a:extLst>
              <a:ext uri="{FF2B5EF4-FFF2-40B4-BE49-F238E27FC236}">
                <a16:creationId xmlns:a16="http://schemas.microsoft.com/office/drawing/2014/main" id="{1ACA1938-0D73-4216-AAB3-D4DF898886D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916974"/>
              </p:ext>
            </p:extLst>
          </p:nvPr>
        </p:nvGraphicFramePr>
        <p:xfrm>
          <a:off x="4398264" y="2779776"/>
          <a:ext cx="3187700" cy="623887"/>
        </p:xfrm>
        <a:graphic>
          <a:graphicData uri="http://schemas.openxmlformats.org/presentationml/2006/ole">
            <mc:AlternateContent xmlns:mc="http://schemas.openxmlformats.org/markup-compatibility/2006">
              <mc:Choice xmlns:v="urn:schemas-microsoft-com:vml" Requires="v">
                <p:oleObj name="Equation" r:id="rId10" imgW="1168200" imgH="228600" progId="Equation.DSMT4">
                  <p:embed/>
                </p:oleObj>
              </mc:Choice>
              <mc:Fallback>
                <p:oleObj name="Equation" r:id="rId10" imgW="1168200" imgH="228600" progId="Equation.DSMT4">
                  <p:embed/>
                  <p:pic>
                    <p:nvPicPr>
                      <p:cNvPr id="8" name="Object 3">
                        <a:extLst>
                          <a:ext uri="{C183D7F6-B498-43B3-948B-1728B52AA6E4}">
                            <adec:decorative xmlns:adec="http://schemas.microsoft.com/office/drawing/2017/decorative" val="1"/>
                          </a:ext>
                        </a:extLst>
                      </p:cNvPr>
                      <p:cNvPicPr/>
                      <p:nvPr/>
                    </p:nvPicPr>
                    <p:blipFill>
                      <a:blip r:embed="rId11"/>
                      <a:stretch>
                        <a:fillRect/>
                      </a:stretch>
                    </p:blipFill>
                    <p:spPr>
                      <a:xfrm>
                        <a:off x="4398264" y="2779776"/>
                        <a:ext cx="3187700" cy="62388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D6F2875-6F99-4E00-9CF4-2913072E6889}"/>
              </a:ext>
            </a:extLst>
          </p:cNvPr>
          <p:cNvSpPr>
            <a:spLocks noGrp="1"/>
          </p:cNvSpPr>
          <p:nvPr>
            <p:ph idx="15"/>
          </p:nvPr>
        </p:nvSpPr>
        <p:spPr>
          <a:xfrm>
            <a:off x="457200" y="3276600"/>
            <a:ext cx="2669285" cy="65847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and only if</a:t>
            </a:r>
          </a:p>
        </p:txBody>
      </p:sp>
      <p:graphicFrame>
        <p:nvGraphicFramePr>
          <p:cNvPr id="16" name="Object 5">
            <a:extLst>
              <a:ext uri="{FF2B5EF4-FFF2-40B4-BE49-F238E27FC236}">
                <a16:creationId xmlns:a16="http://schemas.microsoft.com/office/drawing/2014/main" id="{2336B5F3-0C2F-480F-A4CE-0AC2414CFF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7032331"/>
              </p:ext>
            </p:extLst>
          </p:nvPr>
        </p:nvGraphicFramePr>
        <p:xfrm>
          <a:off x="2962275" y="4191000"/>
          <a:ext cx="2563813" cy="658813"/>
        </p:xfrm>
        <a:graphic>
          <a:graphicData uri="http://schemas.openxmlformats.org/presentationml/2006/ole">
            <mc:AlternateContent xmlns:mc="http://schemas.openxmlformats.org/markup-compatibility/2006">
              <mc:Choice xmlns:v="urn:schemas-microsoft-com:vml" Requires="v">
                <p:oleObj name="Equation" r:id="rId12" imgW="939600" imgH="241200" progId="Equation.DSMT4">
                  <p:embed/>
                </p:oleObj>
              </mc:Choice>
              <mc:Fallback>
                <p:oleObj name="Equation" r:id="rId12" imgW="939600" imgH="241200" progId="Equation.DSMT4">
                  <p:embed/>
                  <p:pic>
                    <p:nvPicPr>
                      <p:cNvPr id="9" name="Object 5">
                        <a:extLst>
                          <a:ext uri="{C183D7F6-B498-43B3-948B-1728B52AA6E4}">
                            <adec:decorative xmlns:adec="http://schemas.microsoft.com/office/drawing/2017/decorative" val="1"/>
                          </a:ext>
                        </a:extLst>
                      </p:cNvPr>
                      <p:cNvPicPr/>
                      <p:nvPr/>
                    </p:nvPicPr>
                    <p:blipFill>
                      <a:blip r:embed="rId13"/>
                      <a:stretch>
                        <a:fillRect/>
                      </a:stretch>
                    </p:blipFill>
                    <p:spPr>
                      <a:xfrm>
                        <a:off x="2962275" y="4191000"/>
                        <a:ext cx="2563813" cy="65881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6ED6E757-0C1D-4E42-8171-6836C7DDCF00}"/>
              </a:ext>
            </a:extLst>
          </p:cNvPr>
          <p:cNvSpPr>
            <a:spLocks noGrp="1"/>
          </p:cNvSpPr>
          <p:nvPr>
            <p:ph idx="16"/>
          </p:nvPr>
        </p:nvSpPr>
        <p:spPr>
          <a:xfrm>
            <a:off x="457200" y="5102352"/>
            <a:ext cx="8077200" cy="65847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a:t>
            </a:r>
          </a:p>
        </p:txBody>
      </p:sp>
      <p:graphicFrame>
        <p:nvGraphicFramePr>
          <p:cNvPr id="22" name="Object 21">
            <a:extLst>
              <a:ext uri="{FF2B5EF4-FFF2-40B4-BE49-F238E27FC236}">
                <a16:creationId xmlns:a16="http://schemas.microsoft.com/office/drawing/2014/main" id="{4877BC00-5F2D-4557-9AE5-D4B07C6B9E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3955403"/>
              </p:ext>
            </p:extLst>
          </p:nvPr>
        </p:nvGraphicFramePr>
        <p:xfrm>
          <a:off x="4325112" y="5157788"/>
          <a:ext cx="1511300" cy="566737"/>
        </p:xfrm>
        <a:graphic>
          <a:graphicData uri="http://schemas.openxmlformats.org/presentationml/2006/ole">
            <mc:AlternateContent xmlns:mc="http://schemas.openxmlformats.org/markup-compatibility/2006">
              <mc:Choice xmlns:v="urn:schemas-microsoft-com:vml" Requires="v">
                <p:oleObj name="Equation" r:id="rId14" imgW="609480" imgH="228600" progId="Equation.DSMT4">
                  <p:embed/>
                </p:oleObj>
              </mc:Choice>
              <mc:Fallback>
                <p:oleObj name="Equation" r:id="rId14" imgW="609480" imgH="228600" progId="Equation.DSMT4">
                  <p:embed/>
                  <p:pic>
                    <p:nvPicPr>
                      <p:cNvPr id="0" name=""/>
                      <p:cNvPicPr/>
                      <p:nvPr/>
                    </p:nvPicPr>
                    <p:blipFill>
                      <a:blip r:embed="rId15"/>
                      <a:stretch>
                        <a:fillRect/>
                      </a:stretch>
                    </p:blipFill>
                    <p:spPr>
                      <a:xfrm>
                        <a:off x="4325112" y="5157788"/>
                        <a:ext cx="1511300" cy="56673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2B46C45-89DA-4653-AD98-179C05386E3B}"/>
              </a:ext>
            </a:extLst>
          </p:cNvPr>
          <p:cNvSpPr>
            <a:spLocks noGrp="1"/>
          </p:cNvSpPr>
          <p:nvPr>
            <p:ph idx="17"/>
          </p:nvPr>
        </p:nvSpPr>
        <p:spPr>
          <a:xfrm>
            <a:off x="5733288" y="5099019"/>
            <a:ext cx="2541269" cy="616034"/>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constants.</a:t>
            </a:r>
            <a:endParaRPr lang="en-US" dirty="0"/>
          </a:p>
        </p:txBody>
      </p:sp>
      <p:sp>
        <p:nvSpPr>
          <p:cNvPr id="17" name="Slide Number Placeholder 5">
            <a:extLst>
              <a:ext uri="{FF2B5EF4-FFF2-40B4-BE49-F238E27FC236}">
                <a16:creationId xmlns:a16="http://schemas.microsoft.com/office/drawing/2014/main" id="{AE85E1FE-3801-45EA-869C-1CC91832C97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21</a:t>
            </a:fld>
            <a:endParaRPr lang="en-US" dirty="0">
              <a:solidFill>
                <a:schemeClr val="bg1"/>
              </a:solidFill>
              <a:latin typeface="Calibri (Body)"/>
            </a:endParaRPr>
          </a:p>
        </p:txBody>
      </p:sp>
    </p:spTree>
    <p:extLst>
      <p:ext uri="{BB962C8B-B14F-4D97-AF65-F5344CB8AC3E}">
        <p14:creationId xmlns:p14="http://schemas.microsoft.com/office/powerpoint/2010/main" val="118162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3F06-1D24-4BFC-94D9-7EA03C4BADFD}"/>
              </a:ext>
            </a:extLst>
          </p:cNvPr>
          <p:cNvSpPr>
            <a:spLocks noGrp="1"/>
          </p:cNvSpPr>
          <p:nvPr>
            <p:ph type="title"/>
          </p:nvPr>
        </p:nvSpPr>
        <p:spPr/>
        <p:txBody>
          <a:bodyPr/>
          <a:lstStyle/>
          <a:p>
            <a:r>
              <a:rPr lang="en-US" dirty="0">
                <a:latin typeface="+mj-lt"/>
              </a:rPr>
              <a:t>Using Theorem 1</a:t>
            </a:r>
            <a:endParaRPr lang="en-US" dirty="0"/>
          </a:p>
        </p:txBody>
      </p:sp>
      <p:sp>
        <p:nvSpPr>
          <p:cNvPr id="3" name="Content Placeholder 2">
            <a:extLst>
              <a:ext uri="{FF2B5EF4-FFF2-40B4-BE49-F238E27FC236}">
                <a16:creationId xmlns:a16="http://schemas.microsoft.com/office/drawing/2014/main" id="{38CF5B96-8587-4480-A2C9-92CE0DCF34C7}"/>
              </a:ext>
            </a:extLst>
          </p:cNvPr>
          <p:cNvSpPr>
            <a:spLocks noGrp="1"/>
          </p:cNvSpPr>
          <p:nvPr>
            <p:ph idx="1"/>
          </p:nvPr>
        </p:nvSpPr>
        <p:spPr>
          <a:xfrm>
            <a:off x="457200" y="1069848"/>
            <a:ext cx="8610600" cy="53340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What is the solution to the recurrence relation</a:t>
            </a:r>
          </a:p>
        </p:txBody>
      </p:sp>
      <p:graphicFrame>
        <p:nvGraphicFramePr>
          <p:cNvPr id="26" name="Object 25">
            <a:extLst>
              <a:ext uri="{FF2B5EF4-FFF2-40B4-BE49-F238E27FC236}">
                <a16:creationId xmlns:a16="http://schemas.microsoft.com/office/drawing/2014/main" id="{4187B04B-BDD5-4A7B-B187-D9B4CB1785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0176960"/>
              </p:ext>
            </p:extLst>
          </p:nvPr>
        </p:nvGraphicFramePr>
        <p:xfrm>
          <a:off x="512064" y="1639824"/>
          <a:ext cx="2167128" cy="493776"/>
        </p:xfrm>
        <a:graphic>
          <a:graphicData uri="http://schemas.openxmlformats.org/presentationml/2006/ole">
            <mc:AlternateContent xmlns:mc="http://schemas.openxmlformats.org/markup-compatibility/2006">
              <mc:Choice xmlns:v="urn:schemas-microsoft-com:vml" Requires="v">
                <p:oleObj name="Equation" r:id="rId2" imgW="1002960" imgH="228600" progId="Equation.DSMT4">
                  <p:embed/>
                </p:oleObj>
              </mc:Choice>
              <mc:Fallback>
                <p:oleObj name="Equation" r:id="rId2" imgW="1002960" imgH="228600" progId="Equation.DSMT4">
                  <p:embed/>
                  <p:pic>
                    <p:nvPicPr>
                      <p:cNvPr id="0" name=""/>
                      <p:cNvPicPr/>
                      <p:nvPr/>
                    </p:nvPicPr>
                    <p:blipFill>
                      <a:blip r:embed="rId3"/>
                      <a:stretch>
                        <a:fillRect/>
                      </a:stretch>
                    </p:blipFill>
                    <p:spPr>
                      <a:xfrm>
                        <a:off x="512064" y="1639824"/>
                        <a:ext cx="2167128" cy="49377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5CF57DA-F1D7-433E-8915-FA4B6006836B}"/>
              </a:ext>
            </a:extLst>
          </p:cNvPr>
          <p:cNvSpPr>
            <a:spLocks noGrp="1"/>
          </p:cNvSpPr>
          <p:nvPr>
            <p:ph idx="10"/>
          </p:nvPr>
        </p:nvSpPr>
        <p:spPr>
          <a:xfrm>
            <a:off x="2615184" y="1618488"/>
            <a:ext cx="893064" cy="458722"/>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a:t>
            </a:r>
            <a:endParaRPr lang="en-US" dirty="0"/>
          </a:p>
        </p:txBody>
      </p:sp>
      <p:graphicFrame>
        <p:nvGraphicFramePr>
          <p:cNvPr id="27" name="Object 26">
            <a:extLst>
              <a:ext uri="{FF2B5EF4-FFF2-40B4-BE49-F238E27FC236}">
                <a16:creationId xmlns:a16="http://schemas.microsoft.com/office/drawing/2014/main" id="{3C4A5863-4EA0-4745-BF0F-02F3D9DF59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5901352"/>
              </p:ext>
            </p:extLst>
          </p:nvPr>
        </p:nvGraphicFramePr>
        <p:xfrm>
          <a:off x="3352800" y="1639824"/>
          <a:ext cx="2414016" cy="493776"/>
        </p:xfrm>
        <a:graphic>
          <a:graphicData uri="http://schemas.openxmlformats.org/presentationml/2006/ole">
            <mc:AlternateContent xmlns:mc="http://schemas.openxmlformats.org/markup-compatibility/2006">
              <mc:Choice xmlns:v="urn:schemas-microsoft-com:vml" Requires="v">
                <p:oleObj name="Equation" r:id="rId4" imgW="1117440" imgH="228600" progId="Equation.DSMT4">
                  <p:embed/>
                </p:oleObj>
              </mc:Choice>
              <mc:Fallback>
                <p:oleObj name="Equation" r:id="rId4" imgW="1117440" imgH="228600" progId="Equation.DSMT4">
                  <p:embed/>
                  <p:pic>
                    <p:nvPicPr>
                      <p:cNvPr id="0" name=""/>
                      <p:cNvPicPr/>
                      <p:nvPr/>
                    </p:nvPicPr>
                    <p:blipFill>
                      <a:blip r:embed="rId5"/>
                      <a:stretch>
                        <a:fillRect/>
                      </a:stretch>
                    </p:blipFill>
                    <p:spPr>
                      <a:xfrm>
                        <a:off x="3352800" y="1639824"/>
                        <a:ext cx="2414016" cy="49377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E1AD8F9-7556-4AC5-B6C3-EEA2708A59EB}"/>
              </a:ext>
            </a:extLst>
          </p:cNvPr>
          <p:cNvSpPr>
            <a:spLocks noGrp="1"/>
          </p:cNvSpPr>
          <p:nvPr>
            <p:ph idx="11"/>
          </p:nvPr>
        </p:nvSpPr>
        <p:spPr>
          <a:xfrm>
            <a:off x="451104" y="2167030"/>
            <a:ext cx="5867400" cy="493775"/>
          </a:xfrm>
        </p:spPr>
        <p:txBody>
          <a:bodyPr/>
          <a:lstStyle/>
          <a:p>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characteristic equation is</a:t>
            </a:r>
            <a:endParaRPr lang="en-US" dirty="0"/>
          </a:p>
        </p:txBody>
      </p:sp>
      <p:graphicFrame>
        <p:nvGraphicFramePr>
          <p:cNvPr id="28" name="Object 27">
            <a:extLst>
              <a:ext uri="{FF2B5EF4-FFF2-40B4-BE49-F238E27FC236}">
                <a16:creationId xmlns:a16="http://schemas.microsoft.com/office/drawing/2014/main" id="{8035B886-9A3C-40E0-980B-B5C9163A91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6105634"/>
              </p:ext>
            </p:extLst>
          </p:nvPr>
        </p:nvGraphicFramePr>
        <p:xfrm>
          <a:off x="5815584" y="2142744"/>
          <a:ext cx="1876926" cy="548640"/>
        </p:xfrm>
        <a:graphic>
          <a:graphicData uri="http://schemas.openxmlformats.org/presentationml/2006/ole">
            <mc:AlternateContent xmlns:mc="http://schemas.openxmlformats.org/markup-compatibility/2006">
              <mc:Choice xmlns:v="urn:schemas-microsoft-com:vml" Requires="v">
                <p:oleObj name="Equation" r:id="rId6" imgW="825480" imgH="241200" progId="Equation.DSMT4">
                  <p:embed/>
                </p:oleObj>
              </mc:Choice>
              <mc:Fallback>
                <p:oleObj name="Equation" r:id="rId6" imgW="825480" imgH="241200" progId="Equation.DSMT4">
                  <p:embed/>
                  <p:pic>
                    <p:nvPicPr>
                      <p:cNvPr id="0" name=""/>
                      <p:cNvPicPr/>
                      <p:nvPr/>
                    </p:nvPicPr>
                    <p:blipFill>
                      <a:blip r:embed="rId7"/>
                      <a:stretch>
                        <a:fillRect/>
                      </a:stretch>
                    </p:blipFill>
                    <p:spPr>
                      <a:xfrm>
                        <a:off x="5815584" y="2142744"/>
                        <a:ext cx="1876926" cy="54864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3637097-44F3-446E-928A-B18964F49BE6}"/>
              </a:ext>
            </a:extLst>
          </p:cNvPr>
          <p:cNvSpPr>
            <a:spLocks noGrp="1"/>
          </p:cNvSpPr>
          <p:nvPr>
            <p:ph idx="12"/>
          </p:nvPr>
        </p:nvSpPr>
        <p:spPr>
          <a:xfrm>
            <a:off x="463296" y="2717970"/>
            <a:ext cx="5739386" cy="493775"/>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Its roots are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 = </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 = </a:t>
            </a:r>
            <a:r>
              <a:rPr kumimoji="0" lang="en-US" sz="26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6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a:t>
            </a:r>
            <a:endParaRPr lang="en-US" dirty="0"/>
          </a:p>
        </p:txBody>
      </p:sp>
      <p:graphicFrame>
        <p:nvGraphicFramePr>
          <p:cNvPr id="29" name="Object 28">
            <a:extLst>
              <a:ext uri="{FF2B5EF4-FFF2-40B4-BE49-F238E27FC236}">
                <a16:creationId xmlns:a16="http://schemas.microsoft.com/office/drawing/2014/main" id="{9E0D3321-EE61-4CC9-A5AA-B9F84407E0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4133233"/>
              </p:ext>
            </p:extLst>
          </p:nvPr>
        </p:nvGraphicFramePr>
        <p:xfrm>
          <a:off x="5796365" y="2719557"/>
          <a:ext cx="662431" cy="548640"/>
        </p:xfrm>
        <a:graphic>
          <a:graphicData uri="http://schemas.openxmlformats.org/presentationml/2006/ole">
            <mc:AlternateContent xmlns:mc="http://schemas.openxmlformats.org/markup-compatibility/2006">
              <mc:Choice xmlns:v="urn:schemas-microsoft-com:vml" Requires="v">
                <p:oleObj name="Equation" r:id="rId8" imgW="304560" imgH="253800" progId="Equation.DSMT4">
                  <p:embed/>
                </p:oleObj>
              </mc:Choice>
              <mc:Fallback>
                <p:oleObj name="Equation" r:id="rId8" imgW="304560" imgH="253800" progId="Equation.DSMT4">
                  <p:embed/>
                  <p:pic>
                    <p:nvPicPr>
                      <p:cNvPr id="0" name=""/>
                      <p:cNvPicPr/>
                      <p:nvPr/>
                    </p:nvPicPr>
                    <p:blipFill>
                      <a:blip r:embed="rId9"/>
                      <a:stretch>
                        <a:fillRect/>
                      </a:stretch>
                    </p:blipFill>
                    <p:spPr>
                      <a:xfrm>
                        <a:off x="5796365" y="2719557"/>
                        <a:ext cx="662431" cy="54864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27A5E8F-C2F8-40F6-8663-784C29265D7D}"/>
              </a:ext>
            </a:extLst>
          </p:cNvPr>
          <p:cNvSpPr>
            <a:spLocks noGrp="1"/>
          </p:cNvSpPr>
          <p:nvPr>
            <p:ph idx="13"/>
          </p:nvPr>
        </p:nvSpPr>
        <p:spPr>
          <a:xfrm>
            <a:off x="6352032" y="2716318"/>
            <a:ext cx="2221992" cy="493775"/>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to</a:t>
            </a:r>
            <a:endParaRPr lang="en-US" dirty="0"/>
          </a:p>
        </p:txBody>
      </p:sp>
      <p:sp>
        <p:nvSpPr>
          <p:cNvPr id="8" name="Content Placeholder 7">
            <a:extLst>
              <a:ext uri="{FF2B5EF4-FFF2-40B4-BE49-F238E27FC236}">
                <a16:creationId xmlns:a16="http://schemas.microsoft.com/office/drawing/2014/main" id="{23353CA8-3841-4982-8754-F2D83EFBAFF8}"/>
              </a:ext>
            </a:extLst>
          </p:cNvPr>
          <p:cNvSpPr>
            <a:spLocks noGrp="1"/>
          </p:cNvSpPr>
          <p:nvPr>
            <p:ph idx="14"/>
          </p:nvPr>
        </p:nvSpPr>
        <p:spPr>
          <a:xfrm>
            <a:off x="451104" y="3110675"/>
            <a:ext cx="4343400" cy="493775"/>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recurrence relation if and</a:t>
            </a:r>
            <a:endParaRPr lang="en-US" dirty="0"/>
          </a:p>
        </p:txBody>
      </p:sp>
      <p:sp>
        <p:nvSpPr>
          <p:cNvPr id="9" name="Content Placeholder 8">
            <a:extLst>
              <a:ext uri="{FF2B5EF4-FFF2-40B4-BE49-F238E27FC236}">
                <a16:creationId xmlns:a16="http://schemas.microsoft.com/office/drawing/2014/main" id="{5D414B3B-B4B9-4F02-A14A-E7F6536A01A6}"/>
              </a:ext>
            </a:extLst>
          </p:cNvPr>
          <p:cNvSpPr>
            <a:spLocks noGrp="1"/>
          </p:cNvSpPr>
          <p:nvPr>
            <p:ph idx="15"/>
          </p:nvPr>
        </p:nvSpPr>
        <p:spPr>
          <a:xfrm>
            <a:off x="463296" y="3660179"/>
            <a:ext cx="1219200" cy="493775"/>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only if</a:t>
            </a:r>
            <a:endParaRPr lang="en-US" dirty="0"/>
          </a:p>
        </p:txBody>
      </p:sp>
      <p:graphicFrame>
        <p:nvGraphicFramePr>
          <p:cNvPr id="30" name="Object 29">
            <a:extLst>
              <a:ext uri="{FF2B5EF4-FFF2-40B4-BE49-F238E27FC236}">
                <a16:creationId xmlns:a16="http://schemas.microsoft.com/office/drawing/2014/main" id="{E4C6AF60-201A-499B-850D-65E804EF4F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725138"/>
              </p:ext>
            </p:extLst>
          </p:nvPr>
        </p:nvGraphicFramePr>
        <p:xfrm>
          <a:off x="1436688" y="3624263"/>
          <a:ext cx="2525712" cy="566737"/>
        </p:xfrm>
        <a:graphic>
          <a:graphicData uri="http://schemas.openxmlformats.org/presentationml/2006/ole">
            <mc:AlternateContent xmlns:mc="http://schemas.openxmlformats.org/markup-compatibility/2006">
              <mc:Choice xmlns:v="urn:schemas-microsoft-com:vml" Requires="v">
                <p:oleObj name="Equation" r:id="rId10" imgW="1244520" imgH="279360" progId="Equation.DSMT4">
                  <p:embed/>
                </p:oleObj>
              </mc:Choice>
              <mc:Fallback>
                <p:oleObj name="Equation" r:id="rId10" imgW="1244520" imgH="279360" progId="Equation.DSMT4">
                  <p:embed/>
                  <p:pic>
                    <p:nvPicPr>
                      <p:cNvPr id="0" name=""/>
                      <p:cNvPicPr/>
                      <p:nvPr/>
                    </p:nvPicPr>
                    <p:blipFill>
                      <a:blip r:embed="rId11"/>
                      <a:stretch>
                        <a:fillRect/>
                      </a:stretch>
                    </p:blipFill>
                    <p:spPr>
                      <a:xfrm>
                        <a:off x="1436688" y="3624263"/>
                        <a:ext cx="2525712" cy="5667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50851EB-5C9C-43A6-AEA2-470D7E80BA05}"/>
              </a:ext>
            </a:extLst>
          </p:cNvPr>
          <p:cNvSpPr>
            <a:spLocks noGrp="1"/>
          </p:cNvSpPr>
          <p:nvPr>
            <p:ph idx="16"/>
          </p:nvPr>
        </p:nvSpPr>
        <p:spPr>
          <a:xfrm>
            <a:off x="3902561" y="3671020"/>
            <a:ext cx="2895600" cy="493774"/>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some constants</a:t>
            </a:r>
            <a:endParaRPr lang="en-US" dirty="0"/>
          </a:p>
        </p:txBody>
      </p:sp>
      <p:graphicFrame>
        <p:nvGraphicFramePr>
          <p:cNvPr id="31" name="Object 30">
            <a:extLst>
              <a:ext uri="{FF2B5EF4-FFF2-40B4-BE49-F238E27FC236}">
                <a16:creationId xmlns:a16="http://schemas.microsoft.com/office/drawing/2014/main" id="{3C5BADE0-DAC4-4496-ADC0-AB7A9FE3F7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7933670"/>
              </p:ext>
            </p:extLst>
          </p:nvPr>
        </p:nvGraphicFramePr>
        <p:xfrm>
          <a:off x="6582833" y="3674364"/>
          <a:ext cx="1418167" cy="510540"/>
        </p:xfrm>
        <a:graphic>
          <a:graphicData uri="http://schemas.openxmlformats.org/presentationml/2006/ole">
            <mc:AlternateContent xmlns:mc="http://schemas.openxmlformats.org/markup-compatibility/2006">
              <mc:Choice xmlns:v="urn:schemas-microsoft-com:vml" Requires="v">
                <p:oleObj name="Equation" r:id="rId12" imgW="634680" imgH="228600" progId="Equation.DSMT4">
                  <p:embed/>
                </p:oleObj>
              </mc:Choice>
              <mc:Fallback>
                <p:oleObj name="Equation" r:id="rId12" imgW="634680" imgH="228600" progId="Equation.DSMT4">
                  <p:embed/>
                  <p:pic>
                    <p:nvPicPr>
                      <p:cNvPr id="0" name=""/>
                      <p:cNvPicPr/>
                      <p:nvPr/>
                    </p:nvPicPr>
                    <p:blipFill>
                      <a:blip r:embed="rId13"/>
                      <a:stretch>
                        <a:fillRect/>
                      </a:stretch>
                    </p:blipFill>
                    <p:spPr>
                      <a:xfrm>
                        <a:off x="6582833" y="3674364"/>
                        <a:ext cx="1418167" cy="51054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02B57943-CC89-4A7B-A237-5D4D26BAA6B1}"/>
              </a:ext>
            </a:extLst>
          </p:cNvPr>
          <p:cNvSpPr>
            <a:spLocks noGrp="1"/>
          </p:cNvSpPr>
          <p:nvPr>
            <p:ph idx="17"/>
          </p:nvPr>
        </p:nvSpPr>
        <p:spPr>
          <a:xfrm>
            <a:off x="463296" y="4200573"/>
            <a:ext cx="3124200" cy="51053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find the constants</a:t>
            </a:r>
            <a:endParaRPr lang="en-US" dirty="0"/>
          </a:p>
        </p:txBody>
      </p:sp>
      <p:graphicFrame>
        <p:nvGraphicFramePr>
          <p:cNvPr id="32" name="Object 31">
            <a:extLst>
              <a:ext uri="{FF2B5EF4-FFF2-40B4-BE49-F238E27FC236}">
                <a16:creationId xmlns:a16="http://schemas.microsoft.com/office/drawing/2014/main" id="{C415C467-662C-4244-A1E4-8D1319C128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8801470"/>
              </p:ext>
            </p:extLst>
          </p:nvPr>
        </p:nvGraphicFramePr>
        <p:xfrm>
          <a:off x="3374139" y="4230626"/>
          <a:ext cx="1426461" cy="493775"/>
        </p:xfrm>
        <a:graphic>
          <a:graphicData uri="http://schemas.openxmlformats.org/presentationml/2006/ole">
            <mc:AlternateContent xmlns:mc="http://schemas.openxmlformats.org/markup-compatibility/2006">
              <mc:Choice xmlns:v="urn:schemas-microsoft-com:vml" Requires="v">
                <p:oleObj name="Equation" r:id="rId14" imgW="660240" imgH="228600" progId="Equation.DSMT4">
                  <p:embed/>
                </p:oleObj>
              </mc:Choice>
              <mc:Fallback>
                <p:oleObj name="Equation" r:id="rId14" imgW="660240" imgH="228600" progId="Equation.DSMT4">
                  <p:embed/>
                  <p:pic>
                    <p:nvPicPr>
                      <p:cNvPr id="0" name=""/>
                      <p:cNvPicPr/>
                      <p:nvPr/>
                    </p:nvPicPr>
                    <p:blipFill>
                      <a:blip r:embed="rId15"/>
                      <a:stretch>
                        <a:fillRect/>
                      </a:stretch>
                    </p:blipFill>
                    <p:spPr>
                      <a:xfrm>
                        <a:off x="3374139" y="4230626"/>
                        <a:ext cx="1426461" cy="4937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E75AB494-9D15-4A5C-880B-393D7FB82BE4}"/>
              </a:ext>
            </a:extLst>
          </p:cNvPr>
          <p:cNvSpPr>
            <a:spLocks noGrp="1"/>
          </p:cNvSpPr>
          <p:nvPr>
            <p:ph idx="18"/>
          </p:nvPr>
        </p:nvSpPr>
        <p:spPr>
          <a:xfrm>
            <a:off x="4709160" y="4210175"/>
            <a:ext cx="1600200" cy="493775"/>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a:t>
            </a:r>
          </a:p>
        </p:txBody>
      </p:sp>
      <p:graphicFrame>
        <p:nvGraphicFramePr>
          <p:cNvPr id="33" name="Object 32">
            <a:extLst>
              <a:ext uri="{FF2B5EF4-FFF2-40B4-BE49-F238E27FC236}">
                <a16:creationId xmlns:a16="http://schemas.microsoft.com/office/drawing/2014/main" id="{E85F557B-76A5-4753-8DB5-1F74AF7028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00437394"/>
              </p:ext>
            </p:extLst>
          </p:nvPr>
        </p:nvGraphicFramePr>
        <p:xfrm>
          <a:off x="512064" y="4751344"/>
          <a:ext cx="5615517" cy="558758"/>
        </p:xfrm>
        <a:graphic>
          <a:graphicData uri="http://schemas.openxmlformats.org/presentationml/2006/ole">
            <mc:AlternateContent xmlns:mc="http://schemas.openxmlformats.org/markup-compatibility/2006">
              <mc:Choice xmlns:v="urn:schemas-microsoft-com:vml" Requires="v">
                <p:oleObj name="Equation" r:id="rId16" imgW="2552400" imgH="253800" progId="Equation.DSMT4">
                  <p:embed/>
                </p:oleObj>
              </mc:Choice>
              <mc:Fallback>
                <p:oleObj name="Equation" r:id="rId16" imgW="2552400" imgH="253800" progId="Equation.DSMT4">
                  <p:embed/>
                  <p:pic>
                    <p:nvPicPr>
                      <p:cNvPr id="0" name=""/>
                      <p:cNvPicPr/>
                      <p:nvPr/>
                    </p:nvPicPr>
                    <p:blipFill>
                      <a:blip r:embed="rId17"/>
                      <a:stretch>
                        <a:fillRect/>
                      </a:stretch>
                    </p:blipFill>
                    <p:spPr>
                      <a:xfrm>
                        <a:off x="512064" y="4751344"/>
                        <a:ext cx="5615517" cy="55875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67A14A1-F237-4AAC-BC6A-1181F49A2636}"/>
              </a:ext>
            </a:extLst>
          </p:cNvPr>
          <p:cNvSpPr>
            <a:spLocks noGrp="1"/>
          </p:cNvSpPr>
          <p:nvPr>
            <p:ph idx="19"/>
          </p:nvPr>
        </p:nvSpPr>
        <p:spPr>
          <a:xfrm>
            <a:off x="463296" y="5296588"/>
            <a:ext cx="5448300" cy="477210"/>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Solving these equations, we find that</a:t>
            </a:r>
            <a:endParaRPr lang="en-US" dirty="0"/>
          </a:p>
        </p:txBody>
      </p:sp>
      <p:graphicFrame>
        <p:nvGraphicFramePr>
          <p:cNvPr id="34" name="Object 33">
            <a:extLst>
              <a:ext uri="{FF2B5EF4-FFF2-40B4-BE49-F238E27FC236}">
                <a16:creationId xmlns:a16="http://schemas.microsoft.com/office/drawing/2014/main" id="{7E8D7798-3A8A-4B01-89C1-1CB46D3030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4289528"/>
              </p:ext>
            </p:extLst>
          </p:nvPr>
        </p:nvGraphicFramePr>
        <p:xfrm>
          <a:off x="5545137" y="5303838"/>
          <a:ext cx="2608263" cy="509587"/>
        </p:xfrm>
        <a:graphic>
          <a:graphicData uri="http://schemas.openxmlformats.org/presentationml/2006/ole">
            <mc:AlternateContent xmlns:mc="http://schemas.openxmlformats.org/markup-compatibility/2006">
              <mc:Choice xmlns:v="urn:schemas-microsoft-com:vml" Requires="v">
                <p:oleObj name="Equation" r:id="rId18" imgW="1168200" imgH="228600" progId="Equation.DSMT4">
                  <p:embed/>
                </p:oleObj>
              </mc:Choice>
              <mc:Fallback>
                <p:oleObj name="Equation" r:id="rId18" imgW="1168200" imgH="228600" progId="Equation.DSMT4">
                  <p:embed/>
                  <p:pic>
                    <p:nvPicPr>
                      <p:cNvPr id="0" name=""/>
                      <p:cNvPicPr/>
                      <p:nvPr/>
                    </p:nvPicPr>
                    <p:blipFill>
                      <a:blip r:embed="rId19"/>
                      <a:stretch>
                        <a:fillRect/>
                      </a:stretch>
                    </p:blipFill>
                    <p:spPr>
                      <a:xfrm>
                        <a:off x="5545137" y="5303838"/>
                        <a:ext cx="2608263" cy="50958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0865B1D-300B-4C84-8C48-0C8BFD621138}"/>
              </a:ext>
            </a:extLst>
          </p:cNvPr>
          <p:cNvSpPr>
            <a:spLocks noGrp="1"/>
          </p:cNvSpPr>
          <p:nvPr>
            <p:ph idx="20"/>
          </p:nvPr>
        </p:nvSpPr>
        <p:spPr>
          <a:xfrm>
            <a:off x="454829" y="5861244"/>
            <a:ext cx="5456767" cy="53223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the solution is the sequence</a:t>
            </a:r>
            <a:endParaRPr lang="en-US" dirty="0"/>
          </a:p>
        </p:txBody>
      </p:sp>
      <p:graphicFrame>
        <p:nvGraphicFramePr>
          <p:cNvPr id="35" name="Object 34">
            <a:extLst>
              <a:ext uri="{FF2B5EF4-FFF2-40B4-BE49-F238E27FC236}">
                <a16:creationId xmlns:a16="http://schemas.microsoft.com/office/drawing/2014/main" id="{0890AA3C-6EA1-4478-A853-AD717706BE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1406278"/>
              </p:ext>
            </p:extLst>
          </p:nvPr>
        </p:nvGraphicFramePr>
        <p:xfrm>
          <a:off x="5334000" y="5861304"/>
          <a:ext cx="670509" cy="558758"/>
        </p:xfrm>
        <a:graphic>
          <a:graphicData uri="http://schemas.openxmlformats.org/presentationml/2006/ole">
            <mc:AlternateContent xmlns:mc="http://schemas.openxmlformats.org/markup-compatibility/2006">
              <mc:Choice xmlns:v="urn:schemas-microsoft-com:vml" Requires="v">
                <p:oleObj name="Equation" r:id="rId20" imgW="304560" imgH="253800" progId="Equation.DSMT4">
                  <p:embed/>
                </p:oleObj>
              </mc:Choice>
              <mc:Fallback>
                <p:oleObj name="Equation" r:id="rId20" imgW="304560" imgH="253800" progId="Equation.DSMT4">
                  <p:embed/>
                  <p:pic>
                    <p:nvPicPr>
                      <p:cNvPr id="0" name=""/>
                      <p:cNvPicPr/>
                      <p:nvPr/>
                    </p:nvPicPr>
                    <p:blipFill>
                      <a:blip r:embed="rId21"/>
                      <a:stretch>
                        <a:fillRect/>
                      </a:stretch>
                    </p:blipFill>
                    <p:spPr>
                      <a:xfrm>
                        <a:off x="5334000" y="5861304"/>
                        <a:ext cx="670509" cy="55875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A554DB8F-A56C-4E93-8C86-B8FF4F84C8EA}"/>
              </a:ext>
            </a:extLst>
          </p:cNvPr>
          <p:cNvSpPr>
            <a:spLocks noGrp="1"/>
          </p:cNvSpPr>
          <p:nvPr>
            <p:ph idx="21"/>
          </p:nvPr>
        </p:nvSpPr>
        <p:spPr>
          <a:xfrm>
            <a:off x="5915162" y="5870448"/>
            <a:ext cx="841248" cy="450877"/>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a:t>
            </a:r>
            <a:endParaRPr lang="en-US" dirty="0"/>
          </a:p>
        </p:txBody>
      </p:sp>
      <p:graphicFrame>
        <p:nvGraphicFramePr>
          <p:cNvPr id="36" name="Object 35">
            <a:extLst>
              <a:ext uri="{FF2B5EF4-FFF2-40B4-BE49-F238E27FC236}">
                <a16:creationId xmlns:a16="http://schemas.microsoft.com/office/drawing/2014/main" id="{1F5153C3-0AFE-4E75-8C32-D843586CB8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8967837"/>
              </p:ext>
            </p:extLst>
          </p:nvPr>
        </p:nvGraphicFramePr>
        <p:xfrm>
          <a:off x="6629400" y="5806440"/>
          <a:ext cx="2362200" cy="611393"/>
        </p:xfrm>
        <a:graphic>
          <a:graphicData uri="http://schemas.openxmlformats.org/presentationml/2006/ole">
            <mc:AlternateContent xmlns:mc="http://schemas.openxmlformats.org/markup-compatibility/2006">
              <mc:Choice xmlns:v="urn:schemas-microsoft-com:vml" Requires="v">
                <p:oleObj name="Equation" r:id="rId22" imgW="1079280" imgH="279360" progId="Equation.DSMT4">
                  <p:embed/>
                </p:oleObj>
              </mc:Choice>
              <mc:Fallback>
                <p:oleObj name="Equation" r:id="rId22" imgW="1079280" imgH="279360" progId="Equation.DSMT4">
                  <p:embed/>
                  <p:pic>
                    <p:nvPicPr>
                      <p:cNvPr id="0" name=""/>
                      <p:cNvPicPr/>
                      <p:nvPr/>
                    </p:nvPicPr>
                    <p:blipFill>
                      <a:blip r:embed="rId23"/>
                      <a:stretch>
                        <a:fillRect/>
                      </a:stretch>
                    </p:blipFill>
                    <p:spPr>
                      <a:xfrm>
                        <a:off x="6629400" y="5806440"/>
                        <a:ext cx="2362200" cy="611393"/>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B5613D97-0E15-4A27-9A58-974B856EB70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22</a:t>
            </a:fld>
            <a:endParaRPr lang="en-US" dirty="0">
              <a:solidFill>
                <a:schemeClr val="bg1"/>
              </a:solidFill>
              <a:latin typeface="Calibri (Body)"/>
            </a:endParaRPr>
          </a:p>
        </p:txBody>
      </p:sp>
    </p:spTree>
    <p:extLst>
      <p:ext uri="{BB962C8B-B14F-4D97-AF65-F5344CB8AC3E}">
        <p14:creationId xmlns:p14="http://schemas.microsoft.com/office/powerpoint/2010/main" val="2467908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8266-86EB-4841-8FF5-FA48468FA3D2}"/>
              </a:ext>
            </a:extLst>
          </p:cNvPr>
          <p:cNvSpPr>
            <a:spLocks noGrp="1"/>
          </p:cNvSpPr>
          <p:nvPr>
            <p:ph type="title"/>
          </p:nvPr>
        </p:nvSpPr>
        <p:spPr/>
        <p:txBody>
          <a:bodyPr/>
          <a:lstStyle/>
          <a:p>
            <a:r>
              <a:rPr lang="en-US" dirty="0">
                <a:latin typeface="+mj-lt"/>
              </a:rPr>
              <a:t>An Explicit Formula for the Fibonacci Numbers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2DAF4BAB-58C4-43BB-B025-4CE1EDEC207B}"/>
              </a:ext>
            </a:extLst>
          </p:cNvPr>
          <p:cNvSpPr>
            <a:spLocks noGrp="1"/>
          </p:cNvSpPr>
          <p:nvPr>
            <p:ph idx="1"/>
          </p:nvPr>
        </p:nvSpPr>
        <p:spPr>
          <a:xfrm>
            <a:off x="457200" y="1295400"/>
            <a:ext cx="8305800" cy="3124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can use Theorem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find an explicit formula for the Fibonacci numbers. The sequence of Fibonacci numbers satisfies the recurrence relation</a:t>
            </a:r>
          </a:p>
        </p:txBody>
      </p:sp>
      <p:graphicFrame>
        <p:nvGraphicFramePr>
          <p:cNvPr id="19" name="Object 18">
            <a:extLst>
              <a:ext uri="{FF2B5EF4-FFF2-40B4-BE49-F238E27FC236}">
                <a16:creationId xmlns:a16="http://schemas.microsoft.com/office/drawing/2014/main" id="{BB570244-DFAA-45C3-81A0-B383F83B64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7745342"/>
              </p:ext>
            </p:extLst>
          </p:nvPr>
        </p:nvGraphicFramePr>
        <p:xfrm>
          <a:off x="6455664" y="2176272"/>
          <a:ext cx="1984303" cy="548640"/>
        </p:xfrm>
        <a:graphic>
          <a:graphicData uri="http://schemas.openxmlformats.org/presentationml/2006/ole">
            <mc:AlternateContent xmlns:mc="http://schemas.openxmlformats.org/markup-compatibility/2006">
              <mc:Choice xmlns:v="urn:schemas-microsoft-com:vml" Requires="v">
                <p:oleObj name="Equation" r:id="rId2" imgW="825480" imgH="228600" progId="Equation.DSMT4">
                  <p:embed/>
                </p:oleObj>
              </mc:Choice>
              <mc:Fallback>
                <p:oleObj name="Equation" r:id="rId2" imgW="825480" imgH="228600" progId="Equation.DSMT4">
                  <p:embed/>
                  <p:pic>
                    <p:nvPicPr>
                      <p:cNvPr id="0" name=""/>
                      <p:cNvPicPr/>
                      <p:nvPr/>
                    </p:nvPicPr>
                    <p:blipFill>
                      <a:blip r:embed="rId3"/>
                      <a:stretch>
                        <a:fillRect/>
                      </a:stretch>
                    </p:blipFill>
                    <p:spPr>
                      <a:xfrm>
                        <a:off x="6455664" y="2176272"/>
                        <a:ext cx="1984303" cy="54864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1F8EB69-C95A-4C8F-8E20-A3698373C645}"/>
              </a:ext>
            </a:extLst>
          </p:cNvPr>
          <p:cNvSpPr>
            <a:spLocks noGrp="1"/>
          </p:cNvSpPr>
          <p:nvPr>
            <p:ph idx="10"/>
          </p:nvPr>
        </p:nvSpPr>
        <p:spPr>
          <a:xfrm>
            <a:off x="457200" y="2575561"/>
            <a:ext cx="4038600" cy="54863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the initial conditions:</a:t>
            </a:r>
            <a:endParaRPr lang="en-US" dirty="0"/>
          </a:p>
        </p:txBody>
      </p:sp>
      <p:graphicFrame>
        <p:nvGraphicFramePr>
          <p:cNvPr id="20" name="Object 19">
            <a:extLst>
              <a:ext uri="{FF2B5EF4-FFF2-40B4-BE49-F238E27FC236}">
                <a16:creationId xmlns:a16="http://schemas.microsoft.com/office/drawing/2014/main" id="{73298BD1-32DC-4017-8DE1-3C182F837C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1599094"/>
              </p:ext>
            </p:extLst>
          </p:nvPr>
        </p:nvGraphicFramePr>
        <p:xfrm>
          <a:off x="4343400" y="2587752"/>
          <a:ext cx="2438400" cy="548640"/>
        </p:xfrm>
        <a:graphic>
          <a:graphicData uri="http://schemas.openxmlformats.org/presentationml/2006/ole">
            <mc:AlternateContent xmlns:mc="http://schemas.openxmlformats.org/markup-compatibility/2006">
              <mc:Choice xmlns:v="urn:schemas-microsoft-com:vml" Requires="v">
                <p:oleObj name="Equation" r:id="rId4" imgW="1015920" imgH="228600" progId="Equation.DSMT4">
                  <p:embed/>
                </p:oleObj>
              </mc:Choice>
              <mc:Fallback>
                <p:oleObj name="Equation" r:id="rId4" imgW="1015920" imgH="228600" progId="Equation.DSMT4">
                  <p:embed/>
                  <p:pic>
                    <p:nvPicPr>
                      <p:cNvPr id="0" name=""/>
                      <p:cNvPicPr/>
                      <p:nvPr/>
                    </p:nvPicPr>
                    <p:blipFill>
                      <a:blip r:embed="rId5"/>
                      <a:stretch>
                        <a:fillRect/>
                      </a:stretch>
                    </p:blipFill>
                    <p:spPr>
                      <a:xfrm>
                        <a:off x="4343400" y="2587752"/>
                        <a:ext cx="2438400" cy="54864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6E47E57-A0C2-456E-9567-F8A2B9A49972}"/>
              </a:ext>
            </a:extLst>
          </p:cNvPr>
          <p:cNvSpPr>
            <a:spLocks noGrp="1"/>
          </p:cNvSpPr>
          <p:nvPr>
            <p:ph idx="11"/>
          </p:nvPr>
        </p:nvSpPr>
        <p:spPr>
          <a:xfrm>
            <a:off x="457200" y="3242384"/>
            <a:ext cx="7620000" cy="491416"/>
          </a:xfrm>
        </p:spPr>
        <p:txBody>
          <a:bodyPr/>
          <a:lstStyle/>
          <a:p>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roots of the characteristic equation</a:t>
            </a:r>
            <a:endParaRPr lang="en-US" dirty="0"/>
          </a:p>
        </p:txBody>
      </p:sp>
      <p:graphicFrame>
        <p:nvGraphicFramePr>
          <p:cNvPr id="21" name="Object 20">
            <a:extLst>
              <a:ext uri="{FF2B5EF4-FFF2-40B4-BE49-F238E27FC236}">
                <a16:creationId xmlns:a16="http://schemas.microsoft.com/office/drawing/2014/main" id="{5AFDE46E-7913-434F-8BF5-28566DEB9B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6135244"/>
              </p:ext>
            </p:extLst>
          </p:nvPr>
        </p:nvGraphicFramePr>
        <p:xfrm>
          <a:off x="512064" y="3666744"/>
          <a:ext cx="1885616" cy="577850"/>
        </p:xfrm>
        <a:graphic>
          <a:graphicData uri="http://schemas.openxmlformats.org/presentationml/2006/ole">
            <mc:AlternateContent xmlns:mc="http://schemas.openxmlformats.org/markup-compatibility/2006">
              <mc:Choice xmlns:v="urn:schemas-microsoft-com:vml" Requires="v">
                <p:oleObj name="Equation" r:id="rId6" imgW="787320" imgH="241200" progId="Equation.DSMT4">
                  <p:embed/>
                </p:oleObj>
              </mc:Choice>
              <mc:Fallback>
                <p:oleObj name="Equation" r:id="rId6" imgW="787320" imgH="241200" progId="Equation.DSMT4">
                  <p:embed/>
                  <p:pic>
                    <p:nvPicPr>
                      <p:cNvPr id="0" name=""/>
                      <p:cNvPicPr/>
                      <p:nvPr/>
                    </p:nvPicPr>
                    <p:blipFill>
                      <a:blip r:embed="rId7"/>
                      <a:stretch>
                        <a:fillRect/>
                      </a:stretch>
                    </p:blipFill>
                    <p:spPr>
                      <a:xfrm>
                        <a:off x="512064" y="3666744"/>
                        <a:ext cx="1885616" cy="5778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C607024-B0C8-4544-8086-DA1940B57173}"/>
              </a:ext>
            </a:extLst>
          </p:cNvPr>
          <p:cNvSpPr>
            <a:spLocks noGrp="1"/>
          </p:cNvSpPr>
          <p:nvPr>
            <p:ph idx="12"/>
          </p:nvPr>
        </p:nvSpPr>
        <p:spPr>
          <a:xfrm>
            <a:off x="2286000" y="3676097"/>
            <a:ext cx="762000" cy="49141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are</a:t>
            </a:r>
            <a:endParaRPr lang="en-US" dirty="0"/>
          </a:p>
        </p:txBody>
      </p:sp>
      <p:graphicFrame>
        <p:nvGraphicFramePr>
          <p:cNvPr id="16" name="Object 3">
            <a:extLst>
              <a:ext uri="{FF2B5EF4-FFF2-40B4-BE49-F238E27FC236}">
                <a16:creationId xmlns:a16="http://schemas.microsoft.com/office/drawing/2014/main" id="{5BB8F679-9547-4994-A0E8-B3DD7A77FA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8121979"/>
              </p:ext>
            </p:extLst>
          </p:nvPr>
        </p:nvGraphicFramePr>
        <p:xfrm>
          <a:off x="3750469" y="4114800"/>
          <a:ext cx="1643062" cy="1014413"/>
        </p:xfrm>
        <a:graphic>
          <a:graphicData uri="http://schemas.openxmlformats.org/presentationml/2006/ole">
            <mc:AlternateContent xmlns:mc="http://schemas.openxmlformats.org/markup-compatibility/2006">
              <mc:Choice xmlns:v="urn:schemas-microsoft-com:vml" Requires="v">
                <p:oleObj name="Equation" r:id="rId8" imgW="698400" imgH="431640" progId="Equation.DSMT4">
                  <p:embed/>
                </p:oleObj>
              </mc:Choice>
              <mc:Fallback>
                <p:oleObj name="Equation" r:id="rId8" imgW="698400" imgH="431640" progId="Equation.DSMT4">
                  <p:embed/>
                  <p:pic>
                    <p:nvPicPr>
                      <p:cNvPr id="3" name="Object 3">
                        <a:extLst>
                          <a:ext uri="{C183D7F6-B498-43B3-948B-1728B52AA6E4}">
                            <adec:decorative xmlns:adec="http://schemas.microsoft.com/office/drawing/2017/decorative" val="1"/>
                          </a:ext>
                        </a:extLst>
                      </p:cNvPr>
                      <p:cNvPicPr/>
                      <p:nvPr/>
                    </p:nvPicPr>
                    <p:blipFill>
                      <a:blip r:embed="rId9"/>
                      <a:stretch>
                        <a:fillRect/>
                      </a:stretch>
                    </p:blipFill>
                    <p:spPr>
                      <a:xfrm>
                        <a:off x="3750469" y="4114800"/>
                        <a:ext cx="1643062" cy="1014413"/>
                      </a:xfrm>
                      <a:prstGeom prst="rect">
                        <a:avLst/>
                      </a:prstGeom>
                    </p:spPr>
                  </p:pic>
                </p:oleObj>
              </mc:Fallback>
            </mc:AlternateContent>
          </a:graphicData>
        </a:graphic>
      </p:graphicFrame>
      <p:graphicFrame>
        <p:nvGraphicFramePr>
          <p:cNvPr id="17" name="Object 4">
            <a:extLst>
              <a:ext uri="{FF2B5EF4-FFF2-40B4-BE49-F238E27FC236}">
                <a16:creationId xmlns:a16="http://schemas.microsoft.com/office/drawing/2014/main" id="{2E892DC9-1818-4AD8-B723-1AD291DB27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1659955"/>
              </p:ext>
            </p:extLst>
          </p:nvPr>
        </p:nvGraphicFramePr>
        <p:xfrm>
          <a:off x="3751380" y="5253763"/>
          <a:ext cx="1641240" cy="1014354"/>
        </p:xfrm>
        <a:graphic>
          <a:graphicData uri="http://schemas.openxmlformats.org/presentationml/2006/ole">
            <mc:AlternateContent xmlns:mc="http://schemas.openxmlformats.org/markup-compatibility/2006">
              <mc:Choice xmlns:v="urn:schemas-microsoft-com:vml" Requires="v">
                <p:oleObj name="Equation" r:id="rId10" imgW="698400" imgH="431640" progId="Equation.DSMT4">
                  <p:embed/>
                </p:oleObj>
              </mc:Choice>
              <mc:Fallback>
                <p:oleObj name="Equation" r:id="rId10" imgW="698400" imgH="431640" progId="Equation.DSMT4">
                  <p:embed/>
                  <p:pic>
                    <p:nvPicPr>
                      <p:cNvPr id="7" name="Object 4">
                        <a:extLst>
                          <a:ext uri="{C183D7F6-B498-43B3-948B-1728B52AA6E4}">
                            <adec:decorative xmlns:adec="http://schemas.microsoft.com/office/drawing/2017/decorative" val="1"/>
                          </a:ext>
                        </a:extLst>
                      </p:cNvPr>
                      <p:cNvPicPr/>
                      <p:nvPr/>
                    </p:nvPicPr>
                    <p:blipFill>
                      <a:blip r:embed="rId11"/>
                      <a:stretch>
                        <a:fillRect/>
                      </a:stretch>
                    </p:blipFill>
                    <p:spPr>
                      <a:xfrm>
                        <a:off x="3751380" y="5253763"/>
                        <a:ext cx="1641240" cy="1014354"/>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7148CB1A-C35A-4226-9421-D61477D59D5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23</a:t>
            </a:fld>
            <a:endParaRPr lang="en-US" dirty="0">
              <a:solidFill>
                <a:schemeClr val="bg1"/>
              </a:solidFill>
              <a:latin typeface="Calibri (Body)"/>
            </a:endParaRPr>
          </a:p>
        </p:txBody>
      </p:sp>
    </p:spTree>
    <p:extLst>
      <p:ext uri="{BB962C8B-B14F-4D97-AF65-F5344CB8AC3E}">
        <p14:creationId xmlns:p14="http://schemas.microsoft.com/office/powerpoint/2010/main" val="266903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95E5-4286-412D-84A3-0BD9AC827900}"/>
              </a:ext>
            </a:extLst>
          </p:cNvPr>
          <p:cNvSpPr>
            <a:spLocks noGrp="1"/>
          </p:cNvSpPr>
          <p:nvPr>
            <p:ph type="title"/>
          </p:nvPr>
        </p:nvSpPr>
        <p:spPr/>
        <p:txBody>
          <a:bodyPr/>
          <a:lstStyle/>
          <a:p>
            <a:r>
              <a:rPr lang="en-US" dirty="0">
                <a:latin typeface="+mj-lt"/>
              </a:rPr>
              <a:t>Fibonacci Numbers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EC0FB568-67CC-4C8E-A461-A744944B1B98}"/>
              </a:ext>
            </a:extLst>
          </p:cNvPr>
          <p:cNvSpPr>
            <a:spLocks noGrp="1"/>
          </p:cNvSpPr>
          <p:nvPr>
            <p:ph idx="1"/>
          </p:nvPr>
        </p:nvSpPr>
        <p:spPr>
          <a:xfrm>
            <a:off x="457200" y="1295400"/>
            <a:ext cx="4343400" cy="46029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Therefore by Theorem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5" name="Object 3">
            <a:extLst>
              <a:ext uri="{FF2B5EF4-FFF2-40B4-BE49-F238E27FC236}">
                <a16:creationId xmlns:a16="http://schemas.microsoft.com/office/drawing/2014/main" id="{FD58A15B-EBE0-4C63-8314-8598EA56B8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2328462"/>
              </p:ext>
            </p:extLst>
          </p:nvPr>
        </p:nvGraphicFramePr>
        <p:xfrm>
          <a:off x="3144127" y="1755698"/>
          <a:ext cx="2855746" cy="758902"/>
        </p:xfrm>
        <a:graphic>
          <a:graphicData uri="http://schemas.openxmlformats.org/presentationml/2006/ole">
            <mc:AlternateContent xmlns:mc="http://schemas.openxmlformats.org/markup-compatibility/2006">
              <mc:Choice xmlns:v="urn:schemas-microsoft-com:vml" Requires="v">
                <p:oleObj name="Equation" r:id="rId2" imgW="2006280" imgH="533160" progId="Equation.DSMT4">
                  <p:embed/>
                </p:oleObj>
              </mc:Choice>
              <mc:Fallback>
                <p:oleObj name="Equation" r:id="rId2" imgW="2006280" imgH="533160" progId="Equation.DSMT4">
                  <p:embed/>
                  <p:pic>
                    <p:nvPicPr>
                      <p:cNvPr id="3" name="Object 3">
                        <a:extLst>
                          <a:ext uri="{C183D7F6-B498-43B3-948B-1728B52AA6E4}">
                            <adec:decorative xmlns:adec="http://schemas.microsoft.com/office/drawing/2017/decorative" val="1"/>
                          </a:ext>
                        </a:extLst>
                      </p:cNvPr>
                      <p:cNvPicPr/>
                      <p:nvPr/>
                    </p:nvPicPr>
                    <p:blipFill>
                      <a:blip r:embed="rId3"/>
                      <a:stretch>
                        <a:fillRect/>
                      </a:stretch>
                    </p:blipFill>
                    <p:spPr>
                      <a:xfrm>
                        <a:off x="3144127" y="1755698"/>
                        <a:ext cx="2855746" cy="75890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A83E35B-411C-44A5-8743-ADF53CA6E7FA}"/>
              </a:ext>
            </a:extLst>
          </p:cNvPr>
          <p:cNvSpPr>
            <a:spLocks noGrp="1"/>
          </p:cNvSpPr>
          <p:nvPr>
            <p:ph idx="10"/>
          </p:nvPr>
        </p:nvSpPr>
        <p:spPr>
          <a:xfrm>
            <a:off x="457200" y="2587752"/>
            <a:ext cx="7924800" cy="1048422"/>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some constants</a:t>
            </a:r>
          </a:p>
        </p:txBody>
      </p:sp>
      <p:graphicFrame>
        <p:nvGraphicFramePr>
          <p:cNvPr id="21" name="Object 20">
            <a:extLst>
              <a:ext uri="{FF2B5EF4-FFF2-40B4-BE49-F238E27FC236}">
                <a16:creationId xmlns:a16="http://schemas.microsoft.com/office/drawing/2014/main" id="{014BA179-407A-447B-8B90-70EBD9B1B3B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3766161"/>
              </p:ext>
            </p:extLst>
          </p:nvPr>
        </p:nvGraphicFramePr>
        <p:xfrm>
          <a:off x="2926080" y="2607970"/>
          <a:ext cx="1278603" cy="460297"/>
        </p:xfrm>
        <a:graphic>
          <a:graphicData uri="http://schemas.openxmlformats.org/presentationml/2006/ole">
            <mc:AlternateContent xmlns:mc="http://schemas.openxmlformats.org/markup-compatibility/2006">
              <mc:Choice xmlns:v="urn:schemas-microsoft-com:vml" Requires="v">
                <p:oleObj name="Equation" r:id="rId4" imgW="634680" imgH="228600" progId="Equation.DSMT4">
                  <p:embed/>
                </p:oleObj>
              </mc:Choice>
              <mc:Fallback>
                <p:oleObj name="Equation" r:id="rId4" imgW="634680" imgH="228600" progId="Equation.DSMT4">
                  <p:embed/>
                  <p:pic>
                    <p:nvPicPr>
                      <p:cNvPr id="0" name=""/>
                      <p:cNvPicPr/>
                      <p:nvPr/>
                    </p:nvPicPr>
                    <p:blipFill>
                      <a:blip r:embed="rId5"/>
                      <a:stretch>
                        <a:fillRect/>
                      </a:stretch>
                    </p:blipFill>
                    <p:spPr>
                      <a:xfrm>
                        <a:off x="2926080" y="2607970"/>
                        <a:ext cx="1278603" cy="46029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090F4E5-BE51-4397-A960-1CECCFB20A4B}"/>
              </a:ext>
            </a:extLst>
          </p:cNvPr>
          <p:cNvSpPr>
            <a:spLocks noGrp="1"/>
          </p:cNvSpPr>
          <p:nvPr>
            <p:ph idx="11"/>
          </p:nvPr>
        </p:nvSpPr>
        <p:spPr>
          <a:xfrm>
            <a:off x="457200" y="3169073"/>
            <a:ext cx="3733800" cy="46029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Using the initial conditions</a:t>
            </a:r>
            <a:endParaRPr lang="en-US" dirty="0"/>
          </a:p>
        </p:txBody>
      </p:sp>
      <p:graphicFrame>
        <p:nvGraphicFramePr>
          <p:cNvPr id="20" name="Object 19">
            <a:extLst>
              <a:ext uri="{FF2B5EF4-FFF2-40B4-BE49-F238E27FC236}">
                <a16:creationId xmlns:a16="http://schemas.microsoft.com/office/drawing/2014/main" id="{C432F387-F008-40A3-A585-A5D823F652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4032958"/>
              </p:ext>
            </p:extLst>
          </p:nvPr>
        </p:nvGraphicFramePr>
        <p:xfrm>
          <a:off x="3813625" y="3196373"/>
          <a:ext cx="2198478" cy="493776"/>
        </p:xfrm>
        <a:graphic>
          <a:graphicData uri="http://schemas.openxmlformats.org/presentationml/2006/ole">
            <mc:AlternateContent xmlns:mc="http://schemas.openxmlformats.org/markup-compatibility/2006">
              <mc:Choice xmlns:v="urn:schemas-microsoft-com:vml" Requires="v">
                <p:oleObj name="Equation" r:id="rId6" imgW="1015920" imgH="228600" progId="Equation.DSMT4">
                  <p:embed/>
                </p:oleObj>
              </mc:Choice>
              <mc:Fallback>
                <p:oleObj name="Equation" r:id="rId6" imgW="1015920" imgH="228600" progId="Equation.DSMT4">
                  <p:embed/>
                  <p:pic>
                    <p:nvPicPr>
                      <p:cNvPr id="0" name=""/>
                      <p:cNvPicPr/>
                      <p:nvPr/>
                    </p:nvPicPr>
                    <p:blipFill>
                      <a:blip r:embed="rId7"/>
                      <a:stretch>
                        <a:fillRect/>
                      </a:stretch>
                    </p:blipFill>
                    <p:spPr>
                      <a:xfrm>
                        <a:off x="3813625" y="3196373"/>
                        <a:ext cx="2198478" cy="4937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F714571-FA97-4F6D-AFBC-95AD2D45C7F9}"/>
              </a:ext>
            </a:extLst>
          </p:cNvPr>
          <p:cNvSpPr>
            <a:spLocks noGrp="1"/>
          </p:cNvSpPr>
          <p:nvPr>
            <p:ph idx="12"/>
          </p:nvPr>
        </p:nvSpPr>
        <p:spPr>
          <a:xfrm>
            <a:off x="5916168" y="3182022"/>
            <a:ext cx="1295400" cy="46029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have</a:t>
            </a:r>
            <a:endParaRPr lang="en-US" dirty="0"/>
          </a:p>
        </p:txBody>
      </p:sp>
      <p:graphicFrame>
        <p:nvGraphicFramePr>
          <p:cNvPr id="16" name="Object 5">
            <a:extLst>
              <a:ext uri="{FF2B5EF4-FFF2-40B4-BE49-F238E27FC236}">
                <a16:creationId xmlns:a16="http://schemas.microsoft.com/office/drawing/2014/main" id="{D62F0673-C220-42FA-8CC3-D5F3C2CF4E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9463056"/>
              </p:ext>
            </p:extLst>
          </p:nvPr>
        </p:nvGraphicFramePr>
        <p:xfrm>
          <a:off x="3053556" y="3695861"/>
          <a:ext cx="3036888" cy="1084262"/>
        </p:xfrm>
        <a:graphic>
          <a:graphicData uri="http://schemas.openxmlformats.org/presentationml/2006/ole">
            <mc:AlternateContent xmlns:mc="http://schemas.openxmlformats.org/markup-compatibility/2006">
              <mc:Choice xmlns:v="urn:schemas-microsoft-com:vml" Requires="v">
                <p:oleObj name="Equation" r:id="rId8" imgW="2133360" imgH="761760" progId="Equation.DSMT4">
                  <p:embed/>
                </p:oleObj>
              </mc:Choice>
              <mc:Fallback>
                <p:oleObj name="Equation" r:id="rId8" imgW="2133360" imgH="761760" progId="Equation.DSMT4">
                  <p:embed/>
                  <p:pic>
                    <p:nvPicPr>
                      <p:cNvPr id="17" name="Object 5">
                        <a:extLst>
                          <a:ext uri="{C183D7F6-B498-43B3-948B-1728B52AA6E4}">
                            <adec:decorative xmlns:adec="http://schemas.microsoft.com/office/drawing/2017/decorative" val="1"/>
                          </a:ext>
                        </a:extLst>
                      </p:cNvPr>
                      <p:cNvPicPr/>
                      <p:nvPr/>
                    </p:nvPicPr>
                    <p:blipFill>
                      <a:blip r:embed="rId9"/>
                      <a:stretch>
                        <a:fillRect/>
                      </a:stretch>
                    </p:blipFill>
                    <p:spPr>
                      <a:xfrm>
                        <a:off x="3053556" y="3695861"/>
                        <a:ext cx="3036888" cy="10842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CE2999B-9BE8-41DD-9390-F4BBFA663857}"/>
              </a:ext>
            </a:extLst>
          </p:cNvPr>
          <p:cNvSpPr>
            <a:spLocks noGrp="1"/>
          </p:cNvSpPr>
          <p:nvPr>
            <p:ph idx="13"/>
          </p:nvPr>
        </p:nvSpPr>
        <p:spPr>
          <a:xfrm>
            <a:off x="457200" y="4873752"/>
            <a:ext cx="2702168" cy="49294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Solving, we obtain</a:t>
            </a:r>
          </a:p>
        </p:txBody>
      </p:sp>
      <p:graphicFrame>
        <p:nvGraphicFramePr>
          <p:cNvPr id="17" name="Object 7">
            <a:extLst>
              <a:ext uri="{FF2B5EF4-FFF2-40B4-BE49-F238E27FC236}">
                <a16:creationId xmlns:a16="http://schemas.microsoft.com/office/drawing/2014/main" id="{A192E209-32E8-4BF5-8DA1-7E6CA49159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1902467"/>
              </p:ext>
            </p:extLst>
          </p:nvPr>
        </p:nvGraphicFramePr>
        <p:xfrm>
          <a:off x="4086949" y="4876958"/>
          <a:ext cx="2151162" cy="596464"/>
        </p:xfrm>
        <a:graphic>
          <a:graphicData uri="http://schemas.openxmlformats.org/presentationml/2006/ole">
            <mc:AlternateContent xmlns:mc="http://schemas.openxmlformats.org/markup-compatibility/2006">
              <mc:Choice xmlns:v="urn:schemas-microsoft-com:vml" Requires="v">
                <p:oleObj name="Equation" r:id="rId10" imgW="1511280" imgH="419040" progId="Equation.DSMT4">
                  <p:embed/>
                </p:oleObj>
              </mc:Choice>
              <mc:Fallback>
                <p:oleObj name="Equation" r:id="rId10" imgW="1511280" imgH="419040" progId="Equation.DSMT4">
                  <p:embed/>
                  <p:pic>
                    <p:nvPicPr>
                      <p:cNvPr id="18" name="Object 7">
                        <a:extLst>
                          <a:ext uri="{C183D7F6-B498-43B3-948B-1728B52AA6E4}">
                            <adec:decorative xmlns:adec="http://schemas.microsoft.com/office/drawing/2017/decorative" val="1"/>
                          </a:ext>
                        </a:extLst>
                      </p:cNvPr>
                      <p:cNvPicPr/>
                      <p:nvPr/>
                    </p:nvPicPr>
                    <p:blipFill>
                      <a:blip r:embed="rId11"/>
                      <a:stretch>
                        <a:fillRect/>
                      </a:stretch>
                    </p:blipFill>
                    <p:spPr>
                      <a:xfrm>
                        <a:off x="4086949" y="4876958"/>
                        <a:ext cx="2151162" cy="59646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60F6957C-AA7C-4AAE-B517-FBD9CDE0213D}"/>
              </a:ext>
            </a:extLst>
          </p:cNvPr>
          <p:cNvSpPr>
            <a:spLocks noGrp="1"/>
          </p:cNvSpPr>
          <p:nvPr>
            <p:ph idx="14"/>
          </p:nvPr>
        </p:nvSpPr>
        <p:spPr>
          <a:xfrm>
            <a:off x="457200" y="5678424"/>
            <a:ext cx="1524000" cy="5162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mn-cs"/>
              </a:rPr>
              <a:t>Hence,</a:t>
            </a:r>
          </a:p>
        </p:txBody>
      </p:sp>
      <p:graphicFrame>
        <p:nvGraphicFramePr>
          <p:cNvPr id="18" name="Object 9">
            <a:extLst>
              <a:ext uri="{FF2B5EF4-FFF2-40B4-BE49-F238E27FC236}">
                <a16:creationId xmlns:a16="http://schemas.microsoft.com/office/drawing/2014/main" id="{065335E9-01ED-44AC-A1AD-D02B5821A0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0652257"/>
              </p:ext>
            </p:extLst>
          </p:nvPr>
        </p:nvGraphicFramePr>
        <p:xfrm>
          <a:off x="3825316" y="5675034"/>
          <a:ext cx="3108884" cy="758902"/>
        </p:xfrm>
        <a:graphic>
          <a:graphicData uri="http://schemas.openxmlformats.org/presentationml/2006/ole">
            <mc:AlternateContent xmlns:mc="http://schemas.openxmlformats.org/markup-compatibility/2006">
              <mc:Choice xmlns:v="urn:schemas-microsoft-com:vml" Requires="v">
                <p:oleObj name="Equation" r:id="rId12" imgW="2184120" imgH="533160" progId="Equation.DSMT4">
                  <p:embed/>
                </p:oleObj>
              </mc:Choice>
              <mc:Fallback>
                <p:oleObj name="Equation" r:id="rId12" imgW="2184120" imgH="533160" progId="Equation.DSMT4">
                  <p:embed/>
                  <p:pic>
                    <p:nvPicPr>
                      <p:cNvPr id="19" name="Object 9">
                        <a:extLst>
                          <a:ext uri="{C183D7F6-B498-43B3-948B-1728B52AA6E4}">
                            <adec:decorative xmlns:adec="http://schemas.microsoft.com/office/drawing/2017/decorative" val="1"/>
                          </a:ext>
                        </a:extLst>
                      </p:cNvPr>
                      <p:cNvPicPr/>
                      <p:nvPr/>
                    </p:nvPicPr>
                    <p:blipFill>
                      <a:blip r:embed="rId13"/>
                      <a:stretch>
                        <a:fillRect/>
                      </a:stretch>
                    </p:blipFill>
                    <p:spPr>
                      <a:xfrm>
                        <a:off x="3825316" y="5675034"/>
                        <a:ext cx="3108884" cy="758902"/>
                      </a:xfrm>
                      <a:prstGeom prst="rect">
                        <a:avLst/>
                      </a:prstGeom>
                    </p:spPr>
                  </p:pic>
                </p:oleObj>
              </mc:Fallback>
            </mc:AlternateContent>
          </a:graphicData>
        </a:graphic>
      </p:graphicFrame>
      <p:sp>
        <p:nvSpPr>
          <p:cNvPr id="19" name="Slide Number Placeholder 5">
            <a:extLst>
              <a:ext uri="{FF2B5EF4-FFF2-40B4-BE49-F238E27FC236}">
                <a16:creationId xmlns:a16="http://schemas.microsoft.com/office/drawing/2014/main" id="{7B8EB143-5F15-467A-B174-6B304BA19B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24</a:t>
            </a:fld>
            <a:endParaRPr lang="en-US" dirty="0">
              <a:solidFill>
                <a:schemeClr val="bg1"/>
              </a:solidFill>
              <a:latin typeface="Calibri (Body)"/>
            </a:endParaRPr>
          </a:p>
        </p:txBody>
      </p:sp>
    </p:spTree>
    <p:extLst>
      <p:ext uri="{BB962C8B-B14F-4D97-AF65-F5344CB8AC3E}">
        <p14:creationId xmlns:p14="http://schemas.microsoft.com/office/powerpoint/2010/main" val="222086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CCFE-C87B-4D16-A97E-309C06D013FA}"/>
              </a:ext>
            </a:extLst>
          </p:cNvPr>
          <p:cNvSpPr>
            <a:spLocks noGrp="1"/>
          </p:cNvSpPr>
          <p:nvPr>
            <p:ph type="title"/>
          </p:nvPr>
        </p:nvSpPr>
        <p:spPr/>
        <p:txBody>
          <a:bodyPr/>
          <a:lstStyle/>
          <a:p>
            <a:r>
              <a:rPr lang="en-US" dirty="0">
                <a:latin typeface="+mj-lt"/>
              </a:rPr>
              <a:t>The Solution when there is a Repeated Root</a:t>
            </a:r>
            <a:endParaRPr lang="en-US" dirty="0"/>
          </a:p>
        </p:txBody>
      </p:sp>
      <p:sp>
        <p:nvSpPr>
          <p:cNvPr id="3" name="Content Placeholder 2">
            <a:extLst>
              <a:ext uri="{FF2B5EF4-FFF2-40B4-BE49-F238E27FC236}">
                <a16:creationId xmlns:a16="http://schemas.microsoft.com/office/drawing/2014/main" id="{9ADC70C2-60A5-4398-A221-95AFE15D408D}"/>
              </a:ext>
            </a:extLst>
          </p:cNvPr>
          <p:cNvSpPr>
            <a:spLocks noGrp="1"/>
          </p:cNvSpPr>
          <p:nvPr>
            <p:ph idx="1"/>
          </p:nvPr>
        </p:nvSpPr>
        <p:spPr>
          <a:xfrm>
            <a:off x="457200" y="1295400"/>
            <a:ext cx="8229600" cy="2590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rPr>
              <a:t>Theorem 2</a:t>
            </a:r>
            <a:r>
              <a:rPr kumimoji="0" lang="en-US" sz="3200" b="0" i="0" u="none" strike="noStrike" kern="1200" cap="none" spc="0" normalizeH="0" baseline="0" noProof="0" dirty="0">
                <a:ln>
                  <a:noFill/>
                </a:ln>
                <a:solidFill>
                  <a:prstClr val="black"/>
                </a:solidFill>
                <a:effectLst/>
                <a:uLnTx/>
                <a:uFillTx/>
                <a:latin typeface="Calibri (Body)"/>
              </a:rPr>
              <a:t>: Let</a:t>
            </a:r>
          </a:p>
        </p:txBody>
      </p:sp>
      <p:graphicFrame>
        <p:nvGraphicFramePr>
          <p:cNvPr id="19" name="Object 18">
            <a:extLst>
              <a:ext uri="{FF2B5EF4-FFF2-40B4-BE49-F238E27FC236}">
                <a16:creationId xmlns:a16="http://schemas.microsoft.com/office/drawing/2014/main" id="{26A4C842-E4CB-465A-80F0-CEBD7785ED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1623079"/>
              </p:ext>
            </p:extLst>
          </p:nvPr>
        </p:nvGraphicFramePr>
        <p:xfrm>
          <a:off x="3124200" y="1316736"/>
          <a:ext cx="1492250" cy="623887"/>
        </p:xfrm>
        <a:graphic>
          <a:graphicData uri="http://schemas.openxmlformats.org/presentationml/2006/ole">
            <mc:AlternateContent xmlns:mc="http://schemas.openxmlformats.org/markup-compatibility/2006">
              <mc:Choice xmlns:v="urn:schemas-microsoft-com:vml" Requires="v">
                <p:oleObj name="Equation" r:id="rId2" imgW="545760" imgH="228600" progId="Equation.DSMT4">
                  <p:embed/>
                </p:oleObj>
              </mc:Choice>
              <mc:Fallback>
                <p:oleObj name="Equation" r:id="rId2" imgW="545760" imgH="228600" progId="Equation.DSMT4">
                  <p:embed/>
                  <p:pic>
                    <p:nvPicPr>
                      <p:cNvPr id="18" name="Object 17">
                        <a:extLst>
                          <a:ext uri="{FF2B5EF4-FFF2-40B4-BE49-F238E27FC236}">
                            <a16:creationId xmlns:a16="http://schemas.microsoft.com/office/drawing/2014/main" id="{0662AFB0-7477-4424-A824-B6B80CBFF77B}"/>
                          </a:ext>
                        </a:extLst>
                      </p:cNvPr>
                      <p:cNvPicPr/>
                      <p:nvPr/>
                    </p:nvPicPr>
                    <p:blipFill>
                      <a:blip r:embed="rId3"/>
                      <a:stretch>
                        <a:fillRect/>
                      </a:stretch>
                    </p:blipFill>
                    <p:spPr>
                      <a:xfrm>
                        <a:off x="3124200" y="1316736"/>
                        <a:ext cx="1492250" cy="6238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CDCFC1E-E7A7-4C0B-BDAC-FBAC2D72B5B2}"/>
              </a:ext>
            </a:extLst>
          </p:cNvPr>
          <p:cNvSpPr>
            <a:spLocks noGrp="1"/>
          </p:cNvSpPr>
          <p:nvPr>
            <p:ph idx="10"/>
          </p:nvPr>
        </p:nvSpPr>
        <p:spPr>
          <a:xfrm>
            <a:off x="4541520" y="1295400"/>
            <a:ext cx="3840480" cy="54455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be real numbers with</a:t>
            </a:r>
            <a:endParaRPr lang="en-US" dirty="0">
              <a:latin typeface="Calibri (Body)"/>
            </a:endParaRPr>
          </a:p>
        </p:txBody>
      </p:sp>
      <p:graphicFrame>
        <p:nvGraphicFramePr>
          <p:cNvPr id="26" name="Object 25">
            <a:extLst>
              <a:ext uri="{FF2B5EF4-FFF2-40B4-BE49-F238E27FC236}">
                <a16:creationId xmlns:a16="http://schemas.microsoft.com/office/drawing/2014/main" id="{4197720F-ECB1-4DF2-A030-8C7811C423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4666085"/>
              </p:ext>
            </p:extLst>
          </p:nvPr>
        </p:nvGraphicFramePr>
        <p:xfrm>
          <a:off x="493776" y="1819656"/>
          <a:ext cx="1240536" cy="603504"/>
        </p:xfrm>
        <a:graphic>
          <a:graphicData uri="http://schemas.openxmlformats.org/presentationml/2006/ole">
            <mc:AlternateContent xmlns:mc="http://schemas.openxmlformats.org/markup-compatibility/2006">
              <mc:Choice xmlns:v="urn:schemas-microsoft-com:vml" Requires="v">
                <p:oleObj name="Equation" r:id="rId4" imgW="469800" imgH="228600" progId="Equation.DSMT4">
                  <p:embed/>
                </p:oleObj>
              </mc:Choice>
              <mc:Fallback>
                <p:oleObj name="Equation" r:id="rId4" imgW="469800" imgH="228600" progId="Equation.DSMT4">
                  <p:embed/>
                  <p:pic>
                    <p:nvPicPr>
                      <p:cNvPr id="0" name=""/>
                      <p:cNvPicPr/>
                      <p:nvPr/>
                    </p:nvPicPr>
                    <p:blipFill>
                      <a:blip r:embed="rId5"/>
                      <a:stretch>
                        <a:fillRect/>
                      </a:stretch>
                    </p:blipFill>
                    <p:spPr>
                      <a:xfrm>
                        <a:off x="493776" y="1819656"/>
                        <a:ext cx="1240536" cy="60350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859D2E4-D4E6-4087-8BD6-52D200D75E55}"/>
              </a:ext>
            </a:extLst>
          </p:cNvPr>
          <p:cNvSpPr>
            <a:spLocks noGrp="1"/>
          </p:cNvSpPr>
          <p:nvPr>
            <p:ph idx="11"/>
          </p:nvPr>
        </p:nvSpPr>
        <p:spPr>
          <a:xfrm>
            <a:off x="1648344" y="1789909"/>
            <a:ext cx="2590800" cy="585215"/>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Suppose that</a:t>
            </a:r>
            <a:endParaRPr lang="en-US" dirty="0">
              <a:latin typeface="Calibri (Body)"/>
            </a:endParaRPr>
          </a:p>
        </p:txBody>
      </p:sp>
      <p:graphicFrame>
        <p:nvGraphicFramePr>
          <p:cNvPr id="20" name="Object 19">
            <a:extLst>
              <a:ext uri="{FF2B5EF4-FFF2-40B4-BE49-F238E27FC236}">
                <a16:creationId xmlns:a16="http://schemas.microsoft.com/office/drawing/2014/main" id="{9131EE03-8BB1-4E3D-BEEC-0150A421C2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9973194"/>
              </p:ext>
            </p:extLst>
          </p:nvPr>
        </p:nvGraphicFramePr>
        <p:xfrm>
          <a:off x="3964813" y="1819656"/>
          <a:ext cx="2546847" cy="576072"/>
        </p:xfrm>
        <a:graphic>
          <a:graphicData uri="http://schemas.openxmlformats.org/presentationml/2006/ole">
            <mc:AlternateContent xmlns:mc="http://schemas.openxmlformats.org/markup-compatibility/2006">
              <mc:Choice xmlns:v="urn:schemas-microsoft-com:vml" Requires="v">
                <p:oleObj name="Equation" r:id="rId6" imgW="1066680" imgH="241200" progId="Equation.DSMT4">
                  <p:embed/>
                </p:oleObj>
              </mc:Choice>
              <mc:Fallback>
                <p:oleObj name="Equation" r:id="rId6" imgW="1066680" imgH="241200" progId="Equation.DSMT4">
                  <p:embed/>
                  <p:pic>
                    <p:nvPicPr>
                      <p:cNvPr id="19" name="Object 18">
                        <a:extLst>
                          <a:ext uri="{FF2B5EF4-FFF2-40B4-BE49-F238E27FC236}">
                            <a16:creationId xmlns:a16="http://schemas.microsoft.com/office/drawing/2014/main" id="{6163569E-727C-4230-AF17-DC86ECBF8209}"/>
                          </a:ext>
                        </a:extLst>
                      </p:cNvPr>
                      <p:cNvPicPr/>
                      <p:nvPr/>
                    </p:nvPicPr>
                    <p:blipFill>
                      <a:blip r:embed="rId7"/>
                      <a:stretch>
                        <a:fillRect/>
                      </a:stretch>
                    </p:blipFill>
                    <p:spPr>
                      <a:xfrm>
                        <a:off x="3964813" y="1819656"/>
                        <a:ext cx="2546847" cy="57607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F982040-3468-4C1B-A563-F4ABC9D325ED}"/>
              </a:ext>
            </a:extLst>
          </p:cNvPr>
          <p:cNvSpPr>
            <a:spLocks noGrp="1"/>
          </p:cNvSpPr>
          <p:nvPr>
            <p:ph idx="12"/>
          </p:nvPr>
        </p:nvSpPr>
        <p:spPr>
          <a:xfrm>
            <a:off x="6446520" y="1777601"/>
            <a:ext cx="1639824" cy="598904"/>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has one</a:t>
            </a:r>
            <a:endParaRPr lang="en-US" dirty="0">
              <a:latin typeface="Calibri (Body)"/>
            </a:endParaRPr>
          </a:p>
        </p:txBody>
      </p:sp>
      <p:sp>
        <p:nvSpPr>
          <p:cNvPr id="7" name="Content Placeholder 6">
            <a:extLst>
              <a:ext uri="{FF2B5EF4-FFF2-40B4-BE49-F238E27FC236}">
                <a16:creationId xmlns:a16="http://schemas.microsoft.com/office/drawing/2014/main" id="{E0F1C523-2F08-4E13-A7EF-502EA605832D}"/>
              </a:ext>
            </a:extLst>
          </p:cNvPr>
          <p:cNvSpPr>
            <a:spLocks noGrp="1"/>
          </p:cNvSpPr>
          <p:nvPr>
            <p:ph idx="13"/>
          </p:nvPr>
        </p:nvSpPr>
        <p:spPr>
          <a:xfrm>
            <a:off x="457200" y="2279985"/>
            <a:ext cx="2590800" cy="567118"/>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repeated root</a:t>
            </a:r>
            <a:endParaRPr lang="en-US" dirty="0">
              <a:latin typeface="Calibri (Body)"/>
            </a:endParaRPr>
          </a:p>
        </p:txBody>
      </p:sp>
      <p:graphicFrame>
        <p:nvGraphicFramePr>
          <p:cNvPr id="28" name="Object 27">
            <a:extLst>
              <a:ext uri="{FF2B5EF4-FFF2-40B4-BE49-F238E27FC236}">
                <a16:creationId xmlns:a16="http://schemas.microsoft.com/office/drawing/2014/main" id="{E7E0C11F-0A2F-484D-9712-22C67979E4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7234518"/>
              </p:ext>
            </p:extLst>
          </p:nvPr>
        </p:nvGraphicFramePr>
        <p:xfrm>
          <a:off x="2858141" y="2267355"/>
          <a:ext cx="495300" cy="636814"/>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2858141" y="2267355"/>
                        <a:ext cx="495300" cy="63681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86B223F-DE07-48B1-8EE4-53E66025D8C1}"/>
              </a:ext>
            </a:extLst>
          </p:cNvPr>
          <p:cNvSpPr>
            <a:spLocks noGrp="1"/>
          </p:cNvSpPr>
          <p:nvPr>
            <p:ph idx="14"/>
          </p:nvPr>
        </p:nvSpPr>
        <p:spPr>
          <a:xfrm>
            <a:off x="3264408" y="2271131"/>
            <a:ext cx="3648467" cy="621792"/>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Then the sequence</a:t>
            </a:r>
            <a:endParaRPr lang="en-US" dirty="0">
              <a:latin typeface="Calibri (Body)"/>
            </a:endParaRPr>
          </a:p>
        </p:txBody>
      </p:sp>
      <p:graphicFrame>
        <p:nvGraphicFramePr>
          <p:cNvPr id="22" name="Object 21">
            <a:extLst>
              <a:ext uri="{FF2B5EF4-FFF2-40B4-BE49-F238E27FC236}">
                <a16:creationId xmlns:a16="http://schemas.microsoft.com/office/drawing/2014/main" id="{B8A3F343-BD9B-40FA-9F84-50D7AFBF96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0448791"/>
              </p:ext>
            </p:extLst>
          </p:nvPr>
        </p:nvGraphicFramePr>
        <p:xfrm>
          <a:off x="6528816" y="2257449"/>
          <a:ext cx="800042" cy="666701"/>
        </p:xfrm>
        <a:graphic>
          <a:graphicData uri="http://schemas.openxmlformats.org/presentationml/2006/ole">
            <mc:AlternateContent xmlns:mc="http://schemas.openxmlformats.org/markup-compatibility/2006">
              <mc:Choice xmlns:v="urn:schemas-microsoft-com:vml" Requires="v">
                <p:oleObj name="Equation" r:id="rId10" imgW="304560" imgH="253800" progId="Equation.DSMT4">
                  <p:embed/>
                </p:oleObj>
              </mc:Choice>
              <mc:Fallback>
                <p:oleObj name="Equation" r:id="rId10" imgW="304560" imgH="253800" progId="Equation.DSMT4">
                  <p:embed/>
                  <p:pic>
                    <p:nvPicPr>
                      <p:cNvPr id="21" name="Object 20">
                        <a:extLst>
                          <a:ext uri="{FF2B5EF4-FFF2-40B4-BE49-F238E27FC236}">
                            <a16:creationId xmlns:a16="http://schemas.microsoft.com/office/drawing/2014/main" id="{E26D775E-600F-4F5D-B093-A8BCEC9D5241}"/>
                          </a:ext>
                        </a:extLst>
                      </p:cNvPr>
                      <p:cNvPicPr/>
                      <p:nvPr/>
                    </p:nvPicPr>
                    <p:blipFill>
                      <a:blip r:embed="rId11"/>
                      <a:stretch>
                        <a:fillRect/>
                      </a:stretch>
                    </p:blipFill>
                    <p:spPr>
                      <a:xfrm>
                        <a:off x="6528816" y="2257449"/>
                        <a:ext cx="800042" cy="666701"/>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9D74C12-E965-4573-917D-4293F3131A4F}"/>
              </a:ext>
            </a:extLst>
          </p:cNvPr>
          <p:cNvSpPr>
            <a:spLocks noGrp="1"/>
          </p:cNvSpPr>
          <p:nvPr>
            <p:ph idx="15"/>
          </p:nvPr>
        </p:nvSpPr>
        <p:spPr>
          <a:xfrm>
            <a:off x="457199" y="2265664"/>
            <a:ext cx="7869237" cy="1105660"/>
          </a:xfrm>
        </p:spPr>
        <p:txBody>
          <a:bodyPr/>
          <a:lstStyle/>
          <a:p>
            <a:pPr marL="6784848">
              <a:spcBef>
                <a:spcPts val="0"/>
              </a:spcBef>
              <a:spcAft>
                <a:spcPts val="0"/>
              </a:spcAft>
            </a:pPr>
            <a:r>
              <a:rPr kumimoji="0" lang="en-US" sz="3200" b="0" i="0" u="none" strike="noStrike" kern="1200" cap="none" spc="0" normalizeH="0" baseline="0" noProof="0" dirty="0">
                <a:ln>
                  <a:noFill/>
                </a:ln>
                <a:solidFill>
                  <a:prstClr val="black"/>
                </a:solidFill>
                <a:effectLst/>
                <a:uLnTx/>
                <a:uFillTx/>
                <a:latin typeface="Calibri (Body)"/>
              </a:rPr>
              <a:t>is a</a:t>
            </a:r>
          </a:p>
          <a:p>
            <a:pPr>
              <a:spcBef>
                <a:spcPts val="0"/>
              </a:spcBef>
              <a:spcAft>
                <a:spcPts val="0"/>
              </a:spcAft>
            </a:pPr>
            <a:r>
              <a:rPr kumimoji="0" lang="en-US" sz="3200" b="0" i="0" u="none" strike="noStrike" kern="1200" cap="none" spc="0" normalizeH="0" baseline="0" noProof="0" dirty="0">
                <a:ln>
                  <a:noFill/>
                </a:ln>
                <a:solidFill>
                  <a:prstClr val="black"/>
                </a:solidFill>
                <a:effectLst/>
                <a:uLnTx/>
                <a:uFillTx/>
                <a:latin typeface="Calibri (Body)"/>
              </a:rPr>
              <a:t>solution to the recurrence relation </a:t>
            </a:r>
            <a:endParaRPr lang="en-US" sz="3200" dirty="0">
              <a:latin typeface="Calibri (Body)"/>
            </a:endParaRPr>
          </a:p>
        </p:txBody>
      </p:sp>
      <p:graphicFrame>
        <p:nvGraphicFramePr>
          <p:cNvPr id="23" name="Object 31">
            <a:extLst>
              <a:ext uri="{FF2B5EF4-FFF2-40B4-BE49-F238E27FC236}">
                <a16:creationId xmlns:a16="http://schemas.microsoft.com/office/drawing/2014/main" id="{871C4E06-95E9-4EC9-95C3-1CE8184718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3192278"/>
              </p:ext>
            </p:extLst>
          </p:nvPr>
        </p:nvGraphicFramePr>
        <p:xfrm>
          <a:off x="6248400" y="2779776"/>
          <a:ext cx="2078037" cy="623888"/>
        </p:xfrm>
        <a:graphic>
          <a:graphicData uri="http://schemas.openxmlformats.org/presentationml/2006/ole">
            <mc:AlternateContent xmlns:mc="http://schemas.openxmlformats.org/markup-compatibility/2006">
              <mc:Choice xmlns:v="urn:schemas-microsoft-com:vml" Requires="v">
                <p:oleObj name="Equation" r:id="rId12" imgW="761760" imgH="228600" progId="Equation.DSMT4">
                  <p:embed/>
                </p:oleObj>
              </mc:Choice>
              <mc:Fallback>
                <p:oleObj name="Equation" r:id="rId12" imgW="761760" imgH="228600" progId="Equation.DSMT4">
                  <p:embed/>
                  <p:pic>
                    <p:nvPicPr>
                      <p:cNvPr id="15" name="Object 3">
                        <a:extLst>
                          <a:ext uri="{FF2B5EF4-FFF2-40B4-BE49-F238E27FC236}">
                            <a16:creationId xmlns:a16="http://schemas.microsoft.com/office/drawing/2014/main" id="{1ACA1938-0D73-4216-AAB3-D4DF898886DA}"/>
                          </a:ext>
                          <a:ext uri="{C183D7F6-B498-43B3-948B-1728B52AA6E4}">
                            <adec:decorative xmlns:adec="http://schemas.microsoft.com/office/drawing/2017/decorative" val="1"/>
                          </a:ext>
                        </a:extLst>
                      </p:cNvPr>
                      <p:cNvPicPr/>
                      <p:nvPr/>
                    </p:nvPicPr>
                    <p:blipFill>
                      <a:blip r:embed="rId13"/>
                      <a:stretch>
                        <a:fillRect/>
                      </a:stretch>
                    </p:blipFill>
                    <p:spPr>
                      <a:xfrm>
                        <a:off x="6248400" y="2779776"/>
                        <a:ext cx="2078037" cy="623888"/>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FFBF7FE3-C06B-4A39-B36B-01A5F58EE7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04972867"/>
              </p:ext>
            </p:extLst>
          </p:nvPr>
        </p:nvGraphicFramePr>
        <p:xfrm>
          <a:off x="381000" y="3255264"/>
          <a:ext cx="1139951" cy="621792"/>
        </p:xfrm>
        <a:graphic>
          <a:graphicData uri="http://schemas.openxmlformats.org/presentationml/2006/ole">
            <mc:AlternateContent xmlns:mc="http://schemas.openxmlformats.org/markup-compatibility/2006">
              <mc:Choice xmlns:v="urn:schemas-microsoft-com:vml" Requires="v">
                <p:oleObj name="Equation" r:id="rId14" imgW="419040" imgH="228600" progId="Equation.DSMT4">
                  <p:embed/>
                </p:oleObj>
              </mc:Choice>
              <mc:Fallback>
                <p:oleObj name="Equation" r:id="rId14" imgW="419040" imgH="228600" progId="Equation.DSMT4">
                  <p:embed/>
                  <p:pic>
                    <p:nvPicPr>
                      <p:cNvPr id="0" name=""/>
                      <p:cNvPicPr/>
                      <p:nvPr/>
                    </p:nvPicPr>
                    <p:blipFill>
                      <a:blip r:embed="rId15"/>
                      <a:stretch>
                        <a:fillRect/>
                      </a:stretch>
                    </p:blipFill>
                    <p:spPr>
                      <a:xfrm>
                        <a:off x="381000" y="3255264"/>
                        <a:ext cx="1139951" cy="62179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A431A3F-5DE4-49B0-A903-922C6F0BF989}"/>
              </a:ext>
            </a:extLst>
          </p:cNvPr>
          <p:cNvSpPr>
            <a:spLocks noGrp="1"/>
          </p:cNvSpPr>
          <p:nvPr>
            <p:ph idx="16"/>
          </p:nvPr>
        </p:nvSpPr>
        <p:spPr>
          <a:xfrm>
            <a:off x="1417320" y="3257672"/>
            <a:ext cx="2514600" cy="630647"/>
          </a:xfrm>
        </p:spPr>
        <p:txBody>
          <a:bodyPr/>
          <a:lstStyle/>
          <a:p>
            <a:r>
              <a:rPr kumimoji="0" lang="en-US" sz="3200" b="0" i="0" u="none" strike="noStrike" kern="1200" cap="none" spc="0" normalizeH="0" baseline="0" noProof="0" dirty="0">
                <a:ln>
                  <a:noFill/>
                </a:ln>
                <a:solidFill>
                  <a:prstClr val="black"/>
                </a:solidFill>
                <a:effectLst/>
                <a:uLnTx/>
                <a:uFillTx/>
                <a:latin typeface="Calibri (Body)"/>
              </a:rPr>
              <a:t>if and only if</a:t>
            </a:r>
            <a:endParaRPr lang="en-US" dirty="0">
              <a:latin typeface="Calibri (Body)"/>
            </a:endParaRPr>
          </a:p>
        </p:txBody>
      </p:sp>
      <p:graphicFrame>
        <p:nvGraphicFramePr>
          <p:cNvPr id="16" name="Object 3">
            <a:extLst>
              <a:ext uri="{FF2B5EF4-FFF2-40B4-BE49-F238E27FC236}">
                <a16:creationId xmlns:a16="http://schemas.microsoft.com/office/drawing/2014/main" id="{5E96586C-5F11-4AD6-93F2-607F321335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291219"/>
              </p:ext>
            </p:extLst>
          </p:nvPr>
        </p:nvGraphicFramePr>
        <p:xfrm>
          <a:off x="3103563" y="3829050"/>
          <a:ext cx="2936875" cy="696913"/>
        </p:xfrm>
        <a:graphic>
          <a:graphicData uri="http://schemas.openxmlformats.org/presentationml/2006/ole">
            <mc:AlternateContent xmlns:mc="http://schemas.openxmlformats.org/markup-compatibility/2006">
              <mc:Choice xmlns:v="urn:schemas-microsoft-com:vml" Requires="v">
                <p:oleObj name="Equation" r:id="rId16" imgW="1015920" imgH="241200" progId="Equation.DSMT4">
                  <p:embed/>
                </p:oleObj>
              </mc:Choice>
              <mc:Fallback>
                <p:oleObj name="Equation" r:id="rId16" imgW="1015920" imgH="241200" progId="Equation.DSMT4">
                  <p:embed/>
                  <p:pic>
                    <p:nvPicPr>
                      <p:cNvPr id="3" name="Object 3">
                        <a:extLst>
                          <a:ext uri="{C183D7F6-B498-43B3-948B-1728B52AA6E4}">
                            <adec:decorative xmlns:adec="http://schemas.microsoft.com/office/drawing/2017/decorative" val="1"/>
                          </a:ext>
                        </a:extLst>
                      </p:cNvPr>
                      <p:cNvPicPr/>
                      <p:nvPr/>
                    </p:nvPicPr>
                    <p:blipFill>
                      <a:blip r:embed="rId17"/>
                      <a:stretch>
                        <a:fillRect/>
                      </a:stretch>
                    </p:blipFill>
                    <p:spPr>
                      <a:xfrm>
                        <a:off x="3103563" y="3829050"/>
                        <a:ext cx="2936875" cy="69691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7D7E341-55BA-433A-BB98-85196745DA28}"/>
              </a:ext>
            </a:extLst>
          </p:cNvPr>
          <p:cNvSpPr>
            <a:spLocks noGrp="1"/>
          </p:cNvSpPr>
          <p:nvPr>
            <p:ph idx="17"/>
          </p:nvPr>
        </p:nvSpPr>
        <p:spPr>
          <a:xfrm>
            <a:off x="457199" y="4731397"/>
            <a:ext cx="4235450" cy="626216"/>
          </a:xfrm>
        </p:spPr>
        <p:txBody>
          <a:bodyPr/>
          <a:lstStyle/>
          <a:p>
            <a:r>
              <a:rPr kumimoji="0" lang="en-US" sz="3200" b="0" i="0" u="none" strike="noStrike" kern="1200" cap="none" spc="0" normalizeH="0" baseline="0" noProof="0" dirty="0">
                <a:ln>
                  <a:noFill/>
                </a:ln>
                <a:solidFill>
                  <a:prstClr val="black"/>
                </a:solidFill>
                <a:effectLst/>
                <a:uLnTx/>
                <a:uFillTx/>
                <a:latin typeface="Calibri (Body)"/>
                <a:cs typeface="+mn-cs"/>
              </a:rPr>
              <a:t>for </a:t>
            </a:r>
            <a:r>
              <a:rPr kumimoji="0" lang="en-US" sz="3200" b="0" i="1" u="none" strike="noStrike" kern="1200" cap="none" spc="0" normalizeH="0" baseline="0" noProof="0" dirty="0">
                <a:ln>
                  <a:noFill/>
                </a:ln>
                <a:solidFill>
                  <a:prstClr val="black"/>
                </a:solidFill>
                <a:effectLst/>
                <a:uLnTx/>
                <a:uFillTx/>
                <a:latin typeface="Calibri (Body)"/>
                <a:cs typeface="+mn-cs"/>
              </a:rPr>
              <a:t>n = </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mn-cs"/>
              </a:rPr>
              <a:t>0,1,2</a:t>
            </a:r>
            <a:r>
              <a:rPr kumimoji="0" lang="en-US" sz="3200" b="0" i="1" u="none" strike="noStrike" kern="1200" cap="none" spc="0" normalizeH="0" baseline="0" noProof="0" dirty="0">
                <a:ln>
                  <a:noFill/>
                </a:ln>
                <a:solidFill>
                  <a:prstClr val="black"/>
                </a:solidFill>
                <a:effectLst/>
                <a:uLnTx/>
                <a:uFillTx/>
                <a:latin typeface="Calibri (Body)"/>
                <a:cs typeface="+mn-cs"/>
              </a:rPr>
              <a:t>,</a:t>
            </a:r>
            <a:r>
              <a:rPr kumimoji="0" lang="en-US" sz="100" b="0" i="1" u="none" strike="noStrike" kern="1200" cap="none" spc="0" normalizeH="0" baseline="0" noProof="0" dirty="0">
                <a:ln>
                  <a:noFill/>
                </a:ln>
                <a:solidFill>
                  <a:prstClr val="black"/>
                </a:solidFill>
                <a:effectLst/>
                <a:uLnTx/>
                <a:uFillTx/>
                <a:latin typeface="Calibri (Body)"/>
                <a:cs typeface="+mn-cs"/>
              </a:rPr>
              <a:t> </a:t>
            </a:r>
            <a:r>
              <a:rPr kumimoji="0" lang="en-US" sz="3200" b="0" i="1" u="none" strike="noStrike" kern="1200" cap="none" spc="0" normalizeH="0" baseline="0" noProof="0" dirty="0">
                <a:ln>
                  <a:noFill/>
                </a:ln>
                <a:solidFill>
                  <a:prstClr val="black"/>
                </a:solidFill>
                <a:effectLst/>
                <a:uLnTx/>
                <a:uFillTx/>
                <a:latin typeface="Calibri (Body)"/>
                <a:cs typeface="+mn-cs"/>
              </a:rPr>
              <a:t>.</a:t>
            </a:r>
            <a:r>
              <a:rPr kumimoji="0" lang="en-US" sz="100" b="0" i="1" u="none" strike="noStrike" kern="1200" cap="none" spc="0" normalizeH="0" baseline="0" noProof="0" dirty="0">
                <a:ln>
                  <a:noFill/>
                </a:ln>
                <a:solidFill>
                  <a:prstClr val="black"/>
                </a:solidFill>
                <a:effectLst/>
                <a:uLnTx/>
                <a:uFillTx/>
                <a:latin typeface="Calibri (Body)"/>
                <a:cs typeface="+mn-cs"/>
              </a:rPr>
              <a:t> </a:t>
            </a:r>
            <a:r>
              <a:rPr kumimoji="0" lang="en-US" sz="3200" b="0" i="1" u="none" strike="noStrike" kern="1200" cap="none" spc="0" normalizeH="0" baseline="0" noProof="0" dirty="0">
                <a:ln>
                  <a:noFill/>
                </a:ln>
                <a:solidFill>
                  <a:prstClr val="black"/>
                </a:solidFill>
                <a:effectLst/>
                <a:uLnTx/>
                <a:uFillTx/>
                <a:latin typeface="Calibri (Body)"/>
                <a:cs typeface="+mn-cs"/>
              </a:rPr>
              <a:t>.</a:t>
            </a:r>
            <a:r>
              <a:rPr kumimoji="0" lang="en-US" sz="100" b="0" i="1" u="none" strike="noStrike" kern="1200" cap="none" spc="0" normalizeH="0" baseline="0" noProof="0" dirty="0">
                <a:ln>
                  <a:noFill/>
                </a:ln>
                <a:solidFill>
                  <a:prstClr val="black"/>
                </a:solidFill>
                <a:effectLst/>
                <a:uLnTx/>
                <a:uFillTx/>
                <a:latin typeface="Calibri (Body)"/>
                <a:cs typeface="+mn-cs"/>
              </a:rPr>
              <a:t> </a:t>
            </a:r>
            <a:r>
              <a:rPr kumimoji="0" lang="en-US" sz="3200" b="0" i="1" u="none" strike="noStrike" kern="1200" cap="none" spc="0" normalizeH="0" baseline="0" noProof="0" dirty="0">
                <a:ln>
                  <a:noFill/>
                </a:ln>
                <a:solidFill>
                  <a:prstClr val="black"/>
                </a:solidFill>
                <a:effectLst/>
                <a:uLnTx/>
                <a:uFillTx/>
                <a:latin typeface="Calibri (Body)"/>
                <a:cs typeface="+mn-cs"/>
              </a:rPr>
              <a:t>. </a:t>
            </a:r>
            <a:r>
              <a:rPr kumimoji="0" lang="en-US" sz="3200" b="0" i="0" u="none" strike="noStrike" kern="1200" cap="none" spc="0" normalizeH="0" baseline="0" noProof="0" dirty="0">
                <a:ln>
                  <a:noFill/>
                </a:ln>
                <a:solidFill>
                  <a:prstClr val="black"/>
                </a:solidFill>
                <a:effectLst/>
                <a:uLnTx/>
                <a:uFillTx/>
                <a:latin typeface="Calibri (Body)"/>
                <a:cs typeface="+mn-cs"/>
              </a:rPr>
              <a:t>, where</a:t>
            </a:r>
            <a:endParaRPr lang="en-US" dirty="0">
              <a:latin typeface="Calibri (Body)"/>
            </a:endParaRPr>
          </a:p>
        </p:txBody>
      </p:sp>
      <p:graphicFrame>
        <p:nvGraphicFramePr>
          <p:cNvPr id="25" name="Object 24">
            <a:extLst>
              <a:ext uri="{FF2B5EF4-FFF2-40B4-BE49-F238E27FC236}">
                <a16:creationId xmlns:a16="http://schemas.microsoft.com/office/drawing/2014/main" id="{FCE8BE85-5899-4627-970A-F5834C34EC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5710190"/>
              </p:ext>
            </p:extLst>
          </p:nvPr>
        </p:nvGraphicFramePr>
        <p:xfrm>
          <a:off x="4306823" y="4764024"/>
          <a:ext cx="1560577" cy="585216"/>
        </p:xfrm>
        <a:graphic>
          <a:graphicData uri="http://schemas.openxmlformats.org/presentationml/2006/ole">
            <mc:AlternateContent xmlns:mc="http://schemas.openxmlformats.org/markup-compatibility/2006">
              <mc:Choice xmlns:v="urn:schemas-microsoft-com:vml" Requires="v">
                <p:oleObj name="Equation" r:id="rId18" imgW="609480" imgH="228600" progId="Equation.DSMT4">
                  <p:embed/>
                </p:oleObj>
              </mc:Choice>
              <mc:Fallback>
                <p:oleObj name="Equation" r:id="rId18" imgW="609480" imgH="228600" progId="Equation.DSMT4">
                  <p:embed/>
                  <p:pic>
                    <p:nvPicPr>
                      <p:cNvPr id="22" name="Object 21">
                        <a:extLst>
                          <a:ext uri="{FF2B5EF4-FFF2-40B4-BE49-F238E27FC236}">
                            <a16:creationId xmlns:a16="http://schemas.microsoft.com/office/drawing/2014/main" id="{4877BC00-5F2D-4557-9AE5-D4B07C6B9E94}"/>
                          </a:ext>
                        </a:extLst>
                      </p:cNvPr>
                      <p:cNvPicPr/>
                      <p:nvPr/>
                    </p:nvPicPr>
                    <p:blipFill>
                      <a:blip r:embed="rId19"/>
                      <a:stretch>
                        <a:fillRect/>
                      </a:stretch>
                    </p:blipFill>
                    <p:spPr>
                      <a:xfrm>
                        <a:off x="4306823" y="4764024"/>
                        <a:ext cx="1560577" cy="58521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8C3F5A0-AFD8-4BF9-887F-492087F8B11B}"/>
              </a:ext>
            </a:extLst>
          </p:cNvPr>
          <p:cNvSpPr>
            <a:spLocks noGrp="1"/>
          </p:cNvSpPr>
          <p:nvPr>
            <p:ph idx="18"/>
          </p:nvPr>
        </p:nvSpPr>
        <p:spPr>
          <a:xfrm>
            <a:off x="5791200" y="4736303"/>
            <a:ext cx="2646363" cy="628290"/>
          </a:xfrm>
        </p:spPr>
        <p:txBody>
          <a:bodyPr/>
          <a:lstStyle/>
          <a:p>
            <a:r>
              <a:rPr kumimoji="0" lang="en-US" sz="3200" b="0" i="0" u="none" strike="noStrike" kern="1200" cap="none" spc="0" normalizeH="0" baseline="0" noProof="0" dirty="0">
                <a:ln>
                  <a:noFill/>
                </a:ln>
                <a:solidFill>
                  <a:prstClr val="black"/>
                </a:solidFill>
                <a:effectLst/>
                <a:uLnTx/>
                <a:uFillTx/>
                <a:latin typeface="Calibri (Body)"/>
                <a:cs typeface="+mn-cs"/>
              </a:rPr>
              <a:t>are constants.</a:t>
            </a:r>
            <a:endParaRPr lang="en-US" dirty="0">
              <a:latin typeface="Calibri (Body)"/>
            </a:endParaRPr>
          </a:p>
        </p:txBody>
      </p:sp>
      <p:sp>
        <p:nvSpPr>
          <p:cNvPr id="15" name="Slide Number Placeholder 5">
            <a:extLst>
              <a:ext uri="{FF2B5EF4-FFF2-40B4-BE49-F238E27FC236}">
                <a16:creationId xmlns:a16="http://schemas.microsoft.com/office/drawing/2014/main" id="{A49EB719-A812-4FE6-8FE4-D3FEDA6C1AC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25</a:t>
            </a:fld>
            <a:endParaRPr lang="en-US" dirty="0">
              <a:solidFill>
                <a:schemeClr val="bg1"/>
              </a:solidFill>
              <a:latin typeface="Calibri (Body)"/>
            </a:endParaRPr>
          </a:p>
        </p:txBody>
      </p:sp>
    </p:spTree>
    <p:extLst>
      <p:ext uri="{BB962C8B-B14F-4D97-AF65-F5344CB8AC3E}">
        <p14:creationId xmlns:p14="http://schemas.microsoft.com/office/powerpoint/2010/main" val="2448634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3F06-1D24-4BFC-94D9-7EA03C4BADFD}"/>
              </a:ext>
            </a:extLst>
          </p:cNvPr>
          <p:cNvSpPr>
            <a:spLocks noGrp="1"/>
          </p:cNvSpPr>
          <p:nvPr>
            <p:ph type="title"/>
          </p:nvPr>
        </p:nvSpPr>
        <p:spPr/>
        <p:txBody>
          <a:bodyPr/>
          <a:lstStyle/>
          <a:p>
            <a:r>
              <a:rPr lang="en-US" dirty="0">
                <a:latin typeface="+mj-lt"/>
              </a:rPr>
              <a:t>Using Theorem 2</a:t>
            </a:r>
            <a:endParaRPr lang="en-US" dirty="0"/>
          </a:p>
        </p:txBody>
      </p:sp>
      <p:sp>
        <p:nvSpPr>
          <p:cNvPr id="3" name="Content Placeholder 2">
            <a:extLst>
              <a:ext uri="{FF2B5EF4-FFF2-40B4-BE49-F238E27FC236}">
                <a16:creationId xmlns:a16="http://schemas.microsoft.com/office/drawing/2014/main" id="{38CF5B96-8587-4480-A2C9-92CE0DCF34C7}"/>
              </a:ext>
            </a:extLst>
          </p:cNvPr>
          <p:cNvSpPr>
            <a:spLocks noGrp="1"/>
          </p:cNvSpPr>
          <p:nvPr>
            <p:ph idx="1"/>
          </p:nvPr>
        </p:nvSpPr>
        <p:spPr>
          <a:xfrm>
            <a:off x="457200" y="1295400"/>
            <a:ext cx="7522464" cy="48768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Body)"/>
                <a:cs typeface="+mn-cs"/>
              </a:rPr>
              <a:t>Example</a:t>
            </a:r>
            <a:r>
              <a:rPr kumimoji="0" lang="en-US" b="0" i="0" u="none" strike="noStrike" kern="1200" cap="none" spc="0" normalizeH="0" baseline="0" noProof="0" dirty="0">
                <a:ln>
                  <a:noFill/>
                </a:ln>
                <a:solidFill>
                  <a:prstClr val="black"/>
                </a:solidFill>
                <a:effectLst/>
                <a:uLnTx/>
                <a:uFillTx/>
                <a:latin typeface="Calibri (Body)"/>
                <a:cs typeface="+mn-cs"/>
              </a:rPr>
              <a:t>: What is the solution to the recurrence relation</a:t>
            </a:r>
            <a:endParaRPr kumimoji="0" lang="en-US" b="0" i="0" u="none" strike="noStrike" kern="1200" cap="none" spc="0" normalizeH="0" baseline="0" noProof="0" dirty="0">
              <a:ln>
                <a:noFill/>
              </a:ln>
              <a:solidFill>
                <a:prstClr val="black"/>
              </a:solidFill>
              <a:effectLst/>
              <a:uLnTx/>
              <a:uFillTx/>
              <a:latin typeface="Calibri (Body)"/>
            </a:endParaRPr>
          </a:p>
        </p:txBody>
      </p:sp>
      <p:graphicFrame>
        <p:nvGraphicFramePr>
          <p:cNvPr id="26" name="Object 25">
            <a:extLst>
              <a:ext uri="{FF2B5EF4-FFF2-40B4-BE49-F238E27FC236}">
                <a16:creationId xmlns:a16="http://schemas.microsoft.com/office/drawing/2014/main" id="{4187B04B-BDD5-4A7B-B187-D9B4CB1785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560150"/>
              </p:ext>
            </p:extLst>
          </p:nvPr>
        </p:nvGraphicFramePr>
        <p:xfrm>
          <a:off x="533400" y="1682496"/>
          <a:ext cx="2184562" cy="457200"/>
        </p:xfrm>
        <a:graphic>
          <a:graphicData uri="http://schemas.openxmlformats.org/presentationml/2006/ole">
            <mc:AlternateContent xmlns:mc="http://schemas.openxmlformats.org/markup-compatibility/2006">
              <mc:Choice xmlns:v="urn:schemas-microsoft-com:vml" Requires="v">
                <p:oleObj name="Equation" r:id="rId2" imgW="1091880" imgH="228600" progId="Equation.DSMT4">
                  <p:embed/>
                </p:oleObj>
              </mc:Choice>
              <mc:Fallback>
                <p:oleObj name="Equation" r:id="rId2" imgW="1091880" imgH="228600" progId="Equation.DSMT4">
                  <p:embed/>
                  <p:pic>
                    <p:nvPicPr>
                      <p:cNvPr id="26" name="Object 25">
                        <a:extLst>
                          <a:ext uri="{FF2B5EF4-FFF2-40B4-BE49-F238E27FC236}">
                            <a16:creationId xmlns:a16="http://schemas.microsoft.com/office/drawing/2014/main" id="{4187B04B-BDD5-4A7B-B187-D9B4CB17851B}"/>
                          </a:ext>
                        </a:extLst>
                      </p:cNvPr>
                      <p:cNvPicPr/>
                      <p:nvPr/>
                    </p:nvPicPr>
                    <p:blipFill>
                      <a:blip r:embed="rId3"/>
                      <a:stretch>
                        <a:fillRect/>
                      </a:stretch>
                    </p:blipFill>
                    <p:spPr>
                      <a:xfrm>
                        <a:off x="533400" y="1682496"/>
                        <a:ext cx="2184562"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5CF57DA-F1D7-433E-8915-FA4B6006836B}"/>
              </a:ext>
            </a:extLst>
          </p:cNvPr>
          <p:cNvSpPr>
            <a:spLocks noGrp="1"/>
          </p:cNvSpPr>
          <p:nvPr>
            <p:ph idx="10"/>
          </p:nvPr>
        </p:nvSpPr>
        <p:spPr>
          <a:xfrm>
            <a:off x="2624998" y="1660399"/>
            <a:ext cx="893064" cy="458722"/>
          </a:xfrm>
        </p:spPr>
        <p:txBody>
          <a:bodyPr/>
          <a:lstStyle/>
          <a:p>
            <a:r>
              <a:rPr kumimoji="0" lang="en-US" b="0" i="0" u="none" strike="noStrike" kern="1200" cap="none" spc="0" normalizeH="0" baseline="0" noProof="0" dirty="0">
                <a:ln>
                  <a:noFill/>
                </a:ln>
                <a:solidFill>
                  <a:prstClr val="black"/>
                </a:solidFill>
                <a:effectLst/>
                <a:uLnTx/>
                <a:uFillTx/>
                <a:latin typeface="Calibri (Body)"/>
              </a:rPr>
              <a:t>with</a:t>
            </a:r>
            <a:endParaRPr lang="en-US" sz="2000" dirty="0">
              <a:latin typeface="Calibri (Body)"/>
            </a:endParaRPr>
          </a:p>
        </p:txBody>
      </p:sp>
      <p:graphicFrame>
        <p:nvGraphicFramePr>
          <p:cNvPr id="27" name="Object 26">
            <a:extLst>
              <a:ext uri="{FF2B5EF4-FFF2-40B4-BE49-F238E27FC236}">
                <a16:creationId xmlns:a16="http://schemas.microsoft.com/office/drawing/2014/main" id="{3C4A5863-4EA0-4745-BF0F-02F3D9DF59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3181298"/>
              </p:ext>
            </p:extLst>
          </p:nvPr>
        </p:nvGraphicFramePr>
        <p:xfrm>
          <a:off x="3282696" y="1682496"/>
          <a:ext cx="2235200" cy="457200"/>
        </p:xfrm>
        <a:graphic>
          <a:graphicData uri="http://schemas.openxmlformats.org/presentationml/2006/ole">
            <mc:AlternateContent xmlns:mc="http://schemas.openxmlformats.org/markup-compatibility/2006">
              <mc:Choice xmlns:v="urn:schemas-microsoft-com:vml" Requires="v">
                <p:oleObj name="Equation" r:id="rId4" imgW="1117440" imgH="228600" progId="Equation.DSMT4">
                  <p:embed/>
                </p:oleObj>
              </mc:Choice>
              <mc:Fallback>
                <p:oleObj name="Equation" r:id="rId4" imgW="1117440" imgH="228600" progId="Equation.DSMT4">
                  <p:embed/>
                  <p:pic>
                    <p:nvPicPr>
                      <p:cNvPr id="27" name="Object 26">
                        <a:extLst>
                          <a:ext uri="{FF2B5EF4-FFF2-40B4-BE49-F238E27FC236}">
                            <a16:creationId xmlns:a16="http://schemas.microsoft.com/office/drawing/2014/main" id="{3C4A5863-4EA0-4745-BF0F-02F3D9DF5903}"/>
                          </a:ext>
                        </a:extLst>
                      </p:cNvPr>
                      <p:cNvPicPr/>
                      <p:nvPr/>
                    </p:nvPicPr>
                    <p:blipFill>
                      <a:blip r:embed="rId5"/>
                      <a:stretch>
                        <a:fillRect/>
                      </a:stretch>
                    </p:blipFill>
                    <p:spPr>
                      <a:xfrm>
                        <a:off x="3282696" y="1682496"/>
                        <a:ext cx="2235200"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E1AD8F9-7556-4AC5-B6C3-EEA2708A59EB}"/>
              </a:ext>
            </a:extLst>
          </p:cNvPr>
          <p:cNvSpPr>
            <a:spLocks noGrp="1"/>
          </p:cNvSpPr>
          <p:nvPr>
            <p:ph idx="11"/>
          </p:nvPr>
        </p:nvSpPr>
        <p:spPr>
          <a:xfrm>
            <a:off x="466344" y="2119121"/>
            <a:ext cx="5324856" cy="493775"/>
          </a:xfrm>
        </p:spPr>
        <p:txBody>
          <a:bodyPr/>
          <a:lstStyle/>
          <a:p>
            <a:r>
              <a:rPr kumimoji="0" lang="en-US" b="1" i="0" u="none" strike="noStrike" kern="1200" cap="none" spc="0" normalizeH="0" baseline="0" noProof="0" dirty="0">
                <a:ln>
                  <a:noFill/>
                </a:ln>
                <a:solidFill>
                  <a:prstClr val="black"/>
                </a:solidFill>
                <a:effectLst/>
                <a:uLnTx/>
                <a:uFillTx/>
                <a:latin typeface="Calibri (Body)"/>
              </a:rPr>
              <a:t>Solution</a:t>
            </a:r>
            <a:r>
              <a:rPr kumimoji="0" lang="en-US" b="0" i="0" u="none" strike="noStrike" kern="1200" cap="none" spc="0" normalizeH="0" baseline="0" noProof="0" dirty="0">
                <a:ln>
                  <a:noFill/>
                </a:ln>
                <a:solidFill>
                  <a:prstClr val="black"/>
                </a:solidFill>
                <a:effectLst/>
                <a:uLnTx/>
                <a:uFillTx/>
                <a:latin typeface="Calibri (Body)"/>
              </a:rPr>
              <a:t>: The characteristic equation is</a:t>
            </a:r>
            <a:endParaRPr lang="en-US" sz="2000" dirty="0">
              <a:latin typeface="Calibri (Body)"/>
            </a:endParaRPr>
          </a:p>
        </p:txBody>
      </p:sp>
      <p:graphicFrame>
        <p:nvGraphicFramePr>
          <p:cNvPr id="28" name="Object 27">
            <a:extLst>
              <a:ext uri="{FF2B5EF4-FFF2-40B4-BE49-F238E27FC236}">
                <a16:creationId xmlns:a16="http://schemas.microsoft.com/office/drawing/2014/main" id="{8035B886-9A3C-40E0-980B-B5C9163A91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493828"/>
              </p:ext>
            </p:extLst>
          </p:nvPr>
        </p:nvGraphicFramePr>
        <p:xfrm>
          <a:off x="5410200" y="2112264"/>
          <a:ext cx="1788223" cy="484632"/>
        </p:xfrm>
        <a:graphic>
          <a:graphicData uri="http://schemas.openxmlformats.org/presentationml/2006/ole">
            <mc:AlternateContent xmlns:mc="http://schemas.openxmlformats.org/markup-compatibility/2006">
              <mc:Choice xmlns:v="urn:schemas-microsoft-com:vml" Requires="v">
                <p:oleObj name="Equation" r:id="rId6" imgW="888840" imgH="241200" progId="Equation.DSMT4">
                  <p:embed/>
                </p:oleObj>
              </mc:Choice>
              <mc:Fallback>
                <p:oleObj name="Equation" r:id="rId6" imgW="888840" imgH="241200" progId="Equation.DSMT4">
                  <p:embed/>
                  <p:pic>
                    <p:nvPicPr>
                      <p:cNvPr id="28" name="Object 27">
                        <a:extLst>
                          <a:ext uri="{FF2B5EF4-FFF2-40B4-BE49-F238E27FC236}">
                            <a16:creationId xmlns:a16="http://schemas.microsoft.com/office/drawing/2014/main" id="{8035B886-9A3C-40E0-980B-B5C9163A91E1}"/>
                          </a:ext>
                        </a:extLst>
                      </p:cNvPr>
                      <p:cNvPicPr/>
                      <p:nvPr/>
                    </p:nvPicPr>
                    <p:blipFill>
                      <a:blip r:embed="rId7"/>
                      <a:stretch>
                        <a:fillRect/>
                      </a:stretch>
                    </p:blipFill>
                    <p:spPr>
                      <a:xfrm>
                        <a:off x="5410200" y="2112264"/>
                        <a:ext cx="1788223" cy="48463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3637097-44F3-446E-928A-B18964F49BE6}"/>
              </a:ext>
            </a:extLst>
          </p:cNvPr>
          <p:cNvSpPr>
            <a:spLocks noGrp="1"/>
          </p:cNvSpPr>
          <p:nvPr>
            <p:ph idx="12"/>
          </p:nvPr>
        </p:nvSpPr>
        <p:spPr>
          <a:xfrm>
            <a:off x="451104" y="2554225"/>
            <a:ext cx="4389121" cy="493775"/>
          </a:xfrm>
        </p:spPr>
        <p:txBody>
          <a:bodyPr/>
          <a:lstStyle/>
          <a:p>
            <a:r>
              <a:rPr kumimoji="0" lang="en-US" b="0" i="0" u="none" strike="noStrike" kern="1200" cap="none" spc="0" normalizeH="0" baseline="0" noProof="0" dirty="0">
                <a:ln>
                  <a:noFill/>
                </a:ln>
                <a:solidFill>
                  <a:prstClr val="black"/>
                </a:solidFill>
                <a:effectLst/>
                <a:uLnTx/>
                <a:uFillTx/>
                <a:latin typeface="Calibri (Body)"/>
                <a:cs typeface="+mn-cs"/>
              </a:rPr>
              <a:t>The only root is </a:t>
            </a:r>
            <a:r>
              <a:rPr kumimoji="0" lang="en-US" b="0" i="1" u="none" strike="noStrike" kern="1200" cap="none" spc="0" normalizeH="0" baseline="0" noProof="0" dirty="0">
                <a:ln>
                  <a:noFill/>
                </a:ln>
                <a:solidFill>
                  <a:prstClr val="black"/>
                </a:solidFill>
                <a:effectLst/>
                <a:uLnTx/>
                <a:uFillTx/>
                <a:latin typeface="Calibri (Body)"/>
                <a:cs typeface="+mn-cs"/>
              </a:rPr>
              <a:t>r = </a:t>
            </a:r>
            <a:r>
              <a:rPr kumimoji="0" lang="en-US" b="0" i="0" u="none" strike="noStrike" kern="1200" cap="none" spc="0" normalizeH="0" baseline="0" noProof="0" dirty="0">
                <a:ln>
                  <a:noFill/>
                </a:ln>
                <a:solidFill>
                  <a:prstClr val="black"/>
                </a:solidFill>
                <a:effectLst/>
                <a:uLnTx/>
                <a:uFillTx/>
                <a:latin typeface="Calibri (Body)"/>
                <a:ea typeface="Cambria Math" pitchFamily="18" charset="0"/>
                <a:cs typeface="+mn-cs"/>
              </a:rPr>
              <a:t>3</a:t>
            </a:r>
            <a:r>
              <a:rPr kumimoji="0" lang="en-US" b="0" i="1" u="none" strike="noStrike" kern="1200" cap="none" spc="0" normalizeH="0" baseline="0" noProof="0" dirty="0">
                <a:ln>
                  <a:noFill/>
                </a:ln>
                <a:solidFill>
                  <a:prstClr val="black"/>
                </a:solidFill>
                <a:effectLst/>
                <a:uLnTx/>
                <a:uFillTx/>
                <a:latin typeface="Calibri (Body)"/>
                <a:cs typeface="+mn-cs"/>
              </a:rPr>
              <a:t>. </a:t>
            </a:r>
            <a:r>
              <a:rPr kumimoji="0" lang="en-US" b="0" i="0" u="none" strike="noStrike" kern="1200" cap="none" spc="0" normalizeH="0" baseline="0" noProof="0" dirty="0">
                <a:ln>
                  <a:noFill/>
                </a:ln>
                <a:solidFill>
                  <a:prstClr val="black"/>
                </a:solidFill>
                <a:effectLst/>
                <a:uLnTx/>
                <a:uFillTx/>
                <a:latin typeface="Calibri (Body)"/>
                <a:cs typeface="+mn-cs"/>
              </a:rPr>
              <a:t>Therefore,</a:t>
            </a:r>
            <a:endParaRPr lang="en-US" dirty="0">
              <a:latin typeface="Calibri (Body)"/>
            </a:endParaRPr>
          </a:p>
        </p:txBody>
      </p:sp>
      <p:graphicFrame>
        <p:nvGraphicFramePr>
          <p:cNvPr id="29" name="Object 28">
            <a:extLst>
              <a:ext uri="{FF2B5EF4-FFF2-40B4-BE49-F238E27FC236}">
                <a16:creationId xmlns:a16="http://schemas.microsoft.com/office/drawing/2014/main" id="{9E0D3321-EE61-4CC9-A5AA-B9F84407E0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0999701"/>
              </p:ext>
            </p:extLst>
          </p:nvPr>
        </p:nvGraphicFramePr>
        <p:xfrm>
          <a:off x="4535424" y="2552245"/>
          <a:ext cx="610425" cy="515184"/>
        </p:xfrm>
        <a:graphic>
          <a:graphicData uri="http://schemas.openxmlformats.org/presentationml/2006/ole">
            <mc:AlternateContent xmlns:mc="http://schemas.openxmlformats.org/markup-compatibility/2006">
              <mc:Choice xmlns:v="urn:schemas-microsoft-com:vml" Requires="v">
                <p:oleObj name="Equation" r:id="rId8" imgW="304560" imgH="253800" progId="Equation.DSMT4">
                  <p:embed/>
                </p:oleObj>
              </mc:Choice>
              <mc:Fallback>
                <p:oleObj name="Equation" r:id="rId8" imgW="304560" imgH="253800" progId="Equation.DSMT4">
                  <p:embed/>
                  <p:pic>
                    <p:nvPicPr>
                      <p:cNvPr id="29" name="Object 28">
                        <a:extLst>
                          <a:ext uri="{FF2B5EF4-FFF2-40B4-BE49-F238E27FC236}">
                            <a16:creationId xmlns:a16="http://schemas.microsoft.com/office/drawing/2014/main" id="{9E0D3321-EE61-4CC9-A5AA-B9F84407E0B8}"/>
                          </a:ext>
                        </a:extLst>
                      </p:cNvPr>
                      <p:cNvPicPr/>
                      <p:nvPr/>
                    </p:nvPicPr>
                    <p:blipFill>
                      <a:blip r:embed="rId9"/>
                      <a:stretch>
                        <a:fillRect/>
                      </a:stretch>
                    </p:blipFill>
                    <p:spPr>
                      <a:xfrm>
                        <a:off x="4535424" y="2552245"/>
                        <a:ext cx="610425" cy="51518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27A5E8F-C2F8-40F6-8663-784C29265D7D}"/>
              </a:ext>
            </a:extLst>
          </p:cNvPr>
          <p:cNvSpPr>
            <a:spLocks noGrp="1"/>
          </p:cNvSpPr>
          <p:nvPr>
            <p:ph idx="13"/>
          </p:nvPr>
        </p:nvSpPr>
        <p:spPr>
          <a:xfrm>
            <a:off x="5063970" y="2550205"/>
            <a:ext cx="2632230" cy="493776"/>
          </a:xfrm>
        </p:spPr>
        <p:txBody>
          <a:bodyPr/>
          <a:lstStyle/>
          <a:p>
            <a:r>
              <a:rPr lang="en-US" dirty="0">
                <a:latin typeface="Calibri (Body)"/>
              </a:rPr>
              <a:t>is a solution to the</a:t>
            </a:r>
            <a:endParaRPr lang="en-US" sz="2800" dirty="0">
              <a:latin typeface="Calibri (Body)"/>
            </a:endParaRPr>
          </a:p>
        </p:txBody>
      </p:sp>
      <p:sp>
        <p:nvSpPr>
          <p:cNvPr id="8" name="Content Placeholder 7">
            <a:extLst>
              <a:ext uri="{FF2B5EF4-FFF2-40B4-BE49-F238E27FC236}">
                <a16:creationId xmlns:a16="http://schemas.microsoft.com/office/drawing/2014/main" id="{23353CA8-3841-4982-8754-F2D83EFBAFF8}"/>
              </a:ext>
            </a:extLst>
          </p:cNvPr>
          <p:cNvSpPr>
            <a:spLocks noGrp="1"/>
          </p:cNvSpPr>
          <p:nvPr>
            <p:ph idx="14"/>
          </p:nvPr>
        </p:nvSpPr>
        <p:spPr>
          <a:xfrm>
            <a:off x="462581" y="2928368"/>
            <a:ext cx="4343400" cy="4937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Body)"/>
                <a:cs typeface="+mn-cs"/>
              </a:rPr>
              <a:t>recurrence relation if and only if </a:t>
            </a:r>
          </a:p>
        </p:txBody>
      </p:sp>
      <p:graphicFrame>
        <p:nvGraphicFramePr>
          <p:cNvPr id="30" name="Object 29">
            <a:extLst>
              <a:ext uri="{FF2B5EF4-FFF2-40B4-BE49-F238E27FC236}">
                <a16:creationId xmlns:a16="http://schemas.microsoft.com/office/drawing/2014/main" id="{E4C6AF60-201A-499B-850D-65E804EF4F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2354515"/>
              </p:ext>
            </p:extLst>
          </p:nvPr>
        </p:nvGraphicFramePr>
        <p:xfrm>
          <a:off x="3394075" y="3304984"/>
          <a:ext cx="2397125" cy="566737"/>
        </p:xfrm>
        <a:graphic>
          <a:graphicData uri="http://schemas.openxmlformats.org/presentationml/2006/ole">
            <mc:AlternateContent xmlns:mc="http://schemas.openxmlformats.org/markup-compatibility/2006">
              <mc:Choice xmlns:v="urn:schemas-microsoft-com:vml" Requires="v">
                <p:oleObj name="Equation" r:id="rId10" imgW="1180800" imgH="279360" progId="Equation.DSMT4">
                  <p:embed/>
                </p:oleObj>
              </mc:Choice>
              <mc:Fallback>
                <p:oleObj name="Equation" r:id="rId10" imgW="1180800" imgH="279360" progId="Equation.DSMT4">
                  <p:embed/>
                  <p:pic>
                    <p:nvPicPr>
                      <p:cNvPr id="30" name="Object 29">
                        <a:extLst>
                          <a:ext uri="{FF2B5EF4-FFF2-40B4-BE49-F238E27FC236}">
                            <a16:creationId xmlns:a16="http://schemas.microsoft.com/office/drawing/2014/main" id="{E4C6AF60-201A-499B-850D-65E804EF4FB5}"/>
                          </a:ext>
                        </a:extLst>
                      </p:cNvPr>
                      <p:cNvPicPr/>
                      <p:nvPr/>
                    </p:nvPicPr>
                    <p:blipFill>
                      <a:blip r:embed="rId11"/>
                      <a:stretch>
                        <a:fillRect/>
                      </a:stretch>
                    </p:blipFill>
                    <p:spPr>
                      <a:xfrm>
                        <a:off x="3394075" y="3304984"/>
                        <a:ext cx="2397125" cy="56673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D414B3B-B4B9-4F02-A14A-E7F6536A01A6}"/>
              </a:ext>
            </a:extLst>
          </p:cNvPr>
          <p:cNvSpPr>
            <a:spLocks noGrp="1"/>
          </p:cNvSpPr>
          <p:nvPr>
            <p:ph idx="15"/>
          </p:nvPr>
        </p:nvSpPr>
        <p:spPr>
          <a:xfrm>
            <a:off x="465629" y="3790951"/>
            <a:ext cx="1219200" cy="493775"/>
          </a:xfrm>
        </p:spPr>
        <p:txBody>
          <a:bodyPr/>
          <a:lstStyle/>
          <a:p>
            <a:r>
              <a:rPr kumimoji="0" lang="en-US" b="0" i="0" u="none" strike="noStrike" kern="1200" cap="none" spc="0" normalizeH="0" baseline="0" noProof="0" dirty="0">
                <a:ln>
                  <a:noFill/>
                </a:ln>
                <a:solidFill>
                  <a:prstClr val="black"/>
                </a:solidFill>
                <a:effectLst/>
                <a:uLnTx/>
                <a:uFillTx/>
                <a:latin typeface="Calibri (Body)"/>
                <a:cs typeface="+mn-cs"/>
              </a:rPr>
              <a:t>where</a:t>
            </a:r>
            <a:endParaRPr lang="en-US" dirty="0">
              <a:latin typeface="Calibri (Body)"/>
            </a:endParaRPr>
          </a:p>
        </p:txBody>
      </p:sp>
      <p:graphicFrame>
        <p:nvGraphicFramePr>
          <p:cNvPr id="31" name="Object 30">
            <a:extLst>
              <a:ext uri="{FF2B5EF4-FFF2-40B4-BE49-F238E27FC236}">
                <a16:creationId xmlns:a16="http://schemas.microsoft.com/office/drawing/2014/main" id="{3C5BADE0-DAC4-4496-ADC0-AB7A9FE3F7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166213"/>
              </p:ext>
            </p:extLst>
          </p:nvPr>
        </p:nvGraphicFramePr>
        <p:xfrm>
          <a:off x="1371600" y="3828060"/>
          <a:ext cx="1219200" cy="456666"/>
        </p:xfrm>
        <a:graphic>
          <a:graphicData uri="http://schemas.openxmlformats.org/presentationml/2006/ole">
            <mc:AlternateContent xmlns:mc="http://schemas.openxmlformats.org/markup-compatibility/2006">
              <mc:Choice xmlns:v="urn:schemas-microsoft-com:vml" Requires="v">
                <p:oleObj name="Equation" r:id="rId12" imgW="609480" imgH="228600" progId="Equation.DSMT4">
                  <p:embed/>
                </p:oleObj>
              </mc:Choice>
              <mc:Fallback>
                <p:oleObj name="Equation" r:id="rId12" imgW="609480" imgH="228600" progId="Equation.DSMT4">
                  <p:embed/>
                  <p:pic>
                    <p:nvPicPr>
                      <p:cNvPr id="31" name="Object 30">
                        <a:extLst>
                          <a:ext uri="{FF2B5EF4-FFF2-40B4-BE49-F238E27FC236}">
                            <a16:creationId xmlns:a16="http://schemas.microsoft.com/office/drawing/2014/main" id="{3C5BADE0-DAC4-4496-ADC0-AB7A9FE3F73F}"/>
                          </a:ext>
                        </a:extLst>
                      </p:cNvPr>
                      <p:cNvPicPr/>
                      <p:nvPr/>
                    </p:nvPicPr>
                    <p:blipFill>
                      <a:blip r:embed="rId13"/>
                      <a:stretch>
                        <a:fillRect/>
                      </a:stretch>
                    </p:blipFill>
                    <p:spPr>
                      <a:xfrm>
                        <a:off x="1371600" y="3828060"/>
                        <a:ext cx="1219200" cy="45666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50851EB-5C9C-43A6-AEA2-470D7E80BA05}"/>
              </a:ext>
            </a:extLst>
          </p:cNvPr>
          <p:cNvSpPr>
            <a:spLocks noGrp="1"/>
          </p:cNvSpPr>
          <p:nvPr>
            <p:ph idx="16"/>
          </p:nvPr>
        </p:nvSpPr>
        <p:spPr>
          <a:xfrm>
            <a:off x="2514600" y="3790951"/>
            <a:ext cx="2077784" cy="447120"/>
          </a:xfrm>
        </p:spPr>
        <p:txBody>
          <a:bodyPr/>
          <a:lstStyle/>
          <a:p>
            <a:pPr>
              <a:spcBef>
                <a:spcPts val="0"/>
              </a:spcBef>
            </a:pPr>
            <a:r>
              <a:rPr lang="en-US" dirty="0">
                <a:latin typeface="Calibri (Body)"/>
              </a:rPr>
              <a:t>are constants.</a:t>
            </a:r>
          </a:p>
        </p:txBody>
      </p:sp>
      <p:sp>
        <p:nvSpPr>
          <p:cNvPr id="11" name="Content Placeholder 10">
            <a:extLst>
              <a:ext uri="{FF2B5EF4-FFF2-40B4-BE49-F238E27FC236}">
                <a16:creationId xmlns:a16="http://schemas.microsoft.com/office/drawing/2014/main" id="{02B57943-CC89-4A7B-A237-5D4D26BAA6B1}"/>
              </a:ext>
            </a:extLst>
          </p:cNvPr>
          <p:cNvSpPr>
            <a:spLocks noGrp="1"/>
          </p:cNvSpPr>
          <p:nvPr>
            <p:ph idx="17"/>
          </p:nvPr>
        </p:nvSpPr>
        <p:spPr>
          <a:xfrm>
            <a:off x="451104" y="4221863"/>
            <a:ext cx="3124200" cy="510539"/>
          </a:xfrm>
        </p:spPr>
        <p:txBody>
          <a:bodyPr/>
          <a:lstStyle/>
          <a:p>
            <a:r>
              <a:rPr lang="en-US" dirty="0">
                <a:latin typeface="Calibri (Body)"/>
              </a:rPr>
              <a:t>To find the constants</a:t>
            </a:r>
          </a:p>
        </p:txBody>
      </p:sp>
      <p:graphicFrame>
        <p:nvGraphicFramePr>
          <p:cNvPr id="32" name="Object 31">
            <a:extLst>
              <a:ext uri="{FF2B5EF4-FFF2-40B4-BE49-F238E27FC236}">
                <a16:creationId xmlns:a16="http://schemas.microsoft.com/office/drawing/2014/main" id="{C415C467-662C-4244-A1E4-8D1319C128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4169589"/>
              </p:ext>
            </p:extLst>
          </p:nvPr>
        </p:nvGraphicFramePr>
        <p:xfrm>
          <a:off x="3145536" y="4251960"/>
          <a:ext cx="1320800" cy="457200"/>
        </p:xfrm>
        <a:graphic>
          <a:graphicData uri="http://schemas.openxmlformats.org/presentationml/2006/ole">
            <mc:AlternateContent xmlns:mc="http://schemas.openxmlformats.org/markup-compatibility/2006">
              <mc:Choice xmlns:v="urn:schemas-microsoft-com:vml" Requires="v">
                <p:oleObj name="Equation" r:id="rId14" imgW="660240" imgH="228600" progId="Equation.DSMT4">
                  <p:embed/>
                </p:oleObj>
              </mc:Choice>
              <mc:Fallback>
                <p:oleObj name="Equation" r:id="rId14" imgW="660240" imgH="228600" progId="Equation.DSMT4">
                  <p:embed/>
                  <p:pic>
                    <p:nvPicPr>
                      <p:cNvPr id="32" name="Object 31">
                        <a:extLst>
                          <a:ext uri="{FF2B5EF4-FFF2-40B4-BE49-F238E27FC236}">
                            <a16:creationId xmlns:a16="http://schemas.microsoft.com/office/drawing/2014/main" id="{C415C467-662C-4244-A1E4-8D1319C12842}"/>
                          </a:ext>
                        </a:extLst>
                      </p:cNvPr>
                      <p:cNvPicPr/>
                      <p:nvPr/>
                    </p:nvPicPr>
                    <p:blipFill>
                      <a:blip r:embed="rId15"/>
                      <a:stretch>
                        <a:fillRect/>
                      </a:stretch>
                    </p:blipFill>
                    <p:spPr>
                      <a:xfrm>
                        <a:off x="3145536" y="4251960"/>
                        <a:ext cx="1320800" cy="4572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E75AB494-9D15-4A5C-880B-393D7FB82BE4}"/>
              </a:ext>
            </a:extLst>
          </p:cNvPr>
          <p:cNvSpPr>
            <a:spLocks noGrp="1"/>
          </p:cNvSpPr>
          <p:nvPr>
            <p:ph idx="18"/>
          </p:nvPr>
        </p:nvSpPr>
        <p:spPr>
          <a:xfrm>
            <a:off x="4379261" y="4206100"/>
            <a:ext cx="1600200" cy="493775"/>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Body)"/>
              </a:rPr>
              <a:t>note that</a:t>
            </a:r>
          </a:p>
        </p:txBody>
      </p:sp>
      <p:graphicFrame>
        <p:nvGraphicFramePr>
          <p:cNvPr id="33" name="Object 32">
            <a:extLst>
              <a:ext uri="{FF2B5EF4-FFF2-40B4-BE49-F238E27FC236}">
                <a16:creationId xmlns:a16="http://schemas.microsoft.com/office/drawing/2014/main" id="{E85F557B-76A5-4753-8DB5-1F74AF7028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1016307"/>
              </p:ext>
            </p:extLst>
          </p:nvPr>
        </p:nvGraphicFramePr>
        <p:xfrm>
          <a:off x="2011965" y="4694987"/>
          <a:ext cx="5059110" cy="480517"/>
        </p:xfrm>
        <a:graphic>
          <a:graphicData uri="http://schemas.openxmlformats.org/presentationml/2006/ole">
            <mc:AlternateContent xmlns:mc="http://schemas.openxmlformats.org/markup-compatibility/2006">
              <mc:Choice xmlns:v="urn:schemas-microsoft-com:vml" Requires="v">
                <p:oleObj name="Equation" r:id="rId16" imgW="2400120" imgH="228600" progId="Equation.DSMT4">
                  <p:embed/>
                </p:oleObj>
              </mc:Choice>
              <mc:Fallback>
                <p:oleObj name="Equation" r:id="rId16" imgW="2400120" imgH="228600" progId="Equation.DSMT4">
                  <p:embed/>
                  <p:pic>
                    <p:nvPicPr>
                      <p:cNvPr id="33" name="Object 32">
                        <a:extLst>
                          <a:ext uri="{FF2B5EF4-FFF2-40B4-BE49-F238E27FC236}">
                            <a16:creationId xmlns:a16="http://schemas.microsoft.com/office/drawing/2014/main" id="{E85F557B-76A5-4753-8DB5-1F74AF702875}"/>
                          </a:ext>
                        </a:extLst>
                      </p:cNvPr>
                      <p:cNvPicPr/>
                      <p:nvPr/>
                    </p:nvPicPr>
                    <p:blipFill>
                      <a:blip r:embed="rId17"/>
                      <a:stretch>
                        <a:fillRect/>
                      </a:stretch>
                    </p:blipFill>
                    <p:spPr>
                      <a:xfrm>
                        <a:off x="2011965" y="4694987"/>
                        <a:ext cx="5059110" cy="48051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67A14A1-F237-4AAC-BC6A-1181F49A2636}"/>
              </a:ext>
            </a:extLst>
          </p:cNvPr>
          <p:cNvSpPr>
            <a:spLocks noGrp="1"/>
          </p:cNvSpPr>
          <p:nvPr>
            <p:ph idx="19"/>
          </p:nvPr>
        </p:nvSpPr>
        <p:spPr>
          <a:xfrm>
            <a:off x="462581" y="5142663"/>
            <a:ext cx="2899471" cy="481584"/>
          </a:xfrm>
        </p:spPr>
        <p:txBody>
          <a:bodyPr/>
          <a:lstStyle/>
          <a:p>
            <a:r>
              <a:rPr kumimoji="0" lang="en-US" b="0" i="0" u="none" strike="noStrike" kern="1200" cap="none" spc="0" normalizeH="0" baseline="0" noProof="0" dirty="0">
                <a:ln>
                  <a:noFill/>
                </a:ln>
                <a:solidFill>
                  <a:prstClr val="black"/>
                </a:solidFill>
                <a:effectLst/>
                <a:uLnTx/>
                <a:uFillTx/>
                <a:latin typeface="Calibri (Body)"/>
                <a:ea typeface="Cambria Math" pitchFamily="18" charset="0"/>
                <a:cs typeface="+mn-cs"/>
              </a:rPr>
              <a:t>Solving, we find that</a:t>
            </a:r>
            <a:endParaRPr lang="en-US" dirty="0">
              <a:latin typeface="Calibri (Body)"/>
            </a:endParaRPr>
          </a:p>
        </p:txBody>
      </p:sp>
      <p:graphicFrame>
        <p:nvGraphicFramePr>
          <p:cNvPr id="34" name="Object 33">
            <a:extLst>
              <a:ext uri="{FF2B5EF4-FFF2-40B4-BE49-F238E27FC236}">
                <a16:creationId xmlns:a16="http://schemas.microsoft.com/office/drawing/2014/main" id="{7E8D7798-3A8A-4B01-89C1-1CB46D3030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4701646"/>
              </p:ext>
            </p:extLst>
          </p:nvPr>
        </p:nvGraphicFramePr>
        <p:xfrm>
          <a:off x="3124200" y="5161244"/>
          <a:ext cx="2106613" cy="457200"/>
        </p:xfrm>
        <a:graphic>
          <a:graphicData uri="http://schemas.openxmlformats.org/presentationml/2006/ole">
            <mc:AlternateContent xmlns:mc="http://schemas.openxmlformats.org/markup-compatibility/2006">
              <mc:Choice xmlns:v="urn:schemas-microsoft-com:vml" Requires="v">
                <p:oleObj name="Equation" r:id="rId18" imgW="1054080" imgH="228600" progId="Equation.DSMT4">
                  <p:embed/>
                </p:oleObj>
              </mc:Choice>
              <mc:Fallback>
                <p:oleObj name="Equation" r:id="rId18" imgW="1054080" imgH="228600" progId="Equation.DSMT4">
                  <p:embed/>
                  <p:pic>
                    <p:nvPicPr>
                      <p:cNvPr id="34" name="Object 33">
                        <a:extLst>
                          <a:ext uri="{FF2B5EF4-FFF2-40B4-BE49-F238E27FC236}">
                            <a16:creationId xmlns:a16="http://schemas.microsoft.com/office/drawing/2014/main" id="{7E8D7798-3A8A-4B01-89C1-1CB46D3030EF}"/>
                          </a:ext>
                        </a:extLst>
                      </p:cNvPr>
                      <p:cNvPicPr/>
                      <p:nvPr/>
                    </p:nvPicPr>
                    <p:blipFill>
                      <a:blip r:embed="rId19"/>
                      <a:stretch>
                        <a:fillRect/>
                      </a:stretch>
                    </p:blipFill>
                    <p:spPr>
                      <a:xfrm>
                        <a:off x="3124200" y="5161244"/>
                        <a:ext cx="2106613" cy="4572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0865B1D-300B-4C84-8C48-0C8BFD621138}"/>
              </a:ext>
            </a:extLst>
          </p:cNvPr>
          <p:cNvSpPr>
            <a:spLocks noGrp="1"/>
          </p:cNvSpPr>
          <p:nvPr>
            <p:ph idx="20"/>
          </p:nvPr>
        </p:nvSpPr>
        <p:spPr>
          <a:xfrm>
            <a:off x="462581" y="5562600"/>
            <a:ext cx="1118748" cy="457201"/>
          </a:xfrm>
        </p:spPr>
        <p:txBody>
          <a:bodyPr/>
          <a:lstStyle/>
          <a:p>
            <a:r>
              <a:rPr kumimoji="0" lang="en-US" b="0" i="0" u="none" strike="noStrike" kern="1200" cap="none" spc="0" normalizeH="0" baseline="0" noProof="0" dirty="0">
                <a:ln>
                  <a:noFill/>
                </a:ln>
                <a:solidFill>
                  <a:prstClr val="black"/>
                </a:solidFill>
                <a:effectLst/>
                <a:uLnTx/>
                <a:uFillTx/>
                <a:latin typeface="Calibri (Body)"/>
              </a:rPr>
              <a:t>Hence,</a:t>
            </a:r>
            <a:endParaRPr lang="en-US" sz="2000" dirty="0">
              <a:latin typeface="Calibri (Body)"/>
            </a:endParaRPr>
          </a:p>
        </p:txBody>
      </p:sp>
      <p:graphicFrame>
        <p:nvGraphicFramePr>
          <p:cNvPr id="36" name="Object 35">
            <a:extLst>
              <a:ext uri="{FF2B5EF4-FFF2-40B4-BE49-F238E27FC236}">
                <a16:creationId xmlns:a16="http://schemas.microsoft.com/office/drawing/2014/main" id="{1F5153C3-0AFE-4E75-8C32-D843586CB8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8120715"/>
              </p:ext>
            </p:extLst>
          </p:nvPr>
        </p:nvGraphicFramePr>
        <p:xfrm>
          <a:off x="1432890" y="5983224"/>
          <a:ext cx="1638640" cy="502920"/>
        </p:xfrm>
        <a:graphic>
          <a:graphicData uri="http://schemas.openxmlformats.org/presentationml/2006/ole">
            <mc:AlternateContent xmlns:mc="http://schemas.openxmlformats.org/markup-compatibility/2006">
              <mc:Choice xmlns:v="urn:schemas-microsoft-com:vml" Requires="v">
                <p:oleObj name="Equation" r:id="rId20" imgW="787320" imgH="241200" progId="Equation.DSMT4">
                  <p:embed/>
                </p:oleObj>
              </mc:Choice>
              <mc:Fallback>
                <p:oleObj name="Equation" r:id="rId20" imgW="787320" imgH="241200" progId="Equation.DSMT4">
                  <p:embed/>
                  <p:pic>
                    <p:nvPicPr>
                      <p:cNvPr id="36" name="Object 35">
                        <a:extLst>
                          <a:ext uri="{FF2B5EF4-FFF2-40B4-BE49-F238E27FC236}">
                            <a16:creationId xmlns:a16="http://schemas.microsoft.com/office/drawing/2014/main" id="{1F5153C3-0AFE-4E75-8C32-D843586CB8FC}"/>
                          </a:ext>
                        </a:extLst>
                      </p:cNvPr>
                      <p:cNvPicPr/>
                      <p:nvPr/>
                    </p:nvPicPr>
                    <p:blipFill>
                      <a:blip r:embed="rId21"/>
                      <a:stretch>
                        <a:fillRect/>
                      </a:stretch>
                    </p:blipFill>
                    <p:spPr>
                      <a:xfrm>
                        <a:off x="1432890" y="5983224"/>
                        <a:ext cx="1638640" cy="50292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B5613D97-0E15-4A27-9A58-974B856EB70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26</a:t>
            </a:fld>
            <a:endParaRPr lang="en-US" dirty="0">
              <a:solidFill>
                <a:schemeClr val="bg1"/>
              </a:solidFill>
              <a:latin typeface="Calibri (Body)"/>
            </a:endParaRPr>
          </a:p>
        </p:txBody>
      </p:sp>
    </p:spTree>
    <p:extLst>
      <p:ext uri="{BB962C8B-B14F-4D97-AF65-F5344CB8AC3E}">
        <p14:creationId xmlns:p14="http://schemas.microsoft.com/office/powerpoint/2010/main" val="2862777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6954-8181-4E62-A3D6-09E9F0013C71}"/>
              </a:ext>
            </a:extLst>
          </p:cNvPr>
          <p:cNvSpPr>
            <a:spLocks noGrp="1"/>
          </p:cNvSpPr>
          <p:nvPr>
            <p:ph type="title"/>
          </p:nvPr>
        </p:nvSpPr>
        <p:spPr/>
        <p:txBody>
          <a:bodyPr/>
          <a:lstStyle/>
          <a:p>
            <a:r>
              <a:rPr lang="en-US" sz="4000" dirty="0">
                <a:latin typeface="+mj-lt"/>
              </a:rPr>
              <a:t>Solving Linear Homogeneous Recurrence Relations of Arbitrary Degree</a:t>
            </a:r>
            <a:endParaRPr lang="en-US" sz="4000" dirty="0"/>
          </a:p>
        </p:txBody>
      </p:sp>
      <p:sp>
        <p:nvSpPr>
          <p:cNvPr id="3" name="Content Placeholder 2">
            <a:extLst>
              <a:ext uri="{FF2B5EF4-FFF2-40B4-BE49-F238E27FC236}">
                <a16:creationId xmlns:a16="http://schemas.microsoft.com/office/drawing/2014/main" id="{43223DB1-7ADF-4ACD-B31F-C9B373FB669B}"/>
              </a:ext>
            </a:extLst>
          </p:cNvPr>
          <p:cNvSpPr>
            <a:spLocks noGrp="1"/>
          </p:cNvSpPr>
          <p:nvPr>
            <p:ph idx="1"/>
          </p:nvPr>
        </p:nvSpPr>
        <p:spPr>
          <a:xfrm>
            <a:off x="457200" y="1295400"/>
            <a:ext cx="8686800" cy="4495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theorem can be used to solve linear homogeneous recurrence relations with constant coefficients of any degree when the characteristic equation has distinct roots.</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Theorem </a:t>
            </a:r>
            <a:r>
              <a:rPr kumimoji="0" lang="en-US" sz="26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a:t>
            </a:r>
          </a:p>
        </p:txBody>
      </p:sp>
      <p:graphicFrame>
        <p:nvGraphicFramePr>
          <p:cNvPr id="24" name="Object 23">
            <a:extLst>
              <a:ext uri="{FF2B5EF4-FFF2-40B4-BE49-F238E27FC236}">
                <a16:creationId xmlns:a16="http://schemas.microsoft.com/office/drawing/2014/main" id="{E9988022-5C1D-407E-AC21-BEEF9F8256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2181430"/>
              </p:ext>
            </p:extLst>
          </p:nvPr>
        </p:nvGraphicFramePr>
        <p:xfrm>
          <a:off x="2633472" y="2734056"/>
          <a:ext cx="1508759" cy="50292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19" name="Object 18">
                        <a:extLst>
                          <a:ext uri="{FF2B5EF4-FFF2-40B4-BE49-F238E27FC236}">
                            <a16:creationId xmlns:a16="http://schemas.microsoft.com/office/drawing/2014/main" id="{6630D0F2-F066-4701-899B-9D4F63A4D0D2}"/>
                          </a:ext>
                        </a:extLst>
                      </p:cNvPr>
                      <p:cNvPicPr/>
                      <p:nvPr/>
                    </p:nvPicPr>
                    <p:blipFill>
                      <a:blip r:embed="rId3"/>
                      <a:stretch>
                        <a:fillRect/>
                      </a:stretch>
                    </p:blipFill>
                    <p:spPr>
                      <a:xfrm>
                        <a:off x="2633472" y="2734056"/>
                        <a:ext cx="1508759" cy="50292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69F4EB7-F6CA-4A15-84ED-018776AE4CA2}"/>
              </a:ext>
            </a:extLst>
          </p:cNvPr>
          <p:cNvSpPr>
            <a:spLocks noGrp="1"/>
          </p:cNvSpPr>
          <p:nvPr>
            <p:ph idx="10"/>
          </p:nvPr>
        </p:nvSpPr>
        <p:spPr>
          <a:xfrm>
            <a:off x="4069080" y="2713831"/>
            <a:ext cx="5257800" cy="484188"/>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real numbers. Suppose that the</a:t>
            </a:r>
            <a:endParaRPr lang="en-US" dirty="0"/>
          </a:p>
        </p:txBody>
      </p:sp>
      <p:sp>
        <p:nvSpPr>
          <p:cNvPr id="5" name="Content Placeholder 4">
            <a:extLst>
              <a:ext uri="{FF2B5EF4-FFF2-40B4-BE49-F238E27FC236}">
                <a16:creationId xmlns:a16="http://schemas.microsoft.com/office/drawing/2014/main" id="{57FCDC73-A89A-4272-910A-B72999455520}"/>
              </a:ext>
            </a:extLst>
          </p:cNvPr>
          <p:cNvSpPr>
            <a:spLocks noGrp="1"/>
          </p:cNvSpPr>
          <p:nvPr>
            <p:ph idx="11"/>
          </p:nvPr>
        </p:nvSpPr>
        <p:spPr>
          <a:xfrm>
            <a:off x="466344" y="3105912"/>
            <a:ext cx="3429000" cy="521208"/>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characteristic equation</a:t>
            </a:r>
            <a:endParaRPr lang="en-US" dirty="0"/>
          </a:p>
        </p:txBody>
      </p:sp>
      <p:graphicFrame>
        <p:nvGraphicFramePr>
          <p:cNvPr id="21" name="Object 5">
            <a:extLst>
              <a:ext uri="{FF2B5EF4-FFF2-40B4-BE49-F238E27FC236}">
                <a16:creationId xmlns:a16="http://schemas.microsoft.com/office/drawing/2014/main" id="{2114F5C5-EFFA-4CD6-A406-0A50D8B8929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65309738"/>
              </p:ext>
            </p:extLst>
          </p:nvPr>
        </p:nvGraphicFramePr>
        <p:xfrm>
          <a:off x="512064" y="3520440"/>
          <a:ext cx="2882830" cy="521208"/>
        </p:xfrm>
        <a:graphic>
          <a:graphicData uri="http://schemas.openxmlformats.org/presentationml/2006/ole">
            <mc:AlternateContent xmlns:mc="http://schemas.openxmlformats.org/markup-compatibility/2006">
              <mc:Choice xmlns:v="urn:schemas-microsoft-com:vml" Requires="v">
                <p:oleObj name="Equation" r:id="rId4" imgW="1333440" imgH="241200" progId="Equation.DSMT4">
                  <p:embed/>
                </p:oleObj>
              </mc:Choice>
              <mc:Fallback>
                <p:oleObj name="Equation" r:id="rId4" imgW="1333440" imgH="241200" progId="Equation.DSMT4">
                  <p:embed/>
                  <p:pic>
                    <p:nvPicPr>
                      <p:cNvPr id="17" name="Object 5">
                        <a:extLst>
                          <a:ext uri="{FF2B5EF4-FFF2-40B4-BE49-F238E27FC236}">
                            <a16:creationId xmlns:a16="http://schemas.microsoft.com/office/drawing/2014/main" id="{7CEA8C88-E7B9-45AC-89C6-976D7E9376AA}"/>
                          </a:ext>
                          <a:ext uri="{C183D7F6-B498-43B3-948B-1728B52AA6E4}">
                            <adec:decorative xmlns:adec="http://schemas.microsoft.com/office/drawing/2017/decorative" val="1"/>
                          </a:ext>
                        </a:extLst>
                      </p:cNvPr>
                      <p:cNvPicPr/>
                      <p:nvPr/>
                    </p:nvPicPr>
                    <p:blipFill>
                      <a:blip r:embed="rId5"/>
                      <a:stretch>
                        <a:fillRect/>
                      </a:stretch>
                    </p:blipFill>
                    <p:spPr>
                      <a:xfrm>
                        <a:off x="512064" y="3520440"/>
                        <a:ext cx="2882830" cy="52120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BE55895-F6E7-4FB4-8FE5-089467DA0522}"/>
              </a:ext>
            </a:extLst>
          </p:cNvPr>
          <p:cNvSpPr>
            <a:spLocks noGrp="1"/>
          </p:cNvSpPr>
          <p:nvPr>
            <p:ph idx="12"/>
          </p:nvPr>
        </p:nvSpPr>
        <p:spPr>
          <a:xfrm>
            <a:off x="448056" y="3904353"/>
            <a:ext cx="2882830" cy="521207"/>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a:t>
            </a:r>
            <a:r>
              <a:rPr kumimoji="0" lang="en-US" sz="26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k </a:t>
            </a: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distinct roots</a:t>
            </a:r>
            <a:endParaRPr lang="en-US" dirty="0"/>
          </a:p>
        </p:txBody>
      </p:sp>
      <p:graphicFrame>
        <p:nvGraphicFramePr>
          <p:cNvPr id="25" name="Object 24">
            <a:extLst>
              <a:ext uri="{FF2B5EF4-FFF2-40B4-BE49-F238E27FC236}">
                <a16:creationId xmlns:a16="http://schemas.microsoft.com/office/drawing/2014/main" id="{8104218F-70FB-46F1-93F6-F778EF4329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3795963"/>
              </p:ext>
            </p:extLst>
          </p:nvPr>
        </p:nvGraphicFramePr>
        <p:xfrm>
          <a:off x="3108960" y="3922776"/>
          <a:ext cx="1508759" cy="502920"/>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0" name=""/>
                      <p:cNvPicPr/>
                      <p:nvPr/>
                    </p:nvPicPr>
                    <p:blipFill>
                      <a:blip r:embed="rId7"/>
                      <a:stretch>
                        <a:fillRect/>
                      </a:stretch>
                    </p:blipFill>
                    <p:spPr>
                      <a:xfrm>
                        <a:off x="3108960" y="3922776"/>
                        <a:ext cx="1508759" cy="50292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E415015-A9BA-4271-BA15-16E7B8DFDCE1}"/>
              </a:ext>
            </a:extLst>
          </p:cNvPr>
          <p:cNvSpPr>
            <a:spLocks noGrp="1"/>
          </p:cNvSpPr>
          <p:nvPr>
            <p:ph idx="13"/>
          </p:nvPr>
        </p:nvSpPr>
        <p:spPr>
          <a:xfrm>
            <a:off x="4526280" y="3899916"/>
            <a:ext cx="2743200" cy="548639"/>
          </a:xfrm>
        </p:spPr>
        <p:txBody>
          <a:bodyPr/>
          <a:lstStyle/>
          <a:p>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 a sequence</a:t>
            </a:r>
            <a:endParaRPr lang="en-US" dirty="0"/>
          </a:p>
        </p:txBody>
      </p:sp>
      <p:graphicFrame>
        <p:nvGraphicFramePr>
          <p:cNvPr id="23" name="Object 22">
            <a:extLst>
              <a:ext uri="{FF2B5EF4-FFF2-40B4-BE49-F238E27FC236}">
                <a16:creationId xmlns:a16="http://schemas.microsoft.com/office/drawing/2014/main" id="{B86711EF-346E-4993-976D-6FCAC02409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8201080"/>
              </p:ext>
            </p:extLst>
          </p:nvPr>
        </p:nvGraphicFramePr>
        <p:xfrm>
          <a:off x="6894576" y="3886200"/>
          <a:ext cx="658368" cy="548640"/>
        </p:xfrm>
        <a:graphic>
          <a:graphicData uri="http://schemas.openxmlformats.org/presentationml/2006/ole">
            <mc:AlternateContent xmlns:mc="http://schemas.openxmlformats.org/markup-compatibility/2006">
              <mc:Choice xmlns:v="urn:schemas-microsoft-com:vml" Requires="v">
                <p:oleObj name="Equation" r:id="rId8" imgW="304560" imgH="253800" progId="Equation.DSMT4">
                  <p:embed/>
                </p:oleObj>
              </mc:Choice>
              <mc:Fallback>
                <p:oleObj name="Equation" r:id="rId8" imgW="304560" imgH="253800" progId="Equation.DSMT4">
                  <p:embed/>
                  <p:pic>
                    <p:nvPicPr>
                      <p:cNvPr id="21" name="Object 20">
                        <a:extLst>
                          <a:ext uri="{FF2B5EF4-FFF2-40B4-BE49-F238E27FC236}">
                            <a16:creationId xmlns:a16="http://schemas.microsoft.com/office/drawing/2014/main" id="{82DBC44A-1995-4ADB-93F7-8B2DE0AEE857}"/>
                          </a:ext>
                        </a:extLst>
                      </p:cNvPr>
                      <p:cNvPicPr/>
                      <p:nvPr/>
                    </p:nvPicPr>
                    <p:blipFill>
                      <a:blip r:embed="rId9"/>
                      <a:stretch>
                        <a:fillRect/>
                      </a:stretch>
                    </p:blipFill>
                    <p:spPr>
                      <a:xfrm>
                        <a:off x="6894576" y="3886200"/>
                        <a:ext cx="658368" cy="54864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34DA81D8-8AB2-4EA7-AB67-E1B78DFA7FE3}"/>
              </a:ext>
            </a:extLst>
          </p:cNvPr>
          <p:cNvSpPr>
            <a:spLocks noGrp="1"/>
          </p:cNvSpPr>
          <p:nvPr>
            <p:ph idx="14"/>
          </p:nvPr>
        </p:nvSpPr>
        <p:spPr>
          <a:xfrm>
            <a:off x="457200" y="3904730"/>
            <a:ext cx="8153400" cy="851417"/>
          </a:xfrm>
        </p:spPr>
        <p:txBody>
          <a:bodyPr/>
          <a:lstStyle/>
          <a:p>
            <a:pPr marL="7022592">
              <a:spcBef>
                <a:spcPts val="0"/>
              </a:spcBef>
              <a:spcAft>
                <a:spcPts val="0"/>
              </a:spcAft>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a:t>
            </a:r>
          </a:p>
          <a:p>
            <a:pPr>
              <a:spcBef>
                <a:spcPts val="0"/>
              </a:spcBef>
              <a:spcAft>
                <a:spcPts val="0"/>
              </a:spcAft>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 of the recurrence relation</a:t>
            </a:r>
            <a:endParaRPr lang="en-US" dirty="0"/>
          </a:p>
        </p:txBody>
      </p:sp>
      <p:graphicFrame>
        <p:nvGraphicFramePr>
          <p:cNvPr id="20" name="Object 12">
            <a:extLst>
              <a:ext uri="{FF2B5EF4-FFF2-40B4-BE49-F238E27FC236}">
                <a16:creationId xmlns:a16="http://schemas.microsoft.com/office/drawing/2014/main" id="{C0B8A0BA-3B9B-4982-A4FA-8704CC47436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7121976"/>
              </p:ext>
            </p:extLst>
          </p:nvPr>
        </p:nvGraphicFramePr>
        <p:xfrm>
          <a:off x="533400" y="4724400"/>
          <a:ext cx="4202112" cy="484188"/>
        </p:xfrm>
        <a:graphic>
          <a:graphicData uri="http://schemas.openxmlformats.org/presentationml/2006/ole">
            <mc:AlternateContent xmlns:mc="http://schemas.openxmlformats.org/markup-compatibility/2006">
              <mc:Choice xmlns:v="urn:schemas-microsoft-com:vml" Requires="v">
                <p:oleObj name="Equation" r:id="rId10" imgW="1981080" imgH="228600" progId="Equation.DSMT4">
                  <p:embed/>
                </p:oleObj>
              </mc:Choice>
              <mc:Fallback>
                <p:oleObj name="Equation" r:id="rId10" imgW="1981080" imgH="228600" progId="Equation.DSMT4">
                  <p:embed/>
                  <p:pic>
                    <p:nvPicPr>
                      <p:cNvPr id="16" name="Object 3">
                        <a:extLst>
                          <a:ext uri="{FF2B5EF4-FFF2-40B4-BE49-F238E27FC236}">
                            <a16:creationId xmlns:a16="http://schemas.microsoft.com/office/drawing/2014/main" id="{4C4266D9-65A8-473D-AE9D-9086A16FE494}"/>
                          </a:ext>
                          <a:ext uri="{C183D7F6-B498-43B3-948B-1728B52AA6E4}">
                            <adec:decorative xmlns:adec="http://schemas.microsoft.com/office/drawing/2017/decorative" val="1"/>
                          </a:ext>
                        </a:extLst>
                      </p:cNvPr>
                      <p:cNvPicPr/>
                      <p:nvPr/>
                    </p:nvPicPr>
                    <p:blipFill>
                      <a:blip r:embed="rId11"/>
                      <a:stretch>
                        <a:fillRect/>
                      </a:stretch>
                    </p:blipFill>
                    <p:spPr>
                      <a:xfrm>
                        <a:off x="533400" y="4724400"/>
                        <a:ext cx="4202112" cy="48418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B1E67C7-7197-4792-98F9-71A111D55961}"/>
              </a:ext>
            </a:extLst>
          </p:cNvPr>
          <p:cNvSpPr>
            <a:spLocks noGrp="1"/>
          </p:cNvSpPr>
          <p:nvPr>
            <p:ph idx="15"/>
          </p:nvPr>
        </p:nvSpPr>
        <p:spPr>
          <a:xfrm>
            <a:off x="448056" y="5325746"/>
            <a:ext cx="1927861" cy="54863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and only if</a:t>
            </a:r>
          </a:p>
        </p:txBody>
      </p:sp>
      <p:graphicFrame>
        <p:nvGraphicFramePr>
          <p:cNvPr id="17" name="Object 3">
            <a:extLst>
              <a:ext uri="{FF2B5EF4-FFF2-40B4-BE49-F238E27FC236}">
                <a16:creationId xmlns:a16="http://schemas.microsoft.com/office/drawing/2014/main" id="{4140CB34-7D81-448E-AE2A-0EA42D3450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3341940"/>
              </p:ext>
            </p:extLst>
          </p:nvPr>
        </p:nvGraphicFramePr>
        <p:xfrm>
          <a:off x="2795588" y="5584825"/>
          <a:ext cx="3552825" cy="511175"/>
        </p:xfrm>
        <a:graphic>
          <a:graphicData uri="http://schemas.openxmlformats.org/presentationml/2006/ole">
            <mc:AlternateContent xmlns:mc="http://schemas.openxmlformats.org/markup-compatibility/2006">
              <mc:Choice xmlns:v="urn:schemas-microsoft-com:vml" Requires="v">
                <p:oleObj name="Equation" r:id="rId12" imgW="1676160" imgH="241200" progId="Equation.DSMT4">
                  <p:embed/>
                </p:oleObj>
              </mc:Choice>
              <mc:Fallback>
                <p:oleObj name="Equation" r:id="rId12" imgW="1676160" imgH="241200" progId="Equation.DSMT4">
                  <p:embed/>
                  <p:pic>
                    <p:nvPicPr>
                      <p:cNvPr id="5" name="Object 3">
                        <a:extLst>
                          <a:ext uri="{C183D7F6-B498-43B3-948B-1728B52AA6E4}">
                            <adec:decorative xmlns:adec="http://schemas.microsoft.com/office/drawing/2017/decorative" val="1"/>
                          </a:ext>
                        </a:extLst>
                      </p:cNvPr>
                      <p:cNvPicPr/>
                      <p:nvPr/>
                    </p:nvPicPr>
                    <p:blipFill>
                      <a:blip r:embed="rId13"/>
                      <a:stretch>
                        <a:fillRect/>
                      </a:stretch>
                    </p:blipFill>
                    <p:spPr>
                      <a:xfrm>
                        <a:off x="2795588" y="5584825"/>
                        <a:ext cx="3552825" cy="51117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9925453-CD2A-4255-8F77-E0E0651E4AF9}"/>
              </a:ext>
            </a:extLst>
          </p:cNvPr>
          <p:cNvSpPr>
            <a:spLocks noGrp="1"/>
          </p:cNvSpPr>
          <p:nvPr>
            <p:ph idx="16"/>
          </p:nvPr>
        </p:nvSpPr>
        <p:spPr>
          <a:xfrm>
            <a:off x="457200" y="6099048"/>
            <a:ext cx="79248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a:t>
            </a:r>
          </a:p>
        </p:txBody>
      </p:sp>
      <p:graphicFrame>
        <p:nvGraphicFramePr>
          <p:cNvPr id="26" name="Object 25">
            <a:extLst>
              <a:ext uri="{FF2B5EF4-FFF2-40B4-BE49-F238E27FC236}">
                <a16:creationId xmlns:a16="http://schemas.microsoft.com/office/drawing/2014/main" id="{C6FEAF7B-B360-4078-932D-E57B3AF26F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2964503"/>
              </p:ext>
            </p:extLst>
          </p:nvPr>
        </p:nvGraphicFramePr>
        <p:xfrm>
          <a:off x="3495039" y="6117336"/>
          <a:ext cx="1457961" cy="452471"/>
        </p:xfrm>
        <a:graphic>
          <a:graphicData uri="http://schemas.openxmlformats.org/presentationml/2006/ole">
            <mc:AlternateContent xmlns:mc="http://schemas.openxmlformats.org/markup-compatibility/2006">
              <mc:Choice xmlns:v="urn:schemas-microsoft-com:vml" Requires="v">
                <p:oleObj name="Equation" r:id="rId14" imgW="736560" imgH="228600" progId="Equation.DSMT4">
                  <p:embed/>
                </p:oleObj>
              </mc:Choice>
              <mc:Fallback>
                <p:oleObj name="Equation" r:id="rId14" imgW="736560" imgH="228600" progId="Equation.DSMT4">
                  <p:embed/>
                  <p:pic>
                    <p:nvPicPr>
                      <p:cNvPr id="0" name=""/>
                      <p:cNvPicPr/>
                      <p:nvPr/>
                    </p:nvPicPr>
                    <p:blipFill>
                      <a:blip r:embed="rId15"/>
                      <a:stretch>
                        <a:fillRect/>
                      </a:stretch>
                    </p:blipFill>
                    <p:spPr>
                      <a:xfrm>
                        <a:off x="3495039" y="6117336"/>
                        <a:ext cx="1457961" cy="452471"/>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3DD459C-B6FF-435C-8329-370D579D321B}"/>
              </a:ext>
            </a:extLst>
          </p:cNvPr>
          <p:cNvSpPr>
            <a:spLocks noGrp="1"/>
          </p:cNvSpPr>
          <p:nvPr>
            <p:ph idx="17"/>
          </p:nvPr>
        </p:nvSpPr>
        <p:spPr>
          <a:xfrm>
            <a:off x="4873752" y="6096000"/>
            <a:ext cx="2103119" cy="46292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are constants.</a:t>
            </a:r>
            <a:endParaRPr lang="en-US" dirty="0"/>
          </a:p>
        </p:txBody>
      </p:sp>
      <p:sp>
        <p:nvSpPr>
          <p:cNvPr id="15" name="Slide Number Placeholder 5">
            <a:extLst>
              <a:ext uri="{FF2B5EF4-FFF2-40B4-BE49-F238E27FC236}">
                <a16:creationId xmlns:a16="http://schemas.microsoft.com/office/drawing/2014/main" id="{DBAC880C-6B42-456E-BDE4-26439AE514B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27</a:t>
            </a:fld>
            <a:endParaRPr lang="en-US" dirty="0">
              <a:solidFill>
                <a:schemeClr val="bg1"/>
              </a:solidFill>
              <a:latin typeface="Calibri (Body)"/>
            </a:endParaRPr>
          </a:p>
        </p:txBody>
      </p:sp>
    </p:spTree>
    <p:extLst>
      <p:ext uri="{BB962C8B-B14F-4D97-AF65-F5344CB8AC3E}">
        <p14:creationId xmlns:p14="http://schemas.microsoft.com/office/powerpoint/2010/main" val="14848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F486-A0E5-4A68-B3C0-7B48C05ECFDE}"/>
              </a:ext>
            </a:extLst>
          </p:cNvPr>
          <p:cNvSpPr>
            <a:spLocks noGrp="1"/>
          </p:cNvSpPr>
          <p:nvPr>
            <p:ph type="title"/>
          </p:nvPr>
        </p:nvSpPr>
        <p:spPr/>
        <p:txBody>
          <a:bodyPr/>
          <a:lstStyle/>
          <a:p>
            <a:r>
              <a:rPr lang="en-US" dirty="0">
                <a:latin typeface="+mj-lt"/>
              </a:rPr>
              <a:t>The General Case with Repeated Roots Allowed</a:t>
            </a:r>
            <a:endParaRPr lang="en-US" dirty="0"/>
          </a:p>
        </p:txBody>
      </p:sp>
      <p:sp>
        <p:nvSpPr>
          <p:cNvPr id="3" name="Content Placeholder 2">
            <a:extLst>
              <a:ext uri="{FF2B5EF4-FFF2-40B4-BE49-F238E27FC236}">
                <a16:creationId xmlns:a16="http://schemas.microsoft.com/office/drawing/2014/main" id="{33C42BAA-BBF0-4997-BBC1-87DB4A9CED94}"/>
              </a:ext>
            </a:extLst>
          </p:cNvPr>
          <p:cNvSpPr>
            <a:spLocks noGrp="1"/>
          </p:cNvSpPr>
          <p:nvPr>
            <p:ph idx="1"/>
          </p:nvPr>
        </p:nvSpPr>
        <p:spPr>
          <a:xfrm>
            <a:off x="457200" y="1295400"/>
            <a:ext cx="8077200" cy="8382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Theorem </a:t>
            </a:r>
            <a:r>
              <a:rPr kumimoji="0" lang="en-US" sz="24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4</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a:t>
            </a:r>
          </a:p>
        </p:txBody>
      </p:sp>
      <p:graphicFrame>
        <p:nvGraphicFramePr>
          <p:cNvPr id="29" name="Object 28">
            <a:extLst>
              <a:ext uri="{FF2B5EF4-FFF2-40B4-BE49-F238E27FC236}">
                <a16:creationId xmlns:a16="http://schemas.microsoft.com/office/drawing/2014/main" id="{E3BC3663-CD92-4341-B6A6-70248806BF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1228736"/>
              </p:ext>
            </p:extLst>
          </p:nvPr>
        </p:nvGraphicFramePr>
        <p:xfrm>
          <a:off x="2459736" y="1307592"/>
          <a:ext cx="1399031" cy="466344"/>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24" name="Object 23">
                        <a:extLst>
                          <a:ext uri="{FF2B5EF4-FFF2-40B4-BE49-F238E27FC236}">
                            <a16:creationId xmlns:a16="http://schemas.microsoft.com/office/drawing/2014/main" id="{E9988022-5C1D-407E-AC21-BEEF9F8256A3}"/>
                          </a:ext>
                        </a:extLst>
                      </p:cNvPr>
                      <p:cNvPicPr/>
                      <p:nvPr/>
                    </p:nvPicPr>
                    <p:blipFill>
                      <a:blip r:embed="rId3"/>
                      <a:stretch>
                        <a:fillRect/>
                      </a:stretch>
                    </p:blipFill>
                    <p:spPr>
                      <a:xfrm>
                        <a:off x="2459736" y="1307592"/>
                        <a:ext cx="1399031" cy="46634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1F95062-2428-4C6D-99F5-247FD27980ED}"/>
              </a:ext>
            </a:extLst>
          </p:cNvPr>
          <p:cNvSpPr>
            <a:spLocks noGrp="1"/>
          </p:cNvSpPr>
          <p:nvPr>
            <p:ph idx="10"/>
          </p:nvPr>
        </p:nvSpPr>
        <p:spPr>
          <a:xfrm>
            <a:off x="3794760" y="1286554"/>
            <a:ext cx="4904233" cy="379159"/>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real numbers. Suppose that the</a:t>
            </a:r>
            <a:endParaRPr lang="en-US" dirty="0"/>
          </a:p>
        </p:txBody>
      </p:sp>
      <p:sp>
        <p:nvSpPr>
          <p:cNvPr id="5" name="Content Placeholder 4">
            <a:extLst>
              <a:ext uri="{FF2B5EF4-FFF2-40B4-BE49-F238E27FC236}">
                <a16:creationId xmlns:a16="http://schemas.microsoft.com/office/drawing/2014/main" id="{0EF5CDA5-4EDF-4FDD-9A25-C46966E32B24}"/>
              </a:ext>
            </a:extLst>
          </p:cNvPr>
          <p:cNvSpPr>
            <a:spLocks noGrp="1"/>
          </p:cNvSpPr>
          <p:nvPr>
            <p:ph idx="11"/>
          </p:nvPr>
        </p:nvSpPr>
        <p:spPr>
          <a:xfrm>
            <a:off x="457667" y="1675053"/>
            <a:ext cx="3140658" cy="48669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characteristic equation</a:t>
            </a:r>
            <a:endParaRPr lang="en-US" dirty="0"/>
          </a:p>
        </p:txBody>
      </p:sp>
      <p:graphicFrame>
        <p:nvGraphicFramePr>
          <p:cNvPr id="26" name="Object 3">
            <a:extLst>
              <a:ext uri="{FF2B5EF4-FFF2-40B4-BE49-F238E27FC236}">
                <a16:creationId xmlns:a16="http://schemas.microsoft.com/office/drawing/2014/main" id="{8AC2BF03-6E51-4DD3-834F-0B34B57F93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7694435"/>
              </p:ext>
            </p:extLst>
          </p:nvPr>
        </p:nvGraphicFramePr>
        <p:xfrm>
          <a:off x="3155950" y="2111375"/>
          <a:ext cx="2830513" cy="479425"/>
        </p:xfrm>
        <a:graphic>
          <a:graphicData uri="http://schemas.openxmlformats.org/presentationml/2006/ole">
            <mc:AlternateContent xmlns:mc="http://schemas.openxmlformats.org/markup-compatibility/2006">
              <mc:Choice xmlns:v="urn:schemas-microsoft-com:vml" Requires="v">
                <p:oleObj name="Equation" r:id="rId4" imgW="1422360" imgH="241200" progId="Equation.DSMT4">
                  <p:embed/>
                </p:oleObj>
              </mc:Choice>
              <mc:Fallback>
                <p:oleObj name="Equation" r:id="rId4" imgW="1422360" imgH="241200" progId="Equation.DSMT4">
                  <p:embed/>
                  <p:pic>
                    <p:nvPicPr>
                      <p:cNvPr id="3" name="Object 3">
                        <a:extLst>
                          <a:ext uri="{C183D7F6-B498-43B3-948B-1728B52AA6E4}">
                            <adec:decorative xmlns:adec="http://schemas.microsoft.com/office/drawing/2017/decorative" val="1"/>
                          </a:ext>
                        </a:extLst>
                      </p:cNvPr>
                      <p:cNvPicPr/>
                      <p:nvPr/>
                    </p:nvPicPr>
                    <p:blipFill>
                      <a:blip r:embed="rId5"/>
                      <a:stretch>
                        <a:fillRect/>
                      </a:stretch>
                    </p:blipFill>
                    <p:spPr>
                      <a:xfrm>
                        <a:off x="3155950" y="2111375"/>
                        <a:ext cx="2830513" cy="47942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CAD7DBF-C19C-4647-B321-193B1749A747}"/>
              </a:ext>
            </a:extLst>
          </p:cNvPr>
          <p:cNvSpPr>
            <a:spLocks noGrp="1"/>
          </p:cNvSpPr>
          <p:nvPr>
            <p:ph idx="12"/>
          </p:nvPr>
        </p:nvSpPr>
        <p:spPr>
          <a:xfrm>
            <a:off x="457200" y="2587752"/>
            <a:ext cx="8458200" cy="152704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has</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distinct roots</a:t>
            </a:r>
          </a:p>
        </p:txBody>
      </p:sp>
      <p:graphicFrame>
        <p:nvGraphicFramePr>
          <p:cNvPr id="30" name="Object 29">
            <a:extLst>
              <a:ext uri="{FF2B5EF4-FFF2-40B4-BE49-F238E27FC236}">
                <a16:creationId xmlns:a16="http://schemas.microsoft.com/office/drawing/2014/main" id="{BEB2D5BE-18FB-4EB5-B974-D7915F315FA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7214655"/>
              </p:ext>
            </p:extLst>
          </p:nvPr>
        </p:nvGraphicFramePr>
        <p:xfrm>
          <a:off x="2862072" y="2596896"/>
          <a:ext cx="1321469" cy="475488"/>
        </p:xfrm>
        <a:graphic>
          <a:graphicData uri="http://schemas.openxmlformats.org/presentationml/2006/ole">
            <mc:AlternateContent xmlns:mc="http://schemas.openxmlformats.org/markup-compatibility/2006">
              <mc:Choice xmlns:v="urn:schemas-microsoft-com:vml" Requires="v">
                <p:oleObj name="Equation" r:id="rId6" imgW="634680" imgH="228600" progId="Equation.DSMT4">
                  <p:embed/>
                </p:oleObj>
              </mc:Choice>
              <mc:Fallback>
                <p:oleObj name="Equation" r:id="rId6" imgW="634680" imgH="228600" progId="Equation.DSMT4">
                  <p:embed/>
                  <p:pic>
                    <p:nvPicPr>
                      <p:cNvPr id="25" name="Object 24">
                        <a:extLst>
                          <a:ext uri="{FF2B5EF4-FFF2-40B4-BE49-F238E27FC236}">
                            <a16:creationId xmlns:a16="http://schemas.microsoft.com/office/drawing/2014/main" id="{8104218F-70FB-46F1-93F6-F778EF432956}"/>
                          </a:ext>
                        </a:extLst>
                      </p:cNvPr>
                      <p:cNvPicPr/>
                      <p:nvPr/>
                    </p:nvPicPr>
                    <p:blipFill>
                      <a:blip r:embed="rId7"/>
                      <a:stretch>
                        <a:fillRect/>
                      </a:stretch>
                    </p:blipFill>
                    <p:spPr>
                      <a:xfrm>
                        <a:off x="2862072" y="2596896"/>
                        <a:ext cx="1321469" cy="4754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88AF5ACD-6937-4AC7-9539-B6CF54B51DEC}"/>
              </a:ext>
            </a:extLst>
          </p:cNvPr>
          <p:cNvSpPr>
            <a:spLocks noGrp="1"/>
          </p:cNvSpPr>
          <p:nvPr>
            <p:ph idx="13"/>
          </p:nvPr>
        </p:nvSpPr>
        <p:spPr>
          <a:xfrm>
            <a:off x="4107341" y="2591404"/>
            <a:ext cx="2590800" cy="47059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multiplicities</a:t>
            </a:r>
            <a:endParaRPr lang="en-US" dirty="0"/>
          </a:p>
        </p:txBody>
      </p:sp>
      <p:graphicFrame>
        <p:nvGraphicFramePr>
          <p:cNvPr id="31" name="Object 30">
            <a:extLst>
              <a:ext uri="{FF2B5EF4-FFF2-40B4-BE49-F238E27FC236}">
                <a16:creationId xmlns:a16="http://schemas.microsoft.com/office/drawing/2014/main" id="{A6B4A587-AD5D-403E-8CE2-E9CDE5B423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340521"/>
              </p:ext>
            </p:extLst>
          </p:nvPr>
        </p:nvGraphicFramePr>
        <p:xfrm>
          <a:off x="6446520" y="2606040"/>
          <a:ext cx="1792224" cy="448056"/>
        </p:xfrm>
        <a:graphic>
          <a:graphicData uri="http://schemas.openxmlformats.org/presentationml/2006/ole">
            <mc:AlternateContent xmlns:mc="http://schemas.openxmlformats.org/markup-compatibility/2006">
              <mc:Choice xmlns:v="urn:schemas-microsoft-com:vml" Requires="v">
                <p:oleObj name="Equation" r:id="rId8" imgW="914400" imgH="228600" progId="Equation.DSMT4">
                  <p:embed/>
                </p:oleObj>
              </mc:Choice>
              <mc:Fallback>
                <p:oleObj name="Equation" r:id="rId8" imgW="914400" imgH="228600" progId="Equation.DSMT4">
                  <p:embed/>
                  <p:pic>
                    <p:nvPicPr>
                      <p:cNvPr id="0" name=""/>
                      <p:cNvPicPr/>
                      <p:nvPr/>
                    </p:nvPicPr>
                    <p:blipFill>
                      <a:blip r:embed="rId9"/>
                      <a:stretch>
                        <a:fillRect/>
                      </a:stretch>
                    </p:blipFill>
                    <p:spPr>
                      <a:xfrm>
                        <a:off x="6446520" y="2606040"/>
                        <a:ext cx="1792224" cy="44805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90EBCA6-E1BB-4E59-B305-28363F92DC3B}"/>
              </a:ext>
            </a:extLst>
          </p:cNvPr>
          <p:cNvSpPr>
            <a:spLocks noGrp="1"/>
          </p:cNvSpPr>
          <p:nvPr>
            <p:ph idx="14"/>
          </p:nvPr>
        </p:nvSpPr>
        <p:spPr>
          <a:xfrm>
            <a:off x="457200" y="2946796"/>
            <a:ext cx="2819400" cy="43412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respectively so that</a:t>
            </a:r>
            <a:endParaRPr lang="en-US" dirty="0"/>
          </a:p>
        </p:txBody>
      </p:sp>
      <p:graphicFrame>
        <p:nvGraphicFramePr>
          <p:cNvPr id="32" name="Object 31">
            <a:extLst>
              <a:ext uri="{FF2B5EF4-FFF2-40B4-BE49-F238E27FC236}">
                <a16:creationId xmlns:a16="http://schemas.microsoft.com/office/drawing/2014/main" id="{FB5FB860-6C8C-4D0B-A3ED-21169375E2B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1748722"/>
              </p:ext>
            </p:extLst>
          </p:nvPr>
        </p:nvGraphicFramePr>
        <p:xfrm>
          <a:off x="2990088" y="2980944"/>
          <a:ext cx="780289" cy="438912"/>
        </p:xfrm>
        <a:graphic>
          <a:graphicData uri="http://schemas.openxmlformats.org/presentationml/2006/ole">
            <mc:AlternateContent xmlns:mc="http://schemas.openxmlformats.org/markup-compatibility/2006">
              <mc:Choice xmlns:v="urn:schemas-microsoft-com:vml" Requires="v">
                <p:oleObj name="Equation" r:id="rId10" imgW="406080" imgH="228600" progId="Equation.DSMT4">
                  <p:embed/>
                </p:oleObj>
              </mc:Choice>
              <mc:Fallback>
                <p:oleObj name="Equation" r:id="rId10" imgW="406080" imgH="228600" progId="Equation.DSMT4">
                  <p:embed/>
                  <p:pic>
                    <p:nvPicPr>
                      <p:cNvPr id="0" name=""/>
                      <p:cNvPicPr/>
                      <p:nvPr/>
                    </p:nvPicPr>
                    <p:blipFill>
                      <a:blip r:embed="rId11"/>
                      <a:stretch>
                        <a:fillRect/>
                      </a:stretch>
                    </p:blipFill>
                    <p:spPr>
                      <a:xfrm>
                        <a:off x="2990088" y="2980944"/>
                        <a:ext cx="780289" cy="43891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9B12844-52FA-4096-8C36-DD0F8E264948}"/>
              </a:ext>
            </a:extLst>
          </p:cNvPr>
          <p:cNvSpPr>
            <a:spLocks noGrp="1"/>
          </p:cNvSpPr>
          <p:nvPr>
            <p:ph idx="15"/>
          </p:nvPr>
        </p:nvSpPr>
        <p:spPr>
          <a:xfrm>
            <a:off x="3728163" y="2944368"/>
            <a:ext cx="3140658" cy="43412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i</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a:t>
            </a:r>
            <a:endParaRPr lang="en-US" dirty="0"/>
          </a:p>
        </p:txBody>
      </p:sp>
      <p:graphicFrame>
        <p:nvGraphicFramePr>
          <p:cNvPr id="33" name="Object 32">
            <a:extLst>
              <a:ext uri="{FF2B5EF4-FFF2-40B4-BE49-F238E27FC236}">
                <a16:creationId xmlns:a16="http://schemas.microsoft.com/office/drawing/2014/main" id="{CFA579A2-9D84-4699-91BF-A7DEFB68C1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7640356"/>
              </p:ext>
            </p:extLst>
          </p:nvPr>
        </p:nvGraphicFramePr>
        <p:xfrm>
          <a:off x="6492240" y="2971800"/>
          <a:ext cx="2016252" cy="448056"/>
        </p:xfrm>
        <a:graphic>
          <a:graphicData uri="http://schemas.openxmlformats.org/presentationml/2006/ole">
            <mc:AlternateContent xmlns:mc="http://schemas.openxmlformats.org/markup-compatibility/2006">
              <mc:Choice xmlns:v="urn:schemas-microsoft-com:vml" Requires="v">
                <p:oleObj name="Equation" r:id="rId12" imgW="1028520" imgH="228600" progId="Equation.DSMT4">
                  <p:embed/>
                </p:oleObj>
              </mc:Choice>
              <mc:Fallback>
                <p:oleObj name="Equation" r:id="rId12" imgW="1028520" imgH="228600" progId="Equation.DSMT4">
                  <p:embed/>
                  <p:pic>
                    <p:nvPicPr>
                      <p:cNvPr id="0" name=""/>
                      <p:cNvPicPr/>
                      <p:nvPr/>
                    </p:nvPicPr>
                    <p:blipFill>
                      <a:blip r:embed="rId13"/>
                      <a:stretch>
                        <a:fillRect/>
                      </a:stretch>
                    </p:blipFill>
                    <p:spPr>
                      <a:xfrm>
                        <a:off x="6492240" y="2971800"/>
                        <a:ext cx="2016252" cy="44805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2A5A28E-82FC-4B06-918E-9CE47CFABECB}"/>
              </a:ext>
            </a:extLst>
          </p:cNvPr>
          <p:cNvSpPr>
            <a:spLocks noGrp="1"/>
          </p:cNvSpPr>
          <p:nvPr>
            <p:ph idx="16"/>
          </p:nvPr>
        </p:nvSpPr>
        <p:spPr>
          <a:xfrm>
            <a:off x="457200" y="3323085"/>
            <a:ext cx="3127248" cy="398587"/>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Then a sequence</a:t>
            </a:r>
            <a:endParaRPr lang="en-US" dirty="0"/>
          </a:p>
        </p:txBody>
      </p:sp>
      <p:graphicFrame>
        <p:nvGraphicFramePr>
          <p:cNvPr id="34" name="Object 33">
            <a:extLst>
              <a:ext uri="{FF2B5EF4-FFF2-40B4-BE49-F238E27FC236}">
                <a16:creationId xmlns:a16="http://schemas.microsoft.com/office/drawing/2014/main" id="{C9342394-5540-4282-818A-11345AF88E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5484583"/>
              </p:ext>
            </p:extLst>
          </p:nvPr>
        </p:nvGraphicFramePr>
        <p:xfrm>
          <a:off x="3163824" y="3310128"/>
          <a:ext cx="603504" cy="502920"/>
        </p:xfrm>
        <a:graphic>
          <a:graphicData uri="http://schemas.openxmlformats.org/presentationml/2006/ole">
            <mc:AlternateContent xmlns:mc="http://schemas.openxmlformats.org/markup-compatibility/2006">
              <mc:Choice xmlns:v="urn:schemas-microsoft-com:vml" Requires="v">
                <p:oleObj name="Equation" r:id="rId14" imgW="304560" imgH="253800" progId="Equation.DSMT4">
                  <p:embed/>
                </p:oleObj>
              </mc:Choice>
              <mc:Fallback>
                <p:oleObj name="Equation" r:id="rId14" imgW="304560" imgH="253800" progId="Equation.DSMT4">
                  <p:embed/>
                  <p:pic>
                    <p:nvPicPr>
                      <p:cNvPr id="0" name=""/>
                      <p:cNvPicPr/>
                      <p:nvPr/>
                    </p:nvPicPr>
                    <p:blipFill>
                      <a:blip r:embed="rId15"/>
                      <a:stretch>
                        <a:fillRect/>
                      </a:stretch>
                    </p:blipFill>
                    <p:spPr>
                      <a:xfrm>
                        <a:off x="3163824" y="3310128"/>
                        <a:ext cx="603504" cy="50292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1E90D193-2060-4DA7-BC4A-440A3294AB7E}"/>
              </a:ext>
            </a:extLst>
          </p:cNvPr>
          <p:cNvSpPr>
            <a:spLocks noGrp="1"/>
          </p:cNvSpPr>
          <p:nvPr>
            <p:ph idx="17"/>
          </p:nvPr>
        </p:nvSpPr>
        <p:spPr>
          <a:xfrm>
            <a:off x="3694176" y="3313176"/>
            <a:ext cx="5111037" cy="574346"/>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of the recurrence relation</a:t>
            </a:r>
            <a:endParaRPr lang="en-US" dirty="0"/>
          </a:p>
        </p:txBody>
      </p:sp>
      <p:graphicFrame>
        <p:nvGraphicFramePr>
          <p:cNvPr id="27" name="Object 5">
            <a:extLst>
              <a:ext uri="{FF2B5EF4-FFF2-40B4-BE49-F238E27FC236}">
                <a16:creationId xmlns:a16="http://schemas.microsoft.com/office/drawing/2014/main" id="{72372946-3094-48BE-BD85-6FA83BE765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5421382"/>
              </p:ext>
            </p:extLst>
          </p:nvPr>
        </p:nvGraphicFramePr>
        <p:xfrm>
          <a:off x="2486025" y="3802063"/>
          <a:ext cx="3954463" cy="465137"/>
        </p:xfrm>
        <a:graphic>
          <a:graphicData uri="http://schemas.openxmlformats.org/presentationml/2006/ole">
            <mc:AlternateContent xmlns:mc="http://schemas.openxmlformats.org/markup-compatibility/2006">
              <mc:Choice xmlns:v="urn:schemas-microsoft-com:vml" Requires="v">
                <p:oleObj name="Equation" r:id="rId16" imgW="1942920" imgH="228600" progId="Equation.DSMT4">
                  <p:embed/>
                </p:oleObj>
              </mc:Choice>
              <mc:Fallback>
                <p:oleObj name="Equation" r:id="rId16" imgW="1942920" imgH="228600" progId="Equation.DSMT4">
                  <p:embed/>
                  <p:pic>
                    <p:nvPicPr>
                      <p:cNvPr id="4" name="Object 5">
                        <a:extLst>
                          <a:ext uri="{C183D7F6-B498-43B3-948B-1728B52AA6E4}">
                            <adec:decorative xmlns:adec="http://schemas.microsoft.com/office/drawing/2017/decorative" val="1"/>
                          </a:ext>
                        </a:extLst>
                      </p:cNvPr>
                      <p:cNvPicPr/>
                      <p:nvPr/>
                    </p:nvPicPr>
                    <p:blipFill>
                      <a:blip r:embed="rId17"/>
                      <a:stretch>
                        <a:fillRect/>
                      </a:stretch>
                    </p:blipFill>
                    <p:spPr>
                      <a:xfrm>
                        <a:off x="2486025" y="3802063"/>
                        <a:ext cx="3954463" cy="46513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DD555D9-CE6E-4BB5-8253-136F31794B76}"/>
              </a:ext>
            </a:extLst>
          </p:cNvPr>
          <p:cNvSpPr>
            <a:spLocks noGrp="1"/>
          </p:cNvSpPr>
          <p:nvPr>
            <p:ph idx="19"/>
          </p:nvPr>
        </p:nvSpPr>
        <p:spPr>
          <a:xfrm>
            <a:off x="457200" y="4343400"/>
            <a:ext cx="1981200" cy="3810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1" u="none" strike="noStrike" kern="1200" cap="none" spc="0" normalizeH="0" baseline="-2500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if and only if</a:t>
            </a:r>
          </a:p>
        </p:txBody>
      </p:sp>
      <p:graphicFrame>
        <p:nvGraphicFramePr>
          <p:cNvPr id="28" name="Object 7">
            <a:extLst>
              <a:ext uri="{FF2B5EF4-FFF2-40B4-BE49-F238E27FC236}">
                <a16:creationId xmlns:a16="http://schemas.microsoft.com/office/drawing/2014/main" id="{231A8A44-6E43-4DF5-A349-2F02694971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9979080"/>
              </p:ext>
            </p:extLst>
          </p:nvPr>
        </p:nvGraphicFramePr>
        <p:xfrm>
          <a:off x="2486025" y="4297680"/>
          <a:ext cx="5402263" cy="1817687"/>
        </p:xfrm>
        <a:graphic>
          <a:graphicData uri="http://schemas.openxmlformats.org/presentationml/2006/ole">
            <mc:AlternateContent xmlns:mc="http://schemas.openxmlformats.org/markup-compatibility/2006">
              <mc:Choice xmlns:v="urn:schemas-microsoft-com:vml" Requires="v">
                <p:oleObj name="Equation" r:id="rId18" imgW="2654280" imgH="888840" progId="Equation.DSMT4">
                  <p:embed/>
                </p:oleObj>
              </mc:Choice>
              <mc:Fallback>
                <p:oleObj name="Equation" r:id="rId18" imgW="2654280" imgH="888840" progId="Equation.DSMT4">
                  <p:embed/>
                  <p:pic>
                    <p:nvPicPr>
                      <p:cNvPr id="14" name="Object 7">
                        <a:extLst>
                          <a:ext uri="{C183D7F6-B498-43B3-948B-1728B52AA6E4}">
                            <adec:decorative xmlns:adec="http://schemas.microsoft.com/office/drawing/2017/decorative" val="1"/>
                          </a:ext>
                        </a:extLst>
                      </p:cNvPr>
                      <p:cNvPicPr/>
                      <p:nvPr/>
                    </p:nvPicPr>
                    <p:blipFill>
                      <a:blip r:embed="rId19"/>
                      <a:stretch>
                        <a:fillRect/>
                      </a:stretch>
                    </p:blipFill>
                    <p:spPr>
                      <a:xfrm>
                        <a:off x="2486025" y="4297680"/>
                        <a:ext cx="5402263" cy="181768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F19ACA2-2617-4871-B5AA-401B5C996C34}"/>
              </a:ext>
            </a:extLst>
          </p:cNvPr>
          <p:cNvSpPr>
            <a:spLocks noGrp="1"/>
          </p:cNvSpPr>
          <p:nvPr>
            <p:ph idx="20"/>
          </p:nvPr>
        </p:nvSpPr>
        <p:spPr>
          <a:xfrm>
            <a:off x="457200" y="6099048"/>
            <a:ext cx="4114800" cy="53242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a:t>
            </a:r>
          </a:p>
        </p:txBody>
      </p:sp>
      <p:graphicFrame>
        <p:nvGraphicFramePr>
          <p:cNvPr id="35" name="Object 34">
            <a:extLst>
              <a:ext uri="{FF2B5EF4-FFF2-40B4-BE49-F238E27FC236}">
                <a16:creationId xmlns:a16="http://schemas.microsoft.com/office/drawing/2014/main" id="{EEA132A1-3414-4847-B0B2-E86B62FB5E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2295188"/>
              </p:ext>
            </p:extLst>
          </p:nvPr>
        </p:nvGraphicFramePr>
        <p:xfrm>
          <a:off x="3584448" y="6132090"/>
          <a:ext cx="440742" cy="466344"/>
        </p:xfrm>
        <a:graphic>
          <a:graphicData uri="http://schemas.openxmlformats.org/presentationml/2006/ole">
            <mc:AlternateContent xmlns:mc="http://schemas.openxmlformats.org/markup-compatibility/2006">
              <mc:Choice xmlns:v="urn:schemas-microsoft-com:vml" Requires="v">
                <p:oleObj name="Equation" r:id="rId20" imgW="228600" imgH="241200" progId="Equation.DSMT4">
                  <p:embed/>
                </p:oleObj>
              </mc:Choice>
              <mc:Fallback>
                <p:oleObj name="Equation" r:id="rId20" imgW="228600" imgH="241200" progId="Equation.DSMT4">
                  <p:embed/>
                  <p:pic>
                    <p:nvPicPr>
                      <p:cNvPr id="0" name=""/>
                      <p:cNvPicPr/>
                      <p:nvPr/>
                    </p:nvPicPr>
                    <p:blipFill>
                      <a:blip r:embed="rId21"/>
                      <a:stretch>
                        <a:fillRect/>
                      </a:stretch>
                    </p:blipFill>
                    <p:spPr>
                      <a:xfrm>
                        <a:off x="3584448" y="6132090"/>
                        <a:ext cx="440742" cy="466344"/>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32A574B6-D1F5-49E2-870D-C8240D35EBA9}"/>
              </a:ext>
            </a:extLst>
          </p:cNvPr>
          <p:cNvSpPr>
            <a:spLocks noGrp="1"/>
          </p:cNvSpPr>
          <p:nvPr>
            <p:ph idx="21"/>
          </p:nvPr>
        </p:nvSpPr>
        <p:spPr>
          <a:xfrm>
            <a:off x="3941064" y="6105143"/>
            <a:ext cx="4876800" cy="39125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are constants for 1≤ </a:t>
            </a:r>
            <a:r>
              <a:rPr kumimoji="0" lang="en-US" sz="2400" b="0" i="1" u="none" strike="noStrike" kern="1200" cap="none" spc="0" normalizeH="0" baseline="0" noProof="0" dirty="0" err="1">
                <a:ln>
                  <a:noFill/>
                </a:ln>
                <a:solidFill>
                  <a:prstClr val="black"/>
                </a:solidFill>
                <a:effectLst/>
                <a:uLnTx/>
                <a:uFillTx/>
                <a:latin typeface="Calibri (Body)"/>
                <a:ea typeface="Cambria Math"/>
                <a:cs typeface="Arial" panose="020B0604020202020204" pitchFamily="34" charset="0"/>
              </a:rPr>
              <a:t>i</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and 0≤ </a:t>
            </a:r>
            <a:r>
              <a:rPr kumimoji="0" lang="en-US" sz="24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j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endParaRPr lang="en-US" dirty="0"/>
          </a:p>
        </p:txBody>
      </p:sp>
      <p:graphicFrame>
        <p:nvGraphicFramePr>
          <p:cNvPr id="36" name="Object 35">
            <a:extLst>
              <a:ext uri="{FF2B5EF4-FFF2-40B4-BE49-F238E27FC236}">
                <a16:creationId xmlns:a16="http://schemas.microsoft.com/office/drawing/2014/main" id="{592E04DF-9CB8-4A3B-AF7F-61FD197968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9240846"/>
              </p:ext>
            </p:extLst>
          </p:nvPr>
        </p:nvGraphicFramePr>
        <p:xfrm>
          <a:off x="8305800" y="6117336"/>
          <a:ext cx="647192" cy="448056"/>
        </p:xfrm>
        <a:graphic>
          <a:graphicData uri="http://schemas.openxmlformats.org/presentationml/2006/ole">
            <mc:AlternateContent xmlns:mc="http://schemas.openxmlformats.org/markup-compatibility/2006">
              <mc:Choice xmlns:v="urn:schemas-microsoft-com:vml" Requires="v">
                <p:oleObj name="Equation" r:id="rId22" imgW="330120" imgH="228600" progId="Equation.DSMT4">
                  <p:embed/>
                </p:oleObj>
              </mc:Choice>
              <mc:Fallback>
                <p:oleObj name="Equation" r:id="rId22" imgW="330120" imgH="228600" progId="Equation.DSMT4">
                  <p:embed/>
                  <p:pic>
                    <p:nvPicPr>
                      <p:cNvPr id="0" name=""/>
                      <p:cNvPicPr/>
                      <p:nvPr/>
                    </p:nvPicPr>
                    <p:blipFill>
                      <a:blip r:embed="rId23"/>
                      <a:stretch>
                        <a:fillRect/>
                      </a:stretch>
                    </p:blipFill>
                    <p:spPr>
                      <a:xfrm>
                        <a:off x="8305800" y="6117336"/>
                        <a:ext cx="647192" cy="448056"/>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DD0450E6-1A0E-4199-92AE-2CC385D79E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28</a:t>
            </a:fld>
            <a:endParaRPr lang="en-US" dirty="0">
              <a:solidFill>
                <a:schemeClr val="bg1"/>
              </a:solidFill>
              <a:latin typeface="Calibri (Body)"/>
            </a:endParaRPr>
          </a:p>
        </p:txBody>
      </p:sp>
    </p:spTree>
    <p:extLst>
      <p:ext uri="{BB962C8B-B14F-4D97-AF65-F5344CB8AC3E}">
        <p14:creationId xmlns:p14="http://schemas.microsoft.com/office/powerpoint/2010/main" val="137164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DEAA-6E70-403D-B5B8-6B8CEDA2D8E6}"/>
              </a:ext>
            </a:extLst>
          </p:cNvPr>
          <p:cNvSpPr>
            <a:spLocks noGrp="1"/>
          </p:cNvSpPr>
          <p:nvPr>
            <p:ph type="title"/>
          </p:nvPr>
        </p:nvSpPr>
        <p:spPr/>
        <p:txBody>
          <a:bodyPr/>
          <a:lstStyle/>
          <a:p>
            <a:r>
              <a:rPr lang="en-US" dirty="0">
                <a:latin typeface="+mj-lt"/>
              </a:rPr>
              <a:t>Linear Nonhomogeneous Recurrence Relations with Constant Coefficients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7D3B46D4-88B0-45D0-8A92-246A1267B49F}"/>
              </a:ext>
            </a:extLst>
          </p:cNvPr>
          <p:cNvSpPr>
            <a:spLocks noGrp="1"/>
          </p:cNvSpPr>
          <p:nvPr>
            <p:ph idx="1"/>
          </p:nvPr>
        </p:nvSpPr>
        <p:spPr>
          <a:xfrm>
            <a:off x="457200" y="1295399"/>
            <a:ext cx="7924800" cy="150304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linear nonhomogeneous recurrence relation with constant coefficients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recurrence relation of the form:</a:t>
            </a:r>
          </a:p>
        </p:txBody>
      </p:sp>
      <p:graphicFrame>
        <p:nvGraphicFramePr>
          <p:cNvPr id="15" name="Object 3">
            <a:extLst>
              <a:ext uri="{FF2B5EF4-FFF2-40B4-BE49-F238E27FC236}">
                <a16:creationId xmlns:a16="http://schemas.microsoft.com/office/drawing/2014/main" id="{2D525225-C8E6-46BE-8ACE-33F641B1AC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739835"/>
              </p:ext>
            </p:extLst>
          </p:nvPr>
        </p:nvGraphicFramePr>
        <p:xfrm>
          <a:off x="1236663" y="2590800"/>
          <a:ext cx="6670675" cy="698500"/>
        </p:xfrm>
        <a:graphic>
          <a:graphicData uri="http://schemas.openxmlformats.org/presentationml/2006/ole">
            <mc:AlternateContent xmlns:mc="http://schemas.openxmlformats.org/markup-compatibility/2006">
              <mc:Choice xmlns:v="urn:schemas-microsoft-com:vml" Requires="v">
                <p:oleObj name="Equation" r:id="rId2" imgW="2425680" imgH="253800" progId="Equation.DSMT4">
                  <p:embed/>
                </p:oleObj>
              </mc:Choice>
              <mc:Fallback>
                <p:oleObj name="Equation" r:id="rId2" imgW="2425680" imgH="253800" progId="Equation.DSMT4">
                  <p:embed/>
                  <p:pic>
                    <p:nvPicPr>
                      <p:cNvPr id="3" name="Object 3">
                        <a:extLst>
                          <a:ext uri="{C183D7F6-B498-43B3-948B-1728B52AA6E4}">
                            <adec:decorative xmlns:adec="http://schemas.microsoft.com/office/drawing/2017/decorative" val="1"/>
                          </a:ext>
                        </a:extLst>
                      </p:cNvPr>
                      <p:cNvPicPr/>
                      <p:nvPr/>
                    </p:nvPicPr>
                    <p:blipFill>
                      <a:blip r:embed="rId3"/>
                      <a:stretch>
                        <a:fillRect/>
                      </a:stretch>
                    </p:blipFill>
                    <p:spPr>
                      <a:xfrm>
                        <a:off x="1236663" y="2590800"/>
                        <a:ext cx="6670675" cy="698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38D2985-2F84-4BDE-A214-8E283FA1D952}"/>
              </a:ext>
            </a:extLst>
          </p:cNvPr>
          <p:cNvSpPr>
            <a:spLocks noGrp="1"/>
          </p:cNvSpPr>
          <p:nvPr>
            <p:ph idx="10"/>
          </p:nvPr>
        </p:nvSpPr>
        <p:spPr>
          <a:xfrm>
            <a:off x="457200" y="3273552"/>
            <a:ext cx="1679968" cy="50342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p>
        </p:txBody>
      </p:sp>
      <p:graphicFrame>
        <p:nvGraphicFramePr>
          <p:cNvPr id="17" name="Object 16">
            <a:extLst>
              <a:ext uri="{FF2B5EF4-FFF2-40B4-BE49-F238E27FC236}">
                <a16:creationId xmlns:a16="http://schemas.microsoft.com/office/drawing/2014/main" id="{D678D8DE-E10E-4CD5-BB59-6546AD040A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7532385"/>
              </p:ext>
            </p:extLst>
          </p:nvPr>
        </p:nvGraphicFramePr>
        <p:xfrm>
          <a:off x="1493838" y="3292475"/>
          <a:ext cx="1649412" cy="530225"/>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0" name=""/>
                      <p:cNvPicPr/>
                      <p:nvPr/>
                    </p:nvPicPr>
                    <p:blipFill>
                      <a:blip r:embed="rId5"/>
                      <a:stretch>
                        <a:fillRect/>
                      </a:stretch>
                    </p:blipFill>
                    <p:spPr>
                      <a:xfrm>
                        <a:off x="1493838" y="3292475"/>
                        <a:ext cx="1649412" cy="5302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C77A9B6-20EB-4C4B-8516-9C675E85BA40}"/>
              </a:ext>
            </a:extLst>
          </p:cNvPr>
          <p:cNvSpPr>
            <a:spLocks noGrp="1"/>
          </p:cNvSpPr>
          <p:nvPr>
            <p:ph idx="11"/>
          </p:nvPr>
        </p:nvSpPr>
        <p:spPr>
          <a:xfrm>
            <a:off x="3072384" y="3281973"/>
            <a:ext cx="4953000" cy="54707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real numbers, and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a</a:t>
            </a:r>
            <a:endParaRPr lang="en-US" dirty="0"/>
          </a:p>
        </p:txBody>
      </p:sp>
      <p:sp>
        <p:nvSpPr>
          <p:cNvPr id="6" name="Content Placeholder 5">
            <a:extLst>
              <a:ext uri="{FF2B5EF4-FFF2-40B4-BE49-F238E27FC236}">
                <a16:creationId xmlns:a16="http://schemas.microsoft.com/office/drawing/2014/main" id="{FEC44E66-62A9-47B4-AAD0-12424E7884DF}"/>
              </a:ext>
            </a:extLst>
          </p:cNvPr>
          <p:cNvSpPr>
            <a:spLocks noGrp="1"/>
          </p:cNvSpPr>
          <p:nvPr>
            <p:ph idx="12"/>
          </p:nvPr>
        </p:nvSpPr>
        <p:spPr>
          <a:xfrm>
            <a:off x="457200" y="3719064"/>
            <a:ext cx="8077200" cy="117018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function not identically zero depending only on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recurrence relation</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5">
            <a:extLst>
              <a:ext uri="{FF2B5EF4-FFF2-40B4-BE49-F238E27FC236}">
                <a16:creationId xmlns:a16="http://schemas.microsoft.com/office/drawing/2014/main" id="{B034BDF0-10FB-4F3E-A517-9180280F02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2090885"/>
              </p:ext>
            </p:extLst>
          </p:nvPr>
        </p:nvGraphicFramePr>
        <p:xfrm>
          <a:off x="1865313" y="4899025"/>
          <a:ext cx="5413375" cy="663575"/>
        </p:xfrm>
        <a:graphic>
          <a:graphicData uri="http://schemas.openxmlformats.org/presentationml/2006/ole">
            <mc:AlternateContent xmlns:mc="http://schemas.openxmlformats.org/markup-compatibility/2006">
              <mc:Choice xmlns:v="urn:schemas-microsoft-com:vml" Requires="v">
                <p:oleObj name="Equation" r:id="rId6" imgW="1968480" imgH="241200" progId="Equation.DSMT4">
                  <p:embed/>
                </p:oleObj>
              </mc:Choice>
              <mc:Fallback>
                <p:oleObj name="Equation" r:id="rId6" imgW="1968480" imgH="241200" progId="Equation.DSMT4">
                  <p:embed/>
                  <p:pic>
                    <p:nvPicPr>
                      <p:cNvPr id="9" name="Object 5">
                        <a:extLst>
                          <a:ext uri="{C183D7F6-B498-43B3-948B-1728B52AA6E4}">
                            <adec:decorative xmlns:adec="http://schemas.microsoft.com/office/drawing/2017/decorative" val="1"/>
                          </a:ext>
                        </a:extLst>
                      </p:cNvPr>
                      <p:cNvPicPr/>
                      <p:nvPr/>
                    </p:nvPicPr>
                    <p:blipFill>
                      <a:blip r:embed="rId7"/>
                      <a:stretch>
                        <a:fillRect/>
                      </a:stretch>
                    </p:blipFill>
                    <p:spPr>
                      <a:xfrm>
                        <a:off x="1865313" y="4899025"/>
                        <a:ext cx="5413375" cy="6635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5E490B5-BD84-4408-A53B-ECE1622EE9DD}"/>
              </a:ext>
            </a:extLst>
          </p:cNvPr>
          <p:cNvSpPr>
            <a:spLocks noGrp="1"/>
          </p:cNvSpPr>
          <p:nvPr>
            <p:ph idx="13"/>
          </p:nvPr>
        </p:nvSpPr>
        <p:spPr>
          <a:xfrm>
            <a:off x="457200" y="5641848"/>
            <a:ext cx="7924800" cy="98450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called the associated homogeneous recurrence relation.</a:t>
            </a:r>
            <a:endPar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8" name="Slide Number Placeholder 5">
            <a:extLst>
              <a:ext uri="{FF2B5EF4-FFF2-40B4-BE49-F238E27FC236}">
                <a16:creationId xmlns:a16="http://schemas.microsoft.com/office/drawing/2014/main" id="{4E58CDC9-F4A9-414D-B888-71A20E0B43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29</a:t>
            </a:fld>
            <a:endParaRPr lang="en-US" dirty="0">
              <a:solidFill>
                <a:schemeClr val="bg1"/>
              </a:solidFill>
              <a:latin typeface="Calibri (Body)"/>
            </a:endParaRPr>
          </a:p>
        </p:txBody>
      </p:sp>
    </p:spTree>
    <p:extLst>
      <p:ext uri="{BB962C8B-B14F-4D97-AF65-F5344CB8AC3E}">
        <p14:creationId xmlns:p14="http://schemas.microsoft.com/office/powerpoint/2010/main" val="269380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9144000" cy="1737360"/>
          </a:xfrm>
        </p:spPr>
        <p:txBody>
          <a:bodyPr/>
          <a:lstStyle/>
          <a:p>
            <a:r>
              <a:rPr lang="en-US" sz="6000" b="1" dirty="0">
                <a:latin typeface="+mj-lt"/>
              </a:rPr>
              <a:t>Applications of Recurrence Relations</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8.1</a:t>
            </a:r>
          </a:p>
        </p:txBody>
      </p:sp>
      <p:sp>
        <p:nvSpPr>
          <p:cNvPr id="4" name="Slide Number Placeholder 5">
            <a:extLst>
              <a:ext uri="{FF2B5EF4-FFF2-40B4-BE49-F238E27FC236}">
                <a16:creationId xmlns:a16="http://schemas.microsoft.com/office/drawing/2014/main" id="{C3C85390-D698-4236-9BFA-C9791D44AB9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a:t>
            </a:fld>
            <a:endParaRPr lang="en-US" dirty="0">
              <a:solidFill>
                <a:schemeClr val="bg1"/>
              </a:solidFill>
              <a:latin typeface="Calibri (Body)"/>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Linear Nonhomogeneous Recurrence Relations with Constant Coefficients</a:t>
            </a:r>
            <a:r>
              <a:rPr lang="en-US" sz="1500" dirty="0">
                <a:latin typeface="+mj-lt"/>
              </a:rPr>
              <a:t> 2</a:t>
            </a:r>
          </a:p>
        </p:txBody>
      </p:sp>
      <p:sp>
        <p:nvSpPr>
          <p:cNvPr id="21" name="Content Placeholder 2"/>
          <p:cNvSpPr>
            <a:spLocks noGrp="1"/>
          </p:cNvSpPr>
          <p:nvPr>
            <p:ph idx="1"/>
          </p:nvPr>
        </p:nvSpPr>
        <p:spPr>
          <a:xfrm>
            <a:off x="457200" y="1295400"/>
            <a:ext cx="8229600" cy="822960"/>
          </a:xfrm>
        </p:spPr>
        <p:txBody>
          <a:bodyPr/>
          <a:lstStyle/>
          <a:p>
            <a:r>
              <a:rPr lang="en-US" sz="2600" dirty="0"/>
              <a:t>The following are linear nonhomogeneous recurrence relations with constant coefficients:</a:t>
            </a:r>
          </a:p>
        </p:txBody>
      </p:sp>
      <p:graphicFrame>
        <p:nvGraphicFramePr>
          <p:cNvPr id="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8272787"/>
              </p:ext>
            </p:extLst>
          </p:nvPr>
        </p:nvGraphicFramePr>
        <p:xfrm>
          <a:off x="635000" y="2092325"/>
          <a:ext cx="3351213" cy="1870075"/>
        </p:xfrm>
        <a:graphic>
          <a:graphicData uri="http://schemas.openxmlformats.org/presentationml/2006/ole">
            <mc:AlternateContent xmlns:mc="http://schemas.openxmlformats.org/markup-compatibility/2006">
              <mc:Choice xmlns:v="urn:schemas-microsoft-com:vml" Requires="v">
                <p:oleObj name="Equation" r:id="rId2" imgW="1638000" imgH="914400" progId="Equation.DSMT4">
                  <p:embed/>
                </p:oleObj>
              </mc:Choice>
              <mc:Fallback>
                <p:oleObj name="Equation" r:id="rId2" imgW="1638000" imgH="914400" progId="Equation.DSMT4">
                  <p:embed/>
                  <p:pic>
                    <p:nvPicPr>
                      <p:cNvPr id="0" name=""/>
                      <p:cNvPicPr/>
                      <p:nvPr/>
                    </p:nvPicPr>
                    <p:blipFill>
                      <a:blip r:embed="rId3"/>
                      <a:stretch>
                        <a:fillRect/>
                      </a:stretch>
                    </p:blipFill>
                    <p:spPr>
                      <a:xfrm>
                        <a:off x="635000" y="2092325"/>
                        <a:ext cx="3351213" cy="1870075"/>
                      </a:xfrm>
                      <a:prstGeom prst="rect">
                        <a:avLst/>
                      </a:prstGeom>
                    </p:spPr>
                  </p:pic>
                </p:oleObj>
              </mc:Fallback>
            </mc:AlternateContent>
          </a:graphicData>
        </a:graphic>
      </p:graphicFrame>
      <p:sp>
        <p:nvSpPr>
          <p:cNvPr id="5" name="Content Placeholder 4"/>
          <p:cNvSpPr>
            <a:spLocks noGrp="1"/>
          </p:cNvSpPr>
          <p:nvPr>
            <p:ph idx="13"/>
          </p:nvPr>
        </p:nvSpPr>
        <p:spPr>
          <a:xfrm>
            <a:off x="457200" y="3972662"/>
            <a:ext cx="8229600" cy="827938"/>
          </a:xfrm>
        </p:spPr>
        <p:txBody>
          <a:bodyPr anchor="ctr"/>
          <a:lstStyle/>
          <a:p>
            <a:r>
              <a:rPr lang="en-US" sz="2600" dirty="0"/>
              <a:t>where the following are the associated linear homogeneous recurrence relations, respectively:</a:t>
            </a:r>
          </a:p>
        </p:txBody>
      </p:sp>
      <p:graphicFrame>
        <p:nvGraphicFramePr>
          <p:cNvPr id="16"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29810986"/>
              </p:ext>
            </p:extLst>
          </p:nvPr>
        </p:nvGraphicFramePr>
        <p:xfrm>
          <a:off x="635000" y="4714875"/>
          <a:ext cx="2622550" cy="1868488"/>
        </p:xfrm>
        <a:graphic>
          <a:graphicData uri="http://schemas.openxmlformats.org/presentationml/2006/ole">
            <mc:AlternateContent xmlns:mc="http://schemas.openxmlformats.org/markup-compatibility/2006">
              <mc:Choice xmlns:v="urn:schemas-microsoft-com:vml" Requires="v">
                <p:oleObj name="Equation" r:id="rId4" imgW="1282680" imgH="914400" progId="Equation.DSMT4">
                  <p:embed/>
                </p:oleObj>
              </mc:Choice>
              <mc:Fallback>
                <p:oleObj name="Equation" r:id="rId4" imgW="1282680" imgH="914400" progId="Equation.DSMT4">
                  <p:embed/>
                  <p:pic>
                    <p:nvPicPr>
                      <p:cNvPr id="3" name="Object 2"/>
                      <p:cNvPicPr/>
                      <p:nvPr/>
                    </p:nvPicPr>
                    <p:blipFill>
                      <a:blip r:embed="rId5"/>
                      <a:stretch>
                        <a:fillRect/>
                      </a:stretch>
                    </p:blipFill>
                    <p:spPr>
                      <a:xfrm>
                        <a:off x="635000" y="4714875"/>
                        <a:ext cx="2622550" cy="1868488"/>
                      </a:xfrm>
                      <a:prstGeom prst="rect">
                        <a:avLst/>
                      </a:prstGeom>
                    </p:spPr>
                  </p:pic>
                </p:oleObj>
              </mc:Fallback>
            </mc:AlternateContent>
          </a:graphicData>
        </a:graphic>
      </p:graphicFrame>
      <p:sp>
        <p:nvSpPr>
          <p:cNvPr id="7" name="Slide Number Placeholder 5">
            <a:extLst>
              <a:ext uri="{FF2B5EF4-FFF2-40B4-BE49-F238E27FC236}">
                <a16:creationId xmlns:a16="http://schemas.microsoft.com/office/drawing/2014/main" id="{D96B5754-14EA-4475-AB8F-DA9267D7952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30</a:t>
            </a:fld>
            <a:endParaRPr lang="en-US" dirty="0">
              <a:solidFill>
                <a:schemeClr val="bg1"/>
              </a:solidFill>
              <a:latin typeface="Calibri (Body)"/>
            </a:endParaRPr>
          </a:p>
        </p:txBody>
      </p:sp>
    </p:spTree>
    <p:extLst>
      <p:ext uri="{BB962C8B-B14F-4D97-AF65-F5344CB8AC3E}">
        <p14:creationId xmlns:p14="http://schemas.microsoft.com/office/powerpoint/2010/main" val="222909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3B6-0278-4368-80B7-2FD96C54B800}"/>
              </a:ext>
            </a:extLst>
          </p:cNvPr>
          <p:cNvSpPr>
            <a:spLocks noGrp="1"/>
          </p:cNvSpPr>
          <p:nvPr>
            <p:ph type="title"/>
          </p:nvPr>
        </p:nvSpPr>
        <p:spPr/>
        <p:txBody>
          <a:bodyPr/>
          <a:lstStyle/>
          <a:p>
            <a:r>
              <a:rPr lang="en-US" sz="3800" dirty="0">
                <a:latin typeface="+mj-lt"/>
              </a:rPr>
              <a:t>Solving Linear Nonhomogeneous Recurrence Relations with Constant Coefficients</a:t>
            </a:r>
            <a:r>
              <a:rPr lang="en-US" sz="1500" dirty="0">
                <a:latin typeface="+mj-lt"/>
              </a:rPr>
              <a:t> 1</a:t>
            </a:r>
            <a:endParaRPr lang="en-US" sz="1500" dirty="0"/>
          </a:p>
        </p:txBody>
      </p:sp>
      <p:sp>
        <p:nvSpPr>
          <p:cNvPr id="3" name="Content Placeholder 2">
            <a:extLst>
              <a:ext uri="{FF2B5EF4-FFF2-40B4-BE49-F238E27FC236}">
                <a16:creationId xmlns:a16="http://schemas.microsoft.com/office/drawing/2014/main" id="{955246CC-E6E4-4009-8973-54353B721AA7}"/>
              </a:ext>
            </a:extLst>
          </p:cNvPr>
          <p:cNvSpPr>
            <a:spLocks noGrp="1"/>
          </p:cNvSpPr>
          <p:nvPr>
            <p:ph idx="1"/>
          </p:nvPr>
        </p:nvSpPr>
        <p:spPr>
          <a:xfrm>
            <a:off x="457200" y="1295400"/>
            <a:ext cx="8229600" cy="157638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Theorem 5</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If</a:t>
            </a:r>
          </a:p>
        </p:txBody>
      </p:sp>
      <p:graphicFrame>
        <p:nvGraphicFramePr>
          <p:cNvPr id="18" name="Object 17">
            <a:extLst>
              <a:ext uri="{FF2B5EF4-FFF2-40B4-BE49-F238E27FC236}">
                <a16:creationId xmlns:a16="http://schemas.microsoft.com/office/drawing/2014/main" id="{6B5EB903-4984-4CEE-A672-87A1D5B1CB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2217976"/>
              </p:ext>
            </p:extLst>
          </p:nvPr>
        </p:nvGraphicFramePr>
        <p:xfrm>
          <a:off x="2834640" y="1261872"/>
          <a:ext cx="980694" cy="713232"/>
        </p:xfrm>
        <a:graphic>
          <a:graphicData uri="http://schemas.openxmlformats.org/presentationml/2006/ole">
            <mc:AlternateContent xmlns:mc="http://schemas.openxmlformats.org/markup-compatibility/2006">
              <mc:Choice xmlns:v="urn:schemas-microsoft-com:vml" Requires="v">
                <p:oleObj name="Equation" r:id="rId2" imgW="419040" imgH="304560" progId="Equation.DSMT4">
                  <p:embed/>
                </p:oleObj>
              </mc:Choice>
              <mc:Fallback>
                <p:oleObj name="Equation" r:id="rId2" imgW="419040" imgH="304560" progId="Equation.DSMT4">
                  <p:embed/>
                  <p:pic>
                    <p:nvPicPr>
                      <p:cNvPr id="0" name=""/>
                      <p:cNvPicPr/>
                      <p:nvPr/>
                    </p:nvPicPr>
                    <p:blipFill>
                      <a:blip r:embed="rId3"/>
                      <a:stretch>
                        <a:fillRect/>
                      </a:stretch>
                    </p:blipFill>
                    <p:spPr>
                      <a:xfrm>
                        <a:off x="2834640" y="1261872"/>
                        <a:ext cx="980694" cy="71323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B2553E3-BD1D-416A-A6DB-3D93C317E624}"/>
              </a:ext>
            </a:extLst>
          </p:cNvPr>
          <p:cNvSpPr>
            <a:spLocks noGrp="1"/>
          </p:cNvSpPr>
          <p:nvPr>
            <p:ph idx="10"/>
          </p:nvPr>
        </p:nvSpPr>
        <p:spPr>
          <a:xfrm>
            <a:off x="3733800" y="1290447"/>
            <a:ext cx="4572000" cy="616226"/>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particular solution of</a:t>
            </a:r>
            <a:endParaRPr lang="en-US" dirty="0"/>
          </a:p>
        </p:txBody>
      </p:sp>
      <p:sp>
        <p:nvSpPr>
          <p:cNvPr id="5" name="Content Placeholder 4">
            <a:extLst>
              <a:ext uri="{FF2B5EF4-FFF2-40B4-BE49-F238E27FC236}">
                <a16:creationId xmlns:a16="http://schemas.microsoft.com/office/drawing/2014/main" id="{301AB6F6-F9F1-411F-8F70-5AA750871B5F}"/>
              </a:ext>
            </a:extLst>
          </p:cNvPr>
          <p:cNvSpPr>
            <a:spLocks noGrp="1"/>
          </p:cNvSpPr>
          <p:nvPr>
            <p:ph idx="11"/>
          </p:nvPr>
        </p:nvSpPr>
        <p:spPr>
          <a:xfrm>
            <a:off x="457200" y="1769596"/>
            <a:ext cx="8229600" cy="1050503"/>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nonhomogeneous linear recurrence relation with constant coefficients</a:t>
            </a:r>
            <a:endParaRPr lang="en-US" dirty="0"/>
          </a:p>
        </p:txBody>
      </p:sp>
      <p:graphicFrame>
        <p:nvGraphicFramePr>
          <p:cNvPr id="15" name="Object 3">
            <a:extLst>
              <a:ext uri="{FF2B5EF4-FFF2-40B4-BE49-F238E27FC236}">
                <a16:creationId xmlns:a16="http://schemas.microsoft.com/office/drawing/2014/main" id="{0F924952-0353-4809-BAB0-885AF000B3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8696471"/>
              </p:ext>
            </p:extLst>
          </p:nvPr>
        </p:nvGraphicFramePr>
        <p:xfrm>
          <a:off x="1397794" y="2871788"/>
          <a:ext cx="6348413" cy="679450"/>
        </p:xfrm>
        <a:graphic>
          <a:graphicData uri="http://schemas.openxmlformats.org/presentationml/2006/ole">
            <mc:AlternateContent xmlns:mc="http://schemas.openxmlformats.org/markup-compatibility/2006">
              <mc:Choice xmlns:v="urn:schemas-microsoft-com:vml" Requires="v">
                <p:oleObj name="Equation" r:id="rId4" imgW="2374560" imgH="253800" progId="Equation.DSMT4">
                  <p:embed/>
                </p:oleObj>
              </mc:Choice>
              <mc:Fallback>
                <p:oleObj name="Equation" r:id="rId4" imgW="2374560" imgH="253800" progId="Equation.DSMT4">
                  <p:embed/>
                  <p:pic>
                    <p:nvPicPr>
                      <p:cNvPr id="3" name="Object 3">
                        <a:extLst>
                          <a:ext uri="{C183D7F6-B498-43B3-948B-1728B52AA6E4}">
                            <adec:decorative xmlns:adec="http://schemas.microsoft.com/office/drawing/2017/decorative" val="1"/>
                          </a:ext>
                        </a:extLst>
                      </p:cNvPr>
                      <p:cNvPicPr/>
                      <p:nvPr/>
                    </p:nvPicPr>
                    <p:blipFill>
                      <a:blip r:embed="rId5"/>
                      <a:stretch>
                        <a:fillRect/>
                      </a:stretch>
                    </p:blipFill>
                    <p:spPr>
                      <a:xfrm>
                        <a:off x="1397794" y="2871788"/>
                        <a:ext cx="6348413" cy="6794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0E31FF2-867E-4F0D-B957-64F1C3E18B39}"/>
              </a:ext>
            </a:extLst>
          </p:cNvPr>
          <p:cNvSpPr>
            <a:spLocks noGrp="1"/>
          </p:cNvSpPr>
          <p:nvPr>
            <p:ph idx="13"/>
          </p:nvPr>
        </p:nvSpPr>
        <p:spPr>
          <a:xfrm>
            <a:off x="457200" y="3657600"/>
            <a:ext cx="6019800" cy="67945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 every solution is of the form</a:t>
            </a:r>
          </a:p>
        </p:txBody>
      </p:sp>
      <p:graphicFrame>
        <p:nvGraphicFramePr>
          <p:cNvPr id="19" name="Object 18">
            <a:extLst>
              <a:ext uri="{FF2B5EF4-FFF2-40B4-BE49-F238E27FC236}">
                <a16:creationId xmlns:a16="http://schemas.microsoft.com/office/drawing/2014/main" id="{CD2FEABD-97A7-45A2-A66D-C2F1100A10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73398348"/>
              </p:ext>
            </p:extLst>
          </p:nvPr>
        </p:nvGraphicFramePr>
        <p:xfrm>
          <a:off x="6099048" y="3627120"/>
          <a:ext cx="2020824" cy="713232"/>
        </p:xfrm>
        <a:graphic>
          <a:graphicData uri="http://schemas.openxmlformats.org/presentationml/2006/ole">
            <mc:AlternateContent xmlns:mc="http://schemas.openxmlformats.org/markup-compatibility/2006">
              <mc:Choice xmlns:v="urn:schemas-microsoft-com:vml" Requires="v">
                <p:oleObj name="Equation" r:id="rId6" imgW="863280" imgH="304560" progId="Equation.DSMT4">
                  <p:embed/>
                </p:oleObj>
              </mc:Choice>
              <mc:Fallback>
                <p:oleObj name="Equation" r:id="rId6" imgW="863280" imgH="304560" progId="Equation.DSMT4">
                  <p:embed/>
                  <p:pic>
                    <p:nvPicPr>
                      <p:cNvPr id="0" name=""/>
                      <p:cNvPicPr/>
                      <p:nvPr/>
                    </p:nvPicPr>
                    <p:blipFill>
                      <a:blip r:embed="rId7"/>
                      <a:stretch>
                        <a:fillRect/>
                      </a:stretch>
                    </p:blipFill>
                    <p:spPr>
                      <a:xfrm>
                        <a:off x="6099048" y="3627120"/>
                        <a:ext cx="2020824" cy="71323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5EB702F-0F56-4354-9F4A-0DE72B85E6CC}"/>
              </a:ext>
            </a:extLst>
          </p:cNvPr>
          <p:cNvSpPr>
            <a:spLocks noGrp="1"/>
          </p:cNvSpPr>
          <p:nvPr>
            <p:ph idx="14"/>
          </p:nvPr>
        </p:nvSpPr>
        <p:spPr>
          <a:xfrm>
            <a:off x="457200" y="4166489"/>
            <a:ext cx="1321594" cy="557911"/>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20" name="Object 19">
            <a:extLst>
              <a:ext uri="{FF2B5EF4-FFF2-40B4-BE49-F238E27FC236}">
                <a16:creationId xmlns:a16="http://schemas.microsoft.com/office/drawing/2014/main" id="{318B68BA-214E-4FC6-9828-3081FDA7F9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5348559"/>
              </p:ext>
            </p:extLst>
          </p:nvPr>
        </p:nvGraphicFramePr>
        <p:xfrm>
          <a:off x="1629236" y="4117336"/>
          <a:ext cx="980694" cy="713232"/>
        </p:xfrm>
        <a:graphic>
          <a:graphicData uri="http://schemas.openxmlformats.org/presentationml/2006/ole">
            <mc:AlternateContent xmlns:mc="http://schemas.openxmlformats.org/markup-compatibility/2006">
              <mc:Choice xmlns:v="urn:schemas-microsoft-com:vml" Requires="v">
                <p:oleObj name="Equation" r:id="rId8" imgW="419040" imgH="304560" progId="Equation.DSMT4">
                  <p:embed/>
                </p:oleObj>
              </mc:Choice>
              <mc:Fallback>
                <p:oleObj name="Equation" r:id="rId8" imgW="419040" imgH="304560" progId="Equation.DSMT4">
                  <p:embed/>
                  <p:pic>
                    <p:nvPicPr>
                      <p:cNvPr id="0" name=""/>
                      <p:cNvPicPr/>
                      <p:nvPr/>
                    </p:nvPicPr>
                    <p:blipFill>
                      <a:blip r:embed="rId9"/>
                      <a:stretch>
                        <a:fillRect/>
                      </a:stretch>
                    </p:blipFill>
                    <p:spPr>
                      <a:xfrm>
                        <a:off x="1629236" y="4117336"/>
                        <a:ext cx="980694" cy="71323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9988CDB-E8A4-49C5-8F6E-1992FF17B4B6}"/>
              </a:ext>
            </a:extLst>
          </p:cNvPr>
          <p:cNvSpPr>
            <a:spLocks noGrp="1"/>
          </p:cNvSpPr>
          <p:nvPr>
            <p:ph idx="15"/>
          </p:nvPr>
        </p:nvSpPr>
        <p:spPr>
          <a:xfrm>
            <a:off x="2569464" y="4166489"/>
            <a:ext cx="5162789" cy="557911"/>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of the associated</a:t>
            </a:r>
            <a:endParaRPr lang="en-US" dirty="0"/>
          </a:p>
        </p:txBody>
      </p:sp>
      <p:sp>
        <p:nvSpPr>
          <p:cNvPr id="10" name="Content Placeholder 9">
            <a:extLst>
              <a:ext uri="{FF2B5EF4-FFF2-40B4-BE49-F238E27FC236}">
                <a16:creationId xmlns:a16="http://schemas.microsoft.com/office/drawing/2014/main" id="{1FA89313-64E4-489F-995D-858F9F304EAC}"/>
              </a:ext>
            </a:extLst>
          </p:cNvPr>
          <p:cNvSpPr>
            <a:spLocks noGrp="1"/>
          </p:cNvSpPr>
          <p:nvPr>
            <p:ph idx="16"/>
          </p:nvPr>
        </p:nvSpPr>
        <p:spPr>
          <a:xfrm>
            <a:off x="460248" y="4634354"/>
            <a:ext cx="6248400" cy="685921"/>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homogeneous recurrence relation</a:t>
            </a:r>
            <a:endParaRPr lang="en-US" dirty="0"/>
          </a:p>
        </p:txBody>
      </p:sp>
      <p:graphicFrame>
        <p:nvGraphicFramePr>
          <p:cNvPr id="16" name="Object 5">
            <a:extLst>
              <a:ext uri="{FF2B5EF4-FFF2-40B4-BE49-F238E27FC236}">
                <a16:creationId xmlns:a16="http://schemas.microsoft.com/office/drawing/2014/main" id="{45A8C717-2B1D-4071-A1D4-C0C6B9E36C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97470732"/>
              </p:ext>
            </p:extLst>
          </p:nvPr>
        </p:nvGraphicFramePr>
        <p:xfrm>
          <a:off x="2008982" y="5367338"/>
          <a:ext cx="5126037" cy="611187"/>
        </p:xfrm>
        <a:graphic>
          <a:graphicData uri="http://schemas.openxmlformats.org/presentationml/2006/ole">
            <mc:AlternateContent xmlns:mc="http://schemas.openxmlformats.org/markup-compatibility/2006">
              <mc:Choice xmlns:v="urn:schemas-microsoft-com:vml" Requires="v">
                <p:oleObj name="Equation" r:id="rId10" imgW="1917360" imgH="228600" progId="Equation.DSMT4">
                  <p:embed/>
                </p:oleObj>
              </mc:Choice>
              <mc:Fallback>
                <p:oleObj name="Equation" r:id="rId10" imgW="1917360" imgH="228600" progId="Equation.DSMT4">
                  <p:embed/>
                  <p:pic>
                    <p:nvPicPr>
                      <p:cNvPr id="8" name="Object 5">
                        <a:extLst>
                          <a:ext uri="{C183D7F6-B498-43B3-948B-1728B52AA6E4}">
                            <adec:decorative xmlns:adec="http://schemas.microsoft.com/office/drawing/2017/decorative" val="1"/>
                          </a:ext>
                        </a:extLst>
                      </p:cNvPr>
                      <p:cNvPicPr/>
                      <p:nvPr/>
                    </p:nvPicPr>
                    <p:blipFill>
                      <a:blip r:embed="rId11"/>
                      <a:stretch>
                        <a:fillRect/>
                      </a:stretch>
                    </p:blipFill>
                    <p:spPr>
                      <a:xfrm>
                        <a:off x="2008982" y="5367338"/>
                        <a:ext cx="5126037" cy="611187"/>
                      </a:xfrm>
                      <a:prstGeom prst="rect">
                        <a:avLst/>
                      </a:prstGeom>
                    </p:spPr>
                  </p:pic>
                </p:oleObj>
              </mc:Fallback>
            </mc:AlternateContent>
          </a:graphicData>
        </a:graphic>
      </p:graphicFrame>
      <p:sp>
        <p:nvSpPr>
          <p:cNvPr id="17" name="Slide Number Placeholder 5">
            <a:extLst>
              <a:ext uri="{FF2B5EF4-FFF2-40B4-BE49-F238E27FC236}">
                <a16:creationId xmlns:a16="http://schemas.microsoft.com/office/drawing/2014/main" id="{26876274-B24B-45F6-B770-0B486758E8B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31</a:t>
            </a:fld>
            <a:endParaRPr lang="en-US" dirty="0">
              <a:solidFill>
                <a:schemeClr val="bg1"/>
              </a:solidFill>
              <a:latin typeface="Calibri (Body)"/>
            </a:endParaRPr>
          </a:p>
        </p:txBody>
      </p:sp>
    </p:spTree>
    <p:extLst>
      <p:ext uri="{BB962C8B-B14F-4D97-AF65-F5344CB8AC3E}">
        <p14:creationId xmlns:p14="http://schemas.microsoft.com/office/powerpoint/2010/main" val="4228829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CDAF-7562-45AA-BED6-7453F82BFFC1}"/>
              </a:ext>
            </a:extLst>
          </p:cNvPr>
          <p:cNvSpPr>
            <a:spLocks noGrp="1"/>
          </p:cNvSpPr>
          <p:nvPr>
            <p:ph type="title"/>
          </p:nvPr>
        </p:nvSpPr>
        <p:spPr/>
        <p:txBody>
          <a:bodyPr/>
          <a:lstStyle/>
          <a:p>
            <a:r>
              <a:rPr lang="en-US" sz="3800" dirty="0">
                <a:latin typeface="+mj-lt"/>
              </a:rPr>
              <a:t>Solving Linear Nonhomogeneous Recurrence Relations with Constant Coefficients</a:t>
            </a:r>
            <a:r>
              <a:rPr lang="en-US" sz="1500" dirty="0">
                <a:latin typeface="+mj-lt"/>
              </a:rPr>
              <a:t> 2</a:t>
            </a:r>
            <a:endParaRPr lang="en-US" sz="1500" dirty="0"/>
          </a:p>
        </p:txBody>
      </p:sp>
      <p:sp>
        <p:nvSpPr>
          <p:cNvPr id="3" name="Content Placeholder 2">
            <a:extLst>
              <a:ext uri="{FF2B5EF4-FFF2-40B4-BE49-F238E27FC236}">
                <a16:creationId xmlns:a16="http://schemas.microsoft.com/office/drawing/2014/main" id="{175B3323-05BE-430F-80B4-1EBBBDD47ACA}"/>
              </a:ext>
            </a:extLst>
          </p:cNvPr>
          <p:cNvSpPr>
            <a:spLocks noGrp="1"/>
          </p:cNvSpPr>
          <p:nvPr>
            <p:ph idx="1"/>
          </p:nvPr>
        </p:nvSpPr>
        <p:spPr>
          <a:xfrm>
            <a:off x="457200" y="1295400"/>
            <a:ext cx="5486400" cy="459423"/>
          </a:xfrm>
        </p:spPr>
        <p:txBody>
          <a:bodyPr/>
          <a:lstStyle/>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Example</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Find all solutions of the recurrence relation</a:t>
            </a:r>
          </a:p>
        </p:txBody>
      </p:sp>
      <p:graphicFrame>
        <p:nvGraphicFramePr>
          <p:cNvPr id="26" name="Object 25">
            <a:extLst>
              <a:ext uri="{FF2B5EF4-FFF2-40B4-BE49-F238E27FC236}">
                <a16:creationId xmlns:a16="http://schemas.microsoft.com/office/drawing/2014/main" id="{347E53A7-8BDA-4E56-946B-25BC0412AA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4360370"/>
              </p:ext>
            </p:extLst>
          </p:nvPr>
        </p:nvGraphicFramePr>
        <p:xfrm>
          <a:off x="5769864" y="1335024"/>
          <a:ext cx="1426464" cy="356616"/>
        </p:xfrm>
        <a:graphic>
          <a:graphicData uri="http://schemas.openxmlformats.org/presentationml/2006/ole">
            <mc:AlternateContent xmlns:mc="http://schemas.openxmlformats.org/markup-compatibility/2006">
              <mc:Choice xmlns:v="urn:schemas-microsoft-com:vml" Requires="v">
                <p:oleObj name="Equation" r:id="rId2" imgW="914400" imgH="228600" progId="Equation.DSMT4">
                  <p:embed/>
                </p:oleObj>
              </mc:Choice>
              <mc:Fallback>
                <p:oleObj name="Equation" r:id="rId2" imgW="914400" imgH="228600" progId="Equation.DSMT4">
                  <p:embed/>
                  <p:pic>
                    <p:nvPicPr>
                      <p:cNvPr id="0" name=""/>
                      <p:cNvPicPr/>
                      <p:nvPr/>
                    </p:nvPicPr>
                    <p:blipFill>
                      <a:blip r:embed="rId3"/>
                      <a:stretch>
                        <a:fillRect/>
                      </a:stretch>
                    </p:blipFill>
                    <p:spPr>
                      <a:xfrm>
                        <a:off x="5769864" y="1335024"/>
                        <a:ext cx="1426464" cy="3566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202AB33-535F-4A2F-9DBC-E6720548291C}"/>
              </a:ext>
            </a:extLst>
          </p:cNvPr>
          <p:cNvSpPr>
            <a:spLocks noGrp="1"/>
          </p:cNvSpPr>
          <p:nvPr>
            <p:ph idx="10"/>
          </p:nvPr>
        </p:nvSpPr>
        <p:spPr>
          <a:xfrm>
            <a:off x="457200" y="1597762"/>
            <a:ext cx="2964178" cy="394575"/>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What is the solution with</a:t>
            </a:r>
            <a:endParaRPr lang="en-US" dirty="0"/>
          </a:p>
        </p:txBody>
      </p:sp>
      <p:graphicFrame>
        <p:nvGraphicFramePr>
          <p:cNvPr id="27" name="Object 26">
            <a:extLst>
              <a:ext uri="{FF2B5EF4-FFF2-40B4-BE49-F238E27FC236}">
                <a16:creationId xmlns:a16="http://schemas.microsoft.com/office/drawing/2014/main" id="{5BE7D674-0B23-4BC6-B65D-FD79301B89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0628611"/>
              </p:ext>
            </p:extLst>
          </p:nvPr>
        </p:nvGraphicFramePr>
        <p:xfrm>
          <a:off x="3017522" y="1627632"/>
          <a:ext cx="713230" cy="356615"/>
        </p:xfrm>
        <a:graphic>
          <a:graphicData uri="http://schemas.openxmlformats.org/presentationml/2006/ole">
            <mc:AlternateContent xmlns:mc="http://schemas.openxmlformats.org/markup-compatibility/2006">
              <mc:Choice xmlns:v="urn:schemas-microsoft-com:vml" Requires="v">
                <p:oleObj name="Equation" r:id="rId4" imgW="457200" imgH="228600" progId="Equation.DSMT4">
                  <p:embed/>
                </p:oleObj>
              </mc:Choice>
              <mc:Fallback>
                <p:oleObj name="Equation" r:id="rId4" imgW="457200" imgH="228600" progId="Equation.DSMT4">
                  <p:embed/>
                  <p:pic>
                    <p:nvPicPr>
                      <p:cNvPr id="0" name=""/>
                      <p:cNvPicPr/>
                      <p:nvPr/>
                    </p:nvPicPr>
                    <p:blipFill>
                      <a:blip r:embed="rId5"/>
                      <a:stretch>
                        <a:fillRect/>
                      </a:stretch>
                    </p:blipFill>
                    <p:spPr>
                      <a:xfrm>
                        <a:off x="3017522" y="1627632"/>
                        <a:ext cx="713230" cy="35661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70D99E2-5CEF-463D-9C5D-0DCB0166C3AD}"/>
              </a:ext>
            </a:extLst>
          </p:cNvPr>
          <p:cNvSpPr>
            <a:spLocks noGrp="1"/>
          </p:cNvSpPr>
          <p:nvPr>
            <p:ph idx="11"/>
          </p:nvPr>
        </p:nvSpPr>
        <p:spPr>
          <a:xfrm>
            <a:off x="457200" y="1928681"/>
            <a:ext cx="5908547" cy="483085"/>
          </a:xfrm>
        </p:spPr>
        <p:txBody>
          <a:bodyPr/>
          <a:lstStyle/>
          <a:p>
            <a:r>
              <a:rPr kumimoji="0" lang="en-US" sz="19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associated linear homogeneous equation is</a:t>
            </a:r>
            <a:endParaRPr lang="en-US" dirty="0"/>
          </a:p>
        </p:txBody>
      </p:sp>
      <p:graphicFrame>
        <p:nvGraphicFramePr>
          <p:cNvPr id="28" name="Object 27">
            <a:extLst>
              <a:ext uri="{FF2B5EF4-FFF2-40B4-BE49-F238E27FC236}">
                <a16:creationId xmlns:a16="http://schemas.microsoft.com/office/drawing/2014/main" id="{E9D73097-14E2-4EDB-9CD2-FACD248101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0920962"/>
              </p:ext>
            </p:extLst>
          </p:nvPr>
        </p:nvGraphicFramePr>
        <p:xfrm>
          <a:off x="6181344" y="1947672"/>
          <a:ext cx="1036320" cy="365760"/>
        </p:xfrm>
        <a:graphic>
          <a:graphicData uri="http://schemas.openxmlformats.org/presentationml/2006/ole">
            <mc:AlternateContent xmlns:mc="http://schemas.openxmlformats.org/markup-compatibility/2006">
              <mc:Choice xmlns:v="urn:schemas-microsoft-com:vml" Requires="v">
                <p:oleObj name="Equation" r:id="rId6" imgW="647640" imgH="228600" progId="Equation.DSMT4">
                  <p:embed/>
                </p:oleObj>
              </mc:Choice>
              <mc:Fallback>
                <p:oleObj name="Equation" r:id="rId6" imgW="647640" imgH="228600" progId="Equation.DSMT4">
                  <p:embed/>
                  <p:pic>
                    <p:nvPicPr>
                      <p:cNvPr id="0" name=""/>
                      <p:cNvPicPr/>
                      <p:nvPr/>
                    </p:nvPicPr>
                    <p:blipFill>
                      <a:blip r:embed="rId7"/>
                      <a:stretch>
                        <a:fillRect/>
                      </a:stretch>
                    </p:blipFill>
                    <p:spPr>
                      <a:xfrm>
                        <a:off x="6181344" y="1947672"/>
                        <a:ext cx="1036320" cy="36576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D4FE917-D604-446E-8820-399F34CC9BDD}"/>
              </a:ext>
            </a:extLst>
          </p:cNvPr>
          <p:cNvSpPr>
            <a:spLocks noGrp="1"/>
          </p:cNvSpPr>
          <p:nvPr>
            <p:ph idx="12"/>
          </p:nvPr>
        </p:nvSpPr>
        <p:spPr>
          <a:xfrm>
            <a:off x="457200" y="2244291"/>
            <a:ext cx="1801368" cy="344071"/>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Its solutions are</a:t>
            </a:r>
            <a:endParaRPr lang="en-US" dirty="0"/>
          </a:p>
        </p:txBody>
      </p:sp>
      <p:graphicFrame>
        <p:nvGraphicFramePr>
          <p:cNvPr id="29" name="Object 28">
            <a:extLst>
              <a:ext uri="{FF2B5EF4-FFF2-40B4-BE49-F238E27FC236}">
                <a16:creationId xmlns:a16="http://schemas.microsoft.com/office/drawing/2014/main" id="{F43B4282-1B98-4EA7-B357-94CDB03636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7825296"/>
              </p:ext>
            </p:extLst>
          </p:nvPr>
        </p:nvGraphicFramePr>
        <p:xfrm>
          <a:off x="2133600" y="2221992"/>
          <a:ext cx="1081166" cy="407987"/>
        </p:xfrm>
        <a:graphic>
          <a:graphicData uri="http://schemas.openxmlformats.org/presentationml/2006/ole">
            <mc:AlternateContent xmlns:mc="http://schemas.openxmlformats.org/markup-compatibility/2006">
              <mc:Choice xmlns:v="urn:schemas-microsoft-com:vml" Requires="v">
                <p:oleObj name="Equation" r:id="rId8" imgW="672840" imgH="253800" progId="Equation.DSMT4">
                  <p:embed/>
                </p:oleObj>
              </mc:Choice>
              <mc:Fallback>
                <p:oleObj name="Equation" r:id="rId8" imgW="672840" imgH="253800" progId="Equation.DSMT4">
                  <p:embed/>
                  <p:pic>
                    <p:nvPicPr>
                      <p:cNvPr id="0" name=""/>
                      <p:cNvPicPr/>
                      <p:nvPr/>
                    </p:nvPicPr>
                    <p:blipFill>
                      <a:blip r:embed="rId9"/>
                      <a:stretch>
                        <a:fillRect/>
                      </a:stretch>
                    </p:blipFill>
                    <p:spPr>
                      <a:xfrm>
                        <a:off x="2133600" y="2221992"/>
                        <a:ext cx="1081166" cy="4079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FFD0211-79C7-45CA-8CD6-83DC9EC92E4F}"/>
              </a:ext>
            </a:extLst>
          </p:cNvPr>
          <p:cNvSpPr>
            <a:spLocks noGrp="1"/>
          </p:cNvSpPr>
          <p:nvPr>
            <p:ph idx="13"/>
          </p:nvPr>
        </p:nvSpPr>
        <p:spPr>
          <a:xfrm>
            <a:off x="3144011" y="2242156"/>
            <a:ext cx="3314700" cy="381000"/>
          </a:xfrm>
        </p:spPr>
        <p:txBody>
          <a:bodyPr/>
          <a:lstStyle/>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l-GR"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α</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constant.</a:t>
            </a:r>
          </a:p>
        </p:txBody>
      </p:sp>
      <p:sp>
        <p:nvSpPr>
          <p:cNvPr id="8" name="Content Placeholder 7">
            <a:extLst>
              <a:ext uri="{FF2B5EF4-FFF2-40B4-BE49-F238E27FC236}">
                <a16:creationId xmlns:a16="http://schemas.microsoft.com/office/drawing/2014/main" id="{5BD9E0F3-B74A-42B5-BD21-617F38E7A23E}"/>
              </a:ext>
            </a:extLst>
          </p:cNvPr>
          <p:cNvSpPr>
            <a:spLocks noGrp="1"/>
          </p:cNvSpPr>
          <p:nvPr>
            <p:ph idx="14"/>
          </p:nvPr>
        </p:nvSpPr>
        <p:spPr>
          <a:xfrm>
            <a:off x="457200" y="2562197"/>
            <a:ext cx="8686800" cy="717006"/>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Because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polynomial in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degree one, to find a particular solution we might try a linear function in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say</a:t>
            </a:r>
            <a:endParaRPr lang="en-US" dirty="0"/>
          </a:p>
        </p:txBody>
      </p:sp>
      <p:graphicFrame>
        <p:nvGraphicFramePr>
          <p:cNvPr id="30" name="Object 29">
            <a:extLst>
              <a:ext uri="{FF2B5EF4-FFF2-40B4-BE49-F238E27FC236}">
                <a16:creationId xmlns:a16="http://schemas.microsoft.com/office/drawing/2014/main" id="{0A969DA1-0AA2-45FB-8A92-32684C20DA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4818371"/>
              </p:ext>
            </p:extLst>
          </p:nvPr>
        </p:nvGraphicFramePr>
        <p:xfrm>
          <a:off x="3962400" y="2880360"/>
          <a:ext cx="1069848" cy="356616"/>
        </p:xfrm>
        <a:graphic>
          <a:graphicData uri="http://schemas.openxmlformats.org/presentationml/2006/ole">
            <mc:AlternateContent xmlns:mc="http://schemas.openxmlformats.org/markup-compatibility/2006">
              <mc:Choice xmlns:v="urn:schemas-microsoft-com:vml" Requires="v">
                <p:oleObj name="Equation" r:id="rId10" imgW="685800" imgH="228600" progId="Equation.DSMT4">
                  <p:embed/>
                </p:oleObj>
              </mc:Choice>
              <mc:Fallback>
                <p:oleObj name="Equation" r:id="rId10" imgW="685800" imgH="228600" progId="Equation.DSMT4">
                  <p:embed/>
                  <p:pic>
                    <p:nvPicPr>
                      <p:cNvPr id="0" name=""/>
                      <p:cNvPicPr/>
                      <p:nvPr/>
                    </p:nvPicPr>
                    <p:blipFill>
                      <a:blip r:embed="rId11"/>
                      <a:stretch>
                        <a:fillRect/>
                      </a:stretch>
                    </p:blipFill>
                    <p:spPr>
                      <a:xfrm>
                        <a:off x="3962400" y="2880360"/>
                        <a:ext cx="1069848" cy="35661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D6BD710-B50C-4C5C-80D2-5ABAB2282017}"/>
              </a:ext>
            </a:extLst>
          </p:cNvPr>
          <p:cNvSpPr>
            <a:spLocks noGrp="1"/>
          </p:cNvSpPr>
          <p:nvPr>
            <p:ph idx="15"/>
          </p:nvPr>
        </p:nvSpPr>
        <p:spPr>
          <a:xfrm>
            <a:off x="4934712" y="2844815"/>
            <a:ext cx="4005072" cy="381000"/>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constants. Suppose</a:t>
            </a:r>
            <a:endParaRPr lang="en-US" dirty="0"/>
          </a:p>
        </p:txBody>
      </p:sp>
      <p:sp>
        <p:nvSpPr>
          <p:cNvPr id="10" name="Content Placeholder 9">
            <a:extLst>
              <a:ext uri="{FF2B5EF4-FFF2-40B4-BE49-F238E27FC236}">
                <a16:creationId xmlns:a16="http://schemas.microsoft.com/office/drawing/2014/main" id="{1DA7E6F1-0E2F-4A9B-973B-C176E0E86EC5}"/>
              </a:ext>
            </a:extLst>
          </p:cNvPr>
          <p:cNvSpPr>
            <a:spLocks noGrp="1"/>
          </p:cNvSpPr>
          <p:nvPr>
            <p:ph idx="16"/>
          </p:nvPr>
        </p:nvSpPr>
        <p:spPr>
          <a:xfrm>
            <a:off x="457200" y="3140270"/>
            <a:ext cx="779983" cy="368996"/>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that</a:t>
            </a:r>
            <a:endParaRPr lang="en-US" dirty="0"/>
          </a:p>
        </p:txBody>
      </p:sp>
      <p:graphicFrame>
        <p:nvGraphicFramePr>
          <p:cNvPr id="31" name="Object 30">
            <a:extLst>
              <a:ext uri="{FF2B5EF4-FFF2-40B4-BE49-F238E27FC236}">
                <a16:creationId xmlns:a16="http://schemas.microsoft.com/office/drawing/2014/main" id="{2FA7F512-ABA9-4CD8-A4DA-FE6316F23C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9363139"/>
              </p:ext>
            </p:extLst>
          </p:nvPr>
        </p:nvGraphicFramePr>
        <p:xfrm>
          <a:off x="987552" y="3172968"/>
          <a:ext cx="1030224" cy="356616"/>
        </p:xfrm>
        <a:graphic>
          <a:graphicData uri="http://schemas.openxmlformats.org/presentationml/2006/ole">
            <mc:AlternateContent xmlns:mc="http://schemas.openxmlformats.org/markup-compatibility/2006">
              <mc:Choice xmlns:v="urn:schemas-microsoft-com:vml" Requires="v">
                <p:oleObj name="Equation" r:id="rId12" imgW="660240" imgH="228600" progId="Equation.DSMT4">
                  <p:embed/>
                </p:oleObj>
              </mc:Choice>
              <mc:Fallback>
                <p:oleObj name="Equation" r:id="rId12" imgW="660240" imgH="228600" progId="Equation.DSMT4">
                  <p:embed/>
                  <p:pic>
                    <p:nvPicPr>
                      <p:cNvPr id="0" name=""/>
                      <p:cNvPicPr/>
                      <p:nvPr/>
                    </p:nvPicPr>
                    <p:blipFill>
                      <a:blip r:embed="rId13"/>
                      <a:stretch>
                        <a:fillRect/>
                      </a:stretch>
                    </p:blipFill>
                    <p:spPr>
                      <a:xfrm>
                        <a:off x="987552" y="3172968"/>
                        <a:ext cx="1030224" cy="35661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3F5C624C-BECE-4976-900D-68494B49DD46}"/>
              </a:ext>
            </a:extLst>
          </p:cNvPr>
          <p:cNvSpPr>
            <a:spLocks noGrp="1"/>
          </p:cNvSpPr>
          <p:nvPr>
            <p:ph idx="17"/>
          </p:nvPr>
        </p:nvSpPr>
        <p:spPr>
          <a:xfrm>
            <a:off x="1929384" y="3130741"/>
            <a:ext cx="1976628" cy="393190"/>
          </a:xfrm>
        </p:spPr>
        <p:txBody>
          <a:bodyPr/>
          <a:lstStyle/>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such a solution.</a:t>
            </a:r>
          </a:p>
        </p:txBody>
      </p:sp>
      <p:sp>
        <p:nvSpPr>
          <p:cNvPr id="12" name="Content Placeholder 11">
            <a:extLst>
              <a:ext uri="{FF2B5EF4-FFF2-40B4-BE49-F238E27FC236}">
                <a16:creationId xmlns:a16="http://schemas.microsoft.com/office/drawing/2014/main" id="{2A8F4210-A54E-4D27-BF2E-BD8F63032D5B}"/>
              </a:ext>
            </a:extLst>
          </p:cNvPr>
          <p:cNvSpPr>
            <a:spLocks noGrp="1"/>
          </p:cNvSpPr>
          <p:nvPr>
            <p:ph idx="18"/>
          </p:nvPr>
        </p:nvSpPr>
        <p:spPr>
          <a:xfrm>
            <a:off x="463597" y="3438634"/>
            <a:ext cx="802542" cy="368996"/>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Then</a:t>
            </a:r>
            <a:endParaRPr lang="en-US" dirty="0"/>
          </a:p>
        </p:txBody>
      </p:sp>
      <p:graphicFrame>
        <p:nvGraphicFramePr>
          <p:cNvPr id="32" name="Object 31">
            <a:extLst>
              <a:ext uri="{FF2B5EF4-FFF2-40B4-BE49-F238E27FC236}">
                <a16:creationId xmlns:a16="http://schemas.microsoft.com/office/drawing/2014/main" id="{9671082E-75F0-4EEC-83CE-53863D49B9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384518"/>
              </p:ext>
            </p:extLst>
          </p:nvPr>
        </p:nvGraphicFramePr>
        <p:xfrm>
          <a:off x="1066800" y="3474720"/>
          <a:ext cx="1367028" cy="356616"/>
        </p:xfrm>
        <a:graphic>
          <a:graphicData uri="http://schemas.openxmlformats.org/presentationml/2006/ole">
            <mc:AlternateContent xmlns:mc="http://schemas.openxmlformats.org/markup-compatibility/2006">
              <mc:Choice xmlns:v="urn:schemas-microsoft-com:vml" Requires="v">
                <p:oleObj name="Equation" r:id="rId14" imgW="876240" imgH="228600" progId="Equation.DSMT4">
                  <p:embed/>
                </p:oleObj>
              </mc:Choice>
              <mc:Fallback>
                <p:oleObj name="Equation" r:id="rId14" imgW="876240" imgH="228600" progId="Equation.DSMT4">
                  <p:embed/>
                  <p:pic>
                    <p:nvPicPr>
                      <p:cNvPr id="0" name=""/>
                      <p:cNvPicPr/>
                      <p:nvPr/>
                    </p:nvPicPr>
                    <p:blipFill>
                      <a:blip r:embed="rId15"/>
                      <a:stretch>
                        <a:fillRect/>
                      </a:stretch>
                    </p:blipFill>
                    <p:spPr>
                      <a:xfrm>
                        <a:off x="1066800" y="3474720"/>
                        <a:ext cx="1367028" cy="35661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3883D82-767D-44A6-8DC5-B90216A0DEF3}"/>
              </a:ext>
            </a:extLst>
          </p:cNvPr>
          <p:cNvSpPr>
            <a:spLocks noGrp="1"/>
          </p:cNvSpPr>
          <p:nvPr>
            <p:ph idx="19"/>
          </p:nvPr>
        </p:nvSpPr>
        <p:spPr>
          <a:xfrm>
            <a:off x="2340864" y="3443350"/>
            <a:ext cx="1228344" cy="456755"/>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becomes</a:t>
            </a:r>
            <a:endParaRPr lang="en-US" dirty="0"/>
          </a:p>
        </p:txBody>
      </p:sp>
      <p:graphicFrame>
        <p:nvGraphicFramePr>
          <p:cNvPr id="33" name="Object 32">
            <a:extLst>
              <a:ext uri="{FF2B5EF4-FFF2-40B4-BE49-F238E27FC236}">
                <a16:creationId xmlns:a16="http://schemas.microsoft.com/office/drawing/2014/main" id="{1397C208-43F5-4C2A-843D-5BBC49D356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44515388"/>
              </p:ext>
            </p:extLst>
          </p:nvPr>
        </p:nvGraphicFramePr>
        <p:xfrm>
          <a:off x="3319272" y="3456432"/>
          <a:ext cx="2605582" cy="374904"/>
        </p:xfrm>
        <a:graphic>
          <a:graphicData uri="http://schemas.openxmlformats.org/presentationml/2006/ole">
            <mc:AlternateContent xmlns:mc="http://schemas.openxmlformats.org/markup-compatibility/2006">
              <mc:Choice xmlns:v="urn:schemas-microsoft-com:vml" Requires="v">
                <p:oleObj name="Equation" r:id="rId16" imgW="1765080" imgH="253800" progId="Equation.DSMT4">
                  <p:embed/>
                </p:oleObj>
              </mc:Choice>
              <mc:Fallback>
                <p:oleObj name="Equation" r:id="rId16" imgW="1765080" imgH="253800" progId="Equation.DSMT4">
                  <p:embed/>
                  <p:pic>
                    <p:nvPicPr>
                      <p:cNvPr id="0" name=""/>
                      <p:cNvPicPr/>
                      <p:nvPr/>
                    </p:nvPicPr>
                    <p:blipFill>
                      <a:blip r:embed="rId17"/>
                      <a:stretch>
                        <a:fillRect/>
                      </a:stretch>
                    </p:blipFill>
                    <p:spPr>
                      <a:xfrm>
                        <a:off x="3319272" y="3456432"/>
                        <a:ext cx="2605582" cy="374904"/>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F36ACAF-D734-49FC-8DD3-567DA47CA3A0}"/>
              </a:ext>
            </a:extLst>
          </p:cNvPr>
          <p:cNvSpPr>
            <a:spLocks noGrp="1"/>
          </p:cNvSpPr>
          <p:nvPr>
            <p:ph idx="20"/>
          </p:nvPr>
        </p:nvSpPr>
        <p:spPr>
          <a:xfrm>
            <a:off x="463597" y="3776472"/>
            <a:ext cx="2057400" cy="356615"/>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Simplifying yields</a:t>
            </a:r>
            <a:endParaRPr lang="en-US" dirty="0"/>
          </a:p>
        </p:txBody>
      </p:sp>
      <p:graphicFrame>
        <p:nvGraphicFramePr>
          <p:cNvPr id="34" name="Object 33">
            <a:extLst>
              <a:ext uri="{FF2B5EF4-FFF2-40B4-BE49-F238E27FC236}">
                <a16:creationId xmlns:a16="http://schemas.microsoft.com/office/drawing/2014/main" id="{F964A985-CBEF-4046-BA67-4C5C69DAA4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8383811"/>
              </p:ext>
            </p:extLst>
          </p:nvPr>
        </p:nvGraphicFramePr>
        <p:xfrm>
          <a:off x="2266950" y="3797300"/>
          <a:ext cx="2398713" cy="393700"/>
        </p:xfrm>
        <a:graphic>
          <a:graphicData uri="http://schemas.openxmlformats.org/presentationml/2006/ole">
            <mc:AlternateContent xmlns:mc="http://schemas.openxmlformats.org/markup-compatibility/2006">
              <mc:Choice xmlns:v="urn:schemas-microsoft-com:vml" Requires="v">
                <p:oleObj name="Equation" r:id="rId18" imgW="1549080" imgH="253800" progId="Equation.DSMT4">
                  <p:embed/>
                </p:oleObj>
              </mc:Choice>
              <mc:Fallback>
                <p:oleObj name="Equation" r:id="rId18" imgW="1549080" imgH="253800" progId="Equation.DSMT4">
                  <p:embed/>
                  <p:pic>
                    <p:nvPicPr>
                      <p:cNvPr id="0" name=""/>
                      <p:cNvPicPr/>
                      <p:nvPr/>
                    </p:nvPicPr>
                    <p:blipFill>
                      <a:blip r:embed="rId19"/>
                      <a:stretch>
                        <a:fillRect/>
                      </a:stretch>
                    </p:blipFill>
                    <p:spPr>
                      <a:xfrm>
                        <a:off x="2266950" y="3797300"/>
                        <a:ext cx="2398713" cy="39370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EB56E13D-4BED-47A7-989B-7F8FCF88840B}"/>
              </a:ext>
            </a:extLst>
          </p:cNvPr>
          <p:cNvSpPr>
            <a:spLocks noGrp="1"/>
          </p:cNvSpPr>
          <p:nvPr>
            <p:ph idx="21"/>
          </p:nvPr>
        </p:nvSpPr>
        <p:spPr>
          <a:xfrm>
            <a:off x="4572000" y="3776472"/>
            <a:ext cx="4419600" cy="381000"/>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It follows that </a:t>
            </a:r>
            <a:r>
              <a:rPr kumimoji="0" lang="en-US" sz="19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cn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if and</a:t>
            </a:r>
            <a:endParaRPr lang="en-US" dirty="0"/>
          </a:p>
        </p:txBody>
      </p:sp>
      <p:sp>
        <p:nvSpPr>
          <p:cNvPr id="16" name="Content Placeholder 15">
            <a:extLst>
              <a:ext uri="{FF2B5EF4-FFF2-40B4-BE49-F238E27FC236}">
                <a16:creationId xmlns:a16="http://schemas.microsoft.com/office/drawing/2014/main" id="{BB2EBC70-1B69-43A9-B2A5-83710707F10D}"/>
              </a:ext>
            </a:extLst>
          </p:cNvPr>
          <p:cNvSpPr>
            <a:spLocks noGrp="1"/>
          </p:cNvSpPr>
          <p:nvPr>
            <p:ph idx="22"/>
          </p:nvPr>
        </p:nvSpPr>
        <p:spPr>
          <a:xfrm>
            <a:off x="463597" y="4065162"/>
            <a:ext cx="8680403" cy="714926"/>
          </a:xfrm>
        </p:spPr>
        <p:txBody>
          <a:bodyPr/>
          <a:lstStyle/>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only if </a:t>
            </a:r>
          </a:p>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 </a:t>
            </a:r>
            <a:r>
              <a:rPr kumimoji="0" lang="en-US" sz="19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3</a:t>
            </a:r>
            <a:r>
              <a:rPr kumimoji="0" lang="en-US" sz="19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0. Therefore, </a:t>
            </a:r>
            <a:r>
              <a:rPr kumimoji="0" lang="en-US" sz="19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cn</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solution if and only if c = </a:t>
            </a:r>
            <a:r>
              <a:rPr kumimoji="0" lang="en-US" sz="19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1 and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 =</a:t>
            </a:r>
            <a:endPar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35" name="Object 34">
            <a:extLst>
              <a:ext uri="{FF2B5EF4-FFF2-40B4-BE49-F238E27FC236}">
                <a16:creationId xmlns:a16="http://schemas.microsoft.com/office/drawing/2014/main" id="{30D91530-44E4-4E16-8BF3-872198076A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8312796"/>
              </p:ext>
            </p:extLst>
          </p:nvPr>
        </p:nvGraphicFramePr>
        <p:xfrm>
          <a:off x="530352" y="4709160"/>
          <a:ext cx="603504" cy="301752"/>
        </p:xfrm>
        <a:graphic>
          <a:graphicData uri="http://schemas.openxmlformats.org/presentationml/2006/ole">
            <mc:AlternateContent xmlns:mc="http://schemas.openxmlformats.org/markup-compatibility/2006">
              <mc:Choice xmlns:v="urn:schemas-microsoft-com:vml" Requires="v">
                <p:oleObj name="Equation" r:id="rId20" imgW="380880" imgH="190440" progId="Equation.DSMT4">
                  <p:embed/>
                </p:oleObj>
              </mc:Choice>
              <mc:Fallback>
                <p:oleObj name="Equation" r:id="rId20" imgW="380880" imgH="190440" progId="Equation.DSMT4">
                  <p:embed/>
                  <p:pic>
                    <p:nvPicPr>
                      <p:cNvPr id="0" name=""/>
                      <p:cNvPicPr/>
                      <p:nvPr/>
                    </p:nvPicPr>
                    <p:blipFill>
                      <a:blip r:embed="rId21"/>
                      <a:stretch>
                        <a:fillRect/>
                      </a:stretch>
                    </p:blipFill>
                    <p:spPr>
                      <a:xfrm>
                        <a:off x="530352" y="4709160"/>
                        <a:ext cx="603504" cy="301752"/>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19817414-9331-4BDF-980F-F1EE4BAE5997}"/>
              </a:ext>
            </a:extLst>
          </p:cNvPr>
          <p:cNvSpPr>
            <a:spLocks noGrp="1"/>
          </p:cNvSpPr>
          <p:nvPr>
            <p:ph idx="23"/>
          </p:nvPr>
        </p:nvSpPr>
        <p:spPr>
          <a:xfrm>
            <a:off x="463677" y="4979320"/>
            <a:ext cx="1788414" cy="356616"/>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Consequently,</a:t>
            </a:r>
            <a:endParaRPr lang="en-US" sz="1900" dirty="0"/>
          </a:p>
        </p:txBody>
      </p:sp>
      <p:graphicFrame>
        <p:nvGraphicFramePr>
          <p:cNvPr id="36" name="Object 35">
            <a:extLst>
              <a:ext uri="{FF2B5EF4-FFF2-40B4-BE49-F238E27FC236}">
                <a16:creationId xmlns:a16="http://schemas.microsoft.com/office/drawing/2014/main" id="{B8E66F17-FCF4-44A6-821F-E37C7045F8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426230"/>
              </p:ext>
            </p:extLst>
          </p:nvPr>
        </p:nvGraphicFramePr>
        <p:xfrm>
          <a:off x="1956816" y="4990466"/>
          <a:ext cx="1494126" cy="393191"/>
        </p:xfrm>
        <a:graphic>
          <a:graphicData uri="http://schemas.openxmlformats.org/presentationml/2006/ole">
            <mc:AlternateContent xmlns:mc="http://schemas.openxmlformats.org/markup-compatibility/2006">
              <mc:Choice xmlns:v="urn:schemas-microsoft-com:vml" Requires="v">
                <p:oleObj name="Equation" r:id="rId22" imgW="965160" imgH="253800" progId="Equation.DSMT4">
                  <p:embed/>
                </p:oleObj>
              </mc:Choice>
              <mc:Fallback>
                <p:oleObj name="Equation" r:id="rId22" imgW="965160" imgH="253800" progId="Equation.DSMT4">
                  <p:embed/>
                  <p:pic>
                    <p:nvPicPr>
                      <p:cNvPr id="0" name=""/>
                      <p:cNvPicPr/>
                      <p:nvPr/>
                    </p:nvPicPr>
                    <p:blipFill>
                      <a:blip r:embed="rId23"/>
                      <a:stretch>
                        <a:fillRect/>
                      </a:stretch>
                    </p:blipFill>
                    <p:spPr>
                      <a:xfrm>
                        <a:off x="1956816" y="4990466"/>
                        <a:ext cx="1494126" cy="393191"/>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7DB3F3D0-348D-4B00-8E6B-A588A1A00329}"/>
              </a:ext>
            </a:extLst>
          </p:cNvPr>
          <p:cNvSpPr>
            <a:spLocks noGrp="1"/>
          </p:cNvSpPr>
          <p:nvPr>
            <p:ph idx="24"/>
          </p:nvPr>
        </p:nvSpPr>
        <p:spPr>
          <a:xfrm>
            <a:off x="3374136" y="4981498"/>
            <a:ext cx="2605582" cy="430139"/>
          </a:xfrm>
        </p:spPr>
        <p:txBody>
          <a:bodyPr/>
          <a:lstStyle/>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a particular solution.</a:t>
            </a:r>
            <a:endPar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sp>
        <p:nvSpPr>
          <p:cNvPr id="19" name="Content Placeholder 18">
            <a:extLst>
              <a:ext uri="{FF2B5EF4-FFF2-40B4-BE49-F238E27FC236}">
                <a16:creationId xmlns:a16="http://schemas.microsoft.com/office/drawing/2014/main" id="{4175734F-8124-4E9F-8A4B-47B25BB516BB}"/>
              </a:ext>
            </a:extLst>
          </p:cNvPr>
          <p:cNvSpPr>
            <a:spLocks noGrp="1"/>
          </p:cNvSpPr>
          <p:nvPr>
            <p:ph idx="25"/>
          </p:nvPr>
        </p:nvSpPr>
        <p:spPr>
          <a:xfrm>
            <a:off x="457200" y="5288618"/>
            <a:ext cx="4724400" cy="460093"/>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Theorem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5, all solutions are of the form</a:t>
            </a:r>
            <a:endParaRPr lang="en-US" dirty="0"/>
          </a:p>
        </p:txBody>
      </p:sp>
      <p:graphicFrame>
        <p:nvGraphicFramePr>
          <p:cNvPr id="37" name="Object 36">
            <a:extLst>
              <a:ext uri="{FF2B5EF4-FFF2-40B4-BE49-F238E27FC236}">
                <a16:creationId xmlns:a16="http://schemas.microsoft.com/office/drawing/2014/main" id="{B4CAB198-06C3-4E33-ABBF-400D0785AA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5984931"/>
              </p:ext>
            </p:extLst>
          </p:nvPr>
        </p:nvGraphicFramePr>
        <p:xfrm>
          <a:off x="4745736" y="5285232"/>
          <a:ext cx="3106217" cy="393192"/>
        </p:xfrm>
        <a:graphic>
          <a:graphicData uri="http://schemas.openxmlformats.org/presentationml/2006/ole">
            <mc:AlternateContent xmlns:mc="http://schemas.openxmlformats.org/markup-compatibility/2006">
              <mc:Choice xmlns:v="urn:schemas-microsoft-com:vml" Requires="v">
                <p:oleObj name="Equation" r:id="rId24" imgW="2006280" imgH="253800" progId="Equation.DSMT4">
                  <p:embed/>
                </p:oleObj>
              </mc:Choice>
              <mc:Fallback>
                <p:oleObj name="Equation" r:id="rId24" imgW="2006280" imgH="253800" progId="Equation.DSMT4">
                  <p:embed/>
                  <p:pic>
                    <p:nvPicPr>
                      <p:cNvPr id="0" name=""/>
                      <p:cNvPicPr/>
                      <p:nvPr/>
                    </p:nvPicPr>
                    <p:blipFill>
                      <a:blip r:embed="rId25"/>
                      <a:stretch>
                        <a:fillRect/>
                      </a:stretch>
                    </p:blipFill>
                    <p:spPr>
                      <a:xfrm>
                        <a:off x="4745736" y="5285232"/>
                        <a:ext cx="3106217" cy="393192"/>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806A77FE-A25F-4E0B-907C-B25F9A8BA1E2}"/>
              </a:ext>
            </a:extLst>
          </p:cNvPr>
          <p:cNvSpPr>
            <a:spLocks noGrp="1"/>
          </p:cNvSpPr>
          <p:nvPr>
            <p:ph idx="26"/>
          </p:nvPr>
        </p:nvSpPr>
        <p:spPr>
          <a:xfrm>
            <a:off x="457200" y="5277917"/>
            <a:ext cx="8528003" cy="958127"/>
          </a:xfrm>
        </p:spPr>
        <p:txBody>
          <a:bodyPr/>
          <a:lstStyle/>
          <a:p>
            <a:pPr marL="731520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l-GR"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α</a:t>
            </a:r>
            <a:endParaRPr lang="en-US" sz="1900" dirty="0">
              <a:solidFill>
                <a:prstClr val="black"/>
              </a:solidFill>
              <a:latin typeface="Calibri (Body)"/>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constant.</a:t>
            </a:r>
          </a:p>
          <a:p>
            <a:pPr marL="0" marR="0" lvl="0" indent="0" algn="l" defTabSz="4572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find the solution with</a:t>
            </a:r>
            <a:endParaRPr lang="en-US" dirty="0"/>
          </a:p>
        </p:txBody>
      </p:sp>
      <p:graphicFrame>
        <p:nvGraphicFramePr>
          <p:cNvPr id="38" name="Object 37">
            <a:extLst>
              <a:ext uri="{FF2B5EF4-FFF2-40B4-BE49-F238E27FC236}">
                <a16:creationId xmlns:a16="http://schemas.microsoft.com/office/drawing/2014/main" id="{3129A372-D9FE-4757-A77D-7E212C5608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5236416"/>
              </p:ext>
            </p:extLst>
          </p:nvPr>
        </p:nvGraphicFramePr>
        <p:xfrm>
          <a:off x="2946498" y="5926203"/>
          <a:ext cx="653796" cy="356616"/>
        </p:xfrm>
        <a:graphic>
          <a:graphicData uri="http://schemas.openxmlformats.org/presentationml/2006/ole">
            <mc:AlternateContent xmlns:mc="http://schemas.openxmlformats.org/markup-compatibility/2006">
              <mc:Choice xmlns:v="urn:schemas-microsoft-com:vml" Requires="v">
                <p:oleObj name="Equation" r:id="rId26" imgW="419040" imgH="228600" progId="Equation.DSMT4">
                  <p:embed/>
                </p:oleObj>
              </mc:Choice>
              <mc:Fallback>
                <p:oleObj name="Equation" r:id="rId26" imgW="419040" imgH="228600" progId="Equation.DSMT4">
                  <p:embed/>
                  <p:pic>
                    <p:nvPicPr>
                      <p:cNvPr id="0" name=""/>
                      <p:cNvPicPr/>
                      <p:nvPr/>
                    </p:nvPicPr>
                    <p:blipFill>
                      <a:blip r:embed="rId27"/>
                      <a:stretch>
                        <a:fillRect/>
                      </a:stretch>
                    </p:blipFill>
                    <p:spPr>
                      <a:xfrm>
                        <a:off x="2946498" y="5926203"/>
                        <a:ext cx="653796" cy="356616"/>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AD869B41-845A-4CF2-86DA-A74A590675A1}"/>
              </a:ext>
            </a:extLst>
          </p:cNvPr>
          <p:cNvSpPr>
            <a:spLocks noGrp="1"/>
          </p:cNvSpPr>
          <p:nvPr>
            <p:ph idx="27"/>
          </p:nvPr>
        </p:nvSpPr>
        <p:spPr>
          <a:xfrm>
            <a:off x="3533544" y="5892341"/>
            <a:ext cx="5610455" cy="381000"/>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let </a:t>
            </a:r>
            <a:r>
              <a:rPr kumimoji="0" lang="en-US" sz="19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1 in the above formula for the general solution.</a:t>
            </a:r>
            <a:endParaRPr lang="en-US" dirty="0"/>
          </a:p>
        </p:txBody>
      </p:sp>
      <p:sp>
        <p:nvSpPr>
          <p:cNvPr id="22" name="Content Placeholder 21">
            <a:extLst>
              <a:ext uri="{FF2B5EF4-FFF2-40B4-BE49-F238E27FC236}">
                <a16:creationId xmlns:a16="http://schemas.microsoft.com/office/drawing/2014/main" id="{1F59FA56-BD5D-4C21-98C6-7E49E7F2437A}"/>
              </a:ext>
            </a:extLst>
          </p:cNvPr>
          <p:cNvSpPr>
            <a:spLocks noGrp="1"/>
          </p:cNvSpPr>
          <p:nvPr>
            <p:ph idx="28"/>
          </p:nvPr>
        </p:nvSpPr>
        <p:spPr>
          <a:xfrm>
            <a:off x="465277" y="6217920"/>
            <a:ext cx="1530095" cy="372651"/>
          </a:xfrm>
        </p:spPr>
        <p:txBody>
          <a:bodyPr/>
          <a:lstStyle/>
          <a:p>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Then 3 </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1900" b="0" i="1"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endParaRPr lang="en-US" dirty="0"/>
          </a:p>
        </p:txBody>
      </p:sp>
      <p:graphicFrame>
        <p:nvGraphicFramePr>
          <p:cNvPr id="39" name="Object 38">
            <a:extLst>
              <a:ext uri="{FF2B5EF4-FFF2-40B4-BE49-F238E27FC236}">
                <a16:creationId xmlns:a16="http://schemas.microsoft.com/office/drawing/2014/main" id="{FCFBF1F7-9E74-48BE-AB45-9D8EFAA163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933648"/>
              </p:ext>
            </p:extLst>
          </p:nvPr>
        </p:nvGraphicFramePr>
        <p:xfrm>
          <a:off x="1901952" y="6263640"/>
          <a:ext cx="402336" cy="301752"/>
        </p:xfrm>
        <a:graphic>
          <a:graphicData uri="http://schemas.openxmlformats.org/presentationml/2006/ole">
            <mc:AlternateContent xmlns:mc="http://schemas.openxmlformats.org/markup-compatibility/2006">
              <mc:Choice xmlns:v="urn:schemas-microsoft-com:vml" Requires="v">
                <p:oleObj name="Equation" r:id="rId28" imgW="253800" imgH="190440" progId="Equation.DSMT4">
                  <p:embed/>
                </p:oleObj>
              </mc:Choice>
              <mc:Fallback>
                <p:oleObj name="Equation" r:id="rId28" imgW="253800" imgH="190440" progId="Equation.DSMT4">
                  <p:embed/>
                  <p:pic>
                    <p:nvPicPr>
                      <p:cNvPr id="0" name=""/>
                      <p:cNvPicPr/>
                      <p:nvPr/>
                    </p:nvPicPr>
                    <p:blipFill>
                      <a:blip r:embed="rId29"/>
                      <a:stretch>
                        <a:fillRect/>
                      </a:stretch>
                    </p:blipFill>
                    <p:spPr>
                      <a:xfrm>
                        <a:off x="1901952" y="6263640"/>
                        <a:ext cx="402336" cy="301752"/>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A3D72682-7884-48C1-A34E-F6A13BC32680}"/>
              </a:ext>
            </a:extLst>
          </p:cNvPr>
          <p:cNvSpPr>
            <a:spLocks noGrp="1"/>
          </p:cNvSpPr>
          <p:nvPr>
            <p:ph type="body" sz="quarter" idx="39"/>
          </p:nvPr>
        </p:nvSpPr>
        <p:spPr>
          <a:xfrm>
            <a:off x="2313432" y="6249904"/>
            <a:ext cx="1673352" cy="347917"/>
          </a:xfrm>
        </p:spPr>
        <p:txBody>
          <a:bodyPr anchor="t"/>
          <a:lstStyle/>
          <a:p>
            <a:pPr algn="l"/>
            <a:r>
              <a:rPr kumimoji="0" lang="en-US"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 </a:t>
            </a:r>
            <a:r>
              <a:rPr kumimoji="0" lang="el-GR"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α</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l-GR" sz="19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α</a:t>
            </a:r>
            <a:r>
              <a:rPr kumimoji="0" lang="en-US" sz="19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endParaRPr lang="en-US" dirty="0"/>
          </a:p>
        </p:txBody>
      </p:sp>
      <p:graphicFrame>
        <p:nvGraphicFramePr>
          <p:cNvPr id="40" name="Object 39">
            <a:extLst>
              <a:ext uri="{FF2B5EF4-FFF2-40B4-BE49-F238E27FC236}">
                <a16:creationId xmlns:a16="http://schemas.microsoft.com/office/drawing/2014/main" id="{D4ECF873-B77A-4AD1-8065-7F934A8E04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28045689"/>
              </p:ext>
            </p:extLst>
          </p:nvPr>
        </p:nvGraphicFramePr>
        <p:xfrm>
          <a:off x="3712464" y="6263640"/>
          <a:ext cx="563270" cy="301752"/>
        </p:xfrm>
        <a:graphic>
          <a:graphicData uri="http://schemas.openxmlformats.org/presentationml/2006/ole">
            <mc:AlternateContent xmlns:mc="http://schemas.openxmlformats.org/markup-compatibility/2006">
              <mc:Choice xmlns:v="urn:schemas-microsoft-com:vml" Requires="v">
                <p:oleObj name="Equation" r:id="rId30" imgW="355320" imgH="190440" progId="Equation.DSMT4">
                  <p:embed/>
                </p:oleObj>
              </mc:Choice>
              <mc:Fallback>
                <p:oleObj name="Equation" r:id="rId30" imgW="355320" imgH="190440" progId="Equation.DSMT4">
                  <p:embed/>
                  <p:pic>
                    <p:nvPicPr>
                      <p:cNvPr id="0" name=""/>
                      <p:cNvPicPr/>
                      <p:nvPr/>
                    </p:nvPicPr>
                    <p:blipFill>
                      <a:blip r:embed="rId31"/>
                      <a:stretch>
                        <a:fillRect/>
                      </a:stretch>
                    </p:blipFill>
                    <p:spPr>
                      <a:xfrm>
                        <a:off x="3712464" y="6263640"/>
                        <a:ext cx="563270" cy="301752"/>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F3968954-88D0-4CC6-90DB-8EFCE884B4CA}"/>
              </a:ext>
            </a:extLst>
          </p:cNvPr>
          <p:cNvSpPr>
            <a:spLocks noGrp="1"/>
          </p:cNvSpPr>
          <p:nvPr>
            <p:ph type="body" sz="quarter" idx="40"/>
          </p:nvPr>
        </p:nvSpPr>
        <p:spPr>
          <a:xfrm>
            <a:off x="4293777" y="6263640"/>
            <a:ext cx="2514600" cy="328627"/>
          </a:xfrm>
        </p:spPr>
        <p:txBody>
          <a:bodyPr anchor="t"/>
          <a:lstStyle/>
          <a:p>
            <a:pPr algn="l"/>
            <a:r>
              <a:rPr kumimoji="0" lang="en-US" sz="19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the solution is</a:t>
            </a:r>
            <a:endParaRPr lang="en-US" dirty="0"/>
          </a:p>
        </p:txBody>
      </p:sp>
      <p:graphicFrame>
        <p:nvGraphicFramePr>
          <p:cNvPr id="41" name="Object 40">
            <a:extLst>
              <a:ext uri="{FF2B5EF4-FFF2-40B4-BE49-F238E27FC236}">
                <a16:creationId xmlns:a16="http://schemas.microsoft.com/office/drawing/2014/main" id="{248BA475-1C10-4095-B519-0C4D1DD3EC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9710242"/>
              </p:ext>
            </p:extLst>
          </p:nvPr>
        </p:nvGraphicFramePr>
        <p:xfrm>
          <a:off x="6445628" y="6227064"/>
          <a:ext cx="2378812" cy="393192"/>
        </p:xfrm>
        <a:graphic>
          <a:graphicData uri="http://schemas.openxmlformats.org/presentationml/2006/ole">
            <mc:AlternateContent xmlns:mc="http://schemas.openxmlformats.org/markup-compatibility/2006">
              <mc:Choice xmlns:v="urn:schemas-microsoft-com:vml" Requires="v">
                <p:oleObj name="Equation" r:id="rId32" imgW="1536480" imgH="253800" progId="Equation.DSMT4">
                  <p:embed/>
                </p:oleObj>
              </mc:Choice>
              <mc:Fallback>
                <p:oleObj name="Equation" r:id="rId32" imgW="1536480" imgH="253800" progId="Equation.DSMT4">
                  <p:embed/>
                  <p:pic>
                    <p:nvPicPr>
                      <p:cNvPr id="0" name=""/>
                      <p:cNvPicPr/>
                      <p:nvPr/>
                    </p:nvPicPr>
                    <p:blipFill>
                      <a:blip r:embed="rId33"/>
                      <a:stretch>
                        <a:fillRect/>
                      </a:stretch>
                    </p:blipFill>
                    <p:spPr>
                      <a:xfrm>
                        <a:off x="6445628" y="6227064"/>
                        <a:ext cx="2378812" cy="393192"/>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930D0C79-A3AF-4D72-93EC-742E73013B7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32</a:t>
            </a:fld>
            <a:endParaRPr lang="en-US" dirty="0">
              <a:solidFill>
                <a:schemeClr val="bg1"/>
              </a:solidFill>
              <a:latin typeface="Calibri (Body)"/>
            </a:endParaRPr>
          </a:p>
        </p:txBody>
      </p:sp>
    </p:spTree>
    <p:extLst>
      <p:ext uri="{BB962C8B-B14F-4D97-AF65-F5344CB8AC3E}">
        <p14:creationId xmlns:p14="http://schemas.microsoft.com/office/powerpoint/2010/main" val="4049724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5200" b="1" dirty="0">
                <a:latin typeface="+mj-lt"/>
              </a:rPr>
              <a:t>Divide-and-Conquer Algorithms and Recurrence Relations</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8.3</a:t>
            </a:r>
          </a:p>
        </p:txBody>
      </p:sp>
      <p:sp>
        <p:nvSpPr>
          <p:cNvPr id="4" name="Slide Number Placeholder 5">
            <a:extLst>
              <a:ext uri="{FF2B5EF4-FFF2-40B4-BE49-F238E27FC236}">
                <a16:creationId xmlns:a16="http://schemas.microsoft.com/office/drawing/2014/main" id="{1798EF70-5F93-40E3-A6FA-12CCA125395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33</a:t>
            </a:fld>
            <a:endParaRPr lang="en-US" dirty="0">
              <a:solidFill>
                <a:schemeClr val="bg1"/>
              </a:solidFill>
              <a:latin typeface="Calibri (Body)"/>
            </a:endParaRPr>
          </a:p>
        </p:txBody>
      </p:sp>
    </p:spTree>
    <p:extLst>
      <p:ext uri="{BB962C8B-B14F-4D97-AF65-F5344CB8AC3E}">
        <p14:creationId xmlns:p14="http://schemas.microsoft.com/office/powerpoint/2010/main" val="352431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3</a:t>
            </a:r>
          </a:p>
        </p:txBody>
      </p:sp>
      <p:sp>
        <p:nvSpPr>
          <p:cNvPr id="3" name="Content Placeholder 2"/>
          <p:cNvSpPr>
            <a:spLocks noGrp="1"/>
          </p:cNvSpPr>
          <p:nvPr>
            <p:ph idx="1"/>
          </p:nvPr>
        </p:nvSpPr>
        <p:spPr>
          <a:xfrm>
            <a:off x="457200" y="1295400"/>
            <a:ext cx="8321040" cy="5257800"/>
          </a:xfrm>
        </p:spPr>
        <p:txBody>
          <a:bodyPr/>
          <a:lstStyle/>
          <a:p>
            <a:r>
              <a:rPr lang="en-US" sz="2800" dirty="0"/>
              <a:t>Divide-and-Conquer Algorithms and Recurrence Relations.</a:t>
            </a:r>
          </a:p>
          <a:p>
            <a:r>
              <a:rPr lang="en-US" sz="2800" dirty="0"/>
              <a:t>Examples.</a:t>
            </a:r>
          </a:p>
          <a:p>
            <a:pPr marL="347472" lvl="1"/>
            <a:r>
              <a:rPr lang="en-US" sz="2400" dirty="0"/>
              <a:t>Binary Search.</a:t>
            </a:r>
          </a:p>
          <a:p>
            <a:pPr marL="347472" lvl="1"/>
            <a:r>
              <a:rPr lang="en-US" sz="2400" dirty="0"/>
              <a:t>Merge Sort.</a:t>
            </a:r>
          </a:p>
          <a:p>
            <a:pPr marL="347472" lvl="1"/>
            <a:r>
              <a:rPr lang="en-US" sz="2400" dirty="0"/>
              <a:t>Fast Multiplication of Integers.</a:t>
            </a:r>
          </a:p>
          <a:p>
            <a:r>
              <a:rPr lang="en-US" sz="2800" dirty="0"/>
              <a:t>Master Theorem.</a:t>
            </a:r>
          </a:p>
          <a:p>
            <a:r>
              <a:rPr lang="en-US" sz="2800" dirty="0"/>
              <a:t>Closest Pair of Points (not covered yet in these slides).</a:t>
            </a:r>
          </a:p>
        </p:txBody>
      </p:sp>
      <p:sp>
        <p:nvSpPr>
          <p:cNvPr id="4" name="Slide Number Placeholder 5">
            <a:extLst>
              <a:ext uri="{FF2B5EF4-FFF2-40B4-BE49-F238E27FC236}">
                <a16:creationId xmlns:a16="http://schemas.microsoft.com/office/drawing/2014/main" id="{08F7B0E0-DC6A-4C9E-8933-F945239082A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34</a:t>
            </a:fld>
            <a:endParaRPr lang="en-US" dirty="0">
              <a:solidFill>
                <a:schemeClr val="bg1"/>
              </a:solidFill>
              <a:latin typeface="Calibri (Body)"/>
            </a:endParaRPr>
          </a:p>
        </p:txBody>
      </p:sp>
    </p:spTree>
    <p:extLst>
      <p:ext uri="{BB962C8B-B14F-4D97-AF65-F5344CB8AC3E}">
        <p14:creationId xmlns:p14="http://schemas.microsoft.com/office/powerpoint/2010/main" val="1068069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Divide-and-Conquer Algorithmic Paradigm</a:t>
            </a:r>
          </a:p>
        </p:txBody>
      </p:sp>
      <p:sp>
        <p:nvSpPr>
          <p:cNvPr id="8" name="Content Placeholder 2"/>
          <p:cNvSpPr>
            <a:spLocks noGrp="1"/>
          </p:cNvSpPr>
          <p:nvPr>
            <p:ph idx="1"/>
          </p:nvPr>
        </p:nvSpPr>
        <p:spPr>
          <a:xfrm>
            <a:off x="457200" y="1295400"/>
            <a:ext cx="8382000" cy="5257800"/>
          </a:xfrm>
        </p:spPr>
        <p:txBody>
          <a:bodyPr/>
          <a:lstStyle/>
          <a:p>
            <a:pPr>
              <a:spcBef>
                <a:spcPts val="600"/>
              </a:spcBef>
            </a:pPr>
            <a:r>
              <a:rPr lang="en-US" sz="2600" b="1" dirty="0"/>
              <a:t>Definition</a:t>
            </a:r>
            <a:r>
              <a:rPr lang="en-US" sz="2600" dirty="0"/>
              <a:t>: A </a:t>
            </a:r>
            <a:r>
              <a:rPr lang="en-US" sz="2600" i="1" dirty="0"/>
              <a:t>divide-and-conquer algorithm </a:t>
            </a:r>
            <a:r>
              <a:rPr lang="en-US" sz="2600" dirty="0"/>
              <a:t>works by first  </a:t>
            </a:r>
            <a:r>
              <a:rPr lang="en-US" sz="2600" i="1" dirty="0"/>
              <a:t>dividing</a:t>
            </a:r>
            <a:r>
              <a:rPr lang="en-US" sz="2600" dirty="0"/>
              <a:t> a problem into one or more instances of the same problem of smaller size and then </a:t>
            </a:r>
            <a:r>
              <a:rPr lang="en-US" sz="2600" i="1" dirty="0"/>
              <a:t>conquering</a:t>
            </a:r>
            <a:r>
              <a:rPr lang="en-US" sz="2600" dirty="0"/>
              <a:t> the problem using the solutions of the smaller problems to find a solution of the original problem.</a:t>
            </a:r>
          </a:p>
          <a:p>
            <a:pPr>
              <a:spcBef>
                <a:spcPts val="600"/>
              </a:spcBef>
            </a:pPr>
            <a:r>
              <a:rPr lang="en-US" sz="2600" b="1" dirty="0"/>
              <a:t>Examples</a:t>
            </a:r>
            <a:r>
              <a:rPr lang="en-US" sz="2600" dirty="0"/>
              <a:t>:</a:t>
            </a:r>
          </a:p>
          <a:p>
            <a:pPr marL="347472" lvl="2" indent="-347472">
              <a:spcBef>
                <a:spcPts val="600"/>
              </a:spcBef>
              <a:buClr>
                <a:srgbClr val="1A587B"/>
              </a:buClr>
            </a:pPr>
            <a:r>
              <a:rPr lang="en-US" sz="2200" dirty="0"/>
              <a:t>Binary search, covered in Chapters </a:t>
            </a:r>
            <a:r>
              <a:rPr lang="en-US" sz="2200" dirty="0">
                <a:ea typeface="Cambria Math" pitchFamily="18" charset="0"/>
              </a:rPr>
              <a:t>3 and 5: It works by comparing the element to be located to the middle element. The original list is then split into two lists and the search continues recursively in the appropriate </a:t>
            </a:r>
            <a:r>
              <a:rPr lang="en-US" sz="2200" dirty="0" err="1">
                <a:ea typeface="Cambria Math" pitchFamily="18" charset="0"/>
              </a:rPr>
              <a:t>sublist</a:t>
            </a:r>
            <a:r>
              <a:rPr lang="en-US" sz="2200" dirty="0">
                <a:ea typeface="Cambria Math" pitchFamily="18" charset="0"/>
              </a:rPr>
              <a:t>.</a:t>
            </a:r>
          </a:p>
          <a:p>
            <a:pPr marL="347472" lvl="2" indent="-347472">
              <a:spcBef>
                <a:spcPts val="600"/>
              </a:spcBef>
              <a:buClr>
                <a:srgbClr val="1A587B"/>
              </a:buClr>
            </a:pPr>
            <a:r>
              <a:rPr lang="en-US" sz="2200" dirty="0"/>
              <a:t>Merge sort, covered in Chapter </a:t>
            </a:r>
            <a:r>
              <a:rPr lang="en-US" sz="2200" dirty="0">
                <a:ea typeface="Cambria Math" pitchFamily="18" charset="0"/>
              </a:rPr>
              <a:t>5: A list is split into two approximately equal sized </a:t>
            </a:r>
            <a:r>
              <a:rPr lang="en-US" sz="2200" dirty="0" err="1">
                <a:ea typeface="Cambria Math" pitchFamily="18" charset="0"/>
              </a:rPr>
              <a:t>sublists</a:t>
            </a:r>
            <a:r>
              <a:rPr lang="en-US" sz="2200" dirty="0">
                <a:ea typeface="Cambria Math" pitchFamily="18" charset="0"/>
              </a:rPr>
              <a:t>, each recursively sorted by merge sort. Sorting is done by successively merging pairs of lists. </a:t>
            </a:r>
            <a:endParaRPr lang="en-US" sz="2200" dirty="0"/>
          </a:p>
        </p:txBody>
      </p:sp>
      <p:sp>
        <p:nvSpPr>
          <p:cNvPr id="4" name="Slide Number Placeholder 5">
            <a:extLst>
              <a:ext uri="{FF2B5EF4-FFF2-40B4-BE49-F238E27FC236}">
                <a16:creationId xmlns:a16="http://schemas.microsoft.com/office/drawing/2014/main" id="{E7C04FA9-69B3-4856-9E2E-DFF4EB3E65F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35</a:t>
            </a:fld>
            <a:endParaRPr lang="en-US" dirty="0">
              <a:solidFill>
                <a:schemeClr val="bg1"/>
              </a:solidFill>
              <a:latin typeface="Calibri (Body)"/>
            </a:endParaRPr>
          </a:p>
        </p:txBody>
      </p:sp>
    </p:spTree>
    <p:extLst>
      <p:ext uri="{BB962C8B-B14F-4D97-AF65-F5344CB8AC3E}">
        <p14:creationId xmlns:p14="http://schemas.microsoft.com/office/powerpoint/2010/main" val="402867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Divide-and-Conquer Recurrence Relations</a:t>
            </a:r>
          </a:p>
        </p:txBody>
      </p:sp>
      <p:sp>
        <p:nvSpPr>
          <p:cNvPr id="5" name="Content Placeholder 2"/>
          <p:cNvSpPr>
            <a:spLocks noGrp="1"/>
          </p:cNvSpPr>
          <p:nvPr>
            <p:ph idx="1"/>
          </p:nvPr>
        </p:nvSpPr>
        <p:spPr>
          <a:xfrm>
            <a:off x="457200" y="1295400"/>
            <a:ext cx="8458200" cy="4114800"/>
          </a:xfrm>
        </p:spPr>
        <p:txBody>
          <a:bodyPr/>
          <a:lstStyle/>
          <a:p>
            <a:pPr>
              <a:spcBef>
                <a:spcPts val="600"/>
              </a:spcBef>
            </a:pPr>
            <a:r>
              <a:rPr lang="en-US" sz="3000" dirty="0"/>
              <a:t>Suppose that a recursive algorithm divides a problem of size </a:t>
            </a:r>
            <a:r>
              <a:rPr lang="en-US" sz="3000" i="1" dirty="0"/>
              <a:t>n</a:t>
            </a:r>
            <a:r>
              <a:rPr lang="en-US" sz="3000" dirty="0"/>
              <a:t> into </a:t>
            </a:r>
            <a:r>
              <a:rPr lang="en-US" sz="3000" i="1" dirty="0"/>
              <a:t>a</a:t>
            </a:r>
            <a:r>
              <a:rPr lang="en-US" sz="3000" dirty="0"/>
              <a:t> </a:t>
            </a:r>
            <a:r>
              <a:rPr lang="en-US" sz="3000" dirty="0" err="1"/>
              <a:t>subproblems</a:t>
            </a:r>
            <a:r>
              <a:rPr lang="en-US" sz="3000" dirty="0"/>
              <a:t>.</a:t>
            </a:r>
          </a:p>
          <a:p>
            <a:pPr>
              <a:spcBef>
                <a:spcPts val="600"/>
              </a:spcBef>
            </a:pPr>
            <a:r>
              <a:rPr lang="en-US" sz="3000" dirty="0"/>
              <a:t>Assume each </a:t>
            </a:r>
            <a:r>
              <a:rPr lang="en-US" sz="3000" dirty="0" err="1"/>
              <a:t>subproblem</a:t>
            </a:r>
            <a:r>
              <a:rPr lang="en-US" sz="3000" dirty="0"/>
              <a:t> is of size </a:t>
            </a:r>
            <a:r>
              <a:rPr lang="en-US" sz="3000" i="1" dirty="0"/>
              <a:t>n</a:t>
            </a:r>
            <a:r>
              <a:rPr lang="en-US" sz="3000" dirty="0"/>
              <a:t>/</a:t>
            </a:r>
            <a:r>
              <a:rPr lang="en-US" sz="3000" i="1" dirty="0"/>
              <a:t>b</a:t>
            </a:r>
            <a:r>
              <a:rPr lang="en-US" sz="3000" dirty="0"/>
              <a:t>.</a:t>
            </a:r>
          </a:p>
          <a:p>
            <a:pPr>
              <a:spcBef>
                <a:spcPts val="600"/>
              </a:spcBef>
            </a:pPr>
            <a:r>
              <a:rPr lang="en-US" sz="3000" dirty="0"/>
              <a:t>Suppose </a:t>
            </a:r>
            <a:r>
              <a:rPr lang="en-US" sz="3000" i="1" dirty="0"/>
              <a:t>g</a:t>
            </a:r>
            <a:r>
              <a:rPr lang="en-US" sz="3000" dirty="0"/>
              <a:t>(</a:t>
            </a:r>
            <a:r>
              <a:rPr lang="en-US" sz="3000" i="1" dirty="0"/>
              <a:t>n</a:t>
            </a:r>
            <a:r>
              <a:rPr lang="en-US" sz="3000" dirty="0"/>
              <a:t>) extra operations are needed in the conquer step.</a:t>
            </a:r>
          </a:p>
          <a:p>
            <a:pPr>
              <a:spcBef>
                <a:spcPts val="600"/>
              </a:spcBef>
            </a:pPr>
            <a:r>
              <a:rPr lang="en-US" sz="3000" dirty="0"/>
              <a:t>Then </a:t>
            </a:r>
            <a:r>
              <a:rPr lang="en-US" sz="3000" i="1" dirty="0"/>
              <a:t>f</a:t>
            </a:r>
            <a:r>
              <a:rPr lang="en-US" sz="3000" dirty="0"/>
              <a:t>(</a:t>
            </a:r>
            <a:r>
              <a:rPr lang="en-US" sz="3000" i="1" dirty="0"/>
              <a:t>n</a:t>
            </a:r>
            <a:r>
              <a:rPr lang="en-US" sz="3000" dirty="0"/>
              <a:t>) represents the number of operations to solve a problem of size </a:t>
            </a:r>
            <a:r>
              <a:rPr lang="en-US" sz="3000" i="1" dirty="0"/>
              <a:t>n</a:t>
            </a:r>
            <a:r>
              <a:rPr lang="en-US" sz="3000" dirty="0"/>
              <a:t> satisfies the following recurrence relation:</a:t>
            </a: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4300591"/>
              </p:ext>
            </p:extLst>
          </p:nvPr>
        </p:nvGraphicFramePr>
        <p:xfrm>
          <a:off x="2965450" y="5434013"/>
          <a:ext cx="3213100" cy="561975"/>
        </p:xfrm>
        <a:graphic>
          <a:graphicData uri="http://schemas.openxmlformats.org/presentationml/2006/ole">
            <mc:AlternateContent xmlns:mc="http://schemas.openxmlformats.org/markup-compatibility/2006">
              <mc:Choice xmlns:v="urn:schemas-microsoft-com:vml" Requires="v">
                <p:oleObj name="Equation" r:id="rId2" imgW="1447560" imgH="253800" progId="Equation.DSMT4">
                  <p:embed/>
                </p:oleObj>
              </mc:Choice>
              <mc:Fallback>
                <p:oleObj name="Equation" r:id="rId2" imgW="1447560" imgH="253800" progId="Equation.DSMT4">
                  <p:embed/>
                  <p:pic>
                    <p:nvPicPr>
                      <p:cNvPr id="0" name=""/>
                      <p:cNvPicPr/>
                      <p:nvPr/>
                    </p:nvPicPr>
                    <p:blipFill>
                      <a:blip r:embed="rId3"/>
                      <a:stretch>
                        <a:fillRect/>
                      </a:stretch>
                    </p:blipFill>
                    <p:spPr>
                      <a:xfrm>
                        <a:off x="2965450" y="5434013"/>
                        <a:ext cx="3213100" cy="561975"/>
                      </a:xfrm>
                      <a:prstGeom prst="rect">
                        <a:avLst/>
                      </a:prstGeom>
                    </p:spPr>
                  </p:pic>
                </p:oleObj>
              </mc:Fallback>
            </mc:AlternateContent>
          </a:graphicData>
        </a:graphic>
      </p:graphicFrame>
      <p:sp>
        <p:nvSpPr>
          <p:cNvPr id="3" name="Content Placeholder 4"/>
          <p:cNvSpPr>
            <a:spLocks noGrp="1"/>
          </p:cNvSpPr>
          <p:nvPr>
            <p:ph idx="13"/>
          </p:nvPr>
        </p:nvSpPr>
        <p:spPr>
          <a:xfrm>
            <a:off x="457200" y="6019800"/>
            <a:ext cx="8595360" cy="533400"/>
          </a:xfrm>
        </p:spPr>
        <p:txBody>
          <a:bodyPr/>
          <a:lstStyle/>
          <a:p>
            <a:pPr>
              <a:spcBef>
                <a:spcPts val="600"/>
              </a:spcBef>
            </a:pPr>
            <a:r>
              <a:rPr lang="en-US" sz="3000" dirty="0"/>
              <a:t>This is called a </a:t>
            </a:r>
            <a:r>
              <a:rPr lang="en-US" sz="3000" i="1" dirty="0"/>
              <a:t>divide-and-conquer recurrence relation.</a:t>
            </a:r>
            <a:endParaRPr lang="en-US" sz="3000" dirty="0"/>
          </a:p>
        </p:txBody>
      </p:sp>
      <p:sp>
        <p:nvSpPr>
          <p:cNvPr id="6" name="Slide Number Placeholder 5">
            <a:extLst>
              <a:ext uri="{FF2B5EF4-FFF2-40B4-BE49-F238E27FC236}">
                <a16:creationId xmlns:a16="http://schemas.microsoft.com/office/drawing/2014/main" id="{057A645D-FB8D-44AA-BF0E-BF44641A6D0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36</a:t>
            </a:fld>
            <a:endParaRPr lang="en-US" dirty="0">
              <a:solidFill>
                <a:schemeClr val="bg1"/>
              </a:solidFill>
              <a:latin typeface="Calibri (Body)"/>
            </a:endParaRPr>
          </a:p>
        </p:txBody>
      </p:sp>
    </p:spTree>
    <p:extLst>
      <p:ext uri="{BB962C8B-B14F-4D97-AF65-F5344CB8AC3E}">
        <p14:creationId xmlns:p14="http://schemas.microsoft.com/office/powerpoint/2010/main" val="2047140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Example: Binary Search</a:t>
            </a:r>
          </a:p>
        </p:txBody>
      </p:sp>
      <p:sp>
        <p:nvSpPr>
          <p:cNvPr id="5" name="Content Placeholder 2"/>
          <p:cNvSpPr>
            <a:spLocks noGrp="1"/>
          </p:cNvSpPr>
          <p:nvPr>
            <p:ph idx="1"/>
          </p:nvPr>
        </p:nvSpPr>
        <p:spPr>
          <a:xfrm>
            <a:off x="457200" y="1295400"/>
            <a:ext cx="8229600" cy="4191000"/>
          </a:xfrm>
        </p:spPr>
        <p:txBody>
          <a:bodyPr/>
          <a:lstStyle/>
          <a:p>
            <a:pPr>
              <a:spcBef>
                <a:spcPts val="600"/>
              </a:spcBef>
            </a:pPr>
            <a:r>
              <a:rPr lang="en-US" sz="2800" dirty="0"/>
              <a:t>Binary search reduces the search for an element in a sequence of size </a:t>
            </a:r>
            <a:r>
              <a:rPr lang="en-US" sz="2800" i="1" dirty="0"/>
              <a:t>n</a:t>
            </a:r>
            <a:r>
              <a:rPr lang="en-US" sz="2800" dirty="0"/>
              <a:t> to the search in a sequence of size </a:t>
            </a:r>
            <a:r>
              <a:rPr lang="en-US" sz="2800" i="1" dirty="0"/>
              <a:t>n</a:t>
            </a:r>
            <a:r>
              <a:rPr lang="en-US" sz="2800" dirty="0"/>
              <a:t>/</a:t>
            </a:r>
            <a:r>
              <a:rPr lang="en-US" sz="2800" dirty="0">
                <a:ea typeface="Cambria Math" pitchFamily="18" charset="0"/>
              </a:rPr>
              <a:t>2</a:t>
            </a:r>
            <a:r>
              <a:rPr lang="en-US" sz="2800" dirty="0"/>
              <a:t>. Two comparisons are needed to implement this reduction;</a:t>
            </a:r>
          </a:p>
          <a:p>
            <a:pPr marL="347472" lvl="1">
              <a:spcBef>
                <a:spcPts val="600"/>
              </a:spcBef>
            </a:pPr>
            <a:r>
              <a:rPr lang="en-US" sz="2400" dirty="0"/>
              <a:t>one to decide whether to search the upper or lower half of the sequence and </a:t>
            </a:r>
          </a:p>
          <a:p>
            <a:pPr marL="347472" lvl="1">
              <a:spcBef>
                <a:spcPts val="600"/>
              </a:spcBef>
            </a:pPr>
            <a:r>
              <a:rPr lang="en-US" sz="2400" dirty="0"/>
              <a:t>the other to determine if the sequence has elements.</a:t>
            </a:r>
          </a:p>
          <a:p>
            <a:pPr>
              <a:spcBef>
                <a:spcPts val="600"/>
              </a:spcBef>
            </a:pPr>
            <a:r>
              <a:rPr lang="en-US" sz="2800" dirty="0"/>
              <a:t>Hence, if </a:t>
            </a:r>
            <a:r>
              <a:rPr lang="en-US" sz="2800" i="1" dirty="0"/>
              <a:t>f</a:t>
            </a:r>
            <a:r>
              <a:rPr lang="en-US" sz="2800" dirty="0"/>
              <a:t>(</a:t>
            </a:r>
            <a:r>
              <a:rPr lang="en-US" sz="2800" i="1" dirty="0"/>
              <a:t>n</a:t>
            </a:r>
            <a:r>
              <a:rPr lang="en-US" sz="2800" dirty="0"/>
              <a:t>) is the number of comparisons required to search for an element in a sequence of size </a:t>
            </a:r>
            <a:r>
              <a:rPr lang="en-US" sz="2800" i="1" dirty="0"/>
              <a:t>n</a:t>
            </a:r>
            <a:r>
              <a:rPr lang="en-US" sz="2800" dirty="0"/>
              <a:t>, then</a:t>
            </a: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7292581"/>
              </p:ext>
            </p:extLst>
          </p:nvPr>
        </p:nvGraphicFramePr>
        <p:xfrm>
          <a:off x="3276600" y="5610225"/>
          <a:ext cx="2590800" cy="561975"/>
        </p:xfrm>
        <a:graphic>
          <a:graphicData uri="http://schemas.openxmlformats.org/presentationml/2006/ole">
            <mc:AlternateContent xmlns:mc="http://schemas.openxmlformats.org/markup-compatibility/2006">
              <mc:Choice xmlns:v="urn:schemas-microsoft-com:vml" Requires="v">
                <p:oleObj name="Equation" r:id="rId2" imgW="1168200" imgH="253800" progId="Equation.DSMT4">
                  <p:embed/>
                </p:oleObj>
              </mc:Choice>
              <mc:Fallback>
                <p:oleObj name="Equation" r:id="rId2" imgW="1168200" imgH="253800" progId="Equation.DSMT4">
                  <p:embed/>
                  <p:pic>
                    <p:nvPicPr>
                      <p:cNvPr id="7" name="Object 3"/>
                      <p:cNvPicPr/>
                      <p:nvPr/>
                    </p:nvPicPr>
                    <p:blipFill>
                      <a:blip r:embed="rId3"/>
                      <a:stretch>
                        <a:fillRect/>
                      </a:stretch>
                    </p:blipFill>
                    <p:spPr>
                      <a:xfrm>
                        <a:off x="3276600" y="5610225"/>
                        <a:ext cx="2590800" cy="561975"/>
                      </a:xfrm>
                      <a:prstGeom prst="rect">
                        <a:avLst/>
                      </a:prstGeom>
                    </p:spPr>
                  </p:pic>
                </p:oleObj>
              </mc:Fallback>
            </mc:AlternateContent>
          </a:graphicData>
        </a:graphic>
      </p:graphicFrame>
      <p:sp>
        <p:nvSpPr>
          <p:cNvPr id="6" name="Content Placeholder 4"/>
          <p:cNvSpPr>
            <a:spLocks noGrp="1"/>
          </p:cNvSpPr>
          <p:nvPr>
            <p:ph idx="13"/>
          </p:nvPr>
        </p:nvSpPr>
        <p:spPr>
          <a:xfrm>
            <a:off x="457200" y="6128336"/>
            <a:ext cx="2438400" cy="424864"/>
          </a:xfrm>
        </p:spPr>
        <p:txBody>
          <a:bodyPr/>
          <a:lstStyle/>
          <a:p>
            <a:r>
              <a:rPr lang="en-US" sz="2800" dirty="0"/>
              <a:t>when </a:t>
            </a:r>
            <a:r>
              <a:rPr lang="en-US" sz="2800" i="1" dirty="0"/>
              <a:t>n</a:t>
            </a:r>
            <a:r>
              <a:rPr lang="en-US" sz="2800" dirty="0"/>
              <a:t> is even.</a:t>
            </a:r>
          </a:p>
        </p:txBody>
      </p:sp>
      <p:sp>
        <p:nvSpPr>
          <p:cNvPr id="8" name="Slide Number Placeholder 5">
            <a:extLst>
              <a:ext uri="{FF2B5EF4-FFF2-40B4-BE49-F238E27FC236}">
                <a16:creationId xmlns:a16="http://schemas.microsoft.com/office/drawing/2014/main" id="{A24CD631-6706-4DBA-BE0E-8F5F209EF59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37</a:t>
            </a:fld>
            <a:endParaRPr lang="en-US" dirty="0">
              <a:solidFill>
                <a:schemeClr val="bg1"/>
              </a:solidFill>
              <a:latin typeface="Calibri (Body)"/>
            </a:endParaRPr>
          </a:p>
        </p:txBody>
      </p:sp>
    </p:spTree>
    <p:extLst>
      <p:ext uri="{BB962C8B-B14F-4D97-AF65-F5344CB8AC3E}">
        <p14:creationId xmlns:p14="http://schemas.microsoft.com/office/powerpoint/2010/main" val="3625724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Example: Merge Sort</a:t>
            </a:r>
          </a:p>
        </p:txBody>
      </p:sp>
      <p:sp>
        <p:nvSpPr>
          <p:cNvPr id="3" name="Content Placeholder 2"/>
          <p:cNvSpPr>
            <a:spLocks noGrp="1"/>
          </p:cNvSpPr>
          <p:nvPr>
            <p:ph idx="1"/>
          </p:nvPr>
        </p:nvSpPr>
        <p:spPr>
          <a:xfrm>
            <a:off x="457200" y="1295400"/>
            <a:ext cx="8229600" cy="3733800"/>
          </a:xfrm>
        </p:spPr>
        <p:txBody>
          <a:bodyPr/>
          <a:lstStyle/>
          <a:p>
            <a:r>
              <a:rPr lang="en-US" dirty="0"/>
              <a:t>The merge sort algorithm splits a list of </a:t>
            </a:r>
            <a:r>
              <a:rPr lang="en-US" i="1" dirty="0"/>
              <a:t>n</a:t>
            </a:r>
            <a:r>
              <a:rPr lang="en-US" dirty="0"/>
              <a:t> (assuming </a:t>
            </a:r>
            <a:r>
              <a:rPr lang="en-US" i="1" dirty="0"/>
              <a:t>n</a:t>
            </a:r>
            <a:r>
              <a:rPr lang="en-US" dirty="0"/>
              <a:t> is even) items to be sorted into two lists with </a:t>
            </a:r>
            <a:r>
              <a:rPr lang="en-US" i="1" dirty="0"/>
              <a:t>n</a:t>
            </a:r>
            <a:r>
              <a:rPr lang="en-US" dirty="0"/>
              <a:t>/</a:t>
            </a:r>
            <a:r>
              <a:rPr lang="en-US" dirty="0">
                <a:ea typeface="Cambria Math" pitchFamily="18" charset="0"/>
              </a:rPr>
              <a:t>2</a:t>
            </a:r>
            <a:r>
              <a:rPr lang="en-US" dirty="0"/>
              <a:t> items. It uses fewer than </a:t>
            </a:r>
            <a:r>
              <a:rPr lang="en-US" i="1" dirty="0"/>
              <a:t>n</a:t>
            </a:r>
            <a:r>
              <a:rPr lang="en-US" dirty="0"/>
              <a:t> comparisons to merge the two sorted lists.</a:t>
            </a:r>
          </a:p>
          <a:p>
            <a:r>
              <a:rPr lang="en-US" dirty="0"/>
              <a:t>Hence, the number of comparisons required to sort a sequence of size </a:t>
            </a:r>
            <a:r>
              <a:rPr lang="en-US" i="1" dirty="0"/>
              <a:t>n</a:t>
            </a:r>
            <a:r>
              <a:rPr lang="en-US" dirty="0"/>
              <a:t>, is no more than </a:t>
            </a:r>
            <a:r>
              <a:rPr lang="en-US" i="1" dirty="0"/>
              <a:t>M</a:t>
            </a:r>
            <a:r>
              <a:rPr lang="en-US" dirty="0"/>
              <a:t>(</a:t>
            </a:r>
            <a:r>
              <a:rPr lang="en-US" i="1" dirty="0"/>
              <a:t>n</a:t>
            </a:r>
            <a:r>
              <a:rPr lang="en-US" dirty="0"/>
              <a:t>) where</a:t>
            </a: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8481885"/>
              </p:ext>
            </p:extLst>
          </p:nvPr>
        </p:nvGraphicFramePr>
        <p:xfrm>
          <a:off x="2840038" y="5289550"/>
          <a:ext cx="3463925" cy="647700"/>
        </p:xfrm>
        <a:graphic>
          <a:graphicData uri="http://schemas.openxmlformats.org/presentationml/2006/ole">
            <mc:AlternateContent xmlns:mc="http://schemas.openxmlformats.org/markup-compatibility/2006">
              <mc:Choice xmlns:v="urn:schemas-microsoft-com:vml" Requires="v">
                <p:oleObj name="Equation" r:id="rId2" imgW="1358640" imgH="253800" progId="Equation.DSMT4">
                  <p:embed/>
                </p:oleObj>
              </mc:Choice>
              <mc:Fallback>
                <p:oleObj name="Equation" r:id="rId2" imgW="1358640" imgH="253800" progId="Equation.DSMT4">
                  <p:embed/>
                  <p:pic>
                    <p:nvPicPr>
                      <p:cNvPr id="0" name=""/>
                      <p:cNvPicPr/>
                      <p:nvPr/>
                    </p:nvPicPr>
                    <p:blipFill>
                      <a:blip r:embed="rId3"/>
                      <a:stretch>
                        <a:fillRect/>
                      </a:stretch>
                    </p:blipFill>
                    <p:spPr>
                      <a:xfrm>
                        <a:off x="2840038" y="5289550"/>
                        <a:ext cx="3463925" cy="647700"/>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CABA31F7-AC6B-420A-A024-C10DF7BE9C7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38</a:t>
            </a:fld>
            <a:endParaRPr lang="en-US" dirty="0">
              <a:solidFill>
                <a:schemeClr val="bg1"/>
              </a:solidFill>
              <a:latin typeface="Calibri (Body)"/>
            </a:endParaRPr>
          </a:p>
        </p:txBody>
      </p:sp>
    </p:spTree>
    <p:extLst>
      <p:ext uri="{BB962C8B-B14F-4D97-AF65-F5344CB8AC3E}">
        <p14:creationId xmlns:p14="http://schemas.microsoft.com/office/powerpoint/2010/main" val="2236468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A330-A7BE-4E6B-8586-5B504B8A79FE}"/>
              </a:ext>
            </a:extLst>
          </p:cNvPr>
          <p:cNvSpPr>
            <a:spLocks noGrp="1"/>
          </p:cNvSpPr>
          <p:nvPr>
            <p:ph type="title"/>
          </p:nvPr>
        </p:nvSpPr>
        <p:spPr/>
        <p:txBody>
          <a:bodyPr/>
          <a:lstStyle/>
          <a:p>
            <a:r>
              <a:rPr lang="en-US" dirty="0">
                <a:latin typeface="+mj-lt"/>
              </a:rPr>
              <a:t>Example: Fast Multiplication of Integers</a:t>
            </a:r>
            <a:endParaRPr lang="en-US" dirty="0"/>
          </a:p>
        </p:txBody>
      </p:sp>
      <p:sp>
        <p:nvSpPr>
          <p:cNvPr id="3" name="Content Placeholder 2">
            <a:extLst>
              <a:ext uri="{FF2B5EF4-FFF2-40B4-BE49-F238E27FC236}">
                <a16:creationId xmlns:a16="http://schemas.microsoft.com/office/drawing/2014/main" id="{31D87D91-F6BB-41FB-BB03-2927ACAFBCD0}"/>
              </a:ext>
            </a:extLst>
          </p:cNvPr>
          <p:cNvSpPr>
            <a:spLocks noGrp="1"/>
          </p:cNvSpPr>
          <p:nvPr>
            <p:ph idx="1"/>
          </p:nvPr>
        </p:nvSpPr>
        <p:spPr>
          <a:xfrm>
            <a:off x="457200" y="1295399"/>
            <a:ext cx="8001000" cy="1117923"/>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 algorithm for the fast multiplication of two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integers (assuming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even) first splits each of the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integers into two blocks, each of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bits.</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Suppose that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integers with binary expansions of length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a:t>
            </a:r>
          </a:p>
        </p:txBody>
      </p:sp>
      <p:graphicFrame>
        <p:nvGraphicFramePr>
          <p:cNvPr id="18" name="Object 17">
            <a:extLst>
              <a:ext uri="{FF2B5EF4-FFF2-40B4-BE49-F238E27FC236}">
                <a16:creationId xmlns:a16="http://schemas.microsoft.com/office/drawing/2014/main" id="{8B886E67-978E-4D27-A538-385372C4FA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9935866"/>
              </p:ext>
            </p:extLst>
          </p:nvPr>
        </p:nvGraphicFramePr>
        <p:xfrm>
          <a:off x="521208" y="2340864"/>
          <a:ext cx="4808537" cy="401637"/>
        </p:xfrm>
        <a:graphic>
          <a:graphicData uri="http://schemas.openxmlformats.org/presentationml/2006/ole">
            <mc:AlternateContent xmlns:mc="http://schemas.openxmlformats.org/markup-compatibility/2006">
              <mc:Choice xmlns:v="urn:schemas-microsoft-com:vml" Requires="v">
                <p:oleObj name="Equation" r:id="rId2" imgW="3035160" imgH="253800" progId="Equation.DSMT4">
                  <p:embed/>
                </p:oleObj>
              </mc:Choice>
              <mc:Fallback>
                <p:oleObj name="Equation" r:id="rId2" imgW="3035160" imgH="253800" progId="Equation.DSMT4">
                  <p:embed/>
                  <p:pic>
                    <p:nvPicPr>
                      <p:cNvPr id="0" name=""/>
                      <p:cNvPicPr/>
                      <p:nvPr/>
                    </p:nvPicPr>
                    <p:blipFill>
                      <a:blip r:embed="rId3"/>
                      <a:stretch>
                        <a:fillRect/>
                      </a:stretch>
                    </p:blipFill>
                    <p:spPr>
                      <a:xfrm>
                        <a:off x="521208" y="2340864"/>
                        <a:ext cx="4808537" cy="4016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4175992-A6AC-4ABE-B495-59A4AA5DBFD9}"/>
              </a:ext>
            </a:extLst>
          </p:cNvPr>
          <p:cNvSpPr>
            <a:spLocks noGrp="1"/>
          </p:cNvSpPr>
          <p:nvPr>
            <p:ph idx="10"/>
          </p:nvPr>
        </p:nvSpPr>
        <p:spPr>
          <a:xfrm>
            <a:off x="457200" y="2738478"/>
            <a:ext cx="533400" cy="401636"/>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a:t>
            </a:r>
            <a:endParaRPr lang="en-US" dirty="0"/>
          </a:p>
        </p:txBody>
      </p:sp>
      <p:graphicFrame>
        <p:nvGraphicFramePr>
          <p:cNvPr id="19" name="Object 18">
            <a:extLst>
              <a:ext uri="{FF2B5EF4-FFF2-40B4-BE49-F238E27FC236}">
                <a16:creationId xmlns:a16="http://schemas.microsoft.com/office/drawing/2014/main" id="{0C054B08-D435-4196-84C4-CA71C0C43B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7885698"/>
              </p:ext>
            </p:extLst>
          </p:nvPr>
        </p:nvGraphicFramePr>
        <p:xfrm>
          <a:off x="859536" y="2742501"/>
          <a:ext cx="2590800" cy="381000"/>
        </p:xfrm>
        <a:graphic>
          <a:graphicData uri="http://schemas.openxmlformats.org/presentationml/2006/ole">
            <mc:AlternateContent xmlns:mc="http://schemas.openxmlformats.org/markup-compatibility/2006">
              <mc:Choice xmlns:v="urn:schemas-microsoft-com:vml" Requires="v">
                <p:oleObj name="Equation" r:id="rId4" imgW="1726920" imgH="253800" progId="Equation.DSMT4">
                  <p:embed/>
                </p:oleObj>
              </mc:Choice>
              <mc:Fallback>
                <p:oleObj name="Equation" r:id="rId4" imgW="1726920" imgH="253800" progId="Equation.DSMT4">
                  <p:embed/>
                  <p:pic>
                    <p:nvPicPr>
                      <p:cNvPr id="0" name=""/>
                      <p:cNvPicPr/>
                      <p:nvPr/>
                    </p:nvPicPr>
                    <p:blipFill>
                      <a:blip r:embed="rId5"/>
                      <a:stretch>
                        <a:fillRect/>
                      </a:stretch>
                    </p:blipFill>
                    <p:spPr>
                      <a:xfrm>
                        <a:off x="859536" y="2742501"/>
                        <a:ext cx="2590800" cy="381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91BB765-7B38-4954-8494-E89320B92F78}"/>
              </a:ext>
            </a:extLst>
          </p:cNvPr>
          <p:cNvSpPr>
            <a:spLocks noGrp="1"/>
          </p:cNvSpPr>
          <p:nvPr>
            <p:ph idx="11"/>
          </p:nvPr>
        </p:nvSpPr>
        <p:spPr>
          <a:xfrm>
            <a:off x="3364992" y="2738478"/>
            <a:ext cx="1219200" cy="491135"/>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where</a:t>
            </a:r>
          </a:p>
        </p:txBody>
      </p:sp>
      <p:graphicFrame>
        <p:nvGraphicFramePr>
          <p:cNvPr id="20" name="Object 19">
            <a:extLst>
              <a:ext uri="{FF2B5EF4-FFF2-40B4-BE49-F238E27FC236}">
                <a16:creationId xmlns:a16="http://schemas.microsoft.com/office/drawing/2014/main" id="{89BC78E9-B3CA-4322-BF3A-8D6FE8D860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2843593"/>
              </p:ext>
            </p:extLst>
          </p:nvPr>
        </p:nvGraphicFramePr>
        <p:xfrm>
          <a:off x="521208" y="3124898"/>
          <a:ext cx="3821881" cy="384175"/>
        </p:xfrm>
        <a:graphic>
          <a:graphicData uri="http://schemas.openxmlformats.org/presentationml/2006/ole">
            <mc:AlternateContent xmlns:mc="http://schemas.openxmlformats.org/markup-compatibility/2006">
              <mc:Choice xmlns:v="urn:schemas-microsoft-com:vml" Requires="v">
                <p:oleObj name="Equation" r:id="rId6" imgW="2527200" imgH="253800" progId="Equation.DSMT4">
                  <p:embed/>
                </p:oleObj>
              </mc:Choice>
              <mc:Fallback>
                <p:oleObj name="Equation" r:id="rId6" imgW="2527200" imgH="253800" progId="Equation.DSMT4">
                  <p:embed/>
                  <p:pic>
                    <p:nvPicPr>
                      <p:cNvPr id="0" name=""/>
                      <p:cNvPicPr/>
                      <p:nvPr/>
                    </p:nvPicPr>
                    <p:blipFill>
                      <a:blip r:embed="rId7"/>
                      <a:stretch>
                        <a:fillRect/>
                      </a:stretch>
                    </p:blipFill>
                    <p:spPr>
                      <a:xfrm>
                        <a:off x="521208" y="3124898"/>
                        <a:ext cx="3821881" cy="3841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51167A4-C9A6-47DF-A8FF-9B4A642388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1105109"/>
              </p:ext>
            </p:extLst>
          </p:nvPr>
        </p:nvGraphicFramePr>
        <p:xfrm>
          <a:off x="518160" y="3542601"/>
          <a:ext cx="3744468" cy="384048"/>
        </p:xfrm>
        <a:graphic>
          <a:graphicData uri="http://schemas.openxmlformats.org/presentationml/2006/ole">
            <mc:AlternateContent xmlns:mc="http://schemas.openxmlformats.org/markup-compatibility/2006">
              <mc:Choice xmlns:v="urn:schemas-microsoft-com:vml" Requires="v">
                <p:oleObj name="Equation" r:id="rId8" imgW="2476440" imgH="253800" progId="Equation.DSMT4">
                  <p:embed/>
                </p:oleObj>
              </mc:Choice>
              <mc:Fallback>
                <p:oleObj name="Equation" r:id="rId8" imgW="2476440" imgH="253800" progId="Equation.DSMT4">
                  <p:embed/>
                  <p:pic>
                    <p:nvPicPr>
                      <p:cNvPr id="0" name=""/>
                      <p:cNvPicPr/>
                      <p:nvPr/>
                    </p:nvPicPr>
                    <p:blipFill>
                      <a:blip r:embed="rId9"/>
                      <a:stretch>
                        <a:fillRect/>
                      </a:stretch>
                    </p:blipFill>
                    <p:spPr>
                      <a:xfrm>
                        <a:off x="518160" y="3542601"/>
                        <a:ext cx="3744468" cy="3840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62AAA85-737A-4271-82A6-CC4F48392658}"/>
              </a:ext>
            </a:extLst>
          </p:cNvPr>
          <p:cNvSpPr>
            <a:spLocks noGrp="1"/>
          </p:cNvSpPr>
          <p:nvPr>
            <p:ph idx="12"/>
          </p:nvPr>
        </p:nvSpPr>
        <p:spPr>
          <a:xfrm>
            <a:off x="457200" y="3911560"/>
            <a:ext cx="6172200" cy="354325"/>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algorithm is based on the fact that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ab</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can be rewritten as:</a:t>
            </a:r>
          </a:p>
        </p:txBody>
      </p:sp>
      <p:graphicFrame>
        <p:nvGraphicFramePr>
          <p:cNvPr id="22" name="Object 21">
            <a:extLst>
              <a:ext uri="{FF2B5EF4-FFF2-40B4-BE49-F238E27FC236}">
                <a16:creationId xmlns:a16="http://schemas.microsoft.com/office/drawing/2014/main" id="{113CAD1A-329D-4494-ABE5-CCBCCE06AF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1793646"/>
              </p:ext>
            </p:extLst>
          </p:nvPr>
        </p:nvGraphicFramePr>
        <p:xfrm>
          <a:off x="518160" y="4297853"/>
          <a:ext cx="5064113" cy="402336"/>
        </p:xfrm>
        <a:graphic>
          <a:graphicData uri="http://schemas.openxmlformats.org/presentationml/2006/ole">
            <mc:AlternateContent xmlns:mc="http://schemas.openxmlformats.org/markup-compatibility/2006">
              <mc:Choice xmlns:v="urn:schemas-microsoft-com:vml" Requires="v">
                <p:oleObj name="Equation" r:id="rId10" imgW="3517560" imgH="279360" progId="Equation.DSMT4">
                  <p:embed/>
                </p:oleObj>
              </mc:Choice>
              <mc:Fallback>
                <p:oleObj name="Equation" r:id="rId10" imgW="3517560" imgH="279360" progId="Equation.DSMT4">
                  <p:embed/>
                  <p:pic>
                    <p:nvPicPr>
                      <p:cNvPr id="0" name=""/>
                      <p:cNvPicPr/>
                      <p:nvPr/>
                    </p:nvPicPr>
                    <p:blipFill>
                      <a:blip r:embed="rId11"/>
                      <a:stretch>
                        <a:fillRect/>
                      </a:stretch>
                    </p:blipFill>
                    <p:spPr>
                      <a:xfrm>
                        <a:off x="518160" y="4297853"/>
                        <a:ext cx="5064113" cy="40233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3A03F1F-F488-4300-9962-CA23F6265ED5}"/>
              </a:ext>
            </a:extLst>
          </p:cNvPr>
          <p:cNvSpPr>
            <a:spLocks noGrp="1"/>
          </p:cNvSpPr>
          <p:nvPr>
            <p:ph idx="13"/>
          </p:nvPr>
        </p:nvSpPr>
        <p:spPr>
          <a:xfrm>
            <a:off x="457200" y="4672584"/>
            <a:ext cx="8686800" cy="1047447"/>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This identity shows that the multiplication of two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integers can be carried out using three multiplications of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integers, together with additions, subtractions, and shifts. </a:t>
            </a:r>
          </a:p>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 if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total number of operations needed to multiply two </a:t>
            </a:r>
            <a:r>
              <a:rPr kumimoji="0" lang="en-US" sz="1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integers, then</a:t>
            </a:r>
          </a:p>
        </p:txBody>
      </p:sp>
      <p:graphicFrame>
        <p:nvGraphicFramePr>
          <p:cNvPr id="16" name="Object 3">
            <a:extLst>
              <a:ext uri="{FF2B5EF4-FFF2-40B4-BE49-F238E27FC236}">
                <a16:creationId xmlns:a16="http://schemas.microsoft.com/office/drawing/2014/main" id="{E5B77A2A-10A0-435D-B11B-F4D73CAE56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8432221"/>
              </p:ext>
            </p:extLst>
          </p:nvPr>
        </p:nvGraphicFramePr>
        <p:xfrm>
          <a:off x="990600" y="5711300"/>
          <a:ext cx="1827213" cy="384175"/>
        </p:xfrm>
        <a:graphic>
          <a:graphicData uri="http://schemas.openxmlformats.org/presentationml/2006/ole">
            <mc:AlternateContent xmlns:mc="http://schemas.openxmlformats.org/markup-compatibility/2006">
              <mc:Choice xmlns:v="urn:schemas-microsoft-com:vml" Requires="v">
                <p:oleObj name="Equation" r:id="rId12" imgW="1206360" imgH="253800" progId="Equation.DSMT4">
                  <p:embed/>
                </p:oleObj>
              </mc:Choice>
              <mc:Fallback>
                <p:oleObj name="Equation" r:id="rId12" imgW="1206360" imgH="253800" progId="Equation.DSMT4">
                  <p:embed/>
                  <p:pic>
                    <p:nvPicPr>
                      <p:cNvPr id="9" name="Object 3">
                        <a:extLst>
                          <a:ext uri="{C183D7F6-B498-43B3-948B-1728B52AA6E4}">
                            <adec:decorative xmlns:adec="http://schemas.microsoft.com/office/drawing/2017/decorative" val="1"/>
                          </a:ext>
                        </a:extLst>
                      </p:cNvPr>
                      <p:cNvPicPr/>
                      <p:nvPr/>
                    </p:nvPicPr>
                    <p:blipFill>
                      <a:blip r:embed="rId13"/>
                      <a:stretch>
                        <a:fillRect/>
                      </a:stretch>
                    </p:blipFill>
                    <p:spPr>
                      <a:xfrm>
                        <a:off x="990600" y="5711300"/>
                        <a:ext cx="1827213" cy="3841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DF915939-5CC4-4A5C-B191-695D034A2F9F}"/>
              </a:ext>
            </a:extLst>
          </p:cNvPr>
          <p:cNvSpPr>
            <a:spLocks noGrp="1"/>
          </p:cNvSpPr>
          <p:nvPr>
            <p:ph idx="18"/>
          </p:nvPr>
        </p:nvSpPr>
        <p:spPr>
          <a:xfrm>
            <a:off x="457200" y="6016752"/>
            <a:ext cx="8305800" cy="62829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where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Cn </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represents the total number of bit operations; the additions, subtractions and shifts that are a constant multiple of </a:t>
            </a:r>
            <a:r>
              <a:rPr kumimoji="0" lang="en-US" sz="1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1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-bit operations.</a:t>
            </a:r>
          </a:p>
        </p:txBody>
      </p:sp>
      <p:sp>
        <p:nvSpPr>
          <p:cNvPr id="15" name="Slide Number Placeholder 5">
            <a:extLst>
              <a:ext uri="{FF2B5EF4-FFF2-40B4-BE49-F238E27FC236}">
                <a16:creationId xmlns:a16="http://schemas.microsoft.com/office/drawing/2014/main" id="{C084544E-779C-4660-A416-7CD07DD5CCE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39</a:t>
            </a:fld>
            <a:endParaRPr lang="en-US" dirty="0">
              <a:solidFill>
                <a:schemeClr val="bg1"/>
              </a:solidFill>
              <a:latin typeface="Calibri (Body)"/>
            </a:endParaRPr>
          </a:p>
        </p:txBody>
      </p:sp>
    </p:spTree>
    <p:extLst>
      <p:ext uri="{BB962C8B-B14F-4D97-AF65-F5344CB8AC3E}">
        <p14:creationId xmlns:p14="http://schemas.microsoft.com/office/powerpoint/2010/main" val="27974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1</a:t>
            </a:r>
          </a:p>
        </p:txBody>
      </p:sp>
      <p:sp>
        <p:nvSpPr>
          <p:cNvPr id="3" name="Content Placeholder 2"/>
          <p:cNvSpPr>
            <a:spLocks noGrp="1"/>
          </p:cNvSpPr>
          <p:nvPr>
            <p:ph idx="1"/>
          </p:nvPr>
        </p:nvSpPr>
        <p:spPr>
          <a:xfrm>
            <a:off x="457200" y="1295400"/>
            <a:ext cx="8321040" cy="5257800"/>
          </a:xfrm>
        </p:spPr>
        <p:txBody>
          <a:bodyPr/>
          <a:lstStyle/>
          <a:p>
            <a:r>
              <a:rPr lang="en-US" dirty="0"/>
              <a:t>Applications of Recurrence Relations.</a:t>
            </a:r>
          </a:p>
          <a:p>
            <a:pPr marL="347472" lvl="1"/>
            <a:r>
              <a:rPr lang="en-US" dirty="0"/>
              <a:t>Fibonacci Numbers.</a:t>
            </a:r>
          </a:p>
          <a:p>
            <a:pPr marL="347472" lvl="1"/>
            <a:r>
              <a:rPr lang="en-US" dirty="0"/>
              <a:t>The Tower of Hanoi.</a:t>
            </a:r>
          </a:p>
          <a:p>
            <a:pPr marL="347472" lvl="1"/>
            <a:r>
              <a:rPr lang="en-US" dirty="0"/>
              <a:t>Counting Problems.</a:t>
            </a:r>
          </a:p>
          <a:p>
            <a:r>
              <a:rPr lang="en-US" dirty="0"/>
              <a:t>Algorithms and Recurrence Relations (</a:t>
            </a:r>
            <a:r>
              <a:rPr lang="en-US" i="1" dirty="0"/>
              <a:t>not currently included in overheads</a:t>
            </a:r>
            <a:r>
              <a:rPr lang="en-US" dirty="0"/>
              <a:t>).</a:t>
            </a:r>
          </a:p>
        </p:txBody>
      </p:sp>
      <p:sp>
        <p:nvSpPr>
          <p:cNvPr id="4" name="Slide Number Placeholder 5">
            <a:extLst>
              <a:ext uri="{FF2B5EF4-FFF2-40B4-BE49-F238E27FC236}">
                <a16:creationId xmlns:a16="http://schemas.microsoft.com/office/drawing/2014/main" id="{E273F160-2CC3-4BF2-9416-2B52CB7F79A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a:t>
            </a:fld>
            <a:endParaRPr lang="en-US" dirty="0">
              <a:solidFill>
                <a:schemeClr val="bg1"/>
              </a:solidFill>
              <a:latin typeface="Calibri (Body)"/>
            </a:endParaRP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562D-CA1B-4D43-8470-27556A77AF2B}"/>
              </a:ext>
            </a:extLst>
          </p:cNvPr>
          <p:cNvSpPr>
            <a:spLocks noGrp="1"/>
          </p:cNvSpPr>
          <p:nvPr>
            <p:ph type="title"/>
          </p:nvPr>
        </p:nvSpPr>
        <p:spPr>
          <a:xfrm>
            <a:off x="0" y="0"/>
            <a:ext cx="9144000" cy="1188720"/>
          </a:xfrm>
        </p:spPr>
        <p:txBody>
          <a:bodyPr/>
          <a:lstStyle/>
          <a:p>
            <a:r>
              <a:rPr lang="en-US" dirty="0">
                <a:latin typeface="+mj-lt"/>
              </a:rPr>
              <a:t>Estimating the Size of Divide-and</a:t>
            </a:r>
            <a:r>
              <a:rPr lang="en-US" dirty="0"/>
              <a:t>-</a:t>
            </a:r>
            <a:r>
              <a:rPr lang="en-US" dirty="0">
                <a:latin typeface="+mj-lt"/>
              </a:rPr>
              <a:t>Conquer Functions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43BCAC1B-A6F5-4453-A55A-7454F04E3E57}"/>
              </a:ext>
            </a:extLst>
          </p:cNvPr>
          <p:cNvSpPr>
            <a:spLocks noGrp="1"/>
          </p:cNvSpPr>
          <p:nvPr>
            <p:ph idx="1"/>
          </p:nvPr>
        </p:nvSpPr>
        <p:spPr>
          <a:xfrm>
            <a:off x="457200" y="1295399"/>
            <a:ext cx="8382000" cy="96964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Theorem </a:t>
            </a:r>
            <a:r>
              <a:rPr kumimoji="0" lang="en-US" sz="28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an increasing function that satisfies the recurrence relation</a:t>
            </a:r>
          </a:p>
        </p:txBody>
      </p:sp>
      <p:graphicFrame>
        <p:nvGraphicFramePr>
          <p:cNvPr id="15" name="Object 3">
            <a:extLst>
              <a:ext uri="{FF2B5EF4-FFF2-40B4-BE49-F238E27FC236}">
                <a16:creationId xmlns:a16="http://schemas.microsoft.com/office/drawing/2014/main" id="{62904E94-1D95-4B6C-8C61-D2BD843EB2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66554759"/>
              </p:ext>
            </p:extLst>
          </p:nvPr>
        </p:nvGraphicFramePr>
        <p:xfrm>
          <a:off x="3004344" y="2209800"/>
          <a:ext cx="3135313" cy="581025"/>
        </p:xfrm>
        <a:graphic>
          <a:graphicData uri="http://schemas.openxmlformats.org/presentationml/2006/ole">
            <mc:AlternateContent xmlns:mc="http://schemas.openxmlformats.org/markup-compatibility/2006">
              <mc:Choice xmlns:v="urn:schemas-microsoft-com:vml" Requires="v">
                <p:oleObj name="Equation" r:id="rId2" imgW="1371600" imgH="253800" progId="Equation.DSMT4">
                  <p:embed/>
                </p:oleObj>
              </mc:Choice>
              <mc:Fallback>
                <p:oleObj name="Equation" r:id="rId2" imgW="1371600" imgH="253800" progId="Equation.DSMT4">
                  <p:embed/>
                  <p:pic>
                    <p:nvPicPr>
                      <p:cNvPr id="13" name="Object 3">
                        <a:extLst>
                          <a:ext uri="{C183D7F6-B498-43B3-948B-1728B52AA6E4}">
                            <adec:decorative xmlns:adec="http://schemas.microsoft.com/office/drawing/2017/decorative" val="1"/>
                          </a:ext>
                        </a:extLst>
                      </p:cNvPr>
                      <p:cNvPicPr/>
                      <p:nvPr/>
                    </p:nvPicPr>
                    <p:blipFill>
                      <a:blip r:embed="rId3"/>
                      <a:stretch>
                        <a:fillRect/>
                      </a:stretch>
                    </p:blipFill>
                    <p:spPr>
                      <a:xfrm>
                        <a:off x="3004344" y="2209800"/>
                        <a:ext cx="3135313" cy="58102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116872B-8A1F-426F-88B1-DAB78D886B7E}"/>
              </a:ext>
            </a:extLst>
          </p:cNvPr>
          <p:cNvSpPr>
            <a:spLocks noGrp="1"/>
          </p:cNvSpPr>
          <p:nvPr>
            <p:ph idx="10"/>
          </p:nvPr>
        </p:nvSpPr>
        <p:spPr>
          <a:xfrm>
            <a:off x="457200" y="2743200"/>
            <a:ext cx="8229600" cy="98960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whenever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divisible by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an integer greater than </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 positive real number. Then</a:t>
            </a:r>
          </a:p>
        </p:txBody>
      </p:sp>
      <p:graphicFrame>
        <p:nvGraphicFramePr>
          <p:cNvPr id="16" name="Object 5">
            <a:extLst>
              <a:ext uri="{FF2B5EF4-FFF2-40B4-BE49-F238E27FC236}">
                <a16:creationId xmlns:a16="http://schemas.microsoft.com/office/drawing/2014/main" id="{95223679-F1D1-4A99-A104-D3DEDBC366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62143925"/>
              </p:ext>
            </p:extLst>
          </p:nvPr>
        </p:nvGraphicFramePr>
        <p:xfrm>
          <a:off x="2598738" y="3651493"/>
          <a:ext cx="3946525" cy="1332097"/>
        </p:xfrm>
        <a:graphic>
          <a:graphicData uri="http://schemas.openxmlformats.org/presentationml/2006/ole">
            <mc:AlternateContent xmlns:mc="http://schemas.openxmlformats.org/markup-compatibility/2006">
              <mc:Choice xmlns:v="urn:schemas-microsoft-com:vml" Requires="v">
                <p:oleObj name="Equation" r:id="rId4" imgW="1650960" imgH="558720" progId="Equation.DSMT4">
                  <p:embed/>
                </p:oleObj>
              </mc:Choice>
              <mc:Fallback>
                <p:oleObj name="Equation" r:id="rId4" imgW="1650960" imgH="558720" progId="Equation.DSMT4">
                  <p:embed/>
                  <p:pic>
                    <p:nvPicPr>
                      <p:cNvPr id="17" name="Object 5">
                        <a:extLst>
                          <a:ext uri="{C183D7F6-B498-43B3-948B-1728B52AA6E4}">
                            <adec:decorative xmlns:adec="http://schemas.microsoft.com/office/drawing/2017/decorative" val="1"/>
                          </a:ext>
                        </a:extLst>
                      </p:cNvPr>
                      <p:cNvPicPr/>
                      <p:nvPr/>
                    </p:nvPicPr>
                    <p:blipFill>
                      <a:blip r:embed="rId5"/>
                      <a:stretch>
                        <a:fillRect/>
                      </a:stretch>
                    </p:blipFill>
                    <p:spPr>
                      <a:xfrm>
                        <a:off x="2598738" y="3651493"/>
                        <a:ext cx="3946525" cy="133209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BB7C82C-9215-40E5-BF39-68A179B75D2B}"/>
              </a:ext>
            </a:extLst>
          </p:cNvPr>
          <p:cNvSpPr>
            <a:spLocks noGrp="1"/>
          </p:cNvSpPr>
          <p:nvPr>
            <p:ph idx="11"/>
          </p:nvPr>
        </p:nvSpPr>
        <p:spPr>
          <a:xfrm>
            <a:off x="457200" y="4956048"/>
            <a:ext cx="3429000" cy="493049"/>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Furthermore, when</a:t>
            </a:r>
          </a:p>
        </p:txBody>
      </p:sp>
      <p:graphicFrame>
        <p:nvGraphicFramePr>
          <p:cNvPr id="20" name="Object 19">
            <a:extLst>
              <a:ext uri="{FF2B5EF4-FFF2-40B4-BE49-F238E27FC236}">
                <a16:creationId xmlns:a16="http://schemas.microsoft.com/office/drawing/2014/main" id="{6859EA87-E5D7-4A6E-BF23-AF55F83D15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8367796"/>
              </p:ext>
            </p:extLst>
          </p:nvPr>
        </p:nvGraphicFramePr>
        <p:xfrm>
          <a:off x="3398520" y="4928616"/>
          <a:ext cx="964163" cy="497632"/>
        </p:xfrm>
        <a:graphic>
          <a:graphicData uri="http://schemas.openxmlformats.org/presentationml/2006/ole">
            <mc:AlternateContent xmlns:mc="http://schemas.openxmlformats.org/markup-compatibility/2006">
              <mc:Choice xmlns:v="urn:schemas-microsoft-com:vml" Requires="v">
                <p:oleObj name="Equation" r:id="rId6" imgW="393480" imgH="203040" progId="Equation.DSMT4">
                  <p:embed/>
                </p:oleObj>
              </mc:Choice>
              <mc:Fallback>
                <p:oleObj name="Equation" r:id="rId6" imgW="393480" imgH="203040" progId="Equation.DSMT4">
                  <p:embed/>
                  <p:pic>
                    <p:nvPicPr>
                      <p:cNvPr id="0" name=""/>
                      <p:cNvPicPr/>
                      <p:nvPr/>
                    </p:nvPicPr>
                    <p:blipFill>
                      <a:blip r:embed="rId7"/>
                      <a:stretch>
                        <a:fillRect/>
                      </a:stretch>
                    </p:blipFill>
                    <p:spPr>
                      <a:xfrm>
                        <a:off x="3398520" y="4928616"/>
                        <a:ext cx="964163" cy="49763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3D190FC-FADE-4B3D-BE68-0F8C17E62DD2}"/>
              </a:ext>
            </a:extLst>
          </p:cNvPr>
          <p:cNvSpPr>
            <a:spLocks noGrp="1"/>
          </p:cNvSpPr>
          <p:nvPr>
            <p:ph idx="12"/>
          </p:nvPr>
        </p:nvSpPr>
        <p:spPr>
          <a:xfrm>
            <a:off x="4267994" y="4953000"/>
            <a:ext cx="914400" cy="539631"/>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graphicFrame>
        <p:nvGraphicFramePr>
          <p:cNvPr id="21" name="Object 20">
            <a:extLst>
              <a:ext uri="{FF2B5EF4-FFF2-40B4-BE49-F238E27FC236}">
                <a16:creationId xmlns:a16="http://schemas.microsoft.com/office/drawing/2014/main" id="{3633138D-4962-443C-A7EC-2B60074204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89600"/>
              </p:ext>
            </p:extLst>
          </p:nvPr>
        </p:nvGraphicFramePr>
        <p:xfrm>
          <a:off x="4941655" y="5016872"/>
          <a:ext cx="916560" cy="442477"/>
        </p:xfrm>
        <a:graphic>
          <a:graphicData uri="http://schemas.openxmlformats.org/presentationml/2006/ole">
            <mc:AlternateContent xmlns:mc="http://schemas.openxmlformats.org/markup-compatibility/2006">
              <mc:Choice xmlns:v="urn:schemas-microsoft-com:vml" Requires="v">
                <p:oleObj name="Equation" r:id="rId8" imgW="368280" imgH="177480" progId="Equation.DSMT4">
                  <p:embed/>
                </p:oleObj>
              </mc:Choice>
              <mc:Fallback>
                <p:oleObj name="Equation" r:id="rId8" imgW="368280" imgH="177480" progId="Equation.DSMT4">
                  <p:embed/>
                  <p:pic>
                    <p:nvPicPr>
                      <p:cNvPr id="0" name=""/>
                      <p:cNvPicPr/>
                      <p:nvPr/>
                    </p:nvPicPr>
                    <p:blipFill>
                      <a:blip r:embed="rId9"/>
                      <a:stretch>
                        <a:fillRect/>
                      </a:stretch>
                    </p:blipFill>
                    <p:spPr>
                      <a:xfrm>
                        <a:off x="4941655" y="5016872"/>
                        <a:ext cx="916560" cy="44247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765D0F1-A110-4929-8E0F-F9661E600CE4}"/>
              </a:ext>
            </a:extLst>
          </p:cNvPr>
          <p:cNvSpPr>
            <a:spLocks noGrp="1"/>
          </p:cNvSpPr>
          <p:nvPr>
            <p:ph idx="13"/>
          </p:nvPr>
        </p:nvSpPr>
        <p:spPr>
          <a:xfrm>
            <a:off x="5788152" y="4957030"/>
            <a:ext cx="2053431" cy="47491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a:t>
            </a:r>
            <a:endParaRPr lang="en-US" dirty="0"/>
          </a:p>
        </p:txBody>
      </p:sp>
      <p:sp>
        <p:nvSpPr>
          <p:cNvPr id="8" name="Content Placeholder 7">
            <a:extLst>
              <a:ext uri="{FF2B5EF4-FFF2-40B4-BE49-F238E27FC236}">
                <a16:creationId xmlns:a16="http://schemas.microsoft.com/office/drawing/2014/main" id="{1295678D-30D1-4D09-AF19-9E3445BA9572}"/>
              </a:ext>
            </a:extLst>
          </p:cNvPr>
          <p:cNvSpPr>
            <a:spLocks noGrp="1"/>
          </p:cNvSpPr>
          <p:nvPr>
            <p:ph idx="14"/>
          </p:nvPr>
        </p:nvSpPr>
        <p:spPr>
          <a:xfrm>
            <a:off x="457200" y="5395635"/>
            <a:ext cx="2743200" cy="61998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positive integer,</a:t>
            </a:r>
            <a:endParaRPr lang="en-US" dirty="0"/>
          </a:p>
        </p:txBody>
      </p:sp>
      <p:graphicFrame>
        <p:nvGraphicFramePr>
          <p:cNvPr id="17" name="Object 7">
            <a:extLst>
              <a:ext uri="{FF2B5EF4-FFF2-40B4-BE49-F238E27FC236}">
                <a16:creationId xmlns:a16="http://schemas.microsoft.com/office/drawing/2014/main" id="{5C4C32A9-EFC9-4A32-B3AF-798C5DC1FA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3927538"/>
              </p:ext>
            </p:extLst>
          </p:nvPr>
        </p:nvGraphicFramePr>
        <p:xfrm>
          <a:off x="3427412" y="5492631"/>
          <a:ext cx="2289175" cy="498475"/>
        </p:xfrm>
        <a:graphic>
          <a:graphicData uri="http://schemas.openxmlformats.org/presentationml/2006/ole">
            <mc:AlternateContent xmlns:mc="http://schemas.openxmlformats.org/markup-compatibility/2006">
              <mc:Choice xmlns:v="urn:schemas-microsoft-com:vml" Requires="v">
                <p:oleObj name="Equation" r:id="rId10" imgW="1168200" imgH="253800" progId="Equation.DSMT4">
                  <p:embed/>
                </p:oleObj>
              </mc:Choice>
              <mc:Fallback>
                <p:oleObj name="Equation" r:id="rId10" imgW="1168200" imgH="253800" progId="Equation.DSMT4">
                  <p:embed/>
                  <p:pic>
                    <p:nvPicPr>
                      <p:cNvPr id="14" name="Object 7">
                        <a:extLst>
                          <a:ext uri="{C183D7F6-B498-43B3-948B-1728B52AA6E4}">
                            <adec:decorative xmlns:adec="http://schemas.microsoft.com/office/drawing/2017/decorative" val="1"/>
                          </a:ext>
                        </a:extLst>
                      </p:cNvPr>
                      <p:cNvPicPr/>
                      <p:nvPr/>
                    </p:nvPicPr>
                    <p:blipFill>
                      <a:blip r:embed="rId11"/>
                      <a:stretch>
                        <a:fillRect/>
                      </a:stretch>
                    </p:blipFill>
                    <p:spPr>
                      <a:xfrm>
                        <a:off x="3427412" y="5492631"/>
                        <a:ext cx="2289175" cy="498475"/>
                      </a:xfrm>
                      <a:prstGeom prst="rect">
                        <a:avLst/>
                      </a:prstGeom>
                    </p:spPr>
                  </p:pic>
                </p:oleObj>
              </mc:Fallback>
            </mc:AlternateContent>
          </a:graphicData>
        </a:graphic>
      </p:graphicFrame>
      <p:graphicFrame>
        <p:nvGraphicFramePr>
          <p:cNvPr id="18" name="Object 8">
            <a:extLst>
              <a:ext uri="{FF2B5EF4-FFF2-40B4-BE49-F238E27FC236}">
                <a16:creationId xmlns:a16="http://schemas.microsoft.com/office/drawing/2014/main" id="{CEED3F9A-5E60-403C-8545-871BBB220D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6417242"/>
              </p:ext>
            </p:extLst>
          </p:nvPr>
        </p:nvGraphicFramePr>
        <p:xfrm>
          <a:off x="1561306" y="6029325"/>
          <a:ext cx="6021388" cy="496888"/>
        </p:xfrm>
        <a:graphic>
          <a:graphicData uri="http://schemas.openxmlformats.org/presentationml/2006/ole">
            <mc:AlternateContent xmlns:mc="http://schemas.openxmlformats.org/markup-compatibility/2006">
              <mc:Choice xmlns:v="urn:schemas-microsoft-com:vml" Requires="v">
                <p:oleObj name="Equation" r:id="rId12" imgW="3073320" imgH="253800" progId="Equation.DSMT4">
                  <p:embed/>
                </p:oleObj>
              </mc:Choice>
              <mc:Fallback>
                <p:oleObj name="Equation" r:id="rId12" imgW="3073320" imgH="253800" progId="Equation.DSMT4">
                  <p:embed/>
                  <p:pic>
                    <p:nvPicPr>
                      <p:cNvPr id="15" name="Object 8">
                        <a:extLst>
                          <a:ext uri="{C183D7F6-B498-43B3-948B-1728B52AA6E4}">
                            <adec:decorative xmlns:adec="http://schemas.microsoft.com/office/drawing/2017/decorative" val="1"/>
                          </a:ext>
                        </a:extLst>
                      </p:cNvPr>
                      <p:cNvPicPr/>
                      <p:nvPr/>
                    </p:nvPicPr>
                    <p:blipFill>
                      <a:blip r:embed="rId13"/>
                      <a:stretch>
                        <a:fillRect/>
                      </a:stretch>
                    </p:blipFill>
                    <p:spPr>
                      <a:xfrm>
                        <a:off x="1561306" y="6029325"/>
                        <a:ext cx="6021388" cy="496888"/>
                      </a:xfrm>
                      <a:prstGeom prst="rect">
                        <a:avLst/>
                      </a:prstGeom>
                    </p:spPr>
                  </p:pic>
                </p:oleObj>
              </mc:Fallback>
            </mc:AlternateContent>
          </a:graphicData>
        </a:graphic>
      </p:graphicFrame>
      <p:sp>
        <p:nvSpPr>
          <p:cNvPr id="19" name="Slide Number Placeholder 5">
            <a:extLst>
              <a:ext uri="{FF2B5EF4-FFF2-40B4-BE49-F238E27FC236}">
                <a16:creationId xmlns:a16="http://schemas.microsoft.com/office/drawing/2014/main" id="{AA1EC03A-4EB2-497E-AFD1-9AD6C99ED62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40</a:t>
            </a:fld>
            <a:endParaRPr lang="en-US" dirty="0">
              <a:solidFill>
                <a:schemeClr val="bg1"/>
              </a:solidFill>
              <a:latin typeface="Calibri (Body)"/>
            </a:endParaRPr>
          </a:p>
        </p:txBody>
      </p:sp>
    </p:spTree>
    <p:extLst>
      <p:ext uri="{BB962C8B-B14F-4D97-AF65-F5344CB8AC3E}">
        <p14:creationId xmlns:p14="http://schemas.microsoft.com/office/powerpoint/2010/main" val="3218842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5A2-629E-42C5-91B2-94BF09D5118E}"/>
              </a:ext>
            </a:extLst>
          </p:cNvPr>
          <p:cNvSpPr>
            <a:spLocks noGrp="1"/>
          </p:cNvSpPr>
          <p:nvPr>
            <p:ph type="title"/>
          </p:nvPr>
        </p:nvSpPr>
        <p:spPr/>
        <p:txBody>
          <a:bodyPr/>
          <a:lstStyle/>
          <a:p>
            <a:r>
              <a:rPr lang="en-US" dirty="0">
                <a:latin typeface="+mj-lt"/>
              </a:rPr>
              <a:t>Complexity of Binary Search</a:t>
            </a:r>
            <a:endParaRPr lang="en-US" dirty="0"/>
          </a:p>
        </p:txBody>
      </p:sp>
      <p:sp>
        <p:nvSpPr>
          <p:cNvPr id="3" name="Content Placeholder 2">
            <a:extLst>
              <a:ext uri="{FF2B5EF4-FFF2-40B4-BE49-F238E27FC236}">
                <a16:creationId xmlns:a16="http://schemas.microsoft.com/office/drawing/2014/main" id="{C5355771-0BAB-45D7-B236-B9E205CB596D}"/>
              </a:ext>
            </a:extLst>
          </p:cNvPr>
          <p:cNvSpPr>
            <a:spLocks noGrp="1"/>
          </p:cNvSpPr>
          <p:nvPr>
            <p:ph idx="1"/>
          </p:nvPr>
        </p:nvSpPr>
        <p:spPr>
          <a:xfrm>
            <a:off x="457200" y="1295400"/>
            <a:ext cx="8458200" cy="284988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Binary Search 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big-</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estimate for the number of comparisons used by a binary search.</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Since the number of comparisons used by binary search is</a:t>
            </a:r>
            <a:endPar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146B0C77-818C-4D8D-84B3-E169F8A9D9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7305534"/>
              </p:ext>
            </p:extLst>
          </p:nvPr>
        </p:nvGraphicFramePr>
        <p:xfrm>
          <a:off x="3581400" y="3505200"/>
          <a:ext cx="2743200" cy="6096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0" name=""/>
                      <p:cNvPicPr/>
                      <p:nvPr/>
                    </p:nvPicPr>
                    <p:blipFill>
                      <a:blip r:embed="rId3"/>
                      <a:stretch>
                        <a:fillRect/>
                      </a:stretch>
                    </p:blipFill>
                    <p:spPr>
                      <a:xfrm>
                        <a:off x="3581400" y="3505200"/>
                        <a:ext cx="2743200" cy="609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73D08BB0-11A2-425F-B88E-038052008CF2}"/>
              </a:ext>
            </a:extLst>
          </p:cNvPr>
          <p:cNvSpPr>
            <a:spLocks noGrp="1"/>
          </p:cNvSpPr>
          <p:nvPr>
            <p:ph idx="10"/>
          </p:nvPr>
        </p:nvSpPr>
        <p:spPr>
          <a:xfrm>
            <a:off x="6248400" y="3465576"/>
            <a:ext cx="2362200" cy="611677"/>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where </a:t>
            </a:r>
            <a:r>
              <a:rPr kumimoji="0" lang="en-US" sz="32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a:t>
            </a:r>
            <a:endParaRPr lang="en-US" dirty="0"/>
          </a:p>
        </p:txBody>
      </p:sp>
      <p:sp>
        <p:nvSpPr>
          <p:cNvPr id="5" name="Content Placeholder 4">
            <a:extLst>
              <a:ext uri="{FF2B5EF4-FFF2-40B4-BE49-F238E27FC236}">
                <a16:creationId xmlns:a16="http://schemas.microsoft.com/office/drawing/2014/main" id="{4B5C5030-EAB0-4F08-B76D-F4607E5BC315}"/>
              </a:ext>
            </a:extLst>
          </p:cNvPr>
          <p:cNvSpPr>
            <a:spLocks noGrp="1"/>
          </p:cNvSpPr>
          <p:nvPr>
            <p:ph idx="11"/>
          </p:nvPr>
        </p:nvSpPr>
        <p:spPr>
          <a:xfrm>
            <a:off x="457200" y="3950626"/>
            <a:ext cx="8610600" cy="583274"/>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even, by Theorem 1, it follows that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(log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5" name="Slide Number Placeholder 5">
            <a:extLst>
              <a:ext uri="{FF2B5EF4-FFF2-40B4-BE49-F238E27FC236}">
                <a16:creationId xmlns:a16="http://schemas.microsoft.com/office/drawing/2014/main" id="{3FCC3A24-A6FE-4CC9-8561-F225A07B66F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41</a:t>
            </a:fld>
            <a:endParaRPr lang="en-US" dirty="0">
              <a:solidFill>
                <a:schemeClr val="bg1"/>
              </a:solidFill>
              <a:latin typeface="Calibri (Body)"/>
            </a:endParaRPr>
          </a:p>
        </p:txBody>
      </p:sp>
    </p:spTree>
    <p:extLst>
      <p:ext uri="{BB962C8B-B14F-4D97-AF65-F5344CB8AC3E}">
        <p14:creationId xmlns:p14="http://schemas.microsoft.com/office/powerpoint/2010/main" val="1809511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4406-DDE5-450C-B5CC-0516D09D9BBB}"/>
              </a:ext>
            </a:extLst>
          </p:cNvPr>
          <p:cNvSpPr>
            <a:spLocks noGrp="1"/>
          </p:cNvSpPr>
          <p:nvPr>
            <p:ph type="title"/>
          </p:nvPr>
        </p:nvSpPr>
        <p:spPr/>
        <p:txBody>
          <a:bodyPr/>
          <a:lstStyle/>
          <a:p>
            <a:r>
              <a:rPr lang="en-US" dirty="0">
                <a:latin typeface="+mj-lt"/>
              </a:rPr>
              <a:t>Estimating the Size of Divide-and</a:t>
            </a:r>
            <a:r>
              <a:rPr lang="en-US" dirty="0"/>
              <a:t>-</a:t>
            </a:r>
            <a:r>
              <a:rPr lang="en-US" dirty="0">
                <a:latin typeface="+mj-lt"/>
              </a:rPr>
              <a:t>Conquer Functions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D40B9BFB-8224-4422-9796-485DC490AE52}"/>
              </a:ext>
            </a:extLst>
          </p:cNvPr>
          <p:cNvSpPr>
            <a:spLocks noGrp="1"/>
          </p:cNvSpPr>
          <p:nvPr>
            <p:ph idx="1"/>
          </p:nvPr>
        </p:nvSpPr>
        <p:spPr>
          <a:xfrm>
            <a:off x="457200" y="1295399"/>
            <a:ext cx="8382000" cy="1061421"/>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Theorem </a:t>
            </a:r>
            <a:r>
              <a:rPr kumimoji="0" lang="en-US" sz="30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 Master Theorem</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3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an increasing function that satisfies the recurrence relation</a:t>
            </a:r>
          </a:p>
        </p:txBody>
      </p:sp>
      <p:graphicFrame>
        <p:nvGraphicFramePr>
          <p:cNvPr id="15" name="Object 3">
            <a:extLst>
              <a:ext uri="{FF2B5EF4-FFF2-40B4-BE49-F238E27FC236}">
                <a16:creationId xmlns:a16="http://schemas.microsoft.com/office/drawing/2014/main" id="{D393C74F-D267-4619-9B17-14DF17A6C3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9190051"/>
              </p:ext>
            </p:extLst>
          </p:nvPr>
        </p:nvGraphicFramePr>
        <p:xfrm>
          <a:off x="3237707" y="2357438"/>
          <a:ext cx="2668587" cy="498475"/>
        </p:xfrm>
        <a:graphic>
          <a:graphicData uri="http://schemas.openxmlformats.org/presentationml/2006/ole">
            <mc:AlternateContent xmlns:mc="http://schemas.openxmlformats.org/markup-compatibility/2006">
              <mc:Choice xmlns:v="urn:schemas-microsoft-com:vml" Requires="v">
                <p:oleObj name="Equation" r:id="rId2" imgW="1358640" imgH="253800" progId="Equation.DSMT4">
                  <p:embed/>
                </p:oleObj>
              </mc:Choice>
              <mc:Fallback>
                <p:oleObj name="Equation" r:id="rId2" imgW="1358640" imgH="253800" progId="Equation.DSMT4">
                  <p:embed/>
                  <p:pic>
                    <p:nvPicPr>
                      <p:cNvPr id="10" name="Object 3">
                        <a:extLst>
                          <a:ext uri="{C183D7F6-B498-43B3-948B-1728B52AA6E4}">
                            <adec:decorative xmlns:adec="http://schemas.microsoft.com/office/drawing/2017/decorative" val="1"/>
                          </a:ext>
                        </a:extLst>
                      </p:cNvPr>
                      <p:cNvPicPr/>
                      <p:nvPr/>
                    </p:nvPicPr>
                    <p:blipFill>
                      <a:blip r:embed="rId3"/>
                      <a:stretch>
                        <a:fillRect/>
                      </a:stretch>
                    </p:blipFill>
                    <p:spPr>
                      <a:xfrm>
                        <a:off x="3237707" y="2357438"/>
                        <a:ext cx="2668587" cy="4984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31338F4-86A7-4EEB-BFE0-98136B20C794}"/>
              </a:ext>
            </a:extLst>
          </p:cNvPr>
          <p:cNvSpPr>
            <a:spLocks noGrp="1"/>
          </p:cNvSpPr>
          <p:nvPr>
            <p:ph idx="10"/>
          </p:nvPr>
        </p:nvSpPr>
        <p:spPr>
          <a:xfrm>
            <a:off x="457200" y="2898649"/>
            <a:ext cx="2362200" cy="57308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whenever</a:t>
            </a:r>
          </a:p>
        </p:txBody>
      </p:sp>
      <p:graphicFrame>
        <p:nvGraphicFramePr>
          <p:cNvPr id="18" name="Object 17">
            <a:extLst>
              <a:ext uri="{FF2B5EF4-FFF2-40B4-BE49-F238E27FC236}">
                <a16:creationId xmlns:a16="http://schemas.microsoft.com/office/drawing/2014/main" id="{CE87CEA0-8BE2-4014-B8EF-3C5000FCA6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1495041"/>
              </p:ext>
            </p:extLst>
          </p:nvPr>
        </p:nvGraphicFramePr>
        <p:xfrm>
          <a:off x="2130552" y="2876550"/>
          <a:ext cx="1071563" cy="552450"/>
        </p:xfrm>
        <a:graphic>
          <a:graphicData uri="http://schemas.openxmlformats.org/presentationml/2006/ole">
            <mc:AlternateContent xmlns:mc="http://schemas.openxmlformats.org/markup-compatibility/2006">
              <mc:Choice xmlns:v="urn:schemas-microsoft-com:vml" Requires="v">
                <p:oleObj name="Equation" r:id="rId4" imgW="419040" imgH="215640" progId="Equation.DSMT4">
                  <p:embed/>
                </p:oleObj>
              </mc:Choice>
              <mc:Fallback>
                <p:oleObj name="Equation" r:id="rId4" imgW="419040" imgH="215640" progId="Equation.DSMT4">
                  <p:embed/>
                  <p:pic>
                    <p:nvPicPr>
                      <p:cNvPr id="0" name=""/>
                      <p:cNvPicPr/>
                      <p:nvPr/>
                    </p:nvPicPr>
                    <p:blipFill>
                      <a:blip r:embed="rId5"/>
                      <a:stretch>
                        <a:fillRect/>
                      </a:stretch>
                    </p:blipFill>
                    <p:spPr>
                      <a:xfrm>
                        <a:off x="2130552" y="2876550"/>
                        <a:ext cx="1071563" cy="5524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4DF18D2-4C43-4D67-9C8F-030C1AB1A17B}"/>
              </a:ext>
            </a:extLst>
          </p:cNvPr>
          <p:cNvSpPr>
            <a:spLocks noGrp="1"/>
          </p:cNvSpPr>
          <p:nvPr>
            <p:ph idx="11"/>
          </p:nvPr>
        </p:nvSpPr>
        <p:spPr>
          <a:xfrm>
            <a:off x="3108960" y="2876946"/>
            <a:ext cx="4953000" cy="552054"/>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3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 </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 positive integer</a:t>
            </a:r>
            <a:endParaRPr lang="en-US" dirty="0"/>
          </a:p>
        </p:txBody>
      </p:sp>
      <p:sp>
        <p:nvSpPr>
          <p:cNvPr id="6" name="Content Placeholder 5">
            <a:extLst>
              <a:ext uri="{FF2B5EF4-FFF2-40B4-BE49-F238E27FC236}">
                <a16:creationId xmlns:a16="http://schemas.microsoft.com/office/drawing/2014/main" id="{B73484E8-6C3E-4C26-8B7F-85B6B9E191BB}"/>
              </a:ext>
            </a:extLst>
          </p:cNvPr>
          <p:cNvSpPr>
            <a:spLocks noGrp="1"/>
          </p:cNvSpPr>
          <p:nvPr>
            <p:ph idx="12"/>
          </p:nvPr>
        </p:nvSpPr>
        <p:spPr>
          <a:xfrm>
            <a:off x="457200" y="3361975"/>
            <a:ext cx="8153400" cy="986549"/>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greater than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3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and </a:t>
            </a:r>
            <a:r>
              <a:rPr kumimoji="0" lang="en-US" sz="3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are real numbers with </a:t>
            </a:r>
            <a:r>
              <a:rPr kumimoji="0" lang="en-US" sz="3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positive and </a:t>
            </a:r>
            <a:r>
              <a:rPr kumimoji="0" lang="en-US" sz="3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nonnegative. Then</a:t>
            </a:r>
            <a:endParaRPr lang="en-US" dirty="0"/>
          </a:p>
        </p:txBody>
      </p:sp>
      <p:graphicFrame>
        <p:nvGraphicFramePr>
          <p:cNvPr id="16" name="Object 5">
            <a:extLst>
              <a:ext uri="{FF2B5EF4-FFF2-40B4-BE49-F238E27FC236}">
                <a16:creationId xmlns:a16="http://schemas.microsoft.com/office/drawing/2014/main" id="{3EE876AF-6A88-4D4C-B1F8-036F47BC77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6402765"/>
              </p:ext>
            </p:extLst>
          </p:nvPr>
        </p:nvGraphicFramePr>
        <p:xfrm>
          <a:off x="2723404" y="4391260"/>
          <a:ext cx="3697193" cy="1849437"/>
        </p:xfrm>
        <a:graphic>
          <a:graphicData uri="http://schemas.openxmlformats.org/presentationml/2006/ole">
            <mc:AlternateContent xmlns:mc="http://schemas.openxmlformats.org/markup-compatibility/2006">
              <mc:Choice xmlns:v="urn:schemas-microsoft-com:vml" Requires="v">
                <p:oleObj name="Equation" r:id="rId6" imgW="1777680" imgH="888840" progId="Equation.DSMT4">
                  <p:embed/>
                </p:oleObj>
              </mc:Choice>
              <mc:Fallback>
                <p:oleObj name="Equation" r:id="rId6" imgW="1777680" imgH="888840" progId="Equation.DSMT4">
                  <p:embed/>
                  <p:pic>
                    <p:nvPicPr>
                      <p:cNvPr id="11" name="Object 5">
                        <a:extLst>
                          <a:ext uri="{C183D7F6-B498-43B3-948B-1728B52AA6E4}">
                            <adec:decorative xmlns:adec="http://schemas.microsoft.com/office/drawing/2017/decorative" val="1"/>
                          </a:ext>
                        </a:extLst>
                      </p:cNvPr>
                      <p:cNvPicPr/>
                      <p:nvPr/>
                    </p:nvPicPr>
                    <p:blipFill>
                      <a:blip r:embed="rId7"/>
                      <a:stretch>
                        <a:fillRect/>
                      </a:stretch>
                    </p:blipFill>
                    <p:spPr>
                      <a:xfrm>
                        <a:off x="2723404" y="4391260"/>
                        <a:ext cx="3697193" cy="1849437"/>
                      </a:xfrm>
                      <a:prstGeom prst="rect">
                        <a:avLst/>
                      </a:prstGeom>
                    </p:spPr>
                  </p:pic>
                </p:oleObj>
              </mc:Fallback>
            </mc:AlternateContent>
          </a:graphicData>
        </a:graphic>
      </p:graphicFrame>
      <p:sp>
        <p:nvSpPr>
          <p:cNvPr id="17" name="Slide Number Placeholder 5">
            <a:extLst>
              <a:ext uri="{FF2B5EF4-FFF2-40B4-BE49-F238E27FC236}">
                <a16:creationId xmlns:a16="http://schemas.microsoft.com/office/drawing/2014/main" id="{9100A273-3E2A-45CD-B4B0-41EADF0AE32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42</a:t>
            </a:fld>
            <a:endParaRPr lang="en-US" dirty="0">
              <a:solidFill>
                <a:schemeClr val="bg1"/>
              </a:solidFill>
              <a:latin typeface="Calibri (Body)"/>
            </a:endParaRPr>
          </a:p>
        </p:txBody>
      </p:sp>
    </p:spTree>
    <p:extLst>
      <p:ext uri="{BB962C8B-B14F-4D97-AF65-F5344CB8AC3E}">
        <p14:creationId xmlns:p14="http://schemas.microsoft.com/office/powerpoint/2010/main" val="1262715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C296-6E4D-48FA-87A4-BC64914F934C}"/>
              </a:ext>
            </a:extLst>
          </p:cNvPr>
          <p:cNvSpPr>
            <a:spLocks noGrp="1"/>
          </p:cNvSpPr>
          <p:nvPr>
            <p:ph type="title"/>
          </p:nvPr>
        </p:nvSpPr>
        <p:spPr/>
        <p:txBody>
          <a:bodyPr/>
          <a:lstStyle/>
          <a:p>
            <a:r>
              <a:rPr lang="en-US" dirty="0">
                <a:latin typeface="+mj-lt"/>
              </a:rPr>
              <a:t>Complexity of Merge Sort</a:t>
            </a:r>
            <a:endParaRPr lang="en-US" dirty="0"/>
          </a:p>
        </p:txBody>
      </p:sp>
      <p:sp>
        <p:nvSpPr>
          <p:cNvPr id="3" name="Content Placeholder 2">
            <a:extLst>
              <a:ext uri="{FF2B5EF4-FFF2-40B4-BE49-F238E27FC236}">
                <a16:creationId xmlns:a16="http://schemas.microsoft.com/office/drawing/2014/main" id="{C7573620-AB98-4D41-B590-05705E062A80}"/>
              </a:ext>
            </a:extLst>
          </p:cNvPr>
          <p:cNvSpPr>
            <a:spLocks noGrp="1"/>
          </p:cNvSpPr>
          <p:nvPr>
            <p:ph idx="1"/>
          </p:nvPr>
        </p:nvSpPr>
        <p:spPr>
          <a:xfrm>
            <a:off x="457200" y="1295400"/>
            <a:ext cx="8153400" cy="282854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Merge Sort Example</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big-</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estimate for the number of comparisons used by merge sort.</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Since the number of comparisons used by merge sort to sort a list of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is less than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where</a:t>
            </a:r>
          </a:p>
        </p:txBody>
      </p:sp>
      <p:graphicFrame>
        <p:nvGraphicFramePr>
          <p:cNvPr id="16" name="Object 15">
            <a:extLst>
              <a:ext uri="{FF2B5EF4-FFF2-40B4-BE49-F238E27FC236}">
                <a16:creationId xmlns:a16="http://schemas.microsoft.com/office/drawing/2014/main" id="{38A3DC02-2969-45D0-BFEA-34E98A0DE0D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6000907"/>
              </p:ext>
            </p:extLst>
          </p:nvPr>
        </p:nvGraphicFramePr>
        <p:xfrm>
          <a:off x="4087368" y="3483864"/>
          <a:ext cx="3392424" cy="640080"/>
        </p:xfrm>
        <a:graphic>
          <a:graphicData uri="http://schemas.openxmlformats.org/presentationml/2006/ole">
            <mc:AlternateContent xmlns:mc="http://schemas.openxmlformats.org/markup-compatibility/2006">
              <mc:Choice xmlns:v="urn:schemas-microsoft-com:vml" Requires="v">
                <p:oleObj name="Equation" r:id="rId2" imgW="1346040" imgH="253800" progId="Equation.DSMT4">
                  <p:embed/>
                </p:oleObj>
              </mc:Choice>
              <mc:Fallback>
                <p:oleObj name="Equation" r:id="rId2" imgW="1346040" imgH="253800" progId="Equation.DSMT4">
                  <p:embed/>
                  <p:pic>
                    <p:nvPicPr>
                      <p:cNvPr id="5" name="Object 4">
                        <a:extLst>
                          <a:ext uri="{FF2B5EF4-FFF2-40B4-BE49-F238E27FC236}">
                            <a16:creationId xmlns:a16="http://schemas.microsoft.com/office/drawing/2014/main" id="{27784459-3FE2-4584-A67B-2ADCEE7C4D01}"/>
                          </a:ext>
                        </a:extLst>
                      </p:cNvPr>
                      <p:cNvPicPr/>
                      <p:nvPr/>
                    </p:nvPicPr>
                    <p:blipFill>
                      <a:blip r:embed="rId3"/>
                      <a:stretch>
                        <a:fillRect/>
                      </a:stretch>
                    </p:blipFill>
                    <p:spPr>
                      <a:xfrm>
                        <a:off x="4087368" y="3483864"/>
                        <a:ext cx="3392424" cy="64008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87D3553-9E5D-4C12-BC2F-8BAF9B392354}"/>
              </a:ext>
            </a:extLst>
          </p:cNvPr>
          <p:cNvSpPr>
            <a:spLocks noGrp="1"/>
          </p:cNvSpPr>
          <p:nvPr>
            <p:ph idx="10"/>
          </p:nvPr>
        </p:nvSpPr>
        <p:spPr>
          <a:xfrm>
            <a:off x="7397496" y="3475691"/>
            <a:ext cx="914400" cy="687877"/>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a:t>
            </a:r>
            <a:endParaRPr lang="en-US" dirty="0"/>
          </a:p>
        </p:txBody>
      </p:sp>
      <p:sp>
        <p:nvSpPr>
          <p:cNvPr id="9" name="Content Placeholder 8">
            <a:extLst>
              <a:ext uri="{FF2B5EF4-FFF2-40B4-BE49-F238E27FC236}">
                <a16:creationId xmlns:a16="http://schemas.microsoft.com/office/drawing/2014/main" id="{D142E6B1-3EA4-4511-8B05-205EE97EBE27}"/>
              </a:ext>
            </a:extLst>
          </p:cNvPr>
          <p:cNvSpPr>
            <a:spLocks noGrp="1"/>
          </p:cNvSpPr>
          <p:nvPr>
            <p:ph idx="15"/>
          </p:nvPr>
        </p:nvSpPr>
        <p:spPr>
          <a:xfrm>
            <a:off x="457200" y="3950208"/>
            <a:ext cx="6781800" cy="640079"/>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master theorem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log </a:t>
            </a:r>
            <a:r>
              <a:rPr kumimoji="0" lang="en-US" sz="32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endParaRPr lang="en-US" dirty="0"/>
          </a:p>
        </p:txBody>
      </p:sp>
      <p:sp>
        <p:nvSpPr>
          <p:cNvPr id="15" name="Slide Number Placeholder 5">
            <a:extLst>
              <a:ext uri="{FF2B5EF4-FFF2-40B4-BE49-F238E27FC236}">
                <a16:creationId xmlns:a16="http://schemas.microsoft.com/office/drawing/2014/main" id="{E7ABF6E7-F7F8-46FD-8742-19AAB7DF5F1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43</a:t>
            </a:fld>
            <a:endParaRPr lang="en-US" dirty="0">
              <a:solidFill>
                <a:schemeClr val="bg1"/>
              </a:solidFill>
              <a:latin typeface="Calibri (Body)"/>
            </a:endParaRPr>
          </a:p>
        </p:txBody>
      </p:sp>
    </p:spTree>
    <p:extLst>
      <p:ext uri="{BB962C8B-B14F-4D97-AF65-F5344CB8AC3E}">
        <p14:creationId xmlns:p14="http://schemas.microsoft.com/office/powerpoint/2010/main" val="3595719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BBC1-737E-47C4-8E74-8F32FF0F5C29}"/>
              </a:ext>
            </a:extLst>
          </p:cNvPr>
          <p:cNvSpPr>
            <a:spLocks noGrp="1"/>
          </p:cNvSpPr>
          <p:nvPr>
            <p:ph type="title"/>
          </p:nvPr>
        </p:nvSpPr>
        <p:spPr/>
        <p:txBody>
          <a:bodyPr/>
          <a:lstStyle/>
          <a:p>
            <a:r>
              <a:rPr lang="en-US" dirty="0">
                <a:latin typeface="+mj-lt"/>
              </a:rPr>
              <a:t>Complexity of Fast Integer Multiplication Algorithm</a:t>
            </a:r>
            <a:endParaRPr lang="en-US" dirty="0"/>
          </a:p>
        </p:txBody>
      </p:sp>
      <p:sp>
        <p:nvSpPr>
          <p:cNvPr id="3" name="Content Placeholder 2">
            <a:extLst>
              <a:ext uri="{FF2B5EF4-FFF2-40B4-BE49-F238E27FC236}">
                <a16:creationId xmlns:a16="http://schemas.microsoft.com/office/drawing/2014/main" id="{52E20480-1D4F-4039-AD39-2A12053637F0}"/>
              </a:ext>
            </a:extLst>
          </p:cNvPr>
          <p:cNvSpPr>
            <a:spLocks noGrp="1"/>
          </p:cNvSpPr>
          <p:nvPr>
            <p:ph idx="1"/>
          </p:nvPr>
        </p:nvSpPr>
        <p:spPr>
          <a:xfrm>
            <a:off x="457200" y="1295400"/>
            <a:ext cx="8686800" cy="52578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Integer Multiplication Example</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Give a big-</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estimate for the number of bit operations used needed to multiply two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-bit integers using the fast multiplication algorithm. </a:t>
            </a:r>
          </a:p>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We have shown that</a:t>
            </a:r>
            <a:endPar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97CFEAAA-F7EF-4240-93B5-88F0594609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48892421"/>
              </p:ext>
            </p:extLst>
          </p:nvPr>
        </p:nvGraphicFramePr>
        <p:xfrm>
          <a:off x="4928616" y="2819400"/>
          <a:ext cx="2746160" cy="566928"/>
        </p:xfrm>
        <a:graphic>
          <a:graphicData uri="http://schemas.openxmlformats.org/presentationml/2006/ole">
            <mc:AlternateContent xmlns:mc="http://schemas.openxmlformats.org/markup-compatibility/2006">
              <mc:Choice xmlns:v="urn:schemas-microsoft-com:vml" Requires="v">
                <p:oleObj name="Equation" r:id="rId2" imgW="1231560" imgH="253800" progId="Equation.DSMT4">
                  <p:embed/>
                </p:oleObj>
              </mc:Choice>
              <mc:Fallback>
                <p:oleObj name="Equation" r:id="rId2" imgW="1231560" imgH="253800" progId="Equation.DSMT4">
                  <p:embed/>
                  <p:pic>
                    <p:nvPicPr>
                      <p:cNvPr id="0" name=""/>
                      <p:cNvPicPr/>
                      <p:nvPr/>
                    </p:nvPicPr>
                    <p:blipFill>
                      <a:blip r:embed="rId3"/>
                      <a:stretch>
                        <a:fillRect/>
                      </a:stretch>
                    </p:blipFill>
                    <p:spPr>
                      <a:xfrm>
                        <a:off x="4928616" y="2819400"/>
                        <a:ext cx="2746160" cy="56692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C3A223F-B4C5-477D-A257-ED88C6D64FAA}"/>
              </a:ext>
            </a:extLst>
          </p:cNvPr>
          <p:cNvSpPr>
            <a:spLocks noGrp="1"/>
          </p:cNvSpPr>
          <p:nvPr>
            <p:ph idx="10"/>
          </p:nvPr>
        </p:nvSpPr>
        <p:spPr>
          <a:xfrm>
            <a:off x="7609376" y="2786017"/>
            <a:ext cx="1524000" cy="535477"/>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when</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n</a:t>
            </a:r>
            <a:endParaRPr lang="en-US" dirty="0"/>
          </a:p>
        </p:txBody>
      </p:sp>
      <p:sp>
        <p:nvSpPr>
          <p:cNvPr id="5" name="Content Placeholder 4">
            <a:extLst>
              <a:ext uri="{FF2B5EF4-FFF2-40B4-BE49-F238E27FC236}">
                <a16:creationId xmlns:a16="http://schemas.microsoft.com/office/drawing/2014/main" id="{3BDE7D96-5BB6-4313-8B19-0E2ED9DF7CB6}"/>
              </a:ext>
            </a:extLst>
          </p:cNvPr>
          <p:cNvSpPr>
            <a:spLocks noGrp="1"/>
          </p:cNvSpPr>
          <p:nvPr>
            <p:ph idx="11"/>
          </p:nvPr>
        </p:nvSpPr>
        <p:spPr>
          <a:xfrm>
            <a:off x="457200" y="3249857"/>
            <a:ext cx="8610600" cy="1756754"/>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even, where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is the number of bit operations needed to multiply two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-bit integers. Hence by the master theorem with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3,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2,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and </a:t>
            </a:r>
            <a:r>
              <a:rPr kumimoji="0" lang="en-US" sz="28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d</a:t>
            </a:r>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 0 (so that we have the case where</a:t>
            </a:r>
            <a:endParaRPr lang="en-US" dirty="0"/>
          </a:p>
        </p:txBody>
      </p:sp>
      <p:graphicFrame>
        <p:nvGraphicFramePr>
          <p:cNvPr id="17" name="Object 16">
            <a:extLst>
              <a:ext uri="{FF2B5EF4-FFF2-40B4-BE49-F238E27FC236}">
                <a16:creationId xmlns:a16="http://schemas.microsoft.com/office/drawing/2014/main" id="{45BA6238-4430-4338-BD4E-71D160C875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2942680"/>
              </p:ext>
            </p:extLst>
          </p:nvPr>
        </p:nvGraphicFramePr>
        <p:xfrm>
          <a:off x="3529584" y="4526280"/>
          <a:ext cx="885825" cy="457200"/>
        </p:xfrm>
        <a:graphic>
          <a:graphicData uri="http://schemas.openxmlformats.org/presentationml/2006/ole">
            <mc:AlternateContent xmlns:mc="http://schemas.openxmlformats.org/markup-compatibility/2006">
              <mc:Choice xmlns:v="urn:schemas-microsoft-com:vml" Requires="v">
                <p:oleObj name="Equation" r:id="rId4" imgW="393480" imgH="203040" progId="Equation.DSMT4">
                  <p:embed/>
                </p:oleObj>
              </mc:Choice>
              <mc:Fallback>
                <p:oleObj name="Equation" r:id="rId4" imgW="393480" imgH="203040" progId="Equation.DSMT4">
                  <p:embed/>
                  <p:pic>
                    <p:nvPicPr>
                      <p:cNvPr id="0" name=""/>
                      <p:cNvPicPr/>
                      <p:nvPr/>
                    </p:nvPicPr>
                    <p:blipFill>
                      <a:blip r:embed="rId5"/>
                      <a:stretch>
                        <a:fillRect/>
                      </a:stretch>
                    </p:blipFill>
                    <p:spPr>
                      <a:xfrm>
                        <a:off x="3529584" y="4526280"/>
                        <a:ext cx="885825"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3BAB937F-6A59-408F-BD23-62077DC99EC1}"/>
              </a:ext>
            </a:extLst>
          </p:cNvPr>
          <p:cNvSpPr>
            <a:spLocks noGrp="1"/>
          </p:cNvSpPr>
          <p:nvPr>
            <p:ph idx="12"/>
          </p:nvPr>
        </p:nvSpPr>
        <p:spPr>
          <a:xfrm>
            <a:off x="4343400" y="4517136"/>
            <a:ext cx="3429000" cy="56692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it follows that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a:t>
            </a:r>
            <a:endParaRPr lang="en-US" dirty="0"/>
          </a:p>
        </p:txBody>
      </p:sp>
      <p:graphicFrame>
        <p:nvGraphicFramePr>
          <p:cNvPr id="18" name="Object 17">
            <a:extLst>
              <a:ext uri="{FF2B5EF4-FFF2-40B4-BE49-F238E27FC236}">
                <a16:creationId xmlns:a16="http://schemas.microsoft.com/office/drawing/2014/main" id="{1E1327A4-C7B7-49E4-92E0-6CB5DA4E62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21866785"/>
              </p:ext>
            </p:extLst>
          </p:nvPr>
        </p:nvGraphicFramePr>
        <p:xfrm>
          <a:off x="7333488" y="4507992"/>
          <a:ext cx="1292440" cy="604972"/>
        </p:xfrm>
        <a:graphic>
          <a:graphicData uri="http://schemas.openxmlformats.org/presentationml/2006/ole">
            <mc:AlternateContent xmlns:mc="http://schemas.openxmlformats.org/markup-compatibility/2006">
              <mc:Choice xmlns:v="urn:schemas-microsoft-com:vml" Requires="v">
                <p:oleObj name="Equation" r:id="rId6" imgW="596880" imgH="279360" progId="Equation.DSMT4">
                  <p:embed/>
                </p:oleObj>
              </mc:Choice>
              <mc:Fallback>
                <p:oleObj name="Equation" r:id="rId6" imgW="596880" imgH="279360" progId="Equation.DSMT4">
                  <p:embed/>
                  <p:pic>
                    <p:nvPicPr>
                      <p:cNvPr id="0" name=""/>
                      <p:cNvPicPr/>
                      <p:nvPr/>
                    </p:nvPicPr>
                    <p:blipFill>
                      <a:blip r:embed="rId7"/>
                      <a:stretch>
                        <a:fillRect/>
                      </a:stretch>
                    </p:blipFill>
                    <p:spPr>
                      <a:xfrm>
                        <a:off x="7333488" y="4507992"/>
                        <a:ext cx="1292440" cy="6049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45031B3-F72E-44BE-855C-E5659ABA1A83}"/>
              </a:ext>
            </a:extLst>
          </p:cNvPr>
          <p:cNvSpPr>
            <a:spLocks noGrp="1"/>
          </p:cNvSpPr>
          <p:nvPr>
            <p:ph idx="13"/>
          </p:nvPr>
        </p:nvSpPr>
        <p:spPr>
          <a:xfrm>
            <a:off x="457200" y="5166214"/>
            <a:ext cx="2438400" cy="541708"/>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Note that log</a:t>
            </a:r>
            <a:endParaRPr lang="en-US" dirty="0"/>
          </a:p>
        </p:txBody>
      </p:sp>
      <p:graphicFrame>
        <p:nvGraphicFramePr>
          <p:cNvPr id="19" name="Object 18">
            <a:extLst>
              <a:ext uri="{FF2B5EF4-FFF2-40B4-BE49-F238E27FC236}">
                <a16:creationId xmlns:a16="http://schemas.microsoft.com/office/drawing/2014/main" id="{BA27BBBF-E3A7-4222-8C8A-D12B055456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90633639"/>
              </p:ext>
            </p:extLst>
          </p:nvPr>
        </p:nvGraphicFramePr>
        <p:xfrm>
          <a:off x="2481262" y="5257800"/>
          <a:ext cx="1100138" cy="387350"/>
        </p:xfrm>
        <a:graphic>
          <a:graphicData uri="http://schemas.openxmlformats.org/presentationml/2006/ole">
            <mc:AlternateContent xmlns:mc="http://schemas.openxmlformats.org/markup-compatibility/2006">
              <mc:Choice xmlns:v="urn:schemas-microsoft-com:vml" Requires="v">
                <p:oleObj name="Equation" r:id="rId8" imgW="469800" imgH="164880" progId="Equation.DSMT4">
                  <p:embed/>
                </p:oleObj>
              </mc:Choice>
              <mc:Fallback>
                <p:oleObj name="Equation" r:id="rId8" imgW="469800" imgH="164880" progId="Equation.DSMT4">
                  <p:embed/>
                  <p:pic>
                    <p:nvPicPr>
                      <p:cNvPr id="0" name=""/>
                      <p:cNvPicPr/>
                      <p:nvPr/>
                    </p:nvPicPr>
                    <p:blipFill>
                      <a:blip r:embed="rId9"/>
                      <a:stretch>
                        <a:fillRect/>
                      </a:stretch>
                    </p:blipFill>
                    <p:spPr>
                      <a:xfrm>
                        <a:off x="2481262" y="5257800"/>
                        <a:ext cx="1100138" cy="3873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0765C29-2374-49C7-95A4-00C28D5F385D}"/>
              </a:ext>
            </a:extLst>
          </p:cNvPr>
          <p:cNvSpPr>
            <a:spLocks noGrp="1"/>
          </p:cNvSpPr>
          <p:nvPr>
            <p:ph idx="14"/>
          </p:nvPr>
        </p:nvSpPr>
        <p:spPr>
          <a:xfrm>
            <a:off x="3529584" y="5176057"/>
            <a:ext cx="5410200" cy="565121"/>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Therefore the fast multiplication</a:t>
            </a:r>
            <a:endParaRPr lang="en-US" dirty="0"/>
          </a:p>
        </p:txBody>
      </p:sp>
      <p:sp>
        <p:nvSpPr>
          <p:cNvPr id="9" name="Content Placeholder 8">
            <a:extLst>
              <a:ext uri="{FF2B5EF4-FFF2-40B4-BE49-F238E27FC236}">
                <a16:creationId xmlns:a16="http://schemas.microsoft.com/office/drawing/2014/main" id="{EE296C49-7DC6-4916-B4FC-B89EC7052866}"/>
              </a:ext>
            </a:extLst>
          </p:cNvPr>
          <p:cNvSpPr>
            <a:spLocks noGrp="1"/>
          </p:cNvSpPr>
          <p:nvPr>
            <p:ph idx="15"/>
          </p:nvPr>
        </p:nvSpPr>
        <p:spPr>
          <a:xfrm>
            <a:off x="457200" y="5599078"/>
            <a:ext cx="8001000" cy="918619"/>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algorithm is a substantial improvement over the conventional algorithm that uses</a:t>
            </a:r>
            <a:endParaRPr lang="en-US" dirty="0"/>
          </a:p>
        </p:txBody>
      </p:sp>
      <p:graphicFrame>
        <p:nvGraphicFramePr>
          <p:cNvPr id="20" name="Object 19">
            <a:extLst>
              <a:ext uri="{FF2B5EF4-FFF2-40B4-BE49-F238E27FC236}">
                <a16:creationId xmlns:a16="http://schemas.microsoft.com/office/drawing/2014/main" id="{BD38BC27-2FE3-40C6-A9A5-3C8D1235D4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086093"/>
              </p:ext>
            </p:extLst>
          </p:nvPr>
        </p:nvGraphicFramePr>
        <p:xfrm>
          <a:off x="5335480" y="6006846"/>
          <a:ext cx="914400" cy="628650"/>
        </p:xfrm>
        <a:graphic>
          <a:graphicData uri="http://schemas.openxmlformats.org/presentationml/2006/ole">
            <mc:AlternateContent xmlns:mc="http://schemas.openxmlformats.org/markup-compatibility/2006">
              <mc:Choice xmlns:v="urn:schemas-microsoft-com:vml" Requires="v">
                <p:oleObj name="Equation" r:id="rId10" imgW="406080" imgH="279360" progId="Equation.DSMT4">
                  <p:embed/>
                </p:oleObj>
              </mc:Choice>
              <mc:Fallback>
                <p:oleObj name="Equation" r:id="rId10" imgW="406080" imgH="279360" progId="Equation.DSMT4">
                  <p:embed/>
                  <p:pic>
                    <p:nvPicPr>
                      <p:cNvPr id="0" name=""/>
                      <p:cNvPicPr/>
                      <p:nvPr/>
                    </p:nvPicPr>
                    <p:blipFill>
                      <a:blip r:embed="rId11"/>
                      <a:stretch>
                        <a:fillRect/>
                      </a:stretch>
                    </p:blipFill>
                    <p:spPr>
                      <a:xfrm>
                        <a:off x="5335480" y="6006846"/>
                        <a:ext cx="914400" cy="62865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75F5AB2-C365-40BA-AD37-B568D8C4ADC6}"/>
              </a:ext>
            </a:extLst>
          </p:cNvPr>
          <p:cNvSpPr>
            <a:spLocks noGrp="1"/>
          </p:cNvSpPr>
          <p:nvPr>
            <p:ph idx="16"/>
          </p:nvPr>
        </p:nvSpPr>
        <p:spPr>
          <a:xfrm>
            <a:off x="6181344" y="6030082"/>
            <a:ext cx="2590800" cy="48761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bit operations.</a:t>
            </a:r>
            <a:endParaRPr lang="en-US" dirty="0"/>
          </a:p>
        </p:txBody>
      </p:sp>
      <p:sp>
        <p:nvSpPr>
          <p:cNvPr id="15" name="Slide Number Placeholder 5">
            <a:extLst>
              <a:ext uri="{FF2B5EF4-FFF2-40B4-BE49-F238E27FC236}">
                <a16:creationId xmlns:a16="http://schemas.microsoft.com/office/drawing/2014/main" id="{278471A4-82AA-43BC-ABEF-37D8B56539A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44</a:t>
            </a:fld>
            <a:endParaRPr lang="en-US" dirty="0">
              <a:solidFill>
                <a:schemeClr val="bg1"/>
              </a:solidFill>
              <a:latin typeface="Calibri (Body)"/>
            </a:endParaRPr>
          </a:p>
        </p:txBody>
      </p:sp>
    </p:spTree>
    <p:extLst>
      <p:ext uri="{BB962C8B-B14F-4D97-AF65-F5344CB8AC3E}">
        <p14:creationId xmlns:p14="http://schemas.microsoft.com/office/powerpoint/2010/main" val="3889211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latin typeface="+mj-lt"/>
              </a:rPr>
              <a:t>Generating Functions </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8.4</a:t>
            </a:r>
          </a:p>
        </p:txBody>
      </p:sp>
      <p:sp>
        <p:nvSpPr>
          <p:cNvPr id="4" name="Slide Number Placeholder 5">
            <a:extLst>
              <a:ext uri="{FF2B5EF4-FFF2-40B4-BE49-F238E27FC236}">
                <a16:creationId xmlns:a16="http://schemas.microsoft.com/office/drawing/2014/main" id="{A50196DE-C469-42E7-9C07-53FEB52006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45</a:t>
            </a:fld>
            <a:endParaRPr lang="en-US" dirty="0">
              <a:solidFill>
                <a:schemeClr val="bg1"/>
              </a:solidFill>
              <a:latin typeface="Calibri (Body)"/>
            </a:endParaRPr>
          </a:p>
        </p:txBody>
      </p:sp>
    </p:spTree>
    <p:extLst>
      <p:ext uri="{BB962C8B-B14F-4D97-AF65-F5344CB8AC3E}">
        <p14:creationId xmlns:p14="http://schemas.microsoft.com/office/powerpoint/2010/main" val="3890456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4</a:t>
            </a:r>
          </a:p>
        </p:txBody>
      </p:sp>
      <p:sp>
        <p:nvSpPr>
          <p:cNvPr id="3" name="Content Placeholder 2"/>
          <p:cNvSpPr>
            <a:spLocks noGrp="1"/>
          </p:cNvSpPr>
          <p:nvPr>
            <p:ph idx="1"/>
          </p:nvPr>
        </p:nvSpPr>
        <p:spPr>
          <a:xfrm>
            <a:off x="457200" y="1295400"/>
            <a:ext cx="8229600" cy="5257800"/>
          </a:xfrm>
        </p:spPr>
        <p:txBody>
          <a:bodyPr/>
          <a:lstStyle/>
          <a:p>
            <a:r>
              <a:rPr lang="en-US" dirty="0"/>
              <a:t>Generating Functions.</a:t>
            </a:r>
          </a:p>
          <a:p>
            <a:r>
              <a:rPr lang="en-US" dirty="0"/>
              <a:t>Counting Problems and Generating Functions.</a:t>
            </a:r>
          </a:p>
          <a:p>
            <a:r>
              <a:rPr lang="en-US" dirty="0"/>
              <a:t>Useful Generating Functions.</a:t>
            </a:r>
          </a:p>
          <a:p>
            <a:r>
              <a:rPr lang="en-US" dirty="0"/>
              <a:t>Solving Recurrence Relations Using Generating Functions (</a:t>
            </a:r>
            <a:r>
              <a:rPr lang="en-US" i="1" dirty="0"/>
              <a:t>not yet covered in the slides</a:t>
            </a:r>
            <a:r>
              <a:rPr lang="en-US" dirty="0"/>
              <a:t>).</a:t>
            </a:r>
          </a:p>
          <a:p>
            <a:r>
              <a:rPr lang="en-US" dirty="0"/>
              <a:t>Proving Identities Using Generating Functions (</a:t>
            </a:r>
            <a:r>
              <a:rPr lang="en-US" i="1" dirty="0"/>
              <a:t>not yet covered in the slides</a:t>
            </a:r>
            <a:r>
              <a:rPr lang="en-US" dirty="0"/>
              <a:t>).</a:t>
            </a:r>
          </a:p>
        </p:txBody>
      </p:sp>
      <p:sp>
        <p:nvSpPr>
          <p:cNvPr id="4" name="Slide Number Placeholder 5">
            <a:extLst>
              <a:ext uri="{FF2B5EF4-FFF2-40B4-BE49-F238E27FC236}">
                <a16:creationId xmlns:a16="http://schemas.microsoft.com/office/drawing/2014/main" id="{9E13536E-2CBF-4A5B-B320-8400C935982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46</a:t>
            </a:fld>
            <a:endParaRPr lang="en-US" dirty="0">
              <a:solidFill>
                <a:schemeClr val="bg1"/>
              </a:solidFill>
              <a:latin typeface="Calibri (Body)"/>
            </a:endParaRPr>
          </a:p>
        </p:txBody>
      </p:sp>
    </p:spTree>
    <p:extLst>
      <p:ext uri="{BB962C8B-B14F-4D97-AF65-F5344CB8AC3E}">
        <p14:creationId xmlns:p14="http://schemas.microsoft.com/office/powerpoint/2010/main" val="3968446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91F-63D1-4467-8070-E67B2EEBFA3C}"/>
              </a:ext>
            </a:extLst>
          </p:cNvPr>
          <p:cNvSpPr>
            <a:spLocks noGrp="1"/>
          </p:cNvSpPr>
          <p:nvPr>
            <p:ph type="title"/>
          </p:nvPr>
        </p:nvSpPr>
        <p:spPr/>
        <p:txBody>
          <a:bodyPr/>
          <a:lstStyle/>
          <a:p>
            <a:r>
              <a:rPr lang="en-US" dirty="0">
                <a:latin typeface="+mj-lt"/>
              </a:rPr>
              <a:t>Generating Functions</a:t>
            </a:r>
            <a:endParaRPr lang="en-US" dirty="0"/>
          </a:p>
        </p:txBody>
      </p:sp>
      <p:sp>
        <p:nvSpPr>
          <p:cNvPr id="3" name="Content Placeholder 2">
            <a:extLst>
              <a:ext uri="{FF2B5EF4-FFF2-40B4-BE49-F238E27FC236}">
                <a16:creationId xmlns:a16="http://schemas.microsoft.com/office/drawing/2014/main" id="{76F29BB2-DE89-4845-A437-97810E35C362}"/>
              </a:ext>
            </a:extLst>
          </p:cNvPr>
          <p:cNvSpPr>
            <a:spLocks noGrp="1"/>
          </p:cNvSpPr>
          <p:nvPr>
            <p:ph idx="1"/>
          </p:nvPr>
        </p:nvSpPr>
        <p:spPr>
          <a:xfrm>
            <a:off x="457200" y="1295400"/>
            <a:ext cx="8077200" cy="576846"/>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Definition</a:t>
            </a:r>
            <a:r>
              <a:rPr kumimoji="0" lang="en-US" sz="2800" b="0" i="0" u="none" strike="noStrike" kern="1200" cap="none" spc="0" normalizeH="0" baseline="0" noProof="0" dirty="0">
                <a:ln>
                  <a:noFill/>
                </a:ln>
                <a:solidFill>
                  <a:prstClr val="black"/>
                </a:solidFill>
                <a:effectLst/>
                <a:uLnTx/>
                <a:uFillTx/>
                <a:latin typeface="Calibri (Body)"/>
              </a:rPr>
              <a:t>: The </a:t>
            </a:r>
            <a:r>
              <a:rPr kumimoji="0" lang="en-US" sz="2800" b="0" i="1" u="none" strike="noStrike" kern="1200" cap="none" spc="0" normalizeH="0" baseline="0" noProof="0" dirty="0">
                <a:ln>
                  <a:noFill/>
                </a:ln>
                <a:solidFill>
                  <a:prstClr val="black"/>
                </a:solidFill>
                <a:effectLst/>
                <a:uLnTx/>
                <a:uFillTx/>
                <a:latin typeface="Calibri (Body)"/>
              </a:rPr>
              <a:t>generating function for the sequence</a:t>
            </a:r>
            <a:endParaRPr kumimoji="0" lang="en-US" sz="2800" b="0" i="0" u="none" strike="noStrike" kern="1200" cap="none" spc="0" normalizeH="0" baseline="0" noProof="0" dirty="0">
              <a:ln>
                <a:noFill/>
              </a:ln>
              <a:solidFill>
                <a:prstClr val="black"/>
              </a:solidFill>
              <a:effectLst/>
              <a:uLnTx/>
              <a:uFillTx/>
              <a:latin typeface="Calibri (Body)"/>
            </a:endParaRPr>
          </a:p>
        </p:txBody>
      </p:sp>
      <p:graphicFrame>
        <p:nvGraphicFramePr>
          <p:cNvPr id="20" name="Object 19">
            <a:extLst>
              <a:ext uri="{FF2B5EF4-FFF2-40B4-BE49-F238E27FC236}">
                <a16:creationId xmlns:a16="http://schemas.microsoft.com/office/drawing/2014/main" id="{ADDEF3A2-0D72-42C1-996E-5743F5D284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8987129"/>
              </p:ext>
            </p:extLst>
          </p:nvPr>
        </p:nvGraphicFramePr>
        <p:xfrm>
          <a:off x="518160" y="1737986"/>
          <a:ext cx="2103121" cy="548640"/>
        </p:xfrm>
        <a:graphic>
          <a:graphicData uri="http://schemas.openxmlformats.org/presentationml/2006/ole">
            <mc:AlternateContent xmlns:mc="http://schemas.openxmlformats.org/markup-compatibility/2006">
              <mc:Choice xmlns:v="urn:schemas-microsoft-com:vml" Requires="v">
                <p:oleObj name="Equation" r:id="rId2" imgW="876240" imgH="228600" progId="Equation.DSMT4">
                  <p:embed/>
                </p:oleObj>
              </mc:Choice>
              <mc:Fallback>
                <p:oleObj name="Equation" r:id="rId2" imgW="876240" imgH="228600" progId="Equation.DSMT4">
                  <p:embed/>
                  <p:pic>
                    <p:nvPicPr>
                      <p:cNvPr id="0" name=""/>
                      <p:cNvPicPr/>
                      <p:nvPr/>
                    </p:nvPicPr>
                    <p:blipFill>
                      <a:blip r:embed="rId3"/>
                      <a:stretch>
                        <a:fillRect/>
                      </a:stretch>
                    </p:blipFill>
                    <p:spPr>
                      <a:xfrm>
                        <a:off x="518160" y="1737986"/>
                        <a:ext cx="2103121" cy="54864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63A0E16-C052-4A15-A618-AE7C2A0EDFE6}"/>
              </a:ext>
            </a:extLst>
          </p:cNvPr>
          <p:cNvSpPr>
            <a:spLocks noGrp="1"/>
          </p:cNvSpPr>
          <p:nvPr>
            <p:ph idx="10"/>
          </p:nvPr>
        </p:nvSpPr>
        <p:spPr>
          <a:xfrm>
            <a:off x="2551176" y="1726385"/>
            <a:ext cx="5729855" cy="537583"/>
          </a:xfrm>
        </p:spPr>
        <p:txBody>
          <a:bodyPr/>
          <a:lstStyle/>
          <a:p>
            <a:r>
              <a:rPr kumimoji="0" lang="en-US" sz="2800" b="0" i="0" u="none" strike="noStrike" kern="1200" cap="none" spc="0" normalizeH="0" baseline="0" noProof="0" dirty="0">
                <a:ln>
                  <a:noFill/>
                </a:ln>
                <a:solidFill>
                  <a:prstClr val="black"/>
                </a:solidFill>
                <a:effectLst/>
                <a:uLnTx/>
                <a:uFillTx/>
                <a:latin typeface="Calibri (Body)"/>
              </a:rPr>
              <a:t>of real numbers is the infinite series</a:t>
            </a:r>
            <a:endParaRPr lang="en-US" dirty="0">
              <a:latin typeface="Calibri (Body)"/>
            </a:endParaRPr>
          </a:p>
        </p:txBody>
      </p:sp>
      <p:graphicFrame>
        <p:nvGraphicFramePr>
          <p:cNvPr id="28" name="Object 27">
            <a:extLst>
              <a:ext uri="{FF2B5EF4-FFF2-40B4-BE49-F238E27FC236}">
                <a16:creationId xmlns:a16="http://schemas.microsoft.com/office/drawing/2014/main" id="{A425C8F0-7D0B-4B6B-BDAA-890A9DC289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7638601"/>
              </p:ext>
            </p:extLst>
          </p:nvPr>
        </p:nvGraphicFramePr>
        <p:xfrm>
          <a:off x="2209800" y="2249235"/>
          <a:ext cx="4702168" cy="859536"/>
        </p:xfrm>
        <a:graphic>
          <a:graphicData uri="http://schemas.openxmlformats.org/presentationml/2006/ole">
            <mc:AlternateContent xmlns:mc="http://schemas.openxmlformats.org/markup-compatibility/2006">
              <mc:Choice xmlns:v="urn:schemas-microsoft-com:vml" Requires="v">
                <p:oleObj name="Equation" r:id="rId4" imgW="2361960" imgH="431640" progId="Equation.DSMT4">
                  <p:embed/>
                </p:oleObj>
              </mc:Choice>
              <mc:Fallback>
                <p:oleObj name="Equation" r:id="rId4" imgW="2361960" imgH="431640" progId="Equation.DSMT4">
                  <p:embed/>
                  <p:pic>
                    <p:nvPicPr>
                      <p:cNvPr id="0" name=""/>
                      <p:cNvPicPr/>
                      <p:nvPr/>
                    </p:nvPicPr>
                    <p:blipFill>
                      <a:blip r:embed="rId5"/>
                      <a:stretch>
                        <a:fillRect/>
                      </a:stretch>
                    </p:blipFill>
                    <p:spPr>
                      <a:xfrm>
                        <a:off x="2209800" y="2249235"/>
                        <a:ext cx="4702168" cy="85953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1915DF3-4CCE-4243-902C-8DF540DC4CA0}"/>
              </a:ext>
            </a:extLst>
          </p:cNvPr>
          <p:cNvSpPr>
            <a:spLocks noGrp="1"/>
          </p:cNvSpPr>
          <p:nvPr>
            <p:ph idx="11"/>
          </p:nvPr>
        </p:nvSpPr>
        <p:spPr>
          <a:xfrm>
            <a:off x="457200" y="3127248"/>
            <a:ext cx="7924800" cy="11125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rPr>
              <a:t>Examples</a:t>
            </a:r>
            <a:r>
              <a:rPr kumimoji="0" lang="en-US" sz="2800" b="0" i="0" u="none" strike="noStrike" kern="1200" cap="none" spc="0" normalizeH="0" baseline="0" noProof="0" dirty="0">
                <a:ln>
                  <a:noFill/>
                </a:ln>
                <a:solidFill>
                  <a:prstClr val="black"/>
                </a:solidFill>
                <a:effectLst/>
                <a:uLnTx/>
                <a:uFillTx/>
                <a:latin typeface="Calibri (Body)"/>
              </a:rPr>
              <a:t>:</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Body)"/>
              </a:rPr>
              <a:t>The sequence</a:t>
            </a:r>
          </a:p>
        </p:txBody>
      </p:sp>
      <p:graphicFrame>
        <p:nvGraphicFramePr>
          <p:cNvPr id="21" name="Object 20">
            <a:extLst>
              <a:ext uri="{FF2B5EF4-FFF2-40B4-BE49-F238E27FC236}">
                <a16:creationId xmlns:a16="http://schemas.microsoft.com/office/drawing/2014/main" id="{04316D96-B021-4269-9384-64B0E9C79F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9368048"/>
              </p:ext>
            </p:extLst>
          </p:nvPr>
        </p:nvGraphicFramePr>
        <p:xfrm>
          <a:off x="2621281" y="3803904"/>
          <a:ext cx="614477" cy="512064"/>
        </p:xfrm>
        <a:graphic>
          <a:graphicData uri="http://schemas.openxmlformats.org/presentationml/2006/ole">
            <mc:AlternateContent xmlns:mc="http://schemas.openxmlformats.org/markup-compatibility/2006">
              <mc:Choice xmlns:v="urn:schemas-microsoft-com:vml" Requires="v">
                <p:oleObj name="Equation" r:id="rId6" imgW="304560" imgH="253800" progId="Equation.DSMT4">
                  <p:embed/>
                </p:oleObj>
              </mc:Choice>
              <mc:Fallback>
                <p:oleObj name="Equation" r:id="rId6" imgW="304560" imgH="253800" progId="Equation.DSMT4">
                  <p:embed/>
                  <p:pic>
                    <p:nvPicPr>
                      <p:cNvPr id="0" name=""/>
                      <p:cNvPicPr/>
                      <p:nvPr/>
                    </p:nvPicPr>
                    <p:blipFill>
                      <a:blip r:embed="rId7"/>
                      <a:stretch>
                        <a:fillRect/>
                      </a:stretch>
                    </p:blipFill>
                    <p:spPr>
                      <a:xfrm>
                        <a:off x="2621281" y="3803904"/>
                        <a:ext cx="614477" cy="51206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03E2F74-CF38-461F-9D12-7FA6CA447470}"/>
              </a:ext>
            </a:extLst>
          </p:cNvPr>
          <p:cNvSpPr>
            <a:spLocks noGrp="1"/>
          </p:cNvSpPr>
          <p:nvPr>
            <p:ph idx="12"/>
          </p:nvPr>
        </p:nvSpPr>
        <p:spPr>
          <a:xfrm>
            <a:off x="3136392" y="3786177"/>
            <a:ext cx="838200" cy="463431"/>
          </a:xfrm>
        </p:spPr>
        <p:txBody>
          <a:bodyPr/>
          <a:lstStyle/>
          <a:p>
            <a:r>
              <a:rPr kumimoji="0" lang="en-US" sz="2400" b="0" i="0" u="none" strike="noStrike" kern="1200" cap="none" spc="0" normalizeH="0" baseline="0" noProof="0" dirty="0">
                <a:ln>
                  <a:noFill/>
                </a:ln>
                <a:solidFill>
                  <a:prstClr val="black"/>
                </a:solidFill>
                <a:effectLst/>
                <a:uLnTx/>
                <a:uFillTx/>
                <a:latin typeface="Calibri (Body)"/>
              </a:rPr>
              <a:t>with</a:t>
            </a:r>
            <a:endParaRPr lang="en-US" dirty="0">
              <a:latin typeface="Calibri (Body)"/>
            </a:endParaRPr>
          </a:p>
        </p:txBody>
      </p:sp>
      <p:graphicFrame>
        <p:nvGraphicFramePr>
          <p:cNvPr id="22" name="Object 21">
            <a:extLst>
              <a:ext uri="{FF2B5EF4-FFF2-40B4-BE49-F238E27FC236}">
                <a16:creationId xmlns:a16="http://schemas.microsoft.com/office/drawing/2014/main" id="{181F7A43-5D96-434F-932B-30093C7615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3662296"/>
              </p:ext>
            </p:extLst>
          </p:nvPr>
        </p:nvGraphicFramePr>
        <p:xfrm>
          <a:off x="3810000" y="3803904"/>
          <a:ext cx="762000" cy="472966"/>
        </p:xfrm>
        <a:graphic>
          <a:graphicData uri="http://schemas.openxmlformats.org/presentationml/2006/ole">
            <mc:AlternateContent xmlns:mc="http://schemas.openxmlformats.org/markup-compatibility/2006">
              <mc:Choice xmlns:v="urn:schemas-microsoft-com:vml" Requires="v">
                <p:oleObj name="Equation" r:id="rId8" imgW="368280" imgH="228600" progId="Equation.DSMT4">
                  <p:embed/>
                </p:oleObj>
              </mc:Choice>
              <mc:Fallback>
                <p:oleObj name="Equation" r:id="rId8" imgW="368280" imgH="228600" progId="Equation.DSMT4">
                  <p:embed/>
                  <p:pic>
                    <p:nvPicPr>
                      <p:cNvPr id="0" name=""/>
                      <p:cNvPicPr/>
                      <p:nvPr/>
                    </p:nvPicPr>
                    <p:blipFill>
                      <a:blip r:embed="rId9"/>
                      <a:stretch>
                        <a:fillRect/>
                      </a:stretch>
                    </p:blipFill>
                    <p:spPr>
                      <a:xfrm>
                        <a:off x="3810000" y="3803904"/>
                        <a:ext cx="762000" cy="47296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D7EC59E-67C2-4B86-9966-9F46881A628B}"/>
              </a:ext>
            </a:extLst>
          </p:cNvPr>
          <p:cNvSpPr>
            <a:spLocks noGrp="1"/>
          </p:cNvSpPr>
          <p:nvPr>
            <p:ph idx="13"/>
          </p:nvPr>
        </p:nvSpPr>
        <p:spPr>
          <a:xfrm>
            <a:off x="4539386" y="3786177"/>
            <a:ext cx="3766414" cy="486792"/>
          </a:xfrm>
        </p:spPr>
        <p:txBody>
          <a:bodyPr/>
          <a:lstStyle/>
          <a:p>
            <a:pPr marL="0" marR="0" lvl="1" indent="0" algn="l" defTabSz="457200" rtl="0" eaLnBrk="1" fontAlgn="auto" latinLnBrk="0" hangingPunct="1">
              <a:lnSpc>
                <a:spcPct val="100000"/>
              </a:lnSpc>
              <a:spcBef>
                <a:spcPts val="1200"/>
              </a:spcBef>
              <a:spcAft>
                <a:spcPts val="600"/>
              </a:spcAft>
              <a:buClr>
                <a:srgbClr val="1A587B"/>
              </a:buClr>
              <a:buSzTx/>
              <a:buNone/>
              <a:tabLst/>
              <a:defRPr/>
            </a:pPr>
            <a:r>
              <a:rPr kumimoji="0" lang="en-US" sz="2400" b="0" i="0" u="none" strike="noStrike" kern="1200" cap="none" spc="0" normalizeH="0" baseline="0" noProof="0" dirty="0">
                <a:ln>
                  <a:noFill/>
                </a:ln>
                <a:solidFill>
                  <a:prstClr val="black"/>
                </a:solidFill>
                <a:effectLst/>
                <a:uLnTx/>
                <a:uFillTx/>
                <a:latin typeface="Calibri (Body)"/>
              </a:rPr>
              <a:t>has the generating function</a:t>
            </a:r>
          </a:p>
        </p:txBody>
      </p:sp>
      <p:graphicFrame>
        <p:nvGraphicFramePr>
          <p:cNvPr id="16" name="Object 5">
            <a:extLst>
              <a:ext uri="{FF2B5EF4-FFF2-40B4-BE49-F238E27FC236}">
                <a16:creationId xmlns:a16="http://schemas.microsoft.com/office/drawing/2014/main" id="{3BAF77CD-23EA-47A1-8E86-D60420A072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0356395"/>
              </p:ext>
            </p:extLst>
          </p:nvPr>
        </p:nvGraphicFramePr>
        <p:xfrm>
          <a:off x="8077200" y="3632520"/>
          <a:ext cx="939600" cy="863280"/>
        </p:xfrm>
        <a:graphic>
          <a:graphicData uri="http://schemas.openxmlformats.org/presentationml/2006/ole">
            <mc:AlternateContent xmlns:mc="http://schemas.openxmlformats.org/markup-compatibility/2006">
              <mc:Choice xmlns:v="urn:schemas-microsoft-com:vml" Requires="v">
                <p:oleObj name="Equation" r:id="rId10" imgW="469800" imgH="431640" progId="Equation.DSMT4">
                  <p:embed/>
                </p:oleObj>
              </mc:Choice>
              <mc:Fallback>
                <p:oleObj name="Equation" r:id="rId10" imgW="469800" imgH="431640" progId="Equation.DSMT4">
                  <p:embed/>
                  <p:pic>
                    <p:nvPicPr>
                      <p:cNvPr id="11" name="Object 5">
                        <a:extLst>
                          <a:ext uri="{C183D7F6-B498-43B3-948B-1728B52AA6E4}">
                            <adec:decorative xmlns:adec="http://schemas.microsoft.com/office/drawing/2017/decorative" val="1"/>
                          </a:ext>
                        </a:extLst>
                      </p:cNvPr>
                      <p:cNvPicPr/>
                      <p:nvPr/>
                    </p:nvPicPr>
                    <p:blipFill>
                      <a:blip r:embed="rId11"/>
                      <a:stretch>
                        <a:fillRect/>
                      </a:stretch>
                    </p:blipFill>
                    <p:spPr>
                      <a:xfrm>
                        <a:off x="8077200" y="3632520"/>
                        <a:ext cx="939600" cy="8632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AFFA0580-40A8-43D6-B7F9-CE3BF0A72069}"/>
              </a:ext>
            </a:extLst>
          </p:cNvPr>
          <p:cNvSpPr>
            <a:spLocks noGrp="1"/>
          </p:cNvSpPr>
          <p:nvPr>
            <p:ph idx="14"/>
          </p:nvPr>
        </p:nvSpPr>
        <p:spPr>
          <a:xfrm>
            <a:off x="457200" y="4493000"/>
            <a:ext cx="2590800" cy="544570"/>
          </a:xfrm>
        </p:spPr>
        <p:txBody>
          <a:bodyPr/>
          <a:lstStyle/>
          <a:p>
            <a:pPr marL="342900" indent="-342900">
              <a:buClr>
                <a:srgbClr val="04617B"/>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Body)"/>
                <a:cs typeface="+mn-cs"/>
              </a:rPr>
              <a:t>The sequence</a:t>
            </a:r>
            <a:endParaRPr lang="en-US" dirty="0">
              <a:latin typeface="Calibri (Body)"/>
            </a:endParaRPr>
          </a:p>
        </p:txBody>
      </p:sp>
      <p:graphicFrame>
        <p:nvGraphicFramePr>
          <p:cNvPr id="23" name="Object 22">
            <a:extLst>
              <a:ext uri="{FF2B5EF4-FFF2-40B4-BE49-F238E27FC236}">
                <a16:creationId xmlns:a16="http://schemas.microsoft.com/office/drawing/2014/main" id="{DF8C812E-7E20-45E2-8F08-EEAAE18529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35637126"/>
              </p:ext>
            </p:extLst>
          </p:nvPr>
        </p:nvGraphicFramePr>
        <p:xfrm>
          <a:off x="2621281" y="4489704"/>
          <a:ext cx="614477" cy="512064"/>
        </p:xfrm>
        <a:graphic>
          <a:graphicData uri="http://schemas.openxmlformats.org/presentationml/2006/ole">
            <mc:AlternateContent xmlns:mc="http://schemas.openxmlformats.org/markup-compatibility/2006">
              <mc:Choice xmlns:v="urn:schemas-microsoft-com:vml" Requires="v">
                <p:oleObj name="Equation" r:id="rId12" imgW="304560" imgH="253800" progId="Equation.DSMT4">
                  <p:embed/>
                </p:oleObj>
              </mc:Choice>
              <mc:Fallback>
                <p:oleObj name="Equation" r:id="rId12" imgW="304560" imgH="253800" progId="Equation.DSMT4">
                  <p:embed/>
                  <p:pic>
                    <p:nvPicPr>
                      <p:cNvPr id="0" name=""/>
                      <p:cNvPicPr/>
                      <p:nvPr/>
                    </p:nvPicPr>
                    <p:blipFill>
                      <a:blip r:embed="rId13"/>
                      <a:stretch>
                        <a:fillRect/>
                      </a:stretch>
                    </p:blipFill>
                    <p:spPr>
                      <a:xfrm>
                        <a:off x="2621281" y="4489704"/>
                        <a:ext cx="614477" cy="51206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FE66562-FE4A-40D2-BF7E-C26840428389}"/>
              </a:ext>
            </a:extLst>
          </p:cNvPr>
          <p:cNvSpPr>
            <a:spLocks noGrp="1"/>
          </p:cNvSpPr>
          <p:nvPr>
            <p:ph idx="15"/>
          </p:nvPr>
        </p:nvSpPr>
        <p:spPr>
          <a:xfrm>
            <a:off x="3136392" y="4491050"/>
            <a:ext cx="1051945" cy="452428"/>
          </a:xfrm>
        </p:spPr>
        <p:txBody>
          <a:bodyPr/>
          <a:lstStyle/>
          <a:p>
            <a:r>
              <a:rPr kumimoji="0" lang="en-US" sz="2400" b="0" i="0" u="none" strike="noStrike" kern="1200" cap="none" spc="0" normalizeH="0" baseline="0" noProof="0" dirty="0">
                <a:ln>
                  <a:noFill/>
                </a:ln>
                <a:solidFill>
                  <a:prstClr val="black"/>
                </a:solidFill>
                <a:effectLst/>
                <a:uLnTx/>
                <a:uFillTx/>
                <a:latin typeface="Calibri (Body)"/>
                <a:cs typeface="+mn-cs"/>
              </a:rPr>
              <a:t>with</a:t>
            </a:r>
            <a:endParaRPr lang="en-US" dirty="0">
              <a:latin typeface="Calibri (Body)"/>
            </a:endParaRPr>
          </a:p>
        </p:txBody>
      </p:sp>
      <p:graphicFrame>
        <p:nvGraphicFramePr>
          <p:cNvPr id="24" name="Object 23">
            <a:extLst>
              <a:ext uri="{FF2B5EF4-FFF2-40B4-BE49-F238E27FC236}">
                <a16:creationId xmlns:a16="http://schemas.microsoft.com/office/drawing/2014/main" id="{B6D00355-CBC2-4EFA-8916-4F3983C4DB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9201360"/>
              </p:ext>
            </p:extLst>
          </p:nvPr>
        </p:nvGraphicFramePr>
        <p:xfrm>
          <a:off x="3813048" y="4502777"/>
          <a:ext cx="1188720" cy="475488"/>
        </p:xfrm>
        <a:graphic>
          <a:graphicData uri="http://schemas.openxmlformats.org/presentationml/2006/ole">
            <mc:AlternateContent xmlns:mc="http://schemas.openxmlformats.org/markup-compatibility/2006">
              <mc:Choice xmlns:v="urn:schemas-microsoft-com:vml" Requires="v">
                <p:oleObj name="Equation" r:id="rId14" imgW="571320" imgH="228600" progId="Equation.DSMT4">
                  <p:embed/>
                </p:oleObj>
              </mc:Choice>
              <mc:Fallback>
                <p:oleObj name="Equation" r:id="rId14" imgW="571320" imgH="228600" progId="Equation.DSMT4">
                  <p:embed/>
                  <p:pic>
                    <p:nvPicPr>
                      <p:cNvPr id="0" name=""/>
                      <p:cNvPicPr/>
                      <p:nvPr/>
                    </p:nvPicPr>
                    <p:blipFill>
                      <a:blip r:embed="rId15"/>
                      <a:stretch>
                        <a:fillRect/>
                      </a:stretch>
                    </p:blipFill>
                    <p:spPr>
                      <a:xfrm>
                        <a:off x="3813048" y="4502777"/>
                        <a:ext cx="1188720" cy="47548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6F8EC0A-663B-494F-AD8B-C0018602472A}"/>
              </a:ext>
            </a:extLst>
          </p:cNvPr>
          <p:cNvSpPr>
            <a:spLocks noGrp="1"/>
          </p:cNvSpPr>
          <p:nvPr>
            <p:ph idx="16"/>
          </p:nvPr>
        </p:nvSpPr>
        <p:spPr>
          <a:xfrm>
            <a:off x="810768" y="4486344"/>
            <a:ext cx="7924800" cy="863280"/>
          </a:xfrm>
        </p:spPr>
        <p:txBody>
          <a:bodyPr/>
          <a:lstStyle/>
          <a:p>
            <a:pPr marL="4142232" marR="0" lvl="1" indent="0" algn="l" defTabSz="457200" rtl="0" eaLnBrk="1" fontAlgn="auto" latinLnBrk="0" hangingPunct="1">
              <a:lnSpc>
                <a:spcPct val="100000"/>
              </a:lnSpc>
              <a:spcBef>
                <a:spcPts val="0"/>
              </a:spcBef>
              <a:spcAft>
                <a:spcPts val="0"/>
              </a:spcAft>
              <a:buClr>
                <a:srgbClr val="1A587B"/>
              </a:buClr>
              <a:buSzTx/>
              <a:buNone/>
              <a:tabLst/>
              <a:defRPr/>
            </a:pPr>
            <a:r>
              <a:rPr kumimoji="0" lang="en-US" sz="2400" b="0" i="0" u="none" strike="noStrike" kern="1200" cap="none" spc="0" normalizeH="0" baseline="0" noProof="0" dirty="0">
                <a:ln>
                  <a:noFill/>
                </a:ln>
                <a:solidFill>
                  <a:prstClr val="black"/>
                </a:solidFill>
                <a:effectLst/>
                <a:uLnTx/>
                <a:uFillTx/>
                <a:latin typeface="Calibri (Body)"/>
                <a:cs typeface="+mn-cs"/>
              </a:rPr>
              <a:t>has the generating function</a:t>
            </a:r>
          </a:p>
          <a:p>
            <a:pPr marL="0" marR="0" lvl="1" indent="0" algn="l" defTabSz="457200" rtl="0" eaLnBrk="1" fontAlgn="auto" latinLnBrk="0" hangingPunct="1">
              <a:lnSpc>
                <a:spcPct val="100000"/>
              </a:lnSpc>
              <a:spcBef>
                <a:spcPts val="0"/>
              </a:spcBef>
              <a:spcAft>
                <a:spcPts val="0"/>
              </a:spcAft>
              <a:buClr>
                <a:srgbClr val="1A587B"/>
              </a:buClr>
              <a:buSzTx/>
              <a:buNone/>
              <a:tabLst/>
              <a:defRPr/>
            </a:pPr>
            <a:r>
              <a:rPr kumimoji="0" lang="en-US" sz="2400" b="0" i="0" u="none" strike="noStrike" kern="1200" cap="none" spc="0" normalizeH="0" baseline="0" noProof="0" dirty="0">
                <a:ln>
                  <a:noFill/>
                </a:ln>
                <a:solidFill>
                  <a:prstClr val="black"/>
                </a:solidFill>
                <a:effectLst/>
                <a:uLnTx/>
                <a:uFillTx/>
                <a:latin typeface="Calibri (Body)"/>
                <a:cs typeface="+mn-cs"/>
              </a:rPr>
              <a:t>has the generating function</a:t>
            </a:r>
            <a:endParaRPr kumimoji="0" lang="en-US" sz="2400" b="0" i="0" u="none" strike="noStrike" kern="1200" cap="none" spc="0" normalizeH="0" baseline="0" noProof="0" dirty="0">
              <a:ln>
                <a:noFill/>
              </a:ln>
              <a:solidFill>
                <a:prstClr val="black"/>
              </a:solidFill>
              <a:effectLst/>
              <a:uLnTx/>
              <a:uFillTx/>
              <a:latin typeface="Calibri (Body)"/>
            </a:endParaRPr>
          </a:p>
        </p:txBody>
      </p:sp>
      <p:graphicFrame>
        <p:nvGraphicFramePr>
          <p:cNvPr id="17" name="Object 7">
            <a:extLst>
              <a:ext uri="{FF2B5EF4-FFF2-40B4-BE49-F238E27FC236}">
                <a16:creationId xmlns:a16="http://schemas.microsoft.com/office/drawing/2014/main" id="{D792A149-0ABE-42CF-91F6-7A5E7284B5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3495542"/>
              </p:ext>
            </p:extLst>
          </p:nvPr>
        </p:nvGraphicFramePr>
        <p:xfrm>
          <a:off x="4370832" y="4846320"/>
          <a:ext cx="1600200" cy="863600"/>
        </p:xfrm>
        <a:graphic>
          <a:graphicData uri="http://schemas.openxmlformats.org/presentationml/2006/ole">
            <mc:AlternateContent xmlns:mc="http://schemas.openxmlformats.org/markup-compatibility/2006">
              <mc:Choice xmlns:v="urn:schemas-microsoft-com:vml" Requires="v">
                <p:oleObj name="Equation" r:id="rId16" imgW="799920" imgH="431640" progId="Equation.DSMT4">
                  <p:embed/>
                </p:oleObj>
              </mc:Choice>
              <mc:Fallback>
                <p:oleObj name="Equation" r:id="rId16" imgW="799920" imgH="431640" progId="Equation.DSMT4">
                  <p:embed/>
                  <p:pic>
                    <p:nvPicPr>
                      <p:cNvPr id="12" name="Object 7">
                        <a:extLst>
                          <a:ext uri="{C183D7F6-B498-43B3-948B-1728B52AA6E4}">
                            <adec:decorative xmlns:adec="http://schemas.microsoft.com/office/drawing/2017/decorative" val="1"/>
                          </a:ext>
                        </a:extLst>
                      </p:cNvPr>
                      <p:cNvPicPr/>
                      <p:nvPr/>
                    </p:nvPicPr>
                    <p:blipFill>
                      <a:blip r:embed="rId17"/>
                      <a:stretch>
                        <a:fillRect/>
                      </a:stretch>
                    </p:blipFill>
                    <p:spPr>
                      <a:xfrm>
                        <a:off x="4370832" y="4846320"/>
                        <a:ext cx="1600200" cy="8636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C2C329A-199B-471C-A4AC-3E9D1DA342C5}"/>
              </a:ext>
            </a:extLst>
          </p:cNvPr>
          <p:cNvSpPr>
            <a:spLocks noGrp="1"/>
          </p:cNvSpPr>
          <p:nvPr>
            <p:ph idx="17"/>
          </p:nvPr>
        </p:nvSpPr>
        <p:spPr>
          <a:xfrm>
            <a:off x="451104" y="5721096"/>
            <a:ext cx="2468880" cy="512063"/>
          </a:xfrm>
        </p:spPr>
        <p:txBody>
          <a:bodyPr/>
          <a:lstStyle/>
          <a:p>
            <a:pPr marL="342900" indent="-342900">
              <a:buClr>
                <a:srgbClr val="04617B"/>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Calibri (Body)"/>
                <a:cs typeface="+mn-cs"/>
              </a:rPr>
              <a:t>The sequence</a:t>
            </a:r>
            <a:endParaRPr lang="en-US" dirty="0">
              <a:latin typeface="Calibri (Body)"/>
            </a:endParaRPr>
          </a:p>
        </p:txBody>
      </p:sp>
      <p:graphicFrame>
        <p:nvGraphicFramePr>
          <p:cNvPr id="25" name="Object 24">
            <a:extLst>
              <a:ext uri="{FF2B5EF4-FFF2-40B4-BE49-F238E27FC236}">
                <a16:creationId xmlns:a16="http://schemas.microsoft.com/office/drawing/2014/main" id="{71D95197-A4EE-4D85-B5A4-2C94754733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0311750"/>
              </p:ext>
            </p:extLst>
          </p:nvPr>
        </p:nvGraphicFramePr>
        <p:xfrm>
          <a:off x="2621280" y="5717288"/>
          <a:ext cx="614477" cy="512064"/>
        </p:xfrm>
        <a:graphic>
          <a:graphicData uri="http://schemas.openxmlformats.org/presentationml/2006/ole">
            <mc:AlternateContent xmlns:mc="http://schemas.openxmlformats.org/markup-compatibility/2006">
              <mc:Choice xmlns:v="urn:schemas-microsoft-com:vml" Requires="v">
                <p:oleObj name="Equation" r:id="rId18" imgW="304560" imgH="253800" progId="Equation.DSMT4">
                  <p:embed/>
                </p:oleObj>
              </mc:Choice>
              <mc:Fallback>
                <p:oleObj name="Equation" r:id="rId18" imgW="304560" imgH="253800" progId="Equation.DSMT4">
                  <p:embed/>
                  <p:pic>
                    <p:nvPicPr>
                      <p:cNvPr id="0" name=""/>
                      <p:cNvPicPr/>
                      <p:nvPr/>
                    </p:nvPicPr>
                    <p:blipFill>
                      <a:blip r:embed="rId19"/>
                      <a:stretch>
                        <a:fillRect/>
                      </a:stretch>
                    </p:blipFill>
                    <p:spPr>
                      <a:xfrm>
                        <a:off x="2621280" y="5717288"/>
                        <a:ext cx="614477" cy="51206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9C6A6FA-F1F4-4D97-8265-6824C7D0134E}"/>
              </a:ext>
            </a:extLst>
          </p:cNvPr>
          <p:cNvSpPr>
            <a:spLocks noGrp="1"/>
          </p:cNvSpPr>
          <p:nvPr>
            <p:ph idx="18"/>
          </p:nvPr>
        </p:nvSpPr>
        <p:spPr>
          <a:xfrm>
            <a:off x="3136392" y="5712768"/>
            <a:ext cx="919846" cy="509394"/>
          </a:xfrm>
        </p:spPr>
        <p:txBody>
          <a:bodyPr/>
          <a:lstStyle/>
          <a:p>
            <a:r>
              <a:rPr kumimoji="0" lang="en-US" sz="2400" b="0" i="0" u="none" strike="noStrike" kern="1200" cap="none" spc="0" normalizeH="0" baseline="0" noProof="0" dirty="0">
                <a:ln>
                  <a:noFill/>
                </a:ln>
                <a:solidFill>
                  <a:prstClr val="black"/>
                </a:solidFill>
                <a:effectLst/>
                <a:uLnTx/>
                <a:uFillTx/>
                <a:latin typeface="Calibri (Body)"/>
                <a:cs typeface="+mn-cs"/>
              </a:rPr>
              <a:t>with</a:t>
            </a:r>
            <a:endParaRPr lang="en-US" dirty="0">
              <a:latin typeface="Calibri (Body)"/>
            </a:endParaRPr>
          </a:p>
        </p:txBody>
      </p:sp>
      <p:graphicFrame>
        <p:nvGraphicFramePr>
          <p:cNvPr id="26" name="Object 25">
            <a:extLst>
              <a:ext uri="{FF2B5EF4-FFF2-40B4-BE49-F238E27FC236}">
                <a16:creationId xmlns:a16="http://schemas.microsoft.com/office/drawing/2014/main" id="{32D69AA0-64C7-48F3-B9DD-22C2144D04B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8251696"/>
              </p:ext>
            </p:extLst>
          </p:nvPr>
        </p:nvGraphicFramePr>
        <p:xfrm>
          <a:off x="3813048" y="5708584"/>
          <a:ext cx="825848" cy="475488"/>
        </p:xfrm>
        <a:graphic>
          <a:graphicData uri="http://schemas.openxmlformats.org/presentationml/2006/ole">
            <mc:AlternateContent xmlns:mc="http://schemas.openxmlformats.org/markup-compatibility/2006">
              <mc:Choice xmlns:v="urn:schemas-microsoft-com:vml" Requires="v">
                <p:oleObj name="Equation" r:id="rId20" imgW="419040" imgH="241200" progId="Equation.DSMT4">
                  <p:embed/>
                </p:oleObj>
              </mc:Choice>
              <mc:Fallback>
                <p:oleObj name="Equation" r:id="rId20" imgW="419040" imgH="241200" progId="Equation.DSMT4">
                  <p:embed/>
                  <p:pic>
                    <p:nvPicPr>
                      <p:cNvPr id="0" name=""/>
                      <p:cNvPicPr/>
                      <p:nvPr/>
                    </p:nvPicPr>
                    <p:blipFill>
                      <a:blip r:embed="rId21"/>
                      <a:stretch>
                        <a:fillRect/>
                      </a:stretch>
                    </p:blipFill>
                    <p:spPr>
                      <a:xfrm>
                        <a:off x="3813048" y="5708584"/>
                        <a:ext cx="825848" cy="47548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A5785D4F-E9ED-4585-A195-AFB74D4ADC8B}"/>
              </a:ext>
            </a:extLst>
          </p:cNvPr>
          <p:cNvSpPr>
            <a:spLocks noGrp="1"/>
          </p:cNvSpPr>
          <p:nvPr>
            <p:ph type="body" sz="quarter" idx="39"/>
          </p:nvPr>
        </p:nvSpPr>
        <p:spPr>
          <a:xfrm>
            <a:off x="4663440" y="5754382"/>
            <a:ext cx="2544570" cy="509394"/>
          </a:xfrm>
        </p:spPr>
        <p:txBody>
          <a:bodyPr anchor="t"/>
          <a:lstStyle/>
          <a:p>
            <a:pPr algn="l"/>
            <a:r>
              <a:rPr kumimoji="0" lang="en-US" sz="2400" b="0" i="0" u="none" strike="noStrike" kern="1200" cap="none" spc="0" normalizeH="0" baseline="0" noProof="0" dirty="0">
                <a:ln>
                  <a:noFill/>
                </a:ln>
                <a:solidFill>
                  <a:prstClr val="black"/>
                </a:solidFill>
                <a:effectLst/>
                <a:uLnTx/>
                <a:uFillTx/>
                <a:latin typeface="Calibri (Body)"/>
              </a:rPr>
              <a:t>has the generating</a:t>
            </a:r>
            <a:endParaRPr lang="en-US" dirty="0">
              <a:latin typeface="Calibri (Body)"/>
            </a:endParaRPr>
          </a:p>
        </p:txBody>
      </p:sp>
      <p:sp>
        <p:nvSpPr>
          <p:cNvPr id="14" name="Content Placeholder 13">
            <a:extLst>
              <a:ext uri="{FF2B5EF4-FFF2-40B4-BE49-F238E27FC236}">
                <a16:creationId xmlns:a16="http://schemas.microsoft.com/office/drawing/2014/main" id="{6D85FB8F-37A3-4421-9E25-6FBBB731B00D}"/>
              </a:ext>
            </a:extLst>
          </p:cNvPr>
          <p:cNvSpPr>
            <a:spLocks noGrp="1"/>
          </p:cNvSpPr>
          <p:nvPr>
            <p:ph type="body" sz="quarter" idx="40"/>
          </p:nvPr>
        </p:nvSpPr>
        <p:spPr>
          <a:xfrm>
            <a:off x="886968" y="6125854"/>
            <a:ext cx="4953000" cy="484880"/>
          </a:xfrm>
        </p:spPr>
        <p:txBody>
          <a:bodyPr anchor="t"/>
          <a:lstStyle/>
          <a:p>
            <a:pPr algn="l"/>
            <a:r>
              <a:rPr kumimoji="0" lang="en-US" sz="2400" b="0" i="0" u="none" strike="noStrike" kern="1200" cap="none" spc="0" normalizeH="0" baseline="0" noProof="0" dirty="0">
                <a:ln>
                  <a:noFill/>
                </a:ln>
                <a:solidFill>
                  <a:prstClr val="black"/>
                </a:solidFill>
                <a:effectLst/>
                <a:uLnTx/>
                <a:uFillTx/>
                <a:latin typeface="Calibri (Body)"/>
              </a:rPr>
              <a:t>function has the generating function</a:t>
            </a:r>
            <a:endParaRPr lang="en-US" dirty="0">
              <a:latin typeface="Calibri (Body)"/>
            </a:endParaRPr>
          </a:p>
        </p:txBody>
      </p:sp>
      <p:graphicFrame>
        <p:nvGraphicFramePr>
          <p:cNvPr id="18" name="Object 9">
            <a:extLst>
              <a:ext uri="{FF2B5EF4-FFF2-40B4-BE49-F238E27FC236}">
                <a16:creationId xmlns:a16="http://schemas.microsoft.com/office/drawing/2014/main" id="{1563A897-3E7B-4F94-9433-46A3700583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8293105"/>
              </p:ext>
            </p:extLst>
          </p:nvPr>
        </p:nvGraphicFramePr>
        <p:xfrm>
          <a:off x="7245096" y="5717942"/>
          <a:ext cx="1066800" cy="863600"/>
        </p:xfrm>
        <a:graphic>
          <a:graphicData uri="http://schemas.openxmlformats.org/presentationml/2006/ole">
            <mc:AlternateContent xmlns:mc="http://schemas.openxmlformats.org/markup-compatibility/2006">
              <mc:Choice xmlns:v="urn:schemas-microsoft-com:vml" Requires="v">
                <p:oleObj name="Equation" r:id="rId22" imgW="533160" imgH="431640" progId="Equation.DSMT4">
                  <p:embed/>
                </p:oleObj>
              </mc:Choice>
              <mc:Fallback>
                <p:oleObj name="Equation" r:id="rId22" imgW="533160" imgH="431640" progId="Equation.DSMT4">
                  <p:embed/>
                  <p:pic>
                    <p:nvPicPr>
                      <p:cNvPr id="13" name="Object 9">
                        <a:extLst>
                          <a:ext uri="{C183D7F6-B498-43B3-948B-1728B52AA6E4}">
                            <adec:decorative xmlns:adec="http://schemas.microsoft.com/office/drawing/2017/decorative" val="1"/>
                          </a:ext>
                        </a:extLst>
                      </p:cNvPr>
                      <p:cNvPicPr/>
                      <p:nvPr/>
                    </p:nvPicPr>
                    <p:blipFill>
                      <a:blip r:embed="rId23"/>
                      <a:stretch>
                        <a:fillRect/>
                      </a:stretch>
                    </p:blipFill>
                    <p:spPr>
                      <a:xfrm>
                        <a:off x="7245096" y="5717942"/>
                        <a:ext cx="1066800" cy="863600"/>
                      </a:xfrm>
                      <a:prstGeom prst="rect">
                        <a:avLst/>
                      </a:prstGeom>
                    </p:spPr>
                  </p:pic>
                </p:oleObj>
              </mc:Fallback>
            </mc:AlternateContent>
          </a:graphicData>
        </a:graphic>
      </p:graphicFrame>
      <p:sp>
        <p:nvSpPr>
          <p:cNvPr id="19" name="Slide Number Placeholder 5">
            <a:extLst>
              <a:ext uri="{FF2B5EF4-FFF2-40B4-BE49-F238E27FC236}">
                <a16:creationId xmlns:a16="http://schemas.microsoft.com/office/drawing/2014/main" id="{566C25F7-FBE5-47C6-8FC3-A289781C6C7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47</a:t>
            </a:fld>
            <a:endParaRPr lang="en-US" dirty="0">
              <a:solidFill>
                <a:schemeClr val="bg1"/>
              </a:solidFill>
              <a:latin typeface="Calibri (Body)"/>
            </a:endParaRPr>
          </a:p>
        </p:txBody>
      </p:sp>
    </p:spTree>
    <p:extLst>
      <p:ext uri="{BB962C8B-B14F-4D97-AF65-F5344CB8AC3E}">
        <p14:creationId xmlns:p14="http://schemas.microsoft.com/office/powerpoint/2010/main" val="367948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20DA-DBA9-4F1F-8653-7F03B42E72CA}"/>
              </a:ext>
            </a:extLst>
          </p:cNvPr>
          <p:cNvSpPr>
            <a:spLocks noGrp="1"/>
          </p:cNvSpPr>
          <p:nvPr>
            <p:ph type="title"/>
          </p:nvPr>
        </p:nvSpPr>
        <p:spPr/>
        <p:txBody>
          <a:bodyPr/>
          <a:lstStyle/>
          <a:p>
            <a:r>
              <a:rPr lang="en-US" dirty="0">
                <a:latin typeface="+mj-lt"/>
              </a:rPr>
              <a:t>Generating Functions for Finite Sequences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72AAC88A-7FF5-4480-A834-AC25CB6B2AC8}"/>
              </a:ext>
            </a:extLst>
          </p:cNvPr>
          <p:cNvSpPr>
            <a:spLocks noGrp="1"/>
          </p:cNvSpPr>
          <p:nvPr>
            <p:ph idx="1"/>
          </p:nvPr>
        </p:nvSpPr>
        <p:spPr>
          <a:xfrm>
            <a:off x="457200" y="1295400"/>
            <a:ext cx="8153400" cy="151180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Generating functions for finite sequences of real numbers can be defined by extending a finite sequence</a:t>
            </a:r>
            <a:endPar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E1473CD8-32CE-4A11-BB49-E06A1F7D56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2660889"/>
              </p:ext>
            </p:extLst>
          </p:nvPr>
        </p:nvGraphicFramePr>
        <p:xfrm>
          <a:off x="2057400" y="2221992"/>
          <a:ext cx="1916328" cy="585216"/>
        </p:xfrm>
        <a:graphic>
          <a:graphicData uri="http://schemas.openxmlformats.org/presentationml/2006/ole">
            <mc:AlternateContent xmlns:mc="http://schemas.openxmlformats.org/markup-compatibility/2006">
              <mc:Choice xmlns:v="urn:schemas-microsoft-com:vml" Requires="v">
                <p:oleObj name="Equation" r:id="rId2" imgW="749160" imgH="228600" progId="Equation.DSMT4">
                  <p:embed/>
                </p:oleObj>
              </mc:Choice>
              <mc:Fallback>
                <p:oleObj name="Equation" r:id="rId2" imgW="749160" imgH="228600" progId="Equation.DSMT4">
                  <p:embed/>
                  <p:pic>
                    <p:nvPicPr>
                      <p:cNvPr id="20" name="Object 19">
                        <a:extLst>
                          <a:ext uri="{FF2B5EF4-FFF2-40B4-BE49-F238E27FC236}">
                            <a16:creationId xmlns:a16="http://schemas.microsoft.com/office/drawing/2014/main" id="{ADDEF3A2-0D72-42C1-996E-5743F5D2840C}"/>
                          </a:ext>
                        </a:extLst>
                      </p:cNvPr>
                      <p:cNvPicPr/>
                      <p:nvPr/>
                    </p:nvPicPr>
                    <p:blipFill>
                      <a:blip r:embed="rId3"/>
                      <a:stretch>
                        <a:fillRect/>
                      </a:stretch>
                    </p:blipFill>
                    <p:spPr>
                      <a:xfrm>
                        <a:off x="2057400" y="2221992"/>
                        <a:ext cx="1916328" cy="58521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C82488D-6A6D-4511-8215-A51F62915694}"/>
              </a:ext>
            </a:extLst>
          </p:cNvPr>
          <p:cNvSpPr>
            <a:spLocks noGrp="1"/>
          </p:cNvSpPr>
          <p:nvPr>
            <p:ph idx="10"/>
          </p:nvPr>
        </p:nvSpPr>
        <p:spPr>
          <a:xfrm>
            <a:off x="3886200" y="2212848"/>
            <a:ext cx="4953000" cy="603503"/>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into an infinite sequence by</a:t>
            </a:r>
            <a:endParaRPr lang="en-US" dirty="0"/>
          </a:p>
        </p:txBody>
      </p:sp>
      <p:sp>
        <p:nvSpPr>
          <p:cNvPr id="5" name="Content Placeholder 4">
            <a:extLst>
              <a:ext uri="{FF2B5EF4-FFF2-40B4-BE49-F238E27FC236}">
                <a16:creationId xmlns:a16="http://schemas.microsoft.com/office/drawing/2014/main" id="{5FE33282-1110-4AFE-9149-C172C5B4DD51}"/>
              </a:ext>
            </a:extLst>
          </p:cNvPr>
          <p:cNvSpPr>
            <a:spLocks noGrp="1"/>
          </p:cNvSpPr>
          <p:nvPr>
            <p:ph idx="11"/>
          </p:nvPr>
        </p:nvSpPr>
        <p:spPr>
          <a:xfrm>
            <a:off x="457200" y="2691385"/>
            <a:ext cx="1489862" cy="585215"/>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setting</a:t>
            </a:r>
            <a:endParaRPr lang="en-US" dirty="0"/>
          </a:p>
        </p:txBody>
      </p:sp>
      <p:graphicFrame>
        <p:nvGraphicFramePr>
          <p:cNvPr id="19" name="Object 18">
            <a:extLst>
              <a:ext uri="{FF2B5EF4-FFF2-40B4-BE49-F238E27FC236}">
                <a16:creationId xmlns:a16="http://schemas.microsoft.com/office/drawing/2014/main" id="{17762A44-D972-41ED-ADB2-4209A6138E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4559290"/>
              </p:ext>
            </p:extLst>
          </p:nvPr>
        </p:nvGraphicFramePr>
        <p:xfrm>
          <a:off x="1642873" y="2693716"/>
          <a:ext cx="2739389" cy="587012"/>
        </p:xfrm>
        <a:graphic>
          <a:graphicData uri="http://schemas.openxmlformats.org/presentationml/2006/ole">
            <mc:AlternateContent xmlns:mc="http://schemas.openxmlformats.org/markup-compatibility/2006">
              <mc:Choice xmlns:v="urn:schemas-microsoft-com:vml" Requires="v">
                <p:oleObj name="Equation" r:id="rId4" imgW="1066680" imgH="228600" progId="Equation.DSMT4">
                  <p:embed/>
                </p:oleObj>
              </mc:Choice>
              <mc:Fallback>
                <p:oleObj name="Equation" r:id="rId4" imgW="1066680" imgH="228600" progId="Equation.DSMT4">
                  <p:embed/>
                  <p:pic>
                    <p:nvPicPr>
                      <p:cNvPr id="0" name=""/>
                      <p:cNvPicPr/>
                      <p:nvPr/>
                    </p:nvPicPr>
                    <p:blipFill>
                      <a:blip r:embed="rId5"/>
                      <a:stretch>
                        <a:fillRect/>
                      </a:stretch>
                    </p:blipFill>
                    <p:spPr>
                      <a:xfrm>
                        <a:off x="1642873" y="2693716"/>
                        <a:ext cx="2739389" cy="58701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1CE874F-304F-4EC1-A37F-2A884819BBE9}"/>
              </a:ext>
            </a:extLst>
          </p:cNvPr>
          <p:cNvSpPr>
            <a:spLocks noGrp="1"/>
          </p:cNvSpPr>
          <p:nvPr>
            <p:ph idx="12"/>
          </p:nvPr>
        </p:nvSpPr>
        <p:spPr>
          <a:xfrm>
            <a:off x="4276344" y="2670906"/>
            <a:ext cx="2124456" cy="585215"/>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 so on.</a:t>
            </a:r>
          </a:p>
        </p:txBody>
      </p:sp>
      <p:sp>
        <p:nvSpPr>
          <p:cNvPr id="7" name="Content Placeholder 6">
            <a:extLst>
              <a:ext uri="{FF2B5EF4-FFF2-40B4-BE49-F238E27FC236}">
                <a16:creationId xmlns:a16="http://schemas.microsoft.com/office/drawing/2014/main" id="{F501D370-F72A-4B30-9290-142230636059}"/>
              </a:ext>
            </a:extLst>
          </p:cNvPr>
          <p:cNvSpPr>
            <a:spLocks noGrp="1"/>
          </p:cNvSpPr>
          <p:nvPr>
            <p:ph idx="13"/>
          </p:nvPr>
        </p:nvSpPr>
        <p:spPr>
          <a:xfrm>
            <a:off x="466344" y="3365023"/>
            <a:ext cx="8534400" cy="549275"/>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generating function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G</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x</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of this infinite sequence</a:t>
            </a:r>
            <a:endParaRPr lang="en-US" dirty="0"/>
          </a:p>
        </p:txBody>
      </p:sp>
      <p:graphicFrame>
        <p:nvGraphicFramePr>
          <p:cNvPr id="18" name="Object 17">
            <a:extLst>
              <a:ext uri="{FF2B5EF4-FFF2-40B4-BE49-F238E27FC236}">
                <a16:creationId xmlns:a16="http://schemas.microsoft.com/office/drawing/2014/main" id="{1E8A0C7B-82A4-4EFA-9EDC-CA370B71361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0192760"/>
              </p:ext>
            </p:extLst>
          </p:nvPr>
        </p:nvGraphicFramePr>
        <p:xfrm>
          <a:off x="494995" y="3810000"/>
          <a:ext cx="724205" cy="603504"/>
        </p:xfrm>
        <a:graphic>
          <a:graphicData uri="http://schemas.openxmlformats.org/presentationml/2006/ole">
            <mc:AlternateContent xmlns:mc="http://schemas.openxmlformats.org/markup-compatibility/2006">
              <mc:Choice xmlns:v="urn:schemas-microsoft-com:vml" Requires="v">
                <p:oleObj name="Equation" r:id="rId6" imgW="304560" imgH="253800" progId="Equation.DSMT4">
                  <p:embed/>
                </p:oleObj>
              </mc:Choice>
              <mc:Fallback>
                <p:oleObj name="Equation" r:id="rId6" imgW="304560" imgH="253800" progId="Equation.DSMT4">
                  <p:embed/>
                  <p:pic>
                    <p:nvPicPr>
                      <p:cNvPr id="21" name="Object 20">
                        <a:extLst>
                          <a:ext uri="{FF2B5EF4-FFF2-40B4-BE49-F238E27FC236}">
                            <a16:creationId xmlns:a16="http://schemas.microsoft.com/office/drawing/2014/main" id="{04316D96-B021-4269-9384-64B0E9C79F91}"/>
                          </a:ext>
                        </a:extLst>
                      </p:cNvPr>
                      <p:cNvPicPr/>
                      <p:nvPr/>
                    </p:nvPicPr>
                    <p:blipFill>
                      <a:blip r:embed="rId7"/>
                      <a:stretch>
                        <a:fillRect/>
                      </a:stretch>
                    </p:blipFill>
                    <p:spPr>
                      <a:xfrm>
                        <a:off x="494995" y="3810000"/>
                        <a:ext cx="724205" cy="60350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0D5727C-4431-4B97-948A-A63B45C3E1B7}"/>
              </a:ext>
            </a:extLst>
          </p:cNvPr>
          <p:cNvSpPr>
            <a:spLocks noGrp="1"/>
          </p:cNvSpPr>
          <p:nvPr>
            <p:ph idx="14"/>
          </p:nvPr>
        </p:nvSpPr>
        <p:spPr>
          <a:xfrm>
            <a:off x="1133856" y="3813048"/>
            <a:ext cx="7922971" cy="549275"/>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is a polynomial of degree n because no terms of</a:t>
            </a:r>
            <a:endParaRPr lang="en-US" dirty="0"/>
          </a:p>
        </p:txBody>
      </p:sp>
      <p:sp>
        <p:nvSpPr>
          <p:cNvPr id="9" name="Content Placeholder 8">
            <a:extLst>
              <a:ext uri="{FF2B5EF4-FFF2-40B4-BE49-F238E27FC236}">
                <a16:creationId xmlns:a16="http://schemas.microsoft.com/office/drawing/2014/main" id="{EAB0D71B-6FB8-4E1F-B4B3-E248DA614AEA}"/>
              </a:ext>
            </a:extLst>
          </p:cNvPr>
          <p:cNvSpPr>
            <a:spLocks noGrp="1"/>
          </p:cNvSpPr>
          <p:nvPr>
            <p:ph idx="15"/>
          </p:nvPr>
        </p:nvSpPr>
        <p:spPr>
          <a:xfrm>
            <a:off x="457200" y="4289649"/>
            <a:ext cx="1728978" cy="549274"/>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 form</a:t>
            </a:r>
            <a:endParaRPr lang="en-US" dirty="0"/>
          </a:p>
        </p:txBody>
      </p:sp>
      <p:graphicFrame>
        <p:nvGraphicFramePr>
          <p:cNvPr id="20" name="Object 19">
            <a:extLst>
              <a:ext uri="{FF2B5EF4-FFF2-40B4-BE49-F238E27FC236}">
                <a16:creationId xmlns:a16="http://schemas.microsoft.com/office/drawing/2014/main" id="{ABB7C68F-C816-4D68-B76F-83AF28266A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06558493"/>
              </p:ext>
            </p:extLst>
          </p:nvPr>
        </p:nvGraphicFramePr>
        <p:xfrm>
          <a:off x="1947062" y="4297680"/>
          <a:ext cx="643738" cy="585216"/>
        </p:xfrm>
        <a:graphic>
          <a:graphicData uri="http://schemas.openxmlformats.org/presentationml/2006/ole">
            <mc:AlternateContent xmlns:mc="http://schemas.openxmlformats.org/markup-compatibility/2006">
              <mc:Choice xmlns:v="urn:schemas-microsoft-com:vml" Requires="v">
                <p:oleObj name="Equation" r:id="rId8" imgW="279360" imgH="253800" progId="Equation.DSMT4">
                  <p:embed/>
                </p:oleObj>
              </mc:Choice>
              <mc:Fallback>
                <p:oleObj name="Equation" r:id="rId8" imgW="279360" imgH="253800" progId="Equation.DSMT4">
                  <p:embed/>
                  <p:pic>
                    <p:nvPicPr>
                      <p:cNvPr id="0" name=""/>
                      <p:cNvPicPr/>
                      <p:nvPr/>
                    </p:nvPicPr>
                    <p:blipFill>
                      <a:blip r:embed="rId9"/>
                      <a:stretch>
                        <a:fillRect/>
                      </a:stretch>
                    </p:blipFill>
                    <p:spPr>
                      <a:xfrm>
                        <a:off x="1947062" y="4297680"/>
                        <a:ext cx="643738" cy="58521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35773D5-342B-413E-B248-B989B8318E3E}"/>
              </a:ext>
            </a:extLst>
          </p:cNvPr>
          <p:cNvSpPr>
            <a:spLocks noGrp="1"/>
          </p:cNvSpPr>
          <p:nvPr>
            <p:ph idx="16"/>
          </p:nvPr>
        </p:nvSpPr>
        <p:spPr>
          <a:xfrm>
            <a:off x="2505456" y="4261074"/>
            <a:ext cx="4191000" cy="549274"/>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with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j</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&gt;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n</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occur, that is,</a:t>
            </a:r>
            <a:endParaRPr lang="en-US" dirty="0"/>
          </a:p>
        </p:txBody>
      </p:sp>
      <p:graphicFrame>
        <p:nvGraphicFramePr>
          <p:cNvPr id="15" name="Object 14">
            <a:extLst>
              <a:ext uri="{FF2B5EF4-FFF2-40B4-BE49-F238E27FC236}">
                <a16:creationId xmlns:a16="http://schemas.microsoft.com/office/drawing/2014/main" id="{F1CB3C8B-7705-4D78-8344-83815B89F5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3369509"/>
              </p:ext>
            </p:extLst>
          </p:nvPr>
        </p:nvGraphicFramePr>
        <p:xfrm>
          <a:off x="2770982" y="4941888"/>
          <a:ext cx="3602037" cy="549275"/>
        </p:xfrm>
        <a:graphic>
          <a:graphicData uri="http://schemas.openxmlformats.org/presentationml/2006/ole">
            <mc:AlternateContent xmlns:mc="http://schemas.openxmlformats.org/markup-compatibility/2006">
              <mc:Choice xmlns:v="urn:schemas-microsoft-com:vml" Requires="v">
                <p:oleObj name="Equation" r:id="rId10" imgW="1663560" imgH="253800" progId="Equation.DSMT4">
                  <p:embed/>
                </p:oleObj>
              </mc:Choice>
              <mc:Fallback>
                <p:oleObj name="Equation" r:id="rId10" imgW="1663560" imgH="253800" progId="Equation.DSMT4">
                  <p:embed/>
                  <p:pic>
                    <p:nvPicPr>
                      <p:cNvPr id="4" name="Object 3">
                        <a:extLst>
                          <a:ext uri="{C183D7F6-B498-43B3-948B-1728B52AA6E4}">
                            <adec:decorative xmlns:adec="http://schemas.microsoft.com/office/drawing/2017/decorative" val="1"/>
                          </a:ext>
                        </a:extLst>
                      </p:cNvPr>
                      <p:cNvPicPr/>
                      <p:nvPr/>
                    </p:nvPicPr>
                    <p:blipFill>
                      <a:blip r:embed="rId11"/>
                      <a:stretch>
                        <a:fillRect/>
                      </a:stretch>
                    </p:blipFill>
                    <p:spPr>
                      <a:xfrm>
                        <a:off x="2770982" y="4941888"/>
                        <a:ext cx="3602037" cy="549275"/>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A3C1C4AC-D4C3-4C65-B187-E1B4DABE2BD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48</a:t>
            </a:fld>
            <a:endParaRPr lang="en-US" dirty="0">
              <a:solidFill>
                <a:schemeClr val="bg1"/>
              </a:solidFill>
              <a:latin typeface="Calibri (Body)"/>
            </a:endParaRPr>
          </a:p>
        </p:txBody>
      </p:sp>
    </p:spTree>
    <p:extLst>
      <p:ext uri="{BB962C8B-B14F-4D97-AF65-F5344CB8AC3E}">
        <p14:creationId xmlns:p14="http://schemas.microsoft.com/office/powerpoint/2010/main" val="1365127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6E37-DB94-41C5-A627-F2BC3692C3CF}"/>
              </a:ext>
            </a:extLst>
          </p:cNvPr>
          <p:cNvSpPr>
            <a:spLocks noGrp="1"/>
          </p:cNvSpPr>
          <p:nvPr>
            <p:ph type="title"/>
          </p:nvPr>
        </p:nvSpPr>
        <p:spPr/>
        <p:txBody>
          <a:bodyPr/>
          <a:lstStyle/>
          <a:p>
            <a:r>
              <a:rPr lang="en-US" dirty="0">
                <a:latin typeface="+mj-lt"/>
              </a:rPr>
              <a:t>Generating Functions for Finite Sequences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8BC4B079-59FB-4A9F-A6D6-BAEB3FADA6F6}"/>
              </a:ext>
            </a:extLst>
          </p:cNvPr>
          <p:cNvSpPr>
            <a:spLocks noGrp="1"/>
          </p:cNvSpPr>
          <p:nvPr>
            <p:ph idx="1"/>
          </p:nvPr>
        </p:nvSpPr>
        <p:spPr>
          <a:xfrm>
            <a:off x="457200" y="1295400"/>
            <a:ext cx="8458200" cy="5181600"/>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What is the generating function for the sequence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1,1,1,1,1,1</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3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generating function of </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1,1,1,1,1,1 is</a:t>
            </a:r>
          </a:p>
        </p:txBody>
      </p:sp>
      <p:graphicFrame>
        <p:nvGraphicFramePr>
          <p:cNvPr id="16" name="Object 15">
            <a:extLst>
              <a:ext uri="{FF2B5EF4-FFF2-40B4-BE49-F238E27FC236}">
                <a16:creationId xmlns:a16="http://schemas.microsoft.com/office/drawing/2014/main" id="{3E457CC3-9D8A-40A0-A3EB-5AD197CFE0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0948791"/>
              </p:ext>
            </p:extLst>
          </p:nvPr>
        </p:nvGraphicFramePr>
        <p:xfrm>
          <a:off x="533400" y="2971800"/>
          <a:ext cx="3505200" cy="457200"/>
        </p:xfrm>
        <a:graphic>
          <a:graphicData uri="http://schemas.openxmlformats.org/presentationml/2006/ole">
            <mc:AlternateContent xmlns:mc="http://schemas.openxmlformats.org/markup-compatibility/2006">
              <mc:Choice xmlns:v="urn:schemas-microsoft-com:vml" Requires="v">
                <p:oleObj name="Equation" r:id="rId2" imgW="1460160" imgH="190440" progId="Equation.DSMT4">
                  <p:embed/>
                </p:oleObj>
              </mc:Choice>
              <mc:Fallback>
                <p:oleObj name="Equation" r:id="rId2" imgW="1460160" imgH="190440" progId="Equation.DSMT4">
                  <p:embed/>
                  <p:pic>
                    <p:nvPicPr>
                      <p:cNvPr id="0" name=""/>
                      <p:cNvPicPr/>
                      <p:nvPr/>
                    </p:nvPicPr>
                    <p:blipFill>
                      <a:blip r:embed="rId3"/>
                      <a:stretch>
                        <a:fillRect/>
                      </a:stretch>
                    </p:blipFill>
                    <p:spPr>
                      <a:xfrm>
                        <a:off x="533400" y="2971800"/>
                        <a:ext cx="35052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B44B425-6A5A-4E53-84CE-7F970C9ED013}"/>
              </a:ext>
            </a:extLst>
          </p:cNvPr>
          <p:cNvSpPr>
            <a:spLocks noGrp="1"/>
          </p:cNvSpPr>
          <p:nvPr>
            <p:ph idx="10"/>
          </p:nvPr>
        </p:nvSpPr>
        <p:spPr>
          <a:xfrm>
            <a:off x="464685" y="3591029"/>
            <a:ext cx="6400800" cy="59034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By Theorem 1 of Section 2.4, we have</a:t>
            </a:r>
          </a:p>
        </p:txBody>
      </p:sp>
      <p:graphicFrame>
        <p:nvGraphicFramePr>
          <p:cNvPr id="17" name="Object 16">
            <a:extLst>
              <a:ext uri="{FF2B5EF4-FFF2-40B4-BE49-F238E27FC236}">
                <a16:creationId xmlns:a16="http://schemas.microsoft.com/office/drawing/2014/main" id="{557D000D-A2AB-43F0-8E42-3457F4E38A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3551317"/>
              </p:ext>
            </p:extLst>
          </p:nvPr>
        </p:nvGraphicFramePr>
        <p:xfrm>
          <a:off x="505968" y="4191000"/>
          <a:ext cx="6051669" cy="640080"/>
        </p:xfrm>
        <a:graphic>
          <a:graphicData uri="http://schemas.openxmlformats.org/presentationml/2006/ole">
            <mc:AlternateContent xmlns:mc="http://schemas.openxmlformats.org/markup-compatibility/2006">
              <mc:Choice xmlns:v="urn:schemas-microsoft-com:vml" Requires="v">
                <p:oleObj name="Equation" r:id="rId4" imgW="2641320" imgH="279360" progId="Equation.DSMT4">
                  <p:embed/>
                </p:oleObj>
              </mc:Choice>
              <mc:Fallback>
                <p:oleObj name="Equation" r:id="rId4" imgW="2641320" imgH="279360" progId="Equation.DSMT4">
                  <p:embed/>
                  <p:pic>
                    <p:nvPicPr>
                      <p:cNvPr id="0" name=""/>
                      <p:cNvPicPr/>
                      <p:nvPr/>
                    </p:nvPicPr>
                    <p:blipFill>
                      <a:blip r:embed="rId5"/>
                      <a:stretch>
                        <a:fillRect/>
                      </a:stretch>
                    </p:blipFill>
                    <p:spPr>
                      <a:xfrm>
                        <a:off x="505968" y="4191000"/>
                        <a:ext cx="6051669" cy="64008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CB86F03-4A58-4F01-A6EF-862BC4D75D98}"/>
              </a:ext>
            </a:extLst>
          </p:cNvPr>
          <p:cNvSpPr>
            <a:spLocks noGrp="1"/>
          </p:cNvSpPr>
          <p:nvPr>
            <p:ph idx="11"/>
          </p:nvPr>
        </p:nvSpPr>
        <p:spPr>
          <a:xfrm>
            <a:off x="457200" y="4799493"/>
            <a:ext cx="2133600" cy="590341"/>
          </a:xfrm>
        </p:spPr>
        <p:txBody>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when </a:t>
            </a:r>
            <a:r>
              <a:rPr kumimoji="0" lang="en-US" sz="3000" b="0" i="1"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x</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a:t>
            </a:r>
            <a:r>
              <a:rPr kumimoji="0" lang="en-US" sz="3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 1.</a:t>
            </a:r>
          </a:p>
        </p:txBody>
      </p:sp>
      <p:sp>
        <p:nvSpPr>
          <p:cNvPr id="6" name="Content Placeholder 5">
            <a:extLst>
              <a:ext uri="{FF2B5EF4-FFF2-40B4-BE49-F238E27FC236}">
                <a16:creationId xmlns:a16="http://schemas.microsoft.com/office/drawing/2014/main" id="{8F363AA1-A4DC-4E7F-AD61-A758CC9A3564}"/>
              </a:ext>
            </a:extLst>
          </p:cNvPr>
          <p:cNvSpPr>
            <a:spLocks noGrp="1"/>
          </p:cNvSpPr>
          <p:nvPr>
            <p:ph idx="12"/>
          </p:nvPr>
        </p:nvSpPr>
        <p:spPr>
          <a:xfrm>
            <a:off x="457200" y="5431400"/>
            <a:ext cx="2590800" cy="590341"/>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Consequently</a:t>
            </a:r>
            <a:endParaRPr lang="en-US" dirty="0"/>
          </a:p>
        </p:txBody>
      </p:sp>
      <p:graphicFrame>
        <p:nvGraphicFramePr>
          <p:cNvPr id="18" name="Object 17">
            <a:extLst>
              <a:ext uri="{FF2B5EF4-FFF2-40B4-BE49-F238E27FC236}">
                <a16:creationId xmlns:a16="http://schemas.microsoft.com/office/drawing/2014/main" id="{ACBEA4D0-36FF-478A-B4E0-6CD10C0E99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5323601"/>
              </p:ext>
            </p:extLst>
          </p:nvPr>
        </p:nvGraphicFramePr>
        <p:xfrm>
          <a:off x="2697480" y="5413248"/>
          <a:ext cx="3404063" cy="640080"/>
        </p:xfrm>
        <a:graphic>
          <a:graphicData uri="http://schemas.openxmlformats.org/presentationml/2006/ole">
            <mc:AlternateContent xmlns:mc="http://schemas.openxmlformats.org/markup-compatibility/2006">
              <mc:Choice xmlns:v="urn:schemas-microsoft-com:vml" Requires="v">
                <p:oleObj name="Equation" r:id="rId6" imgW="1485720" imgH="279360" progId="Equation.DSMT4">
                  <p:embed/>
                </p:oleObj>
              </mc:Choice>
              <mc:Fallback>
                <p:oleObj name="Equation" r:id="rId6" imgW="1485720" imgH="279360" progId="Equation.DSMT4">
                  <p:embed/>
                  <p:pic>
                    <p:nvPicPr>
                      <p:cNvPr id="0" name=""/>
                      <p:cNvPicPr/>
                      <p:nvPr/>
                    </p:nvPicPr>
                    <p:blipFill>
                      <a:blip r:embed="rId7"/>
                      <a:stretch>
                        <a:fillRect/>
                      </a:stretch>
                    </p:blipFill>
                    <p:spPr>
                      <a:xfrm>
                        <a:off x="2697480" y="5413248"/>
                        <a:ext cx="3404063" cy="64008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2B01E0A-EA59-4478-B2FF-2348F918697F}"/>
              </a:ext>
            </a:extLst>
          </p:cNvPr>
          <p:cNvSpPr>
            <a:spLocks noGrp="1"/>
          </p:cNvSpPr>
          <p:nvPr>
            <p:ph idx="13"/>
          </p:nvPr>
        </p:nvSpPr>
        <p:spPr>
          <a:xfrm>
            <a:off x="6025896" y="5413248"/>
            <a:ext cx="2895600" cy="541708"/>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is the generating</a:t>
            </a:r>
            <a:endParaRPr lang="en-US" dirty="0"/>
          </a:p>
        </p:txBody>
      </p:sp>
      <p:sp>
        <p:nvSpPr>
          <p:cNvPr id="8" name="Content Placeholder 7">
            <a:extLst>
              <a:ext uri="{FF2B5EF4-FFF2-40B4-BE49-F238E27FC236}">
                <a16:creationId xmlns:a16="http://schemas.microsoft.com/office/drawing/2014/main" id="{C10B6DF3-B9B0-4975-B712-DC4A1DB30E8E}"/>
              </a:ext>
            </a:extLst>
          </p:cNvPr>
          <p:cNvSpPr>
            <a:spLocks noGrp="1"/>
          </p:cNvSpPr>
          <p:nvPr>
            <p:ph idx="14"/>
          </p:nvPr>
        </p:nvSpPr>
        <p:spPr>
          <a:xfrm>
            <a:off x="457200" y="5866090"/>
            <a:ext cx="4648200" cy="590341"/>
          </a:xfrm>
        </p:spPr>
        <p:txBody>
          <a:bodyPr/>
          <a:lstStyle/>
          <a:p>
            <a:r>
              <a:rPr kumimoji="0" lang="en-US" sz="3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function of the sequence.</a:t>
            </a:r>
            <a:endParaRPr lang="en-US" dirty="0"/>
          </a:p>
        </p:txBody>
      </p:sp>
      <p:sp>
        <p:nvSpPr>
          <p:cNvPr id="15" name="Slide Number Placeholder 5">
            <a:extLst>
              <a:ext uri="{FF2B5EF4-FFF2-40B4-BE49-F238E27FC236}">
                <a16:creationId xmlns:a16="http://schemas.microsoft.com/office/drawing/2014/main" id="{9D5FE5EF-AEC4-4D4B-AD8C-6D3F642C06F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49</a:t>
            </a:fld>
            <a:endParaRPr lang="en-US" dirty="0">
              <a:solidFill>
                <a:schemeClr val="bg1"/>
              </a:solidFill>
              <a:latin typeface="Calibri (Body)"/>
            </a:endParaRPr>
          </a:p>
        </p:txBody>
      </p:sp>
    </p:spTree>
    <p:extLst>
      <p:ext uri="{BB962C8B-B14F-4D97-AF65-F5344CB8AC3E}">
        <p14:creationId xmlns:p14="http://schemas.microsoft.com/office/powerpoint/2010/main" val="23465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D051-5C65-416B-8733-73DC4A769A49}"/>
              </a:ext>
            </a:extLst>
          </p:cNvPr>
          <p:cNvSpPr>
            <a:spLocks noGrp="1"/>
          </p:cNvSpPr>
          <p:nvPr>
            <p:ph type="title"/>
          </p:nvPr>
        </p:nvSpPr>
        <p:spPr>
          <a:xfrm>
            <a:off x="1333500" y="0"/>
            <a:ext cx="6477000" cy="1188720"/>
          </a:xfrm>
        </p:spPr>
        <p:txBody>
          <a:bodyPr/>
          <a:lstStyle/>
          <a:p>
            <a:r>
              <a:rPr kumimoji="0" lang="en-US" sz="4400" b="0" i="0" u="none" strike="noStrike" kern="1200" cap="none" spc="0" normalizeH="0" baseline="0" noProof="0" dirty="0">
                <a:ln>
                  <a:noFill/>
                </a:ln>
                <a:solidFill>
                  <a:srgbClr val="04617B"/>
                </a:solidFill>
                <a:effectLst/>
                <a:uLnTx/>
                <a:uFillTx/>
                <a:latin typeface="Calibri"/>
                <a:ea typeface="+mj-ea"/>
                <a:cs typeface="Arial" panose="020B0604020202020204" pitchFamily="34" charset="0"/>
              </a:rPr>
              <a:t>Recurrence Relations </a:t>
            </a:r>
            <a:r>
              <a:rPr kumimoji="0" lang="en-US" sz="3200" b="0" i="0" u="none" strike="noStrike" kern="1200" cap="none" spc="0" normalizeH="0" baseline="0" noProof="0" dirty="0">
                <a:ln>
                  <a:noFill/>
                </a:ln>
                <a:solidFill>
                  <a:srgbClr val="04617B"/>
                </a:solidFill>
                <a:effectLst/>
                <a:uLnTx/>
                <a:uFillTx/>
                <a:latin typeface="Calibri"/>
                <a:ea typeface="+mj-ea"/>
                <a:cs typeface="Arial" panose="020B0604020202020204" pitchFamily="34" charset="0"/>
              </a:rPr>
              <a:t>(recalling definitions from Chapter 2)</a:t>
            </a:r>
            <a:endParaRPr lang="en-US" dirty="0"/>
          </a:p>
        </p:txBody>
      </p:sp>
      <p:sp>
        <p:nvSpPr>
          <p:cNvPr id="3" name="Content Placeholder 2">
            <a:extLst>
              <a:ext uri="{FF2B5EF4-FFF2-40B4-BE49-F238E27FC236}">
                <a16:creationId xmlns:a16="http://schemas.microsoft.com/office/drawing/2014/main" id="{1BA6B89C-DAF3-431B-9C9F-13120342D84C}"/>
              </a:ext>
            </a:extLst>
          </p:cNvPr>
          <p:cNvSpPr>
            <a:spLocks noGrp="1"/>
          </p:cNvSpPr>
          <p:nvPr>
            <p:ph idx="1"/>
          </p:nvPr>
        </p:nvSpPr>
        <p:spPr>
          <a:xfrm>
            <a:off x="457200" y="1295400"/>
            <a:ext cx="8305800" cy="480060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Definition: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recurrence relation </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the sequence</a:t>
            </a:r>
            <a:endPar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16" name="Object 15">
            <a:extLst>
              <a:ext uri="{FF2B5EF4-FFF2-40B4-BE49-F238E27FC236}">
                <a16:creationId xmlns:a16="http://schemas.microsoft.com/office/drawing/2014/main" id="{C0186370-3806-42E5-A7A6-33A677CEAB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9505800"/>
              </p:ext>
            </p:extLst>
          </p:nvPr>
        </p:nvGraphicFramePr>
        <p:xfrm>
          <a:off x="7780020" y="1295400"/>
          <a:ext cx="647700" cy="539751"/>
        </p:xfrm>
        <a:graphic>
          <a:graphicData uri="http://schemas.openxmlformats.org/presentationml/2006/ole">
            <mc:AlternateContent xmlns:mc="http://schemas.openxmlformats.org/markup-compatibility/2006">
              <mc:Choice xmlns:v="urn:schemas-microsoft-com:vml" Requires="v">
                <p:oleObj name="Equation" r:id="rId2" imgW="304560" imgH="253800" progId="Equation.DSMT4">
                  <p:embed/>
                </p:oleObj>
              </mc:Choice>
              <mc:Fallback>
                <p:oleObj name="Equation" r:id="rId2" imgW="304560" imgH="253800" progId="Equation.DSMT4">
                  <p:embed/>
                  <p:pic>
                    <p:nvPicPr>
                      <p:cNvPr id="0" name=""/>
                      <p:cNvPicPr/>
                      <p:nvPr/>
                    </p:nvPicPr>
                    <p:blipFill>
                      <a:blip r:embed="rId3"/>
                      <a:stretch>
                        <a:fillRect/>
                      </a:stretch>
                    </p:blipFill>
                    <p:spPr>
                      <a:xfrm>
                        <a:off x="7780020" y="1295400"/>
                        <a:ext cx="647700" cy="53975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85AA075-C25A-4247-991F-9A8FA255B2A7}"/>
              </a:ext>
            </a:extLst>
          </p:cNvPr>
          <p:cNvSpPr>
            <a:spLocks noGrp="1"/>
          </p:cNvSpPr>
          <p:nvPr>
            <p:ph idx="10"/>
          </p:nvPr>
        </p:nvSpPr>
        <p:spPr>
          <a:xfrm>
            <a:off x="8333231" y="1295400"/>
            <a:ext cx="480060" cy="531621"/>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a:t>
            </a:r>
            <a:endParaRPr lang="en-US" dirty="0"/>
          </a:p>
        </p:txBody>
      </p:sp>
      <p:sp>
        <p:nvSpPr>
          <p:cNvPr id="5" name="Content Placeholder 4">
            <a:extLst>
              <a:ext uri="{FF2B5EF4-FFF2-40B4-BE49-F238E27FC236}">
                <a16:creationId xmlns:a16="http://schemas.microsoft.com/office/drawing/2014/main" id="{D1440465-CCC5-4438-BF3B-0D27C3C203A2}"/>
              </a:ext>
            </a:extLst>
          </p:cNvPr>
          <p:cNvSpPr>
            <a:spLocks noGrp="1"/>
          </p:cNvSpPr>
          <p:nvPr>
            <p:ph idx="11"/>
          </p:nvPr>
        </p:nvSpPr>
        <p:spPr>
          <a:xfrm>
            <a:off x="459403" y="1728978"/>
            <a:ext cx="4267200" cy="510540"/>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 equation that expresses</a:t>
            </a:r>
            <a:endParaRPr lang="en-US" dirty="0"/>
          </a:p>
        </p:txBody>
      </p:sp>
      <p:graphicFrame>
        <p:nvGraphicFramePr>
          <p:cNvPr id="17" name="Object 16">
            <a:extLst>
              <a:ext uri="{FF2B5EF4-FFF2-40B4-BE49-F238E27FC236}">
                <a16:creationId xmlns:a16="http://schemas.microsoft.com/office/drawing/2014/main" id="{135899BA-0EC4-4AA6-B8BA-417643A0BF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2772680"/>
              </p:ext>
            </p:extLst>
          </p:nvPr>
        </p:nvGraphicFramePr>
        <p:xfrm>
          <a:off x="4480560" y="1737360"/>
          <a:ext cx="389819" cy="53975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4480560" y="1737360"/>
                        <a:ext cx="389819" cy="53975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079ABD1-CB6E-4B23-972F-8194B65EEF31}"/>
              </a:ext>
            </a:extLst>
          </p:cNvPr>
          <p:cNvSpPr>
            <a:spLocks noGrp="1"/>
          </p:cNvSpPr>
          <p:nvPr>
            <p:ph idx="12"/>
          </p:nvPr>
        </p:nvSpPr>
        <p:spPr>
          <a:xfrm>
            <a:off x="4807541" y="1729994"/>
            <a:ext cx="3852672" cy="53949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terms of one or more</a:t>
            </a:r>
            <a:endParaRPr lang="en-US" dirty="0"/>
          </a:p>
        </p:txBody>
      </p:sp>
      <p:sp>
        <p:nvSpPr>
          <p:cNvPr id="7" name="Content Placeholder 6">
            <a:extLst>
              <a:ext uri="{FF2B5EF4-FFF2-40B4-BE49-F238E27FC236}">
                <a16:creationId xmlns:a16="http://schemas.microsoft.com/office/drawing/2014/main" id="{D3B3FAF9-C8A4-49FC-B02F-C6660D586AC3}"/>
              </a:ext>
            </a:extLst>
          </p:cNvPr>
          <p:cNvSpPr>
            <a:spLocks noGrp="1"/>
          </p:cNvSpPr>
          <p:nvPr>
            <p:ph idx="13"/>
          </p:nvPr>
        </p:nvSpPr>
        <p:spPr>
          <a:xfrm>
            <a:off x="457200" y="2148279"/>
            <a:ext cx="7162800" cy="539496"/>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of the previous terms of the sequence, namely,</a:t>
            </a:r>
            <a:endParaRPr lang="en-US" dirty="0"/>
          </a:p>
        </p:txBody>
      </p:sp>
      <p:graphicFrame>
        <p:nvGraphicFramePr>
          <p:cNvPr id="18" name="Object 17">
            <a:extLst>
              <a:ext uri="{FF2B5EF4-FFF2-40B4-BE49-F238E27FC236}">
                <a16:creationId xmlns:a16="http://schemas.microsoft.com/office/drawing/2014/main" id="{295BBABB-16DF-485A-B5DD-DB3A943888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3776759"/>
              </p:ext>
            </p:extLst>
          </p:nvPr>
        </p:nvGraphicFramePr>
        <p:xfrm>
          <a:off x="7360920" y="2176272"/>
          <a:ext cx="972311" cy="530352"/>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0" name=""/>
                      <p:cNvPicPr/>
                      <p:nvPr/>
                    </p:nvPicPr>
                    <p:blipFill>
                      <a:blip r:embed="rId7"/>
                      <a:stretch>
                        <a:fillRect/>
                      </a:stretch>
                    </p:blipFill>
                    <p:spPr>
                      <a:xfrm>
                        <a:off x="7360920" y="2176272"/>
                        <a:ext cx="972311" cy="53035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76F2802-7ACC-4FCB-8A2F-11296CCAE6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1828766"/>
              </p:ext>
            </p:extLst>
          </p:nvPr>
        </p:nvGraphicFramePr>
        <p:xfrm>
          <a:off x="502920" y="2587752"/>
          <a:ext cx="1108964" cy="539496"/>
        </p:xfrm>
        <a:graphic>
          <a:graphicData uri="http://schemas.openxmlformats.org/presentationml/2006/ole">
            <mc:AlternateContent xmlns:mc="http://schemas.openxmlformats.org/markup-compatibility/2006">
              <mc:Choice xmlns:v="urn:schemas-microsoft-com:vml" Requires="v">
                <p:oleObj name="Equation" r:id="rId8" imgW="469800" imgH="228600" progId="Equation.DSMT4">
                  <p:embed/>
                </p:oleObj>
              </mc:Choice>
              <mc:Fallback>
                <p:oleObj name="Equation" r:id="rId8" imgW="469800" imgH="228600" progId="Equation.DSMT4">
                  <p:embed/>
                  <p:pic>
                    <p:nvPicPr>
                      <p:cNvPr id="0" name=""/>
                      <p:cNvPicPr/>
                      <p:nvPr/>
                    </p:nvPicPr>
                    <p:blipFill>
                      <a:blip r:embed="rId9"/>
                      <a:stretch>
                        <a:fillRect/>
                      </a:stretch>
                    </p:blipFill>
                    <p:spPr>
                      <a:xfrm>
                        <a:off x="502920" y="2587752"/>
                        <a:ext cx="1108964" cy="53949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7866200-21F3-49BC-8955-D54B169D5ED9}"/>
              </a:ext>
            </a:extLst>
          </p:cNvPr>
          <p:cNvSpPr>
            <a:spLocks noGrp="1"/>
          </p:cNvSpPr>
          <p:nvPr>
            <p:ph idx="14"/>
          </p:nvPr>
        </p:nvSpPr>
        <p:spPr>
          <a:xfrm>
            <a:off x="1536192" y="2568371"/>
            <a:ext cx="3352800" cy="53949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all integers </a:t>
            </a:r>
            <a:r>
              <a:rPr kumimoji="0" lang="en-US" sz="28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a:t>
            </a:r>
            <a:endParaRPr lang="en-US" dirty="0"/>
          </a:p>
        </p:txBody>
      </p:sp>
      <p:graphicFrame>
        <p:nvGraphicFramePr>
          <p:cNvPr id="20" name="Object 19">
            <a:extLst>
              <a:ext uri="{FF2B5EF4-FFF2-40B4-BE49-F238E27FC236}">
                <a16:creationId xmlns:a16="http://schemas.microsoft.com/office/drawing/2014/main" id="{0B041BCD-C569-4CDA-9703-436C1F543B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4799552"/>
              </p:ext>
            </p:extLst>
          </p:nvPr>
        </p:nvGraphicFramePr>
        <p:xfrm>
          <a:off x="4726603" y="2587752"/>
          <a:ext cx="1001775" cy="530352"/>
        </p:xfrm>
        <a:graphic>
          <a:graphicData uri="http://schemas.openxmlformats.org/presentationml/2006/ole">
            <mc:AlternateContent xmlns:mc="http://schemas.openxmlformats.org/markup-compatibility/2006">
              <mc:Choice xmlns:v="urn:schemas-microsoft-com:vml" Requires="v">
                <p:oleObj name="Equation" r:id="rId10" imgW="431640" imgH="228600" progId="Equation.DSMT4">
                  <p:embed/>
                </p:oleObj>
              </mc:Choice>
              <mc:Fallback>
                <p:oleObj name="Equation" r:id="rId10" imgW="431640" imgH="228600" progId="Equation.DSMT4">
                  <p:embed/>
                  <p:pic>
                    <p:nvPicPr>
                      <p:cNvPr id="0" name=""/>
                      <p:cNvPicPr/>
                      <p:nvPr/>
                    </p:nvPicPr>
                    <p:blipFill>
                      <a:blip r:embed="rId11"/>
                      <a:stretch>
                        <a:fillRect/>
                      </a:stretch>
                    </p:blipFill>
                    <p:spPr>
                      <a:xfrm>
                        <a:off x="4726603" y="2587752"/>
                        <a:ext cx="1001775" cy="53035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66177FF-1A67-4903-804A-A20039F92134}"/>
              </a:ext>
            </a:extLst>
          </p:cNvPr>
          <p:cNvSpPr>
            <a:spLocks noGrp="1"/>
          </p:cNvSpPr>
          <p:nvPr>
            <p:ph idx="15"/>
          </p:nvPr>
        </p:nvSpPr>
        <p:spPr>
          <a:xfrm>
            <a:off x="5671143" y="2582875"/>
            <a:ext cx="1154684" cy="539494"/>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21" name="Object 20">
            <a:extLst>
              <a:ext uri="{FF2B5EF4-FFF2-40B4-BE49-F238E27FC236}">
                <a16:creationId xmlns:a16="http://schemas.microsoft.com/office/drawing/2014/main" id="{E9AD523D-602A-4137-B93B-EA4DD1E744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4659823"/>
              </p:ext>
            </p:extLst>
          </p:nvPr>
        </p:nvGraphicFramePr>
        <p:xfrm>
          <a:off x="6711696" y="2587752"/>
          <a:ext cx="383032" cy="530352"/>
        </p:xfrm>
        <a:graphic>
          <a:graphicData uri="http://schemas.openxmlformats.org/presentationml/2006/ole">
            <mc:AlternateContent xmlns:mc="http://schemas.openxmlformats.org/markup-compatibility/2006">
              <mc:Choice xmlns:v="urn:schemas-microsoft-com:vml" Requires="v">
                <p:oleObj name="Equation" r:id="rId12" imgW="164880" imgH="228600" progId="Equation.DSMT4">
                  <p:embed/>
                </p:oleObj>
              </mc:Choice>
              <mc:Fallback>
                <p:oleObj name="Equation" r:id="rId12" imgW="164880" imgH="228600" progId="Equation.DSMT4">
                  <p:embed/>
                  <p:pic>
                    <p:nvPicPr>
                      <p:cNvPr id="0" name=""/>
                      <p:cNvPicPr/>
                      <p:nvPr/>
                    </p:nvPicPr>
                    <p:blipFill>
                      <a:blip r:embed="rId13"/>
                      <a:stretch>
                        <a:fillRect/>
                      </a:stretch>
                    </p:blipFill>
                    <p:spPr>
                      <a:xfrm>
                        <a:off x="6711696" y="2587752"/>
                        <a:ext cx="383032" cy="53035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2807C25-8A6D-485A-B6D1-F1B89E20ADDA}"/>
              </a:ext>
            </a:extLst>
          </p:cNvPr>
          <p:cNvSpPr>
            <a:spLocks noGrp="1"/>
          </p:cNvSpPr>
          <p:nvPr>
            <p:ph idx="16"/>
          </p:nvPr>
        </p:nvSpPr>
        <p:spPr>
          <a:xfrm>
            <a:off x="7047145" y="2589276"/>
            <a:ext cx="762000" cy="539495"/>
          </a:xfrm>
        </p:spPr>
        <p:txBody>
          <a:bodyPr/>
          <a:lstStyle/>
          <a:p>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is a</a:t>
            </a:r>
            <a:endParaRPr lang="en-US" dirty="0"/>
          </a:p>
        </p:txBody>
      </p:sp>
      <p:sp>
        <p:nvSpPr>
          <p:cNvPr id="11" name="Content Placeholder 10">
            <a:extLst>
              <a:ext uri="{FF2B5EF4-FFF2-40B4-BE49-F238E27FC236}">
                <a16:creationId xmlns:a16="http://schemas.microsoft.com/office/drawing/2014/main" id="{3C9A0996-C656-4B4E-A813-DE8CFC02BEF8}"/>
              </a:ext>
            </a:extLst>
          </p:cNvPr>
          <p:cNvSpPr>
            <a:spLocks noGrp="1"/>
          </p:cNvSpPr>
          <p:nvPr>
            <p:ph idx="17"/>
          </p:nvPr>
        </p:nvSpPr>
        <p:spPr>
          <a:xfrm>
            <a:off x="457200" y="3012133"/>
            <a:ext cx="7924800" cy="310934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nonnegative integer. </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 sequence is called a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of a recurrence relation if its terms satisfy the recurrence relation.</a:t>
            </a:r>
          </a:p>
          <a:p>
            <a:pPr marL="347472" marR="0" lvl="1" indent="-342900" algn="l" defTabSz="457200" rtl="0" eaLnBrk="1" fontAlgn="auto" latinLnBrk="0" hangingPunct="1">
              <a:lnSpc>
                <a:spcPct val="100000"/>
              </a:lnSpc>
              <a:spcBef>
                <a:spcPts val="1200"/>
              </a:spcBef>
              <a:spcAft>
                <a:spcPts val="60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initial conditions </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 sequence specify the terms that precede the first term where the recurrence relation takes effect.</a:t>
            </a:r>
          </a:p>
        </p:txBody>
      </p:sp>
      <p:sp>
        <p:nvSpPr>
          <p:cNvPr id="15" name="Slide Number Placeholder 5">
            <a:extLst>
              <a:ext uri="{FF2B5EF4-FFF2-40B4-BE49-F238E27FC236}">
                <a16:creationId xmlns:a16="http://schemas.microsoft.com/office/drawing/2014/main" id="{D288DAC3-CF2E-45D4-A238-BD61ACEC03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a:t>
            </a:fld>
            <a:endParaRPr lang="en-US" dirty="0">
              <a:solidFill>
                <a:schemeClr val="bg1"/>
              </a:solidFill>
              <a:latin typeface="Calibri (Body)"/>
            </a:endParaRPr>
          </a:p>
        </p:txBody>
      </p:sp>
    </p:spTree>
    <p:extLst>
      <p:ext uri="{BB962C8B-B14F-4D97-AF65-F5344CB8AC3E}">
        <p14:creationId xmlns:p14="http://schemas.microsoft.com/office/powerpoint/2010/main" val="1043528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Useful Generating Functions</a:t>
            </a:r>
          </a:p>
        </p:txBody>
      </p:sp>
      <p:pic>
        <p:nvPicPr>
          <p:cNvPr id="7" name="Picture 2" descr="Table summarizes useful generating function.">
            <a:extLst>
              <a:ext uri="{FF2B5EF4-FFF2-40B4-BE49-F238E27FC236}">
                <a16:creationId xmlns:a16="http://schemas.microsoft.com/office/drawing/2014/main" id="{101BAB22-3F76-4281-8B63-BAFAA53D6D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3859" y="1371600"/>
            <a:ext cx="3696282" cy="5105400"/>
          </a:xfrm>
          <a:prstGeom prst="rect">
            <a:avLst/>
          </a:prstGeom>
          <a:extLst>
            <a:ext uri="{909E8E84-426E-40DD-AFC4-6F175D3DCCD1}">
              <a14:hiddenFill xmlns:a14="http://schemas.microsoft.com/office/drawing/2010/main">
                <a:solidFill>
                  <a:srgbClr val="FFFFFF"/>
                </a:solidFill>
              </a14:hiddenFill>
            </a:ext>
          </a:extLst>
        </p:spPr>
      </p:pic>
      <p:sp>
        <p:nvSpPr>
          <p:cNvPr id="4" name="Text Placeholder 5">
            <a:extLst>
              <a:ext uri="{FF2B5EF4-FFF2-40B4-BE49-F238E27FC236}">
                <a16:creationId xmlns:a16="http://schemas.microsoft.com/office/drawing/2014/main" id="{3B80AFEC-4CBD-4E5C-88C3-B4D6592C2BF2}"/>
              </a:ext>
            </a:extLst>
          </p:cNvPr>
          <p:cNvSpPr>
            <a:spLocks noGrp="1"/>
          </p:cNvSpPr>
          <p:nvPr>
            <p:ph type="body" sz="quarter" idx="12" hasCustomPrompt="1"/>
          </p:nvPr>
        </p:nvSpPr>
        <p:spPr>
          <a:xfrm>
            <a:off x="3467512" y="6522720"/>
            <a:ext cx="2208976" cy="182880"/>
          </a:xfrm>
          <a:prstGeom prst="rect">
            <a:avLst/>
          </a:prstGeom>
        </p:spPr>
        <p:txBody>
          <a:bodyPr lIns="0" tIns="0" rIns="0" bIns="0"/>
          <a:lstStyle>
            <a:lvl1pPr marL="0" indent="0" algn="ctr">
              <a:buNone/>
              <a:defRPr sz="800"/>
            </a:lvl1pP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9771C166-A1AF-4961-AF21-1DA01553463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50</a:t>
            </a:fld>
            <a:endParaRPr lang="en-US" dirty="0">
              <a:solidFill>
                <a:schemeClr val="bg1"/>
              </a:solidFill>
              <a:latin typeface="Calibri (Body)"/>
            </a:endParaRPr>
          </a:p>
        </p:txBody>
      </p:sp>
    </p:spTree>
    <p:extLst>
      <p:ext uri="{BB962C8B-B14F-4D97-AF65-F5344CB8AC3E}">
        <p14:creationId xmlns:p14="http://schemas.microsoft.com/office/powerpoint/2010/main" val="1109631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CA03-5C15-4086-B2CB-C42210A3D456}"/>
              </a:ext>
            </a:extLst>
          </p:cNvPr>
          <p:cNvSpPr>
            <a:spLocks noGrp="1"/>
          </p:cNvSpPr>
          <p:nvPr>
            <p:ph type="title"/>
          </p:nvPr>
        </p:nvSpPr>
        <p:spPr/>
        <p:txBody>
          <a:bodyPr/>
          <a:lstStyle/>
          <a:p>
            <a:r>
              <a:rPr lang="en-US" dirty="0">
                <a:latin typeface="+mj-lt"/>
              </a:rPr>
              <a:t>Counting Problems and Generating Functions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3B909565-5A4C-43DA-ABDF-93BF0AD4B04A}"/>
              </a:ext>
            </a:extLst>
          </p:cNvPr>
          <p:cNvSpPr>
            <a:spLocks noGrp="1"/>
          </p:cNvSpPr>
          <p:nvPr>
            <p:ph idx="1"/>
          </p:nvPr>
        </p:nvSpPr>
        <p:spPr>
          <a:xfrm>
            <a:off x="457200" y="1295400"/>
            <a:ext cx="8458200" cy="505281"/>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5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Find the number of solutions of</a:t>
            </a:r>
            <a:endPar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26" name="Object 25">
            <a:extLst>
              <a:ext uri="{FF2B5EF4-FFF2-40B4-BE49-F238E27FC236}">
                <a16:creationId xmlns:a16="http://schemas.microsoft.com/office/drawing/2014/main" id="{6ED9D1A1-FBAA-4C38-BEDD-B9AB0D37A3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58249011"/>
              </p:ext>
            </p:extLst>
          </p:nvPr>
        </p:nvGraphicFramePr>
        <p:xfrm>
          <a:off x="512064" y="1773936"/>
          <a:ext cx="2153920" cy="484632"/>
        </p:xfrm>
        <a:graphic>
          <a:graphicData uri="http://schemas.openxmlformats.org/presentationml/2006/ole">
            <mc:AlternateContent xmlns:mc="http://schemas.openxmlformats.org/markup-compatibility/2006">
              <mc:Choice xmlns:v="urn:schemas-microsoft-com:vml" Requires="v">
                <p:oleObj name="Equation" r:id="rId2" imgW="1015920" imgH="228600" progId="Equation.DSMT4">
                  <p:embed/>
                </p:oleObj>
              </mc:Choice>
              <mc:Fallback>
                <p:oleObj name="Equation" r:id="rId2" imgW="1015920" imgH="228600" progId="Equation.DSMT4">
                  <p:embed/>
                  <p:pic>
                    <p:nvPicPr>
                      <p:cNvPr id="0" name=""/>
                      <p:cNvPicPr/>
                      <p:nvPr/>
                    </p:nvPicPr>
                    <p:blipFill>
                      <a:blip r:embed="rId3"/>
                      <a:stretch>
                        <a:fillRect/>
                      </a:stretch>
                    </p:blipFill>
                    <p:spPr>
                      <a:xfrm>
                        <a:off x="512064" y="1773936"/>
                        <a:ext cx="2153920" cy="48463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66A84C3-B89A-4F69-9E88-655AB8937E3A}"/>
              </a:ext>
            </a:extLst>
          </p:cNvPr>
          <p:cNvSpPr>
            <a:spLocks noGrp="1"/>
          </p:cNvSpPr>
          <p:nvPr>
            <p:ph idx="10"/>
          </p:nvPr>
        </p:nvSpPr>
        <p:spPr>
          <a:xfrm>
            <a:off x="457200" y="2214372"/>
            <a:ext cx="1219200" cy="484631"/>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27" name="Object 26">
            <a:extLst>
              <a:ext uri="{FF2B5EF4-FFF2-40B4-BE49-F238E27FC236}">
                <a16:creationId xmlns:a16="http://schemas.microsoft.com/office/drawing/2014/main" id="{E0A9C008-7A39-4A5F-8923-BE9452F6AA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8919902"/>
              </p:ext>
            </p:extLst>
          </p:nvPr>
        </p:nvGraphicFramePr>
        <p:xfrm>
          <a:off x="1371600" y="2231136"/>
          <a:ext cx="838200" cy="486696"/>
        </p:xfrm>
        <a:graphic>
          <a:graphicData uri="http://schemas.openxmlformats.org/presentationml/2006/ole">
            <mc:AlternateContent xmlns:mc="http://schemas.openxmlformats.org/markup-compatibility/2006">
              <mc:Choice xmlns:v="urn:schemas-microsoft-com:vml" Requires="v">
                <p:oleObj name="Equation" r:id="rId4" imgW="393480" imgH="228600" progId="Equation.DSMT4">
                  <p:embed/>
                </p:oleObj>
              </mc:Choice>
              <mc:Fallback>
                <p:oleObj name="Equation" r:id="rId4" imgW="393480" imgH="228600" progId="Equation.DSMT4">
                  <p:embed/>
                  <p:pic>
                    <p:nvPicPr>
                      <p:cNvPr id="0" name=""/>
                      <p:cNvPicPr/>
                      <p:nvPr/>
                    </p:nvPicPr>
                    <p:blipFill>
                      <a:blip r:embed="rId5"/>
                      <a:stretch>
                        <a:fillRect/>
                      </a:stretch>
                    </p:blipFill>
                    <p:spPr>
                      <a:xfrm>
                        <a:off x="1371600" y="2231136"/>
                        <a:ext cx="838200" cy="48669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A4A4AAC-F03D-4782-B6B5-EE3E16CFAD23}"/>
              </a:ext>
            </a:extLst>
          </p:cNvPr>
          <p:cNvSpPr>
            <a:spLocks noGrp="1"/>
          </p:cNvSpPr>
          <p:nvPr>
            <p:ph idx="11"/>
          </p:nvPr>
        </p:nvSpPr>
        <p:spPr>
          <a:xfrm>
            <a:off x="2133600" y="2210010"/>
            <a:ext cx="838200" cy="447637"/>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graphicFrame>
        <p:nvGraphicFramePr>
          <p:cNvPr id="28" name="Object 27">
            <a:extLst>
              <a:ext uri="{FF2B5EF4-FFF2-40B4-BE49-F238E27FC236}">
                <a16:creationId xmlns:a16="http://schemas.microsoft.com/office/drawing/2014/main" id="{D030015D-9599-4690-8A24-971269CACC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0038504"/>
              </p:ext>
            </p:extLst>
          </p:nvPr>
        </p:nvGraphicFramePr>
        <p:xfrm>
          <a:off x="2743200" y="2231136"/>
          <a:ext cx="350012" cy="484632"/>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
                      <p:cNvPicPr/>
                      <p:nvPr/>
                    </p:nvPicPr>
                    <p:blipFill>
                      <a:blip r:embed="rId7"/>
                      <a:stretch>
                        <a:fillRect/>
                      </a:stretch>
                    </p:blipFill>
                    <p:spPr>
                      <a:xfrm>
                        <a:off x="2743200" y="2231136"/>
                        <a:ext cx="350012" cy="48463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8561A29A-55B7-40D3-9A7C-EB7FD4BCCAB8}"/>
              </a:ext>
            </a:extLst>
          </p:cNvPr>
          <p:cNvSpPr>
            <a:spLocks noGrp="1"/>
          </p:cNvSpPr>
          <p:nvPr>
            <p:ph idx="12"/>
          </p:nvPr>
        </p:nvSpPr>
        <p:spPr>
          <a:xfrm>
            <a:off x="3017520" y="2214371"/>
            <a:ext cx="4529348" cy="484631"/>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nonnegative integers with</a:t>
            </a:r>
            <a:endParaRPr lang="en-US" dirty="0"/>
          </a:p>
        </p:txBody>
      </p:sp>
      <p:graphicFrame>
        <p:nvGraphicFramePr>
          <p:cNvPr id="29" name="Object 28">
            <a:extLst>
              <a:ext uri="{FF2B5EF4-FFF2-40B4-BE49-F238E27FC236}">
                <a16:creationId xmlns:a16="http://schemas.microsoft.com/office/drawing/2014/main" id="{19F95DC4-DD0B-469B-9AA7-6D1595186F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79963352"/>
              </p:ext>
            </p:extLst>
          </p:nvPr>
        </p:nvGraphicFramePr>
        <p:xfrm>
          <a:off x="6983413" y="2230438"/>
          <a:ext cx="1911350" cy="485775"/>
        </p:xfrm>
        <a:graphic>
          <a:graphicData uri="http://schemas.openxmlformats.org/presentationml/2006/ole">
            <mc:AlternateContent xmlns:mc="http://schemas.openxmlformats.org/markup-compatibility/2006">
              <mc:Choice xmlns:v="urn:schemas-microsoft-com:vml" Requires="v">
                <p:oleObj name="Equation" r:id="rId8" imgW="901440" imgH="228600" progId="Equation.DSMT4">
                  <p:embed/>
                </p:oleObj>
              </mc:Choice>
              <mc:Fallback>
                <p:oleObj name="Equation" r:id="rId8" imgW="901440" imgH="228600" progId="Equation.DSMT4">
                  <p:embed/>
                  <p:pic>
                    <p:nvPicPr>
                      <p:cNvPr id="0" name=""/>
                      <p:cNvPicPr/>
                      <p:nvPr/>
                    </p:nvPicPr>
                    <p:blipFill>
                      <a:blip r:embed="rId9"/>
                      <a:stretch>
                        <a:fillRect/>
                      </a:stretch>
                    </p:blipFill>
                    <p:spPr>
                      <a:xfrm>
                        <a:off x="6983413" y="2230438"/>
                        <a:ext cx="1911350" cy="48577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7130749-5099-4756-B470-C2DDFD8436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9506454"/>
              </p:ext>
            </p:extLst>
          </p:nvPr>
        </p:nvGraphicFramePr>
        <p:xfrm>
          <a:off x="496824" y="2609088"/>
          <a:ext cx="996188" cy="484632"/>
        </p:xfrm>
        <a:graphic>
          <a:graphicData uri="http://schemas.openxmlformats.org/presentationml/2006/ole">
            <mc:AlternateContent xmlns:mc="http://schemas.openxmlformats.org/markup-compatibility/2006">
              <mc:Choice xmlns:v="urn:schemas-microsoft-com:vml" Requires="v">
                <p:oleObj name="Equation" r:id="rId10" imgW="469800" imgH="228600" progId="Equation.DSMT4">
                  <p:embed/>
                </p:oleObj>
              </mc:Choice>
              <mc:Fallback>
                <p:oleObj name="Equation" r:id="rId10" imgW="469800" imgH="228600" progId="Equation.DSMT4">
                  <p:embed/>
                  <p:pic>
                    <p:nvPicPr>
                      <p:cNvPr id="0" name=""/>
                      <p:cNvPicPr/>
                      <p:nvPr/>
                    </p:nvPicPr>
                    <p:blipFill>
                      <a:blip r:embed="rId11"/>
                      <a:stretch>
                        <a:fillRect/>
                      </a:stretch>
                    </p:blipFill>
                    <p:spPr>
                      <a:xfrm>
                        <a:off x="496824" y="2609088"/>
                        <a:ext cx="996188" cy="48463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9D8D654-C626-404E-B6A5-9734F88CDE2C}"/>
              </a:ext>
            </a:extLst>
          </p:cNvPr>
          <p:cNvSpPr>
            <a:spLocks noGrp="1"/>
          </p:cNvSpPr>
          <p:nvPr>
            <p:ph idx="13"/>
          </p:nvPr>
        </p:nvSpPr>
        <p:spPr>
          <a:xfrm>
            <a:off x="1433195" y="2588588"/>
            <a:ext cx="996188" cy="442108"/>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a:t>
            </a:r>
            <a:endParaRPr lang="en-US" dirty="0"/>
          </a:p>
        </p:txBody>
      </p:sp>
      <p:graphicFrame>
        <p:nvGraphicFramePr>
          <p:cNvPr id="31" name="Object 30">
            <a:extLst>
              <a:ext uri="{FF2B5EF4-FFF2-40B4-BE49-F238E27FC236}">
                <a16:creationId xmlns:a16="http://schemas.microsoft.com/office/drawing/2014/main" id="{43E05846-0DC2-4400-A968-4EA4505FDA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5157019"/>
              </p:ext>
            </p:extLst>
          </p:nvPr>
        </p:nvGraphicFramePr>
        <p:xfrm>
          <a:off x="2048256" y="2606040"/>
          <a:ext cx="1480820" cy="484632"/>
        </p:xfrm>
        <a:graphic>
          <a:graphicData uri="http://schemas.openxmlformats.org/presentationml/2006/ole">
            <mc:AlternateContent xmlns:mc="http://schemas.openxmlformats.org/markup-compatibility/2006">
              <mc:Choice xmlns:v="urn:schemas-microsoft-com:vml" Requires="v">
                <p:oleObj name="Equation" r:id="rId12" imgW="698400" imgH="228600" progId="Equation.DSMT4">
                  <p:embed/>
                </p:oleObj>
              </mc:Choice>
              <mc:Fallback>
                <p:oleObj name="Equation" r:id="rId12" imgW="698400" imgH="228600" progId="Equation.DSMT4">
                  <p:embed/>
                  <p:pic>
                    <p:nvPicPr>
                      <p:cNvPr id="0" name=""/>
                      <p:cNvPicPr/>
                      <p:nvPr/>
                    </p:nvPicPr>
                    <p:blipFill>
                      <a:blip r:embed="rId13"/>
                      <a:stretch>
                        <a:fillRect/>
                      </a:stretch>
                    </p:blipFill>
                    <p:spPr>
                      <a:xfrm>
                        <a:off x="2048256" y="2606040"/>
                        <a:ext cx="1480820" cy="48463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1C9D562-0B67-4C74-B5B3-0851CA18DC38}"/>
              </a:ext>
            </a:extLst>
          </p:cNvPr>
          <p:cNvSpPr>
            <a:spLocks noGrp="1"/>
          </p:cNvSpPr>
          <p:nvPr>
            <p:ph idx="14"/>
          </p:nvPr>
        </p:nvSpPr>
        <p:spPr>
          <a:xfrm>
            <a:off x="457454" y="3060730"/>
            <a:ext cx="7521448" cy="510542"/>
          </a:xfrm>
        </p:spPr>
        <p:txBody>
          <a:bodyPr/>
          <a:lstStyle/>
          <a:p>
            <a:r>
              <a:rPr kumimoji="0" lang="en-US" sz="25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number of solutions is the coefficient of</a:t>
            </a:r>
            <a:endParaRPr lang="en-US" dirty="0"/>
          </a:p>
        </p:txBody>
      </p:sp>
      <p:graphicFrame>
        <p:nvGraphicFramePr>
          <p:cNvPr id="32" name="Object 31">
            <a:extLst>
              <a:ext uri="{FF2B5EF4-FFF2-40B4-BE49-F238E27FC236}">
                <a16:creationId xmlns:a16="http://schemas.microsoft.com/office/drawing/2014/main" id="{956B858F-7F89-42B8-A298-D91CD89E6B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9064521"/>
              </p:ext>
            </p:extLst>
          </p:nvPr>
        </p:nvGraphicFramePr>
        <p:xfrm>
          <a:off x="7494270" y="3044952"/>
          <a:ext cx="466344" cy="411480"/>
        </p:xfrm>
        <a:graphic>
          <a:graphicData uri="http://schemas.openxmlformats.org/presentationml/2006/ole">
            <mc:AlternateContent xmlns:mc="http://schemas.openxmlformats.org/markup-compatibility/2006">
              <mc:Choice xmlns:v="urn:schemas-microsoft-com:vml" Requires="v">
                <p:oleObj name="Equation" r:id="rId14" imgW="215640" imgH="190440" progId="Equation.DSMT4">
                  <p:embed/>
                </p:oleObj>
              </mc:Choice>
              <mc:Fallback>
                <p:oleObj name="Equation" r:id="rId14" imgW="215640" imgH="190440" progId="Equation.DSMT4">
                  <p:embed/>
                  <p:pic>
                    <p:nvPicPr>
                      <p:cNvPr id="0" name=""/>
                      <p:cNvPicPr/>
                      <p:nvPr/>
                    </p:nvPicPr>
                    <p:blipFill>
                      <a:blip r:embed="rId15"/>
                      <a:stretch>
                        <a:fillRect/>
                      </a:stretch>
                    </p:blipFill>
                    <p:spPr>
                      <a:xfrm>
                        <a:off x="7494270" y="3044952"/>
                        <a:ext cx="466344" cy="41148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0367F477-59C7-4C31-8133-53E9987F7FD5}"/>
              </a:ext>
            </a:extLst>
          </p:cNvPr>
          <p:cNvSpPr>
            <a:spLocks noGrp="1"/>
          </p:cNvSpPr>
          <p:nvPr>
            <p:ph idx="15"/>
          </p:nvPr>
        </p:nvSpPr>
        <p:spPr>
          <a:xfrm>
            <a:off x="7884795" y="3044505"/>
            <a:ext cx="1143000" cy="410003"/>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in the</a:t>
            </a:r>
            <a:endParaRPr lang="en-US" dirty="0"/>
          </a:p>
        </p:txBody>
      </p:sp>
      <p:sp>
        <p:nvSpPr>
          <p:cNvPr id="10" name="Content Placeholder 9">
            <a:extLst>
              <a:ext uri="{FF2B5EF4-FFF2-40B4-BE49-F238E27FC236}">
                <a16:creationId xmlns:a16="http://schemas.microsoft.com/office/drawing/2014/main" id="{7EE57284-F686-4618-860D-C46D8C5DC57A}"/>
              </a:ext>
            </a:extLst>
          </p:cNvPr>
          <p:cNvSpPr>
            <a:spLocks noGrp="1"/>
          </p:cNvSpPr>
          <p:nvPr>
            <p:ph idx="16"/>
          </p:nvPr>
        </p:nvSpPr>
        <p:spPr>
          <a:xfrm>
            <a:off x="467424" y="3442526"/>
            <a:ext cx="2208784" cy="547939"/>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5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expansion of </a:t>
            </a:r>
          </a:p>
        </p:txBody>
      </p:sp>
      <p:graphicFrame>
        <p:nvGraphicFramePr>
          <p:cNvPr id="33" name="Object 32">
            <a:extLst>
              <a:ext uri="{FF2B5EF4-FFF2-40B4-BE49-F238E27FC236}">
                <a16:creationId xmlns:a16="http://schemas.microsoft.com/office/drawing/2014/main" id="{1438F41E-97D4-4292-B1CA-7543FD7707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76432470"/>
              </p:ext>
            </p:extLst>
          </p:nvPr>
        </p:nvGraphicFramePr>
        <p:xfrm>
          <a:off x="496824" y="3868896"/>
          <a:ext cx="6658495" cy="548640"/>
        </p:xfrm>
        <a:graphic>
          <a:graphicData uri="http://schemas.openxmlformats.org/presentationml/2006/ole">
            <mc:AlternateContent xmlns:mc="http://schemas.openxmlformats.org/markup-compatibility/2006">
              <mc:Choice xmlns:v="urn:schemas-microsoft-com:vml" Requires="v">
                <p:oleObj name="Equation" r:id="rId16" imgW="3390840" imgH="279360" progId="Equation.DSMT4">
                  <p:embed/>
                </p:oleObj>
              </mc:Choice>
              <mc:Fallback>
                <p:oleObj name="Equation" r:id="rId16" imgW="3390840" imgH="279360" progId="Equation.DSMT4">
                  <p:embed/>
                  <p:pic>
                    <p:nvPicPr>
                      <p:cNvPr id="0" name=""/>
                      <p:cNvPicPr/>
                      <p:nvPr/>
                    </p:nvPicPr>
                    <p:blipFill>
                      <a:blip r:embed="rId17"/>
                      <a:stretch>
                        <a:fillRect/>
                      </a:stretch>
                    </p:blipFill>
                    <p:spPr>
                      <a:xfrm>
                        <a:off x="496824" y="3868896"/>
                        <a:ext cx="6658495" cy="54864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76C61337-5261-4830-8B05-D09F9D4509AB}"/>
              </a:ext>
            </a:extLst>
          </p:cNvPr>
          <p:cNvSpPr>
            <a:spLocks noGrp="1"/>
          </p:cNvSpPr>
          <p:nvPr>
            <p:ph idx="17"/>
          </p:nvPr>
        </p:nvSpPr>
        <p:spPr>
          <a:xfrm>
            <a:off x="467424" y="4339949"/>
            <a:ext cx="8570595" cy="798828"/>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This follows because a term equal to is obtained in the product by picking a term in the first sum</a:t>
            </a:r>
            <a:endParaRPr lang="en-US" dirty="0"/>
          </a:p>
        </p:txBody>
      </p:sp>
      <p:graphicFrame>
        <p:nvGraphicFramePr>
          <p:cNvPr id="34" name="Object 33">
            <a:extLst>
              <a:ext uri="{FF2B5EF4-FFF2-40B4-BE49-F238E27FC236}">
                <a16:creationId xmlns:a16="http://schemas.microsoft.com/office/drawing/2014/main" id="{5E15F464-FD95-4157-A28B-D0B3622D95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62751445"/>
              </p:ext>
            </p:extLst>
          </p:nvPr>
        </p:nvGraphicFramePr>
        <p:xfrm>
          <a:off x="4782312" y="4690872"/>
          <a:ext cx="598663" cy="484632"/>
        </p:xfrm>
        <a:graphic>
          <a:graphicData uri="http://schemas.openxmlformats.org/presentationml/2006/ole">
            <mc:AlternateContent xmlns:mc="http://schemas.openxmlformats.org/markup-compatibility/2006">
              <mc:Choice xmlns:v="urn:schemas-microsoft-com:vml" Requires="v">
                <p:oleObj name="Equation" r:id="rId18" imgW="266400" imgH="215640" progId="Equation.DSMT4">
                  <p:embed/>
                </p:oleObj>
              </mc:Choice>
              <mc:Fallback>
                <p:oleObj name="Equation" r:id="rId18" imgW="266400" imgH="215640" progId="Equation.DSMT4">
                  <p:embed/>
                  <p:pic>
                    <p:nvPicPr>
                      <p:cNvPr id="0" name=""/>
                      <p:cNvPicPr/>
                      <p:nvPr/>
                    </p:nvPicPr>
                    <p:blipFill>
                      <a:blip r:embed="rId19"/>
                      <a:stretch>
                        <a:fillRect/>
                      </a:stretch>
                    </p:blipFill>
                    <p:spPr>
                      <a:xfrm>
                        <a:off x="4782312" y="4690872"/>
                        <a:ext cx="598663" cy="48463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50C6387E-314E-4D36-91E9-2C3D30CF394A}"/>
              </a:ext>
            </a:extLst>
          </p:cNvPr>
          <p:cNvSpPr>
            <a:spLocks noGrp="1"/>
          </p:cNvSpPr>
          <p:nvPr>
            <p:ph idx="18"/>
          </p:nvPr>
        </p:nvSpPr>
        <p:spPr>
          <a:xfrm>
            <a:off x="5294376" y="4724675"/>
            <a:ext cx="3657600" cy="475890"/>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 term in the second sum</a:t>
            </a:r>
            <a:endParaRPr lang="en-US" dirty="0"/>
          </a:p>
        </p:txBody>
      </p:sp>
      <p:graphicFrame>
        <p:nvGraphicFramePr>
          <p:cNvPr id="35" name="Object 34">
            <a:extLst>
              <a:ext uri="{FF2B5EF4-FFF2-40B4-BE49-F238E27FC236}">
                <a16:creationId xmlns:a16="http://schemas.microsoft.com/office/drawing/2014/main" id="{1BC54A5E-A801-4BD2-913E-B2CE04D2C2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3328083"/>
              </p:ext>
            </p:extLst>
          </p:nvPr>
        </p:nvGraphicFramePr>
        <p:xfrm>
          <a:off x="502920" y="5077968"/>
          <a:ext cx="627171" cy="484632"/>
        </p:xfrm>
        <a:graphic>
          <a:graphicData uri="http://schemas.openxmlformats.org/presentationml/2006/ole">
            <mc:AlternateContent xmlns:mc="http://schemas.openxmlformats.org/markup-compatibility/2006">
              <mc:Choice xmlns:v="urn:schemas-microsoft-com:vml" Requires="v">
                <p:oleObj name="Equation" r:id="rId20" imgW="279360" imgH="215640" progId="Equation.DSMT4">
                  <p:embed/>
                </p:oleObj>
              </mc:Choice>
              <mc:Fallback>
                <p:oleObj name="Equation" r:id="rId20" imgW="279360" imgH="215640" progId="Equation.DSMT4">
                  <p:embed/>
                  <p:pic>
                    <p:nvPicPr>
                      <p:cNvPr id="0" name=""/>
                      <p:cNvPicPr/>
                      <p:nvPr/>
                    </p:nvPicPr>
                    <p:blipFill>
                      <a:blip r:embed="rId21"/>
                      <a:stretch>
                        <a:fillRect/>
                      </a:stretch>
                    </p:blipFill>
                    <p:spPr>
                      <a:xfrm>
                        <a:off x="502920" y="5077968"/>
                        <a:ext cx="627171" cy="484632"/>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240A239-B0F4-4F85-83FC-13477CCCBD51}"/>
              </a:ext>
            </a:extLst>
          </p:cNvPr>
          <p:cNvSpPr>
            <a:spLocks noGrp="1"/>
          </p:cNvSpPr>
          <p:nvPr>
            <p:ph idx="19"/>
          </p:nvPr>
        </p:nvSpPr>
        <p:spPr>
          <a:xfrm>
            <a:off x="1042416" y="5107990"/>
            <a:ext cx="4134358" cy="478536"/>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and a term in the third sum</a:t>
            </a:r>
            <a:endParaRPr lang="en-US" dirty="0"/>
          </a:p>
        </p:txBody>
      </p:sp>
      <p:graphicFrame>
        <p:nvGraphicFramePr>
          <p:cNvPr id="36" name="Object 35">
            <a:extLst>
              <a:ext uri="{FF2B5EF4-FFF2-40B4-BE49-F238E27FC236}">
                <a16:creationId xmlns:a16="http://schemas.microsoft.com/office/drawing/2014/main" id="{4C89CBD3-7A6E-49AF-B949-6B2C26A32B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5359236"/>
              </p:ext>
            </p:extLst>
          </p:nvPr>
        </p:nvGraphicFramePr>
        <p:xfrm>
          <a:off x="4681728" y="5077968"/>
          <a:ext cx="598663" cy="484632"/>
        </p:xfrm>
        <a:graphic>
          <a:graphicData uri="http://schemas.openxmlformats.org/presentationml/2006/ole">
            <mc:AlternateContent xmlns:mc="http://schemas.openxmlformats.org/markup-compatibility/2006">
              <mc:Choice xmlns:v="urn:schemas-microsoft-com:vml" Requires="v">
                <p:oleObj name="Equation" r:id="rId22" imgW="266400" imgH="215640" progId="Equation.DSMT4">
                  <p:embed/>
                </p:oleObj>
              </mc:Choice>
              <mc:Fallback>
                <p:oleObj name="Equation" r:id="rId22" imgW="266400" imgH="215640" progId="Equation.DSMT4">
                  <p:embed/>
                  <p:pic>
                    <p:nvPicPr>
                      <p:cNvPr id="0" name=""/>
                      <p:cNvPicPr/>
                      <p:nvPr/>
                    </p:nvPicPr>
                    <p:blipFill>
                      <a:blip r:embed="rId23"/>
                      <a:stretch>
                        <a:fillRect/>
                      </a:stretch>
                    </p:blipFill>
                    <p:spPr>
                      <a:xfrm>
                        <a:off x="4681728" y="5077968"/>
                        <a:ext cx="598663" cy="48463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8F6C339-9CCF-44F5-9D7F-0E53CAD6E297}"/>
              </a:ext>
            </a:extLst>
          </p:cNvPr>
          <p:cNvSpPr>
            <a:spLocks noGrp="1"/>
          </p:cNvSpPr>
          <p:nvPr>
            <p:ph idx="20"/>
          </p:nvPr>
        </p:nvSpPr>
        <p:spPr>
          <a:xfrm>
            <a:off x="5181600" y="5108072"/>
            <a:ext cx="1219200" cy="516316"/>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where</a:t>
            </a:r>
            <a:endParaRPr lang="en-US" dirty="0"/>
          </a:p>
        </p:txBody>
      </p:sp>
      <p:graphicFrame>
        <p:nvGraphicFramePr>
          <p:cNvPr id="37" name="Object 36">
            <a:extLst>
              <a:ext uri="{FF2B5EF4-FFF2-40B4-BE49-F238E27FC236}">
                <a16:creationId xmlns:a16="http://schemas.microsoft.com/office/drawing/2014/main" id="{09E26523-6DE8-4A58-B3B6-2AD579E7EB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442825"/>
              </p:ext>
            </p:extLst>
          </p:nvPr>
        </p:nvGraphicFramePr>
        <p:xfrm>
          <a:off x="6135624" y="5138928"/>
          <a:ext cx="2153920" cy="484632"/>
        </p:xfrm>
        <a:graphic>
          <a:graphicData uri="http://schemas.openxmlformats.org/presentationml/2006/ole">
            <mc:AlternateContent xmlns:mc="http://schemas.openxmlformats.org/markup-compatibility/2006">
              <mc:Choice xmlns:v="urn:schemas-microsoft-com:vml" Requires="v">
                <p:oleObj name="Equation" r:id="rId24" imgW="1015920" imgH="228600" progId="Equation.DSMT4">
                  <p:embed/>
                </p:oleObj>
              </mc:Choice>
              <mc:Fallback>
                <p:oleObj name="Equation" r:id="rId24" imgW="1015920" imgH="228600" progId="Equation.DSMT4">
                  <p:embed/>
                  <p:pic>
                    <p:nvPicPr>
                      <p:cNvPr id="0" name=""/>
                      <p:cNvPicPr/>
                      <p:nvPr/>
                    </p:nvPicPr>
                    <p:blipFill>
                      <a:blip r:embed="rId25"/>
                      <a:stretch>
                        <a:fillRect/>
                      </a:stretch>
                    </p:blipFill>
                    <p:spPr>
                      <a:xfrm>
                        <a:off x="6135624" y="5138928"/>
                        <a:ext cx="2153920" cy="484632"/>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DF6E9C81-C605-4F0A-89FA-A84A69B0B318}"/>
              </a:ext>
            </a:extLst>
          </p:cNvPr>
          <p:cNvSpPr>
            <a:spLocks noGrp="1"/>
          </p:cNvSpPr>
          <p:nvPr>
            <p:ph idx="21"/>
          </p:nvPr>
        </p:nvSpPr>
        <p:spPr>
          <a:xfrm>
            <a:off x="454660" y="5562600"/>
            <a:ext cx="6781800" cy="452001"/>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There are three solutions since the coefficient of</a:t>
            </a:r>
            <a:endParaRPr lang="en-US" dirty="0"/>
          </a:p>
        </p:txBody>
      </p:sp>
      <p:graphicFrame>
        <p:nvGraphicFramePr>
          <p:cNvPr id="38" name="Object 37">
            <a:extLst>
              <a:ext uri="{FF2B5EF4-FFF2-40B4-BE49-F238E27FC236}">
                <a16:creationId xmlns:a16="http://schemas.microsoft.com/office/drawing/2014/main" id="{E5C0CA01-49D0-4544-9337-4C32BAD136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0341601"/>
              </p:ext>
            </p:extLst>
          </p:nvPr>
        </p:nvGraphicFramePr>
        <p:xfrm>
          <a:off x="6803136" y="5541264"/>
          <a:ext cx="466344" cy="411480"/>
        </p:xfrm>
        <a:graphic>
          <a:graphicData uri="http://schemas.openxmlformats.org/presentationml/2006/ole">
            <mc:AlternateContent xmlns:mc="http://schemas.openxmlformats.org/markup-compatibility/2006">
              <mc:Choice xmlns:v="urn:schemas-microsoft-com:vml" Requires="v">
                <p:oleObj name="Equation" r:id="rId26" imgW="215640" imgH="190440" progId="Equation.DSMT4">
                  <p:embed/>
                </p:oleObj>
              </mc:Choice>
              <mc:Fallback>
                <p:oleObj name="Equation" r:id="rId26" imgW="215640" imgH="190440" progId="Equation.DSMT4">
                  <p:embed/>
                  <p:pic>
                    <p:nvPicPr>
                      <p:cNvPr id="0" name=""/>
                      <p:cNvPicPr/>
                      <p:nvPr/>
                    </p:nvPicPr>
                    <p:blipFill>
                      <a:blip r:embed="rId27"/>
                      <a:stretch>
                        <a:fillRect/>
                      </a:stretch>
                    </p:blipFill>
                    <p:spPr>
                      <a:xfrm>
                        <a:off x="6803136" y="5541264"/>
                        <a:ext cx="466344" cy="41148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63293BD7-D132-45CC-8855-91D55727603A}"/>
              </a:ext>
            </a:extLst>
          </p:cNvPr>
          <p:cNvSpPr>
            <a:spLocks noGrp="1"/>
          </p:cNvSpPr>
          <p:nvPr>
            <p:ph idx="22"/>
          </p:nvPr>
        </p:nvSpPr>
        <p:spPr>
          <a:xfrm>
            <a:off x="7168896" y="5562600"/>
            <a:ext cx="1153414" cy="484037"/>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in the</a:t>
            </a:r>
            <a:endParaRPr lang="en-US" dirty="0"/>
          </a:p>
        </p:txBody>
      </p:sp>
      <p:sp>
        <p:nvSpPr>
          <p:cNvPr id="17" name="Content Placeholder 16">
            <a:extLst>
              <a:ext uri="{FF2B5EF4-FFF2-40B4-BE49-F238E27FC236}">
                <a16:creationId xmlns:a16="http://schemas.microsoft.com/office/drawing/2014/main" id="{CCCAD495-1DE0-4810-85CD-4AAA7608F7DF}"/>
              </a:ext>
            </a:extLst>
          </p:cNvPr>
          <p:cNvSpPr>
            <a:spLocks noGrp="1"/>
          </p:cNvSpPr>
          <p:nvPr>
            <p:ph idx="23"/>
          </p:nvPr>
        </p:nvSpPr>
        <p:spPr>
          <a:xfrm>
            <a:off x="467424" y="5947143"/>
            <a:ext cx="2057400" cy="510542"/>
          </a:xfrm>
        </p:spPr>
        <p:txBody>
          <a:bodyPr/>
          <a:lstStyle/>
          <a:p>
            <a:r>
              <a:rPr kumimoji="0" lang="en-US" sz="25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product is 3.</a:t>
            </a:r>
            <a:endParaRPr lang="en-US" dirty="0"/>
          </a:p>
        </p:txBody>
      </p:sp>
      <p:sp>
        <p:nvSpPr>
          <p:cNvPr id="25" name="Slide Number Placeholder 5">
            <a:extLst>
              <a:ext uri="{FF2B5EF4-FFF2-40B4-BE49-F238E27FC236}">
                <a16:creationId xmlns:a16="http://schemas.microsoft.com/office/drawing/2014/main" id="{26E8FF9E-2528-4B4C-8D1C-F064A7C55EF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51</a:t>
            </a:fld>
            <a:endParaRPr lang="en-US" dirty="0">
              <a:solidFill>
                <a:schemeClr val="bg1"/>
              </a:solidFill>
              <a:latin typeface="Calibri (Body)"/>
            </a:endParaRPr>
          </a:p>
        </p:txBody>
      </p:sp>
    </p:spTree>
    <p:extLst>
      <p:ext uri="{BB962C8B-B14F-4D97-AF65-F5344CB8AC3E}">
        <p14:creationId xmlns:p14="http://schemas.microsoft.com/office/powerpoint/2010/main" val="2214885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D7A4-7221-4CF3-AF77-C495C48A2A9B}"/>
              </a:ext>
            </a:extLst>
          </p:cNvPr>
          <p:cNvSpPr>
            <a:spLocks noGrp="1"/>
          </p:cNvSpPr>
          <p:nvPr>
            <p:ph type="title"/>
          </p:nvPr>
        </p:nvSpPr>
        <p:spPr/>
        <p:txBody>
          <a:bodyPr/>
          <a:lstStyle/>
          <a:p>
            <a:r>
              <a:rPr lang="en-US" dirty="0">
                <a:latin typeface="+mj-lt"/>
              </a:rPr>
              <a:t>Counting Problems and Generating Functions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DDAF1512-C2F5-4D8D-B230-B9FE2599643B}"/>
              </a:ext>
            </a:extLst>
          </p:cNvPr>
          <p:cNvSpPr>
            <a:spLocks noGrp="1"/>
          </p:cNvSpPr>
          <p:nvPr>
            <p:ph idx="1"/>
          </p:nvPr>
        </p:nvSpPr>
        <p:spPr>
          <a:xfrm>
            <a:off x="457200" y="1295400"/>
            <a:ext cx="8077200" cy="1638300"/>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Use generating functions to find the number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-combinations of a set 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i.e.,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err="1">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Each of the n elements in the set contributes the term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to the generating function</a:t>
            </a:r>
          </a:p>
        </p:txBody>
      </p:sp>
      <p:sp>
        <p:nvSpPr>
          <p:cNvPr id="4" name="Content Placeholder 3" hidden="1">
            <a:extLst>
              <a:ext uri="{FF2B5EF4-FFF2-40B4-BE49-F238E27FC236}">
                <a16:creationId xmlns:a16="http://schemas.microsoft.com/office/drawing/2014/main" id="{7E579085-B105-4434-A40D-03E70E02198B}"/>
              </a:ext>
            </a:extLst>
          </p:cNvPr>
          <p:cNvSpPr>
            <a:spLocks noGrp="1"/>
          </p:cNvSpPr>
          <p:nvPr>
            <p:ph idx="10"/>
          </p:nvPr>
        </p:nvSpPr>
        <p:spPr/>
        <p:txBody>
          <a:bodyPr/>
          <a:lstStyle/>
          <a:p>
            <a:endParaRPr lang="en-US"/>
          </a:p>
        </p:txBody>
      </p:sp>
      <p:graphicFrame>
        <p:nvGraphicFramePr>
          <p:cNvPr id="10" name="Object 9">
            <a:extLst>
              <a:ext uri="{FF2B5EF4-FFF2-40B4-BE49-F238E27FC236}">
                <a16:creationId xmlns:a16="http://schemas.microsoft.com/office/drawing/2014/main" id="{BF9C13CB-241E-443E-A3B3-E2DD1B3920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0198271"/>
              </p:ext>
            </p:extLst>
          </p:nvPr>
        </p:nvGraphicFramePr>
        <p:xfrm>
          <a:off x="3484046" y="2906268"/>
          <a:ext cx="2134130" cy="557784"/>
        </p:xfrm>
        <a:graphic>
          <a:graphicData uri="http://schemas.openxmlformats.org/presentationml/2006/ole">
            <mc:AlternateContent xmlns:mc="http://schemas.openxmlformats.org/markup-compatibility/2006">
              <mc:Choice xmlns:v="urn:schemas-microsoft-com:vml" Requires="v">
                <p:oleObj name="Equation" r:id="rId2" imgW="1117440" imgH="291960" progId="Equation.DSMT4">
                  <p:embed/>
                </p:oleObj>
              </mc:Choice>
              <mc:Fallback>
                <p:oleObj name="Equation" r:id="rId2" imgW="1117440" imgH="291960" progId="Equation.DSMT4">
                  <p:embed/>
                  <p:pic>
                    <p:nvPicPr>
                      <p:cNvPr id="0" name=""/>
                      <p:cNvPicPr/>
                      <p:nvPr/>
                    </p:nvPicPr>
                    <p:blipFill>
                      <a:blip r:embed="rId3"/>
                      <a:stretch>
                        <a:fillRect/>
                      </a:stretch>
                    </p:blipFill>
                    <p:spPr>
                      <a:xfrm>
                        <a:off x="3484046" y="2906268"/>
                        <a:ext cx="2134130" cy="55778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B3BA7A4-1123-4BAC-B316-DCF9B1F95A0D}"/>
              </a:ext>
            </a:extLst>
          </p:cNvPr>
          <p:cNvSpPr>
            <a:spLocks noGrp="1"/>
          </p:cNvSpPr>
          <p:nvPr>
            <p:ph idx="11"/>
          </p:nvPr>
        </p:nvSpPr>
        <p:spPr>
          <a:xfrm>
            <a:off x="457200" y="3429000"/>
            <a:ext cx="1595438" cy="475654"/>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a:t>
            </a:r>
          </a:p>
        </p:txBody>
      </p:sp>
      <p:graphicFrame>
        <p:nvGraphicFramePr>
          <p:cNvPr id="20" name="Object 19">
            <a:extLst>
              <a:ext uri="{FF2B5EF4-FFF2-40B4-BE49-F238E27FC236}">
                <a16:creationId xmlns:a16="http://schemas.microsoft.com/office/drawing/2014/main" id="{65262D2D-D17E-4AB9-9A36-DBB27751FF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2654775"/>
              </p:ext>
            </p:extLst>
          </p:nvPr>
        </p:nvGraphicFramePr>
        <p:xfrm>
          <a:off x="1344836" y="3392424"/>
          <a:ext cx="1699672" cy="512230"/>
        </p:xfrm>
        <a:graphic>
          <a:graphicData uri="http://schemas.openxmlformats.org/presentationml/2006/ole">
            <mc:AlternateContent xmlns:mc="http://schemas.openxmlformats.org/markup-compatibility/2006">
              <mc:Choice xmlns:v="urn:schemas-microsoft-com:vml" Requires="v">
                <p:oleObj name="Equation" r:id="rId4" imgW="927000" imgH="279360" progId="Equation.DSMT4">
                  <p:embed/>
                </p:oleObj>
              </mc:Choice>
              <mc:Fallback>
                <p:oleObj name="Equation" r:id="rId4" imgW="927000" imgH="279360" progId="Equation.DSMT4">
                  <p:embed/>
                  <p:pic>
                    <p:nvPicPr>
                      <p:cNvPr id="0" name=""/>
                      <p:cNvPicPr/>
                      <p:nvPr/>
                    </p:nvPicPr>
                    <p:blipFill>
                      <a:blip r:embed="rId5"/>
                      <a:stretch>
                        <a:fillRect/>
                      </a:stretch>
                    </p:blipFill>
                    <p:spPr>
                      <a:xfrm>
                        <a:off x="1344836" y="3392424"/>
                        <a:ext cx="1699672" cy="51223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597EE03-CE0E-486E-A67E-B3E94051675E}"/>
              </a:ext>
            </a:extLst>
          </p:cNvPr>
          <p:cNvSpPr>
            <a:spLocks noGrp="1"/>
          </p:cNvSpPr>
          <p:nvPr>
            <p:ph idx="12"/>
          </p:nvPr>
        </p:nvSpPr>
        <p:spPr>
          <a:xfrm>
            <a:off x="2999232" y="3429000"/>
            <a:ext cx="5287254" cy="522702"/>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is the generating function for</a:t>
            </a:r>
            <a:endParaRPr lang="en-US" dirty="0"/>
          </a:p>
        </p:txBody>
      </p:sp>
      <p:graphicFrame>
        <p:nvGraphicFramePr>
          <p:cNvPr id="21" name="Object 20">
            <a:extLst>
              <a:ext uri="{FF2B5EF4-FFF2-40B4-BE49-F238E27FC236}">
                <a16:creationId xmlns:a16="http://schemas.microsoft.com/office/drawing/2014/main" id="{54EA8634-17E5-4F99-A726-D15B5F3158A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3145476"/>
              </p:ext>
            </p:extLst>
          </p:nvPr>
        </p:nvGraphicFramePr>
        <p:xfrm>
          <a:off x="8041455" y="3395472"/>
          <a:ext cx="721545" cy="566928"/>
        </p:xfrm>
        <a:graphic>
          <a:graphicData uri="http://schemas.openxmlformats.org/presentationml/2006/ole">
            <mc:AlternateContent xmlns:mc="http://schemas.openxmlformats.org/markup-compatibility/2006">
              <mc:Choice xmlns:v="urn:schemas-microsoft-com:vml" Requires="v">
                <p:oleObj name="Equation" r:id="rId6" imgW="355320" imgH="279360" progId="Equation.DSMT4">
                  <p:embed/>
                </p:oleObj>
              </mc:Choice>
              <mc:Fallback>
                <p:oleObj name="Equation" r:id="rId6" imgW="355320" imgH="279360" progId="Equation.DSMT4">
                  <p:embed/>
                  <p:pic>
                    <p:nvPicPr>
                      <p:cNvPr id="0" name=""/>
                      <p:cNvPicPr/>
                      <p:nvPr/>
                    </p:nvPicPr>
                    <p:blipFill>
                      <a:blip r:embed="rId7"/>
                      <a:stretch>
                        <a:fillRect/>
                      </a:stretch>
                    </p:blipFill>
                    <p:spPr>
                      <a:xfrm>
                        <a:off x="8041455" y="3395472"/>
                        <a:ext cx="721545" cy="56692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E9152803-FDD5-4FEB-8A82-AE7DC1BE1089}"/>
              </a:ext>
            </a:extLst>
          </p:cNvPr>
          <p:cNvSpPr>
            <a:spLocks noGrp="1"/>
          </p:cNvSpPr>
          <p:nvPr>
            <p:ph idx="13"/>
          </p:nvPr>
        </p:nvSpPr>
        <p:spPr>
          <a:xfrm>
            <a:off x="457200" y="3778312"/>
            <a:ext cx="1143000" cy="488888"/>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endParaRPr lang="en-US" dirty="0"/>
          </a:p>
        </p:txBody>
      </p:sp>
      <p:graphicFrame>
        <p:nvGraphicFramePr>
          <p:cNvPr id="22" name="Object 21">
            <a:extLst>
              <a:ext uri="{FF2B5EF4-FFF2-40B4-BE49-F238E27FC236}">
                <a16:creationId xmlns:a16="http://schemas.microsoft.com/office/drawing/2014/main" id="{D5CA79DC-804A-455D-BA6C-425158D6F1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9519107"/>
              </p:ext>
            </p:extLst>
          </p:nvPr>
        </p:nvGraphicFramePr>
        <p:xfrm>
          <a:off x="1333670" y="3794760"/>
          <a:ext cx="373860" cy="398784"/>
        </p:xfrm>
        <a:graphic>
          <a:graphicData uri="http://schemas.openxmlformats.org/presentationml/2006/ole">
            <mc:AlternateContent xmlns:mc="http://schemas.openxmlformats.org/markup-compatibility/2006">
              <mc:Choice xmlns:v="urn:schemas-microsoft-com:vml" Requires="v">
                <p:oleObj name="Equation" r:id="rId8" imgW="190440" imgH="203040" progId="Equation.DSMT4">
                  <p:embed/>
                </p:oleObj>
              </mc:Choice>
              <mc:Fallback>
                <p:oleObj name="Equation" r:id="rId8" imgW="190440" imgH="203040" progId="Equation.DSMT4">
                  <p:embed/>
                  <p:pic>
                    <p:nvPicPr>
                      <p:cNvPr id="0" name=""/>
                      <p:cNvPicPr/>
                      <p:nvPr/>
                    </p:nvPicPr>
                    <p:blipFill>
                      <a:blip r:embed="rId9"/>
                      <a:stretch>
                        <a:fillRect/>
                      </a:stretch>
                    </p:blipFill>
                    <p:spPr>
                      <a:xfrm>
                        <a:off x="1333670" y="3794760"/>
                        <a:ext cx="373860" cy="39878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A89C16A-7918-404E-8B65-6299D3EE398D}"/>
              </a:ext>
            </a:extLst>
          </p:cNvPr>
          <p:cNvSpPr>
            <a:spLocks noGrp="1"/>
          </p:cNvSpPr>
          <p:nvPr>
            <p:ph idx="14"/>
          </p:nvPr>
        </p:nvSpPr>
        <p:spPr>
          <a:xfrm>
            <a:off x="1636794" y="3796533"/>
            <a:ext cx="7038840" cy="522702"/>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represents the number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k</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-combinations of a set</a:t>
            </a:r>
            <a:endParaRPr lang="en-US" dirty="0"/>
          </a:p>
        </p:txBody>
      </p:sp>
      <p:sp>
        <p:nvSpPr>
          <p:cNvPr id="9" name="Content Placeholder 8">
            <a:extLst>
              <a:ext uri="{FF2B5EF4-FFF2-40B4-BE49-F238E27FC236}">
                <a16:creationId xmlns:a16="http://schemas.microsoft.com/office/drawing/2014/main" id="{B0D41434-D8FA-49B5-8FE0-384EECB2D861}"/>
              </a:ext>
            </a:extLst>
          </p:cNvPr>
          <p:cNvSpPr>
            <a:spLocks noGrp="1"/>
          </p:cNvSpPr>
          <p:nvPr>
            <p:ph idx="15"/>
          </p:nvPr>
        </p:nvSpPr>
        <p:spPr>
          <a:xfrm>
            <a:off x="457200" y="4147650"/>
            <a:ext cx="4953000" cy="975518"/>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with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elements.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the binomial theorem, we have</a:t>
            </a:r>
          </a:p>
        </p:txBody>
      </p:sp>
      <p:graphicFrame>
        <p:nvGraphicFramePr>
          <p:cNvPr id="16" name="Object 5">
            <a:extLst>
              <a:ext uri="{FF2B5EF4-FFF2-40B4-BE49-F238E27FC236}">
                <a16:creationId xmlns:a16="http://schemas.microsoft.com/office/drawing/2014/main" id="{3F4E1F66-F0BD-44C4-8EFE-15F75F8354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5895116"/>
              </p:ext>
            </p:extLst>
          </p:nvPr>
        </p:nvGraphicFramePr>
        <p:xfrm>
          <a:off x="5181600" y="4459478"/>
          <a:ext cx="1862137" cy="811384"/>
        </p:xfrm>
        <a:graphic>
          <a:graphicData uri="http://schemas.openxmlformats.org/presentationml/2006/ole">
            <mc:AlternateContent xmlns:mc="http://schemas.openxmlformats.org/markup-compatibility/2006">
              <mc:Choice xmlns:v="urn:schemas-microsoft-com:vml" Requires="v">
                <p:oleObj name="Equation" r:id="rId10" imgW="990360" imgH="431640" progId="Equation.DSMT4">
                  <p:embed/>
                </p:oleObj>
              </mc:Choice>
              <mc:Fallback>
                <p:oleObj name="Equation" r:id="rId10" imgW="990360" imgH="431640" progId="Equation.DSMT4">
                  <p:embed/>
                  <p:pic>
                    <p:nvPicPr>
                      <p:cNvPr id="10" name="Object 5">
                        <a:extLst>
                          <a:ext uri="{C183D7F6-B498-43B3-948B-1728B52AA6E4}">
                            <adec:decorative xmlns:adec="http://schemas.microsoft.com/office/drawing/2017/decorative" val="1"/>
                          </a:ext>
                        </a:extLst>
                      </p:cNvPr>
                      <p:cNvPicPr/>
                      <p:nvPr/>
                    </p:nvPicPr>
                    <p:blipFill>
                      <a:blip r:embed="rId11"/>
                      <a:stretch>
                        <a:fillRect/>
                      </a:stretch>
                    </p:blipFill>
                    <p:spPr>
                      <a:xfrm>
                        <a:off x="5181600" y="4459478"/>
                        <a:ext cx="1862137" cy="81138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60C787A-9661-4C38-9E13-E2FB44E23386}"/>
              </a:ext>
            </a:extLst>
          </p:cNvPr>
          <p:cNvSpPr>
            <a:spLocks noGrp="1"/>
          </p:cNvSpPr>
          <p:nvPr>
            <p:ph idx="17"/>
          </p:nvPr>
        </p:nvSpPr>
        <p:spPr>
          <a:xfrm>
            <a:off x="457200" y="5181600"/>
            <a:ext cx="1250330" cy="471738"/>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where</a:t>
            </a:r>
          </a:p>
        </p:txBody>
      </p:sp>
      <p:graphicFrame>
        <p:nvGraphicFramePr>
          <p:cNvPr id="17" name="Object 7">
            <a:extLst>
              <a:ext uri="{FF2B5EF4-FFF2-40B4-BE49-F238E27FC236}">
                <a16:creationId xmlns:a16="http://schemas.microsoft.com/office/drawing/2014/main" id="{0F12AD4A-0533-4735-B9F0-672977D5633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9570573"/>
              </p:ext>
            </p:extLst>
          </p:nvPr>
        </p:nvGraphicFramePr>
        <p:xfrm>
          <a:off x="2215833" y="5081561"/>
          <a:ext cx="1657350" cy="755650"/>
        </p:xfrm>
        <a:graphic>
          <a:graphicData uri="http://schemas.openxmlformats.org/presentationml/2006/ole">
            <mc:AlternateContent xmlns:mc="http://schemas.openxmlformats.org/markup-compatibility/2006">
              <mc:Choice xmlns:v="urn:schemas-microsoft-com:vml" Requires="v">
                <p:oleObj name="Equation" r:id="rId12" imgW="977760" imgH="444240" progId="Equation.DSMT4">
                  <p:embed/>
                </p:oleObj>
              </mc:Choice>
              <mc:Fallback>
                <p:oleObj name="Equation" r:id="rId12" imgW="977760" imgH="444240" progId="Equation.DSMT4">
                  <p:embed/>
                  <p:pic>
                    <p:nvPicPr>
                      <p:cNvPr id="11" name="Object 7">
                        <a:extLst>
                          <a:ext uri="{C183D7F6-B498-43B3-948B-1728B52AA6E4}">
                            <adec:decorative xmlns:adec="http://schemas.microsoft.com/office/drawing/2017/decorative" val="1"/>
                          </a:ext>
                        </a:extLst>
                      </p:cNvPr>
                      <p:cNvPicPr/>
                      <p:nvPr/>
                    </p:nvPicPr>
                    <p:blipFill>
                      <a:blip r:embed="rId13"/>
                      <a:stretch>
                        <a:fillRect/>
                      </a:stretch>
                    </p:blipFill>
                    <p:spPr>
                      <a:xfrm>
                        <a:off x="2215833" y="5081561"/>
                        <a:ext cx="1657350" cy="75565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2D5E3AFD-4D76-43A4-B41D-D943EB0F1E77}"/>
              </a:ext>
            </a:extLst>
          </p:cNvPr>
          <p:cNvSpPr>
            <a:spLocks noGrp="1"/>
          </p:cNvSpPr>
          <p:nvPr>
            <p:ph idx="18"/>
          </p:nvPr>
        </p:nvSpPr>
        <p:spPr>
          <a:xfrm>
            <a:off x="457200" y="6099048"/>
            <a:ext cx="1336978" cy="49586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Hence,</a:t>
            </a:r>
          </a:p>
        </p:txBody>
      </p:sp>
      <p:graphicFrame>
        <p:nvGraphicFramePr>
          <p:cNvPr id="18" name="Object 9">
            <a:extLst>
              <a:ext uri="{FF2B5EF4-FFF2-40B4-BE49-F238E27FC236}">
                <a16:creationId xmlns:a16="http://schemas.microsoft.com/office/drawing/2014/main" id="{7BB32498-0FB3-4419-ADE4-73FE41D2E3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246236"/>
              </p:ext>
            </p:extLst>
          </p:nvPr>
        </p:nvGraphicFramePr>
        <p:xfrm>
          <a:off x="2022158" y="5949950"/>
          <a:ext cx="2044700" cy="755650"/>
        </p:xfrm>
        <a:graphic>
          <a:graphicData uri="http://schemas.openxmlformats.org/presentationml/2006/ole">
            <mc:AlternateContent xmlns:mc="http://schemas.openxmlformats.org/markup-compatibility/2006">
              <mc:Choice xmlns:v="urn:schemas-microsoft-com:vml" Requires="v">
                <p:oleObj name="Equation" r:id="rId14" imgW="1206360" imgH="444240" progId="Equation.DSMT4">
                  <p:embed/>
                </p:oleObj>
              </mc:Choice>
              <mc:Fallback>
                <p:oleObj name="Equation" r:id="rId14" imgW="1206360" imgH="444240" progId="Equation.DSMT4">
                  <p:embed/>
                  <p:pic>
                    <p:nvPicPr>
                      <p:cNvPr id="12" name="Object 9">
                        <a:extLst>
                          <a:ext uri="{C183D7F6-B498-43B3-948B-1728B52AA6E4}">
                            <adec:decorative xmlns:adec="http://schemas.microsoft.com/office/drawing/2017/decorative" val="1"/>
                          </a:ext>
                        </a:extLst>
                      </p:cNvPr>
                      <p:cNvPicPr/>
                      <p:nvPr/>
                    </p:nvPicPr>
                    <p:blipFill>
                      <a:blip r:embed="rId15"/>
                      <a:stretch>
                        <a:fillRect/>
                      </a:stretch>
                    </p:blipFill>
                    <p:spPr>
                      <a:xfrm>
                        <a:off x="2022158" y="5949950"/>
                        <a:ext cx="2044700" cy="755650"/>
                      </a:xfrm>
                      <a:prstGeom prst="rect">
                        <a:avLst/>
                      </a:prstGeom>
                    </p:spPr>
                  </p:pic>
                </p:oleObj>
              </mc:Fallback>
            </mc:AlternateContent>
          </a:graphicData>
        </a:graphic>
      </p:graphicFrame>
      <p:sp>
        <p:nvSpPr>
          <p:cNvPr id="19" name="Slide Number Placeholder 5">
            <a:extLst>
              <a:ext uri="{FF2B5EF4-FFF2-40B4-BE49-F238E27FC236}">
                <a16:creationId xmlns:a16="http://schemas.microsoft.com/office/drawing/2014/main" id="{BED78904-94CA-4980-A82C-890199B89D9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52</a:t>
            </a:fld>
            <a:endParaRPr lang="en-US" dirty="0">
              <a:solidFill>
                <a:schemeClr val="bg1"/>
              </a:solidFill>
              <a:latin typeface="Calibri (Body)"/>
            </a:endParaRPr>
          </a:p>
        </p:txBody>
      </p:sp>
    </p:spTree>
    <p:extLst>
      <p:ext uri="{BB962C8B-B14F-4D97-AF65-F5344CB8AC3E}">
        <p14:creationId xmlns:p14="http://schemas.microsoft.com/office/powerpoint/2010/main" val="1125609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latin typeface="+mj-lt"/>
              </a:rPr>
              <a:t>Inclusion-Exclusion</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8.5</a:t>
            </a:r>
          </a:p>
        </p:txBody>
      </p:sp>
      <p:sp>
        <p:nvSpPr>
          <p:cNvPr id="4" name="Slide Number Placeholder 5">
            <a:extLst>
              <a:ext uri="{FF2B5EF4-FFF2-40B4-BE49-F238E27FC236}">
                <a16:creationId xmlns:a16="http://schemas.microsoft.com/office/drawing/2014/main" id="{65A94040-787D-4A90-B8F8-7570A404150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53</a:t>
            </a:fld>
            <a:endParaRPr lang="en-US" dirty="0">
              <a:solidFill>
                <a:schemeClr val="bg1"/>
              </a:solidFill>
              <a:latin typeface="Calibri (Body)"/>
            </a:endParaRPr>
          </a:p>
        </p:txBody>
      </p:sp>
    </p:spTree>
    <p:extLst>
      <p:ext uri="{BB962C8B-B14F-4D97-AF65-F5344CB8AC3E}">
        <p14:creationId xmlns:p14="http://schemas.microsoft.com/office/powerpoint/2010/main" val="558977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5</a:t>
            </a:r>
          </a:p>
        </p:txBody>
      </p:sp>
      <p:sp>
        <p:nvSpPr>
          <p:cNvPr id="3" name="Content Placeholder 2"/>
          <p:cNvSpPr>
            <a:spLocks noGrp="1"/>
          </p:cNvSpPr>
          <p:nvPr>
            <p:ph idx="1"/>
          </p:nvPr>
        </p:nvSpPr>
        <p:spPr/>
        <p:txBody>
          <a:bodyPr/>
          <a:lstStyle/>
          <a:p>
            <a:r>
              <a:rPr lang="en-US" dirty="0"/>
              <a:t>The Principle of Inclusion-Exclusion.</a:t>
            </a:r>
          </a:p>
          <a:p>
            <a:r>
              <a:rPr lang="en-US" dirty="0"/>
              <a:t>Examples.</a:t>
            </a:r>
          </a:p>
        </p:txBody>
      </p:sp>
      <p:sp>
        <p:nvSpPr>
          <p:cNvPr id="4" name="Slide Number Placeholder 5">
            <a:extLst>
              <a:ext uri="{FF2B5EF4-FFF2-40B4-BE49-F238E27FC236}">
                <a16:creationId xmlns:a16="http://schemas.microsoft.com/office/drawing/2014/main" id="{171744AF-0B94-40C4-8901-CCC89C4EF4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54</a:t>
            </a:fld>
            <a:endParaRPr lang="en-US" dirty="0">
              <a:solidFill>
                <a:schemeClr val="bg1"/>
              </a:solidFill>
              <a:latin typeface="Calibri (Body)"/>
            </a:endParaRPr>
          </a:p>
        </p:txBody>
      </p:sp>
    </p:spTree>
    <p:extLst>
      <p:ext uri="{BB962C8B-B14F-4D97-AF65-F5344CB8AC3E}">
        <p14:creationId xmlns:p14="http://schemas.microsoft.com/office/powerpoint/2010/main" val="358734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Principle of Inclusion-Exclusion</a:t>
            </a:r>
          </a:p>
        </p:txBody>
      </p:sp>
      <p:sp>
        <p:nvSpPr>
          <p:cNvPr id="3" name="Content Placeholder 2"/>
          <p:cNvSpPr>
            <a:spLocks noGrp="1"/>
          </p:cNvSpPr>
          <p:nvPr>
            <p:ph idx="1"/>
          </p:nvPr>
        </p:nvSpPr>
        <p:spPr>
          <a:xfrm>
            <a:off x="457200" y="1295400"/>
            <a:ext cx="8229600" cy="1455720"/>
          </a:xfrm>
        </p:spPr>
        <p:txBody>
          <a:bodyPr/>
          <a:lstStyle/>
          <a:p>
            <a:r>
              <a:rPr lang="en-US" dirty="0"/>
              <a:t>In Section </a:t>
            </a:r>
            <a:r>
              <a:rPr lang="en-US" dirty="0">
                <a:ea typeface="Cambria Math" pitchFamily="18" charset="0"/>
              </a:rPr>
              <a:t>2.2</a:t>
            </a:r>
            <a:r>
              <a:rPr lang="en-US" dirty="0"/>
              <a:t>, we developed the following formula for the number of elements in the union of two finite sets:</a:t>
            </a:r>
          </a:p>
        </p:txBody>
      </p:sp>
      <p:graphicFrame>
        <p:nvGraphicFramePr>
          <p:cNvPr id="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87597595"/>
              </p:ext>
            </p:extLst>
          </p:nvPr>
        </p:nvGraphicFramePr>
        <p:xfrm>
          <a:off x="2460625" y="3113088"/>
          <a:ext cx="4222750" cy="635000"/>
        </p:xfrm>
        <a:graphic>
          <a:graphicData uri="http://schemas.openxmlformats.org/presentationml/2006/ole">
            <mc:AlternateContent xmlns:mc="http://schemas.openxmlformats.org/markup-compatibility/2006">
              <mc:Choice xmlns:v="urn:schemas-microsoft-com:vml" Requires="v">
                <p:oleObj name="Equation" r:id="rId2" imgW="1688760" imgH="253800" progId="Equation.DSMT4">
                  <p:embed/>
                </p:oleObj>
              </mc:Choice>
              <mc:Fallback>
                <p:oleObj name="Equation" r:id="rId2" imgW="1688760" imgH="253800" progId="Equation.DSMT4">
                  <p:embed/>
                  <p:pic>
                    <p:nvPicPr>
                      <p:cNvPr id="0" name=""/>
                      <p:cNvPicPr/>
                      <p:nvPr/>
                    </p:nvPicPr>
                    <p:blipFill>
                      <a:blip r:embed="rId3"/>
                      <a:stretch>
                        <a:fillRect/>
                      </a:stretch>
                    </p:blipFill>
                    <p:spPr>
                      <a:xfrm>
                        <a:off x="2460625" y="3113088"/>
                        <a:ext cx="4222750" cy="635000"/>
                      </a:xfrm>
                      <a:prstGeom prst="rect">
                        <a:avLst/>
                      </a:prstGeom>
                    </p:spPr>
                  </p:pic>
                </p:oleObj>
              </mc:Fallback>
            </mc:AlternateContent>
          </a:graphicData>
        </a:graphic>
      </p:graphicFrame>
      <p:sp>
        <p:nvSpPr>
          <p:cNvPr id="4" name="Content Placeholder 4"/>
          <p:cNvSpPr>
            <a:spLocks noGrp="1"/>
          </p:cNvSpPr>
          <p:nvPr>
            <p:ph idx="13"/>
          </p:nvPr>
        </p:nvSpPr>
        <p:spPr>
          <a:xfrm>
            <a:off x="457200" y="4038600"/>
            <a:ext cx="8229600" cy="1097280"/>
          </a:xfrm>
        </p:spPr>
        <p:txBody>
          <a:bodyPr/>
          <a:lstStyle/>
          <a:p>
            <a:r>
              <a:rPr lang="en-US" dirty="0"/>
              <a:t>We will generalize this formula to finite sets of any size.</a:t>
            </a:r>
          </a:p>
        </p:txBody>
      </p:sp>
      <p:sp>
        <p:nvSpPr>
          <p:cNvPr id="6" name="Slide Number Placeholder 5">
            <a:extLst>
              <a:ext uri="{FF2B5EF4-FFF2-40B4-BE49-F238E27FC236}">
                <a16:creationId xmlns:a16="http://schemas.microsoft.com/office/drawing/2014/main" id="{88866076-2301-4E5E-9822-66A1565A08D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55</a:t>
            </a:fld>
            <a:endParaRPr lang="en-US" dirty="0">
              <a:solidFill>
                <a:schemeClr val="bg1"/>
              </a:solidFill>
              <a:latin typeface="Calibri (Body)"/>
            </a:endParaRPr>
          </a:p>
        </p:txBody>
      </p:sp>
    </p:spTree>
    <p:extLst>
      <p:ext uri="{BB962C8B-B14F-4D97-AF65-F5344CB8AC3E}">
        <p14:creationId xmlns:p14="http://schemas.microsoft.com/office/powerpoint/2010/main" val="2262210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Two Finite Sets</a:t>
            </a:r>
          </a:p>
        </p:txBody>
      </p:sp>
      <p:sp>
        <p:nvSpPr>
          <p:cNvPr id="3" name="Content Placeholder 2"/>
          <p:cNvSpPr>
            <a:spLocks noGrp="1"/>
          </p:cNvSpPr>
          <p:nvPr>
            <p:ph idx="1"/>
          </p:nvPr>
        </p:nvSpPr>
        <p:spPr>
          <a:xfrm>
            <a:off x="457200" y="1295400"/>
            <a:ext cx="8229600" cy="3276600"/>
          </a:xfrm>
        </p:spPr>
        <p:txBody>
          <a:bodyPr/>
          <a:lstStyle/>
          <a:p>
            <a:r>
              <a:rPr lang="en-US" sz="2600" b="1" dirty="0"/>
              <a:t>Example</a:t>
            </a:r>
            <a:r>
              <a:rPr lang="en-US" sz="2600" dirty="0"/>
              <a:t>: In a discrete mathematics class every student is a major in computer science or mathematics or both. The number of students having computer science as a major (possibly along with mathematics) is </a:t>
            </a:r>
            <a:r>
              <a:rPr lang="en-US" sz="2600" dirty="0">
                <a:ea typeface="Cambria Math" pitchFamily="18" charset="0"/>
              </a:rPr>
              <a:t>25</a:t>
            </a:r>
            <a:r>
              <a:rPr lang="en-US" sz="2600" dirty="0"/>
              <a:t>; the number of students having mathematics as a major (possibly along with computer science) is </a:t>
            </a:r>
            <a:r>
              <a:rPr lang="en-US" sz="2600" dirty="0">
                <a:ea typeface="Cambria Math" pitchFamily="18" charset="0"/>
              </a:rPr>
              <a:t>13</a:t>
            </a:r>
            <a:r>
              <a:rPr lang="en-US" sz="2600" dirty="0"/>
              <a:t>; and the number of students majoring in both computer science and mathematics is </a:t>
            </a:r>
            <a:r>
              <a:rPr lang="en-US" sz="2600" dirty="0">
                <a:ea typeface="Cambria Math" pitchFamily="18" charset="0"/>
              </a:rPr>
              <a:t>8</a:t>
            </a:r>
            <a:r>
              <a:rPr lang="en-US" sz="2600" dirty="0"/>
              <a:t>. How many students are in the class?</a:t>
            </a:r>
          </a:p>
        </p:txBody>
      </p:sp>
      <p:sp>
        <p:nvSpPr>
          <p:cNvPr id="4" name="Content Placeholder 3"/>
          <p:cNvSpPr>
            <a:spLocks noGrp="1"/>
          </p:cNvSpPr>
          <p:nvPr>
            <p:ph idx="13"/>
          </p:nvPr>
        </p:nvSpPr>
        <p:spPr>
          <a:xfrm>
            <a:off x="457200" y="4800600"/>
            <a:ext cx="1447800" cy="478020"/>
          </a:xfrm>
        </p:spPr>
        <p:txBody>
          <a:bodyPr/>
          <a:lstStyle/>
          <a:p>
            <a:r>
              <a:rPr lang="en-US" sz="2600" b="1" dirty="0"/>
              <a:t>Solution</a:t>
            </a:r>
            <a:r>
              <a:rPr lang="en-US" sz="2600" dirty="0"/>
              <a:t>:</a:t>
            </a:r>
          </a:p>
        </p:txBody>
      </p:sp>
      <p:graphicFrame>
        <p:nvGraphicFramePr>
          <p:cNvPr id="7"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2972637"/>
              </p:ext>
            </p:extLst>
          </p:nvPr>
        </p:nvGraphicFramePr>
        <p:xfrm>
          <a:off x="2057400" y="4800600"/>
          <a:ext cx="3378200" cy="1066800"/>
        </p:xfrm>
        <a:graphic>
          <a:graphicData uri="http://schemas.openxmlformats.org/presentationml/2006/ole">
            <mc:AlternateContent xmlns:mc="http://schemas.openxmlformats.org/markup-compatibility/2006">
              <mc:Choice xmlns:v="urn:schemas-microsoft-com:vml" Requires="v">
                <p:oleObj name="Equation" r:id="rId2" imgW="1688760" imgH="533160" progId="Equation.DSMT4">
                  <p:embed/>
                </p:oleObj>
              </mc:Choice>
              <mc:Fallback>
                <p:oleObj name="Equation" r:id="rId2" imgW="1688760" imgH="533160" progId="Equation.DSMT4">
                  <p:embed/>
                  <p:pic>
                    <p:nvPicPr>
                      <p:cNvPr id="7" name="Object 3"/>
                      <p:cNvPicPr/>
                      <p:nvPr/>
                    </p:nvPicPr>
                    <p:blipFill>
                      <a:blip r:embed="rId3"/>
                      <a:stretch>
                        <a:fillRect/>
                      </a:stretch>
                    </p:blipFill>
                    <p:spPr>
                      <a:xfrm>
                        <a:off x="2057400" y="4800600"/>
                        <a:ext cx="3378200" cy="1066800"/>
                      </a:xfrm>
                      <a:prstGeom prst="rect">
                        <a:avLst/>
                      </a:prstGeom>
                    </p:spPr>
                  </p:pic>
                </p:oleObj>
              </mc:Fallback>
            </mc:AlternateContent>
          </a:graphicData>
        </a:graphic>
      </p:graphicFrame>
      <p:pic>
        <p:nvPicPr>
          <p:cNvPr id="10" name="Picture 5" descr="Venn diagram with sets A and B.&#10;">
            <a:extLst>
              <a:ext uri="{FF2B5EF4-FFF2-40B4-BE49-F238E27FC236}">
                <a16:creationId xmlns:a16="http://schemas.microsoft.com/office/drawing/2014/main" id="{C23014E6-6718-4CA6-9255-34C61DD5A1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67400" y="4572000"/>
            <a:ext cx="2560320" cy="1892410"/>
          </a:xfrm>
          <a:prstGeom prst="rect">
            <a:avLst/>
          </a:prstGeom>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5"/>
          </p:nvPr>
        </p:nvSpPr>
        <p:spPr>
          <a:xfrm>
            <a:off x="3465576" y="6446520"/>
            <a:ext cx="2212848" cy="18288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8" name="Slide Number Placeholder 5">
            <a:extLst>
              <a:ext uri="{FF2B5EF4-FFF2-40B4-BE49-F238E27FC236}">
                <a16:creationId xmlns:a16="http://schemas.microsoft.com/office/drawing/2014/main" id="{70F26F6C-0314-477E-8E23-32A40C478EE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56</a:t>
            </a:fld>
            <a:endParaRPr lang="en-US" dirty="0">
              <a:solidFill>
                <a:schemeClr val="bg1"/>
              </a:solidFill>
              <a:latin typeface="Calibri (Body)"/>
            </a:endParaRPr>
          </a:p>
        </p:txBody>
      </p:sp>
    </p:spTree>
    <p:extLst>
      <p:ext uri="{BB962C8B-B14F-4D97-AF65-F5344CB8AC3E}">
        <p14:creationId xmlns:p14="http://schemas.microsoft.com/office/powerpoint/2010/main" val="3267190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Three Finite Sets</a:t>
            </a:r>
            <a:r>
              <a:rPr lang="en-US" sz="1500" dirty="0">
                <a:latin typeface="+mj-lt"/>
              </a:rPr>
              <a:t> 1</a:t>
            </a:r>
          </a:p>
        </p:txBody>
      </p:sp>
      <p:graphicFrame>
        <p:nvGraphicFramePr>
          <p:cNvPr id="6"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0030577"/>
              </p:ext>
            </p:extLst>
          </p:nvPr>
        </p:nvGraphicFramePr>
        <p:xfrm>
          <a:off x="1249363" y="1463675"/>
          <a:ext cx="6645275" cy="1101725"/>
        </p:xfrm>
        <a:graphic>
          <a:graphicData uri="http://schemas.openxmlformats.org/presentationml/2006/ole">
            <mc:AlternateContent xmlns:mc="http://schemas.openxmlformats.org/markup-compatibility/2006">
              <mc:Choice xmlns:v="urn:schemas-microsoft-com:vml" Requires="v">
                <p:oleObj name="Equation" r:id="rId2" imgW="3365280" imgH="558720" progId="Equation.DSMT4">
                  <p:embed/>
                </p:oleObj>
              </mc:Choice>
              <mc:Fallback>
                <p:oleObj name="Equation" r:id="rId2" imgW="3365280" imgH="558720" progId="Equation.DSMT4">
                  <p:embed/>
                  <p:pic>
                    <p:nvPicPr>
                      <p:cNvPr id="0" name=""/>
                      <p:cNvPicPr/>
                      <p:nvPr/>
                    </p:nvPicPr>
                    <p:blipFill>
                      <a:blip r:embed="rId3"/>
                      <a:stretch>
                        <a:fillRect/>
                      </a:stretch>
                    </p:blipFill>
                    <p:spPr>
                      <a:xfrm>
                        <a:off x="1249363" y="1463675"/>
                        <a:ext cx="6645275" cy="1101725"/>
                      </a:xfrm>
                      <a:prstGeom prst="rect">
                        <a:avLst/>
                      </a:prstGeom>
                    </p:spPr>
                  </p:pic>
                </p:oleObj>
              </mc:Fallback>
            </mc:AlternateContent>
          </a:graphicData>
        </a:graphic>
      </p:graphicFrame>
      <p:pic>
        <p:nvPicPr>
          <p:cNvPr id="9" name="Picture 3" descr="Three Venn diagrams of sets A, B, and C showing count of elements for three different formulas.&#10;">
            <a:extLst>
              <a:ext uri="{FF2B5EF4-FFF2-40B4-BE49-F238E27FC236}">
                <a16:creationId xmlns:a16="http://schemas.microsoft.com/office/drawing/2014/main" id="{513BBD56-F6A9-44F3-9D47-4DA0F825857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65960" y="3261360"/>
            <a:ext cx="5212080" cy="2072640"/>
          </a:xfrm>
          <a:prstGeom prst="rect">
            <a:avLst/>
          </a:prstGeom>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2"/>
          </p:nvPr>
        </p:nvSpPr>
        <p:spPr>
          <a:xfrm>
            <a:off x="3467512" y="6446520"/>
            <a:ext cx="2208976" cy="182880"/>
          </a:xfrm>
        </p:spPr>
        <p:txBody>
          <a:bodyPr anchor="ctr"/>
          <a:lstStyle/>
          <a:p>
            <a:r>
              <a:rPr lang="en-US" dirty="0">
                <a:hlinkClick r:id="rId5" action="ppaction://hlinksldjump"/>
              </a:rPr>
              <a:t>Access the text alternative for slide images.</a:t>
            </a:r>
          </a:p>
        </p:txBody>
      </p:sp>
      <p:sp>
        <p:nvSpPr>
          <p:cNvPr id="8" name="Slide Number Placeholder 5">
            <a:extLst>
              <a:ext uri="{FF2B5EF4-FFF2-40B4-BE49-F238E27FC236}">
                <a16:creationId xmlns:a16="http://schemas.microsoft.com/office/drawing/2014/main" id="{B6A13600-5ED3-4B6B-B43F-A0437130B2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57</a:t>
            </a:fld>
            <a:endParaRPr lang="en-US" dirty="0">
              <a:solidFill>
                <a:schemeClr val="bg1"/>
              </a:solidFill>
              <a:latin typeface="Calibri (Body)"/>
            </a:endParaRPr>
          </a:p>
        </p:txBody>
      </p:sp>
    </p:spTree>
    <p:extLst>
      <p:ext uri="{BB962C8B-B14F-4D97-AF65-F5344CB8AC3E}">
        <p14:creationId xmlns:p14="http://schemas.microsoft.com/office/powerpoint/2010/main" val="195883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4360-4AD6-4B3D-B87E-0AF8E8DD58C4}"/>
              </a:ext>
            </a:extLst>
          </p:cNvPr>
          <p:cNvSpPr>
            <a:spLocks noGrp="1"/>
          </p:cNvSpPr>
          <p:nvPr>
            <p:ph type="title"/>
          </p:nvPr>
        </p:nvSpPr>
        <p:spPr/>
        <p:txBody>
          <a:bodyPr/>
          <a:lstStyle/>
          <a:p>
            <a:r>
              <a:rPr lang="en-US" dirty="0">
                <a:latin typeface="+mj-lt"/>
              </a:rPr>
              <a:t>Three Finite Sets</a:t>
            </a:r>
            <a:r>
              <a:rPr lang="en-US" sz="1500" dirty="0">
                <a:latin typeface="+mj-lt"/>
              </a:rPr>
              <a:t> 2</a:t>
            </a:r>
            <a:endParaRPr lang="en-US" dirty="0"/>
          </a:p>
        </p:txBody>
      </p:sp>
      <p:sp>
        <p:nvSpPr>
          <p:cNvPr id="3" name="Content Placeholder 2">
            <a:extLst>
              <a:ext uri="{FF2B5EF4-FFF2-40B4-BE49-F238E27FC236}">
                <a16:creationId xmlns:a16="http://schemas.microsoft.com/office/drawing/2014/main" id="{6999C12A-2D8A-4206-B381-7CF60D72674C}"/>
              </a:ext>
            </a:extLst>
          </p:cNvPr>
          <p:cNvSpPr>
            <a:spLocks noGrp="1"/>
          </p:cNvSpPr>
          <p:nvPr>
            <p:ph idx="1"/>
          </p:nvPr>
        </p:nvSpPr>
        <p:spPr>
          <a:xfrm>
            <a:off x="457200" y="1219200"/>
            <a:ext cx="8610600" cy="2990378"/>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total of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1232</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students have taken a course in Spanish,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879</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have taken a course in French, and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114</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have taken a course in Russian. Further,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103 </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have taken courses in both Spanish and French,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have taken courses in both Spanish and Russian, and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14</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have taken courses in both French and Russian. If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2092</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students have taken a course in at least one of Spanish French and Russian, how many students have taken a course in all </a:t>
            </a:r>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languages.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be the set of students who have taken a course in Spanish,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set of students who have taken a course in French, and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R</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set of students who have taken a course in Russian. Then, we have</a:t>
            </a:r>
          </a:p>
        </p:txBody>
      </p:sp>
      <p:graphicFrame>
        <p:nvGraphicFramePr>
          <p:cNvPr id="16" name="Object 15">
            <a:extLst>
              <a:ext uri="{FF2B5EF4-FFF2-40B4-BE49-F238E27FC236}">
                <a16:creationId xmlns:a16="http://schemas.microsoft.com/office/drawing/2014/main" id="{CCF712E6-3FE2-41B6-93EF-B10DC20EE0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1907472"/>
              </p:ext>
            </p:extLst>
          </p:nvPr>
        </p:nvGraphicFramePr>
        <p:xfrm>
          <a:off x="533400" y="4069080"/>
          <a:ext cx="7620001" cy="454390"/>
        </p:xfrm>
        <a:graphic>
          <a:graphicData uri="http://schemas.openxmlformats.org/presentationml/2006/ole">
            <mc:AlternateContent xmlns:mc="http://schemas.openxmlformats.org/markup-compatibility/2006">
              <mc:Choice xmlns:v="urn:schemas-microsoft-com:vml" Requires="v">
                <p:oleObj name="Equation" r:id="rId2" imgW="4254480" imgH="253800" progId="Equation.DSMT4">
                  <p:embed/>
                </p:oleObj>
              </mc:Choice>
              <mc:Fallback>
                <p:oleObj name="Equation" r:id="rId2" imgW="4254480" imgH="253800" progId="Equation.DSMT4">
                  <p:embed/>
                  <p:pic>
                    <p:nvPicPr>
                      <p:cNvPr id="0" name=""/>
                      <p:cNvPicPr/>
                      <p:nvPr/>
                    </p:nvPicPr>
                    <p:blipFill>
                      <a:blip r:embed="rId3"/>
                      <a:stretch>
                        <a:fillRect/>
                      </a:stretch>
                    </p:blipFill>
                    <p:spPr>
                      <a:xfrm>
                        <a:off x="533400" y="4069080"/>
                        <a:ext cx="7620001" cy="45439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8E9D425-9F8F-404B-8629-2A8D3CAC007D}"/>
              </a:ext>
            </a:extLst>
          </p:cNvPr>
          <p:cNvSpPr>
            <a:spLocks noGrp="1"/>
          </p:cNvSpPr>
          <p:nvPr>
            <p:ph idx="10"/>
          </p:nvPr>
        </p:nvSpPr>
        <p:spPr>
          <a:xfrm>
            <a:off x="8077200" y="4069080"/>
            <a:ext cx="762000" cy="383077"/>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and</a:t>
            </a:r>
            <a:endParaRPr lang="en-US" dirty="0"/>
          </a:p>
        </p:txBody>
      </p:sp>
      <p:graphicFrame>
        <p:nvGraphicFramePr>
          <p:cNvPr id="17" name="Object 16">
            <a:extLst>
              <a:ext uri="{FF2B5EF4-FFF2-40B4-BE49-F238E27FC236}">
                <a16:creationId xmlns:a16="http://schemas.microsoft.com/office/drawing/2014/main" id="{3B47482E-6DCE-437A-928D-45DDFC84E7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31588954"/>
              </p:ext>
            </p:extLst>
          </p:nvPr>
        </p:nvGraphicFramePr>
        <p:xfrm>
          <a:off x="533400" y="4507992"/>
          <a:ext cx="1783080" cy="457200"/>
        </p:xfrm>
        <a:graphic>
          <a:graphicData uri="http://schemas.openxmlformats.org/presentationml/2006/ole">
            <mc:AlternateContent xmlns:mc="http://schemas.openxmlformats.org/markup-compatibility/2006">
              <mc:Choice xmlns:v="urn:schemas-microsoft-com:vml" Requires="v">
                <p:oleObj name="Equation" r:id="rId4" imgW="990360" imgH="253800" progId="Equation.DSMT4">
                  <p:embed/>
                </p:oleObj>
              </mc:Choice>
              <mc:Fallback>
                <p:oleObj name="Equation" r:id="rId4" imgW="990360" imgH="253800" progId="Equation.DSMT4">
                  <p:embed/>
                  <p:pic>
                    <p:nvPicPr>
                      <p:cNvPr id="0" name=""/>
                      <p:cNvPicPr/>
                      <p:nvPr/>
                    </p:nvPicPr>
                    <p:blipFill>
                      <a:blip r:embed="rId5"/>
                      <a:stretch>
                        <a:fillRect/>
                      </a:stretch>
                    </p:blipFill>
                    <p:spPr>
                      <a:xfrm>
                        <a:off x="533400" y="4507992"/>
                        <a:ext cx="1783080" cy="457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AE2820A-3FEF-403D-BF81-7319B092FE80}"/>
              </a:ext>
            </a:extLst>
          </p:cNvPr>
          <p:cNvSpPr>
            <a:spLocks noGrp="1"/>
          </p:cNvSpPr>
          <p:nvPr>
            <p:ph idx="11"/>
          </p:nvPr>
        </p:nvSpPr>
        <p:spPr>
          <a:xfrm>
            <a:off x="457200" y="4876800"/>
            <a:ext cx="2286000" cy="385154"/>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Using the equation </a:t>
            </a:r>
          </a:p>
        </p:txBody>
      </p:sp>
      <p:graphicFrame>
        <p:nvGraphicFramePr>
          <p:cNvPr id="18" name="Object 17">
            <a:extLst>
              <a:ext uri="{FF2B5EF4-FFF2-40B4-BE49-F238E27FC236}">
                <a16:creationId xmlns:a16="http://schemas.microsoft.com/office/drawing/2014/main" id="{880F2FC9-BE17-4058-B10E-0D5E87A8A3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9728624"/>
              </p:ext>
            </p:extLst>
          </p:nvPr>
        </p:nvGraphicFramePr>
        <p:xfrm>
          <a:off x="533400" y="5241155"/>
          <a:ext cx="7062794" cy="457200"/>
        </p:xfrm>
        <a:graphic>
          <a:graphicData uri="http://schemas.openxmlformats.org/presentationml/2006/ole">
            <mc:AlternateContent xmlns:mc="http://schemas.openxmlformats.org/markup-compatibility/2006">
              <mc:Choice xmlns:v="urn:schemas-microsoft-com:vml" Requires="v">
                <p:oleObj name="Equation" r:id="rId6" imgW="3924000" imgH="253800" progId="Equation.DSMT4">
                  <p:embed/>
                </p:oleObj>
              </mc:Choice>
              <mc:Fallback>
                <p:oleObj name="Equation" r:id="rId6" imgW="3924000" imgH="253800" progId="Equation.DSMT4">
                  <p:embed/>
                  <p:pic>
                    <p:nvPicPr>
                      <p:cNvPr id="0" name=""/>
                      <p:cNvPicPr/>
                      <p:nvPr/>
                    </p:nvPicPr>
                    <p:blipFill>
                      <a:blip r:embed="rId7"/>
                      <a:stretch>
                        <a:fillRect/>
                      </a:stretch>
                    </p:blipFill>
                    <p:spPr>
                      <a:xfrm>
                        <a:off x="533400" y="5241155"/>
                        <a:ext cx="7062794" cy="457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45A29FD-CFB8-463D-91C6-74BA28871572}"/>
              </a:ext>
            </a:extLst>
          </p:cNvPr>
          <p:cNvSpPr>
            <a:spLocks noGrp="1"/>
          </p:cNvSpPr>
          <p:nvPr>
            <p:ph idx="12"/>
          </p:nvPr>
        </p:nvSpPr>
        <p:spPr>
          <a:xfrm>
            <a:off x="457200" y="5669280"/>
            <a:ext cx="5867400" cy="385153"/>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we obtain 2092 = 1232 + 879 + 114 −103 −23 −14 +</a:t>
            </a:r>
            <a:endParaRPr lang="en-US" dirty="0"/>
          </a:p>
        </p:txBody>
      </p:sp>
      <p:graphicFrame>
        <p:nvGraphicFramePr>
          <p:cNvPr id="19" name="Object 18">
            <a:extLst>
              <a:ext uri="{FF2B5EF4-FFF2-40B4-BE49-F238E27FC236}">
                <a16:creationId xmlns:a16="http://schemas.microsoft.com/office/drawing/2014/main" id="{4C1A34FA-F0C2-4E77-B59C-DEA10CE59E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5272940"/>
              </p:ext>
            </p:extLst>
          </p:nvPr>
        </p:nvGraphicFramePr>
        <p:xfrm>
          <a:off x="5833872" y="5638800"/>
          <a:ext cx="1257300" cy="457200"/>
        </p:xfrm>
        <a:graphic>
          <a:graphicData uri="http://schemas.openxmlformats.org/presentationml/2006/ole">
            <mc:AlternateContent xmlns:mc="http://schemas.openxmlformats.org/markup-compatibility/2006">
              <mc:Choice xmlns:v="urn:schemas-microsoft-com:vml" Requires="v">
                <p:oleObj name="Equation" r:id="rId8" imgW="698400" imgH="253800" progId="Equation.DSMT4">
                  <p:embed/>
                </p:oleObj>
              </mc:Choice>
              <mc:Fallback>
                <p:oleObj name="Equation" r:id="rId8" imgW="698400" imgH="253800" progId="Equation.DSMT4">
                  <p:embed/>
                  <p:pic>
                    <p:nvPicPr>
                      <p:cNvPr id="0" name=""/>
                      <p:cNvPicPr/>
                      <p:nvPr/>
                    </p:nvPicPr>
                    <p:blipFill>
                      <a:blip r:embed="rId9"/>
                      <a:stretch>
                        <a:fillRect/>
                      </a:stretch>
                    </p:blipFill>
                    <p:spPr>
                      <a:xfrm>
                        <a:off x="5833872" y="5638800"/>
                        <a:ext cx="1257300" cy="4572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1E6B1FE-5ED6-4849-B67A-4F28A822C00D}"/>
              </a:ext>
            </a:extLst>
          </p:cNvPr>
          <p:cNvSpPr>
            <a:spLocks noGrp="1"/>
          </p:cNvSpPr>
          <p:nvPr>
            <p:ph idx="13"/>
          </p:nvPr>
        </p:nvSpPr>
        <p:spPr>
          <a:xfrm>
            <a:off x="457200" y="6044184"/>
            <a:ext cx="1447800" cy="385154"/>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Solving for</a:t>
            </a:r>
            <a:endParaRPr lang="en-US" dirty="0"/>
          </a:p>
        </p:txBody>
      </p:sp>
      <p:graphicFrame>
        <p:nvGraphicFramePr>
          <p:cNvPr id="20" name="Object 19">
            <a:extLst>
              <a:ext uri="{FF2B5EF4-FFF2-40B4-BE49-F238E27FC236}">
                <a16:creationId xmlns:a16="http://schemas.microsoft.com/office/drawing/2014/main" id="{4DFDDC50-147A-4FC3-9C38-9F564AF0CDD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91736540"/>
              </p:ext>
            </p:extLst>
          </p:nvPr>
        </p:nvGraphicFramePr>
        <p:xfrm>
          <a:off x="1700784" y="6012247"/>
          <a:ext cx="1188720" cy="457200"/>
        </p:xfrm>
        <a:graphic>
          <a:graphicData uri="http://schemas.openxmlformats.org/presentationml/2006/ole">
            <mc:AlternateContent xmlns:mc="http://schemas.openxmlformats.org/markup-compatibility/2006">
              <mc:Choice xmlns:v="urn:schemas-microsoft-com:vml" Requires="v">
                <p:oleObj name="Equation" r:id="rId10" imgW="660240" imgH="253800" progId="Equation.DSMT4">
                  <p:embed/>
                </p:oleObj>
              </mc:Choice>
              <mc:Fallback>
                <p:oleObj name="Equation" r:id="rId10" imgW="660240" imgH="253800" progId="Equation.DSMT4">
                  <p:embed/>
                  <p:pic>
                    <p:nvPicPr>
                      <p:cNvPr id="0" name=""/>
                      <p:cNvPicPr/>
                      <p:nvPr/>
                    </p:nvPicPr>
                    <p:blipFill>
                      <a:blip r:embed="rId11"/>
                      <a:stretch>
                        <a:fillRect/>
                      </a:stretch>
                    </p:blipFill>
                    <p:spPr>
                      <a:xfrm>
                        <a:off x="1700784" y="6012247"/>
                        <a:ext cx="1188720"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B2603A7-1858-4FA3-86AF-348151E2A68F}"/>
              </a:ext>
            </a:extLst>
          </p:cNvPr>
          <p:cNvSpPr>
            <a:spLocks noGrp="1"/>
          </p:cNvSpPr>
          <p:nvPr>
            <p:ph idx="14"/>
          </p:nvPr>
        </p:nvSpPr>
        <p:spPr>
          <a:xfrm>
            <a:off x="2834640" y="6044184"/>
            <a:ext cx="1295400" cy="38307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yields 7.</a:t>
            </a:r>
            <a:endParaRPr lang="en-US" dirty="0"/>
          </a:p>
        </p:txBody>
      </p:sp>
      <p:sp>
        <p:nvSpPr>
          <p:cNvPr id="15" name="Slide Number Placeholder 5">
            <a:extLst>
              <a:ext uri="{FF2B5EF4-FFF2-40B4-BE49-F238E27FC236}">
                <a16:creationId xmlns:a16="http://schemas.microsoft.com/office/drawing/2014/main" id="{12120826-D588-4EEA-B90A-6D250EA47D1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58</a:t>
            </a:fld>
            <a:endParaRPr lang="en-US" dirty="0">
              <a:solidFill>
                <a:schemeClr val="bg1"/>
              </a:solidFill>
              <a:latin typeface="Calibri (Body)"/>
            </a:endParaRPr>
          </a:p>
        </p:txBody>
      </p:sp>
    </p:spTree>
    <p:extLst>
      <p:ext uri="{BB962C8B-B14F-4D97-AF65-F5344CB8AC3E}">
        <p14:creationId xmlns:p14="http://schemas.microsoft.com/office/powerpoint/2010/main" val="523046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2A17-60BC-4670-9981-A65E1EC0CB8B}"/>
              </a:ext>
            </a:extLst>
          </p:cNvPr>
          <p:cNvSpPr>
            <a:spLocks noGrp="1"/>
          </p:cNvSpPr>
          <p:nvPr>
            <p:ph type="title"/>
          </p:nvPr>
        </p:nvSpPr>
        <p:spPr/>
        <p:txBody>
          <a:bodyPr/>
          <a:lstStyle/>
          <a:p>
            <a:r>
              <a:rPr lang="en-US" dirty="0">
                <a:latin typeface="+mj-lt"/>
              </a:rPr>
              <a:t>Illustration of Three Finite Set Example</a:t>
            </a:r>
            <a:endParaRPr lang="en-US" dirty="0"/>
          </a:p>
        </p:txBody>
      </p:sp>
      <p:sp>
        <p:nvSpPr>
          <p:cNvPr id="4" name="Text Placeholder 3">
            <a:extLst>
              <a:ext uri="{FF2B5EF4-FFF2-40B4-BE49-F238E27FC236}">
                <a16:creationId xmlns:a16="http://schemas.microsoft.com/office/drawing/2014/main" id="{69246F47-FE6E-45DC-9FEC-FBDC95D694D1}"/>
              </a:ext>
            </a:extLst>
          </p:cNvPr>
          <p:cNvSpPr>
            <a:spLocks noGrp="1"/>
          </p:cNvSpPr>
          <p:nvPr>
            <p:ph type="body" sz="quarter" idx="12"/>
          </p:nvPr>
        </p:nvSpPr>
        <p:spPr/>
        <p:txBody>
          <a:bodyPr/>
          <a:lstStyle/>
          <a:p>
            <a:r>
              <a:rPr lang="en-US" dirty="0">
                <a:hlinkClick r:id="rId2" action="ppaction://hlinksldjump"/>
              </a:rPr>
              <a:t>Access the text alternative for slide images.</a:t>
            </a:r>
            <a:endParaRPr lang="en-US" dirty="0"/>
          </a:p>
        </p:txBody>
      </p:sp>
      <p:pic>
        <p:nvPicPr>
          <p:cNvPr id="6" name="Picture 2" descr="Venn diagram with sets S, F, and R. The number of elements in the intersection of S, F, and R is unknown.">
            <a:extLst>
              <a:ext uri="{FF2B5EF4-FFF2-40B4-BE49-F238E27FC236}">
                <a16:creationId xmlns:a16="http://schemas.microsoft.com/office/drawing/2014/main" id="{D3427A79-C5D5-4E6D-9C13-A274B77757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33599" y="1828800"/>
            <a:ext cx="4876802" cy="4452302"/>
          </a:xfrm>
          <a:prstGeom prst="rect">
            <a:avLst/>
          </a:prstGeom>
          <a:extLst>
            <a:ext uri="{909E8E84-426E-40DD-AFC4-6F175D3DCCD1}">
              <a14:hiddenFill xmlns:a14="http://schemas.microsoft.com/office/drawing/2010/main">
                <a:solidFill>
                  <a:srgbClr val="FFFFFF"/>
                </a:solidFill>
              </a14:hiddenFill>
            </a:ext>
          </a:extLst>
        </p:spPr>
      </p:pic>
      <p:sp>
        <p:nvSpPr>
          <p:cNvPr id="7" name="Slide Number Placeholder 5">
            <a:extLst>
              <a:ext uri="{FF2B5EF4-FFF2-40B4-BE49-F238E27FC236}">
                <a16:creationId xmlns:a16="http://schemas.microsoft.com/office/drawing/2014/main" id="{DC01F928-18FA-4CF8-8F6D-C58CE399FF3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59</a:t>
            </a:fld>
            <a:endParaRPr lang="en-US" dirty="0">
              <a:solidFill>
                <a:schemeClr val="bg1"/>
              </a:solidFill>
              <a:latin typeface="Calibri (Body)"/>
            </a:endParaRPr>
          </a:p>
        </p:txBody>
      </p:sp>
    </p:spTree>
    <p:extLst>
      <p:ext uri="{BB962C8B-B14F-4D97-AF65-F5344CB8AC3E}">
        <p14:creationId xmlns:p14="http://schemas.microsoft.com/office/powerpoint/2010/main" val="367910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Rabbits and the Fibonacci Numbers</a:t>
            </a:r>
            <a:r>
              <a:rPr lang="en-US" sz="1500" dirty="0">
                <a:latin typeface="+mj-lt"/>
              </a:rPr>
              <a:t> 1</a:t>
            </a:r>
          </a:p>
        </p:txBody>
      </p:sp>
      <p:sp>
        <p:nvSpPr>
          <p:cNvPr id="3" name="Content Placeholder 2"/>
          <p:cNvSpPr>
            <a:spLocks noGrp="1"/>
          </p:cNvSpPr>
          <p:nvPr>
            <p:ph idx="1"/>
          </p:nvPr>
        </p:nvSpPr>
        <p:spPr>
          <a:xfrm>
            <a:off x="457200" y="1295400"/>
            <a:ext cx="8321040" cy="5257800"/>
          </a:xfrm>
        </p:spPr>
        <p:txBody>
          <a:bodyPr/>
          <a:lstStyle/>
          <a:p>
            <a:r>
              <a:rPr lang="en-US" sz="2800" b="1" dirty="0"/>
              <a:t>Example</a:t>
            </a:r>
            <a:r>
              <a:rPr lang="en-US" sz="2800" dirty="0"/>
              <a:t>: A young pair of rabbits (one of each gender) is placed on an island. A pair of rabbits does not breed until they are </a:t>
            </a:r>
            <a:r>
              <a:rPr lang="en-US" sz="2800" dirty="0">
                <a:ea typeface="Cambria Math" pitchFamily="18" charset="0"/>
              </a:rPr>
              <a:t>2 </a:t>
            </a:r>
            <a:r>
              <a:rPr lang="en-US" sz="2800" dirty="0"/>
              <a:t>months old. After they are </a:t>
            </a:r>
            <a:r>
              <a:rPr lang="en-US" sz="2800" dirty="0">
                <a:ea typeface="Cambria Math" pitchFamily="18" charset="0"/>
              </a:rPr>
              <a:t>2</a:t>
            </a:r>
            <a:r>
              <a:rPr lang="en-US" sz="2800" dirty="0"/>
              <a:t> months old, each pair of rabbits produces another pair each month. Find a recurrence relation for the number of pairs of rabbits on the island after </a:t>
            </a:r>
            <a:r>
              <a:rPr lang="en-US" sz="2800" i="1" dirty="0"/>
              <a:t>n</a:t>
            </a:r>
            <a:r>
              <a:rPr lang="en-US" sz="2800" dirty="0"/>
              <a:t> months, assuming that rabbits never die.</a:t>
            </a:r>
          </a:p>
          <a:p>
            <a:r>
              <a:rPr lang="en-US" sz="2800" i="1" dirty="0"/>
              <a:t>This is the original problem considered by Leonardo Pisano (Fibonacci) in the thirteenth century</a:t>
            </a:r>
            <a:r>
              <a:rPr lang="en-US" sz="2800" dirty="0"/>
              <a:t>.</a:t>
            </a:r>
            <a:endParaRPr lang="en-US" sz="2200" dirty="0">
              <a:ea typeface="Cambria Math" panose="02040503050406030204" pitchFamily="18" charset="0"/>
            </a:endParaRPr>
          </a:p>
        </p:txBody>
      </p:sp>
      <p:sp>
        <p:nvSpPr>
          <p:cNvPr id="4" name="Slide Number Placeholder 5">
            <a:extLst>
              <a:ext uri="{FF2B5EF4-FFF2-40B4-BE49-F238E27FC236}">
                <a16:creationId xmlns:a16="http://schemas.microsoft.com/office/drawing/2014/main" id="{8450997B-AFB5-4ED8-A611-A08DA38531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a:t>
            </a:fld>
            <a:endParaRPr lang="en-US" dirty="0">
              <a:solidFill>
                <a:schemeClr val="bg1"/>
              </a:solidFill>
              <a:latin typeface="Calibri (Body)"/>
            </a:endParaRPr>
          </a:p>
        </p:txBody>
      </p:sp>
    </p:spTree>
    <p:extLst>
      <p:ext uri="{BB962C8B-B14F-4D97-AF65-F5344CB8AC3E}">
        <p14:creationId xmlns:p14="http://schemas.microsoft.com/office/powerpoint/2010/main" val="3244519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212C-8E27-42F6-9DA4-00809BF60BCC}"/>
              </a:ext>
            </a:extLst>
          </p:cNvPr>
          <p:cNvSpPr>
            <a:spLocks noGrp="1"/>
          </p:cNvSpPr>
          <p:nvPr>
            <p:ph type="title"/>
          </p:nvPr>
        </p:nvSpPr>
        <p:spPr/>
        <p:txBody>
          <a:bodyPr/>
          <a:lstStyle/>
          <a:p>
            <a:r>
              <a:rPr lang="en-US" dirty="0">
                <a:latin typeface="+mj-lt"/>
              </a:rPr>
              <a:t>The Principle of Inclusion-Exclusion</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6C73F2AC-AC42-4BD6-9AFA-51CA9F3FE339}"/>
              </a:ext>
            </a:extLst>
          </p:cNvPr>
          <p:cNvSpPr>
            <a:spLocks noGrp="1"/>
          </p:cNvSpPr>
          <p:nvPr>
            <p:ph idx="1"/>
          </p:nvPr>
        </p:nvSpPr>
        <p:spPr>
          <a:xfrm>
            <a:off x="457200" y="1295400"/>
            <a:ext cx="8229600" cy="1188720"/>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Theorem </a:t>
            </a:r>
            <a:r>
              <a:rPr kumimoji="0" lang="en-US" sz="3200" b="1"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1. </a:t>
            </a: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Principle of Inclusion-Exclusion</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r>
              <a:rPr kumimoji="0" lang="en-US" sz="32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Let</a:t>
            </a:r>
          </a:p>
        </p:txBody>
      </p:sp>
      <p:graphicFrame>
        <p:nvGraphicFramePr>
          <p:cNvPr id="17" name="Object 16">
            <a:extLst>
              <a:ext uri="{FF2B5EF4-FFF2-40B4-BE49-F238E27FC236}">
                <a16:creationId xmlns:a16="http://schemas.microsoft.com/office/drawing/2014/main" id="{8EF8DFC5-A12D-4299-BF20-2BF9344E5F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14745730"/>
              </p:ext>
            </p:extLst>
          </p:nvPr>
        </p:nvGraphicFramePr>
        <p:xfrm>
          <a:off x="1088136" y="1801368"/>
          <a:ext cx="2118521" cy="649224"/>
        </p:xfrm>
        <a:graphic>
          <a:graphicData uri="http://schemas.openxmlformats.org/presentationml/2006/ole">
            <mc:AlternateContent xmlns:mc="http://schemas.openxmlformats.org/markup-compatibility/2006">
              <mc:Choice xmlns:v="urn:schemas-microsoft-com:vml" Requires="v">
                <p:oleObj name="Equation" r:id="rId2" imgW="787320" imgH="241200" progId="Equation.DSMT4">
                  <p:embed/>
                </p:oleObj>
              </mc:Choice>
              <mc:Fallback>
                <p:oleObj name="Equation" r:id="rId2" imgW="787320" imgH="241200" progId="Equation.DSMT4">
                  <p:embed/>
                  <p:pic>
                    <p:nvPicPr>
                      <p:cNvPr id="0" name=""/>
                      <p:cNvPicPr/>
                      <p:nvPr/>
                    </p:nvPicPr>
                    <p:blipFill>
                      <a:blip r:embed="rId3"/>
                      <a:stretch>
                        <a:fillRect/>
                      </a:stretch>
                    </p:blipFill>
                    <p:spPr>
                      <a:xfrm>
                        <a:off x="1088136" y="1801368"/>
                        <a:ext cx="2118521" cy="649224"/>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64822F9-DA3A-429A-86A7-95F095BCB67A}"/>
              </a:ext>
            </a:extLst>
          </p:cNvPr>
          <p:cNvSpPr>
            <a:spLocks noGrp="1"/>
          </p:cNvSpPr>
          <p:nvPr>
            <p:ph idx="10"/>
          </p:nvPr>
        </p:nvSpPr>
        <p:spPr>
          <a:xfrm>
            <a:off x="3124200" y="1793748"/>
            <a:ext cx="3657600" cy="493776"/>
          </a:xfrm>
        </p:spPr>
        <p:txBody>
          <a:bodyPr/>
          <a:lstStyle/>
          <a:p>
            <a:r>
              <a:rPr kumimoji="0" lang="en-US" sz="32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finite sets. Then:</a:t>
            </a:r>
            <a:endParaRPr lang="en-US" dirty="0"/>
          </a:p>
        </p:txBody>
      </p:sp>
      <p:graphicFrame>
        <p:nvGraphicFramePr>
          <p:cNvPr id="15" name="Object 14">
            <a:extLst>
              <a:ext uri="{FF2B5EF4-FFF2-40B4-BE49-F238E27FC236}">
                <a16:creationId xmlns:a16="http://schemas.microsoft.com/office/drawing/2014/main" id="{E7602E86-5BE6-433D-9A6D-4EB0C2122E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647831"/>
              </p:ext>
            </p:extLst>
          </p:nvPr>
        </p:nvGraphicFramePr>
        <p:xfrm>
          <a:off x="971550" y="2881313"/>
          <a:ext cx="7200900" cy="1714500"/>
        </p:xfrm>
        <a:graphic>
          <a:graphicData uri="http://schemas.openxmlformats.org/presentationml/2006/ole">
            <mc:AlternateContent xmlns:mc="http://schemas.openxmlformats.org/markup-compatibility/2006">
              <mc:Choice xmlns:v="urn:schemas-microsoft-com:vml" Requires="v">
                <p:oleObj name="Equation" r:id="rId4" imgW="3200400" imgH="761760" progId="Equation.DSMT4">
                  <p:embed/>
                </p:oleObj>
              </mc:Choice>
              <mc:Fallback>
                <p:oleObj name="Equation" r:id="rId4" imgW="3200400" imgH="761760" progId="Equation.DSMT4">
                  <p:embed/>
                  <p:pic>
                    <p:nvPicPr>
                      <p:cNvPr id="4" name="Object 3">
                        <a:extLst>
                          <a:ext uri="{C183D7F6-B498-43B3-948B-1728B52AA6E4}">
                            <adec:decorative xmlns:adec="http://schemas.microsoft.com/office/drawing/2017/decorative" val="1"/>
                          </a:ext>
                        </a:extLst>
                      </p:cNvPr>
                      <p:cNvPicPr/>
                      <p:nvPr/>
                    </p:nvPicPr>
                    <p:blipFill>
                      <a:blip r:embed="rId5"/>
                      <a:stretch>
                        <a:fillRect/>
                      </a:stretch>
                    </p:blipFill>
                    <p:spPr>
                      <a:xfrm>
                        <a:off x="971550" y="2881313"/>
                        <a:ext cx="7200900" cy="1714500"/>
                      </a:xfrm>
                      <a:prstGeom prst="rect">
                        <a:avLst/>
                      </a:prstGeom>
                    </p:spPr>
                  </p:pic>
                </p:oleObj>
              </mc:Fallback>
            </mc:AlternateContent>
          </a:graphicData>
        </a:graphic>
      </p:graphicFrame>
      <p:sp>
        <p:nvSpPr>
          <p:cNvPr id="16" name="Slide Number Placeholder 5">
            <a:extLst>
              <a:ext uri="{FF2B5EF4-FFF2-40B4-BE49-F238E27FC236}">
                <a16:creationId xmlns:a16="http://schemas.microsoft.com/office/drawing/2014/main" id="{B08F825F-01AF-4283-8C34-0437C79BED6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60</a:t>
            </a:fld>
            <a:endParaRPr lang="en-US" dirty="0">
              <a:solidFill>
                <a:schemeClr val="bg1"/>
              </a:solidFill>
              <a:latin typeface="Calibri (Body)"/>
            </a:endParaRPr>
          </a:p>
        </p:txBody>
      </p:sp>
    </p:spTree>
    <p:extLst>
      <p:ext uri="{BB962C8B-B14F-4D97-AF65-F5344CB8AC3E}">
        <p14:creationId xmlns:p14="http://schemas.microsoft.com/office/powerpoint/2010/main" val="3222727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Principle of Inclusion-Exclusion</a:t>
            </a:r>
            <a:r>
              <a:rPr lang="en-US" sz="1500" dirty="0">
                <a:latin typeface="+mj-lt"/>
              </a:rPr>
              <a:t> 2</a:t>
            </a:r>
          </a:p>
        </p:txBody>
      </p:sp>
      <p:sp>
        <p:nvSpPr>
          <p:cNvPr id="3" name="Content Placeholder 2"/>
          <p:cNvSpPr>
            <a:spLocks noGrp="1"/>
          </p:cNvSpPr>
          <p:nvPr>
            <p:ph idx="1"/>
          </p:nvPr>
        </p:nvSpPr>
        <p:spPr>
          <a:xfrm>
            <a:off x="457200" y="1295400"/>
            <a:ext cx="8458200" cy="2057400"/>
          </a:xfrm>
        </p:spPr>
        <p:txBody>
          <a:bodyPr/>
          <a:lstStyle/>
          <a:p>
            <a:r>
              <a:rPr lang="en-US" b="1" dirty="0"/>
              <a:t>Proof: </a:t>
            </a:r>
            <a:r>
              <a:rPr lang="en-US" dirty="0"/>
              <a:t>An element in the union is counted exactly once in the right-hand side of the equation. Consider an element </a:t>
            </a:r>
            <a:r>
              <a:rPr lang="en-US" i="1" dirty="0"/>
              <a:t>a</a:t>
            </a:r>
            <a:r>
              <a:rPr lang="en-US" dirty="0"/>
              <a:t> that is a member of </a:t>
            </a:r>
            <a:r>
              <a:rPr lang="en-US" i="1" dirty="0"/>
              <a:t>r</a:t>
            </a:r>
            <a:r>
              <a:rPr lang="en-US" dirty="0"/>
              <a:t> of the sets</a:t>
            </a:r>
          </a:p>
        </p:txBody>
      </p:sp>
      <p:graphicFrame>
        <p:nvGraphicFramePr>
          <p:cNvPr id="4" name="Object 3">
            <a:extLst>
              <a:ext uri="{FF2B5EF4-FFF2-40B4-BE49-F238E27FC236}">
                <a16:creationId xmlns:a16="http://schemas.microsoft.com/office/drawing/2014/main" id="{B6B02882-ABB0-40B2-B68D-6826FBD9E9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44606970"/>
              </p:ext>
            </p:extLst>
          </p:nvPr>
        </p:nvGraphicFramePr>
        <p:xfrm>
          <a:off x="1905000" y="2779776"/>
          <a:ext cx="1524000" cy="609600"/>
        </p:xfrm>
        <a:graphic>
          <a:graphicData uri="http://schemas.openxmlformats.org/presentationml/2006/ole">
            <mc:AlternateContent xmlns:mc="http://schemas.openxmlformats.org/markup-compatibility/2006">
              <mc:Choice xmlns:v="urn:schemas-microsoft-com:vml" Requires="v">
                <p:oleObj name="Equation" r:id="rId2" imgW="571320" imgH="228600" progId="Equation.DSMT4">
                  <p:embed/>
                </p:oleObj>
              </mc:Choice>
              <mc:Fallback>
                <p:oleObj name="Equation" r:id="rId2" imgW="571320" imgH="228600" progId="Equation.DSMT4">
                  <p:embed/>
                  <p:pic>
                    <p:nvPicPr>
                      <p:cNvPr id="0" name=""/>
                      <p:cNvPicPr/>
                      <p:nvPr/>
                    </p:nvPicPr>
                    <p:blipFill>
                      <a:blip r:embed="rId3"/>
                      <a:stretch>
                        <a:fillRect/>
                      </a:stretch>
                    </p:blipFill>
                    <p:spPr>
                      <a:xfrm>
                        <a:off x="1905000" y="2779776"/>
                        <a:ext cx="1524000" cy="609600"/>
                      </a:xfrm>
                      <a:prstGeom prst="rect">
                        <a:avLst/>
                      </a:prstGeom>
                    </p:spPr>
                  </p:pic>
                </p:oleObj>
              </mc:Fallback>
            </mc:AlternateContent>
          </a:graphicData>
        </a:graphic>
      </p:graphicFrame>
      <p:sp>
        <p:nvSpPr>
          <p:cNvPr id="5" name="Content Placeholder 3"/>
          <p:cNvSpPr>
            <a:spLocks noGrp="1"/>
          </p:cNvSpPr>
          <p:nvPr>
            <p:ph idx="13"/>
          </p:nvPr>
        </p:nvSpPr>
        <p:spPr>
          <a:xfrm>
            <a:off x="457200" y="2773489"/>
            <a:ext cx="6172200" cy="1457326"/>
          </a:xfrm>
        </p:spPr>
        <p:txBody>
          <a:bodyPr/>
          <a:lstStyle/>
          <a:p>
            <a:pPr marL="2898648">
              <a:spcBef>
                <a:spcPts val="1800"/>
              </a:spcBef>
              <a:spcAft>
                <a:spcPts val="1200"/>
              </a:spcAft>
              <a:buClr>
                <a:srgbClr val="04617B"/>
              </a:buClr>
            </a:pPr>
            <a:r>
              <a:rPr lang="en-US" dirty="0"/>
              <a:t>where </a:t>
            </a:r>
            <a:r>
              <a:rPr lang="en-US" dirty="0">
                <a:ea typeface="Cambria Math" pitchFamily="18" charset="0"/>
              </a:rPr>
              <a:t>1</a:t>
            </a:r>
            <a:r>
              <a:rPr lang="en-US" dirty="0">
                <a:ea typeface="Cambria Math"/>
              </a:rPr>
              <a:t>≤</a:t>
            </a:r>
            <a:r>
              <a:rPr lang="en-US" i="1" dirty="0"/>
              <a:t> </a:t>
            </a:r>
            <a:r>
              <a:rPr lang="en-US" dirty="0"/>
              <a:t>r</a:t>
            </a:r>
            <a:r>
              <a:rPr lang="en-US" i="1" dirty="0">
                <a:ea typeface="Cambria Math"/>
              </a:rPr>
              <a:t> </a:t>
            </a:r>
            <a:r>
              <a:rPr lang="en-US" dirty="0">
                <a:ea typeface="Cambria Math"/>
              </a:rPr>
              <a:t>≤</a:t>
            </a:r>
            <a:r>
              <a:rPr lang="en-US" i="1" dirty="0"/>
              <a:t> n</a:t>
            </a:r>
            <a:r>
              <a:rPr lang="en-US" dirty="0"/>
              <a:t>.</a:t>
            </a:r>
          </a:p>
          <a:p>
            <a:pPr marL="347472" indent="-347472">
              <a:buClr>
                <a:srgbClr val="04617B"/>
              </a:buClr>
              <a:buFont typeface="Arial" panose="020B0604020202020204" pitchFamily="34" charset="0"/>
              <a:buChar char="•"/>
            </a:pPr>
            <a:r>
              <a:rPr lang="en-US" sz="2800" dirty="0"/>
              <a:t>It is counted </a:t>
            </a:r>
            <a:r>
              <a:rPr lang="en-US" sz="2800" i="1" dirty="0"/>
              <a:t>C</a:t>
            </a:r>
            <a:r>
              <a:rPr lang="en-US" sz="2800" dirty="0"/>
              <a:t>(</a:t>
            </a:r>
            <a:r>
              <a:rPr lang="en-US" sz="2800" i="1" dirty="0"/>
              <a:t>r</a:t>
            </a:r>
            <a:r>
              <a:rPr lang="en-US" sz="2800" dirty="0"/>
              <a:t>,</a:t>
            </a:r>
            <a:r>
              <a:rPr lang="en-US" sz="2800" dirty="0">
                <a:ea typeface="Cambria Math" pitchFamily="18" charset="0"/>
              </a:rPr>
              <a:t>1</a:t>
            </a:r>
            <a:r>
              <a:rPr lang="en-US" sz="2800" dirty="0"/>
              <a:t>) times by</a:t>
            </a:r>
          </a:p>
        </p:txBody>
      </p:sp>
      <p:graphicFrame>
        <p:nvGraphicFramePr>
          <p:cNvPr id="10"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49247921"/>
              </p:ext>
            </p:extLst>
          </p:nvPr>
        </p:nvGraphicFramePr>
        <p:xfrm>
          <a:off x="4953000" y="3535363"/>
          <a:ext cx="914400" cy="57150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4" name="Object 3"/>
                      <p:cNvPicPr/>
                      <p:nvPr/>
                    </p:nvPicPr>
                    <p:blipFill>
                      <a:blip r:embed="rId5"/>
                      <a:stretch>
                        <a:fillRect/>
                      </a:stretch>
                    </p:blipFill>
                    <p:spPr>
                      <a:xfrm>
                        <a:off x="4953000" y="3535363"/>
                        <a:ext cx="914400" cy="571500"/>
                      </a:xfrm>
                      <a:prstGeom prst="rect">
                        <a:avLst/>
                      </a:prstGeom>
                    </p:spPr>
                  </p:pic>
                </p:oleObj>
              </mc:Fallback>
            </mc:AlternateContent>
          </a:graphicData>
        </a:graphic>
      </p:graphicFrame>
      <p:sp>
        <p:nvSpPr>
          <p:cNvPr id="6" name="Content Placeholder 5"/>
          <p:cNvSpPr>
            <a:spLocks noGrp="1"/>
          </p:cNvSpPr>
          <p:nvPr>
            <p:ph idx="14"/>
          </p:nvPr>
        </p:nvSpPr>
        <p:spPr>
          <a:xfrm>
            <a:off x="457200" y="4524375"/>
            <a:ext cx="4648200" cy="533400"/>
          </a:xfrm>
        </p:spPr>
        <p:txBody>
          <a:bodyPr/>
          <a:lstStyle/>
          <a:p>
            <a:pPr marL="347472" indent="-347472">
              <a:buClr>
                <a:srgbClr val="04617B"/>
              </a:buClr>
              <a:buFont typeface="Arial" panose="020B0604020202020204" pitchFamily="34" charset="0"/>
              <a:buChar char="•"/>
            </a:pPr>
            <a:r>
              <a:rPr lang="en-US" sz="2800" dirty="0"/>
              <a:t>It is counted </a:t>
            </a:r>
            <a:r>
              <a:rPr lang="en-US" sz="2800" i="1" dirty="0"/>
              <a:t>C</a:t>
            </a:r>
            <a:r>
              <a:rPr lang="en-US" sz="2800" dirty="0"/>
              <a:t>(</a:t>
            </a:r>
            <a:r>
              <a:rPr lang="en-US" sz="2800" i="1" dirty="0"/>
              <a:t>r</a:t>
            </a:r>
            <a:r>
              <a:rPr lang="en-US" sz="2800" dirty="0"/>
              <a:t>,2) times by</a:t>
            </a:r>
          </a:p>
        </p:txBody>
      </p:sp>
      <p:graphicFrame>
        <p:nvGraphicFramePr>
          <p:cNvPr id="11"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410115"/>
              </p:ext>
            </p:extLst>
          </p:nvPr>
        </p:nvGraphicFramePr>
        <p:xfrm>
          <a:off x="4953000" y="4476750"/>
          <a:ext cx="1571625" cy="628650"/>
        </p:xfrm>
        <a:graphic>
          <a:graphicData uri="http://schemas.openxmlformats.org/presentationml/2006/ole">
            <mc:AlternateContent xmlns:mc="http://schemas.openxmlformats.org/markup-compatibility/2006">
              <mc:Choice xmlns:v="urn:schemas-microsoft-com:vml" Requires="v">
                <p:oleObj name="Equation" r:id="rId6" imgW="698400" imgH="279360" progId="Equation.DSMT4">
                  <p:embed/>
                </p:oleObj>
              </mc:Choice>
              <mc:Fallback>
                <p:oleObj name="Equation" r:id="rId6" imgW="698400" imgH="279360" progId="Equation.DSMT4">
                  <p:embed/>
                  <p:pic>
                    <p:nvPicPr>
                      <p:cNvPr id="10" name="Object 9"/>
                      <p:cNvPicPr/>
                      <p:nvPr/>
                    </p:nvPicPr>
                    <p:blipFill>
                      <a:blip r:embed="rId7"/>
                      <a:stretch>
                        <a:fillRect/>
                      </a:stretch>
                    </p:blipFill>
                    <p:spPr>
                      <a:xfrm>
                        <a:off x="4953000" y="4476750"/>
                        <a:ext cx="1571625" cy="628650"/>
                      </a:xfrm>
                      <a:prstGeom prst="rect">
                        <a:avLst/>
                      </a:prstGeom>
                    </p:spPr>
                  </p:pic>
                </p:oleObj>
              </mc:Fallback>
            </mc:AlternateContent>
          </a:graphicData>
        </a:graphic>
      </p:graphicFrame>
      <p:sp>
        <p:nvSpPr>
          <p:cNvPr id="7" name="Content Placeholder 7"/>
          <p:cNvSpPr>
            <a:spLocks noGrp="1"/>
          </p:cNvSpPr>
          <p:nvPr>
            <p:ph idx="15"/>
          </p:nvPr>
        </p:nvSpPr>
        <p:spPr>
          <a:xfrm>
            <a:off x="457200" y="5334000"/>
            <a:ext cx="8229600" cy="914400"/>
          </a:xfrm>
        </p:spPr>
        <p:txBody>
          <a:bodyPr/>
          <a:lstStyle/>
          <a:p>
            <a:pPr marL="347472" lvl="1" indent="-347472"/>
            <a:r>
              <a:rPr lang="en-US" dirty="0"/>
              <a:t>In general, it is counted </a:t>
            </a:r>
            <a:r>
              <a:rPr lang="en-US" i="1" dirty="0"/>
              <a:t>C</a:t>
            </a:r>
            <a:r>
              <a:rPr lang="en-US" dirty="0"/>
              <a:t>(</a:t>
            </a:r>
            <a:r>
              <a:rPr lang="en-US" i="1" dirty="0" err="1"/>
              <a:t>r</a:t>
            </a:r>
            <a:r>
              <a:rPr lang="en-US" dirty="0" err="1"/>
              <a:t>,</a:t>
            </a:r>
            <a:r>
              <a:rPr lang="en-US" i="1" dirty="0" err="1"/>
              <a:t>m</a:t>
            </a:r>
            <a:r>
              <a:rPr lang="en-US" dirty="0"/>
              <a:t>) times by the summation of </a:t>
            </a:r>
            <a:r>
              <a:rPr lang="en-US" i="1" dirty="0"/>
              <a:t>m</a:t>
            </a:r>
            <a:r>
              <a:rPr lang="en-US" dirty="0"/>
              <a:t> of the sets</a:t>
            </a:r>
            <a:endParaRPr lang="en-US" baseline="-25000" dirty="0"/>
          </a:p>
        </p:txBody>
      </p:sp>
      <p:graphicFrame>
        <p:nvGraphicFramePr>
          <p:cNvPr id="8" name="Object 7">
            <a:extLst>
              <a:ext uri="{FF2B5EF4-FFF2-40B4-BE49-F238E27FC236}">
                <a16:creationId xmlns:a16="http://schemas.microsoft.com/office/drawing/2014/main" id="{6EA2FB66-DCE0-49E3-A8AD-4BA25E69BC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785527"/>
              </p:ext>
            </p:extLst>
          </p:nvPr>
        </p:nvGraphicFramePr>
        <p:xfrm>
          <a:off x="4892040" y="5791200"/>
          <a:ext cx="490889" cy="548640"/>
        </p:xfrm>
        <a:graphic>
          <a:graphicData uri="http://schemas.openxmlformats.org/presentationml/2006/ole">
            <mc:AlternateContent xmlns:mc="http://schemas.openxmlformats.org/markup-compatibility/2006">
              <mc:Choice xmlns:v="urn:schemas-microsoft-com:vml" Requires="v">
                <p:oleObj name="Equation" r:id="rId8" imgW="215640" imgH="241200" progId="Equation.DSMT4">
                  <p:embed/>
                </p:oleObj>
              </mc:Choice>
              <mc:Fallback>
                <p:oleObj name="Equation" r:id="rId8" imgW="215640" imgH="241200" progId="Equation.DSMT4">
                  <p:embed/>
                  <p:pic>
                    <p:nvPicPr>
                      <p:cNvPr id="0" name=""/>
                      <p:cNvPicPr/>
                      <p:nvPr/>
                    </p:nvPicPr>
                    <p:blipFill>
                      <a:blip r:embed="rId9"/>
                      <a:stretch>
                        <a:fillRect/>
                      </a:stretch>
                    </p:blipFill>
                    <p:spPr>
                      <a:xfrm>
                        <a:off x="4892040" y="5791200"/>
                        <a:ext cx="490889" cy="548640"/>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4292537E-5076-449F-A898-75053550E4E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61</a:t>
            </a:fld>
            <a:endParaRPr lang="en-US" dirty="0">
              <a:solidFill>
                <a:schemeClr val="bg1"/>
              </a:solidFill>
              <a:latin typeface="Calibri (Body)"/>
            </a:endParaRPr>
          </a:p>
        </p:txBody>
      </p:sp>
    </p:spTree>
    <p:extLst>
      <p:ext uri="{BB962C8B-B14F-4D97-AF65-F5344CB8AC3E}">
        <p14:creationId xmlns:p14="http://schemas.microsoft.com/office/powerpoint/2010/main" val="3686891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Principle of Inclusion-Exclusion</a:t>
            </a:r>
            <a:r>
              <a:rPr lang="en-US" sz="1500" dirty="0">
                <a:latin typeface="+mj-lt"/>
              </a:rPr>
              <a:t> 3</a:t>
            </a:r>
            <a:endParaRPr lang="en-US" dirty="0">
              <a:latin typeface="+mj-lt"/>
            </a:endParaRPr>
          </a:p>
        </p:txBody>
      </p:sp>
      <p:sp>
        <p:nvSpPr>
          <p:cNvPr id="8" name="Content Placeholder 2"/>
          <p:cNvSpPr>
            <a:spLocks noGrp="1"/>
          </p:cNvSpPr>
          <p:nvPr>
            <p:ph idx="1"/>
          </p:nvPr>
        </p:nvSpPr>
        <p:spPr>
          <a:xfrm>
            <a:off x="457200" y="1295400"/>
            <a:ext cx="8229600" cy="533400"/>
          </a:xfrm>
        </p:spPr>
        <p:txBody>
          <a:bodyPr/>
          <a:lstStyle/>
          <a:p>
            <a:pPr marL="0" lvl="1" indent="0">
              <a:buClrTx/>
              <a:buNone/>
            </a:pPr>
            <a:r>
              <a:rPr lang="en-US" sz="3200" dirty="0"/>
              <a:t>Thus the element is counted exactly</a:t>
            </a: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979146"/>
              </p:ext>
            </p:extLst>
          </p:nvPr>
        </p:nvGraphicFramePr>
        <p:xfrm>
          <a:off x="711200" y="1938338"/>
          <a:ext cx="6799263" cy="633412"/>
        </p:xfrm>
        <a:graphic>
          <a:graphicData uri="http://schemas.openxmlformats.org/presentationml/2006/ole">
            <mc:AlternateContent xmlns:mc="http://schemas.openxmlformats.org/markup-compatibility/2006">
              <mc:Choice xmlns:v="urn:schemas-microsoft-com:vml" Requires="v">
                <p:oleObj name="Equation" r:id="rId2" imgW="2997000" imgH="279360" progId="Equation.DSMT4">
                  <p:embed/>
                </p:oleObj>
              </mc:Choice>
              <mc:Fallback>
                <p:oleObj name="Equation" r:id="rId2" imgW="2997000" imgH="279360" progId="Equation.DSMT4">
                  <p:embed/>
                  <p:pic>
                    <p:nvPicPr>
                      <p:cNvPr id="0" name=""/>
                      <p:cNvPicPr/>
                      <p:nvPr/>
                    </p:nvPicPr>
                    <p:blipFill>
                      <a:blip r:embed="rId3"/>
                      <a:stretch>
                        <a:fillRect/>
                      </a:stretch>
                    </p:blipFill>
                    <p:spPr>
                      <a:xfrm>
                        <a:off x="711200" y="1938338"/>
                        <a:ext cx="6799263" cy="633412"/>
                      </a:xfrm>
                      <a:prstGeom prst="rect">
                        <a:avLst/>
                      </a:prstGeom>
                    </p:spPr>
                  </p:pic>
                </p:oleObj>
              </mc:Fallback>
            </mc:AlternateContent>
          </a:graphicData>
        </a:graphic>
      </p:graphicFrame>
      <p:sp>
        <p:nvSpPr>
          <p:cNvPr id="4" name="Content Placeholder 4"/>
          <p:cNvSpPr>
            <a:spLocks noGrp="1"/>
          </p:cNvSpPr>
          <p:nvPr>
            <p:ph idx="13"/>
          </p:nvPr>
        </p:nvSpPr>
        <p:spPr>
          <a:xfrm>
            <a:off x="457200" y="2743200"/>
            <a:ext cx="8229600" cy="1295400"/>
          </a:xfrm>
        </p:spPr>
        <p:txBody>
          <a:bodyPr/>
          <a:lstStyle/>
          <a:p>
            <a:pPr marL="0" lvl="1" indent="0">
              <a:buNone/>
            </a:pPr>
            <a:r>
              <a:rPr lang="en-US" sz="3200" dirty="0"/>
              <a:t>times by the right hand side of the equation.</a:t>
            </a:r>
          </a:p>
          <a:p>
            <a:pPr marL="0" lvl="1" indent="0">
              <a:buNone/>
            </a:pPr>
            <a:r>
              <a:rPr lang="en-US" sz="3200" dirty="0"/>
              <a:t>By Corollary </a:t>
            </a:r>
            <a:r>
              <a:rPr lang="en-US" sz="3200" dirty="0">
                <a:ea typeface="Cambria Math" pitchFamily="18" charset="0"/>
              </a:rPr>
              <a:t>2</a:t>
            </a:r>
            <a:r>
              <a:rPr lang="en-US" sz="3200" dirty="0"/>
              <a:t> of Section </a:t>
            </a:r>
            <a:r>
              <a:rPr lang="en-US" sz="3200" dirty="0">
                <a:ea typeface="Cambria Math" pitchFamily="18" charset="0"/>
              </a:rPr>
              <a:t>6.4</a:t>
            </a:r>
            <a:r>
              <a:rPr lang="en-US" sz="3200" dirty="0"/>
              <a:t>, we have</a:t>
            </a:r>
          </a:p>
        </p:txBody>
      </p:sp>
      <p:graphicFrame>
        <p:nvGraphicFramePr>
          <p:cNvPr id="10"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5778095"/>
              </p:ext>
            </p:extLst>
          </p:nvPr>
        </p:nvGraphicFramePr>
        <p:xfrm>
          <a:off x="711200" y="4114800"/>
          <a:ext cx="6599237" cy="633413"/>
        </p:xfrm>
        <a:graphic>
          <a:graphicData uri="http://schemas.openxmlformats.org/presentationml/2006/ole">
            <mc:AlternateContent xmlns:mc="http://schemas.openxmlformats.org/markup-compatibility/2006">
              <mc:Choice xmlns:v="urn:schemas-microsoft-com:vml" Requires="v">
                <p:oleObj name="Equation" r:id="rId4" imgW="2908080" imgH="279360" progId="Equation.DSMT4">
                  <p:embed/>
                </p:oleObj>
              </mc:Choice>
              <mc:Fallback>
                <p:oleObj name="Equation" r:id="rId4" imgW="2908080" imgH="279360" progId="Equation.DSMT4">
                  <p:embed/>
                  <p:pic>
                    <p:nvPicPr>
                      <p:cNvPr id="9" name="Object 8"/>
                      <p:cNvPicPr/>
                      <p:nvPr/>
                    </p:nvPicPr>
                    <p:blipFill>
                      <a:blip r:embed="rId5"/>
                      <a:stretch>
                        <a:fillRect/>
                      </a:stretch>
                    </p:blipFill>
                    <p:spPr>
                      <a:xfrm>
                        <a:off x="711200" y="4114800"/>
                        <a:ext cx="6599237" cy="633413"/>
                      </a:xfrm>
                      <a:prstGeom prst="rect">
                        <a:avLst/>
                      </a:prstGeom>
                    </p:spPr>
                  </p:pic>
                </p:oleObj>
              </mc:Fallback>
            </mc:AlternateContent>
          </a:graphicData>
        </a:graphic>
      </p:graphicFrame>
      <p:sp>
        <p:nvSpPr>
          <p:cNvPr id="5" name="Content Placeholder 6"/>
          <p:cNvSpPr>
            <a:spLocks noGrp="1"/>
          </p:cNvSpPr>
          <p:nvPr>
            <p:ph idx="14"/>
          </p:nvPr>
        </p:nvSpPr>
        <p:spPr>
          <a:xfrm>
            <a:off x="457200" y="4800600"/>
            <a:ext cx="8229600" cy="533400"/>
          </a:xfrm>
        </p:spPr>
        <p:txBody>
          <a:bodyPr/>
          <a:lstStyle/>
          <a:p>
            <a:pPr marL="0" lvl="1" indent="0">
              <a:buClrTx/>
              <a:buNone/>
            </a:pPr>
            <a:r>
              <a:rPr lang="en-US" sz="3200" dirty="0"/>
              <a:t>Hence,</a:t>
            </a:r>
          </a:p>
        </p:txBody>
      </p:sp>
      <p:graphicFrame>
        <p:nvGraphicFramePr>
          <p:cNvPr id="11"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07297835"/>
              </p:ext>
            </p:extLst>
          </p:nvPr>
        </p:nvGraphicFramePr>
        <p:xfrm>
          <a:off x="711200" y="5399088"/>
          <a:ext cx="6829425" cy="633412"/>
        </p:xfrm>
        <a:graphic>
          <a:graphicData uri="http://schemas.openxmlformats.org/presentationml/2006/ole">
            <mc:AlternateContent xmlns:mc="http://schemas.openxmlformats.org/markup-compatibility/2006">
              <mc:Choice xmlns:v="urn:schemas-microsoft-com:vml" Requires="v">
                <p:oleObj name="Equation" r:id="rId6" imgW="3009600" imgH="279360" progId="Equation.DSMT4">
                  <p:embed/>
                </p:oleObj>
              </mc:Choice>
              <mc:Fallback>
                <p:oleObj name="Equation" r:id="rId6" imgW="3009600" imgH="279360" progId="Equation.DSMT4">
                  <p:embed/>
                  <p:pic>
                    <p:nvPicPr>
                      <p:cNvPr id="10" name="Object 9"/>
                      <p:cNvPicPr/>
                      <p:nvPr/>
                    </p:nvPicPr>
                    <p:blipFill>
                      <a:blip r:embed="rId7"/>
                      <a:stretch>
                        <a:fillRect/>
                      </a:stretch>
                    </p:blipFill>
                    <p:spPr>
                      <a:xfrm>
                        <a:off x="711200" y="5399088"/>
                        <a:ext cx="6829425" cy="633412"/>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5D262A8B-51AE-4CCE-8F32-AEAD233C715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62</a:t>
            </a:fld>
            <a:endParaRPr lang="en-US" dirty="0">
              <a:solidFill>
                <a:schemeClr val="bg1"/>
              </a:solidFill>
              <a:latin typeface="Calibri (Body)"/>
            </a:endParaRPr>
          </a:p>
        </p:txBody>
      </p:sp>
    </p:spTree>
    <p:extLst>
      <p:ext uri="{BB962C8B-B14F-4D97-AF65-F5344CB8AC3E}">
        <p14:creationId xmlns:p14="http://schemas.microsoft.com/office/powerpoint/2010/main" val="1557109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latin typeface="+mj-lt"/>
              </a:rPr>
              <a:t>Applications of Inclusion-Exclusion</a:t>
            </a:r>
          </a:p>
        </p:txBody>
      </p:sp>
      <p:sp>
        <p:nvSpPr>
          <p:cNvPr id="3" name="Content Placeholder 2"/>
          <p:cNvSpPr>
            <a:spLocks noGrp="1"/>
          </p:cNvSpPr>
          <p:nvPr>
            <p:ph idx="1"/>
          </p:nvPr>
        </p:nvSpPr>
        <p:spPr>
          <a:xfrm>
            <a:off x="3200400" y="3810000"/>
            <a:ext cx="2743200" cy="640080"/>
          </a:xfrm>
        </p:spPr>
        <p:txBody>
          <a:bodyPr/>
          <a:lstStyle/>
          <a:p>
            <a:pPr algn="ctr"/>
            <a:r>
              <a:rPr lang="en-US" dirty="0">
                <a:latin typeface="+mj-lt"/>
              </a:rPr>
              <a:t>Section 8.6</a:t>
            </a:r>
          </a:p>
        </p:txBody>
      </p:sp>
      <p:sp>
        <p:nvSpPr>
          <p:cNvPr id="4" name="Slide Number Placeholder 5">
            <a:extLst>
              <a:ext uri="{FF2B5EF4-FFF2-40B4-BE49-F238E27FC236}">
                <a16:creationId xmlns:a16="http://schemas.microsoft.com/office/drawing/2014/main" id="{7600A5AB-D11A-46B6-9CDD-B71BCF82BFF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63</a:t>
            </a:fld>
            <a:endParaRPr lang="en-US" dirty="0">
              <a:solidFill>
                <a:schemeClr val="bg1"/>
              </a:solidFill>
              <a:latin typeface="Calibri (Body)"/>
            </a:endParaRPr>
          </a:p>
        </p:txBody>
      </p:sp>
    </p:spTree>
    <p:extLst>
      <p:ext uri="{BB962C8B-B14F-4D97-AF65-F5344CB8AC3E}">
        <p14:creationId xmlns:p14="http://schemas.microsoft.com/office/powerpoint/2010/main" val="279295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Section Summary</a:t>
            </a:r>
            <a:r>
              <a:rPr lang="en-US" sz="1500" dirty="0">
                <a:latin typeface="+mj-lt"/>
              </a:rPr>
              <a:t> 6</a:t>
            </a:r>
          </a:p>
        </p:txBody>
      </p:sp>
      <p:sp>
        <p:nvSpPr>
          <p:cNvPr id="4" name="Content Placeholder 2"/>
          <p:cNvSpPr>
            <a:spLocks noGrp="1"/>
          </p:cNvSpPr>
          <p:nvPr>
            <p:ph idx="1"/>
          </p:nvPr>
        </p:nvSpPr>
        <p:spPr/>
        <p:txBody>
          <a:bodyPr/>
          <a:lstStyle/>
          <a:p>
            <a:r>
              <a:rPr lang="en-US" dirty="0"/>
              <a:t>Counting Onto-Functions.</a:t>
            </a:r>
          </a:p>
          <a:p>
            <a:r>
              <a:rPr lang="en-US" dirty="0"/>
              <a:t>Derangements.</a:t>
            </a:r>
          </a:p>
        </p:txBody>
      </p:sp>
      <p:sp>
        <p:nvSpPr>
          <p:cNvPr id="5" name="Slide Number Placeholder 5">
            <a:extLst>
              <a:ext uri="{FF2B5EF4-FFF2-40B4-BE49-F238E27FC236}">
                <a16:creationId xmlns:a16="http://schemas.microsoft.com/office/drawing/2014/main" id="{F8424356-9E90-4A5E-992A-C6913B79F0B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64</a:t>
            </a:fld>
            <a:endParaRPr lang="en-US" dirty="0">
              <a:solidFill>
                <a:schemeClr val="bg1"/>
              </a:solidFill>
              <a:latin typeface="Calibri (Body)"/>
            </a:endParaRPr>
          </a:p>
        </p:txBody>
      </p:sp>
    </p:spTree>
    <p:extLst>
      <p:ext uri="{BB962C8B-B14F-4D97-AF65-F5344CB8AC3E}">
        <p14:creationId xmlns:p14="http://schemas.microsoft.com/office/powerpoint/2010/main" val="3641248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B1D5-B702-49ED-AD0B-EF45C8CCA349}"/>
              </a:ext>
            </a:extLst>
          </p:cNvPr>
          <p:cNvSpPr>
            <a:spLocks noGrp="1"/>
          </p:cNvSpPr>
          <p:nvPr>
            <p:ph type="title"/>
          </p:nvPr>
        </p:nvSpPr>
        <p:spPr/>
        <p:txBody>
          <a:bodyPr/>
          <a:lstStyle/>
          <a:p>
            <a:r>
              <a:rPr lang="en-US" dirty="0">
                <a:latin typeface="+mj-lt"/>
              </a:rPr>
              <a:t>The Number of Onto Functions</a:t>
            </a:r>
            <a:r>
              <a:rPr lang="en-US" sz="1500" dirty="0">
                <a:latin typeface="+mj-lt"/>
              </a:rPr>
              <a:t> 1</a:t>
            </a:r>
            <a:endParaRPr lang="en-US" dirty="0"/>
          </a:p>
        </p:txBody>
      </p:sp>
      <p:sp>
        <p:nvSpPr>
          <p:cNvPr id="3" name="Content Placeholder 2">
            <a:extLst>
              <a:ext uri="{FF2B5EF4-FFF2-40B4-BE49-F238E27FC236}">
                <a16:creationId xmlns:a16="http://schemas.microsoft.com/office/drawing/2014/main" id="{AD988248-DA47-4D29-8A5A-192FC9F1C2C0}"/>
              </a:ext>
            </a:extLst>
          </p:cNvPr>
          <p:cNvSpPr>
            <a:spLocks noGrp="1"/>
          </p:cNvSpPr>
          <p:nvPr>
            <p:ph idx="1"/>
          </p:nvPr>
        </p:nvSpPr>
        <p:spPr>
          <a:xfrm>
            <a:off x="457200" y="1295400"/>
            <a:ext cx="8534400" cy="5181600"/>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Example</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How many onto functions are there from a set with six elements to a set with three elements?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Suppose that the elements in the codomain are</a:t>
            </a:r>
          </a:p>
        </p:txBody>
      </p:sp>
      <p:graphicFrame>
        <p:nvGraphicFramePr>
          <p:cNvPr id="26" name="Object 25">
            <a:extLst>
              <a:ext uri="{FF2B5EF4-FFF2-40B4-BE49-F238E27FC236}">
                <a16:creationId xmlns:a16="http://schemas.microsoft.com/office/drawing/2014/main" id="{32C73C2D-473A-4AC8-83CE-911D5CA130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75166861"/>
              </p:ext>
            </p:extLst>
          </p:nvPr>
        </p:nvGraphicFramePr>
        <p:xfrm>
          <a:off x="6477000" y="1947672"/>
          <a:ext cx="1460500" cy="381000"/>
        </p:xfrm>
        <a:graphic>
          <a:graphicData uri="http://schemas.openxmlformats.org/presentationml/2006/ole">
            <mc:AlternateContent xmlns:mc="http://schemas.openxmlformats.org/markup-compatibility/2006">
              <mc:Choice xmlns:v="urn:schemas-microsoft-com:vml" Requires="v">
                <p:oleObj name="Equation" r:id="rId2" imgW="876240" imgH="228600" progId="Equation.DSMT4">
                  <p:embed/>
                </p:oleObj>
              </mc:Choice>
              <mc:Fallback>
                <p:oleObj name="Equation" r:id="rId2" imgW="876240" imgH="228600" progId="Equation.DSMT4">
                  <p:embed/>
                  <p:pic>
                    <p:nvPicPr>
                      <p:cNvPr id="0" name=""/>
                      <p:cNvPicPr/>
                      <p:nvPr/>
                    </p:nvPicPr>
                    <p:blipFill>
                      <a:blip r:embed="rId3"/>
                      <a:stretch>
                        <a:fillRect/>
                      </a:stretch>
                    </p:blipFill>
                    <p:spPr>
                      <a:xfrm>
                        <a:off x="6477000" y="1947672"/>
                        <a:ext cx="14605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19BBDC9-7C3D-4330-AACA-4D411C5A6C5F}"/>
              </a:ext>
            </a:extLst>
          </p:cNvPr>
          <p:cNvSpPr>
            <a:spLocks noGrp="1"/>
          </p:cNvSpPr>
          <p:nvPr>
            <p:ph idx="10"/>
          </p:nvPr>
        </p:nvSpPr>
        <p:spPr>
          <a:xfrm>
            <a:off x="7799832" y="1917193"/>
            <a:ext cx="838200" cy="41147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 </a:t>
            </a:r>
            <a:endParaRPr lang="en-US" dirty="0"/>
          </a:p>
        </p:txBody>
      </p:sp>
      <p:graphicFrame>
        <p:nvGraphicFramePr>
          <p:cNvPr id="27" name="Object 26">
            <a:extLst>
              <a:ext uri="{FF2B5EF4-FFF2-40B4-BE49-F238E27FC236}">
                <a16:creationId xmlns:a16="http://schemas.microsoft.com/office/drawing/2014/main" id="{822A51C3-B39C-4C3F-9A68-D0195865E9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4371242"/>
              </p:ext>
            </p:extLst>
          </p:nvPr>
        </p:nvGraphicFramePr>
        <p:xfrm>
          <a:off x="8311896" y="1947672"/>
          <a:ext cx="320040" cy="384048"/>
        </p:xfrm>
        <a:graphic>
          <a:graphicData uri="http://schemas.openxmlformats.org/presentationml/2006/ole">
            <mc:AlternateContent xmlns:mc="http://schemas.openxmlformats.org/markup-compatibility/2006">
              <mc:Choice xmlns:v="urn:schemas-microsoft-com:vml" Requires="v">
                <p:oleObj name="Equation" r:id="rId4" imgW="190440" imgH="228600" progId="Equation.DSMT4">
                  <p:embed/>
                </p:oleObj>
              </mc:Choice>
              <mc:Fallback>
                <p:oleObj name="Equation" r:id="rId4" imgW="190440" imgH="228600" progId="Equation.DSMT4">
                  <p:embed/>
                  <p:pic>
                    <p:nvPicPr>
                      <p:cNvPr id="0" name=""/>
                      <p:cNvPicPr/>
                      <p:nvPr/>
                    </p:nvPicPr>
                    <p:blipFill>
                      <a:blip r:embed="rId5"/>
                      <a:stretch>
                        <a:fillRect/>
                      </a:stretch>
                    </p:blipFill>
                    <p:spPr>
                      <a:xfrm>
                        <a:off x="8311896" y="1947672"/>
                        <a:ext cx="320040" cy="38404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31B5409-B3AD-4AF3-A53E-62BC9533BE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2781102"/>
              </p:ext>
            </p:extLst>
          </p:nvPr>
        </p:nvGraphicFramePr>
        <p:xfrm>
          <a:off x="530352" y="2240280"/>
          <a:ext cx="1024128" cy="384048"/>
        </p:xfrm>
        <a:graphic>
          <a:graphicData uri="http://schemas.openxmlformats.org/presentationml/2006/ole">
            <mc:AlternateContent xmlns:mc="http://schemas.openxmlformats.org/markup-compatibility/2006">
              <mc:Choice xmlns:v="urn:schemas-microsoft-com:vml" Requires="v">
                <p:oleObj name="Equation" r:id="rId6" imgW="609480" imgH="228600" progId="Equation.DSMT4">
                  <p:embed/>
                </p:oleObj>
              </mc:Choice>
              <mc:Fallback>
                <p:oleObj name="Equation" r:id="rId6" imgW="609480" imgH="228600" progId="Equation.DSMT4">
                  <p:embed/>
                  <p:pic>
                    <p:nvPicPr>
                      <p:cNvPr id="0" name=""/>
                      <p:cNvPicPr/>
                      <p:nvPr/>
                    </p:nvPicPr>
                    <p:blipFill>
                      <a:blip r:embed="rId7"/>
                      <a:stretch>
                        <a:fillRect/>
                      </a:stretch>
                    </p:blipFill>
                    <p:spPr>
                      <a:xfrm>
                        <a:off x="530352" y="2240280"/>
                        <a:ext cx="1024128" cy="38404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CB32E84-94DF-43B0-96B9-5D5E7C6E3385}"/>
              </a:ext>
            </a:extLst>
          </p:cNvPr>
          <p:cNvSpPr>
            <a:spLocks noGrp="1"/>
          </p:cNvSpPr>
          <p:nvPr>
            <p:ph idx="11"/>
          </p:nvPr>
        </p:nvSpPr>
        <p:spPr>
          <a:xfrm>
            <a:off x="1463040" y="2215896"/>
            <a:ext cx="2781352" cy="41148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the properties that</a:t>
            </a:r>
            <a:endParaRPr lang="en-US" dirty="0"/>
          </a:p>
        </p:txBody>
      </p:sp>
      <p:graphicFrame>
        <p:nvGraphicFramePr>
          <p:cNvPr id="29" name="Object 28">
            <a:extLst>
              <a:ext uri="{FF2B5EF4-FFF2-40B4-BE49-F238E27FC236}">
                <a16:creationId xmlns:a16="http://schemas.microsoft.com/office/drawing/2014/main" id="{46A04200-F7B3-49CD-9B85-C0EFECE5BA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8980625"/>
              </p:ext>
            </p:extLst>
          </p:nvPr>
        </p:nvGraphicFramePr>
        <p:xfrm>
          <a:off x="3870960" y="2240280"/>
          <a:ext cx="1386840" cy="384048"/>
        </p:xfrm>
        <a:graphic>
          <a:graphicData uri="http://schemas.openxmlformats.org/presentationml/2006/ole">
            <mc:AlternateContent xmlns:mc="http://schemas.openxmlformats.org/markup-compatibility/2006">
              <mc:Choice xmlns:v="urn:schemas-microsoft-com:vml" Requires="v">
                <p:oleObj name="Equation" r:id="rId8" imgW="825480" imgH="228600" progId="Equation.DSMT4">
                  <p:embed/>
                </p:oleObj>
              </mc:Choice>
              <mc:Fallback>
                <p:oleObj name="Equation" r:id="rId8" imgW="825480" imgH="228600" progId="Equation.DSMT4">
                  <p:embed/>
                  <p:pic>
                    <p:nvPicPr>
                      <p:cNvPr id="0" name=""/>
                      <p:cNvPicPr/>
                      <p:nvPr/>
                    </p:nvPicPr>
                    <p:blipFill>
                      <a:blip r:embed="rId9"/>
                      <a:stretch>
                        <a:fillRect/>
                      </a:stretch>
                    </p:blipFill>
                    <p:spPr>
                      <a:xfrm>
                        <a:off x="3870960" y="2240280"/>
                        <a:ext cx="1386840" cy="3840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0FC3158-4DEC-4DA2-A481-C00326FDCDE4}"/>
              </a:ext>
            </a:extLst>
          </p:cNvPr>
          <p:cNvSpPr>
            <a:spLocks noGrp="1"/>
          </p:cNvSpPr>
          <p:nvPr>
            <p:ph idx="12"/>
          </p:nvPr>
        </p:nvSpPr>
        <p:spPr>
          <a:xfrm>
            <a:off x="5202936" y="2212850"/>
            <a:ext cx="3200400" cy="411479"/>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are not in the range of the</a:t>
            </a:r>
            <a:endParaRPr lang="en-US" dirty="0"/>
          </a:p>
        </p:txBody>
      </p:sp>
      <p:sp>
        <p:nvSpPr>
          <p:cNvPr id="7" name="Content Placeholder 6">
            <a:extLst>
              <a:ext uri="{FF2B5EF4-FFF2-40B4-BE49-F238E27FC236}">
                <a16:creationId xmlns:a16="http://schemas.microsoft.com/office/drawing/2014/main" id="{AEB03A80-B310-4743-806F-E0DC2AB63545}"/>
              </a:ext>
            </a:extLst>
          </p:cNvPr>
          <p:cNvSpPr>
            <a:spLocks noGrp="1"/>
          </p:cNvSpPr>
          <p:nvPr>
            <p:ph idx="13"/>
          </p:nvPr>
        </p:nvSpPr>
        <p:spPr>
          <a:xfrm>
            <a:off x="457200" y="2508507"/>
            <a:ext cx="74803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function, respectively. The function is onto if none of the properties</a:t>
            </a:r>
            <a:endParaRPr lang="en-US" dirty="0"/>
          </a:p>
        </p:txBody>
      </p:sp>
      <p:graphicFrame>
        <p:nvGraphicFramePr>
          <p:cNvPr id="30" name="Object 29">
            <a:extLst>
              <a:ext uri="{FF2B5EF4-FFF2-40B4-BE49-F238E27FC236}">
                <a16:creationId xmlns:a16="http://schemas.microsoft.com/office/drawing/2014/main" id="{0D1879D8-D918-4366-8718-76110840CF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30907864"/>
              </p:ext>
            </p:extLst>
          </p:nvPr>
        </p:nvGraphicFramePr>
        <p:xfrm>
          <a:off x="7552944" y="2557976"/>
          <a:ext cx="1111250" cy="382588"/>
        </p:xfrm>
        <a:graphic>
          <a:graphicData uri="http://schemas.openxmlformats.org/presentationml/2006/ole">
            <mc:AlternateContent xmlns:mc="http://schemas.openxmlformats.org/markup-compatibility/2006">
              <mc:Choice xmlns:v="urn:schemas-microsoft-com:vml" Requires="v">
                <p:oleObj name="Equation" r:id="rId10" imgW="660240" imgH="228600" progId="Equation.DSMT4">
                  <p:embed/>
                </p:oleObj>
              </mc:Choice>
              <mc:Fallback>
                <p:oleObj name="Equation" r:id="rId10" imgW="660240" imgH="228600" progId="Equation.DSMT4">
                  <p:embed/>
                  <p:pic>
                    <p:nvPicPr>
                      <p:cNvPr id="0" name=""/>
                      <p:cNvPicPr/>
                      <p:nvPr/>
                    </p:nvPicPr>
                    <p:blipFill>
                      <a:blip r:embed="rId11"/>
                      <a:stretch>
                        <a:fillRect/>
                      </a:stretch>
                    </p:blipFill>
                    <p:spPr>
                      <a:xfrm>
                        <a:off x="7552944" y="2557976"/>
                        <a:ext cx="1111250" cy="38258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5889119E-8152-4F08-9548-86A6EA7EA5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3284912"/>
              </p:ext>
            </p:extLst>
          </p:nvPr>
        </p:nvGraphicFramePr>
        <p:xfrm>
          <a:off x="530352" y="2843784"/>
          <a:ext cx="256032" cy="384048"/>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0" name=""/>
                      <p:cNvPicPr/>
                      <p:nvPr/>
                    </p:nvPicPr>
                    <p:blipFill>
                      <a:blip r:embed="rId13"/>
                      <a:stretch>
                        <a:fillRect/>
                      </a:stretch>
                    </p:blipFill>
                    <p:spPr>
                      <a:xfrm>
                        <a:off x="530352" y="2843784"/>
                        <a:ext cx="256032" cy="38404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4C2936E-2434-4555-92BB-AADFC7D46450}"/>
              </a:ext>
            </a:extLst>
          </p:cNvPr>
          <p:cNvSpPr>
            <a:spLocks noGrp="1"/>
          </p:cNvSpPr>
          <p:nvPr>
            <p:ph idx="14"/>
          </p:nvPr>
        </p:nvSpPr>
        <p:spPr>
          <a:xfrm>
            <a:off x="704088" y="2836447"/>
            <a:ext cx="914400" cy="374904"/>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hold.</a:t>
            </a:r>
          </a:p>
        </p:txBody>
      </p:sp>
      <p:sp>
        <p:nvSpPr>
          <p:cNvPr id="9" name="Content Placeholder 8">
            <a:extLst>
              <a:ext uri="{FF2B5EF4-FFF2-40B4-BE49-F238E27FC236}">
                <a16:creationId xmlns:a16="http://schemas.microsoft.com/office/drawing/2014/main" id="{5BA83BB8-3AA5-41DD-AD6F-A14405C5CFAB}"/>
              </a:ext>
            </a:extLst>
          </p:cNvPr>
          <p:cNvSpPr>
            <a:spLocks noGrp="1"/>
          </p:cNvSpPr>
          <p:nvPr>
            <p:ph idx="15"/>
          </p:nvPr>
        </p:nvSpPr>
        <p:spPr>
          <a:xfrm>
            <a:off x="454278" y="3121152"/>
            <a:ext cx="8689722" cy="716283"/>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By the inclusion-exclusion principle the number of onto functions from a set with six elements to a set with three elements is</a:t>
            </a:r>
          </a:p>
        </p:txBody>
      </p:sp>
      <p:graphicFrame>
        <p:nvGraphicFramePr>
          <p:cNvPr id="32" name="Object 31">
            <a:extLst>
              <a:ext uri="{FF2B5EF4-FFF2-40B4-BE49-F238E27FC236}">
                <a16:creationId xmlns:a16="http://schemas.microsoft.com/office/drawing/2014/main" id="{592EEC2F-4B6F-4BCA-AADF-A762D4376D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9443889"/>
              </p:ext>
            </p:extLst>
          </p:nvPr>
        </p:nvGraphicFramePr>
        <p:xfrm>
          <a:off x="519430" y="3738372"/>
          <a:ext cx="7109206" cy="475488"/>
        </p:xfrm>
        <a:graphic>
          <a:graphicData uri="http://schemas.openxmlformats.org/presentationml/2006/ole">
            <mc:AlternateContent xmlns:mc="http://schemas.openxmlformats.org/markup-compatibility/2006">
              <mc:Choice xmlns:v="urn:schemas-microsoft-com:vml" Requires="v">
                <p:oleObj name="Equation" r:id="rId14" imgW="4178160" imgH="279360" progId="Equation.DSMT4">
                  <p:embed/>
                </p:oleObj>
              </mc:Choice>
              <mc:Fallback>
                <p:oleObj name="Equation" r:id="rId14" imgW="4178160" imgH="279360" progId="Equation.DSMT4">
                  <p:embed/>
                  <p:pic>
                    <p:nvPicPr>
                      <p:cNvPr id="0" name=""/>
                      <p:cNvPicPr/>
                      <p:nvPr/>
                    </p:nvPicPr>
                    <p:blipFill>
                      <a:blip r:embed="rId15"/>
                      <a:stretch>
                        <a:fillRect/>
                      </a:stretch>
                    </p:blipFill>
                    <p:spPr>
                      <a:xfrm>
                        <a:off x="519430" y="3738372"/>
                        <a:ext cx="7109206" cy="47548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C8F0B78-1F41-4963-8A17-7BCC468605ED}"/>
              </a:ext>
            </a:extLst>
          </p:cNvPr>
          <p:cNvSpPr>
            <a:spLocks noGrp="1"/>
          </p:cNvSpPr>
          <p:nvPr>
            <p:ph idx="16"/>
          </p:nvPr>
        </p:nvSpPr>
        <p:spPr>
          <a:xfrm>
            <a:off x="454278" y="4114800"/>
            <a:ext cx="8393811" cy="572323"/>
          </a:xfrm>
        </p:spPr>
        <p:txBody>
          <a:bodyPr/>
          <a:lstStyle/>
          <a:p>
            <a:pPr marL="347472" marR="0" lvl="1" indent="-34290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Here the total number of functions from a set with six elements to one with three elements is</a:t>
            </a:r>
            <a:endParaRPr lang="en-US" dirty="0"/>
          </a:p>
        </p:txBody>
      </p:sp>
      <p:graphicFrame>
        <p:nvGraphicFramePr>
          <p:cNvPr id="33" name="Object 32">
            <a:extLst>
              <a:ext uri="{FF2B5EF4-FFF2-40B4-BE49-F238E27FC236}">
                <a16:creationId xmlns:a16="http://schemas.microsoft.com/office/drawing/2014/main" id="{9A6329A3-A143-4EF4-A6A9-8D84CCA5A0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439817"/>
              </p:ext>
            </p:extLst>
          </p:nvPr>
        </p:nvGraphicFramePr>
        <p:xfrm>
          <a:off x="1981200" y="4385368"/>
          <a:ext cx="622363" cy="301752"/>
        </p:xfrm>
        <a:graphic>
          <a:graphicData uri="http://schemas.openxmlformats.org/presentationml/2006/ole">
            <mc:AlternateContent xmlns:mc="http://schemas.openxmlformats.org/markup-compatibility/2006">
              <mc:Choice xmlns:v="urn:schemas-microsoft-com:vml" Requires="v">
                <p:oleObj name="Equation" r:id="rId16" imgW="419040" imgH="203040" progId="Equation.DSMT4">
                  <p:embed/>
                </p:oleObj>
              </mc:Choice>
              <mc:Fallback>
                <p:oleObj name="Equation" r:id="rId16" imgW="419040" imgH="203040" progId="Equation.DSMT4">
                  <p:embed/>
                  <p:pic>
                    <p:nvPicPr>
                      <p:cNvPr id="0" name=""/>
                      <p:cNvPicPr/>
                      <p:nvPr/>
                    </p:nvPicPr>
                    <p:blipFill>
                      <a:blip r:embed="rId17"/>
                      <a:stretch>
                        <a:fillRect/>
                      </a:stretch>
                    </p:blipFill>
                    <p:spPr>
                      <a:xfrm>
                        <a:off x="1981200" y="4385368"/>
                        <a:ext cx="622363" cy="30175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6134CDD0-0A78-4857-AC9C-25DE874EBC2A}"/>
              </a:ext>
            </a:extLst>
          </p:cNvPr>
          <p:cNvSpPr>
            <a:spLocks noGrp="1"/>
          </p:cNvSpPr>
          <p:nvPr>
            <p:ph idx="17"/>
          </p:nvPr>
        </p:nvSpPr>
        <p:spPr>
          <a:xfrm>
            <a:off x="451356" y="4638352"/>
            <a:ext cx="6248400" cy="381000"/>
          </a:xfrm>
        </p:spPr>
        <p:txBody>
          <a:bodyPr/>
          <a:lstStyle/>
          <a:p>
            <a:pPr marL="347472" marR="0" lvl="1" indent="-34290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The number of functions that do not have in the range is</a:t>
            </a:r>
            <a:endParaRPr lang="en-US" dirty="0"/>
          </a:p>
        </p:txBody>
      </p:sp>
      <p:graphicFrame>
        <p:nvGraphicFramePr>
          <p:cNvPr id="34" name="Object 33">
            <a:extLst>
              <a:ext uri="{FF2B5EF4-FFF2-40B4-BE49-F238E27FC236}">
                <a16:creationId xmlns:a16="http://schemas.microsoft.com/office/drawing/2014/main" id="{821F5C16-0580-4E61-BB79-45108960965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3350758"/>
              </p:ext>
            </p:extLst>
          </p:nvPr>
        </p:nvGraphicFramePr>
        <p:xfrm>
          <a:off x="6172200" y="4650544"/>
          <a:ext cx="974751" cy="374904"/>
        </p:xfrm>
        <a:graphic>
          <a:graphicData uri="http://schemas.openxmlformats.org/presentationml/2006/ole">
            <mc:AlternateContent xmlns:mc="http://schemas.openxmlformats.org/markup-compatibility/2006">
              <mc:Choice xmlns:v="urn:schemas-microsoft-com:vml" Requires="v">
                <p:oleObj name="Equation" r:id="rId18" imgW="660240" imgH="253800" progId="Equation.DSMT4">
                  <p:embed/>
                </p:oleObj>
              </mc:Choice>
              <mc:Fallback>
                <p:oleObj name="Equation" r:id="rId18" imgW="660240" imgH="253800" progId="Equation.DSMT4">
                  <p:embed/>
                  <p:pic>
                    <p:nvPicPr>
                      <p:cNvPr id="0" name=""/>
                      <p:cNvPicPr/>
                      <p:nvPr/>
                    </p:nvPicPr>
                    <p:blipFill>
                      <a:blip r:embed="rId19"/>
                      <a:stretch>
                        <a:fillRect/>
                      </a:stretch>
                    </p:blipFill>
                    <p:spPr>
                      <a:xfrm>
                        <a:off x="6172200" y="4650544"/>
                        <a:ext cx="974751" cy="37490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1813EE5D-8575-4A85-A172-C90005624DC7}"/>
              </a:ext>
            </a:extLst>
          </p:cNvPr>
          <p:cNvSpPr>
            <a:spLocks noGrp="1"/>
          </p:cNvSpPr>
          <p:nvPr>
            <p:ph idx="18"/>
          </p:nvPr>
        </p:nvSpPr>
        <p:spPr>
          <a:xfrm>
            <a:off x="7094854" y="4641400"/>
            <a:ext cx="1232662" cy="381000"/>
          </a:xfrm>
        </p:spPr>
        <p:txBody>
          <a:bodyPr/>
          <a:lstStyle/>
          <a:p>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Similarly,</a:t>
            </a:r>
            <a:endParaRPr lang="en-US" dirty="0"/>
          </a:p>
        </p:txBody>
      </p:sp>
      <p:graphicFrame>
        <p:nvGraphicFramePr>
          <p:cNvPr id="35" name="Object 34">
            <a:extLst>
              <a:ext uri="{FF2B5EF4-FFF2-40B4-BE49-F238E27FC236}">
                <a16:creationId xmlns:a16="http://schemas.microsoft.com/office/drawing/2014/main" id="{1436B1BE-FD49-4D1A-8CD8-B1CE1F8113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6275679"/>
              </p:ext>
            </p:extLst>
          </p:nvPr>
        </p:nvGraphicFramePr>
        <p:xfrm>
          <a:off x="8058024" y="4650544"/>
          <a:ext cx="730250" cy="374650"/>
        </p:xfrm>
        <a:graphic>
          <a:graphicData uri="http://schemas.openxmlformats.org/presentationml/2006/ole">
            <mc:AlternateContent xmlns:mc="http://schemas.openxmlformats.org/markup-compatibility/2006">
              <mc:Choice xmlns:v="urn:schemas-microsoft-com:vml" Requires="v">
                <p:oleObj name="Equation" r:id="rId20" imgW="495000" imgH="253800" progId="Equation.DSMT4">
                  <p:embed/>
                </p:oleObj>
              </mc:Choice>
              <mc:Fallback>
                <p:oleObj name="Equation" r:id="rId20" imgW="495000" imgH="253800" progId="Equation.DSMT4">
                  <p:embed/>
                  <p:pic>
                    <p:nvPicPr>
                      <p:cNvPr id="0" name=""/>
                      <p:cNvPicPr/>
                      <p:nvPr/>
                    </p:nvPicPr>
                    <p:blipFill>
                      <a:blip r:embed="rId21"/>
                      <a:stretch>
                        <a:fillRect/>
                      </a:stretch>
                    </p:blipFill>
                    <p:spPr>
                      <a:xfrm>
                        <a:off x="8058024" y="4650544"/>
                        <a:ext cx="730250" cy="3746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1DA02889-CF44-462C-99BC-DA166EEB8E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5560471"/>
              </p:ext>
            </p:extLst>
          </p:nvPr>
        </p:nvGraphicFramePr>
        <p:xfrm>
          <a:off x="884795" y="4943152"/>
          <a:ext cx="1012241" cy="374904"/>
        </p:xfrm>
        <a:graphic>
          <a:graphicData uri="http://schemas.openxmlformats.org/presentationml/2006/ole">
            <mc:AlternateContent xmlns:mc="http://schemas.openxmlformats.org/markup-compatibility/2006">
              <mc:Choice xmlns:v="urn:schemas-microsoft-com:vml" Requires="v">
                <p:oleObj name="Equation" r:id="rId22" imgW="685800" imgH="253800" progId="Equation.DSMT4">
                  <p:embed/>
                </p:oleObj>
              </mc:Choice>
              <mc:Fallback>
                <p:oleObj name="Equation" r:id="rId22" imgW="685800" imgH="253800" progId="Equation.DSMT4">
                  <p:embed/>
                  <p:pic>
                    <p:nvPicPr>
                      <p:cNvPr id="0" name=""/>
                      <p:cNvPicPr/>
                      <p:nvPr/>
                    </p:nvPicPr>
                    <p:blipFill>
                      <a:blip r:embed="rId23"/>
                      <a:stretch>
                        <a:fillRect/>
                      </a:stretch>
                    </p:blipFill>
                    <p:spPr>
                      <a:xfrm>
                        <a:off x="884795" y="4943152"/>
                        <a:ext cx="1012241" cy="374904"/>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FD44650-1099-43FE-ADD5-B68D7BF89AC4}"/>
              </a:ext>
            </a:extLst>
          </p:cNvPr>
          <p:cNvSpPr>
            <a:spLocks noGrp="1"/>
          </p:cNvSpPr>
          <p:nvPr>
            <p:ph idx="19"/>
          </p:nvPr>
        </p:nvSpPr>
        <p:spPr>
          <a:xfrm>
            <a:off x="455930" y="5196136"/>
            <a:ext cx="1753870" cy="381000"/>
          </a:xfrm>
        </p:spPr>
        <p:txBody>
          <a:bodyPr/>
          <a:lstStyle/>
          <a:p>
            <a:pPr marL="347472" marR="0" lvl="1" indent="-342900" algn="l" defTabSz="457200" rtl="0" eaLnBrk="1" fontAlgn="auto" latinLnBrk="0" hangingPunct="1">
              <a:lnSpc>
                <a:spcPct val="100000"/>
              </a:lnSpc>
              <a:spcBef>
                <a:spcPts val="0"/>
              </a:spcBef>
              <a:spcAft>
                <a:spcPts val="0"/>
              </a:spcAft>
              <a:buClr>
                <a:srgbClr val="04617B"/>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Note that</a:t>
            </a:r>
            <a:endParaRPr lang="en-US" dirty="0"/>
          </a:p>
        </p:txBody>
      </p:sp>
      <p:graphicFrame>
        <p:nvGraphicFramePr>
          <p:cNvPr id="37" name="Object 36">
            <a:extLst>
              <a:ext uri="{FF2B5EF4-FFF2-40B4-BE49-F238E27FC236}">
                <a16:creationId xmlns:a16="http://schemas.microsoft.com/office/drawing/2014/main" id="{CB26F2B6-6A17-4AB9-8AFD-A3E214A850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2572545"/>
              </p:ext>
            </p:extLst>
          </p:nvPr>
        </p:nvGraphicFramePr>
        <p:xfrm>
          <a:off x="1837944" y="5196136"/>
          <a:ext cx="4502048" cy="393192"/>
        </p:xfrm>
        <a:graphic>
          <a:graphicData uri="http://schemas.openxmlformats.org/presentationml/2006/ole">
            <mc:AlternateContent xmlns:mc="http://schemas.openxmlformats.org/markup-compatibility/2006">
              <mc:Choice xmlns:v="urn:schemas-microsoft-com:vml" Requires="v">
                <p:oleObj name="Equation" r:id="rId24" imgW="2908080" imgH="253800" progId="Equation.DSMT4">
                  <p:embed/>
                </p:oleObj>
              </mc:Choice>
              <mc:Fallback>
                <p:oleObj name="Equation" r:id="rId24" imgW="2908080" imgH="253800" progId="Equation.DSMT4">
                  <p:embed/>
                  <p:pic>
                    <p:nvPicPr>
                      <p:cNvPr id="0" name=""/>
                      <p:cNvPicPr/>
                      <p:nvPr/>
                    </p:nvPicPr>
                    <p:blipFill>
                      <a:blip r:embed="rId25"/>
                      <a:stretch>
                        <a:fillRect/>
                      </a:stretch>
                    </p:blipFill>
                    <p:spPr>
                      <a:xfrm>
                        <a:off x="1837944" y="5196136"/>
                        <a:ext cx="4502048" cy="393192"/>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46A36CE0-9A5B-4E91-B4B0-C7ACAB7AB06B}"/>
              </a:ext>
            </a:extLst>
          </p:cNvPr>
          <p:cNvSpPr>
            <a:spLocks noGrp="1"/>
          </p:cNvSpPr>
          <p:nvPr>
            <p:ph idx="20"/>
          </p:nvPr>
        </p:nvSpPr>
        <p:spPr>
          <a:xfrm>
            <a:off x="457452" y="5467408"/>
            <a:ext cx="8534148" cy="672364"/>
          </a:xfrm>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Hence, the number of onto functions from a set with six elements to a set with three elements is:</a:t>
            </a:r>
          </a:p>
        </p:txBody>
      </p:sp>
      <p:graphicFrame>
        <p:nvGraphicFramePr>
          <p:cNvPr id="38" name="Object 37">
            <a:extLst>
              <a:ext uri="{FF2B5EF4-FFF2-40B4-BE49-F238E27FC236}">
                <a16:creationId xmlns:a16="http://schemas.microsoft.com/office/drawing/2014/main" id="{0C982C2A-137F-4574-BD6E-4CFF798680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3180132"/>
              </p:ext>
            </p:extLst>
          </p:nvPr>
        </p:nvGraphicFramePr>
        <p:xfrm>
          <a:off x="519430" y="6107488"/>
          <a:ext cx="3811604" cy="411480"/>
        </p:xfrm>
        <a:graphic>
          <a:graphicData uri="http://schemas.openxmlformats.org/presentationml/2006/ole">
            <mc:AlternateContent xmlns:mc="http://schemas.openxmlformats.org/markup-compatibility/2006">
              <mc:Choice xmlns:v="urn:schemas-microsoft-com:vml" Requires="v">
                <p:oleObj name="Equation" r:id="rId26" imgW="2234880" imgH="241200" progId="Equation.DSMT4">
                  <p:embed/>
                </p:oleObj>
              </mc:Choice>
              <mc:Fallback>
                <p:oleObj name="Equation" r:id="rId26" imgW="2234880" imgH="241200" progId="Equation.DSMT4">
                  <p:embed/>
                  <p:pic>
                    <p:nvPicPr>
                      <p:cNvPr id="0" name=""/>
                      <p:cNvPicPr/>
                      <p:nvPr/>
                    </p:nvPicPr>
                    <p:blipFill>
                      <a:blip r:embed="rId27"/>
                      <a:stretch>
                        <a:fillRect/>
                      </a:stretch>
                    </p:blipFill>
                    <p:spPr>
                      <a:xfrm>
                        <a:off x="519430" y="6107488"/>
                        <a:ext cx="3811604" cy="41148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7A05909A-1DA5-4E3D-8CD0-95083462171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65</a:t>
            </a:fld>
            <a:endParaRPr lang="en-US" dirty="0">
              <a:solidFill>
                <a:schemeClr val="bg1"/>
              </a:solidFill>
              <a:latin typeface="Calibri (Body)"/>
            </a:endParaRPr>
          </a:p>
        </p:txBody>
      </p:sp>
    </p:spTree>
    <p:extLst>
      <p:ext uri="{BB962C8B-B14F-4D97-AF65-F5344CB8AC3E}">
        <p14:creationId xmlns:p14="http://schemas.microsoft.com/office/powerpoint/2010/main" val="39751150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Number of Onto Functions</a:t>
            </a:r>
            <a:r>
              <a:rPr lang="en-US" sz="1500" dirty="0">
                <a:latin typeface="+mj-lt"/>
              </a:rPr>
              <a:t> 2</a:t>
            </a:r>
          </a:p>
        </p:txBody>
      </p:sp>
      <p:sp>
        <p:nvSpPr>
          <p:cNvPr id="6" name="Content Placeholder 2"/>
          <p:cNvSpPr>
            <a:spLocks noGrp="1"/>
          </p:cNvSpPr>
          <p:nvPr>
            <p:ph idx="1"/>
          </p:nvPr>
        </p:nvSpPr>
        <p:spPr>
          <a:xfrm>
            <a:off x="457200" y="1295400"/>
            <a:ext cx="8229600" cy="1066800"/>
          </a:xfrm>
        </p:spPr>
        <p:txBody>
          <a:bodyPr/>
          <a:lstStyle/>
          <a:p>
            <a:r>
              <a:rPr lang="en-US" b="1" dirty="0"/>
              <a:t>Theorem </a:t>
            </a:r>
            <a:r>
              <a:rPr lang="en-US" b="1" dirty="0">
                <a:ea typeface="Cambria Math" pitchFamily="18" charset="0"/>
              </a:rPr>
              <a:t>1</a:t>
            </a:r>
            <a:r>
              <a:rPr lang="en-US" dirty="0"/>
              <a:t>: Let m and n be positive integers with </a:t>
            </a:r>
            <a:r>
              <a:rPr lang="en-US" i="1" dirty="0"/>
              <a:t>m</a:t>
            </a:r>
            <a:r>
              <a:rPr lang="en-US" dirty="0"/>
              <a:t> </a:t>
            </a:r>
            <a:r>
              <a:rPr lang="en-US" dirty="0">
                <a:ea typeface="Cambria Math"/>
              </a:rPr>
              <a:t>≥ </a:t>
            </a:r>
            <a:r>
              <a:rPr lang="en-US" i="1" dirty="0">
                <a:ea typeface="Cambria Math"/>
              </a:rPr>
              <a:t>n</a:t>
            </a:r>
            <a:r>
              <a:rPr lang="en-US" dirty="0">
                <a:ea typeface="Cambria Math"/>
              </a:rPr>
              <a:t>. Then there are</a:t>
            </a:r>
            <a:endParaRPr lang="en-US" dirty="0"/>
          </a:p>
        </p:txBody>
      </p:sp>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90659263"/>
              </p:ext>
            </p:extLst>
          </p:nvPr>
        </p:nvGraphicFramePr>
        <p:xfrm>
          <a:off x="533400" y="2667000"/>
          <a:ext cx="7908925" cy="555625"/>
        </p:xfrm>
        <a:graphic>
          <a:graphicData uri="http://schemas.openxmlformats.org/presentationml/2006/ole">
            <mc:AlternateContent xmlns:mc="http://schemas.openxmlformats.org/markup-compatibility/2006">
              <mc:Choice xmlns:v="urn:schemas-microsoft-com:vml" Requires="v">
                <p:oleObj name="Equation" r:id="rId2" imgW="3974760" imgH="279360" progId="Equation.DSMT4">
                  <p:embed/>
                </p:oleObj>
              </mc:Choice>
              <mc:Fallback>
                <p:oleObj name="Equation" r:id="rId2" imgW="3974760" imgH="279360" progId="Equation.DSMT4">
                  <p:embed/>
                  <p:pic>
                    <p:nvPicPr>
                      <p:cNvPr id="0" name=""/>
                      <p:cNvPicPr/>
                      <p:nvPr/>
                    </p:nvPicPr>
                    <p:blipFill>
                      <a:blip r:embed="rId3"/>
                      <a:stretch>
                        <a:fillRect/>
                      </a:stretch>
                    </p:blipFill>
                    <p:spPr>
                      <a:xfrm>
                        <a:off x="533400" y="2667000"/>
                        <a:ext cx="7908925" cy="555625"/>
                      </a:xfrm>
                      <a:prstGeom prst="rect">
                        <a:avLst/>
                      </a:prstGeom>
                    </p:spPr>
                  </p:pic>
                </p:oleObj>
              </mc:Fallback>
            </mc:AlternateContent>
          </a:graphicData>
        </a:graphic>
      </p:graphicFrame>
      <p:sp>
        <p:nvSpPr>
          <p:cNvPr id="3" name="Content Placeholder 4"/>
          <p:cNvSpPr>
            <a:spLocks noGrp="1"/>
          </p:cNvSpPr>
          <p:nvPr>
            <p:ph idx="13"/>
          </p:nvPr>
        </p:nvSpPr>
        <p:spPr>
          <a:xfrm>
            <a:off x="457200" y="3505200"/>
            <a:ext cx="8305800" cy="2362200"/>
          </a:xfrm>
        </p:spPr>
        <p:txBody>
          <a:bodyPr/>
          <a:lstStyle/>
          <a:p>
            <a:r>
              <a:rPr lang="en-US" dirty="0">
                <a:ea typeface="Cambria Math"/>
              </a:rPr>
              <a:t>onto functions from a set with </a:t>
            </a:r>
            <a:r>
              <a:rPr lang="en-US" i="1" dirty="0">
                <a:ea typeface="Cambria Math"/>
              </a:rPr>
              <a:t>m</a:t>
            </a:r>
            <a:r>
              <a:rPr lang="en-US" dirty="0">
                <a:ea typeface="Cambria Math"/>
              </a:rPr>
              <a:t> elements to a set with </a:t>
            </a:r>
            <a:r>
              <a:rPr lang="en-US" i="1" dirty="0">
                <a:ea typeface="Cambria Math"/>
              </a:rPr>
              <a:t>n</a:t>
            </a:r>
            <a:r>
              <a:rPr lang="en-US" dirty="0">
                <a:ea typeface="Cambria Math"/>
              </a:rPr>
              <a:t> elements. </a:t>
            </a:r>
          </a:p>
          <a:p>
            <a:r>
              <a:rPr lang="en-US" dirty="0">
                <a:ea typeface="Cambria Math"/>
              </a:rPr>
              <a:t>Proof follows from the principle of inclusion-exclusion (</a:t>
            </a:r>
            <a:r>
              <a:rPr lang="en-US" i="1" dirty="0">
                <a:ea typeface="Cambria Math"/>
              </a:rPr>
              <a:t>see Exercise </a:t>
            </a:r>
            <a:r>
              <a:rPr lang="en-US" dirty="0">
                <a:ea typeface="Cambria Math"/>
              </a:rPr>
              <a:t>27).</a:t>
            </a:r>
            <a:endParaRPr lang="en-US" dirty="0"/>
          </a:p>
        </p:txBody>
      </p:sp>
      <p:sp>
        <p:nvSpPr>
          <p:cNvPr id="7" name="Slide Number Placeholder 5">
            <a:extLst>
              <a:ext uri="{FF2B5EF4-FFF2-40B4-BE49-F238E27FC236}">
                <a16:creationId xmlns:a16="http://schemas.microsoft.com/office/drawing/2014/main" id="{97B1701F-3500-4494-B695-8122DFBD349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66</a:t>
            </a:fld>
            <a:endParaRPr lang="en-US" dirty="0">
              <a:solidFill>
                <a:schemeClr val="bg1"/>
              </a:solidFill>
              <a:latin typeface="Calibri (Body)"/>
            </a:endParaRPr>
          </a:p>
        </p:txBody>
      </p:sp>
    </p:spTree>
    <p:extLst>
      <p:ext uri="{BB962C8B-B14F-4D97-AF65-F5344CB8AC3E}">
        <p14:creationId xmlns:p14="http://schemas.microsoft.com/office/powerpoint/2010/main" val="3351437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Derangements</a:t>
            </a:r>
            <a:r>
              <a:rPr lang="en-US" sz="1500" dirty="0">
                <a:latin typeface="+mj-lt"/>
              </a:rPr>
              <a:t> 1</a:t>
            </a:r>
          </a:p>
        </p:txBody>
      </p:sp>
      <p:sp>
        <p:nvSpPr>
          <p:cNvPr id="3" name="Content Placeholder 2"/>
          <p:cNvSpPr>
            <a:spLocks noGrp="1"/>
          </p:cNvSpPr>
          <p:nvPr>
            <p:ph idx="1"/>
          </p:nvPr>
        </p:nvSpPr>
        <p:spPr/>
        <p:txBody>
          <a:bodyPr/>
          <a:lstStyle/>
          <a:p>
            <a:r>
              <a:rPr lang="en-US" b="1" dirty="0"/>
              <a:t>Definition</a:t>
            </a:r>
            <a:r>
              <a:rPr lang="en-US" dirty="0"/>
              <a:t>: A </a:t>
            </a:r>
            <a:r>
              <a:rPr lang="en-US" i="1" dirty="0"/>
              <a:t>derangement</a:t>
            </a:r>
            <a:r>
              <a:rPr lang="en-US" dirty="0"/>
              <a:t> is a permutation of objects that leaves no object in the original position.</a:t>
            </a:r>
          </a:p>
          <a:p>
            <a:r>
              <a:rPr lang="en-US" b="1" dirty="0"/>
              <a:t>Example</a:t>
            </a:r>
            <a:r>
              <a:rPr lang="en-US" dirty="0"/>
              <a:t>: The permutation of </a:t>
            </a:r>
            <a:r>
              <a:rPr lang="en-US" dirty="0">
                <a:ea typeface="Cambria Math" pitchFamily="18" charset="0"/>
              </a:rPr>
              <a:t>21453 </a:t>
            </a:r>
            <a:r>
              <a:rPr lang="en-US" dirty="0"/>
              <a:t>is a derangement of </a:t>
            </a:r>
            <a:r>
              <a:rPr lang="en-US" dirty="0">
                <a:ea typeface="Cambria Math" pitchFamily="18" charset="0"/>
              </a:rPr>
              <a:t>12345</a:t>
            </a:r>
            <a:r>
              <a:rPr lang="en-US" dirty="0"/>
              <a:t> because no number is left in its original position. But </a:t>
            </a:r>
            <a:r>
              <a:rPr lang="en-US" dirty="0">
                <a:ea typeface="Cambria Math" pitchFamily="18" charset="0"/>
              </a:rPr>
              <a:t>21543</a:t>
            </a:r>
            <a:r>
              <a:rPr lang="en-US" dirty="0"/>
              <a:t> is not a derangement of </a:t>
            </a:r>
            <a:r>
              <a:rPr lang="en-US" dirty="0">
                <a:ea typeface="Cambria Math" pitchFamily="18" charset="0"/>
              </a:rPr>
              <a:t>12345</a:t>
            </a:r>
            <a:r>
              <a:rPr lang="en-US" dirty="0"/>
              <a:t>, because </a:t>
            </a:r>
            <a:r>
              <a:rPr lang="en-US" dirty="0">
                <a:ea typeface="Cambria Math" pitchFamily="18" charset="0"/>
              </a:rPr>
              <a:t>4</a:t>
            </a:r>
            <a:r>
              <a:rPr lang="en-US" dirty="0"/>
              <a:t> is in its original position.</a:t>
            </a:r>
            <a:endParaRPr lang="en-US" dirty="0">
              <a:ea typeface="Cambria Math" pitchFamily="18" charset="0"/>
            </a:endParaRPr>
          </a:p>
        </p:txBody>
      </p:sp>
      <p:sp>
        <p:nvSpPr>
          <p:cNvPr id="4" name="Slide Number Placeholder 5">
            <a:extLst>
              <a:ext uri="{FF2B5EF4-FFF2-40B4-BE49-F238E27FC236}">
                <a16:creationId xmlns:a16="http://schemas.microsoft.com/office/drawing/2014/main" id="{813CD841-9FE7-416E-930C-ADA59C14299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67</a:t>
            </a:fld>
            <a:endParaRPr lang="en-US" dirty="0">
              <a:solidFill>
                <a:schemeClr val="bg1"/>
              </a:solidFill>
              <a:latin typeface="Calibri (Body)"/>
            </a:endParaRPr>
          </a:p>
        </p:txBody>
      </p:sp>
    </p:spTree>
    <p:extLst>
      <p:ext uri="{BB962C8B-B14F-4D97-AF65-F5344CB8AC3E}">
        <p14:creationId xmlns:p14="http://schemas.microsoft.com/office/powerpoint/2010/main" val="2176698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Derangements</a:t>
            </a:r>
            <a:r>
              <a:rPr lang="en-US" sz="1500" dirty="0">
                <a:latin typeface="+mj-lt"/>
              </a:rPr>
              <a:t> 2</a:t>
            </a:r>
          </a:p>
        </p:txBody>
      </p:sp>
      <p:sp>
        <p:nvSpPr>
          <p:cNvPr id="3" name="Content Placeholder 2"/>
          <p:cNvSpPr>
            <a:spLocks noGrp="1"/>
          </p:cNvSpPr>
          <p:nvPr>
            <p:ph idx="1"/>
          </p:nvPr>
        </p:nvSpPr>
        <p:spPr>
          <a:xfrm>
            <a:off x="457200" y="1295400"/>
            <a:ext cx="8229600" cy="1066800"/>
          </a:xfrm>
        </p:spPr>
        <p:txBody>
          <a:bodyPr/>
          <a:lstStyle/>
          <a:p>
            <a:r>
              <a:rPr lang="en-US" b="1" dirty="0"/>
              <a:t>Theorem </a:t>
            </a:r>
            <a:r>
              <a:rPr lang="en-US" b="1" dirty="0">
                <a:ea typeface="Cambria Math" pitchFamily="18" charset="0"/>
              </a:rPr>
              <a:t>2</a:t>
            </a:r>
            <a:r>
              <a:rPr lang="en-US" dirty="0"/>
              <a:t>: The number of derangements of a set with </a:t>
            </a:r>
            <a:r>
              <a:rPr lang="en-US" i="1" dirty="0"/>
              <a:t>n</a:t>
            </a:r>
            <a:r>
              <a:rPr lang="en-US" dirty="0"/>
              <a:t> elements is</a:t>
            </a:r>
            <a:endParaRPr lang="en-US" dirty="0">
              <a:ea typeface="Cambria Math" pitchFamily="18" charset="0"/>
            </a:endParaRPr>
          </a:p>
        </p:txBody>
      </p:sp>
      <p:graphicFrame>
        <p:nvGraphicFramePr>
          <p:cNvPr id="9" name="Object 8">
            <a:extLst>
              <a:ext uri="{FF2B5EF4-FFF2-40B4-BE49-F238E27FC236}">
                <a16:creationId xmlns:a16="http://schemas.microsoft.com/office/drawing/2014/main" id="{F5C18B47-23AA-48B3-BE42-E5BBAB1A046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7920098"/>
              </p:ext>
            </p:extLst>
          </p:nvPr>
        </p:nvGraphicFramePr>
        <p:xfrm>
          <a:off x="2054710" y="2928938"/>
          <a:ext cx="5034579" cy="950976"/>
        </p:xfrm>
        <a:graphic>
          <a:graphicData uri="http://schemas.openxmlformats.org/presentationml/2006/ole">
            <mc:AlternateContent xmlns:mc="http://schemas.openxmlformats.org/markup-compatibility/2006">
              <mc:Choice xmlns:v="urn:schemas-microsoft-com:vml" Requires="v">
                <p:oleObj name="Equation" r:id="rId2" imgW="2286000" imgH="431640" progId="Equation.DSMT4">
                  <p:embed/>
                </p:oleObj>
              </mc:Choice>
              <mc:Fallback>
                <p:oleObj name="Equation" r:id="rId2" imgW="2286000" imgH="431640" progId="Equation.DSMT4">
                  <p:embed/>
                  <p:pic>
                    <p:nvPicPr>
                      <p:cNvPr id="0" name=""/>
                      <p:cNvPicPr/>
                      <p:nvPr/>
                    </p:nvPicPr>
                    <p:blipFill>
                      <a:blip r:embed="rId3"/>
                      <a:stretch>
                        <a:fillRect/>
                      </a:stretch>
                    </p:blipFill>
                    <p:spPr>
                      <a:xfrm>
                        <a:off x="2054710" y="2928938"/>
                        <a:ext cx="5034579" cy="950976"/>
                      </a:xfrm>
                      <a:prstGeom prst="rect">
                        <a:avLst/>
                      </a:prstGeom>
                    </p:spPr>
                  </p:pic>
                </p:oleObj>
              </mc:Fallback>
            </mc:AlternateContent>
          </a:graphicData>
        </a:graphic>
      </p:graphicFrame>
      <p:sp>
        <p:nvSpPr>
          <p:cNvPr id="4" name="Content Placeholder 4"/>
          <p:cNvSpPr>
            <a:spLocks noGrp="1"/>
          </p:cNvSpPr>
          <p:nvPr>
            <p:ph idx="13"/>
          </p:nvPr>
        </p:nvSpPr>
        <p:spPr>
          <a:xfrm>
            <a:off x="457200" y="5029200"/>
            <a:ext cx="8458200" cy="457200"/>
          </a:xfrm>
        </p:spPr>
        <p:txBody>
          <a:bodyPr/>
          <a:lstStyle/>
          <a:p>
            <a:r>
              <a:rPr lang="en-US" sz="2500" dirty="0">
                <a:ea typeface="Cambria Math"/>
              </a:rPr>
              <a:t>Proof follows from the principle of inclusion-exclusion (</a:t>
            </a:r>
            <a:r>
              <a:rPr lang="en-US" sz="2500" i="1" dirty="0">
                <a:ea typeface="Cambria Math"/>
              </a:rPr>
              <a:t>see text</a:t>
            </a:r>
            <a:r>
              <a:rPr lang="en-US" sz="2500" dirty="0">
                <a:ea typeface="Cambria Math"/>
              </a:rPr>
              <a:t>).</a:t>
            </a:r>
            <a:endParaRPr lang="en-US" sz="2500" dirty="0"/>
          </a:p>
        </p:txBody>
      </p:sp>
      <p:sp>
        <p:nvSpPr>
          <p:cNvPr id="6" name="Slide Number Placeholder 5">
            <a:extLst>
              <a:ext uri="{FF2B5EF4-FFF2-40B4-BE49-F238E27FC236}">
                <a16:creationId xmlns:a16="http://schemas.microsoft.com/office/drawing/2014/main" id="{43B192E8-2543-4DD6-84A4-C0F3F6E30D0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68</a:t>
            </a:fld>
            <a:endParaRPr lang="en-US" dirty="0">
              <a:solidFill>
                <a:schemeClr val="bg1"/>
              </a:solidFill>
              <a:latin typeface="Calibri (Body)"/>
            </a:endParaRPr>
          </a:p>
        </p:txBody>
      </p:sp>
    </p:spTree>
    <p:extLst>
      <p:ext uri="{BB962C8B-B14F-4D97-AF65-F5344CB8AC3E}">
        <p14:creationId xmlns:p14="http://schemas.microsoft.com/office/powerpoint/2010/main" val="1014425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AC87-D332-445E-BE2E-BA969F0E922F}"/>
              </a:ext>
            </a:extLst>
          </p:cNvPr>
          <p:cNvSpPr>
            <a:spLocks noGrp="1"/>
          </p:cNvSpPr>
          <p:nvPr>
            <p:ph type="title"/>
          </p:nvPr>
        </p:nvSpPr>
        <p:spPr/>
        <p:txBody>
          <a:bodyPr/>
          <a:lstStyle/>
          <a:p>
            <a:r>
              <a:rPr lang="en-US" dirty="0">
                <a:latin typeface="+mj-lt"/>
              </a:rPr>
              <a:t>Derangements</a:t>
            </a:r>
            <a:r>
              <a:rPr lang="en-US" sz="1500" dirty="0">
                <a:latin typeface="+mj-lt"/>
              </a:rPr>
              <a:t> 3</a:t>
            </a:r>
            <a:endParaRPr lang="en-US" dirty="0"/>
          </a:p>
        </p:txBody>
      </p:sp>
      <p:sp>
        <p:nvSpPr>
          <p:cNvPr id="3" name="Content Placeholder 2">
            <a:extLst>
              <a:ext uri="{FF2B5EF4-FFF2-40B4-BE49-F238E27FC236}">
                <a16:creationId xmlns:a16="http://schemas.microsoft.com/office/drawing/2014/main" id="{26DAA563-BFF5-4BE4-9009-2BB45494B416}"/>
              </a:ext>
            </a:extLst>
          </p:cNvPr>
          <p:cNvSpPr>
            <a:spLocks noGrp="1"/>
          </p:cNvSpPr>
          <p:nvPr>
            <p:ph idx="1"/>
          </p:nvPr>
        </p:nvSpPr>
        <p:spPr>
          <a:xfrm>
            <a:off x="457200" y="1295400"/>
            <a:ext cx="8229600" cy="2770003"/>
          </a:xfrm>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Hatcheck Problem</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 new employee checks the hats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people at restaurant, forgetting to put claim check numbers on the hats. When customers return for their hats, the checker gives them back hats chosen at random from the remaining hats. What is the probability that no one receives the correct hat.</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answer is the number of ways the hats can be arranged so that there is no hat in its original position divided by</a:t>
            </a:r>
            <a:endPar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endParaRPr>
          </a:p>
        </p:txBody>
      </p:sp>
      <p:graphicFrame>
        <p:nvGraphicFramePr>
          <p:cNvPr id="19" name="Object 18">
            <a:extLst>
              <a:ext uri="{FF2B5EF4-FFF2-40B4-BE49-F238E27FC236}">
                <a16:creationId xmlns:a16="http://schemas.microsoft.com/office/drawing/2014/main" id="{80D4BB7C-C2F1-4044-A0FF-F1AACFAF88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3385778"/>
              </p:ext>
            </p:extLst>
          </p:nvPr>
        </p:nvGraphicFramePr>
        <p:xfrm>
          <a:off x="502920" y="3986213"/>
          <a:ext cx="434975" cy="384175"/>
        </p:xfrm>
        <a:graphic>
          <a:graphicData uri="http://schemas.openxmlformats.org/presentationml/2006/ole">
            <mc:AlternateContent xmlns:mc="http://schemas.openxmlformats.org/markup-compatibility/2006">
              <mc:Choice xmlns:v="urn:schemas-microsoft-com:vml" Requires="v">
                <p:oleObj name="Equation" r:id="rId2" imgW="215640" imgH="190440" progId="Equation.DSMT4">
                  <p:embed/>
                </p:oleObj>
              </mc:Choice>
              <mc:Fallback>
                <p:oleObj name="Equation" r:id="rId2" imgW="215640" imgH="190440" progId="Equation.DSMT4">
                  <p:embed/>
                  <p:pic>
                    <p:nvPicPr>
                      <p:cNvPr id="0" name=""/>
                      <p:cNvPicPr/>
                      <p:nvPr/>
                    </p:nvPicPr>
                    <p:blipFill>
                      <a:blip r:embed="rId3"/>
                      <a:stretch>
                        <a:fillRect/>
                      </a:stretch>
                    </p:blipFill>
                    <p:spPr>
                      <a:xfrm>
                        <a:off x="502920" y="3986213"/>
                        <a:ext cx="434975" cy="3841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364D533-C663-4A2D-8D1B-EB0AAE9D2D50}"/>
              </a:ext>
            </a:extLst>
          </p:cNvPr>
          <p:cNvSpPr>
            <a:spLocks noGrp="1"/>
          </p:cNvSpPr>
          <p:nvPr>
            <p:ph idx="10"/>
          </p:nvPr>
        </p:nvSpPr>
        <p:spPr>
          <a:xfrm>
            <a:off x="838200" y="3949894"/>
            <a:ext cx="5181600" cy="407461"/>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number of permutations of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hats.</a:t>
            </a:r>
            <a:endParaRPr lang="en-US" dirty="0"/>
          </a:p>
        </p:txBody>
      </p:sp>
      <p:sp>
        <p:nvSpPr>
          <p:cNvPr id="5" name="Content Placeholder 4">
            <a:extLst>
              <a:ext uri="{FF2B5EF4-FFF2-40B4-BE49-F238E27FC236}">
                <a16:creationId xmlns:a16="http://schemas.microsoft.com/office/drawing/2014/main" id="{A55AD13D-6907-4417-A25E-DD9DE14E030B}"/>
              </a:ext>
            </a:extLst>
          </p:cNvPr>
          <p:cNvSpPr>
            <a:spLocks noGrp="1"/>
          </p:cNvSpPr>
          <p:nvPr>
            <p:ph idx="11"/>
          </p:nvPr>
        </p:nvSpPr>
        <p:spPr>
          <a:xfrm>
            <a:off x="457200" y="4343400"/>
            <a:ext cx="3429000" cy="1961007"/>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Remark:</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 It can be shown that the probability of a derangement approaches 1/e as n grows</a:t>
            </a:r>
            <a:b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without bound. </a:t>
            </a:r>
          </a:p>
        </p:txBody>
      </p:sp>
      <p:graphicFrame>
        <p:nvGraphicFramePr>
          <p:cNvPr id="15" name="Object 3">
            <a:extLst>
              <a:ext uri="{FF2B5EF4-FFF2-40B4-BE49-F238E27FC236}">
                <a16:creationId xmlns:a16="http://schemas.microsoft.com/office/drawing/2014/main" id="{33CBC1C1-0BA6-4820-88DE-96339FA082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37633429"/>
              </p:ext>
            </p:extLst>
          </p:nvPr>
        </p:nvGraphicFramePr>
        <p:xfrm>
          <a:off x="4419600" y="4472045"/>
          <a:ext cx="4232274" cy="809510"/>
        </p:xfrm>
        <a:graphic>
          <a:graphicData uri="http://schemas.openxmlformats.org/presentationml/2006/ole">
            <mc:AlternateContent xmlns:mc="http://schemas.openxmlformats.org/markup-compatibility/2006">
              <mc:Choice xmlns:v="urn:schemas-microsoft-com:vml" Requires="v">
                <p:oleObj name="Equation" r:id="rId4" imgW="2260440" imgH="431640" progId="Equation.DSMT4">
                  <p:embed/>
                </p:oleObj>
              </mc:Choice>
              <mc:Fallback>
                <p:oleObj name="Equation" r:id="rId4" imgW="2260440" imgH="431640" progId="Equation.DSMT4">
                  <p:embed/>
                  <p:pic>
                    <p:nvPicPr>
                      <p:cNvPr id="7" name="Object 3">
                        <a:extLst>
                          <a:ext uri="{C183D7F6-B498-43B3-948B-1728B52AA6E4}">
                            <adec:decorative xmlns:adec="http://schemas.microsoft.com/office/drawing/2017/decorative" val="1"/>
                          </a:ext>
                        </a:extLst>
                      </p:cNvPr>
                      <p:cNvPicPr/>
                      <p:nvPr/>
                    </p:nvPicPr>
                    <p:blipFill>
                      <a:blip r:embed="rId5"/>
                      <a:stretch>
                        <a:fillRect/>
                      </a:stretch>
                    </p:blipFill>
                    <p:spPr>
                      <a:xfrm>
                        <a:off x="4419600" y="4472045"/>
                        <a:ext cx="4232274" cy="80951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2535E9F-8968-4B61-8FF6-75B4674FB1BB}"/>
              </a:ext>
            </a:extLst>
          </p:cNvPr>
          <p:cNvSpPr>
            <a:spLocks noGrp="1"/>
          </p:cNvSpPr>
          <p:nvPr>
            <p:ph idx="12"/>
          </p:nvPr>
        </p:nvSpPr>
        <p:spPr>
          <a:xfrm>
            <a:off x="3273552" y="5559552"/>
            <a:ext cx="5760720" cy="329184"/>
          </a:xfrm>
          <a:solidFill>
            <a:srgbClr val="E1F3FF"/>
          </a:solidFill>
          <a:ln w="28575">
            <a:solidFill>
              <a:srgbClr val="00B0F0"/>
            </a:solidFill>
          </a:ln>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TABLE 1</a:t>
            </a:r>
            <a:r>
              <a:rPr kumimoji="0" lang="en-US" sz="16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The Probability of a Derangement.</a:t>
            </a:r>
          </a:p>
        </p:txBody>
      </p:sp>
      <p:sp>
        <p:nvSpPr>
          <p:cNvPr id="7" name="Content Placeholder 6">
            <a:extLst>
              <a:ext uri="{FF2B5EF4-FFF2-40B4-BE49-F238E27FC236}">
                <a16:creationId xmlns:a16="http://schemas.microsoft.com/office/drawing/2014/main" id="{D37E442A-B44B-4DD9-AADE-6F3252CAEEE1}"/>
              </a:ext>
            </a:extLst>
          </p:cNvPr>
          <p:cNvSpPr>
            <a:spLocks noGrp="1"/>
          </p:cNvSpPr>
          <p:nvPr>
            <p:ph idx="13"/>
          </p:nvPr>
        </p:nvSpPr>
        <p:spPr>
          <a:xfrm>
            <a:off x="3694762" y="5934493"/>
            <a:ext cx="4953000" cy="484604"/>
          </a:xfrm>
        </p:spPr>
        <p:txBody>
          <a:bodyPr/>
          <a:lstStyle/>
          <a:p>
            <a:pPr marL="0" marR="0" lvl="0" indent="0" algn="l" defTabSz="4572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IN" sz="2000" b="0" i="0" u="none" strike="noStrike" kern="1200" cap="none" spc="0" normalizeH="0" baseline="0" noProof="0" dirty="0">
              <a:ln>
                <a:noFill/>
              </a:ln>
              <a:solidFill>
                <a:prstClr val="black"/>
              </a:solidFill>
              <a:effectLst/>
              <a:uLnTx/>
              <a:uFillTx/>
              <a:latin typeface="Calibri (Body)"/>
            </a:endParaRPr>
          </a:p>
        </p:txBody>
      </p:sp>
      <p:graphicFrame>
        <p:nvGraphicFramePr>
          <p:cNvPr id="16" name="Table 6" descr="The following content is arranged like a table.">
            <a:extLst>
              <a:ext uri="{FF2B5EF4-FFF2-40B4-BE49-F238E27FC236}">
                <a16:creationId xmlns:a16="http://schemas.microsoft.com/office/drawing/2014/main" id="{F5B2CE18-A2AA-460A-9A04-E756DF86DECD}"/>
              </a:ext>
            </a:extLst>
          </p:cNvPr>
          <p:cNvGraphicFramePr>
            <a:graphicFrameLocks noGrp="1"/>
          </p:cNvGraphicFramePr>
          <p:nvPr>
            <p:extLst>
              <p:ext uri="{D42A27DB-BD31-4B8C-83A1-F6EECF244321}">
                <p14:modId xmlns:p14="http://schemas.microsoft.com/office/powerpoint/2010/main" val="3603049512"/>
              </p:ext>
            </p:extLst>
          </p:nvPr>
        </p:nvGraphicFramePr>
        <p:xfrm>
          <a:off x="3276600" y="5916482"/>
          <a:ext cx="5760720" cy="712918"/>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4046082740"/>
                    </a:ext>
                  </a:extLst>
                </a:gridCol>
                <a:gridCol w="822960">
                  <a:extLst>
                    <a:ext uri="{9D8B030D-6E8A-4147-A177-3AD203B41FA5}">
                      <a16:colId xmlns:a16="http://schemas.microsoft.com/office/drawing/2014/main" val="1628147883"/>
                    </a:ext>
                  </a:extLst>
                </a:gridCol>
                <a:gridCol w="822960">
                  <a:extLst>
                    <a:ext uri="{9D8B030D-6E8A-4147-A177-3AD203B41FA5}">
                      <a16:colId xmlns:a16="http://schemas.microsoft.com/office/drawing/2014/main" val="47951292"/>
                    </a:ext>
                  </a:extLst>
                </a:gridCol>
                <a:gridCol w="822960">
                  <a:extLst>
                    <a:ext uri="{9D8B030D-6E8A-4147-A177-3AD203B41FA5}">
                      <a16:colId xmlns:a16="http://schemas.microsoft.com/office/drawing/2014/main" val="4240026372"/>
                    </a:ext>
                  </a:extLst>
                </a:gridCol>
                <a:gridCol w="822960">
                  <a:extLst>
                    <a:ext uri="{9D8B030D-6E8A-4147-A177-3AD203B41FA5}">
                      <a16:colId xmlns:a16="http://schemas.microsoft.com/office/drawing/2014/main" val="2245601713"/>
                    </a:ext>
                  </a:extLst>
                </a:gridCol>
                <a:gridCol w="822960">
                  <a:extLst>
                    <a:ext uri="{9D8B030D-6E8A-4147-A177-3AD203B41FA5}">
                      <a16:colId xmlns:a16="http://schemas.microsoft.com/office/drawing/2014/main" val="3032840623"/>
                    </a:ext>
                  </a:extLst>
                </a:gridCol>
                <a:gridCol w="822960">
                  <a:extLst>
                    <a:ext uri="{9D8B030D-6E8A-4147-A177-3AD203B41FA5}">
                      <a16:colId xmlns:a16="http://schemas.microsoft.com/office/drawing/2014/main" val="4044940242"/>
                    </a:ext>
                  </a:extLst>
                </a:gridCol>
              </a:tblGrid>
              <a:tr h="356459">
                <a:tc>
                  <a:txBody>
                    <a:bodyPr/>
                    <a:lstStyle/>
                    <a:p>
                      <a:pPr algn="ctr"/>
                      <a:endParaRPr lang="en-US" sz="1400" i="1" dirty="0">
                        <a:solidFill>
                          <a:schemeClr val="tx1"/>
                        </a:solidFill>
                        <a:latin typeface="Calibri (Body)"/>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i="1" dirty="0">
                        <a:solidFill>
                          <a:schemeClr val="tx1"/>
                        </a:solidFill>
                        <a:latin typeface="Calibri (Body)"/>
                      </a:endParaRPr>
                    </a:p>
                  </a:txBody>
                  <a:tcPr>
                    <a:lnL w="28575"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i="1" dirty="0">
                        <a:solidFill>
                          <a:schemeClr val="tx1"/>
                        </a:solidFill>
                        <a:latin typeface="Calibri (Body)"/>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i="1" dirty="0">
                        <a:solidFill>
                          <a:schemeClr val="tx1"/>
                        </a:solidFill>
                        <a:latin typeface="Calibri (Body)"/>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i="1" dirty="0">
                        <a:solidFill>
                          <a:schemeClr val="tx1"/>
                        </a:solidFill>
                        <a:latin typeface="Calibri (Body)"/>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i="1" dirty="0">
                        <a:solidFill>
                          <a:schemeClr val="tx1"/>
                        </a:solidFill>
                        <a:latin typeface="Calibri (Body)"/>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i="1" dirty="0">
                        <a:solidFill>
                          <a:schemeClr val="tx1"/>
                        </a:solidFill>
                        <a:latin typeface="Calibri (Body)"/>
                      </a:endParaRPr>
                    </a:p>
                  </a:txBody>
                  <a:tcPr>
                    <a:lnL w="28575" cap="flat" cmpd="sng" algn="ctr">
                      <a:no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818294615"/>
                  </a:ext>
                </a:extLst>
              </a:tr>
              <a:tr h="356459">
                <a:tc>
                  <a:txBody>
                    <a:bodyPr/>
                    <a:lstStyle/>
                    <a:p>
                      <a:pPr algn="ctr"/>
                      <a:endParaRPr lang="en-US" sz="1400" i="1" baseline="-250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dirty="0"/>
                    </a:p>
                  </a:txBody>
                  <a:tcPr>
                    <a:lnL w="28575" cap="flat" cmpd="sng" algn="ctr">
                      <a:solidFill>
                        <a:srgbClr val="00B0F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400" dirty="0"/>
                    </a:p>
                  </a:txBody>
                  <a:tcPr>
                    <a:lnL w="28575" cap="flat" cmpd="sng" algn="ctr">
                      <a:no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33226731"/>
                  </a:ext>
                </a:extLst>
              </a:tr>
            </a:tbl>
          </a:graphicData>
        </a:graphic>
      </p:graphicFrame>
      <p:graphicFrame>
        <p:nvGraphicFramePr>
          <p:cNvPr id="20" name="Object 19">
            <a:extLst>
              <a:ext uri="{FF2B5EF4-FFF2-40B4-BE49-F238E27FC236}">
                <a16:creationId xmlns:a16="http://schemas.microsoft.com/office/drawing/2014/main" id="{DE3E2636-36D5-4923-A430-B957737CCDA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6190829"/>
              </p:ext>
            </p:extLst>
          </p:nvPr>
        </p:nvGraphicFramePr>
        <p:xfrm>
          <a:off x="3611880" y="6016752"/>
          <a:ext cx="146304" cy="146304"/>
        </p:xfrm>
        <a:graphic>
          <a:graphicData uri="http://schemas.openxmlformats.org/presentationml/2006/ole">
            <mc:AlternateContent xmlns:mc="http://schemas.openxmlformats.org/markup-compatibility/2006">
              <mc:Choice xmlns:v="urn:schemas-microsoft-com:vml" Requires="v">
                <p:oleObj name="Equation" r:id="rId6" imgW="126720" imgH="126720" progId="Equation.DSMT4">
                  <p:embed/>
                </p:oleObj>
              </mc:Choice>
              <mc:Fallback>
                <p:oleObj name="Equation" r:id="rId6" imgW="126720" imgH="126720" progId="Equation.DSMT4">
                  <p:embed/>
                  <p:pic>
                    <p:nvPicPr>
                      <p:cNvPr id="0" name=""/>
                      <p:cNvPicPr/>
                      <p:nvPr/>
                    </p:nvPicPr>
                    <p:blipFill>
                      <a:blip r:embed="rId7"/>
                      <a:stretch>
                        <a:fillRect/>
                      </a:stretch>
                    </p:blipFill>
                    <p:spPr>
                      <a:xfrm>
                        <a:off x="3611880" y="6016752"/>
                        <a:ext cx="146304" cy="14630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3755DAD-02B5-4D58-A088-EE2A8254593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0740117"/>
              </p:ext>
            </p:extLst>
          </p:nvPr>
        </p:nvGraphicFramePr>
        <p:xfrm>
          <a:off x="4443984" y="5989320"/>
          <a:ext cx="144780" cy="173736"/>
        </p:xfrm>
        <a:graphic>
          <a:graphicData uri="http://schemas.openxmlformats.org/presentationml/2006/ole">
            <mc:AlternateContent xmlns:mc="http://schemas.openxmlformats.org/markup-compatibility/2006">
              <mc:Choice xmlns:v="urn:schemas-microsoft-com:vml" Requires="v">
                <p:oleObj name="Equation" r:id="rId8" imgW="126720" imgH="152280" progId="Equation.DSMT4">
                  <p:embed/>
                </p:oleObj>
              </mc:Choice>
              <mc:Fallback>
                <p:oleObj name="Equation" r:id="rId8" imgW="126720" imgH="152280" progId="Equation.DSMT4">
                  <p:embed/>
                  <p:pic>
                    <p:nvPicPr>
                      <p:cNvPr id="0" name=""/>
                      <p:cNvPicPr/>
                      <p:nvPr/>
                    </p:nvPicPr>
                    <p:blipFill>
                      <a:blip r:embed="rId9"/>
                      <a:stretch>
                        <a:fillRect/>
                      </a:stretch>
                    </p:blipFill>
                    <p:spPr>
                      <a:xfrm>
                        <a:off x="4443984" y="5989320"/>
                        <a:ext cx="144780" cy="17373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CC725D4-612F-4575-82F3-5D43A6210F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882812"/>
              </p:ext>
            </p:extLst>
          </p:nvPr>
        </p:nvGraphicFramePr>
        <p:xfrm>
          <a:off x="5276088" y="5989320"/>
          <a:ext cx="133495" cy="173736"/>
        </p:xfrm>
        <a:graphic>
          <a:graphicData uri="http://schemas.openxmlformats.org/presentationml/2006/ole">
            <mc:AlternateContent xmlns:mc="http://schemas.openxmlformats.org/markup-compatibility/2006">
              <mc:Choice xmlns:v="urn:schemas-microsoft-com:vml" Requires="v">
                <p:oleObj name="Equation" r:id="rId10" imgW="126720" imgH="164880" progId="Equation.DSMT4">
                  <p:embed/>
                </p:oleObj>
              </mc:Choice>
              <mc:Fallback>
                <p:oleObj name="Equation" r:id="rId10" imgW="126720" imgH="164880" progId="Equation.DSMT4">
                  <p:embed/>
                  <p:pic>
                    <p:nvPicPr>
                      <p:cNvPr id="0" name=""/>
                      <p:cNvPicPr/>
                      <p:nvPr/>
                    </p:nvPicPr>
                    <p:blipFill>
                      <a:blip r:embed="rId11"/>
                      <a:stretch>
                        <a:fillRect/>
                      </a:stretch>
                    </p:blipFill>
                    <p:spPr>
                      <a:xfrm>
                        <a:off x="5276088" y="5989320"/>
                        <a:ext cx="133495" cy="173736"/>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2E12C602-2057-42E3-974C-59332DE82B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3896791"/>
              </p:ext>
            </p:extLst>
          </p:nvPr>
        </p:nvGraphicFramePr>
        <p:xfrm>
          <a:off x="6081522" y="5998464"/>
          <a:ext cx="137160" cy="164592"/>
        </p:xfrm>
        <a:graphic>
          <a:graphicData uri="http://schemas.openxmlformats.org/presentationml/2006/ole">
            <mc:AlternateContent xmlns:mc="http://schemas.openxmlformats.org/markup-compatibility/2006">
              <mc:Choice xmlns:v="urn:schemas-microsoft-com:vml" Requires="v">
                <p:oleObj name="Equation" r:id="rId12" imgW="126720" imgH="152280" progId="Equation.DSMT4">
                  <p:embed/>
                </p:oleObj>
              </mc:Choice>
              <mc:Fallback>
                <p:oleObj name="Equation" r:id="rId12" imgW="126720" imgH="152280" progId="Equation.DSMT4">
                  <p:embed/>
                  <p:pic>
                    <p:nvPicPr>
                      <p:cNvPr id="0" name=""/>
                      <p:cNvPicPr/>
                      <p:nvPr/>
                    </p:nvPicPr>
                    <p:blipFill>
                      <a:blip r:embed="rId13"/>
                      <a:stretch>
                        <a:fillRect/>
                      </a:stretch>
                    </p:blipFill>
                    <p:spPr>
                      <a:xfrm>
                        <a:off x="6081522" y="5998464"/>
                        <a:ext cx="137160" cy="16459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3F6707A-5661-4D44-9230-421816A17F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3547103"/>
              </p:ext>
            </p:extLst>
          </p:nvPr>
        </p:nvGraphicFramePr>
        <p:xfrm>
          <a:off x="6903720" y="5989320"/>
          <a:ext cx="140677" cy="182880"/>
        </p:xfrm>
        <a:graphic>
          <a:graphicData uri="http://schemas.openxmlformats.org/presentationml/2006/ole">
            <mc:AlternateContent xmlns:mc="http://schemas.openxmlformats.org/markup-compatibility/2006">
              <mc:Choice xmlns:v="urn:schemas-microsoft-com:vml" Requires="v">
                <p:oleObj name="Equation" r:id="rId14" imgW="126720" imgH="164880" progId="Equation.DSMT4">
                  <p:embed/>
                </p:oleObj>
              </mc:Choice>
              <mc:Fallback>
                <p:oleObj name="Equation" r:id="rId14" imgW="126720" imgH="164880" progId="Equation.DSMT4">
                  <p:embed/>
                  <p:pic>
                    <p:nvPicPr>
                      <p:cNvPr id="0" name=""/>
                      <p:cNvPicPr/>
                      <p:nvPr/>
                    </p:nvPicPr>
                    <p:blipFill>
                      <a:blip r:embed="rId15"/>
                      <a:stretch>
                        <a:fillRect/>
                      </a:stretch>
                    </p:blipFill>
                    <p:spPr>
                      <a:xfrm>
                        <a:off x="6903720" y="5989320"/>
                        <a:ext cx="140677" cy="18288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4A354D95-B26A-4B52-872D-7244BCF3F2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6692620"/>
              </p:ext>
            </p:extLst>
          </p:nvPr>
        </p:nvGraphicFramePr>
        <p:xfrm>
          <a:off x="7744968" y="5989320"/>
          <a:ext cx="140677" cy="182880"/>
        </p:xfrm>
        <a:graphic>
          <a:graphicData uri="http://schemas.openxmlformats.org/presentationml/2006/ole">
            <mc:AlternateContent xmlns:mc="http://schemas.openxmlformats.org/markup-compatibility/2006">
              <mc:Choice xmlns:v="urn:schemas-microsoft-com:vml" Requires="v">
                <p:oleObj name="Equation" r:id="rId16" imgW="126720" imgH="164880" progId="Equation.DSMT4">
                  <p:embed/>
                </p:oleObj>
              </mc:Choice>
              <mc:Fallback>
                <p:oleObj name="Equation" r:id="rId16" imgW="126720" imgH="164880" progId="Equation.DSMT4">
                  <p:embed/>
                  <p:pic>
                    <p:nvPicPr>
                      <p:cNvPr id="0" name=""/>
                      <p:cNvPicPr/>
                      <p:nvPr/>
                    </p:nvPicPr>
                    <p:blipFill>
                      <a:blip r:embed="rId17"/>
                      <a:stretch>
                        <a:fillRect/>
                      </a:stretch>
                    </p:blipFill>
                    <p:spPr>
                      <a:xfrm>
                        <a:off x="7744968" y="5989320"/>
                        <a:ext cx="140677" cy="18288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886EFB79-09D0-4729-814D-E970591663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3625773"/>
              </p:ext>
            </p:extLst>
          </p:nvPr>
        </p:nvGraphicFramePr>
        <p:xfrm>
          <a:off x="8551233" y="5973889"/>
          <a:ext cx="152400" cy="182880"/>
        </p:xfrm>
        <a:graphic>
          <a:graphicData uri="http://schemas.openxmlformats.org/presentationml/2006/ole">
            <mc:AlternateContent xmlns:mc="http://schemas.openxmlformats.org/markup-compatibility/2006">
              <mc:Choice xmlns:v="urn:schemas-microsoft-com:vml" Requires="v">
                <p:oleObj name="Equation" r:id="rId18" imgW="126720" imgH="152280" progId="Equation.DSMT4">
                  <p:embed/>
                </p:oleObj>
              </mc:Choice>
              <mc:Fallback>
                <p:oleObj name="Equation" r:id="rId18" imgW="126720" imgH="152280" progId="Equation.DSMT4">
                  <p:embed/>
                  <p:pic>
                    <p:nvPicPr>
                      <p:cNvPr id="0" name=""/>
                      <p:cNvPicPr/>
                      <p:nvPr/>
                    </p:nvPicPr>
                    <p:blipFill>
                      <a:blip r:embed="rId19"/>
                      <a:stretch>
                        <a:fillRect/>
                      </a:stretch>
                    </p:blipFill>
                    <p:spPr>
                      <a:xfrm>
                        <a:off x="8551233" y="5973889"/>
                        <a:ext cx="152400" cy="1828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A305D2C-FB17-4646-92D8-56C9438716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8620805"/>
              </p:ext>
            </p:extLst>
          </p:nvPr>
        </p:nvGraphicFramePr>
        <p:xfrm>
          <a:off x="3444240" y="6312044"/>
          <a:ext cx="472440" cy="274320"/>
        </p:xfrm>
        <a:graphic>
          <a:graphicData uri="http://schemas.openxmlformats.org/presentationml/2006/ole">
            <mc:AlternateContent xmlns:mc="http://schemas.openxmlformats.org/markup-compatibility/2006">
              <mc:Choice xmlns:v="urn:schemas-microsoft-com:vml" Requires="v">
                <p:oleObj name="Equation" r:id="rId20" imgW="393480" imgH="228600" progId="Equation.DSMT4">
                  <p:embed/>
                </p:oleObj>
              </mc:Choice>
              <mc:Fallback>
                <p:oleObj name="Equation" r:id="rId20" imgW="393480" imgH="228600" progId="Equation.DSMT4">
                  <p:embed/>
                  <p:pic>
                    <p:nvPicPr>
                      <p:cNvPr id="0" name=""/>
                      <p:cNvPicPr/>
                      <p:nvPr/>
                    </p:nvPicPr>
                    <p:blipFill>
                      <a:blip r:embed="rId21"/>
                      <a:stretch>
                        <a:fillRect/>
                      </a:stretch>
                    </p:blipFill>
                    <p:spPr>
                      <a:xfrm>
                        <a:off x="3444240" y="6312044"/>
                        <a:ext cx="472440" cy="27432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DCE8313-FC11-455D-85B0-ACFB83960E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4441009"/>
              </p:ext>
            </p:extLst>
          </p:nvPr>
        </p:nvGraphicFramePr>
        <p:xfrm>
          <a:off x="4198795" y="6344115"/>
          <a:ext cx="635157" cy="192024"/>
        </p:xfrm>
        <a:graphic>
          <a:graphicData uri="http://schemas.openxmlformats.org/presentationml/2006/ole">
            <mc:AlternateContent xmlns:mc="http://schemas.openxmlformats.org/markup-compatibility/2006">
              <mc:Choice xmlns:v="urn:schemas-microsoft-com:vml" Requires="v">
                <p:oleObj name="Equation" r:id="rId22" imgW="545760" imgH="164880" progId="Equation.DSMT4">
                  <p:embed/>
                </p:oleObj>
              </mc:Choice>
              <mc:Fallback>
                <p:oleObj name="Equation" r:id="rId22" imgW="545760" imgH="164880" progId="Equation.DSMT4">
                  <p:embed/>
                  <p:pic>
                    <p:nvPicPr>
                      <p:cNvPr id="0" name=""/>
                      <p:cNvPicPr/>
                      <p:nvPr/>
                    </p:nvPicPr>
                    <p:blipFill>
                      <a:blip r:embed="rId23"/>
                      <a:stretch>
                        <a:fillRect/>
                      </a:stretch>
                    </p:blipFill>
                    <p:spPr>
                      <a:xfrm>
                        <a:off x="4198795" y="6344115"/>
                        <a:ext cx="635157" cy="192024"/>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EB0B38F-0E37-4556-B8A4-7785D0E925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07050171"/>
              </p:ext>
            </p:extLst>
          </p:nvPr>
        </p:nvGraphicFramePr>
        <p:xfrm>
          <a:off x="5018415" y="6344115"/>
          <a:ext cx="620385" cy="192024"/>
        </p:xfrm>
        <a:graphic>
          <a:graphicData uri="http://schemas.openxmlformats.org/presentationml/2006/ole">
            <mc:AlternateContent xmlns:mc="http://schemas.openxmlformats.org/markup-compatibility/2006">
              <mc:Choice xmlns:v="urn:schemas-microsoft-com:vml" Requires="v">
                <p:oleObj name="Equation" r:id="rId24" imgW="533160" imgH="164880" progId="Equation.DSMT4">
                  <p:embed/>
                </p:oleObj>
              </mc:Choice>
              <mc:Fallback>
                <p:oleObj name="Equation" r:id="rId24" imgW="533160" imgH="164880" progId="Equation.DSMT4">
                  <p:embed/>
                  <p:pic>
                    <p:nvPicPr>
                      <p:cNvPr id="0" name=""/>
                      <p:cNvPicPr/>
                      <p:nvPr/>
                    </p:nvPicPr>
                    <p:blipFill>
                      <a:blip r:embed="rId25"/>
                      <a:stretch>
                        <a:fillRect/>
                      </a:stretch>
                    </p:blipFill>
                    <p:spPr>
                      <a:xfrm>
                        <a:off x="5018415" y="6344115"/>
                        <a:ext cx="620385" cy="192024"/>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BA8006C-E4C0-4C39-A412-881AB1D203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3604737"/>
              </p:ext>
            </p:extLst>
          </p:nvPr>
        </p:nvGraphicFramePr>
        <p:xfrm>
          <a:off x="5843016" y="6344115"/>
          <a:ext cx="635156" cy="192024"/>
        </p:xfrm>
        <a:graphic>
          <a:graphicData uri="http://schemas.openxmlformats.org/presentationml/2006/ole">
            <mc:AlternateContent xmlns:mc="http://schemas.openxmlformats.org/markup-compatibility/2006">
              <mc:Choice xmlns:v="urn:schemas-microsoft-com:vml" Requires="v">
                <p:oleObj name="Equation" r:id="rId26" imgW="545760" imgH="164880" progId="Equation.DSMT4">
                  <p:embed/>
                </p:oleObj>
              </mc:Choice>
              <mc:Fallback>
                <p:oleObj name="Equation" r:id="rId26" imgW="545760" imgH="164880" progId="Equation.DSMT4">
                  <p:embed/>
                  <p:pic>
                    <p:nvPicPr>
                      <p:cNvPr id="0" name=""/>
                      <p:cNvPicPr/>
                      <p:nvPr/>
                    </p:nvPicPr>
                    <p:blipFill>
                      <a:blip r:embed="rId27"/>
                      <a:stretch>
                        <a:fillRect/>
                      </a:stretch>
                    </p:blipFill>
                    <p:spPr>
                      <a:xfrm>
                        <a:off x="5843016" y="6344115"/>
                        <a:ext cx="635156" cy="192024"/>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085EB14-8370-4FBC-AB15-16800B0B53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8466782"/>
              </p:ext>
            </p:extLst>
          </p:nvPr>
        </p:nvGraphicFramePr>
        <p:xfrm>
          <a:off x="6669024" y="6344115"/>
          <a:ext cx="635156" cy="192024"/>
        </p:xfrm>
        <a:graphic>
          <a:graphicData uri="http://schemas.openxmlformats.org/presentationml/2006/ole">
            <mc:AlternateContent xmlns:mc="http://schemas.openxmlformats.org/markup-compatibility/2006">
              <mc:Choice xmlns:v="urn:schemas-microsoft-com:vml" Requires="v">
                <p:oleObj name="Equation" r:id="rId28" imgW="545760" imgH="164880" progId="Equation.DSMT4">
                  <p:embed/>
                </p:oleObj>
              </mc:Choice>
              <mc:Fallback>
                <p:oleObj name="Equation" r:id="rId28" imgW="545760" imgH="164880" progId="Equation.DSMT4">
                  <p:embed/>
                  <p:pic>
                    <p:nvPicPr>
                      <p:cNvPr id="0" name=""/>
                      <p:cNvPicPr/>
                      <p:nvPr/>
                    </p:nvPicPr>
                    <p:blipFill>
                      <a:blip r:embed="rId29"/>
                      <a:stretch>
                        <a:fillRect/>
                      </a:stretch>
                    </p:blipFill>
                    <p:spPr>
                      <a:xfrm>
                        <a:off x="6669024" y="6344115"/>
                        <a:ext cx="635156" cy="192024"/>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6DA3ED6-526C-4955-9809-AA16F659ED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4302764"/>
              </p:ext>
            </p:extLst>
          </p:nvPr>
        </p:nvGraphicFramePr>
        <p:xfrm>
          <a:off x="7488936" y="6344115"/>
          <a:ext cx="635156" cy="192024"/>
        </p:xfrm>
        <a:graphic>
          <a:graphicData uri="http://schemas.openxmlformats.org/presentationml/2006/ole">
            <mc:AlternateContent xmlns:mc="http://schemas.openxmlformats.org/markup-compatibility/2006">
              <mc:Choice xmlns:v="urn:schemas-microsoft-com:vml" Requires="v">
                <p:oleObj name="Equation" r:id="rId30" imgW="545760" imgH="164880" progId="Equation.DSMT4">
                  <p:embed/>
                </p:oleObj>
              </mc:Choice>
              <mc:Fallback>
                <p:oleObj name="Equation" r:id="rId30" imgW="545760" imgH="164880" progId="Equation.DSMT4">
                  <p:embed/>
                  <p:pic>
                    <p:nvPicPr>
                      <p:cNvPr id="0" name=""/>
                      <p:cNvPicPr/>
                      <p:nvPr/>
                    </p:nvPicPr>
                    <p:blipFill>
                      <a:blip r:embed="rId31"/>
                      <a:stretch>
                        <a:fillRect/>
                      </a:stretch>
                    </p:blipFill>
                    <p:spPr>
                      <a:xfrm>
                        <a:off x="7488936" y="6344115"/>
                        <a:ext cx="635156" cy="192024"/>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EAA15258-1FEB-44D9-9E72-F99B472535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8839606"/>
              </p:ext>
            </p:extLst>
          </p:nvPr>
        </p:nvGraphicFramePr>
        <p:xfrm>
          <a:off x="8308848" y="6344115"/>
          <a:ext cx="635156" cy="192024"/>
        </p:xfrm>
        <a:graphic>
          <a:graphicData uri="http://schemas.openxmlformats.org/presentationml/2006/ole">
            <mc:AlternateContent xmlns:mc="http://schemas.openxmlformats.org/markup-compatibility/2006">
              <mc:Choice xmlns:v="urn:schemas-microsoft-com:vml" Requires="v">
                <p:oleObj name="Equation" r:id="rId32" imgW="545760" imgH="164880" progId="Equation.DSMT4">
                  <p:embed/>
                </p:oleObj>
              </mc:Choice>
              <mc:Fallback>
                <p:oleObj name="Equation" r:id="rId32" imgW="545760" imgH="164880" progId="Equation.DSMT4">
                  <p:embed/>
                  <p:pic>
                    <p:nvPicPr>
                      <p:cNvPr id="0" name=""/>
                      <p:cNvPicPr/>
                      <p:nvPr/>
                    </p:nvPicPr>
                    <p:blipFill>
                      <a:blip r:embed="rId33"/>
                      <a:stretch>
                        <a:fillRect/>
                      </a:stretch>
                    </p:blipFill>
                    <p:spPr>
                      <a:xfrm>
                        <a:off x="8308848" y="6344115"/>
                        <a:ext cx="635156" cy="192024"/>
                      </a:xfrm>
                      <a:prstGeom prst="rect">
                        <a:avLst/>
                      </a:prstGeom>
                    </p:spPr>
                  </p:pic>
                </p:oleObj>
              </mc:Fallback>
            </mc:AlternateContent>
          </a:graphicData>
        </a:graphic>
      </p:graphicFrame>
      <p:sp>
        <p:nvSpPr>
          <p:cNvPr id="17" name="Slide Number Placeholder 5">
            <a:extLst>
              <a:ext uri="{FF2B5EF4-FFF2-40B4-BE49-F238E27FC236}">
                <a16:creationId xmlns:a16="http://schemas.microsoft.com/office/drawing/2014/main" id="{237F8F62-E608-4B10-85DB-62D99E8AED6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69</a:t>
            </a:fld>
            <a:endParaRPr lang="en-US" dirty="0">
              <a:solidFill>
                <a:schemeClr val="bg1"/>
              </a:solidFill>
              <a:latin typeface="Calibri (Body)"/>
            </a:endParaRPr>
          </a:p>
        </p:txBody>
      </p:sp>
    </p:spTree>
    <p:extLst>
      <p:ext uri="{BB962C8B-B14F-4D97-AF65-F5344CB8AC3E}">
        <p14:creationId xmlns:p14="http://schemas.microsoft.com/office/powerpoint/2010/main" val="48325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Rabbits and the Fibonacci Numbers</a:t>
            </a:r>
            <a:r>
              <a:rPr lang="en-US" sz="1500" dirty="0">
                <a:latin typeface="+mj-lt"/>
              </a:rPr>
              <a:t> 2</a:t>
            </a:r>
          </a:p>
        </p:txBody>
      </p:sp>
      <p:pic>
        <p:nvPicPr>
          <p:cNvPr id="9" name="Picture 2" descr="A table with the number of reproducing and young pairs of rabbits for 6 months.">
            <a:extLst>
              <a:ext uri="{FF2B5EF4-FFF2-40B4-BE49-F238E27FC236}">
                <a16:creationId xmlns:a16="http://schemas.microsoft.com/office/drawing/2014/main" id="{0A5764DA-B2CD-455E-86C2-E391001A0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43" y="1600200"/>
            <a:ext cx="7377314"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idx="13"/>
          </p:nvPr>
        </p:nvSpPr>
        <p:spPr>
          <a:xfrm>
            <a:off x="457200" y="5410200"/>
            <a:ext cx="8321040" cy="1219200"/>
          </a:xfrm>
        </p:spPr>
        <p:txBody>
          <a:bodyPr/>
          <a:lstStyle/>
          <a:p>
            <a:r>
              <a:rPr lang="en-US" b="1" dirty="0"/>
              <a:t>Modeling the Population Growth of Rabbits on an Island</a:t>
            </a:r>
          </a:p>
        </p:txBody>
      </p:sp>
      <p:sp>
        <p:nvSpPr>
          <p:cNvPr id="7" name="Text Placeholder 4"/>
          <p:cNvSpPr>
            <a:spLocks noGrp="1"/>
          </p:cNvSpPr>
          <p:nvPr>
            <p:ph type="body" sz="quarter" idx="14"/>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8" name="Slide Number Placeholder 5">
            <a:extLst>
              <a:ext uri="{FF2B5EF4-FFF2-40B4-BE49-F238E27FC236}">
                <a16:creationId xmlns:a16="http://schemas.microsoft.com/office/drawing/2014/main" id="{1B332289-86C8-418B-9961-AF77A8F40AC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a:t>
            </a:fld>
            <a:endParaRPr lang="en-US" dirty="0">
              <a:solidFill>
                <a:schemeClr val="bg1"/>
              </a:solidFill>
              <a:latin typeface="Calibri (Body)"/>
            </a:endParaRPr>
          </a:p>
        </p:txBody>
      </p:sp>
    </p:spTree>
    <p:extLst>
      <p:ext uri="{BB962C8B-B14F-4D97-AF65-F5344CB8AC3E}">
        <p14:creationId xmlns:p14="http://schemas.microsoft.com/office/powerpoint/2010/main" val="320955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AA5ECE-BD7D-45BB-8AAC-F01B47D1E00D}"/>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9C474FB2-5E07-4A7B-BBAF-A2BA46B3A0CE}"/>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Body)"/>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962191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7C8A-3172-4693-959C-2C15A46D6ACB}"/>
              </a:ext>
            </a:extLst>
          </p:cNvPr>
          <p:cNvSpPr>
            <a:spLocks noGrp="1"/>
          </p:cNvSpPr>
          <p:nvPr>
            <p:ph type="title"/>
          </p:nvPr>
        </p:nvSpPr>
        <p:spPr/>
        <p:txBody>
          <a:bodyPr/>
          <a:lstStyle/>
          <a:p>
            <a:r>
              <a:rPr lang="en-US" sz="6000" b="1"/>
              <a:t>Accessibility Content: </a:t>
            </a:r>
            <a:br>
              <a:rPr lang="en-US" sz="6000" b="1"/>
            </a:br>
            <a:r>
              <a:rPr lang="en-US" sz="6000" b="1"/>
              <a:t>Text Alternatives for Images</a:t>
            </a:r>
            <a:endParaRPr lang="en-US" dirty="0"/>
          </a:p>
        </p:txBody>
      </p:sp>
      <p:sp>
        <p:nvSpPr>
          <p:cNvPr id="3" name="Slide Number Placeholder 5">
            <a:extLst>
              <a:ext uri="{FF2B5EF4-FFF2-40B4-BE49-F238E27FC236}">
                <a16:creationId xmlns:a16="http://schemas.microsoft.com/office/drawing/2014/main" id="{2693AB1B-FB82-480C-901A-EC1CEDE36D6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71</a:t>
            </a:fld>
            <a:endParaRPr lang="en-US" dirty="0">
              <a:solidFill>
                <a:schemeClr val="bg1"/>
              </a:solidFill>
              <a:latin typeface="Calibri (Body)"/>
            </a:endParaRPr>
          </a:p>
        </p:txBody>
      </p:sp>
    </p:spTree>
    <p:extLst>
      <p:ext uri="{BB962C8B-B14F-4D97-AF65-F5344CB8AC3E}">
        <p14:creationId xmlns:p14="http://schemas.microsoft.com/office/powerpoint/2010/main" val="2505709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D71C-34B1-44FE-97F8-AB4BB4C02987}"/>
              </a:ext>
            </a:extLst>
          </p:cNvPr>
          <p:cNvSpPr>
            <a:spLocks noGrp="1"/>
          </p:cNvSpPr>
          <p:nvPr>
            <p:ph type="title"/>
          </p:nvPr>
        </p:nvSpPr>
        <p:spPr/>
        <p:txBody>
          <a:bodyPr/>
          <a:lstStyle/>
          <a:p>
            <a:r>
              <a:rPr lang="en-US" dirty="0"/>
              <a:t>Rabbits and the Fibonacci Numbers </a:t>
            </a:r>
            <a:r>
              <a:rPr lang="en-US" sz="1600" dirty="0"/>
              <a:t>2</a:t>
            </a:r>
            <a:r>
              <a:rPr lang="en-US" dirty="0"/>
              <a:t> – Text Alternative</a:t>
            </a:r>
          </a:p>
        </p:txBody>
      </p:sp>
      <p:sp>
        <p:nvSpPr>
          <p:cNvPr id="3" name="Text Placeholder 2">
            <a:extLst>
              <a:ext uri="{FF2B5EF4-FFF2-40B4-BE49-F238E27FC236}">
                <a16:creationId xmlns:a16="http://schemas.microsoft.com/office/drawing/2014/main" id="{78B446B3-A096-45BC-97C4-827D15772271}"/>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59D00DA4-7B13-4C48-8EFA-6446CB0A1E73}"/>
              </a:ext>
            </a:extLst>
          </p:cNvPr>
          <p:cNvSpPr>
            <a:spLocks noGrp="1"/>
          </p:cNvSpPr>
          <p:nvPr>
            <p:ph sz="quarter" idx="14"/>
          </p:nvPr>
        </p:nvSpPr>
        <p:spPr/>
        <p:txBody>
          <a:bodyPr/>
          <a:lstStyle/>
          <a:p>
            <a:r>
              <a:rPr lang="en-US" sz="2400" dirty="0"/>
              <a:t>There is 0 reproducing pair and 1 young pair in the first month, the number of total pairs is 1. There is 0 reproducing pair and 1 young pair in the second month, the number of total pairs is 1. There is 1 reproducing pair and 1 young pair in the third month, the number of total pairs is 2. There is 1 reproducing pair and 2 young pairs in the fourth month, the number of total pairs is 3.  There are 2 reproducing pairs and 3 young pairs in the fifth month, the number of total pairs is 5. There are 3 reproducing pairs and 5 young pairs in the sixth month, the number of total pairs is 8.</a:t>
            </a:r>
          </a:p>
        </p:txBody>
      </p:sp>
      <p:sp>
        <p:nvSpPr>
          <p:cNvPr id="5" name="Text Placeholder 4">
            <a:extLst>
              <a:ext uri="{FF2B5EF4-FFF2-40B4-BE49-F238E27FC236}">
                <a16:creationId xmlns:a16="http://schemas.microsoft.com/office/drawing/2014/main" id="{728B5947-66AF-4F4F-9A6C-50DD314E31E8}"/>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DC3367DB-9D74-494C-A4AC-7A4E6F0D0E9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72</a:t>
            </a:fld>
            <a:endParaRPr lang="en-US" dirty="0">
              <a:solidFill>
                <a:schemeClr val="bg1"/>
              </a:solidFill>
              <a:latin typeface="Calibri (Body)"/>
            </a:endParaRPr>
          </a:p>
        </p:txBody>
      </p:sp>
    </p:spTree>
    <p:extLst>
      <p:ext uri="{BB962C8B-B14F-4D97-AF65-F5344CB8AC3E}">
        <p14:creationId xmlns:p14="http://schemas.microsoft.com/office/powerpoint/2010/main" val="2637644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D71C-34B1-44FE-97F8-AB4BB4C02987}"/>
              </a:ext>
            </a:extLst>
          </p:cNvPr>
          <p:cNvSpPr>
            <a:spLocks noGrp="1"/>
          </p:cNvSpPr>
          <p:nvPr>
            <p:ph type="title"/>
          </p:nvPr>
        </p:nvSpPr>
        <p:spPr/>
        <p:txBody>
          <a:bodyPr/>
          <a:lstStyle/>
          <a:p>
            <a:r>
              <a:rPr lang="en-US" dirty="0"/>
              <a:t>Counting Bit Strings </a:t>
            </a:r>
            <a:r>
              <a:rPr lang="en-US" sz="1600" dirty="0"/>
              <a:t>1</a:t>
            </a:r>
            <a:r>
              <a:rPr lang="en-US" dirty="0"/>
              <a:t> – Text Alternative</a:t>
            </a:r>
          </a:p>
        </p:txBody>
      </p:sp>
      <p:sp>
        <p:nvSpPr>
          <p:cNvPr id="3" name="Text Placeholder 2">
            <a:extLst>
              <a:ext uri="{FF2B5EF4-FFF2-40B4-BE49-F238E27FC236}">
                <a16:creationId xmlns:a16="http://schemas.microsoft.com/office/drawing/2014/main" id="{78B446B3-A096-45BC-97C4-827D15772271}"/>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59D00DA4-7B13-4C48-8EFA-6446CB0A1E73}"/>
              </a:ext>
            </a:extLst>
          </p:cNvPr>
          <p:cNvSpPr>
            <a:spLocks noGrp="1"/>
          </p:cNvSpPr>
          <p:nvPr>
            <p:ph sz="quarter" idx="14"/>
          </p:nvPr>
        </p:nvSpPr>
        <p:spPr/>
        <p:txBody>
          <a:bodyPr/>
          <a:lstStyle/>
          <a:p>
            <a:r>
              <a:rPr lang="en-US" sz="2400" dirty="0"/>
              <a:t>The first bit string starts with any bit string of length N minus 1 with no two consecutive zeros and ends with a 1. The number of strings of this type is A sub, N minus 1. The second bit strings starts with any bit string of length N minus 2 with no two consecutive zeros and ends with 1 0. The number of strings of this type is A sub, N minus 2. The total number of bit strings of length N with no two consecutive zeros is A sub, N minus 1, plus A sub, N minus 2.</a:t>
            </a:r>
          </a:p>
        </p:txBody>
      </p:sp>
      <p:sp>
        <p:nvSpPr>
          <p:cNvPr id="5" name="Text Placeholder 4">
            <a:extLst>
              <a:ext uri="{FF2B5EF4-FFF2-40B4-BE49-F238E27FC236}">
                <a16:creationId xmlns:a16="http://schemas.microsoft.com/office/drawing/2014/main" id="{728B5947-66AF-4F4F-9A6C-50DD314E31E8}"/>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CE1EC1D3-44C8-4ADF-A60B-B476A5DBD39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73</a:t>
            </a:fld>
            <a:endParaRPr lang="en-US" dirty="0">
              <a:solidFill>
                <a:schemeClr val="bg1"/>
              </a:solidFill>
              <a:latin typeface="Calibri (Body)"/>
            </a:endParaRPr>
          </a:p>
        </p:txBody>
      </p:sp>
    </p:spTree>
    <p:extLst>
      <p:ext uri="{BB962C8B-B14F-4D97-AF65-F5344CB8AC3E}">
        <p14:creationId xmlns:p14="http://schemas.microsoft.com/office/powerpoint/2010/main" val="3971491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D71C-34B1-44FE-97F8-AB4BB4C02987}"/>
              </a:ext>
            </a:extLst>
          </p:cNvPr>
          <p:cNvSpPr>
            <a:spLocks noGrp="1"/>
          </p:cNvSpPr>
          <p:nvPr>
            <p:ph type="title"/>
          </p:nvPr>
        </p:nvSpPr>
        <p:spPr/>
        <p:txBody>
          <a:bodyPr/>
          <a:lstStyle/>
          <a:p>
            <a:r>
              <a:rPr lang="en-US" dirty="0"/>
              <a:t>Useful Generating Functions – Text Alternative</a:t>
            </a:r>
          </a:p>
        </p:txBody>
      </p:sp>
      <p:sp>
        <p:nvSpPr>
          <p:cNvPr id="3" name="Text Placeholder 2">
            <a:extLst>
              <a:ext uri="{FF2B5EF4-FFF2-40B4-BE49-F238E27FC236}">
                <a16:creationId xmlns:a16="http://schemas.microsoft.com/office/drawing/2014/main" id="{78B446B3-A096-45BC-97C4-827D15772271}"/>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59D00DA4-7B13-4C48-8EFA-6446CB0A1E73}"/>
              </a:ext>
            </a:extLst>
          </p:cNvPr>
          <p:cNvSpPr>
            <a:spLocks noGrp="1"/>
          </p:cNvSpPr>
          <p:nvPr>
            <p:ph sz="quarter" idx="14"/>
          </p:nvPr>
        </p:nvSpPr>
        <p:spPr/>
        <p:txBody>
          <a:bodyPr/>
          <a:lstStyle/>
          <a:p>
            <a:r>
              <a:rPr lang="en-US" sz="1050" b="0" i="0" u="none" strike="noStrike" dirty="0">
                <a:effectLst/>
                <a:cs typeface="Arial" panose="020B0604020202020204" pitchFamily="34" charset="0"/>
              </a:rPr>
              <a:t>The column headers are marked as: G(x) and </a:t>
            </a:r>
            <a:r>
              <a:rPr lang="en-US" sz="1050" b="0" i="0" u="none" strike="noStrike" dirty="0" err="1">
                <a:effectLst/>
                <a:cs typeface="Arial" panose="020B0604020202020204" pitchFamily="34" charset="0"/>
              </a:rPr>
              <a:t>ak</a:t>
            </a:r>
            <a:r>
              <a:rPr lang="en-US" sz="1050" b="0" i="0" u="none" strike="noStrike" dirty="0">
                <a:effectLst/>
                <a:cs typeface="Arial" panose="020B0604020202020204" pitchFamily="34" charset="0"/>
              </a:rPr>
              <a:t>.</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The data is as follows:</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1: (1 plus x) to the power n equals summation from k equals 0 through n C (n, k) times x to the power k equals 1 plus c (n, 1)x plus C (n, 2) x squared plus .. plus x to the power n and C (n, k).</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2: (1 plus a times x) to the power n equals summation from k equals 0 through n C (n, k) a to the power k x to the power k equals 1 plus C (n, 1) a times x plus C (n, 2) a squared times x squared plus .. plus a to the power n times x to the power n and C (n, k) times a to the power k.</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3: (1 plus x to the power r) to the power n equals summation from k equals 0 through n C (n, k) times x to the power r times k equals 1 plus C (n, 1) x to the power r plus C (n, 2) times x to the power 2 times r plus .. plus x to the power r times n and C (n, k over r) if </a:t>
            </a:r>
            <a:r>
              <a:rPr lang="en-US" sz="1050" b="0" i="0" u="none" strike="noStrike" dirty="0" err="1">
                <a:effectLst/>
                <a:cs typeface="Arial" panose="020B0604020202020204" pitchFamily="34" charset="0"/>
              </a:rPr>
              <a:t>r|k</a:t>
            </a:r>
            <a:r>
              <a:rPr lang="en-US" sz="1050" b="0" i="0" u="none" strike="noStrike" dirty="0">
                <a:effectLst/>
                <a:cs typeface="Arial" panose="020B0604020202020204" pitchFamily="34" charset="0"/>
              </a:rPr>
              <a:t>; 0 otherwise.</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4: Fraction 1 minus x to the power n plus 1 over 1 minus x equals summation from k equals 0 through infinity x to the power k equals 1 plus x plus x squared plus... x to the power n and 1 if k lesser than or equal to n; 0 otherwise.</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5: Fraction 1 over 1 minus x equals summation from k equals 0 through infinity x to the power k equals 1 plus x plus x squared plus ... and 1.</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6: Fraction 1 over 1 minus a times x equals summation from k equals 0 through infinity a to the power k times x to the power k equals 1 plus a times x plus a squared times x squared plus .. and a to the power k.</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7: 1 over 1 minus x to the power r equals summation from k equals 0 through infinity equals 1 plus x to the power r plus x to the power 2 times r and 1 if </a:t>
            </a:r>
            <a:r>
              <a:rPr lang="en-US" sz="1050" b="0" i="0" u="none" strike="noStrike" dirty="0" err="1">
                <a:effectLst/>
                <a:cs typeface="Arial" panose="020B0604020202020204" pitchFamily="34" charset="0"/>
              </a:rPr>
              <a:t>r|k</a:t>
            </a:r>
            <a:r>
              <a:rPr lang="en-US" sz="1050" b="0" i="0" u="none" strike="noStrike" dirty="0">
                <a:effectLst/>
                <a:cs typeface="Arial" panose="020B0604020202020204" pitchFamily="34" charset="0"/>
              </a:rPr>
              <a:t>; otherwise.</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8: Fraction 1 over (1 minus x) squared equals summation 0 through infinity (k plus 1) x to the power k equals 1 plus 2 times x plus 3 times x squared, and k plus 1. </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9: Fraction 1 over (1 minus x) to the power n equals summation from k equals 0 through infinity C (n plus k minus 1, k) times x to the power k equals 1 plus C (n, 1) times x plus c (n plus 1, 2) times x squared plus .. and C (n plus k minus 1, k) equals C (n plus k minus 1, n minus 1).</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10: Fraction 1 over (1 plus x) to the power n equals summation k equals 0 through infinity C (n plus k minus 1, k) times (negative 1) to the power k times x to the power k equals 1 minus C (n, 1) times x plus C (n plus 1, 2) x squared.. and (negative 1) to the power k times C (n plus k minus 1, k) equals (negative 1) to the power k times C (n plus k minus 1, n minus 1).</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11: Fraction 1 over (1 minus a times x) to the power n equals summation k equals 0 through infinity C (n plus k minus 1, k) times a to the power k times x to the power k equals 1 plus C (n, 1) times a times x plus C (n plus 1, 2) times a squared times x squared plus .. and C (n plus k minus 1, k) times a to the power k) equals C (n plus k minus 1, n minus 1) times a to the power k.</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12: e to the power x equals summation k equals 0 through infinity fraction x to the power k over k factorial equals 1 plus x plus fraction x squared over 2 factorial plus fraction x cubed over 3 factorial plus .. and 1 over k factorial.</a:t>
            </a:r>
            <a:br>
              <a:rPr lang="en-US" sz="1050" b="0" i="0" u="none" strike="noStrike" dirty="0">
                <a:effectLst/>
                <a:cs typeface="Arial" panose="020B0604020202020204" pitchFamily="34" charset="0"/>
              </a:rPr>
            </a:br>
            <a:r>
              <a:rPr lang="en-US" sz="1050" b="0" i="0" u="none" strike="noStrike" dirty="0">
                <a:effectLst/>
                <a:cs typeface="Arial" panose="020B0604020202020204" pitchFamily="34" charset="0"/>
              </a:rPr>
              <a:t>Row 13: ln (1 plus x) equals summation k equals 1 through infinity fraction (negative 1) to the power k plus 1 over k times x to the power k equals x minus fraction x squared over 2 plus fraction x cubed over 3 minus x to the power 4 over 4 plus .. and (negative 1) to the power k plus 1 over k.</a:t>
            </a:r>
            <a:endParaRPr lang="en-US" sz="1200" dirty="0">
              <a:cs typeface="Arial" panose="020B0604020202020204" pitchFamily="34" charset="0"/>
            </a:endParaRPr>
          </a:p>
        </p:txBody>
      </p:sp>
      <p:sp>
        <p:nvSpPr>
          <p:cNvPr id="5" name="Text Placeholder 4">
            <a:extLst>
              <a:ext uri="{FF2B5EF4-FFF2-40B4-BE49-F238E27FC236}">
                <a16:creationId xmlns:a16="http://schemas.microsoft.com/office/drawing/2014/main" id="{728B5947-66AF-4F4F-9A6C-50DD314E31E8}"/>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07CC4DE1-B656-468B-9F3C-9BFE61631AE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74</a:t>
            </a:fld>
            <a:endParaRPr lang="en-US" dirty="0">
              <a:solidFill>
                <a:schemeClr val="bg1"/>
              </a:solidFill>
              <a:latin typeface="Calibri (Body)"/>
            </a:endParaRPr>
          </a:p>
        </p:txBody>
      </p:sp>
    </p:spTree>
    <p:extLst>
      <p:ext uri="{BB962C8B-B14F-4D97-AF65-F5344CB8AC3E}">
        <p14:creationId xmlns:p14="http://schemas.microsoft.com/office/powerpoint/2010/main" val="1428652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D71C-34B1-44FE-97F8-AB4BB4C02987}"/>
              </a:ext>
            </a:extLst>
          </p:cNvPr>
          <p:cNvSpPr>
            <a:spLocks noGrp="1"/>
          </p:cNvSpPr>
          <p:nvPr>
            <p:ph type="title"/>
          </p:nvPr>
        </p:nvSpPr>
        <p:spPr/>
        <p:txBody>
          <a:bodyPr/>
          <a:lstStyle/>
          <a:p>
            <a:r>
              <a:rPr lang="en-US" sz="3600" dirty="0"/>
              <a:t>Two Finite Sets </a:t>
            </a:r>
            <a:r>
              <a:rPr lang="en-US" dirty="0"/>
              <a:t>– Text Alternative</a:t>
            </a:r>
          </a:p>
        </p:txBody>
      </p:sp>
      <p:sp>
        <p:nvSpPr>
          <p:cNvPr id="3" name="Text Placeholder 2">
            <a:extLst>
              <a:ext uri="{FF2B5EF4-FFF2-40B4-BE49-F238E27FC236}">
                <a16:creationId xmlns:a16="http://schemas.microsoft.com/office/drawing/2014/main" id="{78B446B3-A096-45BC-97C4-827D15772271}"/>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59D00DA4-7B13-4C48-8EFA-6446CB0A1E73}"/>
              </a:ext>
            </a:extLst>
          </p:cNvPr>
          <p:cNvSpPr>
            <a:spLocks noGrp="1"/>
          </p:cNvSpPr>
          <p:nvPr>
            <p:ph sz="quarter" idx="14"/>
          </p:nvPr>
        </p:nvSpPr>
        <p:spPr/>
        <p:txBody>
          <a:bodyPr/>
          <a:lstStyle/>
          <a:p>
            <a:r>
              <a:rPr lang="en-US" sz="2400" dirty="0"/>
              <a:t>The number of elements in A is 25, the number of elements in B is 13. The number of elements in the intersection of A and B is 8.</a:t>
            </a:r>
          </a:p>
        </p:txBody>
      </p:sp>
      <p:sp>
        <p:nvSpPr>
          <p:cNvPr id="5" name="Text Placeholder 4">
            <a:extLst>
              <a:ext uri="{FF2B5EF4-FFF2-40B4-BE49-F238E27FC236}">
                <a16:creationId xmlns:a16="http://schemas.microsoft.com/office/drawing/2014/main" id="{728B5947-66AF-4F4F-9A6C-50DD314E31E8}"/>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CCED115D-C4D2-4A9D-9E43-E89BE820BCD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75</a:t>
            </a:fld>
            <a:endParaRPr lang="en-US" dirty="0">
              <a:solidFill>
                <a:schemeClr val="bg1"/>
              </a:solidFill>
              <a:latin typeface="Calibri (Body)"/>
            </a:endParaRPr>
          </a:p>
        </p:txBody>
      </p:sp>
    </p:spTree>
    <p:extLst>
      <p:ext uri="{BB962C8B-B14F-4D97-AF65-F5344CB8AC3E}">
        <p14:creationId xmlns:p14="http://schemas.microsoft.com/office/powerpoint/2010/main" val="2810955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D71C-34B1-44FE-97F8-AB4BB4C02987}"/>
              </a:ext>
            </a:extLst>
          </p:cNvPr>
          <p:cNvSpPr>
            <a:spLocks noGrp="1"/>
          </p:cNvSpPr>
          <p:nvPr>
            <p:ph type="title"/>
          </p:nvPr>
        </p:nvSpPr>
        <p:spPr/>
        <p:txBody>
          <a:bodyPr/>
          <a:lstStyle/>
          <a:p>
            <a:r>
              <a:rPr lang="en-US" dirty="0"/>
              <a:t>Three Finite Sets </a:t>
            </a:r>
            <a:r>
              <a:rPr lang="en-US" sz="1600" dirty="0"/>
              <a:t>1</a:t>
            </a:r>
            <a:r>
              <a:rPr lang="en-US" dirty="0"/>
              <a:t> – Text Alternative</a:t>
            </a:r>
          </a:p>
        </p:txBody>
      </p:sp>
      <p:sp>
        <p:nvSpPr>
          <p:cNvPr id="3" name="Text Placeholder 2">
            <a:extLst>
              <a:ext uri="{FF2B5EF4-FFF2-40B4-BE49-F238E27FC236}">
                <a16:creationId xmlns:a16="http://schemas.microsoft.com/office/drawing/2014/main" id="{78B446B3-A096-45BC-97C4-827D15772271}"/>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59D00DA4-7B13-4C48-8EFA-6446CB0A1E73}"/>
              </a:ext>
            </a:extLst>
          </p:cNvPr>
          <p:cNvSpPr>
            <a:spLocks noGrp="1"/>
          </p:cNvSpPr>
          <p:nvPr>
            <p:ph sz="quarter" idx="14"/>
          </p:nvPr>
        </p:nvSpPr>
        <p:spPr/>
        <p:txBody>
          <a:bodyPr/>
          <a:lstStyle/>
          <a:p>
            <a:r>
              <a:rPr lang="en-US" sz="1950" dirty="0"/>
              <a:t>The first diagram shows count of elements by the formula number of elements in A plus the number of elements in B plus the number of elements in C. There is number 1 in exactly one of the three sets, number 2 in the intersection of any two of the sets, and number 3 in the intersection of all three sets. The second diagram shows count of elements by the formula number of elements in A plus the number of elements in B plus the number of elements in C minus the number of elements in intersection of A and B minus the number of elements in intersection of A and C minus the number of elements in intersection of B and C. There is number 1 in exactly one of the three sets and in the intersection of any two of the sets, and number 0 in the intersection of all three sets. The third diagram shows count of elements by the formula number of elements in A plus the number of elements in B plus the number of elements in C minus the number of elements in intersection of A and B minus the number of elements in intersection of A and C minus the number of elements in intersection of B and C plus the number of elements in intersection of A, B, and C. There is number 1 in exactly one of the three sets and in all intersections.</a:t>
            </a:r>
          </a:p>
        </p:txBody>
      </p:sp>
      <p:sp>
        <p:nvSpPr>
          <p:cNvPr id="5" name="Text Placeholder 4">
            <a:extLst>
              <a:ext uri="{FF2B5EF4-FFF2-40B4-BE49-F238E27FC236}">
                <a16:creationId xmlns:a16="http://schemas.microsoft.com/office/drawing/2014/main" id="{728B5947-66AF-4F4F-9A6C-50DD314E31E8}"/>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B9CC361F-B749-4DE1-A566-8BEC26BF264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76</a:t>
            </a:fld>
            <a:endParaRPr lang="en-US" dirty="0">
              <a:solidFill>
                <a:schemeClr val="bg1"/>
              </a:solidFill>
              <a:latin typeface="Calibri (Body)"/>
            </a:endParaRPr>
          </a:p>
        </p:txBody>
      </p:sp>
    </p:spTree>
    <p:extLst>
      <p:ext uri="{BB962C8B-B14F-4D97-AF65-F5344CB8AC3E}">
        <p14:creationId xmlns:p14="http://schemas.microsoft.com/office/powerpoint/2010/main" val="756844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D71C-34B1-44FE-97F8-AB4BB4C02987}"/>
              </a:ext>
            </a:extLst>
          </p:cNvPr>
          <p:cNvSpPr>
            <a:spLocks noGrp="1"/>
          </p:cNvSpPr>
          <p:nvPr>
            <p:ph type="title"/>
          </p:nvPr>
        </p:nvSpPr>
        <p:spPr/>
        <p:txBody>
          <a:bodyPr/>
          <a:lstStyle/>
          <a:p>
            <a:r>
              <a:rPr lang="en-US" dirty="0">
                <a:latin typeface="+mj-lt"/>
              </a:rPr>
              <a:t>Illustration of Three Finite Set Example </a:t>
            </a:r>
            <a:r>
              <a:rPr lang="en-US" dirty="0"/>
              <a:t>– Text Alternative</a:t>
            </a:r>
          </a:p>
        </p:txBody>
      </p:sp>
      <p:sp>
        <p:nvSpPr>
          <p:cNvPr id="3" name="Text Placeholder 2">
            <a:extLst>
              <a:ext uri="{FF2B5EF4-FFF2-40B4-BE49-F238E27FC236}">
                <a16:creationId xmlns:a16="http://schemas.microsoft.com/office/drawing/2014/main" id="{78B446B3-A096-45BC-97C4-827D15772271}"/>
              </a:ext>
            </a:extLst>
          </p:cNvPr>
          <p:cNvSpPr>
            <a:spLocks noGrp="1"/>
          </p:cNvSpPr>
          <p:nvPr>
            <p:ph type="body" sz="quarter" idx="13"/>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59D00DA4-7B13-4C48-8EFA-6446CB0A1E73}"/>
              </a:ext>
            </a:extLst>
          </p:cNvPr>
          <p:cNvSpPr>
            <a:spLocks noGrp="1"/>
          </p:cNvSpPr>
          <p:nvPr>
            <p:ph sz="quarter" idx="14"/>
          </p:nvPr>
        </p:nvSpPr>
        <p:spPr/>
        <p:txBody>
          <a:bodyPr/>
          <a:lstStyle/>
          <a:p>
            <a:r>
              <a:rPr lang="en-US" b="0" i="0" u="none" strike="noStrike" dirty="0">
                <a:effectLst/>
              </a:rPr>
              <a:t>The number of elements for the sets are given below: </a:t>
            </a:r>
            <a:br>
              <a:rPr lang="en-US" b="0" i="0" u="none" strike="noStrike" dirty="0">
                <a:effectLst/>
              </a:rPr>
            </a:br>
            <a:r>
              <a:rPr lang="en-US" b="0" i="0" u="none" strike="noStrike" dirty="0">
                <a:effectLst/>
              </a:rPr>
              <a:t>Set S = 1232</a:t>
            </a:r>
            <a:br>
              <a:rPr lang="en-US" b="0" i="0" u="none" strike="noStrike" dirty="0">
                <a:effectLst/>
              </a:rPr>
            </a:br>
            <a:r>
              <a:rPr lang="en-US" b="0" i="0" u="none" strike="noStrike" dirty="0">
                <a:effectLst/>
              </a:rPr>
              <a:t>Set F = 879</a:t>
            </a:r>
            <a:br>
              <a:rPr lang="en-US" b="0" i="0" u="none" strike="noStrike" dirty="0">
                <a:effectLst/>
              </a:rPr>
            </a:br>
            <a:r>
              <a:rPr lang="en-US" b="0" i="0" u="none" strike="noStrike" dirty="0">
                <a:effectLst/>
              </a:rPr>
              <a:t>Set R = 114</a:t>
            </a:r>
            <a:br>
              <a:rPr lang="en-US" b="0" i="0" u="none" strike="noStrike" dirty="0">
                <a:effectLst/>
              </a:rPr>
            </a:br>
            <a:r>
              <a:rPr lang="en-US" b="0" i="0" u="none" strike="noStrike" dirty="0">
                <a:effectLst/>
              </a:rPr>
              <a:t>Intersection of sets S and R = 23</a:t>
            </a:r>
            <a:br>
              <a:rPr lang="en-US" b="0" i="0" u="none" strike="noStrike" dirty="0">
                <a:effectLst/>
              </a:rPr>
            </a:br>
            <a:r>
              <a:rPr lang="en-US" b="0" i="0" u="none" strike="noStrike" dirty="0">
                <a:effectLst/>
              </a:rPr>
              <a:t>Intersection of sets F and R = 14</a:t>
            </a:r>
            <a:br>
              <a:rPr lang="en-US" b="0" i="0" u="none" strike="noStrike" dirty="0">
                <a:effectLst/>
              </a:rPr>
            </a:br>
            <a:r>
              <a:rPr lang="en-US" b="0" i="0" u="none" strike="noStrike" dirty="0">
                <a:effectLst/>
              </a:rPr>
              <a:t>Intersection of sets S and F = 103</a:t>
            </a:r>
            <a:br>
              <a:rPr lang="en-US" b="0" i="0" u="none" strike="noStrike" dirty="0">
                <a:effectLst/>
              </a:rPr>
            </a:br>
            <a:r>
              <a:rPr lang="en-US" b="0" i="0" u="none" strike="noStrike" dirty="0">
                <a:effectLst/>
              </a:rPr>
              <a:t>Union of sets S, F, and R = 2092</a:t>
            </a:r>
            <a:endParaRPr lang="en-US" dirty="0"/>
          </a:p>
        </p:txBody>
      </p:sp>
      <p:sp>
        <p:nvSpPr>
          <p:cNvPr id="5" name="Text Placeholder 4">
            <a:extLst>
              <a:ext uri="{FF2B5EF4-FFF2-40B4-BE49-F238E27FC236}">
                <a16:creationId xmlns:a16="http://schemas.microsoft.com/office/drawing/2014/main" id="{728B5947-66AF-4F4F-9A6C-50DD314E31E8}"/>
              </a:ext>
            </a:extLst>
          </p:cNvPr>
          <p:cNvSpPr>
            <a:spLocks noGrp="1"/>
          </p:cNvSpPr>
          <p:nvPr>
            <p:ph type="body" sz="quarter" idx="15"/>
          </p:nvPr>
        </p:nvSpPr>
        <p:spPr/>
        <p:txBody>
          <a:bodyP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B9CC361F-B749-4DE1-A566-8BEC26BF264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77</a:t>
            </a:fld>
            <a:endParaRPr lang="en-US" dirty="0">
              <a:solidFill>
                <a:schemeClr val="bg1"/>
              </a:solidFill>
              <a:latin typeface="Calibri (Body)"/>
            </a:endParaRPr>
          </a:p>
        </p:txBody>
      </p:sp>
    </p:spTree>
    <p:extLst>
      <p:ext uri="{BB962C8B-B14F-4D97-AF65-F5344CB8AC3E}">
        <p14:creationId xmlns:p14="http://schemas.microsoft.com/office/powerpoint/2010/main" val="206993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4F0B-B473-4CC2-9CB4-8171EF07044B}"/>
              </a:ext>
            </a:extLst>
          </p:cNvPr>
          <p:cNvSpPr>
            <a:spLocks noGrp="1"/>
          </p:cNvSpPr>
          <p:nvPr>
            <p:ph type="title"/>
          </p:nvPr>
        </p:nvSpPr>
        <p:spPr/>
        <p:txBody>
          <a:bodyPr/>
          <a:lstStyle/>
          <a:p>
            <a:r>
              <a:rPr lang="en-US" dirty="0">
                <a:latin typeface="+mj-lt"/>
              </a:rPr>
              <a:t>Rabbits and the Fibonacci Numbers</a:t>
            </a:r>
            <a:r>
              <a:rPr lang="en-US" sz="1500" dirty="0">
                <a:latin typeface="+mj-lt"/>
              </a:rPr>
              <a:t> 3</a:t>
            </a:r>
            <a:endParaRPr lang="en-US" dirty="0"/>
          </a:p>
        </p:txBody>
      </p:sp>
      <p:sp>
        <p:nvSpPr>
          <p:cNvPr id="3" name="Content Placeholder 2">
            <a:extLst>
              <a:ext uri="{FF2B5EF4-FFF2-40B4-BE49-F238E27FC236}">
                <a16:creationId xmlns:a16="http://schemas.microsoft.com/office/drawing/2014/main" id="{E1639A28-9A7D-4B22-ABB8-33005CA0C124}"/>
              </a:ext>
            </a:extLst>
          </p:cNvPr>
          <p:cNvSpPr>
            <a:spLocks noGrp="1"/>
          </p:cNvSpPr>
          <p:nvPr>
            <p:ph idx="1"/>
          </p:nvPr>
        </p:nvSpPr>
        <p:spPr>
          <a:xfrm>
            <a:off x="457200" y="1295400"/>
            <a:ext cx="2019300" cy="533400"/>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Solution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Let</a:t>
            </a:r>
            <a:endParaRPr kumimoji="0" lang="en-US" sz="2400" b="0" i="0" u="none" strike="noStrike" kern="1200" cap="none" spc="0" normalizeH="0" baseline="-25000" noProof="0" dirty="0">
              <a:ln>
                <a:noFill/>
              </a:ln>
              <a:solidFill>
                <a:prstClr val="black"/>
              </a:solidFill>
              <a:effectLst/>
              <a:uLnTx/>
              <a:uFillTx/>
              <a:latin typeface="Calibri (Body)"/>
              <a:ea typeface="+mn-ea"/>
              <a:cs typeface="Arial" panose="020B0604020202020204" pitchFamily="34" charset="0"/>
            </a:endParaRPr>
          </a:p>
        </p:txBody>
      </p:sp>
      <p:graphicFrame>
        <p:nvGraphicFramePr>
          <p:cNvPr id="28" name="Object 27">
            <a:extLst>
              <a:ext uri="{FF2B5EF4-FFF2-40B4-BE49-F238E27FC236}">
                <a16:creationId xmlns:a16="http://schemas.microsoft.com/office/drawing/2014/main" id="{13B4D997-DBD5-44F7-A773-3CBC81EF76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4917224"/>
              </p:ext>
            </p:extLst>
          </p:nvPr>
        </p:nvGraphicFramePr>
        <p:xfrm>
          <a:off x="2171700" y="1316836"/>
          <a:ext cx="304800" cy="457200"/>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16" name="Object 15">
                        <a:extLst>
                          <a:ext uri="{FF2B5EF4-FFF2-40B4-BE49-F238E27FC236}">
                            <a16:creationId xmlns:a16="http://schemas.microsoft.com/office/drawing/2014/main" id="{6A227D2E-1F34-42BE-B35B-AD4D5C9344AF}"/>
                          </a:ext>
                        </a:extLst>
                      </p:cNvPr>
                      <p:cNvPicPr/>
                      <p:nvPr/>
                    </p:nvPicPr>
                    <p:blipFill>
                      <a:blip r:embed="rId3"/>
                      <a:stretch>
                        <a:fillRect/>
                      </a:stretch>
                    </p:blipFill>
                    <p:spPr>
                      <a:xfrm>
                        <a:off x="2171700" y="1316836"/>
                        <a:ext cx="3048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3E29181-19E0-4315-97AB-87C5AC4E8785}"/>
              </a:ext>
            </a:extLst>
          </p:cNvPr>
          <p:cNvSpPr>
            <a:spLocks noGrp="1"/>
          </p:cNvSpPr>
          <p:nvPr>
            <p:ph idx="10"/>
          </p:nvPr>
        </p:nvSpPr>
        <p:spPr>
          <a:xfrm>
            <a:off x="2404872" y="1306068"/>
            <a:ext cx="6477000" cy="467868"/>
          </a:xfrm>
        </p:spPr>
        <p:txBody>
          <a:bodyPr/>
          <a:lstStyle/>
          <a:p>
            <a:pPr marL="0" marR="0" lvl="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 the number of pairs of rabbits after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months.</a:t>
            </a:r>
            <a:endParaRPr lang="en-US" dirty="0"/>
          </a:p>
        </p:txBody>
      </p:sp>
      <p:sp>
        <p:nvSpPr>
          <p:cNvPr id="5" name="Content Placeholder 4">
            <a:extLst>
              <a:ext uri="{FF2B5EF4-FFF2-40B4-BE49-F238E27FC236}">
                <a16:creationId xmlns:a16="http://schemas.microsoft.com/office/drawing/2014/main" id="{E88DA8EF-B47F-4CCA-B30D-46B730510463}"/>
              </a:ext>
            </a:extLst>
          </p:cNvPr>
          <p:cNvSpPr>
            <a:spLocks noGrp="1"/>
          </p:cNvSpPr>
          <p:nvPr>
            <p:ph idx="11"/>
          </p:nvPr>
        </p:nvSpPr>
        <p:spPr>
          <a:xfrm>
            <a:off x="457200" y="1789176"/>
            <a:ext cx="1905000" cy="396240"/>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There are is</a:t>
            </a:r>
            <a:endParaRPr lang="en-US" dirty="0"/>
          </a:p>
        </p:txBody>
      </p:sp>
      <p:graphicFrame>
        <p:nvGraphicFramePr>
          <p:cNvPr id="29" name="Object 28">
            <a:extLst>
              <a:ext uri="{FF2B5EF4-FFF2-40B4-BE49-F238E27FC236}">
                <a16:creationId xmlns:a16="http://schemas.microsoft.com/office/drawing/2014/main" id="{AB8D7626-F8BE-444F-AD50-F43876236D1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5350524"/>
              </p:ext>
            </p:extLst>
          </p:nvPr>
        </p:nvGraphicFramePr>
        <p:xfrm>
          <a:off x="2133600" y="1810512"/>
          <a:ext cx="685800" cy="411480"/>
        </p:xfrm>
        <a:graphic>
          <a:graphicData uri="http://schemas.openxmlformats.org/presentationml/2006/ole">
            <mc:AlternateContent xmlns:mc="http://schemas.openxmlformats.org/markup-compatibility/2006">
              <mc:Choice xmlns:v="urn:schemas-microsoft-com:vml" Requires="v">
                <p:oleObj name="Equation" r:id="rId4" imgW="380880" imgH="228600" progId="Equation.DSMT4">
                  <p:embed/>
                </p:oleObj>
              </mc:Choice>
              <mc:Fallback>
                <p:oleObj name="Equation" r:id="rId4" imgW="380880" imgH="228600" progId="Equation.DSMT4">
                  <p:embed/>
                  <p:pic>
                    <p:nvPicPr>
                      <p:cNvPr id="17" name="Object 16">
                        <a:extLst>
                          <a:ext uri="{FF2B5EF4-FFF2-40B4-BE49-F238E27FC236}">
                            <a16:creationId xmlns:a16="http://schemas.microsoft.com/office/drawing/2014/main" id="{D8A2678B-0DC9-4348-AA25-916CF1C71614}"/>
                          </a:ext>
                        </a:extLst>
                      </p:cNvPr>
                      <p:cNvPicPr/>
                      <p:nvPr/>
                    </p:nvPicPr>
                    <p:blipFill>
                      <a:blip r:embed="rId5"/>
                      <a:stretch>
                        <a:fillRect/>
                      </a:stretch>
                    </p:blipFill>
                    <p:spPr>
                      <a:xfrm>
                        <a:off x="2133600" y="1810512"/>
                        <a:ext cx="685800" cy="41148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930A544-008C-46CF-A7DA-CDA5376C341A}"/>
              </a:ext>
            </a:extLst>
          </p:cNvPr>
          <p:cNvSpPr>
            <a:spLocks noGrp="1"/>
          </p:cNvSpPr>
          <p:nvPr>
            <p:ph idx="12"/>
          </p:nvPr>
        </p:nvSpPr>
        <p:spPr>
          <a:xfrm>
            <a:off x="2715768" y="1783080"/>
            <a:ext cx="6275832" cy="539631"/>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pairs of rabbits on the island at the end of the first month.</a:t>
            </a:r>
            <a:endParaRPr lang="en-US" dirty="0"/>
          </a:p>
        </p:txBody>
      </p:sp>
      <p:sp>
        <p:nvSpPr>
          <p:cNvPr id="7" name="Content Placeholder 6">
            <a:extLst>
              <a:ext uri="{FF2B5EF4-FFF2-40B4-BE49-F238E27FC236}">
                <a16:creationId xmlns:a16="http://schemas.microsoft.com/office/drawing/2014/main" id="{A9AE1E3C-1A17-4879-997C-6D824C6F26D1}"/>
              </a:ext>
            </a:extLst>
          </p:cNvPr>
          <p:cNvSpPr>
            <a:spLocks noGrp="1"/>
          </p:cNvSpPr>
          <p:nvPr>
            <p:ph idx="13"/>
          </p:nvPr>
        </p:nvSpPr>
        <p:spPr>
          <a:xfrm>
            <a:off x="457200" y="2196219"/>
            <a:ext cx="1981200" cy="422013"/>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We also have</a:t>
            </a:r>
            <a:endParaRPr lang="en-US" dirty="0"/>
          </a:p>
        </p:txBody>
      </p:sp>
      <p:graphicFrame>
        <p:nvGraphicFramePr>
          <p:cNvPr id="30" name="Object 29">
            <a:extLst>
              <a:ext uri="{FF2B5EF4-FFF2-40B4-BE49-F238E27FC236}">
                <a16:creationId xmlns:a16="http://schemas.microsoft.com/office/drawing/2014/main" id="{0B081E3E-2487-43CF-A21F-4EEC557FB3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5021898"/>
              </p:ext>
            </p:extLst>
          </p:nvPr>
        </p:nvGraphicFramePr>
        <p:xfrm>
          <a:off x="2286000" y="2194560"/>
          <a:ext cx="685800" cy="411480"/>
        </p:xfrm>
        <a:graphic>
          <a:graphicData uri="http://schemas.openxmlformats.org/presentationml/2006/ole">
            <mc:AlternateContent xmlns:mc="http://schemas.openxmlformats.org/markup-compatibility/2006">
              <mc:Choice xmlns:v="urn:schemas-microsoft-com:vml" Requires="v">
                <p:oleObj name="Equation" r:id="rId6" imgW="380880" imgH="228600" progId="Equation.DSMT4">
                  <p:embed/>
                </p:oleObj>
              </mc:Choice>
              <mc:Fallback>
                <p:oleObj name="Equation" r:id="rId6" imgW="380880" imgH="228600" progId="Equation.DSMT4">
                  <p:embed/>
                  <p:pic>
                    <p:nvPicPr>
                      <p:cNvPr id="18" name="Object 17">
                        <a:extLst>
                          <a:ext uri="{FF2B5EF4-FFF2-40B4-BE49-F238E27FC236}">
                            <a16:creationId xmlns:a16="http://schemas.microsoft.com/office/drawing/2014/main" id="{C4265D12-DA1B-4E6B-BAA2-B5351CD25650}"/>
                          </a:ext>
                        </a:extLst>
                      </p:cNvPr>
                      <p:cNvPicPr/>
                      <p:nvPr/>
                    </p:nvPicPr>
                    <p:blipFill>
                      <a:blip r:embed="rId7"/>
                      <a:stretch>
                        <a:fillRect/>
                      </a:stretch>
                    </p:blipFill>
                    <p:spPr>
                      <a:xfrm>
                        <a:off x="2286000" y="2194560"/>
                        <a:ext cx="685800" cy="4114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CC9A17D-8235-4F1C-BF6A-CC33D3E62B86}"/>
              </a:ext>
            </a:extLst>
          </p:cNvPr>
          <p:cNvSpPr>
            <a:spLocks noGrp="1"/>
          </p:cNvSpPr>
          <p:nvPr>
            <p:ph idx="14"/>
          </p:nvPr>
        </p:nvSpPr>
        <p:spPr>
          <a:xfrm>
            <a:off x="2880360" y="2184998"/>
            <a:ext cx="6096000" cy="422013"/>
          </a:xfrm>
        </p:spPr>
        <p:txBody>
          <a:bodyPr/>
          <a:lstStyle/>
          <a:p>
            <a:pPr marL="4572" marR="0" lvl="1" indent="0" algn="l" defTabSz="457200" rtl="0" eaLnBrk="1" fontAlgn="auto" latinLnBrk="0" hangingPunct="1">
              <a:lnSpc>
                <a:spcPct val="100000"/>
              </a:lnSpc>
              <a:spcBef>
                <a:spcPts val="300"/>
              </a:spcBef>
              <a:spcAft>
                <a:spcPts val="600"/>
              </a:spcAft>
              <a:buClr>
                <a:srgbClr val="04617B"/>
              </a:buClr>
              <a:buSz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because the pair does not breed during the first month</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t>
            </a:r>
          </a:p>
        </p:txBody>
      </p:sp>
      <p:sp>
        <p:nvSpPr>
          <p:cNvPr id="9" name="Content Placeholder 8">
            <a:extLst>
              <a:ext uri="{FF2B5EF4-FFF2-40B4-BE49-F238E27FC236}">
                <a16:creationId xmlns:a16="http://schemas.microsoft.com/office/drawing/2014/main" id="{40BFBD2B-7956-4279-A0CE-49FBE6ABC763}"/>
              </a:ext>
            </a:extLst>
          </p:cNvPr>
          <p:cNvSpPr>
            <a:spLocks noGrp="1"/>
          </p:cNvSpPr>
          <p:nvPr>
            <p:ph idx="15"/>
          </p:nvPr>
        </p:nvSpPr>
        <p:spPr>
          <a:xfrm>
            <a:off x="457200" y="2617544"/>
            <a:ext cx="8458200" cy="823447"/>
          </a:xfrm>
        </p:spPr>
        <p:txBody>
          <a:bodyPr/>
          <a:lstStyle/>
          <a:p>
            <a:pPr marL="347472" marR="0" lvl="1" indent="-342900" algn="l" defTabSz="457200" rtl="0" eaLnBrk="1" fontAlgn="auto" latinLnBrk="0" hangingPunct="1">
              <a:lnSpc>
                <a:spcPct val="100000"/>
              </a:lnSpc>
              <a:spcBef>
                <a:spcPts val="300"/>
              </a:spcBef>
              <a:spcAft>
                <a:spcPts val="600"/>
              </a:spcAft>
              <a:buClr>
                <a:srgbClr val="04617B"/>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To find the number of pairs on the island after </a:t>
            </a:r>
            <a:r>
              <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months, add the number on the island after the previous month,</a:t>
            </a:r>
            <a:endParaRPr lang="en-US" dirty="0"/>
          </a:p>
        </p:txBody>
      </p:sp>
      <p:graphicFrame>
        <p:nvGraphicFramePr>
          <p:cNvPr id="31" name="Object 30">
            <a:extLst>
              <a:ext uri="{FF2B5EF4-FFF2-40B4-BE49-F238E27FC236}">
                <a16:creationId xmlns:a16="http://schemas.microsoft.com/office/drawing/2014/main" id="{AD8A24EE-173D-42F5-ADEB-C9EF0EA857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1277689"/>
              </p:ext>
            </p:extLst>
          </p:nvPr>
        </p:nvGraphicFramePr>
        <p:xfrm>
          <a:off x="4599432" y="2926080"/>
          <a:ext cx="502920" cy="411480"/>
        </p:xfrm>
        <a:graphic>
          <a:graphicData uri="http://schemas.openxmlformats.org/presentationml/2006/ole">
            <mc:AlternateContent xmlns:mc="http://schemas.openxmlformats.org/markup-compatibility/2006">
              <mc:Choice xmlns:v="urn:schemas-microsoft-com:vml" Requires="v">
                <p:oleObj name="Equation" r:id="rId8" imgW="279360" imgH="228600" progId="Equation.DSMT4">
                  <p:embed/>
                </p:oleObj>
              </mc:Choice>
              <mc:Fallback>
                <p:oleObj name="Equation" r:id="rId8" imgW="279360" imgH="228600" progId="Equation.DSMT4">
                  <p:embed/>
                  <p:pic>
                    <p:nvPicPr>
                      <p:cNvPr id="19" name="Object 18">
                        <a:extLst>
                          <a:ext uri="{FF2B5EF4-FFF2-40B4-BE49-F238E27FC236}">
                            <a16:creationId xmlns:a16="http://schemas.microsoft.com/office/drawing/2014/main" id="{CAC0FBBB-14CD-47F2-8A95-C85B051496A9}"/>
                          </a:ext>
                        </a:extLst>
                      </p:cNvPr>
                      <p:cNvPicPr/>
                      <p:nvPr/>
                    </p:nvPicPr>
                    <p:blipFill>
                      <a:blip r:embed="rId9"/>
                      <a:stretch>
                        <a:fillRect/>
                      </a:stretch>
                    </p:blipFill>
                    <p:spPr>
                      <a:xfrm>
                        <a:off x="4599432" y="2926080"/>
                        <a:ext cx="502920" cy="41148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0FEA956F-ECA8-4BE7-A31B-70F5BBDE9C44}"/>
              </a:ext>
            </a:extLst>
          </p:cNvPr>
          <p:cNvSpPr>
            <a:spLocks noGrp="1"/>
          </p:cNvSpPr>
          <p:nvPr>
            <p:ph idx="16"/>
          </p:nvPr>
        </p:nvSpPr>
        <p:spPr>
          <a:xfrm>
            <a:off x="5009388" y="2920685"/>
            <a:ext cx="38862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and the number of newborn pairs,</a:t>
            </a:r>
            <a:endParaRPr lang="en-US" dirty="0"/>
          </a:p>
        </p:txBody>
      </p:sp>
      <p:sp>
        <p:nvSpPr>
          <p:cNvPr id="11" name="Content Placeholder 10">
            <a:extLst>
              <a:ext uri="{FF2B5EF4-FFF2-40B4-BE49-F238E27FC236}">
                <a16:creationId xmlns:a16="http://schemas.microsoft.com/office/drawing/2014/main" id="{2101B665-EDDB-409C-B0C0-FFD8984DB476}"/>
              </a:ext>
            </a:extLst>
          </p:cNvPr>
          <p:cNvSpPr>
            <a:spLocks noGrp="1"/>
          </p:cNvSpPr>
          <p:nvPr>
            <p:ph idx="17"/>
          </p:nvPr>
        </p:nvSpPr>
        <p:spPr>
          <a:xfrm>
            <a:off x="800100" y="3217865"/>
            <a:ext cx="1676400" cy="397616"/>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which equals</a:t>
            </a:r>
            <a:endParaRPr lang="en-US" dirty="0"/>
          </a:p>
        </p:txBody>
      </p:sp>
      <p:graphicFrame>
        <p:nvGraphicFramePr>
          <p:cNvPr id="32" name="Object 31">
            <a:extLst>
              <a:ext uri="{FF2B5EF4-FFF2-40B4-BE49-F238E27FC236}">
                <a16:creationId xmlns:a16="http://schemas.microsoft.com/office/drawing/2014/main" id="{77B4CE09-03C5-4723-9969-AA3FC41B0B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64517709"/>
              </p:ext>
            </p:extLst>
          </p:nvPr>
        </p:nvGraphicFramePr>
        <p:xfrm>
          <a:off x="2213610" y="3227832"/>
          <a:ext cx="525780" cy="411480"/>
        </p:xfrm>
        <a:graphic>
          <a:graphicData uri="http://schemas.openxmlformats.org/presentationml/2006/ole">
            <mc:AlternateContent xmlns:mc="http://schemas.openxmlformats.org/markup-compatibility/2006">
              <mc:Choice xmlns:v="urn:schemas-microsoft-com:vml" Requires="v">
                <p:oleObj name="Equation" r:id="rId10" imgW="291960" imgH="228600" progId="Equation.DSMT4">
                  <p:embed/>
                </p:oleObj>
              </mc:Choice>
              <mc:Fallback>
                <p:oleObj name="Equation" r:id="rId10" imgW="291960" imgH="228600" progId="Equation.DSMT4">
                  <p:embed/>
                  <p:pic>
                    <p:nvPicPr>
                      <p:cNvPr id="20" name="Object 19">
                        <a:extLst>
                          <a:ext uri="{FF2B5EF4-FFF2-40B4-BE49-F238E27FC236}">
                            <a16:creationId xmlns:a16="http://schemas.microsoft.com/office/drawing/2014/main" id="{8F7B7920-9601-4469-9E1F-3B4C04400D0C}"/>
                          </a:ext>
                        </a:extLst>
                      </p:cNvPr>
                      <p:cNvPicPr/>
                      <p:nvPr/>
                    </p:nvPicPr>
                    <p:blipFill>
                      <a:blip r:embed="rId11"/>
                      <a:stretch>
                        <a:fillRect/>
                      </a:stretch>
                    </p:blipFill>
                    <p:spPr>
                      <a:xfrm>
                        <a:off x="2213610" y="3227832"/>
                        <a:ext cx="525780" cy="41148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3D7A1255-7D8C-4527-8288-3133DE4920B2}"/>
              </a:ext>
            </a:extLst>
          </p:cNvPr>
          <p:cNvSpPr>
            <a:spLocks noGrp="1"/>
          </p:cNvSpPr>
          <p:nvPr>
            <p:ph idx="18"/>
          </p:nvPr>
        </p:nvSpPr>
        <p:spPr>
          <a:xfrm>
            <a:off x="2628900" y="3217865"/>
            <a:ext cx="6400800" cy="381000"/>
          </a:xfrm>
        </p:spPr>
        <p:txBody>
          <a:bodyPr/>
          <a:lstStyle/>
          <a:p>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because each newborn pair comes from a pair at least two</a:t>
            </a:r>
            <a:endParaRPr lang="en-US" dirty="0"/>
          </a:p>
        </p:txBody>
      </p:sp>
      <p:sp>
        <p:nvSpPr>
          <p:cNvPr id="13" name="Content Placeholder 12">
            <a:extLst>
              <a:ext uri="{FF2B5EF4-FFF2-40B4-BE49-F238E27FC236}">
                <a16:creationId xmlns:a16="http://schemas.microsoft.com/office/drawing/2014/main" id="{03F7CF45-A574-4639-8DF6-B3F636FF363A}"/>
              </a:ext>
            </a:extLst>
          </p:cNvPr>
          <p:cNvSpPr>
            <a:spLocks noGrp="1"/>
          </p:cNvSpPr>
          <p:nvPr>
            <p:ph idx="19"/>
          </p:nvPr>
        </p:nvSpPr>
        <p:spPr>
          <a:xfrm>
            <a:off x="457200" y="3526737"/>
            <a:ext cx="3795522" cy="993447"/>
          </a:xfrm>
        </p:spPr>
        <p:txBody>
          <a:bodyPr/>
          <a:lstStyle/>
          <a:p>
            <a:pPr marL="347472" marR="0" lvl="1" indent="0" algn="l" defTabSz="457200" rtl="0" eaLnBrk="1" fontAlgn="auto" latinLnBrk="0" hangingPunct="1">
              <a:lnSpc>
                <a:spcPct val="100000"/>
              </a:lnSpc>
              <a:spcBef>
                <a:spcPts val="300"/>
              </a:spcBef>
              <a:spcAft>
                <a:spcPts val="600"/>
              </a:spcAft>
              <a:buClr>
                <a:srgbClr val="04617B"/>
              </a:buClr>
              <a:buSzTx/>
              <a:buNone/>
              <a:tabLst/>
              <a:defRPr/>
            </a:pPr>
            <a:r>
              <a:rPr kumimoji="0" lang="en-US" sz="20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months old.</a:t>
            </a:r>
            <a:endParaRPr kumimoji="0" lang="en-US" sz="20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endParaRPr>
          </a:p>
          <a:p>
            <a:pPr marL="0" marR="0" lvl="2" indent="0" algn="l" defTabSz="457200" rtl="0" eaLnBrk="1" fontAlgn="auto" latinLnBrk="0" hangingPunct="1">
              <a:lnSpc>
                <a:spcPct val="100000"/>
              </a:lnSpc>
              <a:spcBef>
                <a:spcPts val="3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Consequently the sequence</a:t>
            </a:r>
            <a:endParaRPr lang="en-US" dirty="0"/>
          </a:p>
        </p:txBody>
      </p:sp>
      <p:graphicFrame>
        <p:nvGraphicFramePr>
          <p:cNvPr id="33" name="Object 32">
            <a:extLst>
              <a:ext uri="{FF2B5EF4-FFF2-40B4-BE49-F238E27FC236}">
                <a16:creationId xmlns:a16="http://schemas.microsoft.com/office/drawing/2014/main" id="{02CE351E-55CF-4C15-8AFD-6F122C61F2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5736268"/>
              </p:ext>
            </p:extLst>
          </p:nvPr>
        </p:nvGraphicFramePr>
        <p:xfrm>
          <a:off x="3993642" y="3950208"/>
          <a:ext cx="578358" cy="502920"/>
        </p:xfrm>
        <a:graphic>
          <a:graphicData uri="http://schemas.openxmlformats.org/presentationml/2006/ole">
            <mc:AlternateContent xmlns:mc="http://schemas.openxmlformats.org/markup-compatibility/2006">
              <mc:Choice xmlns:v="urn:schemas-microsoft-com:vml" Requires="v">
                <p:oleObj name="Equation" r:id="rId12" imgW="291960" imgH="253800" progId="Equation.DSMT4">
                  <p:embed/>
                </p:oleObj>
              </mc:Choice>
              <mc:Fallback>
                <p:oleObj name="Equation" r:id="rId12" imgW="291960" imgH="253800" progId="Equation.DSMT4">
                  <p:embed/>
                  <p:pic>
                    <p:nvPicPr>
                      <p:cNvPr id="21" name="Object 20">
                        <a:extLst>
                          <a:ext uri="{FF2B5EF4-FFF2-40B4-BE49-F238E27FC236}">
                            <a16:creationId xmlns:a16="http://schemas.microsoft.com/office/drawing/2014/main" id="{7DC7BBD7-AB1E-4A9B-A27C-CE48E0592117}"/>
                          </a:ext>
                        </a:extLst>
                      </p:cNvPr>
                      <p:cNvPicPr/>
                      <p:nvPr/>
                    </p:nvPicPr>
                    <p:blipFill>
                      <a:blip r:embed="rId13"/>
                      <a:stretch>
                        <a:fillRect/>
                      </a:stretch>
                    </p:blipFill>
                    <p:spPr>
                      <a:xfrm>
                        <a:off x="3993642" y="3950208"/>
                        <a:ext cx="578358" cy="50292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035EFBAF-1F8E-4CD5-B0E8-46821D7A01CB}"/>
              </a:ext>
            </a:extLst>
          </p:cNvPr>
          <p:cNvSpPr>
            <a:spLocks noGrp="1"/>
          </p:cNvSpPr>
          <p:nvPr>
            <p:ph idx="20"/>
          </p:nvPr>
        </p:nvSpPr>
        <p:spPr>
          <a:xfrm>
            <a:off x="4477512" y="3946337"/>
            <a:ext cx="4209288" cy="411480"/>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satisfies the recurrence relation</a:t>
            </a:r>
            <a:endParaRPr lang="en-US" dirty="0"/>
          </a:p>
        </p:txBody>
      </p:sp>
      <p:graphicFrame>
        <p:nvGraphicFramePr>
          <p:cNvPr id="34" name="Object 33">
            <a:extLst>
              <a:ext uri="{FF2B5EF4-FFF2-40B4-BE49-F238E27FC236}">
                <a16:creationId xmlns:a16="http://schemas.microsoft.com/office/drawing/2014/main" id="{B4F1445C-4093-42AA-A483-4EC9FC92BC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9676874"/>
              </p:ext>
            </p:extLst>
          </p:nvPr>
        </p:nvGraphicFramePr>
        <p:xfrm>
          <a:off x="499872" y="4332857"/>
          <a:ext cx="1709928" cy="466344"/>
        </p:xfrm>
        <a:graphic>
          <a:graphicData uri="http://schemas.openxmlformats.org/presentationml/2006/ole">
            <mc:AlternateContent xmlns:mc="http://schemas.openxmlformats.org/markup-compatibility/2006">
              <mc:Choice xmlns:v="urn:schemas-microsoft-com:vml" Requires="v">
                <p:oleObj name="Equation" r:id="rId14" imgW="838080" imgH="228600" progId="Equation.DSMT4">
                  <p:embed/>
                </p:oleObj>
              </mc:Choice>
              <mc:Fallback>
                <p:oleObj name="Equation" r:id="rId14" imgW="838080" imgH="228600" progId="Equation.DSMT4">
                  <p:embed/>
                  <p:pic>
                    <p:nvPicPr>
                      <p:cNvPr id="22" name="Object 21">
                        <a:extLst>
                          <a:ext uri="{FF2B5EF4-FFF2-40B4-BE49-F238E27FC236}">
                            <a16:creationId xmlns:a16="http://schemas.microsoft.com/office/drawing/2014/main" id="{CAE796DF-8979-482C-B6F7-AD036B68AB93}"/>
                          </a:ext>
                        </a:extLst>
                      </p:cNvPr>
                      <p:cNvPicPr/>
                      <p:nvPr/>
                    </p:nvPicPr>
                    <p:blipFill>
                      <a:blip r:embed="rId15"/>
                      <a:stretch>
                        <a:fillRect/>
                      </a:stretch>
                    </p:blipFill>
                    <p:spPr>
                      <a:xfrm>
                        <a:off x="499872" y="4332857"/>
                        <a:ext cx="1709928" cy="466344"/>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E4DBF951-DE70-495E-B59C-1068698BE152}"/>
              </a:ext>
            </a:extLst>
          </p:cNvPr>
          <p:cNvSpPr>
            <a:spLocks noGrp="1"/>
          </p:cNvSpPr>
          <p:nvPr>
            <p:ph idx="21"/>
          </p:nvPr>
        </p:nvSpPr>
        <p:spPr>
          <a:xfrm>
            <a:off x="2084832" y="4332857"/>
            <a:ext cx="4724400" cy="546145"/>
          </a:xfrm>
        </p:spPr>
        <p:txBody>
          <a:bodyPr/>
          <a:lstStyle/>
          <a:p>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for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Body)"/>
                <a:ea typeface="Cambria Math" pitchFamily="18" charset="0"/>
                <a:cs typeface="Arial" panose="020B0604020202020204" pitchFamily="34" charset="0"/>
              </a:rPr>
              <a:t>3</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with the initial conditions</a:t>
            </a:r>
            <a:endParaRPr lang="en-US" dirty="0"/>
          </a:p>
        </p:txBody>
      </p:sp>
      <p:graphicFrame>
        <p:nvGraphicFramePr>
          <p:cNvPr id="35" name="Object 34">
            <a:extLst>
              <a:ext uri="{FF2B5EF4-FFF2-40B4-BE49-F238E27FC236}">
                <a16:creationId xmlns:a16="http://schemas.microsoft.com/office/drawing/2014/main" id="{DBD7DBC3-0ED2-470F-BA0D-117DD46B71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57175195"/>
              </p:ext>
            </p:extLst>
          </p:nvPr>
        </p:nvGraphicFramePr>
        <p:xfrm>
          <a:off x="6577584" y="4343400"/>
          <a:ext cx="2098548" cy="466344"/>
        </p:xfrm>
        <a:graphic>
          <a:graphicData uri="http://schemas.openxmlformats.org/presentationml/2006/ole">
            <mc:AlternateContent xmlns:mc="http://schemas.openxmlformats.org/markup-compatibility/2006">
              <mc:Choice xmlns:v="urn:schemas-microsoft-com:vml" Requires="v">
                <p:oleObj name="Equation" r:id="rId16" imgW="1028520" imgH="228600" progId="Equation.DSMT4">
                  <p:embed/>
                </p:oleObj>
              </mc:Choice>
              <mc:Fallback>
                <p:oleObj name="Equation" r:id="rId16" imgW="1028520" imgH="228600" progId="Equation.DSMT4">
                  <p:embed/>
                  <p:pic>
                    <p:nvPicPr>
                      <p:cNvPr id="23" name="Object 22">
                        <a:extLst>
                          <a:ext uri="{FF2B5EF4-FFF2-40B4-BE49-F238E27FC236}">
                            <a16:creationId xmlns:a16="http://schemas.microsoft.com/office/drawing/2014/main" id="{318692CB-8B21-4DDE-9D75-308740D068A1}"/>
                          </a:ext>
                        </a:extLst>
                      </p:cNvPr>
                      <p:cNvPicPr/>
                      <p:nvPr/>
                    </p:nvPicPr>
                    <p:blipFill>
                      <a:blip r:embed="rId17"/>
                      <a:stretch>
                        <a:fillRect/>
                      </a:stretch>
                    </p:blipFill>
                    <p:spPr>
                      <a:xfrm>
                        <a:off x="6577584" y="4343400"/>
                        <a:ext cx="2098548" cy="466344"/>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F76FCF86-740B-4ADD-AB69-9890943E59D2}"/>
              </a:ext>
            </a:extLst>
          </p:cNvPr>
          <p:cNvSpPr>
            <a:spLocks noGrp="1"/>
          </p:cNvSpPr>
          <p:nvPr>
            <p:ph idx="22"/>
          </p:nvPr>
        </p:nvSpPr>
        <p:spPr>
          <a:xfrm>
            <a:off x="461772" y="4795182"/>
            <a:ext cx="8682228" cy="993446"/>
          </a:xfrm>
        </p:spPr>
        <p:txBody>
          <a:bodyPr/>
          <a:lstStyle/>
          <a:p>
            <a:pPr marL="0" marR="0" lvl="2" indent="0" algn="l" defTabSz="457200" rtl="0" eaLnBrk="1" fontAlgn="auto" latinLnBrk="0" hangingPunct="1">
              <a:lnSpc>
                <a:spcPct val="100000"/>
              </a:lnSpc>
              <a:spcBef>
                <a:spcPts val="300"/>
              </a:spcBef>
              <a:spcAft>
                <a:spcPts val="600"/>
              </a:spcAft>
              <a:buClr>
                <a:srgbClr val="B60000"/>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The number of pairs of rabbits on the island after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 months is given by the </a:t>
            </a:r>
            <a:r>
              <a:rPr kumimoji="0" lang="en-US" sz="2400" b="0" i="1"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n</a:t>
            </a:r>
            <a:r>
              <a:rPr kumimoji="0" lang="en-US" sz="2400" b="0" i="0" u="none" strike="noStrike" kern="1200" cap="none" spc="0" normalizeH="0" baseline="0" noProof="0" dirty="0">
                <a:ln>
                  <a:noFill/>
                </a:ln>
                <a:solidFill>
                  <a:prstClr val="black"/>
                </a:solidFill>
                <a:effectLst/>
                <a:uLnTx/>
                <a:uFillTx/>
                <a:latin typeface="Calibri (Body)"/>
                <a:ea typeface="+mn-ea"/>
                <a:cs typeface="Arial" panose="020B0604020202020204" pitchFamily="34" charset="0"/>
              </a:rPr>
              <a:t>th Fibonacci number.</a:t>
            </a:r>
            <a:endParaRPr kumimoji="0" lang="en-US" sz="2400" b="0" i="0" u="none" strike="noStrike" kern="1200" cap="none" spc="0" normalizeH="0" baseline="-25000" noProof="0" dirty="0">
              <a:ln>
                <a:noFill/>
              </a:ln>
              <a:solidFill>
                <a:prstClr val="black"/>
              </a:solidFill>
              <a:effectLst/>
              <a:uLnTx/>
              <a:uFillTx/>
              <a:latin typeface="Calibri (Body)"/>
              <a:ea typeface="+mn-ea"/>
              <a:cs typeface="Arial" panose="020B0604020202020204" pitchFamily="34" charset="0"/>
            </a:endParaRPr>
          </a:p>
        </p:txBody>
      </p:sp>
      <p:sp>
        <p:nvSpPr>
          <p:cNvPr id="25" name="Slide Number Placeholder 5">
            <a:extLst>
              <a:ext uri="{FF2B5EF4-FFF2-40B4-BE49-F238E27FC236}">
                <a16:creationId xmlns:a16="http://schemas.microsoft.com/office/drawing/2014/main" id="{A7FD2210-98E6-40EB-8116-5B3D745B7C2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8</a:t>
            </a:fld>
            <a:endParaRPr lang="en-US" dirty="0">
              <a:solidFill>
                <a:schemeClr val="bg1"/>
              </a:solidFill>
              <a:latin typeface="Calibri (Body)"/>
            </a:endParaRPr>
          </a:p>
        </p:txBody>
      </p:sp>
    </p:spTree>
    <p:extLst>
      <p:ext uri="{BB962C8B-B14F-4D97-AF65-F5344CB8AC3E}">
        <p14:creationId xmlns:p14="http://schemas.microsoft.com/office/powerpoint/2010/main" val="285434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Tower of Hanoi</a:t>
            </a:r>
            <a:r>
              <a:rPr lang="en-US" sz="1500" dirty="0">
                <a:latin typeface="+mj-lt"/>
              </a:rPr>
              <a:t> 1</a:t>
            </a:r>
          </a:p>
        </p:txBody>
      </p:sp>
      <p:sp>
        <p:nvSpPr>
          <p:cNvPr id="3" name="Content Placeholder 2"/>
          <p:cNvSpPr>
            <a:spLocks noGrp="1"/>
          </p:cNvSpPr>
          <p:nvPr>
            <p:ph idx="1"/>
          </p:nvPr>
        </p:nvSpPr>
        <p:spPr>
          <a:xfrm>
            <a:off x="457200" y="1295400"/>
            <a:ext cx="8534400" cy="2209800"/>
          </a:xfrm>
        </p:spPr>
        <p:txBody>
          <a:bodyPr/>
          <a:lstStyle/>
          <a:p>
            <a:r>
              <a:rPr lang="en-US" sz="2800" dirty="0"/>
              <a:t>In the late nineteenth century, the French mathematician </a:t>
            </a:r>
            <a:r>
              <a:rPr lang="en-US" sz="2800" dirty="0" err="1">
                <a:ea typeface="Cambria Math"/>
              </a:rPr>
              <a:t>É</a:t>
            </a:r>
            <a:r>
              <a:rPr lang="en-US" sz="2800" dirty="0" err="1"/>
              <a:t>douard</a:t>
            </a:r>
            <a:r>
              <a:rPr lang="en-US" sz="2800" dirty="0"/>
              <a:t> Lucas invented a puzzle consisting of three pegs on a board with disks of different sizes. Initially all of the disks are on the first peg in order of size, with the largest on the bottom.</a:t>
            </a:r>
          </a:p>
        </p:txBody>
      </p:sp>
      <p:sp>
        <p:nvSpPr>
          <p:cNvPr id="6" name="Content Placeholder 3"/>
          <p:cNvSpPr>
            <a:spLocks noGrp="1"/>
          </p:cNvSpPr>
          <p:nvPr>
            <p:ph idx="13"/>
          </p:nvPr>
        </p:nvSpPr>
        <p:spPr>
          <a:xfrm>
            <a:off x="457200" y="3672114"/>
            <a:ext cx="8305800" cy="2804886"/>
          </a:xfrm>
        </p:spPr>
        <p:txBody>
          <a:bodyPr/>
          <a:lstStyle/>
          <a:p>
            <a:r>
              <a:rPr lang="en-US" sz="2800" b="1" dirty="0"/>
              <a:t>Rules:</a:t>
            </a:r>
            <a:r>
              <a:rPr lang="en-US" sz="2800" dirty="0"/>
              <a:t> You are allowed to move the disks one at a time from one peg to another as long as a larger disk is never placed on a smaller.</a:t>
            </a:r>
          </a:p>
          <a:p>
            <a:r>
              <a:rPr lang="en-US" sz="2800" b="1" dirty="0"/>
              <a:t>Goal:</a:t>
            </a:r>
            <a:r>
              <a:rPr lang="en-US" sz="2800" dirty="0"/>
              <a:t> Using allowable moves, end up with all the disks on the second peg in order of size with largest on the bottom.</a:t>
            </a:r>
          </a:p>
        </p:txBody>
      </p:sp>
      <p:sp>
        <p:nvSpPr>
          <p:cNvPr id="5" name="Slide Number Placeholder 5">
            <a:extLst>
              <a:ext uri="{FF2B5EF4-FFF2-40B4-BE49-F238E27FC236}">
                <a16:creationId xmlns:a16="http://schemas.microsoft.com/office/drawing/2014/main" id="{64C073BF-A6B5-492C-A3DE-45A4814C9E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latin typeface="Calibri (Body)"/>
              </a:rPr>
              <a:pPr/>
              <a:t>9</a:t>
            </a:fld>
            <a:endParaRPr lang="en-US" dirty="0">
              <a:solidFill>
                <a:schemeClr val="bg1"/>
              </a:solidFill>
              <a:latin typeface="Calibri (Body)"/>
            </a:endParaRPr>
          </a:p>
        </p:txBody>
      </p:sp>
    </p:spTree>
    <p:extLst>
      <p:ext uri="{BB962C8B-B14F-4D97-AF65-F5344CB8AC3E}">
        <p14:creationId xmlns:p14="http://schemas.microsoft.com/office/powerpoint/2010/main" val="1931306083"/>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21">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20">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5557</TotalTime>
  <Words>6296</Words>
  <Application>Microsoft Office PowerPoint</Application>
  <PresentationFormat>On-screen Show (4:3)</PresentationFormat>
  <Paragraphs>617</Paragraphs>
  <Slides>77</Slides>
  <Notes>1</Notes>
  <HiddenSlides>7</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77</vt:i4>
      </vt:variant>
    </vt:vector>
  </HeadingPairs>
  <TitlesOfParts>
    <vt:vector size="95" baseType="lpstr">
      <vt:lpstr>Arial</vt:lpstr>
      <vt:lpstr>ArumSans Bold</vt:lpstr>
      <vt:lpstr>ArumSans Regular</vt:lpstr>
      <vt:lpstr>Calibri</vt:lpstr>
      <vt:lpstr>Calibri (Body)</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Advanced Counting Techniques </vt:lpstr>
      <vt:lpstr>Chapter Summary</vt:lpstr>
      <vt:lpstr>Applications of Recurrence Relations</vt:lpstr>
      <vt:lpstr>Section Summary 1</vt:lpstr>
      <vt:lpstr>Recurrence Relations (recalling definitions from Chapter 2)</vt:lpstr>
      <vt:lpstr>Rabbits and the Fibonacci Numbers 1</vt:lpstr>
      <vt:lpstr>Rabbits and the Fibonacci Numbers 2</vt:lpstr>
      <vt:lpstr>Rabbits and the Fibonacci Numbers 3</vt:lpstr>
      <vt:lpstr>The Tower of Hanoi 1</vt:lpstr>
      <vt:lpstr>The Tower of Hanoi 2</vt:lpstr>
      <vt:lpstr>The Tower of Hanoi 3</vt:lpstr>
      <vt:lpstr>The Tower of Hanoi 4</vt:lpstr>
      <vt:lpstr>Counting Bit Strings 1</vt:lpstr>
      <vt:lpstr>Bit Strings 2</vt:lpstr>
      <vt:lpstr>Counting the Ways to Parenthesize a Product</vt:lpstr>
      <vt:lpstr>Solving Linear Recurrence Relations</vt:lpstr>
      <vt:lpstr>Section Summary 2</vt:lpstr>
      <vt:lpstr>Linear Homogeneous Recurrence Relations</vt:lpstr>
      <vt:lpstr>Examples of Linear Homogeneous Recurrence Relations </vt:lpstr>
      <vt:lpstr>Solving Linear Homogeneous Recurrence Relations</vt:lpstr>
      <vt:lpstr>Solving Linear Homogeneous Recurrence Relations of Degree Two</vt:lpstr>
      <vt:lpstr>Using Theorem 1</vt:lpstr>
      <vt:lpstr>An Explicit Formula for the Fibonacci Numbers 1</vt:lpstr>
      <vt:lpstr>Fibonacci Numbers 2</vt:lpstr>
      <vt:lpstr>The Solution when there is a Repeated Root</vt:lpstr>
      <vt:lpstr>Using Theorem 2</vt:lpstr>
      <vt:lpstr>Solving Linear Homogeneous Recurrence Relations of Arbitrary Degree</vt:lpstr>
      <vt:lpstr>The General Case with Repeated Roots Allowed</vt:lpstr>
      <vt:lpstr>Linear Nonhomogeneous Recurrence Relations with Constant Coefficients 1</vt:lpstr>
      <vt:lpstr>Linear Nonhomogeneous Recurrence Relations with Constant Coefficients 2</vt:lpstr>
      <vt:lpstr>Solving Linear Nonhomogeneous Recurrence Relations with Constant Coefficients 1</vt:lpstr>
      <vt:lpstr>Solving Linear Nonhomogeneous Recurrence Relations with Constant Coefficients 2</vt:lpstr>
      <vt:lpstr>Divide-and-Conquer Algorithms and Recurrence Relations</vt:lpstr>
      <vt:lpstr>Section Summary 3</vt:lpstr>
      <vt:lpstr>Divide-and-Conquer Algorithmic Paradigm</vt:lpstr>
      <vt:lpstr>Divide-and-Conquer Recurrence Relations</vt:lpstr>
      <vt:lpstr>Example: Binary Search</vt:lpstr>
      <vt:lpstr>Example: Merge Sort</vt:lpstr>
      <vt:lpstr>Example: Fast Multiplication of Integers</vt:lpstr>
      <vt:lpstr>Estimating the Size of Divide-and-Conquer Functions 1</vt:lpstr>
      <vt:lpstr>Complexity of Binary Search</vt:lpstr>
      <vt:lpstr>Estimating the Size of Divide-and-Conquer Functions 2</vt:lpstr>
      <vt:lpstr>Complexity of Merge Sort</vt:lpstr>
      <vt:lpstr>Complexity of Fast Integer Multiplication Algorithm</vt:lpstr>
      <vt:lpstr>Generating Functions </vt:lpstr>
      <vt:lpstr>Section Summary 4</vt:lpstr>
      <vt:lpstr>Generating Functions</vt:lpstr>
      <vt:lpstr>Generating Functions for Finite Sequences 1</vt:lpstr>
      <vt:lpstr>Generating Functions for Finite Sequences 2</vt:lpstr>
      <vt:lpstr>Useful Generating Functions</vt:lpstr>
      <vt:lpstr>Counting Problems and Generating Functions 1</vt:lpstr>
      <vt:lpstr>Counting Problems and Generating Functions 2</vt:lpstr>
      <vt:lpstr>Inclusion-Exclusion</vt:lpstr>
      <vt:lpstr>Section Summary 5</vt:lpstr>
      <vt:lpstr>Principle of Inclusion-Exclusion</vt:lpstr>
      <vt:lpstr>Two Finite Sets</vt:lpstr>
      <vt:lpstr>Three Finite Sets 1</vt:lpstr>
      <vt:lpstr>Three Finite Sets 2</vt:lpstr>
      <vt:lpstr>Illustration of Three Finite Set Example</vt:lpstr>
      <vt:lpstr>The Principle of Inclusion-Exclusion 1</vt:lpstr>
      <vt:lpstr>The Principle of Inclusion-Exclusion 2</vt:lpstr>
      <vt:lpstr>The Principle of Inclusion-Exclusion 3</vt:lpstr>
      <vt:lpstr>Applications of Inclusion-Exclusion</vt:lpstr>
      <vt:lpstr>Section Summary 6</vt:lpstr>
      <vt:lpstr>The Number of Onto Functions 1</vt:lpstr>
      <vt:lpstr>The Number of Onto Functions 2</vt:lpstr>
      <vt:lpstr>Derangements 1</vt:lpstr>
      <vt:lpstr>Derangements 2</vt:lpstr>
      <vt:lpstr>Derangements 3</vt:lpstr>
      <vt:lpstr>End of Main Content</vt:lpstr>
      <vt:lpstr>Accessibility Content:  Text Alternatives for Images</vt:lpstr>
      <vt:lpstr>Rabbits and the Fibonacci Numbers 2 – Text Alternative</vt:lpstr>
      <vt:lpstr>Counting Bit Strings 1 – Text Alternative</vt:lpstr>
      <vt:lpstr>Useful Generating Functions – Text Alternative</vt:lpstr>
      <vt:lpstr>Two Finite Sets – Text Alternative</vt:lpstr>
      <vt:lpstr>Three Finite Sets 1 – Text Alternative</vt:lpstr>
      <vt:lpstr>Illustration of Three Finite Set Example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Advanced Counting Techniques</dc:title>
  <dc:creator>Hahn, Sandra</dc:creator>
  <cp:lastModifiedBy>Ritik Singh</cp:lastModifiedBy>
  <cp:revision>772</cp:revision>
  <dcterms:created xsi:type="dcterms:W3CDTF">2017-12-05T17:18:18Z</dcterms:created>
  <dcterms:modified xsi:type="dcterms:W3CDTF">2021-09-16T10:58:18Z</dcterms:modified>
</cp:coreProperties>
</file>