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971" r:id="rId5"/>
    <p:sldMasterId id="2147483974" r:id="rId6"/>
    <p:sldMasterId id="2147483838" r:id="rId7"/>
    <p:sldMasterId id="2147483713" r:id="rId8"/>
    <p:sldMasterId id="2147483674" r:id="rId9"/>
    <p:sldMasterId id="2147483897" r:id="rId10"/>
    <p:sldMasterId id="2147483960" r:id="rId11"/>
  </p:sldMasterIdLst>
  <p:notesMasterIdLst>
    <p:notesMasterId r:id="rId85"/>
  </p:notesMasterIdLst>
  <p:handoutMasterIdLst>
    <p:handoutMasterId r:id="rId86"/>
  </p:handoutMasterIdLst>
  <p:sldIdLst>
    <p:sldId id="273" r:id="rId12"/>
    <p:sldId id="276" r:id="rId13"/>
    <p:sldId id="414" r:id="rId14"/>
    <p:sldId id="419" r:id="rId15"/>
    <p:sldId id="524" r:id="rId16"/>
    <p:sldId id="525" r:id="rId17"/>
    <p:sldId id="526" r:id="rId18"/>
    <p:sldId id="538" r:id="rId19"/>
    <p:sldId id="527" r:id="rId20"/>
    <p:sldId id="528" r:id="rId21"/>
    <p:sldId id="539" r:id="rId22"/>
    <p:sldId id="529" r:id="rId23"/>
    <p:sldId id="540" r:id="rId24"/>
    <p:sldId id="425" r:id="rId25"/>
    <p:sldId id="541" r:id="rId26"/>
    <p:sldId id="427" r:id="rId27"/>
    <p:sldId id="542" r:id="rId28"/>
    <p:sldId id="530" r:id="rId29"/>
    <p:sldId id="543" r:id="rId30"/>
    <p:sldId id="544" r:id="rId31"/>
    <p:sldId id="432" r:id="rId32"/>
    <p:sldId id="478" r:id="rId33"/>
    <p:sldId id="433" r:id="rId34"/>
    <p:sldId id="434" r:id="rId35"/>
    <p:sldId id="435" r:id="rId36"/>
    <p:sldId id="545" r:id="rId37"/>
    <p:sldId id="546" r:id="rId38"/>
    <p:sldId id="547" r:id="rId39"/>
    <p:sldId id="436" r:id="rId40"/>
    <p:sldId id="437" r:id="rId41"/>
    <p:sldId id="559" r:id="rId42"/>
    <p:sldId id="548" r:id="rId43"/>
    <p:sldId id="440" r:id="rId44"/>
    <p:sldId id="537" r:id="rId45"/>
    <p:sldId id="442" r:id="rId46"/>
    <p:sldId id="550" r:id="rId47"/>
    <p:sldId id="535" r:id="rId48"/>
    <p:sldId id="536" r:id="rId49"/>
    <p:sldId id="549" r:id="rId50"/>
    <p:sldId id="447" r:id="rId51"/>
    <p:sldId id="551" r:id="rId52"/>
    <p:sldId id="484" r:id="rId53"/>
    <p:sldId id="485" r:id="rId54"/>
    <p:sldId id="486" r:id="rId55"/>
    <p:sldId id="560" r:id="rId56"/>
    <p:sldId id="552" r:id="rId57"/>
    <p:sldId id="553" r:id="rId58"/>
    <p:sldId id="554" r:id="rId59"/>
    <p:sldId id="555" r:id="rId60"/>
    <p:sldId id="492" r:id="rId61"/>
    <p:sldId id="493" r:id="rId62"/>
    <p:sldId id="494" r:id="rId63"/>
    <p:sldId id="532" r:id="rId64"/>
    <p:sldId id="496" r:id="rId65"/>
    <p:sldId id="497" r:id="rId66"/>
    <p:sldId id="534" r:id="rId67"/>
    <p:sldId id="533" r:id="rId68"/>
    <p:sldId id="500" r:id="rId69"/>
    <p:sldId id="556" r:id="rId70"/>
    <p:sldId id="502" r:id="rId71"/>
    <p:sldId id="557" r:id="rId72"/>
    <p:sldId id="504" r:id="rId73"/>
    <p:sldId id="558" r:id="rId74"/>
    <p:sldId id="531" r:id="rId75"/>
    <p:sldId id="523" r:id="rId76"/>
    <p:sldId id="515" r:id="rId77"/>
    <p:sldId id="516" r:id="rId78"/>
    <p:sldId id="517" r:id="rId79"/>
    <p:sldId id="518" r:id="rId80"/>
    <p:sldId id="519" r:id="rId81"/>
    <p:sldId id="520" r:id="rId82"/>
    <p:sldId id="521" r:id="rId83"/>
    <p:sldId id="522"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D741AAFC-EBED-49DD-8984-CBD553ADE493}">
          <p14:sldIdLst>
            <p14:sldId id="273"/>
            <p14:sldId id="276"/>
            <p14:sldId id="414"/>
            <p14:sldId id="419"/>
            <p14:sldId id="524"/>
            <p14:sldId id="525"/>
            <p14:sldId id="526"/>
            <p14:sldId id="538"/>
            <p14:sldId id="527"/>
            <p14:sldId id="528"/>
            <p14:sldId id="539"/>
            <p14:sldId id="529"/>
            <p14:sldId id="540"/>
            <p14:sldId id="425"/>
            <p14:sldId id="541"/>
            <p14:sldId id="427"/>
            <p14:sldId id="542"/>
            <p14:sldId id="530"/>
            <p14:sldId id="543"/>
            <p14:sldId id="544"/>
            <p14:sldId id="432"/>
            <p14:sldId id="478"/>
            <p14:sldId id="433"/>
            <p14:sldId id="434"/>
            <p14:sldId id="435"/>
            <p14:sldId id="545"/>
            <p14:sldId id="546"/>
            <p14:sldId id="547"/>
            <p14:sldId id="436"/>
            <p14:sldId id="437"/>
            <p14:sldId id="559"/>
            <p14:sldId id="548"/>
            <p14:sldId id="440"/>
            <p14:sldId id="537"/>
            <p14:sldId id="442"/>
            <p14:sldId id="550"/>
            <p14:sldId id="535"/>
            <p14:sldId id="536"/>
            <p14:sldId id="549"/>
            <p14:sldId id="447"/>
            <p14:sldId id="551"/>
            <p14:sldId id="484"/>
            <p14:sldId id="485"/>
            <p14:sldId id="486"/>
            <p14:sldId id="560"/>
            <p14:sldId id="552"/>
            <p14:sldId id="553"/>
            <p14:sldId id="554"/>
            <p14:sldId id="555"/>
            <p14:sldId id="492"/>
            <p14:sldId id="493"/>
            <p14:sldId id="494"/>
            <p14:sldId id="532"/>
            <p14:sldId id="496"/>
            <p14:sldId id="497"/>
            <p14:sldId id="534"/>
            <p14:sldId id="533"/>
            <p14:sldId id="500"/>
            <p14:sldId id="556"/>
            <p14:sldId id="502"/>
            <p14:sldId id="557"/>
            <p14:sldId id="504"/>
            <p14:sldId id="558"/>
            <p14:sldId id="531"/>
            <p14:sldId id="523"/>
          </p14:sldIdLst>
        </p14:section>
        <p14:section name="Appendix: Image Descriptions for Unsighted Students" id="{CF870827-6C3B-476B-BEE5-D0A2661B6CE6}">
          <p14:sldIdLst>
            <p14:sldId id="515"/>
            <p14:sldId id="516"/>
            <p14:sldId id="517"/>
            <p14:sldId id="518"/>
            <p14:sldId id="519"/>
            <p14:sldId id="520"/>
            <p14:sldId id="521"/>
            <p14:sldId id="522"/>
          </p14:sldIdLst>
        </p14:section>
      </p14:sectionLst>
    </p:ex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17B"/>
    <a:srgbClr val="E1F3FF"/>
    <a:srgbClr val="000000"/>
    <a:srgbClr val="14AAE1"/>
    <a:srgbClr val="505050"/>
    <a:srgbClr val="1A587B"/>
    <a:srgbClr val="B60000"/>
    <a:srgbClr val="00518B"/>
    <a:srgbClr val="214E91"/>
    <a:srgbClr val="0853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18" autoAdjust="0"/>
    <p:restoredTop sz="95256" autoAdjust="0"/>
  </p:normalViewPr>
  <p:slideViewPr>
    <p:cSldViewPr>
      <p:cViewPr varScale="1">
        <p:scale>
          <a:sx n="110" d="100"/>
          <a:sy n="110" d="100"/>
        </p:scale>
        <p:origin x="606" y="90"/>
      </p:cViewPr>
      <p:guideLst>
        <p:guide orient="horz" pos="3408"/>
        <p:guide orient="horz" pos="3600"/>
        <p:guide orient="horz" pos="912"/>
        <p:guide orient="horz" pos="3360"/>
        <p:guide pos="5616"/>
        <p:guide pos="4320"/>
      </p:guideLst>
    </p:cSldViewPr>
  </p:slideViewPr>
  <p:outlineViewPr>
    <p:cViewPr>
      <p:scale>
        <a:sx n="33" d="100"/>
        <a:sy n="33" d="100"/>
      </p:scale>
      <p:origin x="0" y="-24686"/>
    </p:cViewPr>
  </p:outlineViewPr>
  <p:notesTextViewPr>
    <p:cViewPr>
      <p:scale>
        <a:sx n="1" d="1"/>
        <a:sy n="1" d="1"/>
      </p:scale>
      <p:origin x="0" y="0"/>
    </p:cViewPr>
  </p:notesTextViewPr>
  <p:sorterViewPr>
    <p:cViewPr>
      <p:scale>
        <a:sx n="100" d="100"/>
        <a:sy n="100" d="100"/>
      </p:scale>
      <p:origin x="0" y="-756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theme" Target="theme/theme1.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presProps" Target="presProps.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16-Sep-21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16-Sep-21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D003D02-7E89-4EBF-B123-9C334E1BFEF7}" type="slidenum">
              <a:rPr lang="en-US" smtClean="0"/>
              <a:t>5</a:t>
            </a:fld>
            <a:endParaRPr lang="en-US"/>
          </a:p>
        </p:txBody>
      </p:sp>
    </p:spTree>
    <p:extLst>
      <p:ext uri="{BB962C8B-B14F-4D97-AF65-F5344CB8AC3E}">
        <p14:creationId xmlns:p14="http://schemas.microsoft.com/office/powerpoint/2010/main" val="3663183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03D02-7E89-4EBF-B123-9C334E1BFEF7}" type="slidenum">
              <a:rPr lang="en-US" smtClean="0"/>
              <a:t>24</a:t>
            </a:fld>
            <a:endParaRPr lang="en-US"/>
          </a:p>
        </p:txBody>
      </p:sp>
    </p:spTree>
    <p:extLst>
      <p:ext uri="{BB962C8B-B14F-4D97-AF65-F5344CB8AC3E}">
        <p14:creationId xmlns:p14="http://schemas.microsoft.com/office/powerpoint/2010/main" val="3655193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8054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5612"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0198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4999894"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Jump Link"/>
          <p:cNvSpPr>
            <a:spLocks noGrp="1"/>
          </p:cNvSpPr>
          <p:nvPr>
            <p:ph type="body" sz="quarter" idx="12" hasCustomPrompt="1"/>
          </p:nvPr>
        </p:nvSpPr>
        <p:spPr>
          <a:xfrm>
            <a:off x="3357063" y="510540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2578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8100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4"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3" name="Photo Credit"/>
          <p:cNvSpPr>
            <a:spLocks noGrp="1"/>
          </p:cNvSpPr>
          <p:nvPr>
            <p:ph type="body" sz="quarter" idx="15" hasCustomPrompt="1"/>
          </p:nvPr>
        </p:nvSpPr>
        <p:spPr>
          <a:xfrm>
            <a:off x="6473952" y="6705599"/>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704760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5240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0480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48006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5" hasCustomPrompt="1"/>
          </p:nvPr>
        </p:nvSpPr>
        <p:spPr>
          <a:xfrm>
            <a:off x="3465576" y="6553200"/>
            <a:ext cx="2212848" cy="100584"/>
          </a:xfrm>
          <a:prstGeom prst="rect">
            <a:avLst/>
          </a:prstGeom>
        </p:spPr>
        <p:txBody>
          <a:bodyPr lIns="0" tIns="0" rIns="0" bIns="0"/>
          <a:lstStyle>
            <a:lvl1pPr marL="0" indent="0" algn="ctr">
              <a:buNone/>
              <a:defRPr sz="800"/>
            </a:lvl1pPr>
            <a:lvl2pPr>
              <a:defRPr sz="800"/>
            </a:lvl2pPr>
            <a:lvl3pPr>
              <a:defRPr sz="800"/>
            </a:lvl3pPr>
            <a:lvl4pPr>
              <a:defRPr sz="800"/>
            </a:lvl4pPr>
            <a:lvl5pPr>
              <a:defRPr sz="800"/>
            </a:lvl5pPr>
          </a:lstStyle>
          <a:p>
            <a:pPr lvl="0"/>
            <a:r>
              <a:rPr lang="en-US" dirty="0"/>
              <a:t>Add “Access the text alternative for slide images.”</a:t>
            </a:r>
          </a:p>
        </p:txBody>
      </p:sp>
      <p:sp>
        <p:nvSpPr>
          <p:cNvPr id="14" name="Photo Credit"/>
          <p:cNvSpPr>
            <a:spLocks noGrp="1"/>
          </p:cNvSpPr>
          <p:nvPr>
            <p:ph type="body" sz="quarter" idx="16"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a:defRPr sz="800"/>
            </a:lvl2pPr>
            <a:lvl3pPr>
              <a:defRPr sz="800"/>
            </a:lvl3pPr>
            <a:lvl4pPr>
              <a:defRPr sz="800"/>
            </a:lvl4pPr>
            <a:lvl5pPr>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028062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5146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8100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50292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6" hasCustomPrompt="1"/>
          </p:nvPr>
        </p:nvSpPr>
        <p:spPr>
          <a:xfrm>
            <a:off x="3465576" y="6553200"/>
            <a:ext cx="2212848" cy="100584"/>
          </a:xfrm>
          <a:prstGeom prst="rect">
            <a:avLst/>
          </a:prstGeom>
        </p:spPr>
        <p:txBody>
          <a:bodyPr lIns="0" tIns="0" rIns="0" bIns="0"/>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Photo Credit"/>
          <p:cNvSpPr>
            <a:spLocks noGrp="1"/>
          </p:cNvSpPr>
          <p:nvPr>
            <p:ph type="body" sz="quarter" idx="17"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588451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n-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17932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06324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94716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83108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71500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hidden="1"/>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hidden="1"/>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510726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66344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66344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66344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Content Placeholder 1"/>
          <p:cNvSpPr>
            <a:spLocks noGrp="1"/>
          </p:cNvSpPr>
          <p:nvPr>
            <p:ph idx="20"/>
          </p:nvPr>
        </p:nvSpPr>
        <p:spPr>
          <a:xfrm>
            <a:off x="45720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
          <p:cNvSpPr>
            <a:spLocks noGrp="1"/>
          </p:cNvSpPr>
          <p:nvPr>
            <p:ph idx="21"/>
          </p:nvPr>
        </p:nvSpPr>
        <p:spPr>
          <a:xfrm>
            <a:off x="466344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
          <p:cNvSpPr>
            <a:spLocks noGrp="1"/>
          </p:cNvSpPr>
          <p:nvPr>
            <p:ph idx="22"/>
          </p:nvPr>
        </p:nvSpPr>
        <p:spPr>
          <a:xfrm>
            <a:off x="45720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
          <p:cNvSpPr>
            <a:spLocks noGrp="1"/>
          </p:cNvSpPr>
          <p:nvPr>
            <p:ph idx="23"/>
          </p:nvPr>
        </p:nvSpPr>
        <p:spPr>
          <a:xfrm>
            <a:off x="466344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
          <p:cNvSpPr>
            <a:spLocks noGrp="1"/>
          </p:cNvSpPr>
          <p:nvPr>
            <p:ph idx="24"/>
          </p:nvPr>
        </p:nvSpPr>
        <p:spPr>
          <a:xfrm>
            <a:off x="45720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
          <p:cNvSpPr>
            <a:spLocks noGrp="1"/>
          </p:cNvSpPr>
          <p:nvPr>
            <p:ph idx="25"/>
          </p:nvPr>
        </p:nvSpPr>
        <p:spPr>
          <a:xfrm>
            <a:off x="466344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hoto Credit"/>
          <p:cNvSpPr>
            <a:spLocks noGrp="1"/>
          </p:cNvSpPr>
          <p:nvPr>
            <p:ph type="body" sz="quarter" idx="26" hasCustomPrompt="1"/>
          </p:nvPr>
        </p:nvSpPr>
        <p:spPr>
          <a:xfrm>
            <a:off x="6473952" y="6705600"/>
            <a:ext cx="2670048" cy="155448"/>
          </a:xfrm>
          <a:prstGeom prst="rect">
            <a:avLst/>
          </a:prstGeom>
        </p:spPr>
        <p:txBody>
          <a:bodyPr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4381643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latin typeface="+mn-lt"/>
              </a:defRPr>
            </a:lvl1pPr>
          </a:lstStyle>
          <a:p>
            <a:pPr lvl="0"/>
            <a:r>
              <a:rPr lang="en-US" dirty="0"/>
              <a:t>Insert Photo Credit Here</a:t>
            </a:r>
          </a:p>
        </p:txBody>
      </p:sp>
    </p:spTree>
    <p:extLst>
      <p:ext uri="{BB962C8B-B14F-4D97-AF65-F5344CB8AC3E}">
        <p14:creationId xmlns:p14="http://schemas.microsoft.com/office/powerpoint/2010/main" val="162464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placeholder">
    <p:spTree>
      <p:nvGrpSpPr>
        <p:cNvPr id="1" name=""/>
        <p:cNvGrpSpPr/>
        <p:nvPr/>
      </p:nvGrpSpPr>
      <p:grpSpPr>
        <a:xfrm>
          <a:off x="0" y="0"/>
          <a:ext cx="0" cy="0"/>
          <a:chOff x="0" y="0"/>
          <a:chExt cx="0" cy="0"/>
        </a:xfrm>
      </p:grpSpPr>
      <p:sp>
        <p:nvSpPr>
          <p:cNvPr id="6" name="Slide Title" hidden="1"/>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49530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49530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49530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49530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49530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49530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49530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49530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49530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49530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latin typeface="+mn-lt"/>
              </a:defRPr>
            </a:lvl1pPr>
          </a:lstStyle>
          <a:p>
            <a:pPr lvl="0"/>
            <a:r>
              <a:rPr lang="en-US" dirty="0"/>
              <a:t>Insert Photo Credit Here</a:t>
            </a:r>
          </a:p>
        </p:txBody>
      </p:sp>
    </p:spTree>
    <p:extLst>
      <p:ext uri="{BB962C8B-B14F-4D97-AF65-F5344CB8AC3E}">
        <p14:creationId xmlns:p14="http://schemas.microsoft.com/office/powerpoint/2010/main" val="21082803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32385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32385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32385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32385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32385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32385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32385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32385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32385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32385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0" name="Content Placeholder 1">
            <a:extLst>
              <a:ext uri="{FF2B5EF4-FFF2-40B4-BE49-F238E27FC236}">
                <a16:creationId xmlns:a16="http://schemas.microsoft.com/office/drawing/2014/main" id="{084B054C-062B-4A0B-90CB-FAB34B715EB8}"/>
              </a:ext>
            </a:extLst>
          </p:cNvPr>
          <p:cNvSpPr>
            <a:spLocks noGrp="1"/>
          </p:cNvSpPr>
          <p:nvPr>
            <p:ph idx="29"/>
          </p:nvPr>
        </p:nvSpPr>
        <p:spPr>
          <a:xfrm>
            <a:off x="60198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1" name="Content Placeholder 1">
            <a:extLst>
              <a:ext uri="{FF2B5EF4-FFF2-40B4-BE49-F238E27FC236}">
                <a16:creationId xmlns:a16="http://schemas.microsoft.com/office/drawing/2014/main" id="{193C2628-8F0A-47DF-8D62-DF518A540185}"/>
              </a:ext>
            </a:extLst>
          </p:cNvPr>
          <p:cNvSpPr>
            <a:spLocks noGrp="1"/>
          </p:cNvSpPr>
          <p:nvPr>
            <p:ph idx="30"/>
          </p:nvPr>
        </p:nvSpPr>
        <p:spPr>
          <a:xfrm>
            <a:off x="60198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2" name="Content Placeholder 1">
            <a:extLst>
              <a:ext uri="{FF2B5EF4-FFF2-40B4-BE49-F238E27FC236}">
                <a16:creationId xmlns:a16="http://schemas.microsoft.com/office/drawing/2014/main" id="{A9D8E977-3271-4B66-BEBB-E23DA98A6589}"/>
              </a:ext>
            </a:extLst>
          </p:cNvPr>
          <p:cNvSpPr>
            <a:spLocks noGrp="1"/>
          </p:cNvSpPr>
          <p:nvPr>
            <p:ph idx="31"/>
          </p:nvPr>
        </p:nvSpPr>
        <p:spPr>
          <a:xfrm>
            <a:off x="60198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3" name="Content Placeholder 1">
            <a:extLst>
              <a:ext uri="{FF2B5EF4-FFF2-40B4-BE49-F238E27FC236}">
                <a16:creationId xmlns:a16="http://schemas.microsoft.com/office/drawing/2014/main" id="{7B7DD5C7-415C-4DA2-91DD-527017549699}"/>
              </a:ext>
            </a:extLst>
          </p:cNvPr>
          <p:cNvSpPr>
            <a:spLocks noGrp="1"/>
          </p:cNvSpPr>
          <p:nvPr>
            <p:ph idx="32"/>
          </p:nvPr>
        </p:nvSpPr>
        <p:spPr>
          <a:xfrm>
            <a:off x="60198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4" name="Content Placeholder 1">
            <a:extLst>
              <a:ext uri="{FF2B5EF4-FFF2-40B4-BE49-F238E27FC236}">
                <a16:creationId xmlns:a16="http://schemas.microsoft.com/office/drawing/2014/main" id="{00F834A0-64EE-4EEF-A85F-B15443AF59B6}"/>
              </a:ext>
            </a:extLst>
          </p:cNvPr>
          <p:cNvSpPr>
            <a:spLocks noGrp="1"/>
          </p:cNvSpPr>
          <p:nvPr>
            <p:ph idx="33"/>
          </p:nvPr>
        </p:nvSpPr>
        <p:spPr>
          <a:xfrm>
            <a:off x="60198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5" name="Content Placeholder 1">
            <a:extLst>
              <a:ext uri="{FF2B5EF4-FFF2-40B4-BE49-F238E27FC236}">
                <a16:creationId xmlns:a16="http://schemas.microsoft.com/office/drawing/2014/main" id="{A5E1AF77-D3A8-4434-A1F9-5E89CE0A2727}"/>
              </a:ext>
            </a:extLst>
          </p:cNvPr>
          <p:cNvSpPr>
            <a:spLocks noGrp="1"/>
          </p:cNvSpPr>
          <p:nvPr>
            <p:ph idx="34"/>
          </p:nvPr>
        </p:nvSpPr>
        <p:spPr>
          <a:xfrm>
            <a:off x="60198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6" name="Content Placeholder 1">
            <a:extLst>
              <a:ext uri="{FF2B5EF4-FFF2-40B4-BE49-F238E27FC236}">
                <a16:creationId xmlns:a16="http://schemas.microsoft.com/office/drawing/2014/main" id="{5136B46E-83E7-4338-BBAB-3B76E68C4908}"/>
              </a:ext>
            </a:extLst>
          </p:cNvPr>
          <p:cNvSpPr>
            <a:spLocks noGrp="1"/>
          </p:cNvSpPr>
          <p:nvPr>
            <p:ph idx="35"/>
          </p:nvPr>
        </p:nvSpPr>
        <p:spPr>
          <a:xfrm>
            <a:off x="60198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7" name="Content Placeholder 1">
            <a:extLst>
              <a:ext uri="{FF2B5EF4-FFF2-40B4-BE49-F238E27FC236}">
                <a16:creationId xmlns:a16="http://schemas.microsoft.com/office/drawing/2014/main" id="{48D2FCF0-3724-46BF-A3BB-A69D7044FA6A}"/>
              </a:ext>
            </a:extLst>
          </p:cNvPr>
          <p:cNvSpPr>
            <a:spLocks noGrp="1"/>
          </p:cNvSpPr>
          <p:nvPr>
            <p:ph idx="36"/>
          </p:nvPr>
        </p:nvSpPr>
        <p:spPr>
          <a:xfrm>
            <a:off x="60198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8" name="Content Placeholder 1">
            <a:extLst>
              <a:ext uri="{FF2B5EF4-FFF2-40B4-BE49-F238E27FC236}">
                <a16:creationId xmlns:a16="http://schemas.microsoft.com/office/drawing/2014/main" id="{A47CA91F-80EE-45AF-B96A-8131EA17326F}"/>
              </a:ext>
            </a:extLst>
          </p:cNvPr>
          <p:cNvSpPr>
            <a:spLocks noGrp="1"/>
          </p:cNvSpPr>
          <p:nvPr>
            <p:ph idx="37"/>
          </p:nvPr>
        </p:nvSpPr>
        <p:spPr>
          <a:xfrm>
            <a:off x="60198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9" name="Content Placeholder 1">
            <a:extLst>
              <a:ext uri="{FF2B5EF4-FFF2-40B4-BE49-F238E27FC236}">
                <a16:creationId xmlns:a16="http://schemas.microsoft.com/office/drawing/2014/main" id="{0FECE6AA-FDAF-420D-856A-E818977AE947}"/>
              </a:ext>
            </a:extLst>
          </p:cNvPr>
          <p:cNvSpPr>
            <a:spLocks noGrp="1"/>
          </p:cNvSpPr>
          <p:nvPr>
            <p:ph idx="38"/>
          </p:nvPr>
        </p:nvSpPr>
        <p:spPr>
          <a:xfrm>
            <a:off x="60198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latin typeface="+mn-lt"/>
              </a:defRPr>
            </a:lvl1pPr>
          </a:lstStyle>
          <a:p>
            <a:pPr lvl="0"/>
            <a:r>
              <a:rPr lang="en-US" dirty="0"/>
              <a:t>Insert Photo Credit Here</a:t>
            </a:r>
          </a:p>
        </p:txBody>
      </p:sp>
    </p:spTree>
    <p:extLst>
      <p:ext uri="{BB962C8B-B14F-4D97-AF65-F5344CB8AC3E}">
        <p14:creationId xmlns:p14="http://schemas.microsoft.com/office/powerpoint/2010/main" val="17940424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327324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357063" y="59960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02643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467512" y="5081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ppendix_Master_1">
    <p:spTree>
      <p:nvGrpSpPr>
        <p:cNvPr id="1" name=""/>
        <p:cNvGrpSpPr/>
        <p:nvPr/>
      </p:nvGrpSpPr>
      <p:grpSpPr>
        <a:xfrm>
          <a:off x="0" y="0"/>
          <a:ext cx="0" cy="0"/>
          <a:chOff x="0" y="0"/>
          <a:chExt cx="0" cy="0"/>
        </a:xfrm>
      </p:grpSpPr>
      <p:sp>
        <p:nvSpPr>
          <p:cNvPr id="6" name="Slide Title"/>
          <p:cNvSpPr>
            <a:spLocks noGrp="1"/>
          </p:cNvSpPr>
          <p:nvPr>
            <p:ph type="title"/>
          </p:nvPr>
        </p:nvSpPr>
        <p:spPr>
          <a:xfrm>
            <a:off x="0" y="1828800"/>
            <a:ext cx="9144000" cy="1719072"/>
          </a:xfrm>
          <a:prstGeom prst="rect">
            <a:avLst/>
          </a:prstGeom>
        </p:spPr>
        <p:txBody>
          <a:bodyPr anchor="ctr"/>
          <a:lstStyle>
            <a:lvl1pPr>
              <a:defRPr sz="6000" b="1">
                <a:solidFill>
                  <a:srgbClr val="04617B"/>
                </a:solidFill>
                <a:latin typeface="+mj-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9034362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ppendix_Master_2">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3600" b="0">
                <a:solidFill>
                  <a:srgbClr val="04617B"/>
                </a:solidFill>
                <a:latin typeface="+mj-lt"/>
                <a:cs typeface="Arial" panose="020B0604020202020204" pitchFamily="34" charset="0"/>
              </a:defRPr>
            </a:lvl1pPr>
          </a:lstStyle>
          <a:p>
            <a:endParaRPr lang="en-US" dirty="0"/>
          </a:p>
        </p:txBody>
      </p:sp>
      <p:sp>
        <p:nvSpPr>
          <p:cNvPr id="4" name="Text Placeholder 3">
            <a:extLst>
              <a:ext uri="{FF2B5EF4-FFF2-40B4-BE49-F238E27FC236}">
                <a16:creationId xmlns:a16="http://schemas.microsoft.com/office/drawing/2014/main" id="{371255F7-7AE7-4190-BAB3-A3B1521F10BE}"/>
              </a:ext>
            </a:extLst>
          </p:cNvPr>
          <p:cNvSpPr>
            <a:spLocks noGrp="1"/>
          </p:cNvSpPr>
          <p:nvPr>
            <p:ph type="body" sz="quarter" idx="13"/>
          </p:nvPr>
        </p:nvSpPr>
        <p:spPr>
          <a:xfrm>
            <a:off x="3124200" y="1295400"/>
            <a:ext cx="2895600" cy="228600"/>
          </a:xfrm>
          <a:prstGeom prst="rect">
            <a:avLst/>
          </a:prstGeom>
        </p:spPr>
        <p:txBody>
          <a:bodyPr/>
          <a:lstStyle>
            <a:lvl1pPr marL="0" indent="0" algn="ctr">
              <a:buNone/>
              <a:defRPr sz="900"/>
            </a:lvl1pPr>
            <a:lvl2pPr marL="457200" indent="0" algn="ctr">
              <a:buNone/>
              <a:defRPr sz="900"/>
            </a:lvl2pPr>
            <a:lvl3pPr marL="914400" indent="0" algn="ctr">
              <a:buNone/>
              <a:defRPr sz="900"/>
            </a:lvl3pPr>
            <a:lvl4pPr marL="1371600" indent="0" algn="ctr">
              <a:buNone/>
              <a:defRPr sz="900"/>
            </a:lvl4pPr>
            <a:lvl5pPr marL="1828800" indent="0" algn="ctr">
              <a:buNone/>
              <a:defRPr sz="900"/>
            </a:lvl5pPr>
          </a:lstStyle>
          <a:p>
            <a:pPr lvl="0"/>
            <a:endParaRPr lang="en-US" dirty="0"/>
          </a:p>
        </p:txBody>
      </p:sp>
      <p:sp>
        <p:nvSpPr>
          <p:cNvPr id="7" name="Content Placeholder 6">
            <a:extLst>
              <a:ext uri="{FF2B5EF4-FFF2-40B4-BE49-F238E27FC236}">
                <a16:creationId xmlns:a16="http://schemas.microsoft.com/office/drawing/2014/main" id="{F9C4DB6B-DD6A-43E0-BF97-584094BF809F}"/>
              </a:ext>
            </a:extLst>
          </p:cNvPr>
          <p:cNvSpPr>
            <a:spLocks noGrp="1"/>
          </p:cNvSpPr>
          <p:nvPr>
            <p:ph sz="quarter" idx="14"/>
          </p:nvPr>
        </p:nvSpPr>
        <p:spPr>
          <a:xfrm>
            <a:off x="457200" y="1626393"/>
            <a:ext cx="8229600" cy="4724400"/>
          </a:xfrm>
          <a:prstGeom prst="rect">
            <a:avLst/>
          </a:prstGeom>
        </p:spPr>
        <p:txBody>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endParaRPr lang="en-US" dirty="0"/>
          </a:p>
        </p:txBody>
      </p:sp>
      <p:sp>
        <p:nvSpPr>
          <p:cNvPr id="10" name="Text Placeholder 3">
            <a:extLst>
              <a:ext uri="{FF2B5EF4-FFF2-40B4-BE49-F238E27FC236}">
                <a16:creationId xmlns:a16="http://schemas.microsoft.com/office/drawing/2014/main" id="{37D7826E-AAB6-4E2F-99DD-9A680BF8C22F}"/>
              </a:ext>
            </a:extLst>
          </p:cNvPr>
          <p:cNvSpPr>
            <a:spLocks noGrp="1"/>
          </p:cNvSpPr>
          <p:nvPr>
            <p:ph type="body" sz="quarter" idx="15"/>
          </p:nvPr>
        </p:nvSpPr>
        <p:spPr>
          <a:xfrm>
            <a:off x="3124200" y="6453187"/>
            <a:ext cx="2895600" cy="228600"/>
          </a:xfrm>
          <a:prstGeom prst="rect">
            <a:avLst/>
          </a:prstGeom>
        </p:spPr>
        <p:txBody>
          <a:bodyPr/>
          <a:lstStyle>
            <a:lvl1pPr marL="0" indent="0" algn="ctr">
              <a:buNone/>
              <a:defRPr sz="900"/>
            </a:lvl1pPr>
            <a:lvl2pPr marL="457200" indent="0" algn="ctr">
              <a:buNone/>
              <a:defRPr sz="900"/>
            </a:lvl2pPr>
            <a:lvl3pPr marL="914400" indent="0" algn="ctr">
              <a:buNone/>
              <a:defRPr sz="900"/>
            </a:lvl3pPr>
            <a:lvl4pPr marL="1371600" indent="0" algn="ctr">
              <a:buNone/>
              <a:defRPr sz="900"/>
            </a:lvl4pPr>
            <a:lvl5pPr marL="1828800" indent="0" algn="ctr">
              <a:buNone/>
              <a:defRPr sz="900"/>
            </a:lvl5pPr>
          </a:lstStyle>
          <a:p>
            <a:pPr lvl="0"/>
            <a:endParaRPr lang="en-US" dirty="0"/>
          </a:p>
        </p:txBody>
      </p:sp>
    </p:spTree>
    <p:extLst>
      <p:ext uri="{BB962C8B-B14F-4D97-AF65-F5344CB8AC3E}">
        <p14:creationId xmlns:p14="http://schemas.microsoft.com/office/powerpoint/2010/main" val="36309438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1A1A5-0185-4C8C-90C9-F4F89355814D}"/>
              </a:ext>
            </a:extLst>
          </p:cNvPr>
          <p:cNvSpPr>
            <a:spLocks noGrp="1"/>
          </p:cNvSpPr>
          <p:nvPr>
            <p:ph type="title"/>
          </p:nvPr>
        </p:nvSpPr>
        <p:spPr>
          <a:xfrm>
            <a:off x="3168362" y="365126"/>
            <a:ext cx="2807277" cy="383020"/>
          </a:xfrm>
          <a:prstGeom prst="rect">
            <a:avLst/>
          </a:prstGeom>
        </p:spPr>
        <p:txBody>
          <a:bodyPr anchor="ctr"/>
          <a:lstStyle>
            <a:lvl1pPr>
              <a:defRPr sz="1600"/>
            </a:lvl1pPr>
          </a:lstStyle>
          <a:p>
            <a:endParaRPr lang="en-US" dirty="0"/>
          </a:p>
        </p:txBody>
      </p:sp>
      <p:pic>
        <p:nvPicPr>
          <p:cNvPr id="3" name="MGH Logo">
            <a:extLst>
              <a:ext uri="{FF2B5EF4-FFF2-40B4-BE49-F238E27FC236}">
                <a16:creationId xmlns:a16="http://schemas.microsoft.com/office/drawing/2014/main" id="{A689E94F-7B33-4D5F-9F4A-42711CB2DD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0211" y="1318936"/>
            <a:ext cx="2443579" cy="2443579"/>
          </a:xfrm>
          <a:prstGeom prst="rect">
            <a:avLst/>
          </a:prstGeom>
        </p:spPr>
      </p:pic>
      <p:sp>
        <p:nvSpPr>
          <p:cNvPr id="4" name="MGH Tagline">
            <a:extLst>
              <a:ext uri="{FF2B5EF4-FFF2-40B4-BE49-F238E27FC236}">
                <a16:creationId xmlns:a16="http://schemas.microsoft.com/office/drawing/2014/main" id="{DC2E3C99-F453-4C9E-A454-103DD24CF66E}"/>
              </a:ext>
            </a:extLst>
          </p:cNvPr>
          <p:cNvSpPr txBox="1"/>
          <p:nvPr userDrawn="1"/>
        </p:nvSpPr>
        <p:spPr>
          <a:xfrm>
            <a:off x="783662" y="4372424"/>
            <a:ext cx="757667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Calibri (Body)"/>
                <a:ea typeface="Microsoft YaHei" panose="020B0503020204020204" pitchFamily="34" charset="-122"/>
                <a:cs typeface="+mn-cs"/>
              </a:rPr>
              <a:t>Because learning changes everything.</a:t>
            </a:r>
            <a:r>
              <a:rPr kumimoji="0" lang="en-US" sz="2400" b="0" i="0" u="none" strike="noStrike" kern="1200" cap="none" spc="40" normalizeH="0" baseline="40000" noProof="0" dirty="0">
                <a:ln>
                  <a:noFill/>
                </a:ln>
                <a:solidFill>
                  <a:srgbClr val="000000"/>
                </a:solidFill>
                <a:effectLst/>
                <a:uLnTx/>
                <a:uFillTx/>
                <a:latin typeface="Calibri (Body)"/>
                <a:ea typeface="Microsoft YaHei" panose="020B0503020204020204" pitchFamily="34" charset="-122"/>
                <a:cs typeface="+mn-cs"/>
              </a:rPr>
              <a:t>®</a:t>
            </a:r>
          </a:p>
        </p:txBody>
      </p:sp>
      <p:sp>
        <p:nvSpPr>
          <p:cNvPr id="5" name="MGH URL">
            <a:extLst>
              <a:ext uri="{FF2B5EF4-FFF2-40B4-BE49-F238E27FC236}">
                <a16:creationId xmlns:a16="http://schemas.microsoft.com/office/drawing/2014/main" id="{1DD63D4F-50BD-484B-9DAF-9C9A5B242C22}"/>
              </a:ext>
            </a:extLst>
          </p:cNvPr>
          <p:cNvSpPr txBox="1"/>
          <p:nvPr userDrawn="1"/>
        </p:nvSpPr>
        <p:spPr>
          <a:xfrm>
            <a:off x="2834780" y="5329121"/>
            <a:ext cx="347444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Body)"/>
                <a:ea typeface="Microsoft YaHei" panose="020B0503020204020204" pitchFamily="34" charset="-122"/>
                <a:cs typeface="+mn-cs"/>
              </a:rPr>
              <a:t>www.mheducation.com</a:t>
            </a:r>
          </a:p>
        </p:txBody>
      </p:sp>
      <p:sp>
        <p:nvSpPr>
          <p:cNvPr id="7" name="Text Placeholder 15">
            <a:extLst>
              <a:ext uri="{FF2B5EF4-FFF2-40B4-BE49-F238E27FC236}">
                <a16:creationId xmlns:a16="http://schemas.microsoft.com/office/drawing/2014/main" id="{BD141979-4038-42C6-805B-8796EC2A4CDA}"/>
              </a:ext>
            </a:extLst>
          </p:cNvPr>
          <p:cNvSpPr>
            <a:spLocks noGrp="1"/>
          </p:cNvSpPr>
          <p:nvPr>
            <p:ph type="body" sz="quarter" idx="13"/>
          </p:nvPr>
        </p:nvSpPr>
        <p:spPr>
          <a:xfrm>
            <a:off x="0" y="6248400"/>
            <a:ext cx="9144000" cy="502920"/>
          </a:xfrm>
          <a:prstGeom prst="rect">
            <a:avLst/>
          </a:prstGeom>
        </p:spPr>
        <p:txBody>
          <a:bodyPr anchor="ctr"/>
          <a:lstStyle>
            <a:lvl1pPr marL="0" indent="0" algn="ctr">
              <a:buNone/>
              <a:defRPr sz="800">
                <a:solidFill>
                  <a:schemeClr val="bg1"/>
                </a:solidFill>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14382526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457200" y="1143000"/>
            <a:ext cx="8229600" cy="1470025"/>
          </a:xfrm>
          <a:prstGeom prst="rect">
            <a:avLst/>
          </a:prstGeom>
        </p:spPr>
        <p:txBody>
          <a:bodyPr/>
          <a:lstStyle>
            <a:lvl1pPr>
              <a:defRPr sz="4800" b="1">
                <a:solidFill>
                  <a:srgbClr val="04617B"/>
                </a:solidFill>
                <a:latin typeface="+mj-lt"/>
              </a:defRPr>
            </a:lvl1pPr>
          </a:lstStyle>
          <a:p>
            <a:r>
              <a:rPr lang="en-US" dirty="0"/>
              <a:t>Click to edit Master title style</a:t>
            </a:r>
          </a:p>
        </p:txBody>
      </p:sp>
      <p:sp>
        <p:nvSpPr>
          <p:cNvPr id="3" name="Subtitle 2"/>
          <p:cNvSpPr>
            <a:spLocks noGrp="1"/>
          </p:cNvSpPr>
          <p:nvPr>
            <p:ph type="subTitle" idx="1"/>
          </p:nvPr>
        </p:nvSpPr>
        <p:spPr>
          <a:xfrm>
            <a:off x="457200" y="3048000"/>
            <a:ext cx="8229600" cy="1143000"/>
          </a:xfrm>
          <a:prstGeom prst="rect">
            <a:avLst/>
          </a:prstGeo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Content Placeholder 5"/>
          <p:cNvSpPr>
            <a:spLocks noGrp="1"/>
          </p:cNvSpPr>
          <p:nvPr>
            <p:ph sz="quarter" idx="12" hasCustomPrompt="1"/>
          </p:nvPr>
        </p:nvSpPr>
        <p:spPr>
          <a:xfrm>
            <a:off x="1752600" y="5029200"/>
            <a:ext cx="5486400" cy="548640"/>
          </a:xfrm>
          <a:prstGeom prst="rect">
            <a:avLst/>
          </a:prstGeom>
        </p:spPr>
        <p:txBody>
          <a:bodyPr/>
          <a:lstStyle>
            <a:lvl1pPr algn="ctr">
              <a:defRPr sz="2800">
                <a:solidFill>
                  <a:srgbClr val="505050"/>
                </a:solidFill>
              </a:defRPr>
            </a:lvl1pPr>
          </a:lstStyle>
          <a:p>
            <a:pPr lvl="0"/>
            <a:r>
              <a:rPr lang="en-US" dirty="0"/>
              <a:t>Click to edit Master text styles</a:t>
            </a:r>
          </a:p>
        </p:txBody>
      </p:sp>
      <p:sp>
        <p:nvSpPr>
          <p:cNvPr id="7" name="Text Placeholder 15">
            <a:extLst>
              <a:ext uri="{FF2B5EF4-FFF2-40B4-BE49-F238E27FC236}">
                <a16:creationId xmlns:a16="http://schemas.microsoft.com/office/drawing/2014/main" id="{DAB16175-B518-4D91-9D6F-E165F1F28BB2}"/>
              </a:ext>
            </a:extLst>
          </p:cNvPr>
          <p:cNvSpPr>
            <a:spLocks noGrp="1"/>
          </p:cNvSpPr>
          <p:nvPr>
            <p:ph type="body" sz="quarter" idx="13"/>
          </p:nvPr>
        </p:nvSpPr>
        <p:spPr>
          <a:xfrm>
            <a:off x="0" y="6248400"/>
            <a:ext cx="9144000" cy="502920"/>
          </a:xfrm>
          <a:prstGeom prst="rect">
            <a:avLst/>
          </a:prstGeom>
        </p:spPr>
        <p:txBody>
          <a:bodyPr anchor="ctr"/>
          <a:lstStyle>
            <a:lvl1pPr algn="ctr">
              <a:defRPr sz="800">
                <a:solidFill>
                  <a:schemeClr val="bg1"/>
                </a:solidFill>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755641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Jump Link"/>
          <p:cNvSpPr>
            <a:spLocks noGrp="1"/>
          </p:cNvSpPr>
          <p:nvPr>
            <p:ph type="body" sz="quarter" idx="11" hasCustomPrompt="1"/>
          </p:nvPr>
        </p:nvSpPr>
        <p:spPr>
          <a:xfrm>
            <a:off x="3356610" y="66294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9492145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2"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6562608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10997478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112378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0741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slideLayout" Target="../slideLayouts/slideLayout61.xml"/><Relationship Id="rId1" Type="http://schemas.openxmlformats.org/officeDocument/2006/relationships/slideLayout" Target="../slideLayouts/slideLayout60.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2.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4.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MGH logo">
            <a:extLst>
              <a:ext uri="{FF2B5EF4-FFF2-40B4-BE49-F238E27FC236}">
                <a16:creationId xmlns:a16="http://schemas.microsoft.com/office/drawing/2014/main" id="{506EE3E4-E2BE-412B-A1E2-039AFC2A38D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MGH Tagline">
            <a:extLst>
              <a:ext uri="{FF2B5EF4-FFF2-40B4-BE49-F238E27FC236}">
                <a16:creationId xmlns:a16="http://schemas.microsoft.com/office/drawing/2014/main" id="{FDF72331-8625-41A1-BB2C-337C1C34AF5F}"/>
              </a:ext>
            </a:extLst>
          </p:cNvPr>
          <p:cNvSpPr txBox="1"/>
          <p:nvPr userDrawn="1"/>
        </p:nvSpPr>
        <p:spPr>
          <a:xfrm>
            <a:off x="5105400" y="137694"/>
            <a:ext cx="3886200" cy="369332"/>
          </a:xfrm>
          <a:prstGeom prst="rect">
            <a:avLst/>
          </a:prstGeom>
          <a:noFill/>
        </p:spPr>
        <p:txBody>
          <a:bodyPr wrap="square" lIns="45720" rIns="457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40" dirty="0">
                <a:effectLst/>
                <a:latin typeface="Calibri (Body)"/>
                <a:ea typeface="Calibri" panose="020F0502020204030204" pitchFamily="34" charset="0"/>
              </a:rPr>
              <a:t>Because learning changes everything.</a:t>
            </a:r>
            <a:r>
              <a:rPr lang="en-US" sz="1800" spc="40" baseline="60000" dirty="0">
                <a:effectLst/>
                <a:latin typeface="Calibri (Body)"/>
                <a:ea typeface="Calibri" panose="020F0502020204030204" pitchFamily="34" charset="0"/>
              </a:rPr>
              <a:t>®</a:t>
            </a:r>
            <a:endParaRPr lang="en-US" sz="1800" spc="40" baseline="60000" dirty="0">
              <a:latin typeface="Calibri (Body)"/>
            </a:endParaRPr>
          </a:p>
        </p:txBody>
      </p:sp>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pyright" descr="©McGraw-Hill Education&#10;">
            <a:extLst>
              <a:ext uri="{FF2B5EF4-FFF2-40B4-BE49-F238E27FC236}">
                <a16:creationId xmlns:a16="http://schemas.microsoft.com/office/drawing/2014/main" id="{C0ED8EFA-E263-446A-9641-04D92A6F1E99}"/>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tx1"/>
                </a:solidFill>
                <a:latin typeface="+mn-lt"/>
              </a:rPr>
              <a:t>© McGraw Hill LLC</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4" name="Copyright" descr="©McGraw-Hill Education&#10;">
            <a:extLst>
              <a:ext uri="{FF2B5EF4-FFF2-40B4-BE49-F238E27FC236}">
                <a16:creationId xmlns:a16="http://schemas.microsoft.com/office/drawing/2014/main" id="{22BAEE5C-FA3E-4643-BE63-743AF7303100}"/>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MGH logo">
            <a:extLst>
              <a:ext uri="{FF2B5EF4-FFF2-40B4-BE49-F238E27FC236}">
                <a16:creationId xmlns:a16="http://schemas.microsoft.com/office/drawing/2014/main" id="{3629CC72-65BA-4594-AC1B-48241E2B6CA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pyright" descr="©McGraw-Hill Education&#10;">
            <a:extLst>
              <a:ext uri="{FF2B5EF4-FFF2-40B4-BE49-F238E27FC236}">
                <a16:creationId xmlns:a16="http://schemas.microsoft.com/office/drawing/2014/main" id="{9E936207-6885-4A8E-AFE8-5DEA814F9C4C}"/>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tx1"/>
                </a:solidFill>
                <a:latin typeface="+mn-lt"/>
              </a:rPr>
              <a:t>© McGraw Hill LLC</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965" r:id="rId3"/>
    <p:sldLayoutId id="2147483753" r:id="rId4"/>
    <p:sldLayoutId id="2147483908" r:id="rId5"/>
    <p:sldLayoutId id="2147483950" r:id="rId6"/>
    <p:sldLayoutId id="2147483757" r:id="rId7"/>
    <p:sldLayoutId id="2147483877" r:id="rId8"/>
    <p:sldLayoutId id="2147483761" r:id="rId9"/>
    <p:sldLayoutId id="214748380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4" name="Copyright" descr="©McGraw-Hill Education&#10;">
            <a:extLst>
              <a:ext uri="{FF2B5EF4-FFF2-40B4-BE49-F238E27FC236}">
                <a16:creationId xmlns:a16="http://schemas.microsoft.com/office/drawing/2014/main" id="{687F02AD-B883-444D-9890-B88C5EDE9549}"/>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66" r:id="rId2"/>
    <p:sldLayoutId id="2147483967" r:id="rId3"/>
    <p:sldLayoutId id="2147483968" r:id="rId4"/>
    <p:sldLayoutId id="2147483969" r:id="rId5"/>
    <p:sldLayoutId id="2147483970" r:id="rId6"/>
    <p:sldLayoutId id="2147483977" r:id="rId7"/>
    <p:sldLayoutId id="2147483976" r:id="rId8"/>
    <p:sldLayoutId id="2147483978" r:id="rId9"/>
    <p:sldLayoutId id="2147483953" r:id="rId10"/>
    <p:sldLayoutId id="2147483954" r:id="rId11"/>
    <p:sldLayoutId id="2147483955" r:id="rId12"/>
    <p:sldLayoutId id="2147483956" r:id="rId13"/>
    <p:sldLayoutId id="2147483957" r:id="rId14"/>
    <p:sldLayoutId id="2147483958" r:id="rId15"/>
    <p:sldLayoutId id="2147483959"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4" name="Copyright" descr="©McGraw-Hill Education&#10;">
            <a:extLst>
              <a:ext uri="{FF2B5EF4-FFF2-40B4-BE49-F238E27FC236}">
                <a16:creationId xmlns:a16="http://schemas.microsoft.com/office/drawing/2014/main" id="{082C26B2-9B38-42EE-908B-30E2872A7AEA}"/>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3474397794"/>
      </p:ext>
    </p:extLst>
  </p:cSld>
  <p:clrMap bg1="lt1" tx1="dk1" bg2="lt2" tx2="dk2" accent1="accent1" accent2="accent2" accent3="accent3" accent4="accent4" accent5="accent5" accent6="accent6" hlink="hlink" folHlink="folHlink"/>
  <p:sldLayoutIdLst>
    <p:sldLayoutId id="2147483972" r:id="rId1"/>
    <p:sldLayoutId id="2147483973"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a:extLst>
              <a:ext uri="{FF2B5EF4-FFF2-40B4-BE49-F238E27FC236}">
                <a16:creationId xmlns:a16="http://schemas.microsoft.com/office/drawing/2014/main" id="{D5C57365-728F-4B6F-B61C-7A6AEA8B4DF0}"/>
              </a:ext>
            </a:extLst>
          </p:cNvP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Tree>
    <p:extLst>
      <p:ext uri="{BB962C8B-B14F-4D97-AF65-F5344CB8AC3E}">
        <p14:creationId xmlns:p14="http://schemas.microsoft.com/office/powerpoint/2010/main" val="4250129223"/>
      </p:ext>
    </p:extLst>
  </p:cSld>
  <p:clrMap bg1="lt1" tx1="dk1" bg2="lt2" tx2="dk2" accent1="accent1" accent2="accent2" accent3="accent3" accent4="accent4" accent5="accent5" accent6="accent6" hlink="hlink" folHlink="folHlink"/>
  <p:sldLayoutIdLst>
    <p:sldLayoutId id="2147483975"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pyright" descr="©McGraw-Hill Education&#10;">
            <a:extLst>
              <a:ext uri="{FF2B5EF4-FFF2-40B4-BE49-F238E27FC236}">
                <a16:creationId xmlns:a16="http://schemas.microsoft.com/office/drawing/2014/main" id="{CAC9D650-12B5-4067-BF9B-D5A525A8052C}"/>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tx1"/>
                </a:solidFill>
                <a:latin typeface="+mn-lt"/>
              </a:rPr>
              <a:t>© McGraw Hill LLC</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4" name="Copyright" descr="©McGraw-Hill Education&#10;">
            <a:extLst>
              <a:ext uri="{FF2B5EF4-FFF2-40B4-BE49-F238E27FC236}">
                <a16:creationId xmlns:a16="http://schemas.microsoft.com/office/drawing/2014/main" id="{9BACAB1F-B9A8-4681-A071-30BB835D3652}"/>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5" name="Copyright" descr="©McGraw-Hill Education&#10;">
            <a:extLst>
              <a:ext uri="{FF2B5EF4-FFF2-40B4-BE49-F238E27FC236}">
                <a16:creationId xmlns:a16="http://schemas.microsoft.com/office/drawing/2014/main" id="{4027F7A3-B32E-4678-8B91-7D9E29D2C942}"/>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31.wmf"/><Relationship Id="rId3" Type="http://schemas.openxmlformats.org/officeDocument/2006/relationships/image" Target="../media/image26.wmf"/><Relationship Id="rId7" Type="http://schemas.openxmlformats.org/officeDocument/2006/relationships/image" Target="../media/image28.wmf"/><Relationship Id="rId12" Type="http://schemas.openxmlformats.org/officeDocument/2006/relationships/oleObject" Target="../embeddings/oleObject26.bin"/><Relationship Id="rId2" Type="http://schemas.openxmlformats.org/officeDocument/2006/relationships/oleObject" Target="../embeddings/oleObject21.bin"/><Relationship Id="rId1" Type="http://schemas.openxmlformats.org/officeDocument/2006/relationships/slideLayout" Target="../slideLayouts/slideLayout31.xml"/><Relationship Id="rId6" Type="http://schemas.openxmlformats.org/officeDocument/2006/relationships/oleObject" Target="../embeddings/oleObject23.bin"/><Relationship Id="rId11" Type="http://schemas.openxmlformats.org/officeDocument/2006/relationships/image" Target="../media/image30.wmf"/><Relationship Id="rId5" Type="http://schemas.openxmlformats.org/officeDocument/2006/relationships/image" Target="../media/image27.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29.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image" Target="../media/image32.wmf"/><Relationship Id="rId7" Type="http://schemas.openxmlformats.org/officeDocument/2006/relationships/image" Target="../media/image34.wmf"/><Relationship Id="rId2" Type="http://schemas.openxmlformats.org/officeDocument/2006/relationships/oleObject" Target="../embeddings/oleObject27.bin"/><Relationship Id="rId1" Type="http://schemas.openxmlformats.org/officeDocument/2006/relationships/slideLayout" Target="../slideLayouts/slideLayout32.xml"/><Relationship Id="rId6" Type="http://schemas.openxmlformats.org/officeDocument/2006/relationships/oleObject" Target="../embeddings/oleObject29.bin"/><Relationship Id="rId5" Type="http://schemas.openxmlformats.org/officeDocument/2006/relationships/image" Target="../media/image33.wmf"/><Relationship Id="rId4" Type="http://schemas.openxmlformats.org/officeDocument/2006/relationships/oleObject" Target="../embeddings/oleObject28.bin"/><Relationship Id="rId9" Type="http://schemas.openxmlformats.org/officeDocument/2006/relationships/image" Target="../media/image35.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image" Target="../media/image36.wmf"/><Relationship Id="rId7" Type="http://schemas.openxmlformats.org/officeDocument/2006/relationships/image" Target="../media/image38.emf"/><Relationship Id="rId2" Type="http://schemas.openxmlformats.org/officeDocument/2006/relationships/oleObject" Target="../embeddings/oleObject31.bin"/><Relationship Id="rId1" Type="http://schemas.openxmlformats.org/officeDocument/2006/relationships/slideLayout" Target="../slideLayouts/slideLayout31.xml"/><Relationship Id="rId6" Type="http://schemas.openxmlformats.org/officeDocument/2006/relationships/oleObject" Target="../embeddings/oleObject33.bin"/><Relationship Id="rId11" Type="http://schemas.openxmlformats.org/officeDocument/2006/relationships/image" Target="../media/image40.wmf"/><Relationship Id="rId5" Type="http://schemas.openxmlformats.org/officeDocument/2006/relationships/image" Target="../media/image37.w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39.emf"/></Relationships>
</file>

<file path=ppt/slides/_rels/slide13.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36.bin"/><Relationship Id="rId1" Type="http://schemas.openxmlformats.org/officeDocument/2006/relationships/slideLayout" Target="../slideLayouts/slideLayout31.xml"/><Relationship Id="rId5" Type="http://schemas.openxmlformats.org/officeDocument/2006/relationships/image" Target="../media/image42.wmf"/><Relationship Id="rId4" Type="http://schemas.openxmlformats.org/officeDocument/2006/relationships/oleObject" Target="../embeddings/oleObject37.bin"/></Relationships>
</file>

<file path=ppt/slides/_rels/slide14.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38.bin"/><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49.wmf"/><Relationship Id="rId3" Type="http://schemas.openxmlformats.org/officeDocument/2006/relationships/image" Target="../media/image44.wmf"/><Relationship Id="rId7" Type="http://schemas.openxmlformats.org/officeDocument/2006/relationships/image" Target="../media/image46.wmf"/><Relationship Id="rId12" Type="http://schemas.openxmlformats.org/officeDocument/2006/relationships/oleObject" Target="../embeddings/oleObject44.bin"/><Relationship Id="rId2" Type="http://schemas.openxmlformats.org/officeDocument/2006/relationships/oleObject" Target="../embeddings/oleObject39.bin"/><Relationship Id="rId1" Type="http://schemas.openxmlformats.org/officeDocument/2006/relationships/slideLayout" Target="../slideLayouts/slideLayout32.xml"/><Relationship Id="rId6" Type="http://schemas.openxmlformats.org/officeDocument/2006/relationships/oleObject" Target="../embeddings/oleObject41.bin"/><Relationship Id="rId11" Type="http://schemas.openxmlformats.org/officeDocument/2006/relationships/image" Target="../media/image48.wmf"/><Relationship Id="rId5" Type="http://schemas.openxmlformats.org/officeDocument/2006/relationships/image" Target="../media/image45.wmf"/><Relationship Id="rId15" Type="http://schemas.openxmlformats.org/officeDocument/2006/relationships/image" Target="../media/image50.wmf"/><Relationship Id="rId10" Type="http://schemas.openxmlformats.org/officeDocument/2006/relationships/oleObject" Target="../embeddings/oleObject43.bin"/><Relationship Id="rId4" Type="http://schemas.openxmlformats.org/officeDocument/2006/relationships/oleObject" Target="../embeddings/oleObject40.bin"/><Relationship Id="rId9" Type="http://schemas.openxmlformats.org/officeDocument/2006/relationships/image" Target="../media/image47.wmf"/><Relationship Id="rId14" Type="http://schemas.openxmlformats.org/officeDocument/2006/relationships/oleObject" Target="../embeddings/oleObject45.bin"/></Relationships>
</file>

<file path=ppt/slides/_rels/slide16.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image" Target="../media/image51.jpeg"/><Relationship Id="rId1" Type="http://schemas.openxmlformats.org/officeDocument/2006/relationships/slideLayout" Target="../slideLayouts/slideLayout27.xml"/><Relationship Id="rId4" Type="http://schemas.openxmlformats.org/officeDocument/2006/relationships/slide" Target="slide70.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57.wmf"/><Relationship Id="rId18" Type="http://schemas.openxmlformats.org/officeDocument/2006/relationships/oleObject" Target="../embeddings/oleObject54.bin"/><Relationship Id="rId26" Type="http://schemas.openxmlformats.org/officeDocument/2006/relationships/oleObject" Target="../embeddings/oleObject58.bin"/><Relationship Id="rId3" Type="http://schemas.openxmlformats.org/officeDocument/2006/relationships/image" Target="../media/image52.wmf"/><Relationship Id="rId21" Type="http://schemas.openxmlformats.org/officeDocument/2006/relationships/image" Target="../media/image61.wmf"/><Relationship Id="rId7" Type="http://schemas.openxmlformats.org/officeDocument/2006/relationships/image" Target="../media/image54.wmf"/><Relationship Id="rId12" Type="http://schemas.openxmlformats.org/officeDocument/2006/relationships/oleObject" Target="../embeddings/oleObject51.bin"/><Relationship Id="rId17" Type="http://schemas.openxmlformats.org/officeDocument/2006/relationships/image" Target="../media/image59.wmf"/><Relationship Id="rId25" Type="http://schemas.openxmlformats.org/officeDocument/2006/relationships/image" Target="../media/image63.wmf"/><Relationship Id="rId2" Type="http://schemas.openxmlformats.org/officeDocument/2006/relationships/oleObject" Target="../embeddings/oleObject46.bin"/><Relationship Id="rId16" Type="http://schemas.openxmlformats.org/officeDocument/2006/relationships/oleObject" Target="../embeddings/oleObject53.bin"/><Relationship Id="rId20" Type="http://schemas.openxmlformats.org/officeDocument/2006/relationships/oleObject" Target="../embeddings/oleObject55.bin"/><Relationship Id="rId1" Type="http://schemas.openxmlformats.org/officeDocument/2006/relationships/slideLayout" Target="../slideLayouts/slideLayout32.xml"/><Relationship Id="rId6" Type="http://schemas.openxmlformats.org/officeDocument/2006/relationships/oleObject" Target="../embeddings/oleObject48.bin"/><Relationship Id="rId11" Type="http://schemas.openxmlformats.org/officeDocument/2006/relationships/image" Target="../media/image56.wmf"/><Relationship Id="rId24" Type="http://schemas.openxmlformats.org/officeDocument/2006/relationships/oleObject" Target="../embeddings/oleObject57.bin"/><Relationship Id="rId5" Type="http://schemas.openxmlformats.org/officeDocument/2006/relationships/image" Target="../media/image53.wmf"/><Relationship Id="rId15" Type="http://schemas.openxmlformats.org/officeDocument/2006/relationships/image" Target="../media/image58.wmf"/><Relationship Id="rId23" Type="http://schemas.openxmlformats.org/officeDocument/2006/relationships/image" Target="../media/image62.wmf"/><Relationship Id="rId10" Type="http://schemas.openxmlformats.org/officeDocument/2006/relationships/oleObject" Target="../embeddings/oleObject50.bin"/><Relationship Id="rId19" Type="http://schemas.openxmlformats.org/officeDocument/2006/relationships/image" Target="../media/image60.wmf"/><Relationship Id="rId4" Type="http://schemas.openxmlformats.org/officeDocument/2006/relationships/oleObject" Target="../embeddings/oleObject47.bin"/><Relationship Id="rId9" Type="http://schemas.openxmlformats.org/officeDocument/2006/relationships/image" Target="../media/image55.wmf"/><Relationship Id="rId14" Type="http://schemas.openxmlformats.org/officeDocument/2006/relationships/oleObject" Target="../embeddings/oleObject52.bin"/><Relationship Id="rId22" Type="http://schemas.openxmlformats.org/officeDocument/2006/relationships/oleObject" Target="../embeddings/oleObject56.bin"/><Relationship Id="rId27" Type="http://schemas.openxmlformats.org/officeDocument/2006/relationships/image" Target="../media/image64.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image" Target="../media/image65.wmf"/><Relationship Id="rId7" Type="http://schemas.openxmlformats.org/officeDocument/2006/relationships/image" Target="../media/image67.wmf"/><Relationship Id="rId2" Type="http://schemas.openxmlformats.org/officeDocument/2006/relationships/oleObject" Target="../embeddings/oleObject59.bin"/><Relationship Id="rId1" Type="http://schemas.openxmlformats.org/officeDocument/2006/relationships/slideLayout" Target="../slideLayouts/slideLayout31.xml"/><Relationship Id="rId6" Type="http://schemas.openxmlformats.org/officeDocument/2006/relationships/oleObject" Target="../embeddings/oleObject61.bin"/><Relationship Id="rId5" Type="http://schemas.openxmlformats.org/officeDocument/2006/relationships/image" Target="../media/image66.wmf"/><Relationship Id="rId4" Type="http://schemas.openxmlformats.org/officeDocument/2006/relationships/oleObject" Target="../embeddings/oleObject60.bin"/><Relationship Id="rId9" Type="http://schemas.openxmlformats.org/officeDocument/2006/relationships/image" Target="../media/image68.wmf"/></Relationships>
</file>

<file path=ppt/slides/_rels/slide19.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9.wmf"/><Relationship Id="rId7" Type="http://schemas.openxmlformats.org/officeDocument/2006/relationships/image" Target="../media/image71.wmf"/><Relationship Id="rId2" Type="http://schemas.openxmlformats.org/officeDocument/2006/relationships/oleObject" Target="../embeddings/oleObject63.bin"/><Relationship Id="rId1" Type="http://schemas.openxmlformats.org/officeDocument/2006/relationships/slideLayout" Target="../slideLayouts/slideLayout29.xml"/><Relationship Id="rId6" Type="http://schemas.openxmlformats.org/officeDocument/2006/relationships/oleObject" Target="../embeddings/oleObject65.bin"/><Relationship Id="rId5" Type="http://schemas.openxmlformats.org/officeDocument/2006/relationships/image" Target="../media/image70.wmf"/><Relationship Id="rId4" Type="http://schemas.openxmlformats.org/officeDocument/2006/relationships/oleObject" Target="../embeddings/oleObject64.bin"/><Relationship Id="rId9" Type="http://schemas.openxmlformats.org/officeDocument/2006/relationships/slide" Target="slide6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69.bin"/><Relationship Id="rId3" Type="http://schemas.openxmlformats.org/officeDocument/2006/relationships/image" Target="../media/image73.wmf"/><Relationship Id="rId7" Type="http://schemas.openxmlformats.org/officeDocument/2006/relationships/image" Target="../media/image75.wmf"/><Relationship Id="rId2" Type="http://schemas.openxmlformats.org/officeDocument/2006/relationships/oleObject" Target="../embeddings/oleObject66.bin"/><Relationship Id="rId1" Type="http://schemas.openxmlformats.org/officeDocument/2006/relationships/slideLayout" Target="../slideLayouts/slideLayout31.xml"/><Relationship Id="rId6" Type="http://schemas.openxmlformats.org/officeDocument/2006/relationships/oleObject" Target="../embeddings/oleObject68.bin"/><Relationship Id="rId11" Type="http://schemas.openxmlformats.org/officeDocument/2006/relationships/image" Target="../media/image77.wmf"/><Relationship Id="rId5" Type="http://schemas.openxmlformats.org/officeDocument/2006/relationships/image" Target="../media/image74.wmf"/><Relationship Id="rId10" Type="http://schemas.openxmlformats.org/officeDocument/2006/relationships/oleObject" Target="../embeddings/oleObject70.bin"/><Relationship Id="rId4" Type="http://schemas.openxmlformats.org/officeDocument/2006/relationships/oleObject" Target="../embeddings/oleObject67.bin"/><Relationship Id="rId9" Type="http://schemas.openxmlformats.org/officeDocument/2006/relationships/image" Target="../media/image76.wmf"/></Relationships>
</file>

<file path=ppt/slides/_rels/slide21.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image" Target="../media/image78.jpe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xml"/><Relationship Id="rId1" Type="http://schemas.openxmlformats.org/officeDocument/2006/relationships/slideLayout" Target="../slideLayouts/slideLayout27.xml"/><Relationship Id="rId5" Type="http://schemas.openxmlformats.org/officeDocument/2006/relationships/slide" Target="slide70.xml"/><Relationship Id="rId4" Type="http://schemas.openxmlformats.org/officeDocument/2006/relationships/slide" Target="slide7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oleObject" Target="../embeddings/oleObject71.bin"/><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75.bin"/><Relationship Id="rId3" Type="http://schemas.openxmlformats.org/officeDocument/2006/relationships/image" Target="../media/image81.wmf"/><Relationship Id="rId7" Type="http://schemas.openxmlformats.org/officeDocument/2006/relationships/image" Target="../media/image83.wmf"/><Relationship Id="rId2" Type="http://schemas.openxmlformats.org/officeDocument/2006/relationships/oleObject" Target="../embeddings/oleObject72.bin"/><Relationship Id="rId1" Type="http://schemas.openxmlformats.org/officeDocument/2006/relationships/slideLayout" Target="../slideLayouts/slideLayout31.xml"/><Relationship Id="rId6" Type="http://schemas.openxmlformats.org/officeDocument/2006/relationships/oleObject" Target="../embeddings/oleObject74.bin"/><Relationship Id="rId11" Type="http://schemas.openxmlformats.org/officeDocument/2006/relationships/image" Target="../media/image85.wmf"/><Relationship Id="rId5" Type="http://schemas.openxmlformats.org/officeDocument/2006/relationships/image" Target="../media/image82.wmf"/><Relationship Id="rId10" Type="http://schemas.openxmlformats.org/officeDocument/2006/relationships/oleObject" Target="../embeddings/oleObject76.bin"/><Relationship Id="rId4" Type="http://schemas.openxmlformats.org/officeDocument/2006/relationships/oleObject" Target="../embeddings/oleObject73.bin"/><Relationship Id="rId9" Type="http://schemas.openxmlformats.org/officeDocument/2006/relationships/image" Target="../media/image84.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80.bin"/><Relationship Id="rId3" Type="http://schemas.openxmlformats.org/officeDocument/2006/relationships/image" Target="../media/image86.wmf"/><Relationship Id="rId7" Type="http://schemas.openxmlformats.org/officeDocument/2006/relationships/image" Target="../media/image88.wmf"/><Relationship Id="rId2" Type="http://schemas.openxmlformats.org/officeDocument/2006/relationships/oleObject" Target="../embeddings/oleObject77.bin"/><Relationship Id="rId1" Type="http://schemas.openxmlformats.org/officeDocument/2006/relationships/slideLayout" Target="../slideLayouts/slideLayout31.xml"/><Relationship Id="rId6" Type="http://schemas.openxmlformats.org/officeDocument/2006/relationships/oleObject" Target="../embeddings/oleObject79.bin"/><Relationship Id="rId5" Type="http://schemas.openxmlformats.org/officeDocument/2006/relationships/image" Target="../media/image87.wmf"/><Relationship Id="rId4" Type="http://schemas.openxmlformats.org/officeDocument/2006/relationships/oleObject" Target="../embeddings/oleObject78.bin"/><Relationship Id="rId9" Type="http://schemas.openxmlformats.org/officeDocument/2006/relationships/image" Target="../media/image89.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oleObject" Target="../embeddings/oleObject81.bin"/><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91.wmf"/><Relationship Id="rId7" Type="http://schemas.openxmlformats.org/officeDocument/2006/relationships/image" Target="../media/image93.wmf"/><Relationship Id="rId2" Type="http://schemas.openxmlformats.org/officeDocument/2006/relationships/oleObject" Target="../embeddings/oleObject82.bin"/><Relationship Id="rId1" Type="http://schemas.openxmlformats.org/officeDocument/2006/relationships/slideLayout" Target="../slideLayouts/slideLayout31.xml"/><Relationship Id="rId6" Type="http://schemas.openxmlformats.org/officeDocument/2006/relationships/oleObject" Target="../embeddings/oleObject84.bin"/><Relationship Id="rId5" Type="http://schemas.openxmlformats.org/officeDocument/2006/relationships/image" Target="../media/image92.wmf"/><Relationship Id="rId4" Type="http://schemas.openxmlformats.org/officeDocument/2006/relationships/oleObject" Target="../embeddings/oleObject83.bin"/></Relationships>
</file>

<file path=ppt/slides/_rels/slide33.x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oleObject" Target="../embeddings/oleObject85.bin"/><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oleObject" Target="../embeddings/oleObject86.bin"/><Relationship Id="rId1" Type="http://schemas.openxmlformats.org/officeDocument/2006/relationships/slideLayout" Target="../slideLayouts/slideLayout26.xml"/><Relationship Id="rId5" Type="http://schemas.openxmlformats.org/officeDocument/2006/relationships/image" Target="../media/image96.wmf"/><Relationship Id="rId4" Type="http://schemas.openxmlformats.org/officeDocument/2006/relationships/oleObject" Target="../embeddings/oleObject87.bin"/></Relationships>
</file>

<file path=ppt/slides/_rels/slide35.x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oleObject" Target="../embeddings/oleObject88.bin"/><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98.wmf"/><Relationship Id="rId7" Type="http://schemas.openxmlformats.org/officeDocument/2006/relationships/image" Target="../media/image100.wmf"/><Relationship Id="rId2" Type="http://schemas.openxmlformats.org/officeDocument/2006/relationships/oleObject" Target="../embeddings/oleObject89.bin"/><Relationship Id="rId1" Type="http://schemas.openxmlformats.org/officeDocument/2006/relationships/slideLayout" Target="../slideLayouts/slideLayout29.xml"/><Relationship Id="rId6" Type="http://schemas.openxmlformats.org/officeDocument/2006/relationships/oleObject" Target="../embeddings/oleObject91.bin"/><Relationship Id="rId5" Type="http://schemas.openxmlformats.org/officeDocument/2006/relationships/image" Target="../media/image99.wmf"/><Relationship Id="rId4" Type="http://schemas.openxmlformats.org/officeDocument/2006/relationships/oleObject" Target="../embeddings/oleObject90.bin"/></Relationships>
</file>

<file path=ppt/slides/_rels/slide37.xml.rels><?xml version="1.0" encoding="UTF-8" standalone="yes"?>
<Relationships xmlns="http://schemas.openxmlformats.org/package/2006/relationships"><Relationship Id="rId3" Type="http://schemas.openxmlformats.org/officeDocument/2006/relationships/image" Target="../media/image101.wmf"/><Relationship Id="rId7" Type="http://schemas.openxmlformats.org/officeDocument/2006/relationships/image" Target="../media/image103.wmf"/><Relationship Id="rId2" Type="http://schemas.openxmlformats.org/officeDocument/2006/relationships/oleObject" Target="../embeddings/oleObject92.bin"/><Relationship Id="rId1" Type="http://schemas.openxmlformats.org/officeDocument/2006/relationships/slideLayout" Target="../slideLayouts/slideLayout31.xml"/><Relationship Id="rId6" Type="http://schemas.openxmlformats.org/officeDocument/2006/relationships/oleObject" Target="../embeddings/oleObject94.bin"/><Relationship Id="rId5" Type="http://schemas.openxmlformats.org/officeDocument/2006/relationships/image" Target="../media/image102.wmf"/><Relationship Id="rId4" Type="http://schemas.openxmlformats.org/officeDocument/2006/relationships/oleObject" Target="../embeddings/oleObject93.bin"/></Relationships>
</file>

<file path=ppt/slides/_rels/slide38.xml.rels><?xml version="1.0" encoding="UTF-8" standalone="yes"?>
<Relationships xmlns="http://schemas.openxmlformats.org/package/2006/relationships"><Relationship Id="rId3" Type="http://schemas.openxmlformats.org/officeDocument/2006/relationships/image" Target="../media/image104.wmf"/><Relationship Id="rId7" Type="http://schemas.openxmlformats.org/officeDocument/2006/relationships/image" Target="../media/image106.wmf"/><Relationship Id="rId2" Type="http://schemas.openxmlformats.org/officeDocument/2006/relationships/oleObject" Target="../embeddings/oleObject95.bin"/><Relationship Id="rId1" Type="http://schemas.openxmlformats.org/officeDocument/2006/relationships/slideLayout" Target="../slideLayouts/slideLayout31.xml"/><Relationship Id="rId6" Type="http://schemas.openxmlformats.org/officeDocument/2006/relationships/oleObject" Target="../embeddings/oleObject97.bin"/><Relationship Id="rId5" Type="http://schemas.openxmlformats.org/officeDocument/2006/relationships/image" Target="../media/image105.wmf"/><Relationship Id="rId4" Type="http://schemas.openxmlformats.org/officeDocument/2006/relationships/oleObject" Target="../embeddings/oleObject96.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01.bin"/><Relationship Id="rId3" Type="http://schemas.openxmlformats.org/officeDocument/2006/relationships/image" Target="../media/image107.wmf"/><Relationship Id="rId7" Type="http://schemas.openxmlformats.org/officeDocument/2006/relationships/image" Target="../media/image109.wmf"/><Relationship Id="rId2" Type="http://schemas.openxmlformats.org/officeDocument/2006/relationships/oleObject" Target="../embeddings/oleObject98.bin"/><Relationship Id="rId1" Type="http://schemas.openxmlformats.org/officeDocument/2006/relationships/slideLayout" Target="../slideLayouts/slideLayout31.xml"/><Relationship Id="rId6" Type="http://schemas.openxmlformats.org/officeDocument/2006/relationships/oleObject" Target="../embeddings/oleObject100.bin"/><Relationship Id="rId5" Type="http://schemas.openxmlformats.org/officeDocument/2006/relationships/image" Target="../media/image108.wmf"/><Relationship Id="rId4" Type="http://schemas.openxmlformats.org/officeDocument/2006/relationships/oleObject" Target="../embeddings/oleObject99.bin"/><Relationship Id="rId9" Type="http://schemas.openxmlformats.org/officeDocument/2006/relationships/image" Target="../media/image110.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05.bin"/><Relationship Id="rId3" Type="http://schemas.openxmlformats.org/officeDocument/2006/relationships/image" Target="../media/image111.wmf"/><Relationship Id="rId7" Type="http://schemas.openxmlformats.org/officeDocument/2006/relationships/image" Target="../media/image113.wmf"/><Relationship Id="rId2" Type="http://schemas.openxmlformats.org/officeDocument/2006/relationships/oleObject" Target="../embeddings/oleObject102.bin"/><Relationship Id="rId1" Type="http://schemas.openxmlformats.org/officeDocument/2006/relationships/slideLayout" Target="../slideLayouts/slideLayout31.xml"/><Relationship Id="rId6" Type="http://schemas.openxmlformats.org/officeDocument/2006/relationships/oleObject" Target="../embeddings/oleObject104.bin"/><Relationship Id="rId11" Type="http://schemas.openxmlformats.org/officeDocument/2006/relationships/image" Target="../media/image115.wmf"/><Relationship Id="rId5" Type="http://schemas.openxmlformats.org/officeDocument/2006/relationships/image" Target="../media/image112.wmf"/><Relationship Id="rId10" Type="http://schemas.openxmlformats.org/officeDocument/2006/relationships/oleObject" Target="../embeddings/oleObject106.bin"/><Relationship Id="rId4" Type="http://schemas.openxmlformats.org/officeDocument/2006/relationships/oleObject" Target="../embeddings/oleObject103.bin"/><Relationship Id="rId9" Type="http://schemas.openxmlformats.org/officeDocument/2006/relationships/image" Target="../media/image114.wmf"/></Relationships>
</file>

<file path=ppt/slides/_rels/slide42.x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oleObject" Target="../embeddings/oleObject107.bin"/><Relationship Id="rId1" Type="http://schemas.openxmlformats.org/officeDocument/2006/relationships/slideLayout" Target="../slideLayouts/slideLayout26.xml"/><Relationship Id="rId5" Type="http://schemas.openxmlformats.org/officeDocument/2006/relationships/image" Target="../media/image117.wmf"/><Relationship Id="rId4" Type="http://schemas.openxmlformats.org/officeDocument/2006/relationships/oleObject" Target="../embeddings/oleObject108.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12.bin"/><Relationship Id="rId13" Type="http://schemas.openxmlformats.org/officeDocument/2006/relationships/image" Target="../media/image123.wmf"/><Relationship Id="rId18" Type="http://schemas.openxmlformats.org/officeDocument/2006/relationships/oleObject" Target="../embeddings/oleObject117.bin"/><Relationship Id="rId26" Type="http://schemas.openxmlformats.org/officeDocument/2006/relationships/oleObject" Target="../embeddings/oleObject121.bin"/><Relationship Id="rId3" Type="http://schemas.openxmlformats.org/officeDocument/2006/relationships/image" Target="../media/image118.wmf"/><Relationship Id="rId21" Type="http://schemas.openxmlformats.org/officeDocument/2006/relationships/image" Target="../media/image127.wmf"/><Relationship Id="rId7" Type="http://schemas.openxmlformats.org/officeDocument/2006/relationships/image" Target="../media/image120.wmf"/><Relationship Id="rId12" Type="http://schemas.openxmlformats.org/officeDocument/2006/relationships/oleObject" Target="../embeddings/oleObject114.bin"/><Relationship Id="rId17" Type="http://schemas.openxmlformats.org/officeDocument/2006/relationships/image" Target="../media/image125.wmf"/><Relationship Id="rId25" Type="http://schemas.openxmlformats.org/officeDocument/2006/relationships/image" Target="../media/image129.wmf"/><Relationship Id="rId2" Type="http://schemas.openxmlformats.org/officeDocument/2006/relationships/oleObject" Target="../embeddings/oleObject109.bin"/><Relationship Id="rId16" Type="http://schemas.openxmlformats.org/officeDocument/2006/relationships/oleObject" Target="../embeddings/oleObject116.bin"/><Relationship Id="rId20" Type="http://schemas.openxmlformats.org/officeDocument/2006/relationships/oleObject" Target="../embeddings/oleObject118.bin"/><Relationship Id="rId29" Type="http://schemas.openxmlformats.org/officeDocument/2006/relationships/image" Target="../media/image131.wmf"/><Relationship Id="rId1" Type="http://schemas.openxmlformats.org/officeDocument/2006/relationships/slideLayout" Target="../slideLayouts/slideLayout33.xml"/><Relationship Id="rId6" Type="http://schemas.openxmlformats.org/officeDocument/2006/relationships/oleObject" Target="../embeddings/oleObject111.bin"/><Relationship Id="rId11" Type="http://schemas.openxmlformats.org/officeDocument/2006/relationships/image" Target="../media/image122.wmf"/><Relationship Id="rId24" Type="http://schemas.openxmlformats.org/officeDocument/2006/relationships/oleObject" Target="../embeddings/oleObject120.bin"/><Relationship Id="rId5" Type="http://schemas.openxmlformats.org/officeDocument/2006/relationships/image" Target="../media/image119.wmf"/><Relationship Id="rId15" Type="http://schemas.openxmlformats.org/officeDocument/2006/relationships/image" Target="../media/image124.wmf"/><Relationship Id="rId23" Type="http://schemas.openxmlformats.org/officeDocument/2006/relationships/image" Target="../media/image128.wmf"/><Relationship Id="rId28" Type="http://schemas.openxmlformats.org/officeDocument/2006/relationships/oleObject" Target="../embeddings/oleObject122.bin"/><Relationship Id="rId10" Type="http://schemas.openxmlformats.org/officeDocument/2006/relationships/oleObject" Target="../embeddings/oleObject113.bin"/><Relationship Id="rId19" Type="http://schemas.openxmlformats.org/officeDocument/2006/relationships/image" Target="../media/image126.wmf"/><Relationship Id="rId31" Type="http://schemas.openxmlformats.org/officeDocument/2006/relationships/image" Target="../media/image132.wmf"/><Relationship Id="rId4" Type="http://schemas.openxmlformats.org/officeDocument/2006/relationships/oleObject" Target="../embeddings/oleObject110.bin"/><Relationship Id="rId9" Type="http://schemas.openxmlformats.org/officeDocument/2006/relationships/image" Target="../media/image121.wmf"/><Relationship Id="rId14" Type="http://schemas.openxmlformats.org/officeDocument/2006/relationships/oleObject" Target="../embeddings/oleObject115.bin"/><Relationship Id="rId22" Type="http://schemas.openxmlformats.org/officeDocument/2006/relationships/oleObject" Target="../embeddings/oleObject119.bin"/><Relationship Id="rId27" Type="http://schemas.openxmlformats.org/officeDocument/2006/relationships/image" Target="../media/image130.wmf"/><Relationship Id="rId30" Type="http://schemas.openxmlformats.org/officeDocument/2006/relationships/oleObject" Target="../embeddings/oleObject123.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127.bin"/><Relationship Id="rId13" Type="http://schemas.openxmlformats.org/officeDocument/2006/relationships/image" Target="../media/image138.wmf"/><Relationship Id="rId3" Type="http://schemas.openxmlformats.org/officeDocument/2006/relationships/image" Target="../media/image133.wmf"/><Relationship Id="rId7" Type="http://schemas.openxmlformats.org/officeDocument/2006/relationships/image" Target="../media/image135.wmf"/><Relationship Id="rId12" Type="http://schemas.openxmlformats.org/officeDocument/2006/relationships/oleObject" Target="../embeddings/oleObject129.bin"/><Relationship Id="rId17" Type="http://schemas.openxmlformats.org/officeDocument/2006/relationships/image" Target="../media/image140.wmf"/><Relationship Id="rId2" Type="http://schemas.openxmlformats.org/officeDocument/2006/relationships/oleObject" Target="../embeddings/oleObject124.bin"/><Relationship Id="rId16" Type="http://schemas.openxmlformats.org/officeDocument/2006/relationships/oleObject" Target="../embeddings/oleObject131.bin"/><Relationship Id="rId1" Type="http://schemas.openxmlformats.org/officeDocument/2006/relationships/slideLayout" Target="../slideLayouts/slideLayout31.xml"/><Relationship Id="rId6" Type="http://schemas.openxmlformats.org/officeDocument/2006/relationships/oleObject" Target="../embeddings/oleObject126.bin"/><Relationship Id="rId11" Type="http://schemas.openxmlformats.org/officeDocument/2006/relationships/image" Target="../media/image137.wmf"/><Relationship Id="rId5" Type="http://schemas.openxmlformats.org/officeDocument/2006/relationships/image" Target="../media/image134.wmf"/><Relationship Id="rId15" Type="http://schemas.openxmlformats.org/officeDocument/2006/relationships/image" Target="../media/image139.wmf"/><Relationship Id="rId10" Type="http://schemas.openxmlformats.org/officeDocument/2006/relationships/oleObject" Target="../embeddings/oleObject128.bin"/><Relationship Id="rId4" Type="http://schemas.openxmlformats.org/officeDocument/2006/relationships/oleObject" Target="../embeddings/oleObject125.bin"/><Relationship Id="rId9" Type="http://schemas.openxmlformats.org/officeDocument/2006/relationships/image" Target="../media/image136.wmf"/><Relationship Id="rId14" Type="http://schemas.openxmlformats.org/officeDocument/2006/relationships/oleObject" Target="../embeddings/oleObject130.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135.bin"/><Relationship Id="rId13" Type="http://schemas.openxmlformats.org/officeDocument/2006/relationships/image" Target="../media/image146.wmf"/><Relationship Id="rId3" Type="http://schemas.openxmlformats.org/officeDocument/2006/relationships/image" Target="../media/image141.wmf"/><Relationship Id="rId7" Type="http://schemas.openxmlformats.org/officeDocument/2006/relationships/image" Target="../media/image143.wmf"/><Relationship Id="rId12" Type="http://schemas.openxmlformats.org/officeDocument/2006/relationships/oleObject" Target="../embeddings/oleObject137.bin"/><Relationship Id="rId2" Type="http://schemas.openxmlformats.org/officeDocument/2006/relationships/oleObject" Target="../embeddings/oleObject132.bin"/><Relationship Id="rId1" Type="http://schemas.openxmlformats.org/officeDocument/2006/relationships/slideLayout" Target="../slideLayouts/slideLayout31.xml"/><Relationship Id="rId6" Type="http://schemas.openxmlformats.org/officeDocument/2006/relationships/oleObject" Target="../embeddings/oleObject134.bin"/><Relationship Id="rId11" Type="http://schemas.openxmlformats.org/officeDocument/2006/relationships/image" Target="../media/image145.emf"/><Relationship Id="rId5" Type="http://schemas.openxmlformats.org/officeDocument/2006/relationships/image" Target="../media/image142.wmf"/><Relationship Id="rId10" Type="http://schemas.openxmlformats.org/officeDocument/2006/relationships/oleObject" Target="../embeddings/oleObject136.bin"/><Relationship Id="rId4" Type="http://schemas.openxmlformats.org/officeDocument/2006/relationships/oleObject" Target="../embeddings/oleObject133.bin"/><Relationship Id="rId9" Type="http://schemas.openxmlformats.org/officeDocument/2006/relationships/image" Target="../media/image144.wmf"/></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41.bin"/><Relationship Id="rId13" Type="http://schemas.openxmlformats.org/officeDocument/2006/relationships/image" Target="../media/image152.wmf"/><Relationship Id="rId18" Type="http://schemas.openxmlformats.org/officeDocument/2006/relationships/oleObject" Target="../embeddings/oleObject146.bin"/><Relationship Id="rId3" Type="http://schemas.openxmlformats.org/officeDocument/2006/relationships/image" Target="../media/image147.wmf"/><Relationship Id="rId7" Type="http://schemas.openxmlformats.org/officeDocument/2006/relationships/image" Target="../media/image149.wmf"/><Relationship Id="rId12" Type="http://schemas.openxmlformats.org/officeDocument/2006/relationships/oleObject" Target="../embeddings/oleObject143.bin"/><Relationship Id="rId17" Type="http://schemas.openxmlformats.org/officeDocument/2006/relationships/image" Target="../media/image154.wmf"/><Relationship Id="rId2" Type="http://schemas.openxmlformats.org/officeDocument/2006/relationships/oleObject" Target="../embeddings/oleObject138.bin"/><Relationship Id="rId16" Type="http://schemas.openxmlformats.org/officeDocument/2006/relationships/oleObject" Target="../embeddings/oleObject145.bin"/><Relationship Id="rId1" Type="http://schemas.openxmlformats.org/officeDocument/2006/relationships/slideLayout" Target="../slideLayouts/slideLayout31.xml"/><Relationship Id="rId6" Type="http://schemas.openxmlformats.org/officeDocument/2006/relationships/oleObject" Target="../embeddings/oleObject140.bin"/><Relationship Id="rId11" Type="http://schemas.openxmlformats.org/officeDocument/2006/relationships/image" Target="../media/image151.wmf"/><Relationship Id="rId5" Type="http://schemas.openxmlformats.org/officeDocument/2006/relationships/image" Target="../media/image148.wmf"/><Relationship Id="rId15" Type="http://schemas.openxmlformats.org/officeDocument/2006/relationships/image" Target="../media/image153.wmf"/><Relationship Id="rId10" Type="http://schemas.openxmlformats.org/officeDocument/2006/relationships/oleObject" Target="../embeddings/oleObject142.bin"/><Relationship Id="rId19" Type="http://schemas.openxmlformats.org/officeDocument/2006/relationships/image" Target="../media/image155.wmf"/><Relationship Id="rId4" Type="http://schemas.openxmlformats.org/officeDocument/2006/relationships/oleObject" Target="../embeddings/oleObject139.bin"/><Relationship Id="rId9" Type="http://schemas.openxmlformats.org/officeDocument/2006/relationships/image" Target="../media/image150.wmf"/><Relationship Id="rId14" Type="http://schemas.openxmlformats.org/officeDocument/2006/relationships/oleObject" Target="../embeddings/oleObject144.bin"/></Relationships>
</file>

<file path=ppt/slides/_rels/slide49.xml.rels><?xml version="1.0" encoding="UTF-8" standalone="yes"?>
<Relationships xmlns="http://schemas.openxmlformats.org/package/2006/relationships"><Relationship Id="rId8" Type="http://schemas.openxmlformats.org/officeDocument/2006/relationships/image" Target="../media/image159.wmf"/><Relationship Id="rId13" Type="http://schemas.openxmlformats.org/officeDocument/2006/relationships/oleObject" Target="../embeddings/oleObject152.bin"/><Relationship Id="rId18" Type="http://schemas.openxmlformats.org/officeDocument/2006/relationships/image" Target="../media/image164.wmf"/><Relationship Id="rId3" Type="http://schemas.openxmlformats.org/officeDocument/2006/relationships/oleObject" Target="../embeddings/oleObject147.bin"/><Relationship Id="rId7" Type="http://schemas.openxmlformats.org/officeDocument/2006/relationships/oleObject" Target="../embeddings/oleObject149.bin"/><Relationship Id="rId12" Type="http://schemas.openxmlformats.org/officeDocument/2006/relationships/image" Target="../media/image161.wmf"/><Relationship Id="rId17" Type="http://schemas.openxmlformats.org/officeDocument/2006/relationships/oleObject" Target="../embeddings/oleObject154.bin"/><Relationship Id="rId2" Type="http://schemas.openxmlformats.org/officeDocument/2006/relationships/image" Target="../media/image156.jpg"/><Relationship Id="rId16" Type="http://schemas.openxmlformats.org/officeDocument/2006/relationships/image" Target="../media/image163.wmf"/><Relationship Id="rId1" Type="http://schemas.openxmlformats.org/officeDocument/2006/relationships/slideLayout" Target="../slideLayouts/slideLayout32.xml"/><Relationship Id="rId6" Type="http://schemas.openxmlformats.org/officeDocument/2006/relationships/image" Target="../media/image158.wmf"/><Relationship Id="rId11" Type="http://schemas.openxmlformats.org/officeDocument/2006/relationships/oleObject" Target="../embeddings/oleObject151.bin"/><Relationship Id="rId5" Type="http://schemas.openxmlformats.org/officeDocument/2006/relationships/oleObject" Target="../embeddings/oleObject148.bin"/><Relationship Id="rId15" Type="http://schemas.openxmlformats.org/officeDocument/2006/relationships/oleObject" Target="../embeddings/oleObject153.bin"/><Relationship Id="rId10" Type="http://schemas.openxmlformats.org/officeDocument/2006/relationships/image" Target="../media/image160.wmf"/><Relationship Id="rId4" Type="http://schemas.openxmlformats.org/officeDocument/2006/relationships/image" Target="../media/image157.wmf"/><Relationship Id="rId9" Type="http://schemas.openxmlformats.org/officeDocument/2006/relationships/oleObject" Target="../embeddings/oleObject150.bin"/><Relationship Id="rId14" Type="http://schemas.openxmlformats.org/officeDocument/2006/relationships/image" Target="../media/image162.wmf"/></Relationships>
</file>

<file path=ppt/slides/_rels/slide5.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1.xml"/><Relationship Id="rId1" Type="http://schemas.openxmlformats.org/officeDocument/2006/relationships/slideLayout" Target="../slideLayouts/slideLayout32.xml"/><Relationship Id="rId6" Type="http://schemas.openxmlformats.org/officeDocument/2006/relationships/image" Target="../media/image6.wmf"/><Relationship Id="rId5" Type="http://schemas.openxmlformats.org/officeDocument/2006/relationships/oleObject" Target="../embeddings/oleObject2.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4.bin"/></Relationships>
</file>

<file path=ppt/slides/_rels/slide50.xml.rels><?xml version="1.0" encoding="UTF-8" standalone="yes"?>
<Relationships xmlns="http://schemas.openxmlformats.org/package/2006/relationships"><Relationship Id="rId8" Type="http://schemas.openxmlformats.org/officeDocument/2006/relationships/slide" Target="slide70.xml"/><Relationship Id="rId3" Type="http://schemas.openxmlformats.org/officeDocument/2006/relationships/image" Target="../media/image165.wmf"/><Relationship Id="rId7" Type="http://schemas.openxmlformats.org/officeDocument/2006/relationships/slide" Target="slide72.xml"/><Relationship Id="rId2" Type="http://schemas.openxmlformats.org/officeDocument/2006/relationships/oleObject" Target="../embeddings/oleObject155.bin"/><Relationship Id="rId1" Type="http://schemas.openxmlformats.org/officeDocument/2006/relationships/slideLayout" Target="../slideLayouts/slideLayout28.xml"/><Relationship Id="rId6" Type="http://schemas.openxmlformats.org/officeDocument/2006/relationships/image" Target="../media/image167.jpg"/><Relationship Id="rId5" Type="http://schemas.openxmlformats.org/officeDocument/2006/relationships/image" Target="../media/image166.wmf"/><Relationship Id="rId4" Type="http://schemas.openxmlformats.org/officeDocument/2006/relationships/oleObject" Target="../embeddings/oleObject156.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3" Type="http://schemas.openxmlformats.org/officeDocument/2006/relationships/image" Target="../media/image168.wmf"/><Relationship Id="rId7" Type="http://schemas.openxmlformats.org/officeDocument/2006/relationships/image" Target="../media/image170.wmf"/><Relationship Id="rId2" Type="http://schemas.openxmlformats.org/officeDocument/2006/relationships/oleObject" Target="../embeddings/oleObject157.bin"/><Relationship Id="rId1" Type="http://schemas.openxmlformats.org/officeDocument/2006/relationships/slideLayout" Target="../slideLayouts/slideLayout31.xml"/><Relationship Id="rId6" Type="http://schemas.openxmlformats.org/officeDocument/2006/relationships/oleObject" Target="../embeddings/oleObject159.bin"/><Relationship Id="rId5" Type="http://schemas.openxmlformats.org/officeDocument/2006/relationships/image" Target="../media/image169.wmf"/><Relationship Id="rId4" Type="http://schemas.openxmlformats.org/officeDocument/2006/relationships/oleObject" Target="../embeddings/oleObject158.bin"/></Relationships>
</file>

<file path=ppt/slides/_rels/slide54.xml.rels><?xml version="1.0" encoding="UTF-8" standalone="yes"?>
<Relationships xmlns="http://schemas.openxmlformats.org/package/2006/relationships"><Relationship Id="rId2" Type="http://schemas.openxmlformats.org/officeDocument/2006/relationships/image" Target="../media/image171.jpg"/><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3" Type="http://schemas.openxmlformats.org/officeDocument/2006/relationships/image" Target="../media/image172.wmf"/><Relationship Id="rId2" Type="http://schemas.openxmlformats.org/officeDocument/2006/relationships/oleObject" Target="../embeddings/oleObject160.bin"/><Relationship Id="rId1" Type="http://schemas.openxmlformats.org/officeDocument/2006/relationships/slideLayout" Target="../slideLayouts/slideLayout27.xml"/><Relationship Id="rId6" Type="http://schemas.openxmlformats.org/officeDocument/2006/relationships/slide" Target="slide70.xml"/><Relationship Id="rId5" Type="http://schemas.openxmlformats.org/officeDocument/2006/relationships/slide" Target="slide73.xml"/><Relationship Id="rId4" Type="http://schemas.openxmlformats.org/officeDocument/2006/relationships/image" Target="../media/image173.jpg"/></Relationships>
</file>

<file path=ppt/slides/_rels/slide56.xml.rels><?xml version="1.0" encoding="UTF-8" standalone="yes"?>
<Relationships xmlns="http://schemas.openxmlformats.org/package/2006/relationships"><Relationship Id="rId3" Type="http://schemas.openxmlformats.org/officeDocument/2006/relationships/image" Target="../media/image174.wmf"/><Relationship Id="rId7" Type="http://schemas.openxmlformats.org/officeDocument/2006/relationships/image" Target="../media/image176.wmf"/><Relationship Id="rId2" Type="http://schemas.openxmlformats.org/officeDocument/2006/relationships/oleObject" Target="../embeddings/oleObject161.bin"/><Relationship Id="rId1" Type="http://schemas.openxmlformats.org/officeDocument/2006/relationships/slideLayout" Target="../slideLayouts/slideLayout31.xml"/><Relationship Id="rId6" Type="http://schemas.openxmlformats.org/officeDocument/2006/relationships/oleObject" Target="../embeddings/oleObject163.bin"/><Relationship Id="rId5" Type="http://schemas.openxmlformats.org/officeDocument/2006/relationships/image" Target="../media/image175.wmf"/><Relationship Id="rId4" Type="http://schemas.openxmlformats.org/officeDocument/2006/relationships/oleObject" Target="../embeddings/oleObject162.bin"/></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167.bin"/><Relationship Id="rId13" Type="http://schemas.openxmlformats.org/officeDocument/2006/relationships/image" Target="../media/image182.wmf"/><Relationship Id="rId3" Type="http://schemas.openxmlformats.org/officeDocument/2006/relationships/image" Target="../media/image177.wmf"/><Relationship Id="rId7" Type="http://schemas.openxmlformats.org/officeDocument/2006/relationships/image" Target="../media/image179.wmf"/><Relationship Id="rId12" Type="http://schemas.openxmlformats.org/officeDocument/2006/relationships/oleObject" Target="../embeddings/oleObject169.bin"/><Relationship Id="rId2" Type="http://schemas.openxmlformats.org/officeDocument/2006/relationships/oleObject" Target="../embeddings/oleObject164.bin"/><Relationship Id="rId1" Type="http://schemas.openxmlformats.org/officeDocument/2006/relationships/slideLayout" Target="../slideLayouts/slideLayout31.xml"/><Relationship Id="rId6" Type="http://schemas.openxmlformats.org/officeDocument/2006/relationships/oleObject" Target="../embeddings/oleObject166.bin"/><Relationship Id="rId11" Type="http://schemas.openxmlformats.org/officeDocument/2006/relationships/image" Target="../media/image181.wmf"/><Relationship Id="rId5" Type="http://schemas.openxmlformats.org/officeDocument/2006/relationships/image" Target="../media/image178.wmf"/><Relationship Id="rId10" Type="http://schemas.openxmlformats.org/officeDocument/2006/relationships/oleObject" Target="../embeddings/oleObject168.bin"/><Relationship Id="rId4" Type="http://schemas.openxmlformats.org/officeDocument/2006/relationships/oleObject" Target="../embeddings/oleObject165.bin"/><Relationship Id="rId9" Type="http://schemas.openxmlformats.org/officeDocument/2006/relationships/image" Target="../media/image180.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70.bin"/><Relationship Id="rId2" Type="http://schemas.openxmlformats.org/officeDocument/2006/relationships/image" Target="../media/image183.png"/><Relationship Id="rId1" Type="http://schemas.openxmlformats.org/officeDocument/2006/relationships/slideLayout" Target="../slideLayouts/slideLayout27.xml"/><Relationship Id="rId4" Type="http://schemas.openxmlformats.org/officeDocument/2006/relationships/image" Target="../media/image184.wmf"/></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174.bin"/><Relationship Id="rId13" Type="http://schemas.openxmlformats.org/officeDocument/2006/relationships/image" Target="../media/image190.wmf"/><Relationship Id="rId18" Type="http://schemas.openxmlformats.org/officeDocument/2006/relationships/oleObject" Target="../embeddings/oleObject179.bin"/><Relationship Id="rId26" Type="http://schemas.openxmlformats.org/officeDocument/2006/relationships/oleObject" Target="../embeddings/oleObject183.bin"/><Relationship Id="rId3" Type="http://schemas.openxmlformats.org/officeDocument/2006/relationships/image" Target="../media/image185.wmf"/><Relationship Id="rId21" Type="http://schemas.openxmlformats.org/officeDocument/2006/relationships/image" Target="../media/image194.wmf"/><Relationship Id="rId7" Type="http://schemas.openxmlformats.org/officeDocument/2006/relationships/image" Target="../media/image187.wmf"/><Relationship Id="rId12" Type="http://schemas.openxmlformats.org/officeDocument/2006/relationships/oleObject" Target="../embeddings/oleObject176.bin"/><Relationship Id="rId17" Type="http://schemas.openxmlformats.org/officeDocument/2006/relationships/image" Target="../media/image192.wmf"/><Relationship Id="rId25" Type="http://schemas.openxmlformats.org/officeDocument/2006/relationships/image" Target="../media/image196.wmf"/><Relationship Id="rId2" Type="http://schemas.openxmlformats.org/officeDocument/2006/relationships/oleObject" Target="../embeddings/oleObject171.bin"/><Relationship Id="rId16" Type="http://schemas.openxmlformats.org/officeDocument/2006/relationships/oleObject" Target="../embeddings/oleObject178.bin"/><Relationship Id="rId20" Type="http://schemas.openxmlformats.org/officeDocument/2006/relationships/oleObject" Target="../embeddings/oleObject180.bin"/><Relationship Id="rId29" Type="http://schemas.openxmlformats.org/officeDocument/2006/relationships/image" Target="../media/image198.wmf"/><Relationship Id="rId1" Type="http://schemas.openxmlformats.org/officeDocument/2006/relationships/slideLayout" Target="../slideLayouts/slideLayout29.xml"/><Relationship Id="rId6" Type="http://schemas.openxmlformats.org/officeDocument/2006/relationships/oleObject" Target="../embeddings/oleObject173.bin"/><Relationship Id="rId11" Type="http://schemas.openxmlformats.org/officeDocument/2006/relationships/image" Target="../media/image189.wmf"/><Relationship Id="rId24" Type="http://schemas.openxmlformats.org/officeDocument/2006/relationships/oleObject" Target="../embeddings/oleObject182.bin"/><Relationship Id="rId5" Type="http://schemas.openxmlformats.org/officeDocument/2006/relationships/image" Target="../media/image186.wmf"/><Relationship Id="rId15" Type="http://schemas.openxmlformats.org/officeDocument/2006/relationships/image" Target="../media/image191.wmf"/><Relationship Id="rId23" Type="http://schemas.openxmlformats.org/officeDocument/2006/relationships/image" Target="../media/image195.wmf"/><Relationship Id="rId28" Type="http://schemas.openxmlformats.org/officeDocument/2006/relationships/oleObject" Target="../embeddings/oleObject184.bin"/><Relationship Id="rId10" Type="http://schemas.openxmlformats.org/officeDocument/2006/relationships/oleObject" Target="../embeddings/oleObject175.bin"/><Relationship Id="rId19" Type="http://schemas.openxmlformats.org/officeDocument/2006/relationships/image" Target="../media/image193.wmf"/><Relationship Id="rId31" Type="http://schemas.openxmlformats.org/officeDocument/2006/relationships/image" Target="../media/image199.wmf"/><Relationship Id="rId4" Type="http://schemas.openxmlformats.org/officeDocument/2006/relationships/oleObject" Target="../embeddings/oleObject172.bin"/><Relationship Id="rId9" Type="http://schemas.openxmlformats.org/officeDocument/2006/relationships/image" Target="../media/image188.wmf"/><Relationship Id="rId14" Type="http://schemas.openxmlformats.org/officeDocument/2006/relationships/oleObject" Target="../embeddings/oleObject177.bin"/><Relationship Id="rId22" Type="http://schemas.openxmlformats.org/officeDocument/2006/relationships/oleObject" Target="../embeddings/oleObject181.bin"/><Relationship Id="rId27" Type="http://schemas.openxmlformats.org/officeDocument/2006/relationships/image" Target="../media/image197.wmf"/><Relationship Id="rId30" Type="http://schemas.openxmlformats.org/officeDocument/2006/relationships/oleObject" Target="../embeddings/oleObject185.bin"/></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5.bin"/><Relationship Id="rId1" Type="http://schemas.openxmlformats.org/officeDocument/2006/relationships/slideLayout" Target="../slideLayouts/slideLayout27.xml"/><Relationship Id="rId5" Type="http://schemas.openxmlformats.org/officeDocument/2006/relationships/slide" Target="slide67.xml"/><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3" Type="http://schemas.openxmlformats.org/officeDocument/2006/relationships/image" Target="../media/image200.wmf"/><Relationship Id="rId2" Type="http://schemas.openxmlformats.org/officeDocument/2006/relationships/oleObject" Target="../embeddings/oleObject186.bin"/><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190.bin"/><Relationship Id="rId13" Type="http://schemas.openxmlformats.org/officeDocument/2006/relationships/image" Target="../media/image206.wmf"/><Relationship Id="rId18" Type="http://schemas.openxmlformats.org/officeDocument/2006/relationships/oleObject" Target="../embeddings/oleObject195.bin"/><Relationship Id="rId26" Type="http://schemas.openxmlformats.org/officeDocument/2006/relationships/oleObject" Target="../embeddings/oleObject199.bin"/><Relationship Id="rId3" Type="http://schemas.openxmlformats.org/officeDocument/2006/relationships/image" Target="../media/image201.wmf"/><Relationship Id="rId21" Type="http://schemas.openxmlformats.org/officeDocument/2006/relationships/image" Target="../media/image210.emf"/><Relationship Id="rId7" Type="http://schemas.openxmlformats.org/officeDocument/2006/relationships/image" Target="../media/image203.wmf"/><Relationship Id="rId12" Type="http://schemas.openxmlformats.org/officeDocument/2006/relationships/oleObject" Target="../embeddings/oleObject192.bin"/><Relationship Id="rId17" Type="http://schemas.openxmlformats.org/officeDocument/2006/relationships/image" Target="../media/image208.wmf"/><Relationship Id="rId25" Type="http://schemas.openxmlformats.org/officeDocument/2006/relationships/image" Target="../media/image212.wmf"/><Relationship Id="rId2" Type="http://schemas.openxmlformats.org/officeDocument/2006/relationships/oleObject" Target="../embeddings/oleObject187.bin"/><Relationship Id="rId16" Type="http://schemas.openxmlformats.org/officeDocument/2006/relationships/oleObject" Target="../embeddings/oleObject194.bin"/><Relationship Id="rId20" Type="http://schemas.openxmlformats.org/officeDocument/2006/relationships/oleObject" Target="../embeddings/oleObject196.bin"/><Relationship Id="rId29" Type="http://schemas.openxmlformats.org/officeDocument/2006/relationships/image" Target="../media/image214.wmf"/><Relationship Id="rId1" Type="http://schemas.openxmlformats.org/officeDocument/2006/relationships/slideLayout" Target="../slideLayouts/slideLayout32.xml"/><Relationship Id="rId6" Type="http://schemas.openxmlformats.org/officeDocument/2006/relationships/oleObject" Target="../embeddings/oleObject189.bin"/><Relationship Id="rId11" Type="http://schemas.openxmlformats.org/officeDocument/2006/relationships/image" Target="../media/image205.wmf"/><Relationship Id="rId24" Type="http://schemas.openxmlformats.org/officeDocument/2006/relationships/oleObject" Target="../embeddings/oleObject198.bin"/><Relationship Id="rId5" Type="http://schemas.openxmlformats.org/officeDocument/2006/relationships/image" Target="../media/image202.wmf"/><Relationship Id="rId15" Type="http://schemas.openxmlformats.org/officeDocument/2006/relationships/image" Target="../media/image207.wmf"/><Relationship Id="rId23" Type="http://schemas.openxmlformats.org/officeDocument/2006/relationships/image" Target="../media/image211.wmf"/><Relationship Id="rId28" Type="http://schemas.openxmlformats.org/officeDocument/2006/relationships/oleObject" Target="../embeddings/oleObject200.bin"/><Relationship Id="rId10" Type="http://schemas.openxmlformats.org/officeDocument/2006/relationships/oleObject" Target="../embeddings/oleObject191.bin"/><Relationship Id="rId19" Type="http://schemas.openxmlformats.org/officeDocument/2006/relationships/image" Target="../media/image209.wmf"/><Relationship Id="rId31" Type="http://schemas.openxmlformats.org/officeDocument/2006/relationships/image" Target="../media/image215.wmf"/><Relationship Id="rId4" Type="http://schemas.openxmlformats.org/officeDocument/2006/relationships/oleObject" Target="../embeddings/oleObject188.bin"/><Relationship Id="rId9" Type="http://schemas.openxmlformats.org/officeDocument/2006/relationships/image" Target="../media/image204.wmf"/><Relationship Id="rId14" Type="http://schemas.openxmlformats.org/officeDocument/2006/relationships/oleObject" Target="../embeddings/oleObject193.bin"/><Relationship Id="rId22" Type="http://schemas.openxmlformats.org/officeDocument/2006/relationships/oleObject" Target="../embeddings/oleObject197.bin"/><Relationship Id="rId27" Type="http://schemas.openxmlformats.org/officeDocument/2006/relationships/image" Target="../media/image213.wmf"/><Relationship Id="rId30" Type="http://schemas.openxmlformats.org/officeDocument/2006/relationships/oleObject" Target="../embeddings/oleObject201.bin"/></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205.bin"/><Relationship Id="rId3" Type="http://schemas.openxmlformats.org/officeDocument/2006/relationships/image" Target="../media/image216.wmf"/><Relationship Id="rId7" Type="http://schemas.openxmlformats.org/officeDocument/2006/relationships/image" Target="../media/image218.wmf"/><Relationship Id="rId2" Type="http://schemas.openxmlformats.org/officeDocument/2006/relationships/oleObject" Target="../embeddings/oleObject202.bin"/><Relationship Id="rId1" Type="http://schemas.openxmlformats.org/officeDocument/2006/relationships/slideLayout" Target="../slideLayouts/slideLayout32.xml"/><Relationship Id="rId6" Type="http://schemas.openxmlformats.org/officeDocument/2006/relationships/oleObject" Target="../embeddings/oleObject204.bin"/><Relationship Id="rId5" Type="http://schemas.openxmlformats.org/officeDocument/2006/relationships/image" Target="../media/image217.wmf"/><Relationship Id="rId4" Type="http://schemas.openxmlformats.org/officeDocument/2006/relationships/oleObject" Target="../embeddings/oleObject203.bin"/><Relationship Id="rId9" Type="http://schemas.openxmlformats.org/officeDocument/2006/relationships/image" Target="../media/image219.wmf"/></Relationships>
</file>

<file path=ppt/slides/_rels/slide64.xml.rels><?xml version="1.0" encoding="UTF-8" standalone="yes"?>
<Relationships xmlns="http://schemas.openxmlformats.org/package/2006/relationships"><Relationship Id="rId3" Type="http://schemas.openxmlformats.org/officeDocument/2006/relationships/image" Target="../media/image220.wmf"/><Relationship Id="rId2" Type="http://schemas.openxmlformats.org/officeDocument/2006/relationships/oleObject" Target="../embeddings/oleObject206.bin"/><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7.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42.xml"/></Relationships>
</file>

<file path=ppt/slides/_rels/slide68.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42.xml"/></Relationships>
</file>

<file path=ppt/slides/_rels/slide69.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11.wmf"/><Relationship Id="rId7" Type="http://schemas.openxmlformats.org/officeDocument/2006/relationships/image" Target="../media/image13.wmf"/><Relationship Id="rId2" Type="http://schemas.openxmlformats.org/officeDocument/2006/relationships/oleObject" Target="../embeddings/oleObject6.bin"/><Relationship Id="rId1" Type="http://schemas.openxmlformats.org/officeDocument/2006/relationships/slideLayout" Target="../slideLayouts/slideLayout32.xml"/><Relationship Id="rId6" Type="http://schemas.openxmlformats.org/officeDocument/2006/relationships/oleObject" Target="../embeddings/oleObject8.bin"/><Relationship Id="rId11" Type="http://schemas.openxmlformats.org/officeDocument/2006/relationships/image" Target="../media/image15.wmf"/><Relationship Id="rId5" Type="http://schemas.openxmlformats.org/officeDocument/2006/relationships/image" Target="../media/image12.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4.wmf"/></Relationships>
</file>

<file path=ppt/slides/_rels/slide70.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42.xml"/></Relationships>
</file>

<file path=ppt/slides/_rels/slide71.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42.xml"/></Relationships>
</file>

<file path=ppt/slides/_rels/slide72.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42.xml"/></Relationships>
</file>

<file path=ppt/slides/_rels/slide73.xml.rels><?xml version="1.0" encoding="UTF-8" standalone="yes"?>
<Relationships xmlns="http://schemas.openxmlformats.org/package/2006/relationships"><Relationship Id="rId2" Type="http://schemas.openxmlformats.org/officeDocument/2006/relationships/slide" Target="slide55.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18.wmf"/><Relationship Id="rId12" Type="http://schemas.openxmlformats.org/officeDocument/2006/relationships/oleObject" Target="../embeddings/oleObject16.bin"/><Relationship Id="rId2" Type="http://schemas.openxmlformats.org/officeDocument/2006/relationships/oleObject" Target="../embeddings/oleObject11.bin"/><Relationship Id="rId1" Type="http://schemas.openxmlformats.org/officeDocument/2006/relationships/slideLayout" Target="../slideLayouts/slideLayout32.xml"/><Relationship Id="rId6" Type="http://schemas.openxmlformats.org/officeDocument/2006/relationships/oleObject" Target="../embeddings/oleObject13.bin"/><Relationship Id="rId11" Type="http://schemas.openxmlformats.org/officeDocument/2006/relationships/image" Target="../media/image20.wmf"/><Relationship Id="rId5" Type="http://schemas.openxmlformats.org/officeDocument/2006/relationships/image" Target="../media/image17.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9.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22.wmf"/><Relationship Id="rId7" Type="http://schemas.openxmlformats.org/officeDocument/2006/relationships/image" Target="../media/image24.wmf"/><Relationship Id="rId2" Type="http://schemas.openxmlformats.org/officeDocument/2006/relationships/oleObject" Target="../embeddings/oleObject17.bin"/><Relationship Id="rId1" Type="http://schemas.openxmlformats.org/officeDocument/2006/relationships/slideLayout" Target="../slideLayouts/slideLayout31.xml"/><Relationship Id="rId6" Type="http://schemas.openxmlformats.org/officeDocument/2006/relationships/oleObject" Target="../embeddings/oleObject19.bin"/><Relationship Id="rId5" Type="http://schemas.openxmlformats.org/officeDocument/2006/relationships/image" Target="../media/image23.wmf"/><Relationship Id="rId4" Type="http://schemas.openxmlformats.org/officeDocument/2006/relationships/oleObject" Target="../embeddings/oleObject18.bin"/><Relationship Id="rId9" Type="http://schemas.openxmlformats.org/officeDocument/2006/relationships/image" Target="../media/image2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lstStyle/>
          <a:p>
            <a:r>
              <a:rPr lang="en-US" dirty="0"/>
              <a:t>Counting</a:t>
            </a:r>
          </a:p>
        </p:txBody>
      </p:sp>
      <p:sp>
        <p:nvSpPr>
          <p:cNvPr id="6" name="Subtitle 2"/>
          <p:cNvSpPr>
            <a:spLocks noGrp="1"/>
          </p:cNvSpPr>
          <p:nvPr>
            <p:ph type="subTitle" idx="1"/>
          </p:nvPr>
        </p:nvSpPr>
        <p:spPr/>
        <p:txBody>
          <a:bodyPr/>
          <a:lstStyle/>
          <a:p>
            <a:r>
              <a:rPr lang="fr-FR" dirty="0"/>
              <a:t>Chapter 6</a:t>
            </a:r>
          </a:p>
        </p:txBody>
      </p:sp>
      <p:sp>
        <p:nvSpPr>
          <p:cNvPr id="9" name="Content Placeholder 3"/>
          <p:cNvSpPr>
            <a:spLocks noGrp="1"/>
          </p:cNvSpPr>
          <p:nvPr>
            <p:ph sz="quarter" idx="12"/>
          </p:nvPr>
        </p:nvSpPr>
        <p:spPr/>
        <p:txBody>
          <a:bodyPr/>
          <a:lstStyle/>
          <a:p>
            <a:r>
              <a:rPr lang="en-US" dirty="0"/>
              <a:t>With Question/Answer Animations</a:t>
            </a:r>
          </a:p>
        </p:txBody>
      </p:sp>
      <p:sp>
        <p:nvSpPr>
          <p:cNvPr id="7" name="Text Placeholder 15">
            <a:extLst>
              <a:ext uri="{FF2B5EF4-FFF2-40B4-BE49-F238E27FC236}">
                <a16:creationId xmlns:a16="http://schemas.microsoft.com/office/drawing/2014/main" id="{084904FE-9A9E-41D4-95EA-AF57C796AACE}"/>
              </a:ext>
            </a:extLst>
          </p:cNvPr>
          <p:cNvSpPr txBox="1">
            <a:spLocks/>
          </p:cNvSpPr>
          <p:nvPr/>
        </p:nvSpPr>
        <p:spPr>
          <a:xfrm>
            <a:off x="0" y="6248400"/>
            <a:ext cx="9144000" cy="502920"/>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800" kern="1200">
                <a:solidFill>
                  <a:schemeClr val="bg1"/>
                </a:solidFill>
                <a:latin typeface="+mn-lt"/>
                <a:ea typeface="+mn-ea"/>
                <a:cs typeface="+mn-cs"/>
              </a:defRPr>
            </a:lvl1pPr>
            <a:lvl2pPr marL="742950" indent="-285750" algn="ctr"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ctr"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ctr"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ctr"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341476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4005C-415F-4923-AC21-6B26E9FEF660}"/>
              </a:ext>
            </a:extLst>
          </p:cNvPr>
          <p:cNvSpPr>
            <a:spLocks noGrp="1"/>
          </p:cNvSpPr>
          <p:nvPr>
            <p:ph type="title"/>
          </p:nvPr>
        </p:nvSpPr>
        <p:spPr/>
        <p:txBody>
          <a:bodyPr/>
          <a:lstStyle/>
          <a:p>
            <a:r>
              <a:rPr lang="en-US" dirty="0"/>
              <a:t>Product Rule in Terms of Sets</a:t>
            </a:r>
            <a:endParaRPr lang="en-IN" dirty="0"/>
          </a:p>
        </p:txBody>
      </p:sp>
      <p:sp>
        <p:nvSpPr>
          <p:cNvPr id="3" name="Content Placeholder 2">
            <a:extLst>
              <a:ext uri="{FF2B5EF4-FFF2-40B4-BE49-F238E27FC236}">
                <a16:creationId xmlns:a16="http://schemas.microsoft.com/office/drawing/2014/main" id="{05A03775-24ED-45E0-A57A-9F9A1F8BEC3E}"/>
              </a:ext>
            </a:extLst>
          </p:cNvPr>
          <p:cNvSpPr>
            <a:spLocks noGrp="1"/>
          </p:cNvSpPr>
          <p:nvPr>
            <p:ph idx="1"/>
          </p:nvPr>
        </p:nvSpPr>
        <p:spPr>
          <a:xfrm>
            <a:off x="304800" y="1311896"/>
            <a:ext cx="609600" cy="533400"/>
          </a:xfrm>
        </p:spPr>
        <p:txBody>
          <a:bodyPr/>
          <a:lstStyle/>
          <a:p>
            <a:r>
              <a:rPr lang="en-US" sz="2800" dirty="0"/>
              <a:t>If</a:t>
            </a:r>
            <a:endParaRPr lang="en-IN" sz="2800" dirty="0"/>
          </a:p>
        </p:txBody>
      </p:sp>
      <p:graphicFrame>
        <p:nvGraphicFramePr>
          <p:cNvPr id="17" name="Object 16">
            <a:extLst>
              <a:ext uri="{FF2B5EF4-FFF2-40B4-BE49-F238E27FC236}">
                <a16:creationId xmlns:a16="http://schemas.microsoft.com/office/drawing/2014/main" id="{5B7A0650-CB84-4EF3-9EAA-5F3D765761C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27719847"/>
              </p:ext>
            </p:extLst>
          </p:nvPr>
        </p:nvGraphicFramePr>
        <p:xfrm>
          <a:off x="636927" y="1315373"/>
          <a:ext cx="1981201" cy="540327"/>
        </p:xfrm>
        <a:graphic>
          <a:graphicData uri="http://schemas.openxmlformats.org/presentationml/2006/ole">
            <mc:AlternateContent xmlns:mc="http://schemas.openxmlformats.org/markup-compatibility/2006">
              <mc:Choice xmlns:v="urn:schemas-microsoft-com:vml" Requires="v">
                <p:oleObj name="Equation" r:id="rId2" imgW="838080" imgH="228600" progId="Equation.DSMT4">
                  <p:embed/>
                </p:oleObj>
              </mc:Choice>
              <mc:Fallback>
                <p:oleObj name="Equation" r:id="rId2" imgW="838080" imgH="228600" progId="Equation.DSMT4">
                  <p:embed/>
                  <p:pic>
                    <p:nvPicPr>
                      <p:cNvPr id="7" name="Object 6">
                        <a:extLst>
                          <a:ext uri="{FF2B5EF4-FFF2-40B4-BE49-F238E27FC236}">
                            <a16:creationId xmlns:a16="http://schemas.microsoft.com/office/drawing/2014/main" id="{C60C5676-70E6-47A3-A344-BD6DDE121B02}"/>
                          </a:ext>
                        </a:extLst>
                      </p:cNvPr>
                      <p:cNvPicPr/>
                      <p:nvPr/>
                    </p:nvPicPr>
                    <p:blipFill>
                      <a:blip r:embed="rId3"/>
                      <a:stretch>
                        <a:fillRect/>
                      </a:stretch>
                    </p:blipFill>
                    <p:spPr>
                      <a:xfrm>
                        <a:off x="636927" y="1315373"/>
                        <a:ext cx="1981201" cy="540327"/>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DCE401C-7F45-44D3-B111-17C177D229B2}"/>
              </a:ext>
            </a:extLst>
          </p:cNvPr>
          <p:cNvSpPr>
            <a:spLocks noGrp="1"/>
          </p:cNvSpPr>
          <p:nvPr>
            <p:ph idx="10"/>
          </p:nvPr>
        </p:nvSpPr>
        <p:spPr>
          <a:xfrm>
            <a:off x="2494632" y="1298544"/>
            <a:ext cx="5257800" cy="609600"/>
          </a:xfrm>
        </p:spPr>
        <p:txBody>
          <a:bodyPr/>
          <a:lstStyle/>
          <a:p>
            <a:r>
              <a:rPr lang="en-US" sz="2800" dirty="0"/>
              <a:t> are finite sets, then the number of </a:t>
            </a:r>
            <a:endParaRPr lang="en-IN" sz="2800" dirty="0"/>
          </a:p>
        </p:txBody>
      </p:sp>
      <p:sp>
        <p:nvSpPr>
          <p:cNvPr id="5" name="Content Placeholder 4">
            <a:extLst>
              <a:ext uri="{FF2B5EF4-FFF2-40B4-BE49-F238E27FC236}">
                <a16:creationId xmlns:a16="http://schemas.microsoft.com/office/drawing/2014/main" id="{3959D850-69E8-447C-B742-C97B577B4766}"/>
              </a:ext>
            </a:extLst>
          </p:cNvPr>
          <p:cNvSpPr>
            <a:spLocks noGrp="1"/>
          </p:cNvSpPr>
          <p:nvPr>
            <p:ph idx="11"/>
          </p:nvPr>
        </p:nvSpPr>
        <p:spPr>
          <a:xfrm>
            <a:off x="304800" y="1752600"/>
            <a:ext cx="7924800" cy="1939623"/>
          </a:xfrm>
        </p:spPr>
        <p:txBody>
          <a:bodyPr/>
          <a:lstStyle/>
          <a:p>
            <a:r>
              <a:rPr lang="en-US" sz="2800" dirty="0"/>
              <a:t>elements in the Cartesian product of these sets is the product of the number of elements of each set.</a:t>
            </a:r>
          </a:p>
          <a:p>
            <a:r>
              <a:rPr lang="en-US" sz="2800" dirty="0"/>
              <a:t>The task of choosing an element in the Cartesian product</a:t>
            </a:r>
            <a:endParaRPr lang="en-IN" sz="2800" dirty="0"/>
          </a:p>
        </p:txBody>
      </p:sp>
      <p:graphicFrame>
        <p:nvGraphicFramePr>
          <p:cNvPr id="18" name="Object 17">
            <a:extLst>
              <a:ext uri="{FF2B5EF4-FFF2-40B4-BE49-F238E27FC236}">
                <a16:creationId xmlns:a16="http://schemas.microsoft.com/office/drawing/2014/main" id="{05A61D9F-5C0A-4933-8ABC-12FF263638C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66607923"/>
              </p:ext>
            </p:extLst>
          </p:nvPr>
        </p:nvGraphicFramePr>
        <p:xfrm>
          <a:off x="1608976" y="3238472"/>
          <a:ext cx="2658224" cy="597938"/>
        </p:xfrm>
        <a:graphic>
          <a:graphicData uri="http://schemas.openxmlformats.org/presentationml/2006/ole">
            <mc:AlternateContent xmlns:mc="http://schemas.openxmlformats.org/markup-compatibility/2006">
              <mc:Choice xmlns:v="urn:schemas-microsoft-com:vml" Requires="v">
                <p:oleObj name="Equation" r:id="rId4" imgW="1015920" imgH="228600" progId="Equation.DSMT4">
                  <p:embed/>
                </p:oleObj>
              </mc:Choice>
              <mc:Fallback>
                <p:oleObj name="Equation" r:id="rId4" imgW="1015920" imgH="228600" progId="Equation.DSMT4">
                  <p:embed/>
                  <p:pic>
                    <p:nvPicPr>
                      <p:cNvPr id="8" name="Object 7">
                        <a:extLst>
                          <a:ext uri="{FF2B5EF4-FFF2-40B4-BE49-F238E27FC236}">
                            <a16:creationId xmlns:a16="http://schemas.microsoft.com/office/drawing/2014/main" id="{277852B6-FAFD-4732-945F-F1BD282B3A05}"/>
                          </a:ext>
                        </a:extLst>
                      </p:cNvPr>
                      <p:cNvPicPr/>
                      <p:nvPr/>
                    </p:nvPicPr>
                    <p:blipFill>
                      <a:blip r:embed="rId5"/>
                      <a:stretch>
                        <a:fillRect/>
                      </a:stretch>
                    </p:blipFill>
                    <p:spPr>
                      <a:xfrm>
                        <a:off x="1608976" y="3238472"/>
                        <a:ext cx="2658224" cy="597938"/>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6876941C-76C3-47FC-8A86-735064C25396}"/>
              </a:ext>
            </a:extLst>
          </p:cNvPr>
          <p:cNvSpPr>
            <a:spLocks noGrp="1"/>
          </p:cNvSpPr>
          <p:nvPr>
            <p:ph idx="12"/>
          </p:nvPr>
        </p:nvSpPr>
        <p:spPr>
          <a:xfrm>
            <a:off x="4256164" y="3248639"/>
            <a:ext cx="3581400" cy="457200"/>
          </a:xfrm>
        </p:spPr>
        <p:txBody>
          <a:bodyPr/>
          <a:lstStyle/>
          <a:p>
            <a:r>
              <a:rPr lang="en-US" sz="2800" dirty="0"/>
              <a:t>is done by choosing an</a:t>
            </a:r>
            <a:endParaRPr lang="en-IN" sz="2800" dirty="0"/>
          </a:p>
        </p:txBody>
      </p:sp>
      <p:sp>
        <p:nvSpPr>
          <p:cNvPr id="7" name="Content Placeholder 6">
            <a:extLst>
              <a:ext uri="{FF2B5EF4-FFF2-40B4-BE49-F238E27FC236}">
                <a16:creationId xmlns:a16="http://schemas.microsoft.com/office/drawing/2014/main" id="{CFFA56EB-2680-47C6-9ABF-F15A414420E2}"/>
              </a:ext>
            </a:extLst>
          </p:cNvPr>
          <p:cNvSpPr>
            <a:spLocks noGrp="1"/>
          </p:cNvSpPr>
          <p:nvPr>
            <p:ph idx="13"/>
          </p:nvPr>
        </p:nvSpPr>
        <p:spPr>
          <a:xfrm>
            <a:off x="304800" y="3680423"/>
            <a:ext cx="1905000" cy="457200"/>
          </a:xfrm>
        </p:spPr>
        <p:txBody>
          <a:bodyPr/>
          <a:lstStyle/>
          <a:p>
            <a:r>
              <a:rPr lang="en-US" sz="2800" dirty="0"/>
              <a:t>element in</a:t>
            </a:r>
            <a:endParaRPr lang="en-IN" sz="2800" dirty="0"/>
          </a:p>
        </p:txBody>
      </p:sp>
      <p:graphicFrame>
        <p:nvGraphicFramePr>
          <p:cNvPr id="16" name="Object 15">
            <a:extLst>
              <a:ext uri="{FF2B5EF4-FFF2-40B4-BE49-F238E27FC236}">
                <a16:creationId xmlns:a16="http://schemas.microsoft.com/office/drawing/2014/main" id="{2A55906F-6E5B-438D-A350-9C456C653F4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5334978"/>
              </p:ext>
            </p:extLst>
          </p:nvPr>
        </p:nvGraphicFramePr>
        <p:xfrm>
          <a:off x="1982787" y="3705225"/>
          <a:ext cx="531813" cy="533400"/>
        </p:xfrm>
        <a:graphic>
          <a:graphicData uri="http://schemas.openxmlformats.org/presentationml/2006/ole">
            <mc:AlternateContent xmlns:mc="http://schemas.openxmlformats.org/markup-compatibility/2006">
              <mc:Choice xmlns:v="urn:schemas-microsoft-com:vml" Requires="v">
                <p:oleObj name="Equation" r:id="rId6" imgW="228600" imgH="228600" progId="Equation.DSMT4">
                  <p:embed/>
                </p:oleObj>
              </mc:Choice>
              <mc:Fallback>
                <p:oleObj name="Equation" r:id="rId6" imgW="228600" imgH="228600" progId="Equation.DSMT4">
                  <p:embed/>
                  <p:pic>
                    <p:nvPicPr>
                      <p:cNvPr id="4" name="Object 3">
                        <a:extLst>
                          <a:ext uri="{FF2B5EF4-FFF2-40B4-BE49-F238E27FC236}">
                            <a16:creationId xmlns:a16="http://schemas.microsoft.com/office/drawing/2014/main" id="{0A15DF7B-D3BF-488F-866F-5FD20296478D}"/>
                          </a:ext>
                        </a:extLst>
                      </p:cNvPr>
                      <p:cNvPicPr/>
                      <p:nvPr/>
                    </p:nvPicPr>
                    <p:blipFill>
                      <a:blip r:embed="rId7"/>
                      <a:stretch>
                        <a:fillRect/>
                      </a:stretch>
                    </p:blipFill>
                    <p:spPr>
                      <a:xfrm>
                        <a:off x="1982787" y="3705225"/>
                        <a:ext cx="531813" cy="5334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C97500A6-3F76-4A02-9DEF-CF5C48692F59}"/>
              </a:ext>
            </a:extLst>
          </p:cNvPr>
          <p:cNvSpPr>
            <a:spLocks noGrp="1"/>
          </p:cNvSpPr>
          <p:nvPr>
            <p:ph idx="14"/>
          </p:nvPr>
        </p:nvSpPr>
        <p:spPr>
          <a:xfrm>
            <a:off x="2438400" y="3695700"/>
            <a:ext cx="2362200" cy="457199"/>
          </a:xfrm>
        </p:spPr>
        <p:txBody>
          <a:bodyPr/>
          <a:lstStyle/>
          <a:p>
            <a:r>
              <a:rPr lang="en-US" sz="2800" dirty="0">
                <a:ea typeface="Cambria Math" pitchFamily="18" charset="0"/>
              </a:rPr>
              <a:t>an element in</a:t>
            </a:r>
            <a:endParaRPr lang="en-IN" sz="2800" dirty="0"/>
          </a:p>
        </p:txBody>
      </p:sp>
      <p:graphicFrame>
        <p:nvGraphicFramePr>
          <p:cNvPr id="19" name="Object 18">
            <a:extLst>
              <a:ext uri="{FF2B5EF4-FFF2-40B4-BE49-F238E27FC236}">
                <a16:creationId xmlns:a16="http://schemas.microsoft.com/office/drawing/2014/main" id="{C20038B3-410F-4CFB-9034-8BAF26ED645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92196735"/>
              </p:ext>
            </p:extLst>
          </p:nvPr>
        </p:nvGraphicFramePr>
        <p:xfrm>
          <a:off x="4520583" y="3701640"/>
          <a:ext cx="1042017" cy="521009"/>
        </p:xfrm>
        <a:graphic>
          <a:graphicData uri="http://schemas.openxmlformats.org/presentationml/2006/ole">
            <mc:AlternateContent xmlns:mc="http://schemas.openxmlformats.org/markup-compatibility/2006">
              <mc:Choice xmlns:v="urn:schemas-microsoft-com:vml" Requires="v">
                <p:oleObj name="Equation" r:id="rId8" imgW="457200" imgH="228600" progId="Equation.DSMT4">
                  <p:embed/>
                </p:oleObj>
              </mc:Choice>
              <mc:Fallback>
                <p:oleObj name="Equation" r:id="rId8" imgW="457200" imgH="228600" progId="Equation.DSMT4">
                  <p:embed/>
                  <p:pic>
                    <p:nvPicPr>
                      <p:cNvPr id="9" name="Object 8">
                        <a:extLst>
                          <a:ext uri="{FF2B5EF4-FFF2-40B4-BE49-F238E27FC236}">
                            <a16:creationId xmlns:a16="http://schemas.microsoft.com/office/drawing/2014/main" id="{CF94DBAF-B647-4F2A-BA77-1E5D0E07C74F}"/>
                          </a:ext>
                        </a:extLst>
                      </p:cNvPr>
                      <p:cNvPicPr/>
                      <p:nvPr/>
                    </p:nvPicPr>
                    <p:blipFill>
                      <a:blip r:embed="rId9"/>
                      <a:stretch>
                        <a:fillRect/>
                      </a:stretch>
                    </p:blipFill>
                    <p:spPr>
                      <a:xfrm>
                        <a:off x="4520583" y="3701640"/>
                        <a:ext cx="1042017" cy="521009"/>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3F8AE20C-5E8C-48CB-B2D1-18E0FAE7399A}"/>
              </a:ext>
            </a:extLst>
          </p:cNvPr>
          <p:cNvSpPr>
            <a:spLocks noGrp="1"/>
          </p:cNvSpPr>
          <p:nvPr>
            <p:ph idx="15"/>
          </p:nvPr>
        </p:nvSpPr>
        <p:spPr>
          <a:xfrm>
            <a:off x="5486400" y="3680423"/>
            <a:ext cx="2604117" cy="457198"/>
          </a:xfrm>
        </p:spPr>
        <p:txBody>
          <a:bodyPr/>
          <a:lstStyle/>
          <a:p>
            <a:r>
              <a:rPr lang="en-US" sz="2800" dirty="0">
                <a:ea typeface="Cambria Math" pitchFamily="18" charset="0"/>
              </a:rPr>
              <a:t>and an element</a:t>
            </a:r>
            <a:endParaRPr lang="en-IN" sz="2800" dirty="0"/>
          </a:p>
        </p:txBody>
      </p:sp>
      <p:sp>
        <p:nvSpPr>
          <p:cNvPr id="10" name="Content Placeholder 9">
            <a:extLst>
              <a:ext uri="{FF2B5EF4-FFF2-40B4-BE49-F238E27FC236}">
                <a16:creationId xmlns:a16="http://schemas.microsoft.com/office/drawing/2014/main" id="{A73D6888-D342-4AF5-A217-FE4AF28BDFF6}"/>
              </a:ext>
            </a:extLst>
          </p:cNvPr>
          <p:cNvSpPr>
            <a:spLocks noGrp="1"/>
          </p:cNvSpPr>
          <p:nvPr>
            <p:ph idx="16"/>
          </p:nvPr>
        </p:nvSpPr>
        <p:spPr>
          <a:xfrm>
            <a:off x="304800" y="4114802"/>
            <a:ext cx="533401" cy="457198"/>
          </a:xfrm>
        </p:spPr>
        <p:txBody>
          <a:bodyPr/>
          <a:lstStyle/>
          <a:p>
            <a:r>
              <a:rPr lang="en-US" sz="2800" dirty="0">
                <a:ea typeface="Cambria Math" pitchFamily="18" charset="0"/>
              </a:rPr>
              <a:t>in</a:t>
            </a:r>
            <a:endParaRPr lang="en-IN" sz="2800" dirty="0"/>
          </a:p>
        </p:txBody>
      </p:sp>
      <p:graphicFrame>
        <p:nvGraphicFramePr>
          <p:cNvPr id="20" name="Object 19">
            <a:extLst>
              <a:ext uri="{FF2B5EF4-FFF2-40B4-BE49-F238E27FC236}">
                <a16:creationId xmlns:a16="http://schemas.microsoft.com/office/drawing/2014/main" id="{0FA894D5-F2FD-48C3-85E9-ED83134806F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62887328"/>
              </p:ext>
            </p:extLst>
          </p:nvPr>
        </p:nvGraphicFramePr>
        <p:xfrm>
          <a:off x="684214" y="4122181"/>
          <a:ext cx="609600" cy="548640"/>
        </p:xfrm>
        <a:graphic>
          <a:graphicData uri="http://schemas.openxmlformats.org/presentationml/2006/ole">
            <mc:AlternateContent xmlns:mc="http://schemas.openxmlformats.org/markup-compatibility/2006">
              <mc:Choice xmlns:v="urn:schemas-microsoft-com:vml" Requires="v">
                <p:oleObj name="Equation" r:id="rId10" imgW="253800" imgH="228600" progId="Equation.DSMT4">
                  <p:embed/>
                </p:oleObj>
              </mc:Choice>
              <mc:Fallback>
                <p:oleObj name="Equation" r:id="rId10" imgW="253800" imgH="228600" progId="Equation.DSMT4">
                  <p:embed/>
                  <p:pic>
                    <p:nvPicPr>
                      <p:cNvPr id="10" name="Object 9">
                        <a:extLst>
                          <a:ext uri="{FF2B5EF4-FFF2-40B4-BE49-F238E27FC236}">
                            <a16:creationId xmlns:a16="http://schemas.microsoft.com/office/drawing/2014/main" id="{EB513276-9BB7-4DFB-BEDA-A3A2BE1DF55A}"/>
                          </a:ext>
                        </a:extLst>
                      </p:cNvPr>
                      <p:cNvPicPr/>
                      <p:nvPr/>
                    </p:nvPicPr>
                    <p:blipFill>
                      <a:blip r:embed="rId11"/>
                      <a:stretch>
                        <a:fillRect/>
                      </a:stretch>
                    </p:blipFill>
                    <p:spPr>
                      <a:xfrm>
                        <a:off x="684214" y="4122181"/>
                        <a:ext cx="609600" cy="54864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271DA2D9-26F8-4EE8-B062-37158C5FD5EA}"/>
              </a:ext>
            </a:extLst>
          </p:cNvPr>
          <p:cNvSpPr>
            <a:spLocks noGrp="1"/>
          </p:cNvSpPr>
          <p:nvPr>
            <p:ph idx="17"/>
          </p:nvPr>
        </p:nvSpPr>
        <p:spPr>
          <a:xfrm>
            <a:off x="304800" y="4752692"/>
            <a:ext cx="5410200" cy="457198"/>
          </a:xfrm>
        </p:spPr>
        <p:txBody>
          <a:bodyPr/>
          <a:lstStyle/>
          <a:p>
            <a:r>
              <a:rPr lang="en-US" sz="2800" dirty="0"/>
              <a:t>By the product rule, it follows that:</a:t>
            </a:r>
          </a:p>
        </p:txBody>
      </p:sp>
      <p:graphicFrame>
        <p:nvGraphicFramePr>
          <p:cNvPr id="14" name="Object 3">
            <a:extLst>
              <a:ext uri="{FF2B5EF4-FFF2-40B4-BE49-F238E27FC236}">
                <a16:creationId xmlns:a16="http://schemas.microsoft.com/office/drawing/2014/main" id="{A7166D0A-2342-4676-968E-4F5BAC607C5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73665879"/>
              </p:ext>
            </p:extLst>
          </p:nvPr>
        </p:nvGraphicFramePr>
        <p:xfrm>
          <a:off x="1539875" y="5337175"/>
          <a:ext cx="5908675" cy="606425"/>
        </p:xfrm>
        <a:graphic>
          <a:graphicData uri="http://schemas.openxmlformats.org/presentationml/2006/ole">
            <mc:AlternateContent xmlns:mc="http://schemas.openxmlformats.org/markup-compatibility/2006">
              <mc:Choice xmlns:v="urn:schemas-microsoft-com:vml" Requires="v">
                <p:oleObj name="Equation" r:id="rId12" imgW="2476440" imgH="253800" progId="Equation.DSMT4">
                  <p:embed/>
                </p:oleObj>
              </mc:Choice>
              <mc:Fallback>
                <p:oleObj name="Equation" r:id="rId12" imgW="2476440" imgH="253800" progId="Equation.DSMT4">
                  <p:embed/>
                  <p:pic>
                    <p:nvPicPr>
                      <p:cNvPr id="3" name="Object 3">
                        <a:extLst>
                          <a:ext uri="{C183D7F6-B498-43B3-948B-1728B52AA6E4}">
                            <adec:decorative xmlns:adec="http://schemas.microsoft.com/office/drawing/2017/decorative" val="1"/>
                          </a:ext>
                        </a:extLst>
                      </p:cNvPr>
                      <p:cNvPicPr/>
                      <p:nvPr/>
                    </p:nvPicPr>
                    <p:blipFill>
                      <a:blip r:embed="rId13"/>
                      <a:stretch>
                        <a:fillRect/>
                      </a:stretch>
                    </p:blipFill>
                    <p:spPr>
                      <a:xfrm>
                        <a:off x="1539875" y="5337175"/>
                        <a:ext cx="5908675" cy="606425"/>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2FD12AAD-3178-4AAE-8891-674FCDB851B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10</a:t>
            </a:fld>
            <a:endParaRPr lang="en-US" dirty="0">
              <a:solidFill>
                <a:schemeClr val="bg1"/>
              </a:solidFill>
            </a:endParaRPr>
          </a:p>
        </p:txBody>
      </p:sp>
    </p:spTree>
    <p:extLst>
      <p:ext uri="{BB962C8B-B14F-4D97-AF65-F5344CB8AC3E}">
        <p14:creationId xmlns:p14="http://schemas.microsoft.com/office/powerpoint/2010/main" val="2225119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AD2EF-3688-469F-9C29-05E4626737B1}"/>
              </a:ext>
            </a:extLst>
          </p:cNvPr>
          <p:cNvSpPr>
            <a:spLocks noGrp="1"/>
          </p:cNvSpPr>
          <p:nvPr>
            <p:ph type="title"/>
          </p:nvPr>
        </p:nvSpPr>
        <p:spPr/>
        <p:txBody>
          <a:bodyPr/>
          <a:lstStyle/>
          <a:p>
            <a:r>
              <a:rPr lang="en-US" dirty="0"/>
              <a:t>DNA and Genomes</a:t>
            </a:r>
            <a:endParaRPr lang="en-IN" dirty="0"/>
          </a:p>
        </p:txBody>
      </p:sp>
      <p:sp>
        <p:nvSpPr>
          <p:cNvPr id="3" name="Content Placeholder 2">
            <a:extLst>
              <a:ext uri="{FF2B5EF4-FFF2-40B4-BE49-F238E27FC236}">
                <a16:creationId xmlns:a16="http://schemas.microsoft.com/office/drawing/2014/main" id="{33B4FC07-9040-45D2-A100-09E70D009942}"/>
              </a:ext>
            </a:extLst>
          </p:cNvPr>
          <p:cNvSpPr>
            <a:spLocks noGrp="1"/>
          </p:cNvSpPr>
          <p:nvPr>
            <p:ph idx="1"/>
          </p:nvPr>
        </p:nvSpPr>
        <p:spPr>
          <a:xfrm>
            <a:off x="426546" y="1303866"/>
            <a:ext cx="8534399" cy="2277534"/>
          </a:xfrm>
        </p:spPr>
        <p:txBody>
          <a:bodyPr/>
          <a:lstStyle/>
          <a:p>
            <a:pPr>
              <a:lnSpc>
                <a:spcPct val="95000"/>
              </a:lnSpc>
              <a:spcBef>
                <a:spcPts val="0"/>
              </a:spcBef>
              <a:spcAft>
                <a:spcPts val="2400"/>
              </a:spcAft>
            </a:pPr>
            <a:r>
              <a:rPr lang="en-US" sz="2200" dirty="0"/>
              <a:t>A </a:t>
            </a:r>
            <a:r>
              <a:rPr lang="en-US" sz="2200" i="1" dirty="0"/>
              <a:t>gene</a:t>
            </a:r>
            <a:r>
              <a:rPr lang="en-US" sz="2200" dirty="0"/>
              <a:t> is a segment of a DNA molecule that encodes a particular protein and the entirety of genetic information of an organism is called its </a:t>
            </a:r>
            <a:r>
              <a:rPr lang="en-US" sz="2200" i="1" dirty="0"/>
              <a:t>genome</a:t>
            </a:r>
            <a:r>
              <a:rPr lang="en-US" sz="2200" dirty="0"/>
              <a:t>.</a:t>
            </a:r>
            <a:br>
              <a:rPr lang="en-US" sz="2200" dirty="0"/>
            </a:br>
            <a:r>
              <a:rPr lang="en-US" sz="2200" dirty="0"/>
              <a:t>DNA molecules consist of two strands of blocks known as nucleotides. Each nucleotide is composed of bases: adenine (A), cytosine (C), guanine (G), or thymine (T). </a:t>
            </a:r>
            <a:br>
              <a:rPr lang="en-US" sz="2200" dirty="0"/>
            </a:br>
            <a:r>
              <a:rPr lang="en-US" sz="2200" dirty="0"/>
              <a:t>The DNA of bacteria has between</a:t>
            </a:r>
            <a:endParaRPr lang="en-IN" sz="2200" dirty="0"/>
          </a:p>
        </p:txBody>
      </p:sp>
      <p:graphicFrame>
        <p:nvGraphicFramePr>
          <p:cNvPr id="27" name="Object 26">
            <a:extLst>
              <a:ext uri="{FF2B5EF4-FFF2-40B4-BE49-F238E27FC236}">
                <a16:creationId xmlns:a16="http://schemas.microsoft.com/office/drawing/2014/main" id="{376C1FB6-D520-4FC0-9B79-5F782D47765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85770177"/>
              </p:ext>
            </p:extLst>
          </p:nvPr>
        </p:nvGraphicFramePr>
        <p:xfrm>
          <a:off x="4338747" y="3212389"/>
          <a:ext cx="1300053" cy="426301"/>
        </p:xfrm>
        <a:graphic>
          <a:graphicData uri="http://schemas.openxmlformats.org/presentationml/2006/ole">
            <mc:AlternateContent xmlns:mc="http://schemas.openxmlformats.org/markup-compatibility/2006">
              <mc:Choice xmlns:v="urn:schemas-microsoft-com:vml" Requires="v">
                <p:oleObj name="Equation" r:id="rId2" imgW="736560" imgH="241200" progId="Equation.DSMT4">
                  <p:embed/>
                </p:oleObj>
              </mc:Choice>
              <mc:Fallback>
                <p:oleObj name="Equation" r:id="rId2" imgW="736560" imgH="241200" progId="Equation.DSMT4">
                  <p:embed/>
                  <p:pic>
                    <p:nvPicPr>
                      <p:cNvPr id="5" name="Object 4">
                        <a:extLst>
                          <a:ext uri="{FF2B5EF4-FFF2-40B4-BE49-F238E27FC236}">
                            <a16:creationId xmlns:a16="http://schemas.microsoft.com/office/drawing/2014/main" id="{2FAB3AF2-659C-4C22-89EF-780BF292BFA9}"/>
                          </a:ext>
                        </a:extLst>
                      </p:cNvPr>
                      <p:cNvPicPr/>
                      <p:nvPr/>
                    </p:nvPicPr>
                    <p:blipFill>
                      <a:blip r:embed="rId3"/>
                      <a:stretch>
                        <a:fillRect/>
                      </a:stretch>
                    </p:blipFill>
                    <p:spPr>
                      <a:xfrm>
                        <a:off x="4338747" y="3212389"/>
                        <a:ext cx="1300053" cy="426301"/>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449DD686-5676-4A55-9B51-9B7B6367B955}"/>
              </a:ext>
            </a:extLst>
          </p:cNvPr>
          <p:cNvSpPr>
            <a:spLocks noGrp="1"/>
          </p:cNvSpPr>
          <p:nvPr>
            <p:ph idx="10"/>
          </p:nvPr>
        </p:nvSpPr>
        <p:spPr>
          <a:xfrm>
            <a:off x="5583345" y="3193565"/>
            <a:ext cx="2667000" cy="457200"/>
          </a:xfrm>
        </p:spPr>
        <p:txBody>
          <a:bodyPr/>
          <a:lstStyle/>
          <a:p>
            <a:r>
              <a:rPr lang="en-US" sz="2200" dirty="0"/>
              <a:t>links (one of the four</a:t>
            </a:r>
            <a:endParaRPr lang="en-US" sz="2200" i="1" dirty="0"/>
          </a:p>
        </p:txBody>
      </p:sp>
      <p:sp>
        <p:nvSpPr>
          <p:cNvPr id="5" name="Content Placeholder 4">
            <a:extLst>
              <a:ext uri="{FF2B5EF4-FFF2-40B4-BE49-F238E27FC236}">
                <a16:creationId xmlns:a16="http://schemas.microsoft.com/office/drawing/2014/main" id="{16955DA9-CA8B-4419-9013-2DF1B9FEB626}"/>
              </a:ext>
            </a:extLst>
          </p:cNvPr>
          <p:cNvSpPr>
            <a:spLocks noGrp="1"/>
          </p:cNvSpPr>
          <p:nvPr>
            <p:ph idx="11"/>
          </p:nvPr>
        </p:nvSpPr>
        <p:spPr>
          <a:xfrm>
            <a:off x="426544" y="3531870"/>
            <a:ext cx="4131076" cy="381000"/>
          </a:xfrm>
        </p:spPr>
        <p:txBody>
          <a:bodyPr/>
          <a:lstStyle/>
          <a:p>
            <a:r>
              <a:rPr lang="en-US" sz="2200" dirty="0"/>
              <a:t>bases). Mammals have between</a:t>
            </a:r>
            <a:endParaRPr lang="en-IN" sz="2200" dirty="0"/>
          </a:p>
        </p:txBody>
      </p:sp>
      <p:graphicFrame>
        <p:nvGraphicFramePr>
          <p:cNvPr id="24" name="Object 23">
            <a:extLst>
              <a:ext uri="{FF2B5EF4-FFF2-40B4-BE49-F238E27FC236}">
                <a16:creationId xmlns:a16="http://schemas.microsoft.com/office/drawing/2014/main" id="{0C5F496B-24E8-4137-BF18-33F4D17003D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11369622"/>
              </p:ext>
            </p:extLst>
          </p:nvPr>
        </p:nvGraphicFramePr>
        <p:xfrm>
          <a:off x="4213990" y="3553703"/>
          <a:ext cx="1354038" cy="414948"/>
        </p:xfrm>
        <a:graphic>
          <a:graphicData uri="http://schemas.openxmlformats.org/presentationml/2006/ole">
            <mc:AlternateContent xmlns:mc="http://schemas.openxmlformats.org/markup-compatibility/2006">
              <mc:Choice xmlns:v="urn:schemas-microsoft-com:vml" Requires="v">
                <p:oleObj name="Equation" r:id="rId4" imgW="787320" imgH="241200" progId="Equation.DSMT4">
                  <p:embed/>
                </p:oleObj>
              </mc:Choice>
              <mc:Fallback>
                <p:oleObj name="Equation" r:id="rId4" imgW="787320" imgH="241200" progId="Equation.DSMT4">
                  <p:embed/>
                  <p:pic>
                    <p:nvPicPr>
                      <p:cNvPr id="0" name=""/>
                      <p:cNvPicPr/>
                      <p:nvPr/>
                    </p:nvPicPr>
                    <p:blipFill>
                      <a:blip r:embed="rId5"/>
                      <a:stretch>
                        <a:fillRect/>
                      </a:stretch>
                    </p:blipFill>
                    <p:spPr>
                      <a:xfrm>
                        <a:off x="4213990" y="3553703"/>
                        <a:ext cx="1354038" cy="414948"/>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41B1A21F-9A93-4C35-83ED-5AE935EF31B4}"/>
              </a:ext>
            </a:extLst>
          </p:cNvPr>
          <p:cNvSpPr>
            <a:spLocks noGrp="1"/>
          </p:cNvSpPr>
          <p:nvPr>
            <p:ph idx="12"/>
          </p:nvPr>
        </p:nvSpPr>
        <p:spPr>
          <a:xfrm>
            <a:off x="5531944" y="3531870"/>
            <a:ext cx="3124200" cy="381000"/>
          </a:xfrm>
        </p:spPr>
        <p:txBody>
          <a:bodyPr/>
          <a:lstStyle/>
          <a:p>
            <a:r>
              <a:rPr lang="en-US" sz="2200" dirty="0"/>
              <a:t>links. So, by the product</a:t>
            </a:r>
            <a:endParaRPr lang="en-IN" sz="2200" dirty="0"/>
          </a:p>
        </p:txBody>
      </p:sp>
      <p:sp>
        <p:nvSpPr>
          <p:cNvPr id="7" name="Content Placeholder 6">
            <a:extLst>
              <a:ext uri="{FF2B5EF4-FFF2-40B4-BE49-F238E27FC236}">
                <a16:creationId xmlns:a16="http://schemas.microsoft.com/office/drawing/2014/main" id="{6F9BC131-CEE1-406B-A4D5-3D16ABEE3905}"/>
              </a:ext>
            </a:extLst>
          </p:cNvPr>
          <p:cNvSpPr>
            <a:spLocks noGrp="1"/>
          </p:cNvSpPr>
          <p:nvPr>
            <p:ph idx="13"/>
          </p:nvPr>
        </p:nvSpPr>
        <p:spPr>
          <a:xfrm>
            <a:off x="440924" y="3886200"/>
            <a:ext cx="3064276" cy="381000"/>
          </a:xfrm>
        </p:spPr>
        <p:txBody>
          <a:bodyPr/>
          <a:lstStyle/>
          <a:p>
            <a:r>
              <a:rPr lang="en-US" sz="2200" dirty="0"/>
              <a:t>rule there are at least</a:t>
            </a:r>
            <a:endParaRPr lang="en-IN" sz="2200" dirty="0"/>
          </a:p>
        </p:txBody>
      </p:sp>
      <p:graphicFrame>
        <p:nvGraphicFramePr>
          <p:cNvPr id="28" name="Object 27">
            <a:extLst>
              <a:ext uri="{FF2B5EF4-FFF2-40B4-BE49-F238E27FC236}">
                <a16:creationId xmlns:a16="http://schemas.microsoft.com/office/drawing/2014/main" id="{EA394834-39F6-4F87-8DC9-F16F3D24806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18695658"/>
              </p:ext>
            </p:extLst>
          </p:nvPr>
        </p:nvGraphicFramePr>
        <p:xfrm>
          <a:off x="3043995" y="3840937"/>
          <a:ext cx="461206" cy="392025"/>
        </p:xfrm>
        <a:graphic>
          <a:graphicData uri="http://schemas.openxmlformats.org/presentationml/2006/ole">
            <mc:AlternateContent xmlns:mc="http://schemas.openxmlformats.org/markup-compatibility/2006">
              <mc:Choice xmlns:v="urn:schemas-microsoft-com:vml" Requires="v">
                <p:oleObj name="Equation" r:id="rId6" imgW="253800" imgH="215640" progId="Equation.DSMT4">
                  <p:embed/>
                </p:oleObj>
              </mc:Choice>
              <mc:Fallback>
                <p:oleObj name="Equation" r:id="rId6" imgW="253800" imgH="215640" progId="Equation.DSMT4">
                  <p:embed/>
                  <p:pic>
                    <p:nvPicPr>
                      <p:cNvPr id="7" name="Object 6">
                        <a:extLst>
                          <a:ext uri="{FF2B5EF4-FFF2-40B4-BE49-F238E27FC236}">
                            <a16:creationId xmlns:a16="http://schemas.microsoft.com/office/drawing/2014/main" id="{B996BD19-F373-4C57-ADC9-C3DEB8FA2A25}"/>
                          </a:ext>
                        </a:extLst>
                      </p:cNvPr>
                      <p:cNvPicPr/>
                      <p:nvPr/>
                    </p:nvPicPr>
                    <p:blipFill>
                      <a:blip r:embed="rId7"/>
                      <a:stretch>
                        <a:fillRect/>
                      </a:stretch>
                    </p:blipFill>
                    <p:spPr>
                      <a:xfrm>
                        <a:off x="3043995" y="3840937"/>
                        <a:ext cx="461206" cy="392025"/>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1001B595-724B-40EF-A912-D5FC2136DA06}"/>
              </a:ext>
            </a:extLst>
          </p:cNvPr>
          <p:cNvSpPr>
            <a:spLocks noGrp="1"/>
          </p:cNvSpPr>
          <p:nvPr>
            <p:ph idx="14"/>
          </p:nvPr>
        </p:nvSpPr>
        <p:spPr>
          <a:xfrm>
            <a:off x="3390114" y="3871334"/>
            <a:ext cx="5399288" cy="381000"/>
          </a:xfrm>
        </p:spPr>
        <p:txBody>
          <a:bodyPr/>
          <a:lstStyle/>
          <a:p>
            <a:r>
              <a:rPr lang="en-US" sz="2200" dirty="0"/>
              <a:t>different  sequences of bases in the DNA of</a:t>
            </a:r>
            <a:endParaRPr lang="en-IN" sz="2200" dirty="0"/>
          </a:p>
        </p:txBody>
      </p:sp>
      <p:sp>
        <p:nvSpPr>
          <p:cNvPr id="9" name="Content Placeholder 8">
            <a:extLst>
              <a:ext uri="{FF2B5EF4-FFF2-40B4-BE49-F238E27FC236}">
                <a16:creationId xmlns:a16="http://schemas.microsoft.com/office/drawing/2014/main" id="{397BB259-C5EC-4AA0-BB9F-D7961582DF10}"/>
              </a:ext>
            </a:extLst>
          </p:cNvPr>
          <p:cNvSpPr>
            <a:spLocks noGrp="1"/>
          </p:cNvSpPr>
          <p:nvPr>
            <p:ph idx="15"/>
          </p:nvPr>
        </p:nvSpPr>
        <p:spPr>
          <a:xfrm>
            <a:off x="437014" y="4217670"/>
            <a:ext cx="1676400" cy="381000"/>
          </a:xfrm>
        </p:spPr>
        <p:txBody>
          <a:bodyPr/>
          <a:lstStyle/>
          <a:p>
            <a:r>
              <a:rPr lang="en-US" sz="2200" dirty="0"/>
              <a:t>bacteria and</a:t>
            </a:r>
            <a:endParaRPr lang="en-IN" sz="2200" dirty="0"/>
          </a:p>
        </p:txBody>
      </p:sp>
      <p:graphicFrame>
        <p:nvGraphicFramePr>
          <p:cNvPr id="29" name="Object 28">
            <a:extLst>
              <a:ext uri="{FF2B5EF4-FFF2-40B4-BE49-F238E27FC236}">
                <a16:creationId xmlns:a16="http://schemas.microsoft.com/office/drawing/2014/main" id="{48BDD287-C370-4AF1-9F65-2490A0CE6DE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66312679"/>
              </p:ext>
            </p:extLst>
          </p:nvPr>
        </p:nvGraphicFramePr>
        <p:xfrm>
          <a:off x="1973062" y="4174560"/>
          <a:ext cx="459463" cy="390544"/>
        </p:xfrm>
        <a:graphic>
          <a:graphicData uri="http://schemas.openxmlformats.org/presentationml/2006/ole">
            <mc:AlternateContent xmlns:mc="http://schemas.openxmlformats.org/markup-compatibility/2006">
              <mc:Choice xmlns:v="urn:schemas-microsoft-com:vml" Requires="v">
                <p:oleObj name="Equation" r:id="rId8" imgW="253800" imgH="215640" progId="Equation.DSMT4">
                  <p:embed/>
                </p:oleObj>
              </mc:Choice>
              <mc:Fallback>
                <p:oleObj name="Equation" r:id="rId8" imgW="253800" imgH="215640" progId="Equation.DSMT4">
                  <p:embed/>
                  <p:pic>
                    <p:nvPicPr>
                      <p:cNvPr id="0" name=""/>
                      <p:cNvPicPr/>
                      <p:nvPr/>
                    </p:nvPicPr>
                    <p:blipFill>
                      <a:blip r:embed="rId9"/>
                      <a:stretch>
                        <a:fillRect/>
                      </a:stretch>
                    </p:blipFill>
                    <p:spPr>
                      <a:xfrm>
                        <a:off x="1973062" y="4174560"/>
                        <a:ext cx="459463" cy="390544"/>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7F317EE9-DDEC-4CC6-9E6B-AD0A0751539E}"/>
              </a:ext>
            </a:extLst>
          </p:cNvPr>
          <p:cNvSpPr>
            <a:spLocks noGrp="1"/>
          </p:cNvSpPr>
          <p:nvPr>
            <p:ph idx="16"/>
          </p:nvPr>
        </p:nvSpPr>
        <p:spPr>
          <a:xfrm>
            <a:off x="2296622" y="4200887"/>
            <a:ext cx="6442414" cy="381000"/>
          </a:xfrm>
        </p:spPr>
        <p:txBody>
          <a:bodyPr/>
          <a:lstStyle/>
          <a:p>
            <a:r>
              <a:rPr lang="en-US" sz="2200" dirty="0"/>
              <a:t>different sequences of bases in the DNA of mammals.</a:t>
            </a:r>
            <a:endParaRPr lang="en-US" sz="2200" i="1" dirty="0"/>
          </a:p>
        </p:txBody>
      </p:sp>
      <p:sp>
        <p:nvSpPr>
          <p:cNvPr id="11" name="Content Placeholder 10">
            <a:extLst>
              <a:ext uri="{FF2B5EF4-FFF2-40B4-BE49-F238E27FC236}">
                <a16:creationId xmlns:a16="http://schemas.microsoft.com/office/drawing/2014/main" id="{1626EA51-93CC-4714-8BA0-90A31F4B4B09}"/>
              </a:ext>
            </a:extLst>
          </p:cNvPr>
          <p:cNvSpPr>
            <a:spLocks noGrp="1"/>
          </p:cNvSpPr>
          <p:nvPr>
            <p:ph idx="17"/>
          </p:nvPr>
        </p:nvSpPr>
        <p:spPr>
          <a:xfrm>
            <a:off x="426544" y="4547631"/>
            <a:ext cx="8229600" cy="1524000"/>
          </a:xfrm>
        </p:spPr>
        <p:txBody>
          <a:bodyPr/>
          <a:lstStyle/>
          <a:p>
            <a:pPr>
              <a:spcBef>
                <a:spcPts val="600"/>
              </a:spcBef>
            </a:pPr>
            <a:r>
              <a:rPr lang="en-US" sz="2200" dirty="0"/>
              <a:t>The human genome includes approximately </a:t>
            </a:r>
            <a:r>
              <a:rPr lang="en-US" sz="2200" dirty="0">
                <a:ea typeface="Cambria Math" pitchFamily="18" charset="0"/>
              </a:rPr>
              <a:t>23,000</a:t>
            </a:r>
            <a:r>
              <a:rPr lang="en-US" sz="2200" dirty="0"/>
              <a:t> genes, each with </a:t>
            </a:r>
            <a:r>
              <a:rPr lang="en-US" sz="2200" dirty="0">
                <a:ea typeface="Cambria Math" pitchFamily="18" charset="0"/>
              </a:rPr>
              <a:t>1,000</a:t>
            </a:r>
            <a:r>
              <a:rPr lang="en-US" sz="2200" dirty="0"/>
              <a:t> or more links.</a:t>
            </a:r>
            <a:br>
              <a:rPr lang="en-US" sz="2200" dirty="0"/>
            </a:br>
            <a:r>
              <a:rPr lang="en-US" sz="2200" dirty="0"/>
              <a:t>Biologists, mathematicians, and computer scientists all work on  determining the DNA sequence (genome) of different organisms. </a:t>
            </a:r>
          </a:p>
        </p:txBody>
      </p:sp>
      <p:sp>
        <p:nvSpPr>
          <p:cNvPr id="25" name="Slide Number Placeholder 5">
            <a:extLst>
              <a:ext uri="{FF2B5EF4-FFF2-40B4-BE49-F238E27FC236}">
                <a16:creationId xmlns:a16="http://schemas.microsoft.com/office/drawing/2014/main" id="{26807DEB-31B5-4772-A3E5-9D0FFDF7128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11</a:t>
            </a:fld>
            <a:endParaRPr lang="en-US" dirty="0">
              <a:solidFill>
                <a:schemeClr val="bg1"/>
              </a:solidFill>
            </a:endParaRPr>
          </a:p>
        </p:txBody>
      </p:sp>
    </p:spTree>
    <p:extLst>
      <p:ext uri="{BB962C8B-B14F-4D97-AF65-F5344CB8AC3E}">
        <p14:creationId xmlns:p14="http://schemas.microsoft.com/office/powerpoint/2010/main" val="1966650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4005C-415F-4923-AC21-6B26E9FEF660}"/>
              </a:ext>
            </a:extLst>
          </p:cNvPr>
          <p:cNvSpPr>
            <a:spLocks noGrp="1"/>
          </p:cNvSpPr>
          <p:nvPr>
            <p:ph type="title"/>
          </p:nvPr>
        </p:nvSpPr>
        <p:spPr/>
        <p:txBody>
          <a:bodyPr/>
          <a:lstStyle/>
          <a:p>
            <a:r>
              <a:rPr lang="en-US" dirty="0"/>
              <a:t>Basic Counting Principles: </a:t>
            </a:r>
            <a:br>
              <a:rPr lang="en-US" dirty="0"/>
            </a:br>
            <a:r>
              <a:rPr lang="en-US" dirty="0"/>
              <a:t>The Sum Rule</a:t>
            </a:r>
            <a:endParaRPr lang="en-IN" dirty="0"/>
          </a:p>
        </p:txBody>
      </p:sp>
      <p:sp>
        <p:nvSpPr>
          <p:cNvPr id="3" name="Content Placeholder 2">
            <a:extLst>
              <a:ext uri="{FF2B5EF4-FFF2-40B4-BE49-F238E27FC236}">
                <a16:creationId xmlns:a16="http://schemas.microsoft.com/office/drawing/2014/main" id="{05A03775-24ED-45E0-A57A-9F9A1F8BEC3E}"/>
              </a:ext>
            </a:extLst>
          </p:cNvPr>
          <p:cNvSpPr>
            <a:spLocks noGrp="1"/>
          </p:cNvSpPr>
          <p:nvPr>
            <p:ph idx="1"/>
          </p:nvPr>
        </p:nvSpPr>
        <p:spPr>
          <a:xfrm>
            <a:off x="304800" y="1295400"/>
            <a:ext cx="8229600" cy="533400"/>
          </a:xfrm>
        </p:spPr>
        <p:txBody>
          <a:bodyPr/>
          <a:lstStyle/>
          <a:p>
            <a:r>
              <a:rPr lang="en-US" sz="2800" b="1" dirty="0"/>
              <a:t>The Sum Rule</a:t>
            </a:r>
            <a:r>
              <a:rPr lang="en-US" sz="2800" dirty="0"/>
              <a:t>: If a task can be done either in one of</a:t>
            </a:r>
          </a:p>
        </p:txBody>
      </p:sp>
      <p:graphicFrame>
        <p:nvGraphicFramePr>
          <p:cNvPr id="16" name="Object 15">
            <a:extLst>
              <a:ext uri="{FF2B5EF4-FFF2-40B4-BE49-F238E27FC236}">
                <a16:creationId xmlns:a16="http://schemas.microsoft.com/office/drawing/2014/main" id="{12F38733-2E4B-40BE-8607-BC642EDA208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02370329"/>
              </p:ext>
            </p:extLst>
          </p:nvPr>
        </p:nvGraphicFramePr>
        <p:xfrm>
          <a:off x="7909778" y="1273928"/>
          <a:ext cx="411163" cy="569303"/>
        </p:xfrm>
        <a:graphic>
          <a:graphicData uri="http://schemas.openxmlformats.org/presentationml/2006/ole">
            <mc:AlternateContent xmlns:mc="http://schemas.openxmlformats.org/markup-compatibility/2006">
              <mc:Choice xmlns:v="urn:schemas-microsoft-com:vml" Requires="v">
                <p:oleObj name="Equation" r:id="rId2" imgW="164880" imgH="228600" progId="Equation.DSMT4">
                  <p:embed/>
                </p:oleObj>
              </mc:Choice>
              <mc:Fallback>
                <p:oleObj name="Equation" r:id="rId2" imgW="164880" imgH="228600" progId="Equation.DSMT4">
                  <p:embed/>
                  <p:pic>
                    <p:nvPicPr>
                      <p:cNvPr id="3" name="Object 2">
                        <a:extLst>
                          <a:ext uri="{FF2B5EF4-FFF2-40B4-BE49-F238E27FC236}">
                            <a16:creationId xmlns:a16="http://schemas.microsoft.com/office/drawing/2014/main" id="{95191E4E-183E-4A9B-9689-D19AAD1EBD39}"/>
                          </a:ext>
                        </a:extLst>
                      </p:cNvPr>
                      <p:cNvPicPr/>
                      <p:nvPr/>
                    </p:nvPicPr>
                    <p:blipFill>
                      <a:blip r:embed="rId3"/>
                      <a:stretch>
                        <a:fillRect/>
                      </a:stretch>
                    </p:blipFill>
                    <p:spPr>
                      <a:xfrm>
                        <a:off x="7909778" y="1273928"/>
                        <a:ext cx="411163" cy="569303"/>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DCE401C-7F45-44D3-B111-17C177D229B2}"/>
              </a:ext>
            </a:extLst>
          </p:cNvPr>
          <p:cNvSpPr>
            <a:spLocks noGrp="1"/>
          </p:cNvSpPr>
          <p:nvPr>
            <p:ph idx="10"/>
          </p:nvPr>
        </p:nvSpPr>
        <p:spPr>
          <a:xfrm>
            <a:off x="327875" y="1741525"/>
            <a:ext cx="2755777" cy="502920"/>
          </a:xfrm>
        </p:spPr>
        <p:txBody>
          <a:bodyPr/>
          <a:lstStyle/>
          <a:p>
            <a:r>
              <a:rPr lang="en-US" sz="2800" dirty="0"/>
              <a:t>ways or in one of</a:t>
            </a:r>
            <a:endParaRPr lang="en-IN" sz="2800" dirty="0"/>
          </a:p>
        </p:txBody>
      </p:sp>
      <p:graphicFrame>
        <p:nvGraphicFramePr>
          <p:cNvPr id="14" name="Object 13">
            <a:extLst>
              <a:ext uri="{FF2B5EF4-FFF2-40B4-BE49-F238E27FC236}">
                <a16:creationId xmlns:a16="http://schemas.microsoft.com/office/drawing/2014/main" id="{B244CDA7-92E3-41A5-82D4-1ABE11CAE51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41785384"/>
              </p:ext>
            </p:extLst>
          </p:nvPr>
        </p:nvGraphicFramePr>
        <p:xfrm>
          <a:off x="2986286" y="1752332"/>
          <a:ext cx="385233" cy="533400"/>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0" name=""/>
                      <p:cNvPicPr/>
                      <p:nvPr/>
                    </p:nvPicPr>
                    <p:blipFill>
                      <a:blip r:embed="rId5"/>
                      <a:stretch>
                        <a:fillRect/>
                      </a:stretch>
                    </p:blipFill>
                    <p:spPr>
                      <a:xfrm>
                        <a:off x="2986286" y="1752332"/>
                        <a:ext cx="385233" cy="5334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959D850-69E8-447C-B742-C97B577B4766}"/>
              </a:ext>
            </a:extLst>
          </p:cNvPr>
          <p:cNvSpPr>
            <a:spLocks noGrp="1"/>
          </p:cNvSpPr>
          <p:nvPr>
            <p:ph idx="11"/>
          </p:nvPr>
        </p:nvSpPr>
        <p:spPr>
          <a:xfrm>
            <a:off x="3242507" y="1734317"/>
            <a:ext cx="4038600" cy="438340"/>
          </a:xfrm>
        </p:spPr>
        <p:txBody>
          <a:bodyPr/>
          <a:lstStyle/>
          <a:p>
            <a:r>
              <a:rPr lang="en-US" sz="2800" dirty="0"/>
              <a:t>, where none of the set of</a:t>
            </a:r>
            <a:endParaRPr lang="en-IN" sz="2800" dirty="0"/>
          </a:p>
        </p:txBody>
      </p:sp>
      <p:graphicFrame>
        <p:nvGraphicFramePr>
          <p:cNvPr id="23" name="Object 22">
            <a:extLst>
              <a:ext uri="{FF2B5EF4-FFF2-40B4-BE49-F238E27FC236}">
                <a16:creationId xmlns:a16="http://schemas.microsoft.com/office/drawing/2014/main" id="{704CC228-8538-4007-B194-44239304C72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02826436"/>
              </p:ext>
            </p:extLst>
          </p:nvPr>
        </p:nvGraphicFramePr>
        <p:xfrm>
          <a:off x="7092496" y="1731069"/>
          <a:ext cx="411163" cy="569913"/>
        </p:xfrm>
        <a:graphic>
          <a:graphicData uri="http://schemas.openxmlformats.org/presentationml/2006/ole">
            <mc:AlternateContent xmlns:mc="http://schemas.openxmlformats.org/markup-compatibility/2006">
              <mc:Choice xmlns:v="urn:schemas-microsoft-com:vml" Requires="v">
                <p:oleObj name="Equation" r:id="rId6" imgW="411649" imgH="569976" progId="Equation.DSMT4">
                  <p:embed/>
                </p:oleObj>
              </mc:Choice>
              <mc:Fallback>
                <p:oleObj name="Equation" r:id="rId6" imgW="411649" imgH="569976" progId="Equation.DSMT4">
                  <p:embed/>
                  <p:pic>
                    <p:nvPicPr>
                      <p:cNvPr id="0" name=""/>
                      <p:cNvPicPr/>
                      <p:nvPr/>
                    </p:nvPicPr>
                    <p:blipFill>
                      <a:blip r:embed="rId7"/>
                      <a:stretch>
                        <a:fillRect/>
                      </a:stretch>
                    </p:blipFill>
                    <p:spPr>
                      <a:xfrm>
                        <a:off x="7092496" y="1731069"/>
                        <a:ext cx="411163" cy="569913"/>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6876941C-76C3-47FC-8A86-735064C25396}"/>
              </a:ext>
            </a:extLst>
          </p:cNvPr>
          <p:cNvSpPr>
            <a:spLocks noGrp="1"/>
          </p:cNvSpPr>
          <p:nvPr>
            <p:ph idx="12"/>
          </p:nvPr>
        </p:nvSpPr>
        <p:spPr>
          <a:xfrm>
            <a:off x="7391400" y="1711045"/>
            <a:ext cx="1334610" cy="533400"/>
          </a:xfrm>
        </p:spPr>
        <p:txBody>
          <a:bodyPr/>
          <a:lstStyle/>
          <a:p>
            <a:r>
              <a:rPr lang="en-US" sz="2800" dirty="0"/>
              <a:t>ways is</a:t>
            </a:r>
            <a:endParaRPr lang="en-IN" sz="2800" dirty="0"/>
          </a:p>
        </p:txBody>
      </p:sp>
      <p:sp>
        <p:nvSpPr>
          <p:cNvPr id="7" name="Content Placeholder 6">
            <a:extLst>
              <a:ext uri="{FF2B5EF4-FFF2-40B4-BE49-F238E27FC236}">
                <a16:creationId xmlns:a16="http://schemas.microsoft.com/office/drawing/2014/main" id="{CFFA56EB-2680-47C6-9ABF-F15A414420E2}"/>
              </a:ext>
            </a:extLst>
          </p:cNvPr>
          <p:cNvSpPr>
            <a:spLocks noGrp="1"/>
          </p:cNvSpPr>
          <p:nvPr>
            <p:ph idx="13"/>
          </p:nvPr>
        </p:nvSpPr>
        <p:spPr>
          <a:xfrm>
            <a:off x="304800" y="2133600"/>
            <a:ext cx="3543300" cy="533400"/>
          </a:xfrm>
        </p:spPr>
        <p:txBody>
          <a:bodyPr/>
          <a:lstStyle/>
          <a:p>
            <a:r>
              <a:rPr lang="en-US" sz="2800" dirty="0"/>
              <a:t>the same as any of the</a:t>
            </a:r>
          </a:p>
        </p:txBody>
      </p:sp>
      <p:graphicFrame>
        <p:nvGraphicFramePr>
          <p:cNvPr id="17" name="Object 16">
            <a:extLst>
              <a:ext uri="{FF2B5EF4-FFF2-40B4-BE49-F238E27FC236}">
                <a16:creationId xmlns:a16="http://schemas.microsoft.com/office/drawing/2014/main" id="{8B9738C3-1B92-490D-BDCF-C59EE9FE0F6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74335006"/>
              </p:ext>
            </p:extLst>
          </p:nvPr>
        </p:nvGraphicFramePr>
        <p:xfrm>
          <a:off x="3747903" y="2133029"/>
          <a:ext cx="385233" cy="533971"/>
        </p:xfrm>
        <a:graphic>
          <a:graphicData uri="http://schemas.openxmlformats.org/presentationml/2006/ole">
            <mc:AlternateContent xmlns:mc="http://schemas.openxmlformats.org/markup-compatibility/2006">
              <mc:Choice xmlns:v="urn:schemas-microsoft-com:vml" Requires="v">
                <p:oleObj name="Equation" r:id="rId8" imgW="411649" imgH="569976" progId="Equation.DSMT4">
                  <p:embed/>
                </p:oleObj>
              </mc:Choice>
              <mc:Fallback>
                <p:oleObj name="Equation" r:id="rId8" imgW="411649" imgH="569976" progId="Equation.DSMT4">
                  <p:embed/>
                  <p:pic>
                    <p:nvPicPr>
                      <p:cNvPr id="0" name=""/>
                      <p:cNvPicPr/>
                      <p:nvPr/>
                    </p:nvPicPr>
                    <p:blipFill>
                      <a:blip r:embed="rId9"/>
                      <a:stretch>
                        <a:fillRect/>
                      </a:stretch>
                    </p:blipFill>
                    <p:spPr>
                      <a:xfrm>
                        <a:off x="3747903" y="2133029"/>
                        <a:ext cx="385233" cy="533971"/>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C97500A6-3F76-4A02-9DEF-CF5C48692F59}"/>
              </a:ext>
            </a:extLst>
          </p:cNvPr>
          <p:cNvSpPr>
            <a:spLocks noGrp="1"/>
          </p:cNvSpPr>
          <p:nvPr>
            <p:ph idx="14"/>
          </p:nvPr>
        </p:nvSpPr>
        <p:spPr>
          <a:xfrm>
            <a:off x="4038600" y="2115029"/>
            <a:ext cx="3352800" cy="457199"/>
          </a:xfrm>
        </p:spPr>
        <p:txBody>
          <a:bodyPr/>
          <a:lstStyle/>
          <a:p>
            <a:r>
              <a:rPr lang="en-US" sz="2800" dirty="0"/>
              <a:t>ways, then there are</a:t>
            </a:r>
            <a:endParaRPr lang="en-IN" sz="2800" dirty="0"/>
          </a:p>
        </p:txBody>
      </p:sp>
      <p:graphicFrame>
        <p:nvGraphicFramePr>
          <p:cNvPr id="18" name="Object 17">
            <a:extLst>
              <a:ext uri="{FF2B5EF4-FFF2-40B4-BE49-F238E27FC236}">
                <a16:creationId xmlns:a16="http://schemas.microsoft.com/office/drawing/2014/main" id="{8E8AD643-3F2C-4CA4-9A17-3AE08AC671B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38282541"/>
              </p:ext>
            </p:extLst>
          </p:nvPr>
        </p:nvGraphicFramePr>
        <p:xfrm>
          <a:off x="7123004" y="2150476"/>
          <a:ext cx="1002164" cy="501082"/>
        </p:xfrm>
        <a:graphic>
          <a:graphicData uri="http://schemas.openxmlformats.org/presentationml/2006/ole">
            <mc:AlternateContent xmlns:mc="http://schemas.openxmlformats.org/markup-compatibility/2006">
              <mc:Choice xmlns:v="urn:schemas-microsoft-com:vml" Requires="v">
                <p:oleObj name="Equation" r:id="rId10" imgW="457200" imgH="228600" progId="Equation.DSMT4">
                  <p:embed/>
                </p:oleObj>
              </mc:Choice>
              <mc:Fallback>
                <p:oleObj name="Equation" r:id="rId10" imgW="457200" imgH="228600" progId="Equation.DSMT4">
                  <p:embed/>
                  <p:pic>
                    <p:nvPicPr>
                      <p:cNvPr id="6" name="Object 5">
                        <a:extLst>
                          <a:ext uri="{FF2B5EF4-FFF2-40B4-BE49-F238E27FC236}">
                            <a16:creationId xmlns:a16="http://schemas.microsoft.com/office/drawing/2014/main" id="{C1615A7D-1FB4-4387-8F2C-02E5C0FF13FE}"/>
                          </a:ext>
                        </a:extLst>
                      </p:cNvPr>
                      <p:cNvPicPr/>
                      <p:nvPr/>
                    </p:nvPicPr>
                    <p:blipFill>
                      <a:blip r:embed="rId11"/>
                      <a:stretch>
                        <a:fillRect/>
                      </a:stretch>
                    </p:blipFill>
                    <p:spPr>
                      <a:xfrm>
                        <a:off x="7123004" y="2150476"/>
                        <a:ext cx="1002164" cy="501082"/>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3F8AE20C-5E8C-48CB-B2D1-18E0FAE7399A}"/>
              </a:ext>
            </a:extLst>
          </p:cNvPr>
          <p:cNvSpPr>
            <a:spLocks noGrp="1"/>
          </p:cNvSpPr>
          <p:nvPr>
            <p:ph idx="15"/>
          </p:nvPr>
        </p:nvSpPr>
        <p:spPr>
          <a:xfrm>
            <a:off x="304800" y="2514600"/>
            <a:ext cx="8382000" cy="3867340"/>
          </a:xfrm>
        </p:spPr>
        <p:txBody>
          <a:bodyPr/>
          <a:lstStyle/>
          <a:p>
            <a:r>
              <a:rPr lang="en-US" sz="2800" dirty="0"/>
              <a:t>ways  to do the task.</a:t>
            </a:r>
            <a:br>
              <a:rPr lang="en-US" sz="2800" dirty="0"/>
            </a:br>
            <a:r>
              <a:rPr lang="en-US" sz="2800" b="1" dirty="0"/>
              <a:t>Example</a:t>
            </a:r>
            <a:r>
              <a:rPr lang="en-US" sz="2800" dirty="0"/>
              <a:t>:  The mathematics department must choose either a student or a faculty member as a representative for a university committee. How many choices are there for this representative if there are </a:t>
            </a:r>
            <a:r>
              <a:rPr lang="en-US" sz="2800" dirty="0">
                <a:ea typeface="Cambria Math" pitchFamily="18" charset="0"/>
              </a:rPr>
              <a:t>37</a:t>
            </a:r>
            <a:r>
              <a:rPr lang="en-US" sz="2800" dirty="0"/>
              <a:t> members of the mathematics faculty and </a:t>
            </a:r>
            <a:r>
              <a:rPr lang="en-US" sz="2800" dirty="0">
                <a:ea typeface="Cambria Math" pitchFamily="18" charset="0"/>
              </a:rPr>
              <a:t>83</a:t>
            </a:r>
            <a:r>
              <a:rPr lang="en-US" sz="2800" dirty="0"/>
              <a:t> mathematics majors and no one is both a faculty member and a student.</a:t>
            </a:r>
            <a:br>
              <a:rPr lang="en-US" sz="2800" dirty="0"/>
            </a:br>
            <a:r>
              <a:rPr lang="en-US" sz="2800" b="1" dirty="0"/>
              <a:t>Solution</a:t>
            </a:r>
            <a:r>
              <a:rPr lang="en-US" sz="2800" dirty="0"/>
              <a:t>: By the sum rule it follows that there are</a:t>
            </a:r>
            <a:br>
              <a:rPr lang="en-US" sz="2800" dirty="0"/>
            </a:br>
            <a:r>
              <a:rPr lang="en-US" sz="2800" dirty="0">
                <a:ea typeface="Cambria Math" pitchFamily="18" charset="0"/>
              </a:rPr>
              <a:t>37</a:t>
            </a:r>
            <a:r>
              <a:rPr lang="en-US" sz="2800" dirty="0"/>
              <a:t> + </a:t>
            </a:r>
            <a:r>
              <a:rPr lang="en-US" sz="2800" dirty="0">
                <a:ea typeface="Cambria Math" pitchFamily="18" charset="0"/>
              </a:rPr>
              <a:t>83</a:t>
            </a:r>
            <a:r>
              <a:rPr lang="en-US" sz="2800" dirty="0"/>
              <a:t> = </a:t>
            </a:r>
            <a:r>
              <a:rPr lang="en-US" sz="2800" dirty="0">
                <a:ea typeface="Cambria Math" pitchFamily="18" charset="0"/>
              </a:rPr>
              <a:t>120</a:t>
            </a:r>
            <a:r>
              <a:rPr lang="en-US" sz="2800" dirty="0"/>
              <a:t> possible ways to pick a representative.</a:t>
            </a:r>
          </a:p>
        </p:txBody>
      </p:sp>
      <p:sp>
        <p:nvSpPr>
          <p:cNvPr id="15" name="Slide Number Placeholder 5">
            <a:extLst>
              <a:ext uri="{FF2B5EF4-FFF2-40B4-BE49-F238E27FC236}">
                <a16:creationId xmlns:a16="http://schemas.microsoft.com/office/drawing/2014/main" id="{2FD12AAD-3178-4AAE-8891-674FCDB851B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12</a:t>
            </a:fld>
            <a:endParaRPr lang="en-US" dirty="0">
              <a:solidFill>
                <a:schemeClr val="bg1"/>
              </a:solidFill>
            </a:endParaRPr>
          </a:p>
        </p:txBody>
      </p:sp>
    </p:spTree>
    <p:extLst>
      <p:ext uri="{BB962C8B-B14F-4D97-AF65-F5344CB8AC3E}">
        <p14:creationId xmlns:p14="http://schemas.microsoft.com/office/powerpoint/2010/main" val="2811329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4005C-415F-4923-AC21-6B26E9FEF660}"/>
              </a:ext>
            </a:extLst>
          </p:cNvPr>
          <p:cNvSpPr>
            <a:spLocks noGrp="1"/>
          </p:cNvSpPr>
          <p:nvPr>
            <p:ph type="title"/>
          </p:nvPr>
        </p:nvSpPr>
        <p:spPr/>
        <p:txBody>
          <a:bodyPr/>
          <a:lstStyle/>
          <a:p>
            <a:r>
              <a:rPr lang="en-US" dirty="0"/>
              <a:t>The Sum Rule in terms of sets.</a:t>
            </a:r>
            <a:endParaRPr lang="en-IN" dirty="0"/>
          </a:p>
        </p:txBody>
      </p:sp>
      <p:sp>
        <p:nvSpPr>
          <p:cNvPr id="3" name="Content Placeholder 2">
            <a:extLst>
              <a:ext uri="{FF2B5EF4-FFF2-40B4-BE49-F238E27FC236}">
                <a16:creationId xmlns:a16="http://schemas.microsoft.com/office/drawing/2014/main" id="{05A03775-24ED-45E0-A57A-9F9A1F8BEC3E}"/>
              </a:ext>
            </a:extLst>
          </p:cNvPr>
          <p:cNvSpPr>
            <a:spLocks noGrp="1"/>
          </p:cNvSpPr>
          <p:nvPr>
            <p:ph idx="1"/>
          </p:nvPr>
        </p:nvSpPr>
        <p:spPr>
          <a:xfrm>
            <a:off x="469145" y="1295400"/>
            <a:ext cx="8229600" cy="533400"/>
          </a:xfrm>
        </p:spPr>
        <p:txBody>
          <a:bodyPr/>
          <a:lstStyle/>
          <a:p>
            <a:r>
              <a:rPr lang="en-US" sz="3000" dirty="0"/>
              <a:t>The sum rule can be phrased in terms of sets.</a:t>
            </a:r>
          </a:p>
        </p:txBody>
      </p:sp>
      <p:graphicFrame>
        <p:nvGraphicFramePr>
          <p:cNvPr id="16" name="Object 15">
            <a:extLst>
              <a:ext uri="{FF2B5EF4-FFF2-40B4-BE49-F238E27FC236}">
                <a16:creationId xmlns:a16="http://schemas.microsoft.com/office/drawing/2014/main" id="{24B479A5-BF49-4F4B-A10D-23FB1048C2F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62684491"/>
              </p:ext>
            </p:extLst>
          </p:nvPr>
        </p:nvGraphicFramePr>
        <p:xfrm>
          <a:off x="565150" y="1915477"/>
          <a:ext cx="2940050" cy="639762"/>
        </p:xfrm>
        <a:graphic>
          <a:graphicData uri="http://schemas.openxmlformats.org/presentationml/2006/ole">
            <mc:AlternateContent xmlns:mc="http://schemas.openxmlformats.org/markup-compatibility/2006">
              <mc:Choice xmlns:v="urn:schemas-microsoft-com:vml" Requires="v">
                <p:oleObj name="Equation" r:id="rId2" imgW="1168200" imgH="253800" progId="Equation.DSMT4">
                  <p:embed/>
                </p:oleObj>
              </mc:Choice>
              <mc:Fallback>
                <p:oleObj name="Equation" r:id="rId2" imgW="1168200" imgH="253800" progId="Equation.DSMT4">
                  <p:embed/>
                  <p:pic>
                    <p:nvPicPr>
                      <p:cNvPr id="5" name="Object 4">
                        <a:extLst>
                          <a:ext uri="{FF2B5EF4-FFF2-40B4-BE49-F238E27FC236}">
                            <a16:creationId xmlns:a16="http://schemas.microsoft.com/office/drawing/2014/main" id="{D77A704F-4E4C-4BAB-8649-70694BBF378E}"/>
                          </a:ext>
                        </a:extLst>
                      </p:cNvPr>
                      <p:cNvPicPr/>
                      <p:nvPr/>
                    </p:nvPicPr>
                    <p:blipFill>
                      <a:blip r:embed="rId3"/>
                      <a:stretch>
                        <a:fillRect/>
                      </a:stretch>
                    </p:blipFill>
                    <p:spPr>
                      <a:xfrm>
                        <a:off x="565150" y="1915477"/>
                        <a:ext cx="2940050" cy="639762"/>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DCE401C-7F45-44D3-B111-17C177D229B2}"/>
              </a:ext>
            </a:extLst>
          </p:cNvPr>
          <p:cNvSpPr>
            <a:spLocks noGrp="1"/>
          </p:cNvSpPr>
          <p:nvPr>
            <p:ph idx="10"/>
          </p:nvPr>
        </p:nvSpPr>
        <p:spPr>
          <a:xfrm>
            <a:off x="3505200" y="1905000"/>
            <a:ext cx="5257800" cy="609600"/>
          </a:xfrm>
        </p:spPr>
        <p:txBody>
          <a:bodyPr/>
          <a:lstStyle/>
          <a:p>
            <a:r>
              <a:rPr lang="en-US" sz="3000" dirty="0"/>
              <a:t>as long as </a:t>
            </a:r>
            <a:r>
              <a:rPr lang="en-US" sz="3000" i="1" dirty="0"/>
              <a:t>A</a:t>
            </a:r>
            <a:r>
              <a:rPr lang="en-US" sz="3000" dirty="0"/>
              <a:t> and </a:t>
            </a:r>
            <a:r>
              <a:rPr lang="en-US" sz="3000" i="1" dirty="0"/>
              <a:t>B</a:t>
            </a:r>
            <a:r>
              <a:rPr lang="en-US" sz="3000" dirty="0"/>
              <a:t> are disjoint</a:t>
            </a:r>
            <a:endParaRPr lang="en-IN" sz="3000" dirty="0"/>
          </a:p>
        </p:txBody>
      </p:sp>
      <p:sp>
        <p:nvSpPr>
          <p:cNvPr id="5" name="Content Placeholder 4">
            <a:extLst>
              <a:ext uri="{FF2B5EF4-FFF2-40B4-BE49-F238E27FC236}">
                <a16:creationId xmlns:a16="http://schemas.microsoft.com/office/drawing/2014/main" id="{3959D850-69E8-447C-B742-C97B577B4766}"/>
              </a:ext>
            </a:extLst>
          </p:cNvPr>
          <p:cNvSpPr>
            <a:spLocks noGrp="1"/>
          </p:cNvSpPr>
          <p:nvPr>
            <p:ph idx="11"/>
          </p:nvPr>
        </p:nvSpPr>
        <p:spPr>
          <a:xfrm>
            <a:off x="505619" y="2438400"/>
            <a:ext cx="1752600" cy="609600"/>
          </a:xfrm>
        </p:spPr>
        <p:txBody>
          <a:bodyPr/>
          <a:lstStyle/>
          <a:p>
            <a:r>
              <a:rPr lang="en-US" sz="3000" dirty="0"/>
              <a:t>sets.</a:t>
            </a:r>
            <a:endParaRPr lang="en-IN" sz="3000" dirty="0"/>
          </a:p>
        </p:txBody>
      </p:sp>
      <p:sp>
        <p:nvSpPr>
          <p:cNvPr id="6" name="Content Placeholder 5">
            <a:extLst>
              <a:ext uri="{FF2B5EF4-FFF2-40B4-BE49-F238E27FC236}">
                <a16:creationId xmlns:a16="http://schemas.microsoft.com/office/drawing/2014/main" id="{6876941C-76C3-47FC-8A86-735064C25396}"/>
              </a:ext>
            </a:extLst>
          </p:cNvPr>
          <p:cNvSpPr>
            <a:spLocks noGrp="1"/>
          </p:cNvSpPr>
          <p:nvPr>
            <p:ph idx="12"/>
          </p:nvPr>
        </p:nvSpPr>
        <p:spPr>
          <a:xfrm>
            <a:off x="484385" y="2896090"/>
            <a:ext cx="3124200" cy="548640"/>
          </a:xfrm>
        </p:spPr>
        <p:txBody>
          <a:bodyPr/>
          <a:lstStyle/>
          <a:p>
            <a:r>
              <a:rPr lang="en-US" sz="3000" dirty="0"/>
              <a:t>Or more generally,</a:t>
            </a:r>
            <a:endParaRPr lang="en-IN" sz="3000" dirty="0"/>
          </a:p>
        </p:txBody>
      </p:sp>
      <p:graphicFrame>
        <p:nvGraphicFramePr>
          <p:cNvPr id="13" name="Object 12">
            <a:extLst>
              <a:ext uri="{FF2B5EF4-FFF2-40B4-BE49-F238E27FC236}">
                <a16:creationId xmlns:a16="http://schemas.microsoft.com/office/drawing/2014/main" id="{8F134422-14A6-4958-B594-A76F75C7958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28291843"/>
              </p:ext>
            </p:extLst>
          </p:nvPr>
        </p:nvGraphicFramePr>
        <p:xfrm>
          <a:off x="1382713" y="3594100"/>
          <a:ext cx="6378575" cy="1135063"/>
        </p:xfrm>
        <a:graphic>
          <a:graphicData uri="http://schemas.openxmlformats.org/presentationml/2006/ole">
            <mc:AlternateContent xmlns:mc="http://schemas.openxmlformats.org/markup-compatibility/2006">
              <mc:Choice xmlns:v="urn:schemas-microsoft-com:vml" Requires="v">
                <p:oleObj name="Equation" r:id="rId4" imgW="2717640" imgH="482400" progId="Equation.DSMT4">
                  <p:embed/>
                </p:oleObj>
              </mc:Choice>
              <mc:Fallback>
                <p:oleObj name="Equation" r:id="rId4" imgW="2717640" imgH="482400" progId="Equation.DSMT4">
                  <p:embed/>
                  <p:pic>
                    <p:nvPicPr>
                      <p:cNvPr id="13" name="Object 12">
                        <a:extLst>
                          <a:ext uri="{FF2B5EF4-FFF2-40B4-BE49-F238E27FC236}">
                            <a16:creationId xmlns:a16="http://schemas.microsoft.com/office/drawing/2014/main" id="{8F134422-14A6-4958-B594-A76F75C79586}"/>
                          </a:ext>
                        </a:extLst>
                      </p:cNvPr>
                      <p:cNvPicPr/>
                      <p:nvPr/>
                    </p:nvPicPr>
                    <p:blipFill>
                      <a:blip r:embed="rId5"/>
                      <a:stretch>
                        <a:fillRect/>
                      </a:stretch>
                    </p:blipFill>
                    <p:spPr>
                      <a:xfrm>
                        <a:off x="1382713" y="3594100"/>
                        <a:ext cx="6378575" cy="1135063"/>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CFFA56EB-2680-47C6-9ABF-F15A414420E2}"/>
              </a:ext>
            </a:extLst>
          </p:cNvPr>
          <p:cNvSpPr>
            <a:spLocks noGrp="1"/>
          </p:cNvSpPr>
          <p:nvPr>
            <p:ph idx="13"/>
          </p:nvPr>
        </p:nvSpPr>
        <p:spPr>
          <a:xfrm>
            <a:off x="419100" y="4989324"/>
            <a:ext cx="8305800" cy="1563876"/>
          </a:xfrm>
        </p:spPr>
        <p:txBody>
          <a:bodyPr/>
          <a:lstStyle/>
          <a:p>
            <a:r>
              <a:rPr lang="en-US" sz="3000" dirty="0"/>
              <a:t>The case where the sets have elements in common will be discussed when we consider the subtraction rule and taken up fully in Chapter 8.</a:t>
            </a:r>
          </a:p>
        </p:txBody>
      </p:sp>
      <p:sp>
        <p:nvSpPr>
          <p:cNvPr id="15" name="Slide Number Placeholder 5">
            <a:extLst>
              <a:ext uri="{FF2B5EF4-FFF2-40B4-BE49-F238E27FC236}">
                <a16:creationId xmlns:a16="http://schemas.microsoft.com/office/drawing/2014/main" id="{2FD12AAD-3178-4AAE-8891-674FCDB851B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13</a:t>
            </a:fld>
            <a:endParaRPr lang="en-US" dirty="0">
              <a:solidFill>
                <a:schemeClr val="bg1"/>
              </a:solidFill>
            </a:endParaRPr>
          </a:p>
        </p:txBody>
      </p:sp>
    </p:spTree>
    <p:extLst>
      <p:ext uri="{BB962C8B-B14F-4D97-AF65-F5344CB8AC3E}">
        <p14:creationId xmlns:p14="http://schemas.microsoft.com/office/powerpoint/2010/main" val="1258675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Combining the Sum and Product Rule</a:t>
            </a:r>
          </a:p>
        </p:txBody>
      </p:sp>
      <p:sp>
        <p:nvSpPr>
          <p:cNvPr id="3" name="Content Placeholder 2"/>
          <p:cNvSpPr>
            <a:spLocks noGrp="1"/>
          </p:cNvSpPr>
          <p:nvPr>
            <p:ph idx="1"/>
          </p:nvPr>
        </p:nvSpPr>
        <p:spPr>
          <a:xfrm>
            <a:off x="457200" y="1295400"/>
            <a:ext cx="8321040" cy="4191000"/>
          </a:xfrm>
        </p:spPr>
        <p:txBody>
          <a:bodyPr/>
          <a:lstStyle/>
          <a:p>
            <a:r>
              <a:rPr lang="en-US" b="1" dirty="0"/>
              <a:t>Example</a:t>
            </a:r>
            <a:r>
              <a:rPr lang="en-US" dirty="0"/>
              <a:t>: Suppose statement labels in a programming language can be either a single letter or a letter followed by a digit. Find the number of possible labels.</a:t>
            </a:r>
          </a:p>
          <a:p>
            <a:r>
              <a:rPr lang="en-US" b="1" dirty="0"/>
              <a:t>Solution</a:t>
            </a:r>
            <a:r>
              <a:rPr lang="en-US" dirty="0"/>
              <a:t>:  Use the product rule.</a:t>
            </a:r>
            <a:br>
              <a:rPr lang="en-US" dirty="0"/>
            </a:br>
            <a:r>
              <a:rPr lang="en-US" dirty="0"/>
              <a:t>	</a:t>
            </a:r>
          </a:p>
        </p:txBody>
      </p:sp>
      <p:graphicFrame>
        <p:nvGraphicFramePr>
          <p:cNvPr id="5" name="Object 4">
            <a:extLst>
              <a:ext uri="{FF2B5EF4-FFF2-40B4-BE49-F238E27FC236}">
                <a16:creationId xmlns:a16="http://schemas.microsoft.com/office/drawing/2014/main" id="{02C180FB-91AE-4688-89E2-2DD0DCF1829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67287046"/>
              </p:ext>
            </p:extLst>
          </p:nvPr>
        </p:nvGraphicFramePr>
        <p:xfrm>
          <a:off x="990600" y="4038600"/>
          <a:ext cx="2971800" cy="540327"/>
        </p:xfrm>
        <a:graphic>
          <a:graphicData uri="http://schemas.openxmlformats.org/presentationml/2006/ole">
            <mc:AlternateContent xmlns:mc="http://schemas.openxmlformats.org/markup-compatibility/2006">
              <mc:Choice xmlns:v="urn:schemas-microsoft-com:vml" Requires="v">
                <p:oleObj name="Equation" r:id="rId2" imgW="1117440" imgH="203040" progId="Equation.DSMT4">
                  <p:embed/>
                </p:oleObj>
              </mc:Choice>
              <mc:Fallback>
                <p:oleObj name="Equation" r:id="rId2" imgW="1117440" imgH="203040" progId="Equation.DSMT4">
                  <p:embed/>
                  <p:pic>
                    <p:nvPicPr>
                      <p:cNvPr id="0" name=""/>
                      <p:cNvPicPr/>
                      <p:nvPr/>
                    </p:nvPicPr>
                    <p:blipFill>
                      <a:blip r:embed="rId3"/>
                      <a:stretch>
                        <a:fillRect/>
                      </a:stretch>
                    </p:blipFill>
                    <p:spPr>
                      <a:xfrm>
                        <a:off x="990600" y="4038600"/>
                        <a:ext cx="2971800" cy="540327"/>
                      </a:xfrm>
                      <a:prstGeom prst="rect">
                        <a:avLst/>
                      </a:prstGeom>
                    </p:spPr>
                  </p:pic>
                </p:oleObj>
              </mc:Fallback>
            </mc:AlternateContent>
          </a:graphicData>
        </a:graphic>
      </p:graphicFrame>
      <p:sp>
        <p:nvSpPr>
          <p:cNvPr id="4" name="Slide Number Placeholder 5">
            <a:extLst>
              <a:ext uri="{FF2B5EF4-FFF2-40B4-BE49-F238E27FC236}">
                <a16:creationId xmlns:a16="http://schemas.microsoft.com/office/drawing/2014/main" id="{D70C0D1F-1C58-45A2-9156-B29793AC73D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14</a:t>
            </a:fld>
            <a:endParaRPr lang="en-US" dirty="0">
              <a:solidFill>
                <a:schemeClr val="bg1"/>
              </a:solidFill>
            </a:endParaRPr>
          </a:p>
        </p:txBody>
      </p:sp>
    </p:spTree>
    <p:extLst>
      <p:ext uri="{BB962C8B-B14F-4D97-AF65-F5344CB8AC3E}">
        <p14:creationId xmlns:p14="http://schemas.microsoft.com/office/powerpoint/2010/main" val="2655548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AD2EF-3688-469F-9C29-05E4626737B1}"/>
              </a:ext>
            </a:extLst>
          </p:cNvPr>
          <p:cNvSpPr>
            <a:spLocks noGrp="1"/>
          </p:cNvSpPr>
          <p:nvPr>
            <p:ph type="title"/>
          </p:nvPr>
        </p:nvSpPr>
        <p:spPr/>
        <p:txBody>
          <a:bodyPr/>
          <a:lstStyle/>
          <a:p>
            <a:r>
              <a:rPr lang="en-US" dirty="0"/>
              <a:t>Counting Passwords</a:t>
            </a:r>
            <a:endParaRPr lang="en-IN" dirty="0"/>
          </a:p>
        </p:txBody>
      </p:sp>
      <p:sp>
        <p:nvSpPr>
          <p:cNvPr id="3" name="Content Placeholder 2">
            <a:extLst>
              <a:ext uri="{FF2B5EF4-FFF2-40B4-BE49-F238E27FC236}">
                <a16:creationId xmlns:a16="http://schemas.microsoft.com/office/drawing/2014/main" id="{33B4FC07-9040-45D2-A100-09E70D009942}"/>
              </a:ext>
            </a:extLst>
          </p:cNvPr>
          <p:cNvSpPr>
            <a:spLocks noGrp="1"/>
          </p:cNvSpPr>
          <p:nvPr>
            <p:ph idx="1"/>
          </p:nvPr>
        </p:nvSpPr>
        <p:spPr>
          <a:xfrm>
            <a:off x="457200" y="1295400"/>
            <a:ext cx="8458200" cy="2133600"/>
          </a:xfrm>
        </p:spPr>
        <p:txBody>
          <a:bodyPr/>
          <a:lstStyle/>
          <a:p>
            <a:pPr>
              <a:spcBef>
                <a:spcPts val="0"/>
              </a:spcBef>
            </a:pPr>
            <a:r>
              <a:rPr lang="en-US" sz="2000" dirty="0"/>
              <a:t>Combining the sum and product rule allows us to solve more complex problems.</a:t>
            </a:r>
            <a:br>
              <a:rPr lang="en-US" sz="2000" dirty="0"/>
            </a:br>
            <a:r>
              <a:rPr lang="en-US" sz="2000" b="1" dirty="0"/>
              <a:t>Example</a:t>
            </a:r>
            <a:r>
              <a:rPr lang="en-US" sz="2000" dirty="0"/>
              <a:t>: Each user on a computer system has a password, which is six to eight characters long, where each character is an uppercase letter or a digit. Each password must contain at least one digit. How many possible passwords are there?</a:t>
            </a:r>
          </a:p>
          <a:p>
            <a:pPr>
              <a:spcBef>
                <a:spcPts val="0"/>
              </a:spcBef>
            </a:pPr>
            <a:r>
              <a:rPr lang="en-US" sz="2000" b="1" dirty="0"/>
              <a:t>Solution</a:t>
            </a:r>
            <a:r>
              <a:rPr lang="en-US" sz="2000" dirty="0"/>
              <a:t>:  Let </a:t>
            </a:r>
            <a:r>
              <a:rPr lang="en-US" sz="2000" i="1" dirty="0"/>
              <a:t>P</a:t>
            </a:r>
            <a:r>
              <a:rPr lang="en-US" sz="2000" dirty="0"/>
              <a:t> be the total number of passwords, and let</a:t>
            </a:r>
            <a:endParaRPr lang="en-IN" sz="2000" dirty="0"/>
          </a:p>
        </p:txBody>
      </p:sp>
      <p:graphicFrame>
        <p:nvGraphicFramePr>
          <p:cNvPr id="28" name="Object 27">
            <a:extLst>
              <a:ext uri="{FF2B5EF4-FFF2-40B4-BE49-F238E27FC236}">
                <a16:creationId xmlns:a16="http://schemas.microsoft.com/office/drawing/2014/main" id="{7BD9E999-F212-4098-A19A-A92FFBC10AB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02890516"/>
              </p:ext>
            </p:extLst>
          </p:nvPr>
        </p:nvGraphicFramePr>
        <p:xfrm>
          <a:off x="6535704" y="2914456"/>
          <a:ext cx="1371600" cy="391887"/>
        </p:xfrm>
        <a:graphic>
          <a:graphicData uri="http://schemas.openxmlformats.org/presentationml/2006/ole">
            <mc:AlternateContent xmlns:mc="http://schemas.openxmlformats.org/markup-compatibility/2006">
              <mc:Choice xmlns:v="urn:schemas-microsoft-com:vml" Requires="v">
                <p:oleObj name="Equation" r:id="rId2" imgW="799920" imgH="228600" progId="Equation.DSMT4">
                  <p:embed/>
                </p:oleObj>
              </mc:Choice>
              <mc:Fallback>
                <p:oleObj name="Equation" r:id="rId2" imgW="799920" imgH="228600" progId="Equation.DSMT4">
                  <p:embed/>
                  <p:pic>
                    <p:nvPicPr>
                      <p:cNvPr id="6" name="Object 5">
                        <a:extLst>
                          <a:ext uri="{FF2B5EF4-FFF2-40B4-BE49-F238E27FC236}">
                            <a16:creationId xmlns:a16="http://schemas.microsoft.com/office/drawing/2014/main" id="{0E154B70-1E39-4220-B8D3-447EF8C0B710}"/>
                          </a:ext>
                        </a:extLst>
                      </p:cNvPr>
                      <p:cNvPicPr/>
                      <p:nvPr/>
                    </p:nvPicPr>
                    <p:blipFill>
                      <a:blip r:embed="rId3"/>
                      <a:stretch>
                        <a:fillRect/>
                      </a:stretch>
                    </p:blipFill>
                    <p:spPr>
                      <a:xfrm>
                        <a:off x="6535704" y="2914456"/>
                        <a:ext cx="1371600" cy="391887"/>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449DD686-5676-4A55-9B51-9B7B6367B955}"/>
              </a:ext>
            </a:extLst>
          </p:cNvPr>
          <p:cNvSpPr>
            <a:spLocks noGrp="1"/>
          </p:cNvSpPr>
          <p:nvPr>
            <p:ph idx="10"/>
          </p:nvPr>
        </p:nvSpPr>
        <p:spPr>
          <a:xfrm>
            <a:off x="7831104" y="2892686"/>
            <a:ext cx="914400" cy="381000"/>
          </a:xfrm>
        </p:spPr>
        <p:txBody>
          <a:bodyPr/>
          <a:lstStyle/>
          <a:p>
            <a:r>
              <a:rPr lang="en-US" sz="2000" dirty="0"/>
              <a:t>be the</a:t>
            </a:r>
            <a:endParaRPr lang="en-US" sz="2000" i="1" dirty="0"/>
          </a:p>
        </p:txBody>
      </p:sp>
      <p:sp>
        <p:nvSpPr>
          <p:cNvPr id="5" name="Content Placeholder 4">
            <a:extLst>
              <a:ext uri="{FF2B5EF4-FFF2-40B4-BE49-F238E27FC236}">
                <a16:creationId xmlns:a16="http://schemas.microsoft.com/office/drawing/2014/main" id="{16955DA9-CA8B-4419-9013-2DF1B9FEB626}"/>
              </a:ext>
            </a:extLst>
          </p:cNvPr>
          <p:cNvSpPr>
            <a:spLocks noGrp="1"/>
          </p:cNvSpPr>
          <p:nvPr>
            <p:ph idx="11"/>
          </p:nvPr>
        </p:nvSpPr>
        <p:spPr>
          <a:xfrm>
            <a:off x="457200" y="3199586"/>
            <a:ext cx="3657600" cy="762814"/>
          </a:xfrm>
        </p:spPr>
        <p:txBody>
          <a:bodyPr/>
          <a:lstStyle/>
          <a:p>
            <a:pPr>
              <a:spcBef>
                <a:spcPts val="0"/>
              </a:spcBef>
            </a:pPr>
            <a:r>
              <a:rPr lang="en-US" sz="2000" dirty="0"/>
              <a:t>passwords of length </a:t>
            </a:r>
            <a:r>
              <a:rPr lang="en-US" sz="2000" dirty="0">
                <a:ea typeface="Cambria Math" pitchFamily="18" charset="0"/>
              </a:rPr>
              <a:t>6</a:t>
            </a:r>
            <a:r>
              <a:rPr lang="en-US" sz="2000" dirty="0"/>
              <a:t>, </a:t>
            </a:r>
            <a:r>
              <a:rPr lang="en-US" sz="2000" dirty="0">
                <a:ea typeface="Cambria Math" pitchFamily="18" charset="0"/>
              </a:rPr>
              <a:t>7</a:t>
            </a:r>
            <a:r>
              <a:rPr lang="en-US" sz="2000" dirty="0"/>
              <a:t>, and 8. </a:t>
            </a:r>
          </a:p>
          <a:p>
            <a:pPr marL="342000" lvl="1">
              <a:spcBef>
                <a:spcPts val="0"/>
              </a:spcBef>
              <a:buClr>
                <a:srgbClr val="04617B"/>
              </a:buClr>
            </a:pPr>
            <a:r>
              <a:rPr lang="en-US" sz="1800" dirty="0">
                <a:latin typeface="+mn-lt"/>
              </a:rPr>
              <a:t>By the sum rule</a:t>
            </a:r>
            <a:endParaRPr lang="en-IN" sz="1600" dirty="0">
              <a:latin typeface="+mn-lt"/>
            </a:endParaRPr>
          </a:p>
        </p:txBody>
      </p:sp>
      <p:graphicFrame>
        <p:nvGraphicFramePr>
          <p:cNvPr id="29" name="Object 28">
            <a:extLst>
              <a:ext uri="{FF2B5EF4-FFF2-40B4-BE49-F238E27FC236}">
                <a16:creationId xmlns:a16="http://schemas.microsoft.com/office/drawing/2014/main" id="{DC514B62-B224-4DCF-BC64-38AB7BC5B09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90783621"/>
              </p:ext>
            </p:extLst>
          </p:nvPr>
        </p:nvGraphicFramePr>
        <p:xfrm>
          <a:off x="2362200" y="3619535"/>
          <a:ext cx="1447800" cy="342865"/>
        </p:xfrm>
        <a:graphic>
          <a:graphicData uri="http://schemas.openxmlformats.org/presentationml/2006/ole">
            <mc:AlternateContent xmlns:mc="http://schemas.openxmlformats.org/markup-compatibility/2006">
              <mc:Choice xmlns:v="urn:schemas-microsoft-com:vml" Requires="v">
                <p:oleObj name="Equation" r:id="rId4" imgW="965160" imgH="228600" progId="Equation.DSMT4">
                  <p:embed/>
                </p:oleObj>
              </mc:Choice>
              <mc:Fallback>
                <p:oleObj name="Equation" r:id="rId4" imgW="965160" imgH="228600" progId="Equation.DSMT4">
                  <p:embed/>
                  <p:pic>
                    <p:nvPicPr>
                      <p:cNvPr id="7" name="Object 6">
                        <a:extLst>
                          <a:ext uri="{FF2B5EF4-FFF2-40B4-BE49-F238E27FC236}">
                            <a16:creationId xmlns:a16="http://schemas.microsoft.com/office/drawing/2014/main" id="{865F4E37-6B9E-4436-8AB6-8A4690C8E675}"/>
                          </a:ext>
                        </a:extLst>
                      </p:cNvPr>
                      <p:cNvPicPr/>
                      <p:nvPr/>
                    </p:nvPicPr>
                    <p:blipFill>
                      <a:blip r:embed="rId5"/>
                      <a:stretch>
                        <a:fillRect/>
                      </a:stretch>
                    </p:blipFill>
                    <p:spPr>
                      <a:xfrm>
                        <a:off x="2362200" y="3619535"/>
                        <a:ext cx="1447800" cy="342865"/>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41B1A21F-9A93-4C35-83ED-5AE935EF31B4}"/>
              </a:ext>
            </a:extLst>
          </p:cNvPr>
          <p:cNvSpPr>
            <a:spLocks noGrp="1"/>
          </p:cNvSpPr>
          <p:nvPr>
            <p:ph idx="12"/>
          </p:nvPr>
        </p:nvSpPr>
        <p:spPr>
          <a:xfrm>
            <a:off x="457200" y="3921528"/>
            <a:ext cx="2057400" cy="381000"/>
          </a:xfrm>
        </p:spPr>
        <p:txBody>
          <a:bodyPr/>
          <a:lstStyle/>
          <a:p>
            <a:pPr marL="342900" indent="-342900">
              <a:buClr>
                <a:srgbClr val="04617B"/>
              </a:buClr>
              <a:buFont typeface="Arial" panose="020B0604020202020204" pitchFamily="34" charset="0"/>
              <a:buChar char="•"/>
            </a:pPr>
            <a:r>
              <a:rPr lang="en-US" sz="1800" dirty="0"/>
              <a:t>To find each of</a:t>
            </a:r>
            <a:endParaRPr lang="en-IN" sz="1800" dirty="0"/>
          </a:p>
        </p:txBody>
      </p:sp>
      <p:graphicFrame>
        <p:nvGraphicFramePr>
          <p:cNvPr id="30" name="Object 29">
            <a:extLst>
              <a:ext uri="{FF2B5EF4-FFF2-40B4-BE49-F238E27FC236}">
                <a16:creationId xmlns:a16="http://schemas.microsoft.com/office/drawing/2014/main" id="{6508E037-2403-494B-935D-88B97E82D72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37778846"/>
              </p:ext>
            </p:extLst>
          </p:nvPr>
        </p:nvGraphicFramePr>
        <p:xfrm>
          <a:off x="2255935" y="3954462"/>
          <a:ext cx="1325465" cy="356605"/>
        </p:xfrm>
        <a:graphic>
          <a:graphicData uri="http://schemas.openxmlformats.org/presentationml/2006/ole">
            <mc:AlternateContent xmlns:mc="http://schemas.openxmlformats.org/markup-compatibility/2006">
              <mc:Choice xmlns:v="urn:schemas-microsoft-com:vml" Requires="v">
                <p:oleObj name="Equation" r:id="rId6" imgW="850680" imgH="228600" progId="Equation.DSMT4">
                  <p:embed/>
                </p:oleObj>
              </mc:Choice>
              <mc:Fallback>
                <p:oleObj name="Equation" r:id="rId6" imgW="850680" imgH="228600" progId="Equation.DSMT4">
                  <p:embed/>
                  <p:pic>
                    <p:nvPicPr>
                      <p:cNvPr id="8" name="Object 7">
                        <a:extLst>
                          <a:ext uri="{FF2B5EF4-FFF2-40B4-BE49-F238E27FC236}">
                            <a16:creationId xmlns:a16="http://schemas.microsoft.com/office/drawing/2014/main" id="{116F77C1-8620-4140-BE1A-E4141586E321}"/>
                          </a:ext>
                        </a:extLst>
                      </p:cNvPr>
                      <p:cNvPicPr/>
                      <p:nvPr/>
                    </p:nvPicPr>
                    <p:blipFill>
                      <a:blip r:embed="rId7"/>
                      <a:stretch>
                        <a:fillRect/>
                      </a:stretch>
                    </p:blipFill>
                    <p:spPr>
                      <a:xfrm>
                        <a:off x="2255935" y="3954462"/>
                        <a:ext cx="1325465" cy="356605"/>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6F9BC131-CEE1-406B-A4D5-3D16ABEE3905}"/>
              </a:ext>
            </a:extLst>
          </p:cNvPr>
          <p:cNvSpPr>
            <a:spLocks noGrp="1"/>
          </p:cNvSpPr>
          <p:nvPr>
            <p:ph idx="13"/>
          </p:nvPr>
        </p:nvSpPr>
        <p:spPr>
          <a:xfrm>
            <a:off x="3512515" y="3930431"/>
            <a:ext cx="5121676" cy="381000"/>
          </a:xfrm>
        </p:spPr>
        <p:txBody>
          <a:bodyPr/>
          <a:lstStyle/>
          <a:p>
            <a:r>
              <a:rPr lang="en-US" sz="1800" dirty="0"/>
              <a:t>we find the number of passwords of the specified</a:t>
            </a:r>
            <a:endParaRPr lang="en-IN" sz="1800" dirty="0"/>
          </a:p>
        </p:txBody>
      </p:sp>
      <p:sp>
        <p:nvSpPr>
          <p:cNvPr id="8" name="Content Placeholder 7">
            <a:extLst>
              <a:ext uri="{FF2B5EF4-FFF2-40B4-BE49-F238E27FC236}">
                <a16:creationId xmlns:a16="http://schemas.microsoft.com/office/drawing/2014/main" id="{1001B595-724B-40EF-A912-D5FC2136DA06}"/>
              </a:ext>
            </a:extLst>
          </p:cNvPr>
          <p:cNvSpPr>
            <a:spLocks noGrp="1"/>
          </p:cNvSpPr>
          <p:nvPr>
            <p:ph idx="14"/>
          </p:nvPr>
        </p:nvSpPr>
        <p:spPr>
          <a:xfrm>
            <a:off x="803602" y="4191000"/>
            <a:ext cx="8074426" cy="786229"/>
          </a:xfrm>
        </p:spPr>
        <p:txBody>
          <a:bodyPr/>
          <a:lstStyle/>
          <a:p>
            <a:r>
              <a:rPr lang="en-US" sz="1800" dirty="0"/>
              <a:t>length composed of letters and digits and subtract the number composed only of letters. We find that:</a:t>
            </a:r>
            <a:endParaRPr lang="en-IN" sz="1800" dirty="0"/>
          </a:p>
        </p:txBody>
      </p:sp>
      <p:graphicFrame>
        <p:nvGraphicFramePr>
          <p:cNvPr id="31" name="Object 30">
            <a:extLst>
              <a:ext uri="{FF2B5EF4-FFF2-40B4-BE49-F238E27FC236}">
                <a16:creationId xmlns:a16="http://schemas.microsoft.com/office/drawing/2014/main" id="{E2035C87-5DC0-4767-B7EC-09A6042EBB1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31301685"/>
              </p:ext>
            </p:extLst>
          </p:nvPr>
        </p:nvGraphicFramePr>
        <p:xfrm>
          <a:off x="876300" y="4716743"/>
          <a:ext cx="1295400" cy="351609"/>
        </p:xfrm>
        <a:graphic>
          <a:graphicData uri="http://schemas.openxmlformats.org/presentationml/2006/ole">
            <mc:AlternateContent xmlns:mc="http://schemas.openxmlformats.org/markup-compatibility/2006">
              <mc:Choice xmlns:v="urn:schemas-microsoft-com:vml" Requires="v">
                <p:oleObj name="Equation" r:id="rId8" imgW="888840" imgH="241200" progId="Equation.DSMT4">
                  <p:embed/>
                </p:oleObj>
              </mc:Choice>
              <mc:Fallback>
                <p:oleObj name="Equation" r:id="rId8" imgW="888840" imgH="241200" progId="Equation.DSMT4">
                  <p:embed/>
                  <p:pic>
                    <p:nvPicPr>
                      <p:cNvPr id="9" name="Object 8">
                        <a:extLst>
                          <a:ext uri="{FF2B5EF4-FFF2-40B4-BE49-F238E27FC236}">
                            <a16:creationId xmlns:a16="http://schemas.microsoft.com/office/drawing/2014/main" id="{66531026-89F6-46A6-87A9-32BA796839E6}"/>
                          </a:ext>
                        </a:extLst>
                      </p:cNvPr>
                      <p:cNvPicPr/>
                      <p:nvPr/>
                    </p:nvPicPr>
                    <p:blipFill>
                      <a:blip r:embed="rId9"/>
                      <a:stretch>
                        <a:fillRect/>
                      </a:stretch>
                    </p:blipFill>
                    <p:spPr>
                      <a:xfrm>
                        <a:off x="876300" y="4716743"/>
                        <a:ext cx="1295400" cy="351609"/>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397BB259-C5EC-4AA0-BB9F-D7961582DF10}"/>
              </a:ext>
            </a:extLst>
          </p:cNvPr>
          <p:cNvSpPr>
            <a:spLocks noGrp="1"/>
          </p:cNvSpPr>
          <p:nvPr>
            <p:ph idx="15"/>
          </p:nvPr>
        </p:nvSpPr>
        <p:spPr>
          <a:xfrm>
            <a:off x="2169273" y="4736004"/>
            <a:ext cx="5867400" cy="381000"/>
          </a:xfrm>
        </p:spPr>
        <p:txBody>
          <a:bodyPr/>
          <a:lstStyle/>
          <a:p>
            <a:r>
              <a:rPr lang="en-US" sz="1800" dirty="0"/>
              <a:t>=</a:t>
            </a:r>
            <a:r>
              <a:rPr lang="en-US" sz="1800" dirty="0">
                <a:ea typeface="Cambria Math" pitchFamily="18" charset="0"/>
              </a:rPr>
              <a:t>2,176,782,336 </a:t>
            </a:r>
            <a:r>
              <a:rPr lang="en-US" sz="1800" dirty="0">
                <a:ea typeface="Cambria Math"/>
              </a:rPr>
              <a:t>−</a:t>
            </a:r>
            <a:r>
              <a:rPr lang="en-US" sz="1800" dirty="0"/>
              <a:t> </a:t>
            </a:r>
            <a:r>
              <a:rPr lang="en-US" sz="1800" dirty="0">
                <a:ea typeface="Cambria Math" pitchFamily="18" charset="0"/>
              </a:rPr>
              <a:t>308,915,776</a:t>
            </a:r>
            <a:r>
              <a:rPr lang="en-US" sz="1800" dirty="0"/>
              <a:t> =</a:t>
            </a:r>
            <a:r>
              <a:rPr lang="en-US" sz="1800" dirty="0">
                <a:ea typeface="Cambria Math" pitchFamily="18" charset="0"/>
              </a:rPr>
              <a:t>1,867,866,560.</a:t>
            </a:r>
            <a:endParaRPr lang="en-IN" sz="1800" dirty="0"/>
          </a:p>
        </p:txBody>
      </p:sp>
      <p:graphicFrame>
        <p:nvGraphicFramePr>
          <p:cNvPr id="32" name="Object 31">
            <a:extLst>
              <a:ext uri="{FF2B5EF4-FFF2-40B4-BE49-F238E27FC236}">
                <a16:creationId xmlns:a16="http://schemas.microsoft.com/office/drawing/2014/main" id="{BEBBBC23-1EE5-4BA4-B9AE-C74500EBA33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44073595"/>
              </p:ext>
            </p:extLst>
          </p:nvPr>
        </p:nvGraphicFramePr>
        <p:xfrm>
          <a:off x="875235" y="4983840"/>
          <a:ext cx="1525599" cy="366077"/>
        </p:xfrm>
        <a:graphic>
          <a:graphicData uri="http://schemas.openxmlformats.org/presentationml/2006/ole">
            <mc:AlternateContent xmlns:mc="http://schemas.openxmlformats.org/markup-compatibility/2006">
              <mc:Choice xmlns:v="urn:schemas-microsoft-com:vml" Requires="v">
                <p:oleObj name="Equation" r:id="rId10" imgW="1002960" imgH="241200" progId="Equation.DSMT4">
                  <p:embed/>
                </p:oleObj>
              </mc:Choice>
              <mc:Fallback>
                <p:oleObj name="Equation" r:id="rId10" imgW="1002960" imgH="241200" progId="Equation.DSMT4">
                  <p:embed/>
                  <p:pic>
                    <p:nvPicPr>
                      <p:cNvPr id="10" name="Object 9">
                        <a:extLst>
                          <a:ext uri="{FF2B5EF4-FFF2-40B4-BE49-F238E27FC236}">
                            <a16:creationId xmlns:a16="http://schemas.microsoft.com/office/drawing/2014/main" id="{EBF98D4D-356A-41D3-9A6D-A83D1D0FDFF1}"/>
                          </a:ext>
                        </a:extLst>
                      </p:cNvPr>
                      <p:cNvPicPr/>
                      <p:nvPr/>
                    </p:nvPicPr>
                    <p:blipFill>
                      <a:blip r:embed="rId11"/>
                      <a:stretch>
                        <a:fillRect/>
                      </a:stretch>
                    </p:blipFill>
                    <p:spPr>
                      <a:xfrm>
                        <a:off x="875235" y="4983840"/>
                        <a:ext cx="1525599" cy="366077"/>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7F317EE9-DDEC-4CC6-9E6B-AD0A0751539E}"/>
              </a:ext>
            </a:extLst>
          </p:cNvPr>
          <p:cNvSpPr>
            <a:spLocks noGrp="1"/>
          </p:cNvSpPr>
          <p:nvPr>
            <p:ph idx="16"/>
          </p:nvPr>
        </p:nvSpPr>
        <p:spPr>
          <a:xfrm>
            <a:off x="803602" y="5251463"/>
            <a:ext cx="6017024" cy="381000"/>
          </a:xfrm>
        </p:spPr>
        <p:txBody>
          <a:bodyPr/>
          <a:lstStyle/>
          <a:p>
            <a:r>
              <a:rPr lang="en-US" sz="1800" dirty="0">
                <a:ea typeface="Cambria Math" pitchFamily="18" charset="0"/>
              </a:rPr>
              <a:t>78,364,164,096 </a:t>
            </a:r>
            <a:r>
              <a:rPr lang="en-US" sz="1800" dirty="0">
                <a:ea typeface="Cambria Math"/>
              </a:rPr>
              <a:t>−</a:t>
            </a:r>
            <a:r>
              <a:rPr lang="en-US" sz="1800" dirty="0"/>
              <a:t> 8,</a:t>
            </a:r>
            <a:r>
              <a:rPr lang="en-US" sz="1800" dirty="0">
                <a:ea typeface="Cambria Math" pitchFamily="18" charset="0"/>
              </a:rPr>
              <a:t>031,810,176</a:t>
            </a:r>
            <a:r>
              <a:rPr lang="en-US" sz="1800" dirty="0"/>
              <a:t> =  </a:t>
            </a:r>
            <a:r>
              <a:rPr lang="en-US" sz="1800" dirty="0">
                <a:ea typeface="Cambria Math" pitchFamily="18" charset="0"/>
              </a:rPr>
              <a:t>70,332,353,920.</a:t>
            </a:r>
            <a:endParaRPr lang="en-US" sz="1800" i="1" dirty="0"/>
          </a:p>
        </p:txBody>
      </p:sp>
      <p:graphicFrame>
        <p:nvGraphicFramePr>
          <p:cNvPr id="33" name="Object 32">
            <a:extLst>
              <a:ext uri="{FF2B5EF4-FFF2-40B4-BE49-F238E27FC236}">
                <a16:creationId xmlns:a16="http://schemas.microsoft.com/office/drawing/2014/main" id="{EFAFE48B-3F92-4E07-9566-D7BB489BF75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86128313"/>
              </p:ext>
            </p:extLst>
          </p:nvPr>
        </p:nvGraphicFramePr>
        <p:xfrm>
          <a:off x="869990" y="5525486"/>
          <a:ext cx="1580194" cy="380047"/>
        </p:xfrm>
        <a:graphic>
          <a:graphicData uri="http://schemas.openxmlformats.org/presentationml/2006/ole">
            <mc:AlternateContent xmlns:mc="http://schemas.openxmlformats.org/markup-compatibility/2006">
              <mc:Choice xmlns:v="urn:schemas-microsoft-com:vml" Requires="v">
                <p:oleObj name="Equation" r:id="rId12" imgW="1002960" imgH="241200" progId="Equation.DSMT4">
                  <p:embed/>
                </p:oleObj>
              </mc:Choice>
              <mc:Fallback>
                <p:oleObj name="Equation" r:id="rId12" imgW="1002960" imgH="241200" progId="Equation.DSMT4">
                  <p:embed/>
                  <p:pic>
                    <p:nvPicPr>
                      <p:cNvPr id="0" name=""/>
                      <p:cNvPicPr/>
                      <p:nvPr/>
                    </p:nvPicPr>
                    <p:blipFill>
                      <a:blip r:embed="rId13"/>
                      <a:stretch>
                        <a:fillRect/>
                      </a:stretch>
                    </p:blipFill>
                    <p:spPr>
                      <a:xfrm>
                        <a:off x="869990" y="5525486"/>
                        <a:ext cx="1580194" cy="380047"/>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1626EA51-93CC-4714-8BA0-90A31F4B4B09}"/>
              </a:ext>
            </a:extLst>
          </p:cNvPr>
          <p:cNvSpPr>
            <a:spLocks noGrp="1"/>
          </p:cNvSpPr>
          <p:nvPr>
            <p:ph idx="17"/>
          </p:nvPr>
        </p:nvSpPr>
        <p:spPr>
          <a:xfrm>
            <a:off x="803602" y="5829538"/>
            <a:ext cx="8229600" cy="381000"/>
          </a:xfrm>
        </p:spPr>
        <p:txBody>
          <a:bodyPr/>
          <a:lstStyle/>
          <a:p>
            <a:pPr marL="0" lvl="1" indent="0">
              <a:spcBef>
                <a:spcPts val="0"/>
              </a:spcBef>
              <a:buNone/>
            </a:pPr>
            <a:r>
              <a:rPr lang="en-US" sz="1800" dirty="0">
                <a:ea typeface="Cambria Math" pitchFamily="18" charset="0"/>
              </a:rPr>
              <a:t>2,821,109,907,456 </a:t>
            </a:r>
            <a:r>
              <a:rPr lang="en-US" sz="1800" dirty="0">
                <a:ea typeface="Cambria Math"/>
              </a:rPr>
              <a:t>−</a:t>
            </a:r>
            <a:r>
              <a:rPr lang="en-US" sz="1800" dirty="0"/>
              <a:t> </a:t>
            </a:r>
            <a:r>
              <a:rPr lang="en-US" sz="1800" dirty="0">
                <a:ea typeface="Cambria Math" pitchFamily="18" charset="0"/>
              </a:rPr>
              <a:t>208,827,064,576</a:t>
            </a:r>
            <a:r>
              <a:rPr lang="en-US" sz="1800" dirty="0"/>
              <a:t> =</a:t>
            </a:r>
            <a:r>
              <a:rPr lang="en-US" sz="1800" dirty="0">
                <a:ea typeface="Cambria Math" pitchFamily="18" charset="0"/>
              </a:rPr>
              <a:t>2,612,282,842,880.</a:t>
            </a:r>
          </a:p>
        </p:txBody>
      </p:sp>
      <p:sp>
        <p:nvSpPr>
          <p:cNvPr id="12" name="Content Placeholder 11">
            <a:extLst>
              <a:ext uri="{FF2B5EF4-FFF2-40B4-BE49-F238E27FC236}">
                <a16:creationId xmlns:a16="http://schemas.microsoft.com/office/drawing/2014/main" id="{527208E6-4484-4F79-855B-EE18C467A604}"/>
              </a:ext>
            </a:extLst>
          </p:cNvPr>
          <p:cNvSpPr>
            <a:spLocks noGrp="1"/>
          </p:cNvSpPr>
          <p:nvPr>
            <p:ph idx="18"/>
          </p:nvPr>
        </p:nvSpPr>
        <p:spPr>
          <a:xfrm>
            <a:off x="457200" y="6204154"/>
            <a:ext cx="1828800" cy="381000"/>
          </a:xfrm>
        </p:spPr>
        <p:txBody>
          <a:bodyPr/>
          <a:lstStyle/>
          <a:p>
            <a:r>
              <a:rPr lang="en-US" sz="1800" dirty="0"/>
              <a:t>Consequently,</a:t>
            </a:r>
            <a:endParaRPr lang="en-IN" sz="1800" dirty="0"/>
          </a:p>
        </p:txBody>
      </p:sp>
      <p:graphicFrame>
        <p:nvGraphicFramePr>
          <p:cNvPr id="34" name="Object 33">
            <a:extLst>
              <a:ext uri="{FF2B5EF4-FFF2-40B4-BE49-F238E27FC236}">
                <a16:creationId xmlns:a16="http://schemas.microsoft.com/office/drawing/2014/main" id="{43FADC16-13F6-4617-9AC1-F3C50F83823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01259743"/>
              </p:ext>
            </p:extLst>
          </p:nvPr>
        </p:nvGraphicFramePr>
        <p:xfrm>
          <a:off x="1886281" y="6223689"/>
          <a:ext cx="1332130" cy="337537"/>
        </p:xfrm>
        <a:graphic>
          <a:graphicData uri="http://schemas.openxmlformats.org/presentationml/2006/ole">
            <mc:AlternateContent xmlns:mc="http://schemas.openxmlformats.org/markup-compatibility/2006">
              <mc:Choice xmlns:v="urn:schemas-microsoft-com:vml" Requires="v">
                <p:oleObj name="Equation" r:id="rId14" imgW="901440" imgH="228600" progId="Equation.DSMT4">
                  <p:embed/>
                </p:oleObj>
              </mc:Choice>
              <mc:Fallback>
                <p:oleObj name="Equation" r:id="rId14" imgW="901440" imgH="228600" progId="Equation.DSMT4">
                  <p:embed/>
                  <p:pic>
                    <p:nvPicPr>
                      <p:cNvPr id="11" name="Object 10">
                        <a:extLst>
                          <a:ext uri="{FF2B5EF4-FFF2-40B4-BE49-F238E27FC236}">
                            <a16:creationId xmlns:a16="http://schemas.microsoft.com/office/drawing/2014/main" id="{B605597E-CDF6-4D2F-BF69-BAD18B842AF4}"/>
                          </a:ext>
                        </a:extLst>
                      </p:cNvPr>
                      <p:cNvPicPr/>
                      <p:nvPr/>
                    </p:nvPicPr>
                    <p:blipFill>
                      <a:blip r:embed="rId15"/>
                      <a:stretch>
                        <a:fillRect/>
                      </a:stretch>
                    </p:blipFill>
                    <p:spPr>
                      <a:xfrm>
                        <a:off x="1886281" y="6223689"/>
                        <a:ext cx="1332130" cy="337537"/>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D36EAE20-569C-4A63-87A2-13EE0084D19B}"/>
              </a:ext>
            </a:extLst>
          </p:cNvPr>
          <p:cNvSpPr>
            <a:spLocks noGrp="1"/>
          </p:cNvSpPr>
          <p:nvPr>
            <p:ph idx="19"/>
          </p:nvPr>
        </p:nvSpPr>
        <p:spPr>
          <a:xfrm>
            <a:off x="3200400" y="6178569"/>
            <a:ext cx="3314700" cy="381000"/>
          </a:xfrm>
        </p:spPr>
        <p:txBody>
          <a:bodyPr/>
          <a:lstStyle/>
          <a:p>
            <a:r>
              <a:rPr lang="en-US" sz="1800" dirty="0"/>
              <a:t>= </a:t>
            </a:r>
            <a:r>
              <a:rPr lang="en-US" sz="1800" dirty="0">
                <a:ea typeface="Cambria Math" pitchFamily="18" charset="0"/>
              </a:rPr>
              <a:t>2,684,483,063,360</a:t>
            </a:r>
            <a:r>
              <a:rPr lang="en-US" sz="1800" dirty="0"/>
              <a:t>.</a:t>
            </a:r>
          </a:p>
        </p:txBody>
      </p:sp>
      <p:sp>
        <p:nvSpPr>
          <p:cNvPr id="25" name="Slide Number Placeholder 5">
            <a:extLst>
              <a:ext uri="{FF2B5EF4-FFF2-40B4-BE49-F238E27FC236}">
                <a16:creationId xmlns:a16="http://schemas.microsoft.com/office/drawing/2014/main" id="{26807DEB-31B5-4772-A3E5-9D0FFDF7128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15</a:t>
            </a:fld>
            <a:endParaRPr lang="en-US" dirty="0">
              <a:solidFill>
                <a:schemeClr val="bg1"/>
              </a:solidFill>
            </a:endParaRPr>
          </a:p>
        </p:txBody>
      </p:sp>
    </p:spTree>
    <p:extLst>
      <p:ext uri="{BB962C8B-B14F-4D97-AF65-F5344CB8AC3E}">
        <p14:creationId xmlns:p14="http://schemas.microsoft.com/office/powerpoint/2010/main" val="1112225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Addresses</a:t>
            </a:r>
          </a:p>
        </p:txBody>
      </p:sp>
      <p:sp>
        <p:nvSpPr>
          <p:cNvPr id="3" name="Content Placeholder 2"/>
          <p:cNvSpPr>
            <a:spLocks noGrp="1"/>
          </p:cNvSpPr>
          <p:nvPr>
            <p:ph idx="1"/>
          </p:nvPr>
        </p:nvSpPr>
        <p:spPr>
          <a:xfrm>
            <a:off x="457200" y="1295400"/>
            <a:ext cx="8229600" cy="346113"/>
          </a:xfrm>
        </p:spPr>
        <p:txBody>
          <a:bodyPr/>
          <a:lstStyle/>
          <a:p>
            <a:r>
              <a:rPr lang="en-US" sz="2000" dirty="0">
                <a:latin typeface="+mn-lt"/>
              </a:rPr>
              <a:t>Version </a:t>
            </a:r>
            <a:r>
              <a:rPr lang="en-US" sz="2000" dirty="0">
                <a:latin typeface="+mn-lt"/>
                <a:ea typeface="Cambria Math" pitchFamily="18" charset="0"/>
              </a:rPr>
              <a:t>4</a:t>
            </a:r>
            <a:r>
              <a:rPr lang="en-US" sz="2000" dirty="0">
                <a:latin typeface="+mn-lt"/>
              </a:rPr>
              <a:t> of the Internet Protocol (IPv</a:t>
            </a:r>
            <a:r>
              <a:rPr lang="en-US" sz="2000" dirty="0">
                <a:latin typeface="+mn-lt"/>
                <a:ea typeface="Cambria Math" pitchFamily="18" charset="0"/>
              </a:rPr>
              <a:t>4</a:t>
            </a:r>
            <a:r>
              <a:rPr lang="en-US" sz="2000" dirty="0">
                <a:latin typeface="+mn-lt"/>
              </a:rPr>
              <a:t>) uses </a:t>
            </a:r>
            <a:r>
              <a:rPr lang="en-US" sz="2000" dirty="0">
                <a:latin typeface="+mn-lt"/>
                <a:ea typeface="Cambria Math" pitchFamily="18" charset="0"/>
              </a:rPr>
              <a:t>32</a:t>
            </a:r>
            <a:r>
              <a:rPr lang="en-US" sz="2000" dirty="0">
                <a:latin typeface="+mn-lt"/>
              </a:rPr>
              <a:t> bits.</a:t>
            </a:r>
          </a:p>
        </p:txBody>
      </p:sp>
      <p:pic>
        <p:nvPicPr>
          <p:cNvPr id="10" name="Picture 3" descr="Illustration of IPv4 addressing.">
            <a:extLst>
              <a:ext uri="{FF2B5EF4-FFF2-40B4-BE49-F238E27FC236}">
                <a16:creationId xmlns:a16="http://schemas.microsoft.com/office/drawing/2014/main" id="{76DA638F-8CDC-42DE-BA09-A1F3EF198D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3042" y="1752600"/>
            <a:ext cx="5837916" cy="16002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4"/>
          <p:cNvSpPr>
            <a:spLocks noGrp="1"/>
          </p:cNvSpPr>
          <p:nvPr>
            <p:ph idx="14"/>
          </p:nvPr>
        </p:nvSpPr>
        <p:spPr>
          <a:xfrm>
            <a:off x="457200" y="3429000"/>
            <a:ext cx="8382000" cy="3048000"/>
          </a:xfrm>
        </p:spPr>
        <p:txBody>
          <a:bodyPr/>
          <a:lstStyle/>
          <a:p>
            <a:r>
              <a:rPr lang="en-US" sz="2000" b="1" dirty="0"/>
              <a:t>Class A Addresses</a:t>
            </a:r>
            <a:r>
              <a:rPr lang="en-US" sz="2000" dirty="0"/>
              <a:t>: used for the largest networks, a </a:t>
            </a:r>
            <a:r>
              <a:rPr lang="en-US" sz="2000" dirty="0">
                <a:ea typeface="Cambria Math" pitchFamily="18" charset="0"/>
              </a:rPr>
              <a:t>0</a:t>
            </a:r>
            <a:r>
              <a:rPr lang="en-US" sz="2000" dirty="0"/>
              <a:t>,followed by a </a:t>
            </a:r>
            <a:r>
              <a:rPr lang="en-US" sz="2000" dirty="0">
                <a:ea typeface="Cambria Math" pitchFamily="18" charset="0"/>
              </a:rPr>
              <a:t>7</a:t>
            </a:r>
            <a:r>
              <a:rPr lang="en-US" sz="2000" dirty="0"/>
              <a:t>-bit Net ID and a </a:t>
            </a:r>
            <a:r>
              <a:rPr lang="en-US" sz="2000" dirty="0">
                <a:ea typeface="Cambria Math" pitchFamily="18" charset="0"/>
              </a:rPr>
              <a:t>24</a:t>
            </a:r>
            <a:r>
              <a:rPr lang="en-US" sz="2000" dirty="0"/>
              <a:t>-bit Host ID.</a:t>
            </a:r>
            <a:br>
              <a:rPr lang="en-US" sz="2000" dirty="0"/>
            </a:br>
            <a:r>
              <a:rPr lang="en-US" sz="2000" b="1" dirty="0"/>
              <a:t>Class B Addresses</a:t>
            </a:r>
            <a:r>
              <a:rPr lang="en-US" sz="2000" dirty="0"/>
              <a:t>: used for the medium-sized networks, a </a:t>
            </a:r>
            <a:r>
              <a:rPr lang="en-US" sz="2000" dirty="0">
                <a:ea typeface="Cambria Math" pitchFamily="18" charset="0"/>
              </a:rPr>
              <a:t>10</a:t>
            </a:r>
            <a:r>
              <a:rPr lang="en-US" sz="2000" dirty="0"/>
              <a:t>,followed by a  </a:t>
            </a:r>
            <a:r>
              <a:rPr lang="en-US" sz="2000" dirty="0">
                <a:ea typeface="Cambria Math" pitchFamily="18" charset="0"/>
              </a:rPr>
              <a:t>14</a:t>
            </a:r>
            <a:r>
              <a:rPr lang="en-US" sz="2000" dirty="0"/>
              <a:t>-bit Net ID and a </a:t>
            </a:r>
            <a:r>
              <a:rPr lang="en-US" sz="2000" dirty="0">
                <a:ea typeface="Cambria Math" pitchFamily="18" charset="0"/>
              </a:rPr>
              <a:t>16</a:t>
            </a:r>
            <a:r>
              <a:rPr lang="en-US" sz="2000" dirty="0"/>
              <a:t>-bit Host ID.</a:t>
            </a:r>
            <a:br>
              <a:rPr lang="en-US" sz="2000" dirty="0"/>
            </a:br>
            <a:r>
              <a:rPr lang="en-US" sz="2000" b="1" dirty="0"/>
              <a:t>Class C Addresses</a:t>
            </a:r>
            <a:r>
              <a:rPr lang="en-US" sz="2000" dirty="0"/>
              <a:t>: used for the smallest networks, a </a:t>
            </a:r>
            <a:r>
              <a:rPr lang="en-US" sz="2000" dirty="0">
                <a:ea typeface="Cambria Math" pitchFamily="18" charset="0"/>
              </a:rPr>
              <a:t>110</a:t>
            </a:r>
            <a:r>
              <a:rPr lang="en-US" sz="2000" dirty="0"/>
              <a:t>,followed by a </a:t>
            </a:r>
            <a:r>
              <a:rPr lang="en-US" sz="2000" dirty="0">
                <a:ea typeface="Cambria Math" pitchFamily="18" charset="0"/>
              </a:rPr>
              <a:t>21</a:t>
            </a:r>
            <a:r>
              <a:rPr lang="en-US" sz="2000" dirty="0"/>
              <a:t>-bit Net ID and a </a:t>
            </a:r>
            <a:r>
              <a:rPr lang="en-US" sz="2000" dirty="0">
                <a:ea typeface="Cambria Math" pitchFamily="18" charset="0"/>
              </a:rPr>
              <a:t>8</a:t>
            </a:r>
            <a:r>
              <a:rPr lang="en-US" sz="2000" dirty="0"/>
              <a:t>-bit Host ID.</a:t>
            </a:r>
          </a:p>
          <a:p>
            <a:pPr marL="342000" lvl="1">
              <a:spcBef>
                <a:spcPts val="0"/>
              </a:spcBef>
              <a:spcAft>
                <a:spcPts val="0"/>
              </a:spcAft>
            </a:pPr>
            <a:r>
              <a:rPr lang="en-US" sz="1800" dirty="0"/>
              <a:t>Neither Class D nor Class E addresses are assigned as the address of a computer on the internet. Only Classes A, B, and C are available. </a:t>
            </a:r>
          </a:p>
          <a:p>
            <a:pPr marL="342000" lvl="1">
              <a:spcBef>
                <a:spcPts val="0"/>
              </a:spcBef>
              <a:spcAft>
                <a:spcPts val="0"/>
              </a:spcAft>
            </a:pPr>
            <a:r>
              <a:rPr lang="en-US" sz="1800" dirty="0">
                <a:ea typeface="Cambria Math" pitchFamily="18" charset="0"/>
              </a:rPr>
              <a:t>1111111</a:t>
            </a:r>
            <a:r>
              <a:rPr lang="en-US" sz="1800" dirty="0"/>
              <a:t> is not available as the Net ID of a Class A network.</a:t>
            </a:r>
          </a:p>
          <a:p>
            <a:pPr marL="342000" lvl="1">
              <a:spcBef>
                <a:spcPts val="0"/>
              </a:spcBef>
              <a:spcAft>
                <a:spcPts val="0"/>
              </a:spcAft>
            </a:pPr>
            <a:r>
              <a:rPr lang="en-US" sz="1800" dirty="0"/>
              <a:t>Host IDs consisting of all </a:t>
            </a:r>
            <a:r>
              <a:rPr lang="en-US" sz="1800" dirty="0">
                <a:ea typeface="Cambria Math" pitchFamily="18" charset="0"/>
              </a:rPr>
              <a:t>0</a:t>
            </a:r>
            <a:r>
              <a:rPr lang="en-US" sz="1800" dirty="0"/>
              <a:t>s and all </a:t>
            </a:r>
            <a:r>
              <a:rPr lang="en-US" sz="1800" dirty="0">
                <a:ea typeface="Cambria Math" pitchFamily="18" charset="0"/>
              </a:rPr>
              <a:t>1</a:t>
            </a:r>
            <a:r>
              <a:rPr lang="en-US" sz="1800" dirty="0"/>
              <a:t>s are not available in any network. </a:t>
            </a:r>
          </a:p>
        </p:txBody>
      </p:sp>
      <p:sp>
        <p:nvSpPr>
          <p:cNvPr id="6" name="Text Placeholder 5"/>
          <p:cNvSpPr>
            <a:spLocks noGrp="1"/>
          </p:cNvSpPr>
          <p:nvPr>
            <p:ph type="body" sz="quarter" idx="15"/>
          </p:nvPr>
        </p:nvSpPr>
        <p:spPr>
          <a:xfrm>
            <a:off x="3465513" y="6477000"/>
            <a:ext cx="2212975" cy="182563"/>
          </a:xfrm>
        </p:spPr>
        <p:txBody>
          <a:bodyPr anchor="ctr"/>
          <a:lstStyle/>
          <a:p>
            <a:r>
              <a:rPr lang="en-US" dirty="0">
                <a:hlinkClick r:id="rId3" action="ppaction://hlinksldjump"/>
              </a:rPr>
              <a:t>Access the text alternative for slide images.</a:t>
            </a:r>
            <a:endParaRPr lang="en-US" dirty="0">
              <a:hlinkClick r:id="rId4" action="ppaction://hlinksldjump"/>
            </a:endParaRPr>
          </a:p>
        </p:txBody>
      </p:sp>
      <p:sp>
        <p:nvSpPr>
          <p:cNvPr id="7" name="Slide Number Placeholder 5">
            <a:extLst>
              <a:ext uri="{FF2B5EF4-FFF2-40B4-BE49-F238E27FC236}">
                <a16:creationId xmlns:a16="http://schemas.microsoft.com/office/drawing/2014/main" id="{8C376227-E498-41E1-A25C-DD957163B40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16</a:t>
            </a:fld>
            <a:endParaRPr lang="en-US" dirty="0">
              <a:solidFill>
                <a:schemeClr val="bg1"/>
              </a:solidFill>
            </a:endParaRPr>
          </a:p>
        </p:txBody>
      </p:sp>
    </p:spTree>
    <p:extLst>
      <p:ext uri="{BB962C8B-B14F-4D97-AF65-F5344CB8AC3E}">
        <p14:creationId xmlns:p14="http://schemas.microsoft.com/office/powerpoint/2010/main" val="3936145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AD2EF-3688-469F-9C29-05E4626737B1}"/>
              </a:ext>
            </a:extLst>
          </p:cNvPr>
          <p:cNvSpPr>
            <a:spLocks noGrp="1"/>
          </p:cNvSpPr>
          <p:nvPr>
            <p:ph type="title"/>
          </p:nvPr>
        </p:nvSpPr>
        <p:spPr/>
        <p:txBody>
          <a:bodyPr/>
          <a:lstStyle/>
          <a:p>
            <a:r>
              <a:rPr lang="en-US" dirty="0"/>
              <a:t>Counting Internet Addresses</a:t>
            </a:r>
            <a:endParaRPr lang="en-IN" dirty="0"/>
          </a:p>
        </p:txBody>
      </p:sp>
      <p:sp>
        <p:nvSpPr>
          <p:cNvPr id="3" name="Content Placeholder 2">
            <a:extLst>
              <a:ext uri="{FF2B5EF4-FFF2-40B4-BE49-F238E27FC236}">
                <a16:creationId xmlns:a16="http://schemas.microsoft.com/office/drawing/2014/main" id="{33B4FC07-9040-45D2-A100-09E70D009942}"/>
              </a:ext>
            </a:extLst>
          </p:cNvPr>
          <p:cNvSpPr>
            <a:spLocks noGrp="1"/>
          </p:cNvSpPr>
          <p:nvPr>
            <p:ph idx="1"/>
          </p:nvPr>
        </p:nvSpPr>
        <p:spPr>
          <a:xfrm>
            <a:off x="457200" y="1295400"/>
            <a:ext cx="8458200" cy="1455421"/>
          </a:xfrm>
        </p:spPr>
        <p:txBody>
          <a:bodyPr/>
          <a:lstStyle/>
          <a:p>
            <a:pPr>
              <a:spcBef>
                <a:spcPts val="0"/>
              </a:spcBef>
            </a:pPr>
            <a:r>
              <a:rPr lang="en-US" sz="2200" b="1" dirty="0"/>
              <a:t>Example</a:t>
            </a:r>
            <a:r>
              <a:rPr lang="en-US" sz="2200" dirty="0"/>
              <a:t>: How many different IPv</a:t>
            </a:r>
            <a:r>
              <a:rPr lang="en-US" sz="2200" dirty="0">
                <a:ea typeface="Cambria Math" pitchFamily="18" charset="0"/>
              </a:rPr>
              <a:t>4</a:t>
            </a:r>
            <a:r>
              <a:rPr lang="en-US" sz="2200" dirty="0"/>
              <a:t> addresses are available for computers on the internet?</a:t>
            </a:r>
            <a:br>
              <a:rPr lang="en-US" sz="2200" dirty="0"/>
            </a:br>
            <a:r>
              <a:rPr lang="en-US" sz="2200" b="1" dirty="0"/>
              <a:t>Solution</a:t>
            </a:r>
            <a:r>
              <a:rPr lang="en-US" sz="2200" dirty="0"/>
              <a:t>: Use both the sum and the product rule. Let </a:t>
            </a:r>
            <a:r>
              <a:rPr lang="en-US" sz="2200" i="1" dirty="0"/>
              <a:t>x</a:t>
            </a:r>
            <a:r>
              <a:rPr lang="en-US" sz="2200" dirty="0"/>
              <a:t> be the number of available addresses, and let</a:t>
            </a:r>
            <a:endParaRPr lang="en-IN" sz="2200" dirty="0"/>
          </a:p>
        </p:txBody>
      </p:sp>
      <p:graphicFrame>
        <p:nvGraphicFramePr>
          <p:cNvPr id="37" name="Object 36">
            <a:extLst>
              <a:ext uri="{FF2B5EF4-FFF2-40B4-BE49-F238E27FC236}">
                <a16:creationId xmlns:a16="http://schemas.microsoft.com/office/drawing/2014/main" id="{92E6398A-F488-4187-8F5D-FD2709E09E5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29104178"/>
              </p:ext>
            </p:extLst>
          </p:nvPr>
        </p:nvGraphicFramePr>
        <p:xfrm>
          <a:off x="3657601" y="2319250"/>
          <a:ext cx="1523999" cy="415636"/>
        </p:xfrm>
        <a:graphic>
          <a:graphicData uri="http://schemas.openxmlformats.org/presentationml/2006/ole">
            <mc:AlternateContent xmlns:mc="http://schemas.openxmlformats.org/markup-compatibility/2006">
              <mc:Choice xmlns:v="urn:schemas-microsoft-com:vml" Requires="v">
                <p:oleObj name="Equation" r:id="rId2" imgW="838080" imgH="228600" progId="Equation.DSMT4">
                  <p:embed/>
                </p:oleObj>
              </mc:Choice>
              <mc:Fallback>
                <p:oleObj name="Equation" r:id="rId2" imgW="838080" imgH="228600" progId="Equation.DSMT4">
                  <p:embed/>
                  <p:pic>
                    <p:nvPicPr>
                      <p:cNvPr id="3" name="Object 2">
                        <a:extLst>
                          <a:ext uri="{FF2B5EF4-FFF2-40B4-BE49-F238E27FC236}">
                            <a16:creationId xmlns:a16="http://schemas.microsoft.com/office/drawing/2014/main" id="{4DD511F2-79AA-47C7-9DF9-FBB0222F372F}"/>
                          </a:ext>
                        </a:extLst>
                      </p:cNvPr>
                      <p:cNvPicPr/>
                      <p:nvPr/>
                    </p:nvPicPr>
                    <p:blipFill>
                      <a:blip r:embed="rId3"/>
                      <a:stretch>
                        <a:fillRect/>
                      </a:stretch>
                    </p:blipFill>
                    <p:spPr>
                      <a:xfrm>
                        <a:off x="3657601" y="2319250"/>
                        <a:ext cx="1523999" cy="415636"/>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449DD686-5676-4A55-9B51-9B7B6367B955}"/>
              </a:ext>
            </a:extLst>
          </p:cNvPr>
          <p:cNvSpPr>
            <a:spLocks noGrp="1"/>
          </p:cNvSpPr>
          <p:nvPr>
            <p:ph idx="10"/>
          </p:nvPr>
        </p:nvSpPr>
        <p:spPr>
          <a:xfrm>
            <a:off x="5105400" y="2297837"/>
            <a:ext cx="3264024" cy="381000"/>
          </a:xfrm>
        </p:spPr>
        <p:txBody>
          <a:bodyPr/>
          <a:lstStyle/>
          <a:p>
            <a:r>
              <a:rPr lang="en-US" sz="2200" dirty="0"/>
              <a:t>denote the number of</a:t>
            </a:r>
            <a:endParaRPr lang="en-US" sz="2200" i="1" dirty="0"/>
          </a:p>
        </p:txBody>
      </p:sp>
      <p:sp>
        <p:nvSpPr>
          <p:cNvPr id="5" name="Content Placeholder 4">
            <a:extLst>
              <a:ext uri="{FF2B5EF4-FFF2-40B4-BE49-F238E27FC236}">
                <a16:creationId xmlns:a16="http://schemas.microsoft.com/office/drawing/2014/main" id="{16955DA9-CA8B-4419-9013-2DF1B9FEB626}"/>
              </a:ext>
            </a:extLst>
          </p:cNvPr>
          <p:cNvSpPr>
            <a:spLocks noGrp="1"/>
          </p:cNvSpPr>
          <p:nvPr>
            <p:ph idx="11"/>
          </p:nvPr>
        </p:nvSpPr>
        <p:spPr>
          <a:xfrm>
            <a:off x="455812" y="2658134"/>
            <a:ext cx="6781800" cy="762814"/>
          </a:xfrm>
        </p:spPr>
        <p:txBody>
          <a:bodyPr/>
          <a:lstStyle/>
          <a:p>
            <a:pPr>
              <a:spcBef>
                <a:spcPts val="300"/>
              </a:spcBef>
            </a:pPr>
            <a:r>
              <a:rPr lang="en-US" sz="2200" dirty="0"/>
              <a:t>addresses for the respective classes.</a:t>
            </a:r>
          </a:p>
          <a:p>
            <a:pPr marL="342000" lvl="1">
              <a:spcBef>
                <a:spcPts val="300"/>
              </a:spcBef>
              <a:buClr>
                <a:srgbClr val="04617B"/>
              </a:buClr>
            </a:pPr>
            <a:r>
              <a:rPr lang="en-US" sz="2000" dirty="0">
                <a:latin typeface="+mn-lt"/>
              </a:rPr>
              <a:t>To find,</a:t>
            </a:r>
            <a:endParaRPr lang="en-IN" sz="1600" dirty="0">
              <a:latin typeface="+mn-lt"/>
            </a:endParaRPr>
          </a:p>
        </p:txBody>
      </p:sp>
      <p:graphicFrame>
        <p:nvGraphicFramePr>
          <p:cNvPr id="24" name="Object 23">
            <a:extLst>
              <a:ext uri="{FF2B5EF4-FFF2-40B4-BE49-F238E27FC236}">
                <a16:creationId xmlns:a16="http://schemas.microsoft.com/office/drawing/2014/main" id="{FDDDA780-1C03-4795-9931-01AB44913EC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68893494"/>
              </p:ext>
            </p:extLst>
          </p:nvPr>
        </p:nvGraphicFramePr>
        <p:xfrm>
          <a:off x="1666875" y="3105150"/>
          <a:ext cx="638175" cy="390525"/>
        </p:xfrm>
        <a:graphic>
          <a:graphicData uri="http://schemas.openxmlformats.org/presentationml/2006/ole">
            <mc:AlternateContent xmlns:mc="http://schemas.openxmlformats.org/markup-compatibility/2006">
              <mc:Choice xmlns:v="urn:schemas-microsoft-com:vml" Requires="v">
                <p:oleObj name="Equation" r:id="rId4" imgW="393480" imgH="241200" progId="Equation.DSMT4">
                  <p:embed/>
                </p:oleObj>
              </mc:Choice>
              <mc:Fallback>
                <p:oleObj name="Equation" r:id="rId4" imgW="393480" imgH="241200" progId="Equation.DSMT4">
                  <p:embed/>
                  <p:pic>
                    <p:nvPicPr>
                      <p:cNvPr id="3" name="Object 2">
                        <a:extLst>
                          <a:ext uri="{FF2B5EF4-FFF2-40B4-BE49-F238E27FC236}">
                            <a16:creationId xmlns:a16="http://schemas.microsoft.com/office/drawing/2014/main" id="{3B703E24-A8CC-486E-BC8D-02D4D92259D9}"/>
                          </a:ext>
                        </a:extLst>
                      </p:cNvPr>
                      <p:cNvPicPr/>
                      <p:nvPr/>
                    </p:nvPicPr>
                    <p:blipFill>
                      <a:blip r:embed="rId5"/>
                      <a:stretch>
                        <a:fillRect/>
                      </a:stretch>
                    </p:blipFill>
                    <p:spPr>
                      <a:xfrm>
                        <a:off x="1666875" y="3105150"/>
                        <a:ext cx="638175" cy="390525"/>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41B1A21F-9A93-4C35-83ED-5AE935EF31B4}"/>
              </a:ext>
            </a:extLst>
          </p:cNvPr>
          <p:cNvSpPr>
            <a:spLocks noGrp="1"/>
          </p:cNvSpPr>
          <p:nvPr>
            <p:ph idx="12"/>
          </p:nvPr>
        </p:nvSpPr>
        <p:spPr>
          <a:xfrm>
            <a:off x="2226700" y="3097747"/>
            <a:ext cx="2057400" cy="381000"/>
          </a:xfrm>
        </p:spPr>
        <p:txBody>
          <a:bodyPr/>
          <a:lstStyle/>
          <a:p>
            <a:r>
              <a:rPr lang="en-US" sz="2000" dirty="0">
                <a:ea typeface="Cambria Math"/>
              </a:rPr>
              <a:t>− 1 = 127 Net IDs.</a:t>
            </a:r>
            <a:endParaRPr lang="en-IN" sz="2000" dirty="0"/>
          </a:p>
        </p:txBody>
      </p:sp>
      <p:graphicFrame>
        <p:nvGraphicFramePr>
          <p:cNvPr id="27" name="Object 26">
            <a:extLst>
              <a:ext uri="{FF2B5EF4-FFF2-40B4-BE49-F238E27FC236}">
                <a16:creationId xmlns:a16="http://schemas.microsoft.com/office/drawing/2014/main" id="{283710A6-4487-4285-B0DA-F09309CD315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22168952"/>
              </p:ext>
            </p:extLst>
          </p:nvPr>
        </p:nvGraphicFramePr>
        <p:xfrm>
          <a:off x="4190125" y="3097747"/>
          <a:ext cx="347114" cy="306277"/>
        </p:xfrm>
        <a:graphic>
          <a:graphicData uri="http://schemas.openxmlformats.org/presentationml/2006/ole">
            <mc:AlternateContent xmlns:mc="http://schemas.openxmlformats.org/markup-compatibility/2006">
              <mc:Choice xmlns:v="urn:schemas-microsoft-com:vml" Requires="v">
                <p:oleObj name="Equation" r:id="rId6" imgW="215640" imgH="190440" progId="Equation.DSMT4">
                  <p:embed/>
                </p:oleObj>
              </mc:Choice>
              <mc:Fallback>
                <p:oleObj name="Equation" r:id="rId6" imgW="215640" imgH="190440" progId="Equation.DSMT4">
                  <p:embed/>
                  <p:pic>
                    <p:nvPicPr>
                      <p:cNvPr id="4" name="Object 3">
                        <a:extLst>
                          <a:ext uri="{FF2B5EF4-FFF2-40B4-BE49-F238E27FC236}">
                            <a16:creationId xmlns:a16="http://schemas.microsoft.com/office/drawing/2014/main" id="{7EFC3AE7-AA22-4C6A-B90E-0172128D4969}"/>
                          </a:ext>
                        </a:extLst>
                      </p:cNvPr>
                      <p:cNvPicPr/>
                      <p:nvPr/>
                    </p:nvPicPr>
                    <p:blipFill>
                      <a:blip r:embed="rId7"/>
                      <a:stretch>
                        <a:fillRect/>
                      </a:stretch>
                    </p:blipFill>
                    <p:spPr>
                      <a:xfrm>
                        <a:off x="4190125" y="3097747"/>
                        <a:ext cx="347114" cy="306277"/>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6F9BC131-CEE1-406B-A4D5-3D16ABEE3905}"/>
              </a:ext>
            </a:extLst>
          </p:cNvPr>
          <p:cNvSpPr>
            <a:spLocks noGrp="1"/>
          </p:cNvSpPr>
          <p:nvPr>
            <p:ph idx="13"/>
          </p:nvPr>
        </p:nvSpPr>
        <p:spPr>
          <a:xfrm>
            <a:off x="4403324" y="3088673"/>
            <a:ext cx="3140476" cy="381000"/>
          </a:xfrm>
        </p:spPr>
        <p:txBody>
          <a:bodyPr/>
          <a:lstStyle/>
          <a:p>
            <a:r>
              <a:rPr lang="en-US" sz="2000" dirty="0"/>
              <a:t> </a:t>
            </a:r>
            <a:r>
              <a:rPr lang="en-US" sz="2000" dirty="0">
                <a:ea typeface="Cambria Math"/>
              </a:rPr>
              <a:t>− 2 = 16,777,214 Host IDs.</a:t>
            </a:r>
            <a:endParaRPr lang="en-IN" sz="2000" dirty="0"/>
          </a:p>
        </p:txBody>
      </p:sp>
      <p:graphicFrame>
        <p:nvGraphicFramePr>
          <p:cNvPr id="31" name="Object 30">
            <a:extLst>
              <a:ext uri="{FF2B5EF4-FFF2-40B4-BE49-F238E27FC236}">
                <a16:creationId xmlns:a16="http://schemas.microsoft.com/office/drawing/2014/main" id="{BE591E6A-77EF-441D-83EC-CCAB0192014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07599862"/>
              </p:ext>
            </p:extLst>
          </p:nvPr>
        </p:nvGraphicFramePr>
        <p:xfrm>
          <a:off x="898197" y="3438020"/>
          <a:ext cx="1009083" cy="378406"/>
        </p:xfrm>
        <a:graphic>
          <a:graphicData uri="http://schemas.openxmlformats.org/presentationml/2006/ole">
            <mc:AlternateContent xmlns:mc="http://schemas.openxmlformats.org/markup-compatibility/2006">
              <mc:Choice xmlns:v="urn:schemas-microsoft-com:vml" Requires="v">
                <p:oleObj name="Equation" r:id="rId8" imgW="609480" imgH="228600" progId="Equation.DSMT4">
                  <p:embed/>
                </p:oleObj>
              </mc:Choice>
              <mc:Fallback>
                <p:oleObj name="Equation" r:id="rId8" imgW="609480" imgH="228600" progId="Equation.DSMT4">
                  <p:embed/>
                  <p:pic>
                    <p:nvPicPr>
                      <p:cNvPr id="9" name="Object 8">
                        <a:extLst>
                          <a:ext uri="{FF2B5EF4-FFF2-40B4-BE49-F238E27FC236}">
                            <a16:creationId xmlns:a16="http://schemas.microsoft.com/office/drawing/2014/main" id="{5DB27004-1C40-434C-84E2-9D1DCD8F26E3}"/>
                          </a:ext>
                        </a:extLst>
                      </p:cNvPr>
                      <p:cNvPicPr/>
                      <p:nvPr/>
                    </p:nvPicPr>
                    <p:blipFill>
                      <a:blip r:embed="rId9"/>
                      <a:stretch>
                        <a:fillRect/>
                      </a:stretch>
                    </p:blipFill>
                    <p:spPr>
                      <a:xfrm>
                        <a:off x="898197" y="3438020"/>
                        <a:ext cx="1009083" cy="378406"/>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1001B595-724B-40EF-A912-D5FC2136DA06}"/>
              </a:ext>
            </a:extLst>
          </p:cNvPr>
          <p:cNvSpPr>
            <a:spLocks noGrp="1"/>
          </p:cNvSpPr>
          <p:nvPr>
            <p:ph idx="14"/>
          </p:nvPr>
        </p:nvSpPr>
        <p:spPr>
          <a:xfrm>
            <a:off x="1807358" y="3392949"/>
            <a:ext cx="3350026" cy="495558"/>
          </a:xfrm>
        </p:spPr>
        <p:txBody>
          <a:bodyPr/>
          <a:lstStyle/>
          <a:p>
            <a:r>
              <a:rPr lang="en-US" sz="2000" dirty="0">
                <a:ea typeface="Cambria Math"/>
              </a:rPr>
              <a:t>16,777,214 = 2,130,706,178.</a:t>
            </a:r>
            <a:endParaRPr lang="en-IN" sz="2000" dirty="0"/>
          </a:p>
        </p:txBody>
      </p:sp>
      <p:sp>
        <p:nvSpPr>
          <p:cNvPr id="9" name="Content Placeholder 8">
            <a:extLst>
              <a:ext uri="{FF2B5EF4-FFF2-40B4-BE49-F238E27FC236}">
                <a16:creationId xmlns:a16="http://schemas.microsoft.com/office/drawing/2014/main" id="{397BB259-C5EC-4AA0-BB9F-D7961582DF10}"/>
              </a:ext>
            </a:extLst>
          </p:cNvPr>
          <p:cNvSpPr>
            <a:spLocks noGrp="1"/>
          </p:cNvSpPr>
          <p:nvPr>
            <p:ph idx="15"/>
          </p:nvPr>
        </p:nvSpPr>
        <p:spPr>
          <a:xfrm>
            <a:off x="457200" y="3810000"/>
            <a:ext cx="1524000" cy="381000"/>
          </a:xfrm>
        </p:spPr>
        <p:txBody>
          <a:bodyPr/>
          <a:lstStyle/>
          <a:p>
            <a:pPr marL="342900" indent="-342900">
              <a:buClr>
                <a:srgbClr val="04617B"/>
              </a:buClr>
              <a:buFont typeface="Arial" panose="020B0604020202020204" pitchFamily="34" charset="0"/>
              <a:buChar char="•"/>
            </a:pPr>
            <a:r>
              <a:rPr lang="en-US" sz="2000" dirty="0"/>
              <a:t>To find,</a:t>
            </a:r>
            <a:endParaRPr lang="en-IN" sz="2000" dirty="0"/>
          </a:p>
        </p:txBody>
      </p:sp>
      <p:graphicFrame>
        <p:nvGraphicFramePr>
          <p:cNvPr id="26" name="Object 25">
            <a:extLst>
              <a:ext uri="{FF2B5EF4-FFF2-40B4-BE49-F238E27FC236}">
                <a16:creationId xmlns:a16="http://schemas.microsoft.com/office/drawing/2014/main" id="{87E09700-BD98-4ADD-9FB0-E9A24B68122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10171033"/>
              </p:ext>
            </p:extLst>
          </p:nvPr>
        </p:nvGraphicFramePr>
        <p:xfrm>
          <a:off x="1679575" y="3802063"/>
          <a:ext cx="681038" cy="393700"/>
        </p:xfrm>
        <a:graphic>
          <a:graphicData uri="http://schemas.openxmlformats.org/presentationml/2006/ole">
            <mc:AlternateContent xmlns:mc="http://schemas.openxmlformats.org/markup-compatibility/2006">
              <mc:Choice xmlns:v="urn:schemas-microsoft-com:vml" Requires="v">
                <p:oleObj name="Equation" r:id="rId10" imgW="419040" imgH="241200" progId="Equation.DSMT4">
                  <p:embed/>
                </p:oleObj>
              </mc:Choice>
              <mc:Fallback>
                <p:oleObj name="Equation" r:id="rId10" imgW="419040" imgH="241200" progId="Equation.DSMT4">
                  <p:embed/>
                  <p:pic>
                    <p:nvPicPr>
                      <p:cNvPr id="3" name="Object 2">
                        <a:extLst>
                          <a:ext uri="{FF2B5EF4-FFF2-40B4-BE49-F238E27FC236}">
                            <a16:creationId xmlns:a16="http://schemas.microsoft.com/office/drawing/2014/main" id="{3B703E24-A8CC-486E-BC8D-02D4D92259D9}"/>
                          </a:ext>
                        </a:extLst>
                      </p:cNvPr>
                      <p:cNvPicPr/>
                      <p:nvPr/>
                    </p:nvPicPr>
                    <p:blipFill>
                      <a:blip r:embed="rId11"/>
                      <a:stretch>
                        <a:fillRect/>
                      </a:stretch>
                    </p:blipFill>
                    <p:spPr>
                      <a:xfrm>
                        <a:off x="1679575" y="3802063"/>
                        <a:ext cx="681038" cy="393700"/>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7F317EE9-DDEC-4CC6-9E6B-AD0A0751539E}"/>
              </a:ext>
            </a:extLst>
          </p:cNvPr>
          <p:cNvSpPr>
            <a:spLocks noGrp="1"/>
          </p:cNvSpPr>
          <p:nvPr>
            <p:ph idx="16"/>
          </p:nvPr>
        </p:nvSpPr>
        <p:spPr>
          <a:xfrm>
            <a:off x="2286000" y="3810000"/>
            <a:ext cx="2117324" cy="381000"/>
          </a:xfrm>
        </p:spPr>
        <p:txBody>
          <a:bodyPr/>
          <a:lstStyle/>
          <a:p>
            <a:r>
              <a:rPr lang="en-US" sz="2000" dirty="0">
                <a:ea typeface="Cambria Math"/>
              </a:rPr>
              <a:t>= 16,384 Net IDs.</a:t>
            </a:r>
            <a:endParaRPr lang="en-US" sz="2000" i="1" dirty="0"/>
          </a:p>
        </p:txBody>
      </p:sp>
      <p:graphicFrame>
        <p:nvGraphicFramePr>
          <p:cNvPr id="23" name="Object 22">
            <a:extLst>
              <a:ext uri="{FF2B5EF4-FFF2-40B4-BE49-F238E27FC236}">
                <a16:creationId xmlns:a16="http://schemas.microsoft.com/office/drawing/2014/main" id="{2CD95F98-6893-4009-BF13-3E8B588A331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99273317"/>
              </p:ext>
            </p:extLst>
          </p:nvPr>
        </p:nvGraphicFramePr>
        <p:xfrm>
          <a:off x="4186450" y="3819284"/>
          <a:ext cx="329621" cy="309020"/>
        </p:xfrm>
        <a:graphic>
          <a:graphicData uri="http://schemas.openxmlformats.org/presentationml/2006/ole">
            <mc:AlternateContent xmlns:mc="http://schemas.openxmlformats.org/markup-compatibility/2006">
              <mc:Choice xmlns:v="urn:schemas-microsoft-com:vml" Requires="v">
                <p:oleObj name="Equation" r:id="rId12" imgW="203040" imgH="190440" progId="Equation.DSMT4">
                  <p:embed/>
                </p:oleObj>
              </mc:Choice>
              <mc:Fallback>
                <p:oleObj name="Equation" r:id="rId12" imgW="203040" imgH="190440" progId="Equation.DSMT4">
                  <p:embed/>
                  <p:pic>
                    <p:nvPicPr>
                      <p:cNvPr id="0" name=""/>
                      <p:cNvPicPr/>
                      <p:nvPr/>
                    </p:nvPicPr>
                    <p:blipFill>
                      <a:blip r:embed="rId13"/>
                      <a:stretch>
                        <a:fillRect/>
                      </a:stretch>
                    </p:blipFill>
                    <p:spPr>
                      <a:xfrm>
                        <a:off x="4186450" y="3819284"/>
                        <a:ext cx="329621" cy="30902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1626EA51-93CC-4714-8BA0-90A31F4B4B09}"/>
              </a:ext>
            </a:extLst>
          </p:cNvPr>
          <p:cNvSpPr>
            <a:spLocks noGrp="1"/>
          </p:cNvSpPr>
          <p:nvPr>
            <p:ph idx="17"/>
          </p:nvPr>
        </p:nvSpPr>
        <p:spPr>
          <a:xfrm>
            <a:off x="4419600" y="3810000"/>
            <a:ext cx="2819400" cy="381000"/>
          </a:xfrm>
        </p:spPr>
        <p:txBody>
          <a:bodyPr/>
          <a:lstStyle/>
          <a:p>
            <a:r>
              <a:rPr lang="en-US" sz="2000" dirty="0">
                <a:ea typeface="Cambria Math"/>
              </a:rPr>
              <a:t>− 2 = 16,534 Host IDs.</a:t>
            </a:r>
            <a:endParaRPr lang="en-US" sz="2000" dirty="0"/>
          </a:p>
        </p:txBody>
      </p:sp>
      <p:graphicFrame>
        <p:nvGraphicFramePr>
          <p:cNvPr id="32" name="Object 31">
            <a:extLst>
              <a:ext uri="{FF2B5EF4-FFF2-40B4-BE49-F238E27FC236}">
                <a16:creationId xmlns:a16="http://schemas.microsoft.com/office/drawing/2014/main" id="{5F90E5EF-2228-4616-BCEA-0557927E11C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8653372"/>
              </p:ext>
            </p:extLst>
          </p:nvPr>
        </p:nvGraphicFramePr>
        <p:xfrm>
          <a:off x="896575" y="4147883"/>
          <a:ext cx="488696" cy="382457"/>
        </p:xfrm>
        <a:graphic>
          <a:graphicData uri="http://schemas.openxmlformats.org/presentationml/2006/ole">
            <mc:AlternateContent xmlns:mc="http://schemas.openxmlformats.org/markup-compatibility/2006">
              <mc:Choice xmlns:v="urn:schemas-microsoft-com:vml" Requires="v">
                <p:oleObj name="Equation" r:id="rId14" imgW="291960" imgH="228600" progId="Equation.DSMT4">
                  <p:embed/>
                </p:oleObj>
              </mc:Choice>
              <mc:Fallback>
                <p:oleObj name="Equation" r:id="rId14" imgW="291960" imgH="228600" progId="Equation.DSMT4">
                  <p:embed/>
                  <p:pic>
                    <p:nvPicPr>
                      <p:cNvPr id="10" name="Object 9">
                        <a:extLst>
                          <a:ext uri="{FF2B5EF4-FFF2-40B4-BE49-F238E27FC236}">
                            <a16:creationId xmlns:a16="http://schemas.microsoft.com/office/drawing/2014/main" id="{145C03C0-0BC0-4A71-96B1-87B038ADBD83}"/>
                          </a:ext>
                        </a:extLst>
                      </p:cNvPr>
                      <p:cNvPicPr/>
                      <p:nvPr/>
                    </p:nvPicPr>
                    <p:blipFill>
                      <a:blip r:embed="rId15"/>
                      <a:stretch>
                        <a:fillRect/>
                      </a:stretch>
                    </p:blipFill>
                    <p:spPr>
                      <a:xfrm>
                        <a:off x="896575" y="4147883"/>
                        <a:ext cx="488696" cy="382457"/>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527208E6-4484-4F79-855B-EE18C467A604}"/>
              </a:ext>
            </a:extLst>
          </p:cNvPr>
          <p:cNvSpPr>
            <a:spLocks noGrp="1"/>
          </p:cNvSpPr>
          <p:nvPr>
            <p:ph idx="18"/>
          </p:nvPr>
        </p:nvSpPr>
        <p:spPr>
          <a:xfrm>
            <a:off x="1277665" y="4117628"/>
            <a:ext cx="1202924" cy="381000"/>
          </a:xfrm>
        </p:spPr>
        <p:txBody>
          <a:bodyPr/>
          <a:lstStyle/>
          <a:p>
            <a:pPr marL="0" lvl="1" indent="0">
              <a:spcBef>
                <a:spcPts val="300"/>
              </a:spcBef>
              <a:buNone/>
            </a:pPr>
            <a:r>
              <a:rPr lang="en-US" sz="2000" dirty="0">
                <a:ea typeface="Cambria Math"/>
              </a:rPr>
              <a:t>16,384</a:t>
            </a:r>
            <a:endParaRPr lang="en-US" sz="2000" dirty="0">
              <a:latin typeface="+mn-lt"/>
            </a:endParaRPr>
          </a:p>
        </p:txBody>
      </p:sp>
      <p:graphicFrame>
        <p:nvGraphicFramePr>
          <p:cNvPr id="33" name="Object 32">
            <a:extLst>
              <a:ext uri="{FF2B5EF4-FFF2-40B4-BE49-F238E27FC236}">
                <a16:creationId xmlns:a16="http://schemas.microsoft.com/office/drawing/2014/main" id="{548326E3-AAE9-4617-9DBA-73E9C88111F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49192929"/>
              </p:ext>
            </p:extLst>
          </p:nvPr>
        </p:nvGraphicFramePr>
        <p:xfrm>
          <a:off x="2134258" y="4245493"/>
          <a:ext cx="155815" cy="207752"/>
        </p:xfrm>
        <a:graphic>
          <a:graphicData uri="http://schemas.openxmlformats.org/presentationml/2006/ole">
            <mc:AlternateContent xmlns:mc="http://schemas.openxmlformats.org/markup-compatibility/2006">
              <mc:Choice xmlns:v="urn:schemas-microsoft-com:vml" Requires="v">
                <p:oleObj name="Equation" r:id="rId16" imgW="75960" imgH="101520" progId="Equation.DSMT4">
                  <p:embed/>
                </p:oleObj>
              </mc:Choice>
              <mc:Fallback>
                <p:oleObj name="Equation" r:id="rId16" imgW="75960" imgH="101520" progId="Equation.DSMT4">
                  <p:embed/>
                  <p:pic>
                    <p:nvPicPr>
                      <p:cNvPr id="0" name=""/>
                      <p:cNvPicPr/>
                      <p:nvPr/>
                    </p:nvPicPr>
                    <p:blipFill>
                      <a:blip r:embed="rId17"/>
                      <a:stretch>
                        <a:fillRect/>
                      </a:stretch>
                    </p:blipFill>
                    <p:spPr>
                      <a:xfrm>
                        <a:off x="2134258" y="4245493"/>
                        <a:ext cx="155815" cy="207752"/>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D36EAE20-569C-4A63-87A2-13EE0084D19B}"/>
              </a:ext>
            </a:extLst>
          </p:cNvPr>
          <p:cNvSpPr>
            <a:spLocks noGrp="1"/>
          </p:cNvSpPr>
          <p:nvPr>
            <p:ph idx="19"/>
          </p:nvPr>
        </p:nvSpPr>
        <p:spPr>
          <a:xfrm>
            <a:off x="2180965" y="4123414"/>
            <a:ext cx="3314700" cy="381000"/>
          </a:xfrm>
        </p:spPr>
        <p:txBody>
          <a:bodyPr/>
          <a:lstStyle/>
          <a:p>
            <a:r>
              <a:rPr lang="en-US" sz="2000" dirty="0">
                <a:ea typeface="Cambria Math"/>
              </a:rPr>
              <a:t>16, 534 = 1,073,709,056.</a:t>
            </a:r>
            <a:endParaRPr lang="en-US" sz="2000" dirty="0"/>
          </a:p>
        </p:txBody>
      </p:sp>
      <p:sp>
        <p:nvSpPr>
          <p:cNvPr id="14" name="Content Placeholder 13">
            <a:extLst>
              <a:ext uri="{FF2B5EF4-FFF2-40B4-BE49-F238E27FC236}">
                <a16:creationId xmlns:a16="http://schemas.microsoft.com/office/drawing/2014/main" id="{2B8BC228-938E-49F9-98EF-A1CB8C56DF70}"/>
              </a:ext>
            </a:extLst>
          </p:cNvPr>
          <p:cNvSpPr>
            <a:spLocks noGrp="1"/>
          </p:cNvSpPr>
          <p:nvPr>
            <p:ph idx="20"/>
          </p:nvPr>
        </p:nvSpPr>
        <p:spPr>
          <a:xfrm>
            <a:off x="464344" y="4539849"/>
            <a:ext cx="1447800" cy="381000"/>
          </a:xfrm>
        </p:spPr>
        <p:txBody>
          <a:bodyPr/>
          <a:lstStyle/>
          <a:p>
            <a:pPr marL="342900" indent="-342900">
              <a:buClr>
                <a:srgbClr val="04617B"/>
              </a:buClr>
              <a:buFont typeface="Arial" panose="020B0604020202020204" pitchFamily="34" charset="0"/>
              <a:buChar char="•"/>
            </a:pPr>
            <a:r>
              <a:rPr lang="en-US" sz="2000" dirty="0"/>
              <a:t>To find,</a:t>
            </a:r>
            <a:endParaRPr lang="en-IN" sz="2000" dirty="0"/>
          </a:p>
        </p:txBody>
      </p:sp>
      <p:graphicFrame>
        <p:nvGraphicFramePr>
          <p:cNvPr id="28" name="Object 27">
            <a:extLst>
              <a:ext uri="{FF2B5EF4-FFF2-40B4-BE49-F238E27FC236}">
                <a16:creationId xmlns:a16="http://schemas.microsoft.com/office/drawing/2014/main" id="{5F9E4E6F-ED5C-4B2F-8467-0630B8FFEA7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63398456"/>
              </p:ext>
            </p:extLst>
          </p:nvPr>
        </p:nvGraphicFramePr>
        <p:xfrm>
          <a:off x="1668871" y="4537586"/>
          <a:ext cx="705165" cy="406901"/>
        </p:xfrm>
        <a:graphic>
          <a:graphicData uri="http://schemas.openxmlformats.org/presentationml/2006/ole">
            <mc:AlternateContent xmlns:mc="http://schemas.openxmlformats.org/markup-compatibility/2006">
              <mc:Choice xmlns:v="urn:schemas-microsoft-com:vml" Requires="v">
                <p:oleObj name="Equation" r:id="rId18" imgW="419040" imgH="241200" progId="Equation.DSMT4">
                  <p:embed/>
                </p:oleObj>
              </mc:Choice>
              <mc:Fallback>
                <p:oleObj name="Equation" r:id="rId18" imgW="419040" imgH="241200" progId="Equation.DSMT4">
                  <p:embed/>
                  <p:pic>
                    <p:nvPicPr>
                      <p:cNvPr id="0" name=""/>
                      <p:cNvPicPr/>
                      <p:nvPr/>
                    </p:nvPicPr>
                    <p:blipFill>
                      <a:blip r:embed="rId19"/>
                      <a:stretch>
                        <a:fillRect/>
                      </a:stretch>
                    </p:blipFill>
                    <p:spPr>
                      <a:xfrm>
                        <a:off x="1668871" y="4537586"/>
                        <a:ext cx="705165" cy="406901"/>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CD29261C-5801-4E34-B59E-4048F9B24577}"/>
              </a:ext>
            </a:extLst>
          </p:cNvPr>
          <p:cNvSpPr>
            <a:spLocks noGrp="1"/>
          </p:cNvSpPr>
          <p:nvPr>
            <p:ph idx="21"/>
          </p:nvPr>
        </p:nvSpPr>
        <p:spPr>
          <a:xfrm>
            <a:off x="2300609" y="4524396"/>
            <a:ext cx="2290162" cy="381000"/>
          </a:xfrm>
        </p:spPr>
        <p:txBody>
          <a:bodyPr/>
          <a:lstStyle/>
          <a:p>
            <a:r>
              <a:rPr lang="en-US" sz="2000" dirty="0">
                <a:ea typeface="Cambria Math"/>
              </a:rPr>
              <a:t>= 2,097,152 Net IDs.</a:t>
            </a:r>
            <a:endParaRPr lang="en-IN" sz="2000" dirty="0"/>
          </a:p>
        </p:txBody>
      </p:sp>
      <p:graphicFrame>
        <p:nvGraphicFramePr>
          <p:cNvPr id="29" name="Object 28">
            <a:extLst>
              <a:ext uri="{FF2B5EF4-FFF2-40B4-BE49-F238E27FC236}">
                <a16:creationId xmlns:a16="http://schemas.microsoft.com/office/drawing/2014/main" id="{3B02D453-DEFA-4933-8E9C-BCFA6EE3738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81764515"/>
              </p:ext>
            </p:extLst>
          </p:nvPr>
        </p:nvGraphicFramePr>
        <p:xfrm>
          <a:off x="4495800" y="4515992"/>
          <a:ext cx="287259" cy="331453"/>
        </p:xfrm>
        <a:graphic>
          <a:graphicData uri="http://schemas.openxmlformats.org/presentationml/2006/ole">
            <mc:AlternateContent xmlns:mc="http://schemas.openxmlformats.org/markup-compatibility/2006">
              <mc:Choice xmlns:v="urn:schemas-microsoft-com:vml" Requires="v">
                <p:oleObj name="Equation" r:id="rId20" imgW="164880" imgH="190440" progId="Equation.DSMT4">
                  <p:embed/>
                </p:oleObj>
              </mc:Choice>
              <mc:Fallback>
                <p:oleObj name="Equation" r:id="rId20" imgW="164880" imgH="190440" progId="Equation.DSMT4">
                  <p:embed/>
                  <p:pic>
                    <p:nvPicPr>
                      <p:cNvPr id="0" name=""/>
                      <p:cNvPicPr/>
                      <p:nvPr/>
                    </p:nvPicPr>
                    <p:blipFill>
                      <a:blip r:embed="rId21"/>
                      <a:stretch>
                        <a:fillRect/>
                      </a:stretch>
                    </p:blipFill>
                    <p:spPr>
                      <a:xfrm>
                        <a:off x="4495800" y="4515992"/>
                        <a:ext cx="287259" cy="331453"/>
                      </a:xfrm>
                      <a:prstGeom prst="rect">
                        <a:avLst/>
                      </a:prstGeom>
                    </p:spPr>
                  </p:pic>
                </p:oleObj>
              </mc:Fallback>
            </mc:AlternateContent>
          </a:graphicData>
        </a:graphic>
      </p:graphicFrame>
      <p:sp>
        <p:nvSpPr>
          <p:cNvPr id="16" name="Content Placeholder 15">
            <a:extLst>
              <a:ext uri="{FF2B5EF4-FFF2-40B4-BE49-F238E27FC236}">
                <a16:creationId xmlns:a16="http://schemas.microsoft.com/office/drawing/2014/main" id="{43C1D363-C925-4361-9B46-32F2746AF176}"/>
              </a:ext>
            </a:extLst>
          </p:cNvPr>
          <p:cNvSpPr>
            <a:spLocks noGrp="1"/>
          </p:cNvSpPr>
          <p:nvPr>
            <p:ph idx="22"/>
          </p:nvPr>
        </p:nvSpPr>
        <p:spPr>
          <a:xfrm>
            <a:off x="4701835" y="4512391"/>
            <a:ext cx="3314700" cy="381000"/>
          </a:xfrm>
        </p:spPr>
        <p:txBody>
          <a:bodyPr/>
          <a:lstStyle/>
          <a:p>
            <a:r>
              <a:rPr lang="en-US" sz="2000" dirty="0">
                <a:ea typeface="Cambria Math"/>
              </a:rPr>
              <a:t>− 2 = 254 Host IDs.</a:t>
            </a:r>
            <a:endParaRPr lang="en-IN" sz="2000" dirty="0"/>
          </a:p>
        </p:txBody>
      </p:sp>
      <p:graphicFrame>
        <p:nvGraphicFramePr>
          <p:cNvPr id="34" name="Object 33">
            <a:extLst>
              <a:ext uri="{FF2B5EF4-FFF2-40B4-BE49-F238E27FC236}">
                <a16:creationId xmlns:a16="http://schemas.microsoft.com/office/drawing/2014/main" id="{557651B6-EE35-4608-90F9-35A1E8355EF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22541230"/>
              </p:ext>
            </p:extLst>
          </p:nvPr>
        </p:nvGraphicFramePr>
        <p:xfrm>
          <a:off x="877472" y="4868708"/>
          <a:ext cx="277199" cy="383814"/>
        </p:xfrm>
        <a:graphic>
          <a:graphicData uri="http://schemas.openxmlformats.org/presentationml/2006/ole">
            <mc:AlternateContent xmlns:mc="http://schemas.openxmlformats.org/markup-compatibility/2006">
              <mc:Choice xmlns:v="urn:schemas-microsoft-com:vml" Requires="v">
                <p:oleObj name="Equation" r:id="rId22" imgW="164880" imgH="228600" progId="Equation.DSMT4">
                  <p:embed/>
                </p:oleObj>
              </mc:Choice>
              <mc:Fallback>
                <p:oleObj name="Equation" r:id="rId22" imgW="164880" imgH="228600" progId="Equation.DSMT4">
                  <p:embed/>
                  <p:pic>
                    <p:nvPicPr>
                      <p:cNvPr id="0" name=""/>
                      <p:cNvPicPr/>
                      <p:nvPr/>
                    </p:nvPicPr>
                    <p:blipFill>
                      <a:blip r:embed="rId23"/>
                      <a:stretch>
                        <a:fillRect/>
                      </a:stretch>
                    </p:blipFill>
                    <p:spPr>
                      <a:xfrm>
                        <a:off x="877472" y="4868708"/>
                        <a:ext cx="277199" cy="383814"/>
                      </a:xfrm>
                      <a:prstGeom prst="rect">
                        <a:avLst/>
                      </a:prstGeom>
                    </p:spPr>
                  </p:pic>
                </p:oleObj>
              </mc:Fallback>
            </mc:AlternateContent>
          </a:graphicData>
        </a:graphic>
      </p:graphicFrame>
      <p:sp>
        <p:nvSpPr>
          <p:cNvPr id="17" name="Content Placeholder 16">
            <a:extLst>
              <a:ext uri="{FF2B5EF4-FFF2-40B4-BE49-F238E27FC236}">
                <a16:creationId xmlns:a16="http://schemas.microsoft.com/office/drawing/2014/main" id="{EEDD098C-F972-46F2-BF59-336896D556DA}"/>
              </a:ext>
            </a:extLst>
          </p:cNvPr>
          <p:cNvSpPr>
            <a:spLocks noGrp="1"/>
          </p:cNvSpPr>
          <p:nvPr>
            <p:ph idx="23"/>
          </p:nvPr>
        </p:nvSpPr>
        <p:spPr>
          <a:xfrm>
            <a:off x="1072989" y="4837081"/>
            <a:ext cx="1749826" cy="381000"/>
          </a:xfrm>
        </p:spPr>
        <p:txBody>
          <a:bodyPr/>
          <a:lstStyle/>
          <a:p>
            <a:r>
              <a:rPr lang="en-US" sz="2000" i="1" dirty="0"/>
              <a:t>= </a:t>
            </a:r>
            <a:r>
              <a:rPr lang="en-US" sz="2000" dirty="0">
                <a:ea typeface="Cambria Math"/>
              </a:rPr>
              <a:t>2,097,152</a:t>
            </a:r>
            <a:endParaRPr lang="en-IN" sz="2000" dirty="0"/>
          </a:p>
        </p:txBody>
      </p:sp>
      <p:graphicFrame>
        <p:nvGraphicFramePr>
          <p:cNvPr id="35" name="Object 34">
            <a:extLst>
              <a:ext uri="{FF2B5EF4-FFF2-40B4-BE49-F238E27FC236}">
                <a16:creationId xmlns:a16="http://schemas.microsoft.com/office/drawing/2014/main" id="{87EB08F6-3F63-43C1-A6AF-BA425EAFACF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65514760"/>
              </p:ext>
            </p:extLst>
          </p:nvPr>
        </p:nvGraphicFramePr>
        <p:xfrm>
          <a:off x="2423347" y="4986250"/>
          <a:ext cx="114300" cy="152400"/>
        </p:xfrm>
        <a:graphic>
          <a:graphicData uri="http://schemas.openxmlformats.org/presentationml/2006/ole">
            <mc:AlternateContent xmlns:mc="http://schemas.openxmlformats.org/markup-compatibility/2006">
              <mc:Choice xmlns:v="urn:schemas-microsoft-com:vml" Requires="v">
                <p:oleObj name="Equation" r:id="rId24" imgW="75960" imgH="101520" progId="Equation.DSMT4">
                  <p:embed/>
                </p:oleObj>
              </mc:Choice>
              <mc:Fallback>
                <p:oleObj name="Equation" r:id="rId24" imgW="75960" imgH="101520" progId="Equation.DSMT4">
                  <p:embed/>
                  <p:pic>
                    <p:nvPicPr>
                      <p:cNvPr id="0" name=""/>
                      <p:cNvPicPr/>
                      <p:nvPr/>
                    </p:nvPicPr>
                    <p:blipFill>
                      <a:blip r:embed="rId25"/>
                      <a:stretch>
                        <a:fillRect/>
                      </a:stretch>
                    </p:blipFill>
                    <p:spPr>
                      <a:xfrm>
                        <a:off x="2423347" y="4986250"/>
                        <a:ext cx="114300" cy="152400"/>
                      </a:xfrm>
                      <a:prstGeom prst="rect">
                        <a:avLst/>
                      </a:prstGeom>
                    </p:spPr>
                  </p:pic>
                </p:oleObj>
              </mc:Fallback>
            </mc:AlternateContent>
          </a:graphicData>
        </a:graphic>
      </p:graphicFrame>
      <p:sp>
        <p:nvSpPr>
          <p:cNvPr id="18" name="Content Placeholder 17">
            <a:extLst>
              <a:ext uri="{FF2B5EF4-FFF2-40B4-BE49-F238E27FC236}">
                <a16:creationId xmlns:a16="http://schemas.microsoft.com/office/drawing/2014/main" id="{31B61403-8FED-4932-93B3-CC6C6211DDA1}"/>
              </a:ext>
            </a:extLst>
          </p:cNvPr>
          <p:cNvSpPr>
            <a:spLocks noGrp="1"/>
          </p:cNvSpPr>
          <p:nvPr>
            <p:ph idx="24"/>
          </p:nvPr>
        </p:nvSpPr>
        <p:spPr>
          <a:xfrm>
            <a:off x="2423068" y="4832803"/>
            <a:ext cx="3314700" cy="381000"/>
          </a:xfrm>
        </p:spPr>
        <p:txBody>
          <a:bodyPr/>
          <a:lstStyle/>
          <a:p>
            <a:r>
              <a:rPr lang="en-US" sz="2000" dirty="0">
                <a:ea typeface="Cambria Math"/>
              </a:rPr>
              <a:t> 254 = 532,676,608.</a:t>
            </a:r>
            <a:endParaRPr lang="en-US" sz="2000" dirty="0"/>
          </a:p>
        </p:txBody>
      </p:sp>
      <p:sp>
        <p:nvSpPr>
          <p:cNvPr id="19" name="Content Placeholder 18">
            <a:extLst>
              <a:ext uri="{FF2B5EF4-FFF2-40B4-BE49-F238E27FC236}">
                <a16:creationId xmlns:a16="http://schemas.microsoft.com/office/drawing/2014/main" id="{1FE7AA10-B4A7-4792-AB21-0508C2F0843C}"/>
              </a:ext>
            </a:extLst>
          </p:cNvPr>
          <p:cNvSpPr>
            <a:spLocks noGrp="1"/>
          </p:cNvSpPr>
          <p:nvPr>
            <p:ph idx="25"/>
          </p:nvPr>
        </p:nvSpPr>
        <p:spPr>
          <a:xfrm>
            <a:off x="455812" y="5257800"/>
            <a:ext cx="8230988" cy="381000"/>
          </a:xfrm>
        </p:spPr>
        <p:txBody>
          <a:bodyPr/>
          <a:lstStyle/>
          <a:p>
            <a:pPr marL="342900" indent="-342900">
              <a:buClr>
                <a:srgbClr val="04617B"/>
              </a:buClr>
              <a:buFont typeface="Arial" panose="020B0604020202020204" pitchFamily="34" charset="0"/>
              <a:buChar char="•"/>
            </a:pPr>
            <a:r>
              <a:rPr lang="en-US" sz="2000" dirty="0"/>
              <a:t>Hence, the total number of available IPv</a:t>
            </a:r>
            <a:r>
              <a:rPr lang="en-US" sz="2000" dirty="0">
                <a:ea typeface="Cambria Math" pitchFamily="18" charset="0"/>
              </a:rPr>
              <a:t>4</a:t>
            </a:r>
            <a:r>
              <a:rPr lang="en-US" sz="2000" dirty="0"/>
              <a:t> addresses is</a:t>
            </a:r>
            <a:endParaRPr lang="en-IN" sz="2000" dirty="0"/>
          </a:p>
        </p:txBody>
      </p:sp>
      <p:graphicFrame>
        <p:nvGraphicFramePr>
          <p:cNvPr id="30" name="Object 29">
            <a:extLst>
              <a:ext uri="{FF2B5EF4-FFF2-40B4-BE49-F238E27FC236}">
                <a16:creationId xmlns:a16="http://schemas.microsoft.com/office/drawing/2014/main" id="{F8309DBC-EB18-48EB-BF06-48232189BF7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2344717"/>
              </p:ext>
            </p:extLst>
          </p:nvPr>
        </p:nvGraphicFramePr>
        <p:xfrm>
          <a:off x="858957" y="5585305"/>
          <a:ext cx="1752600" cy="384717"/>
        </p:xfrm>
        <a:graphic>
          <a:graphicData uri="http://schemas.openxmlformats.org/presentationml/2006/ole">
            <mc:AlternateContent xmlns:mc="http://schemas.openxmlformats.org/markup-compatibility/2006">
              <mc:Choice xmlns:v="urn:schemas-microsoft-com:vml" Requires="v">
                <p:oleObj name="Equation" r:id="rId26" imgW="1041120" imgH="228600" progId="Equation.DSMT4">
                  <p:embed/>
                </p:oleObj>
              </mc:Choice>
              <mc:Fallback>
                <p:oleObj name="Equation" r:id="rId26" imgW="1041120" imgH="228600" progId="Equation.DSMT4">
                  <p:embed/>
                  <p:pic>
                    <p:nvPicPr>
                      <p:cNvPr id="7" name="Object 6">
                        <a:extLst>
                          <a:ext uri="{FF2B5EF4-FFF2-40B4-BE49-F238E27FC236}">
                            <a16:creationId xmlns:a16="http://schemas.microsoft.com/office/drawing/2014/main" id="{4EE2CC3C-8159-437F-B844-FEE18EA72463}"/>
                          </a:ext>
                        </a:extLst>
                      </p:cNvPr>
                      <p:cNvPicPr/>
                      <p:nvPr/>
                    </p:nvPicPr>
                    <p:blipFill>
                      <a:blip r:embed="rId27"/>
                      <a:stretch>
                        <a:fillRect/>
                      </a:stretch>
                    </p:blipFill>
                    <p:spPr>
                      <a:xfrm>
                        <a:off x="858957" y="5585305"/>
                        <a:ext cx="1752600" cy="384717"/>
                      </a:xfrm>
                      <a:prstGeom prst="rect">
                        <a:avLst/>
                      </a:prstGeom>
                    </p:spPr>
                  </p:pic>
                </p:oleObj>
              </mc:Fallback>
            </mc:AlternateContent>
          </a:graphicData>
        </a:graphic>
      </p:graphicFrame>
      <p:sp>
        <p:nvSpPr>
          <p:cNvPr id="20" name="Content Placeholder 19">
            <a:extLst>
              <a:ext uri="{FF2B5EF4-FFF2-40B4-BE49-F238E27FC236}">
                <a16:creationId xmlns:a16="http://schemas.microsoft.com/office/drawing/2014/main" id="{90DAAEF9-65B0-47B7-9470-226561AEA2DE}"/>
              </a:ext>
            </a:extLst>
          </p:cNvPr>
          <p:cNvSpPr>
            <a:spLocks noGrp="1"/>
          </p:cNvSpPr>
          <p:nvPr>
            <p:ph idx="26"/>
          </p:nvPr>
        </p:nvSpPr>
        <p:spPr>
          <a:xfrm>
            <a:off x="806919" y="5866151"/>
            <a:ext cx="5199263" cy="445920"/>
          </a:xfrm>
        </p:spPr>
        <p:txBody>
          <a:bodyPr/>
          <a:lstStyle/>
          <a:p>
            <a:r>
              <a:rPr lang="en-US" sz="2000" dirty="0"/>
              <a:t>= </a:t>
            </a:r>
            <a:r>
              <a:rPr lang="en-US" sz="2000" dirty="0">
                <a:ea typeface="Cambria Math" pitchFamily="18" charset="0"/>
              </a:rPr>
              <a:t>2,130,706,178 + 1,073,709,056 + 532,676,608</a:t>
            </a:r>
            <a:endParaRPr lang="en-US" sz="2000" dirty="0"/>
          </a:p>
        </p:txBody>
      </p:sp>
      <p:sp>
        <p:nvSpPr>
          <p:cNvPr id="21" name="Content Placeholder 20">
            <a:extLst>
              <a:ext uri="{FF2B5EF4-FFF2-40B4-BE49-F238E27FC236}">
                <a16:creationId xmlns:a16="http://schemas.microsoft.com/office/drawing/2014/main" id="{7532CFE5-FFC1-4F42-B4E3-F698BAD42ED7}"/>
              </a:ext>
            </a:extLst>
          </p:cNvPr>
          <p:cNvSpPr>
            <a:spLocks noGrp="1"/>
          </p:cNvSpPr>
          <p:nvPr>
            <p:ph idx="27"/>
          </p:nvPr>
        </p:nvSpPr>
        <p:spPr>
          <a:xfrm>
            <a:off x="806919" y="6176692"/>
            <a:ext cx="3314700" cy="381000"/>
          </a:xfrm>
        </p:spPr>
        <p:txBody>
          <a:bodyPr/>
          <a:lstStyle/>
          <a:p>
            <a:r>
              <a:rPr lang="en-US" sz="2000" dirty="0">
                <a:ea typeface="Cambria Math" pitchFamily="18" charset="0"/>
              </a:rPr>
              <a:t>= 3, 737,091,842.</a:t>
            </a:r>
            <a:endParaRPr lang="en-US" sz="2000" dirty="0"/>
          </a:p>
        </p:txBody>
      </p:sp>
      <p:sp>
        <p:nvSpPr>
          <p:cNvPr id="22" name="Content Placeholder 21">
            <a:extLst>
              <a:ext uri="{FF2B5EF4-FFF2-40B4-BE49-F238E27FC236}">
                <a16:creationId xmlns:a16="http://schemas.microsoft.com/office/drawing/2014/main" id="{F3907EF5-C943-4A97-8BCE-5D00003EC94A}"/>
              </a:ext>
            </a:extLst>
          </p:cNvPr>
          <p:cNvSpPr>
            <a:spLocks noGrp="1"/>
          </p:cNvSpPr>
          <p:nvPr>
            <p:ph idx="28"/>
          </p:nvPr>
        </p:nvSpPr>
        <p:spPr>
          <a:xfrm>
            <a:off x="6843390" y="5029200"/>
            <a:ext cx="2148210" cy="1455421"/>
          </a:xfrm>
          <a:ln w="19050">
            <a:solidFill>
              <a:srgbClr val="04617B"/>
            </a:solidFill>
          </a:ln>
        </p:spPr>
        <p:txBody>
          <a:bodyPr/>
          <a:lstStyle/>
          <a:p>
            <a:r>
              <a:rPr lang="en-US" sz="1800" dirty="0"/>
              <a:t>Not Enough Today !!</a:t>
            </a:r>
            <a:br>
              <a:rPr lang="en-US" sz="1800" dirty="0"/>
            </a:br>
            <a:r>
              <a:rPr lang="en-US" sz="1800" dirty="0"/>
              <a:t>The newer IPv6 protocol solves the problem of too few addresses.</a:t>
            </a:r>
          </a:p>
        </p:txBody>
      </p:sp>
      <p:sp>
        <p:nvSpPr>
          <p:cNvPr id="25" name="Slide Number Placeholder 5">
            <a:extLst>
              <a:ext uri="{FF2B5EF4-FFF2-40B4-BE49-F238E27FC236}">
                <a16:creationId xmlns:a16="http://schemas.microsoft.com/office/drawing/2014/main" id="{26807DEB-31B5-4772-A3E5-9D0FFDF7128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17</a:t>
            </a:fld>
            <a:endParaRPr lang="en-US" dirty="0">
              <a:solidFill>
                <a:schemeClr val="bg1"/>
              </a:solidFill>
            </a:endParaRPr>
          </a:p>
        </p:txBody>
      </p:sp>
    </p:spTree>
    <p:extLst>
      <p:ext uri="{BB962C8B-B14F-4D97-AF65-F5344CB8AC3E}">
        <p14:creationId xmlns:p14="http://schemas.microsoft.com/office/powerpoint/2010/main" val="1848449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4005C-415F-4923-AC21-6B26E9FEF660}"/>
              </a:ext>
            </a:extLst>
          </p:cNvPr>
          <p:cNvSpPr>
            <a:spLocks noGrp="1"/>
          </p:cNvSpPr>
          <p:nvPr>
            <p:ph type="title"/>
          </p:nvPr>
        </p:nvSpPr>
        <p:spPr/>
        <p:txBody>
          <a:bodyPr/>
          <a:lstStyle/>
          <a:p>
            <a:r>
              <a:rPr lang="en-US" dirty="0"/>
              <a:t>Basic Counting Principles:</a:t>
            </a:r>
            <a:br>
              <a:rPr lang="en-US" dirty="0"/>
            </a:br>
            <a:r>
              <a:rPr lang="en-US" dirty="0"/>
              <a:t>Subtraction Rule</a:t>
            </a:r>
            <a:endParaRPr lang="en-IN" dirty="0"/>
          </a:p>
        </p:txBody>
      </p:sp>
      <p:sp>
        <p:nvSpPr>
          <p:cNvPr id="3" name="Content Placeholder 2">
            <a:extLst>
              <a:ext uri="{FF2B5EF4-FFF2-40B4-BE49-F238E27FC236}">
                <a16:creationId xmlns:a16="http://schemas.microsoft.com/office/drawing/2014/main" id="{05A03775-24ED-45E0-A57A-9F9A1F8BEC3E}"/>
              </a:ext>
            </a:extLst>
          </p:cNvPr>
          <p:cNvSpPr>
            <a:spLocks noGrp="1"/>
          </p:cNvSpPr>
          <p:nvPr>
            <p:ph idx="1"/>
          </p:nvPr>
        </p:nvSpPr>
        <p:spPr>
          <a:xfrm>
            <a:off x="457200" y="1295400"/>
            <a:ext cx="8686800" cy="1066800"/>
          </a:xfrm>
        </p:spPr>
        <p:txBody>
          <a:bodyPr/>
          <a:lstStyle/>
          <a:p>
            <a:r>
              <a:rPr lang="en-US" sz="3200" b="1" dirty="0"/>
              <a:t>Subtraction Rule</a:t>
            </a:r>
            <a:r>
              <a:rPr lang="en-US" sz="3200" dirty="0"/>
              <a:t>: If a task can be done either in one of</a:t>
            </a:r>
            <a:endParaRPr lang="en-IN" sz="3200" dirty="0"/>
          </a:p>
        </p:txBody>
      </p:sp>
      <p:graphicFrame>
        <p:nvGraphicFramePr>
          <p:cNvPr id="23" name="Object 22">
            <a:extLst>
              <a:ext uri="{FF2B5EF4-FFF2-40B4-BE49-F238E27FC236}">
                <a16:creationId xmlns:a16="http://schemas.microsoft.com/office/drawing/2014/main" id="{FFABBA5E-02BC-4B58-9A30-CA9408F3BB9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67797574"/>
              </p:ext>
            </p:extLst>
          </p:nvPr>
        </p:nvGraphicFramePr>
        <p:xfrm>
          <a:off x="1679734" y="1813727"/>
          <a:ext cx="412750" cy="571500"/>
        </p:xfrm>
        <a:graphic>
          <a:graphicData uri="http://schemas.openxmlformats.org/presentationml/2006/ole">
            <mc:AlternateContent xmlns:mc="http://schemas.openxmlformats.org/markup-compatibility/2006">
              <mc:Choice xmlns:v="urn:schemas-microsoft-com:vml" Requires="v">
                <p:oleObj name="Equation" r:id="rId2" imgW="164880" imgH="228600" progId="Equation.DSMT4">
                  <p:embed/>
                </p:oleObj>
              </mc:Choice>
              <mc:Fallback>
                <p:oleObj name="Equation" r:id="rId2" imgW="164880" imgH="228600" progId="Equation.DSMT4">
                  <p:embed/>
                  <p:pic>
                    <p:nvPicPr>
                      <p:cNvPr id="4" name="Object 3">
                        <a:extLst>
                          <a:ext uri="{FF2B5EF4-FFF2-40B4-BE49-F238E27FC236}">
                            <a16:creationId xmlns:a16="http://schemas.microsoft.com/office/drawing/2014/main" id="{91B6CBE2-20CB-4BDA-8CC0-3E63FA27A0EF}"/>
                          </a:ext>
                        </a:extLst>
                      </p:cNvPr>
                      <p:cNvPicPr/>
                      <p:nvPr/>
                    </p:nvPicPr>
                    <p:blipFill>
                      <a:blip r:embed="rId3"/>
                      <a:stretch>
                        <a:fillRect/>
                      </a:stretch>
                    </p:blipFill>
                    <p:spPr>
                      <a:xfrm>
                        <a:off x="1679734" y="1813727"/>
                        <a:ext cx="412750" cy="5715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DCE401C-7F45-44D3-B111-17C177D229B2}"/>
              </a:ext>
            </a:extLst>
          </p:cNvPr>
          <p:cNvSpPr>
            <a:spLocks noGrp="1"/>
          </p:cNvSpPr>
          <p:nvPr>
            <p:ph idx="10"/>
          </p:nvPr>
        </p:nvSpPr>
        <p:spPr>
          <a:xfrm>
            <a:off x="2066151" y="1773254"/>
            <a:ext cx="3032125" cy="609600"/>
          </a:xfrm>
        </p:spPr>
        <p:txBody>
          <a:bodyPr/>
          <a:lstStyle/>
          <a:p>
            <a:r>
              <a:rPr lang="en-US" sz="3200" dirty="0"/>
              <a:t>ways or in one of</a:t>
            </a:r>
            <a:endParaRPr lang="en-IN" sz="3200" dirty="0"/>
          </a:p>
        </p:txBody>
      </p:sp>
      <p:graphicFrame>
        <p:nvGraphicFramePr>
          <p:cNvPr id="24" name="Object 23">
            <a:extLst>
              <a:ext uri="{FF2B5EF4-FFF2-40B4-BE49-F238E27FC236}">
                <a16:creationId xmlns:a16="http://schemas.microsoft.com/office/drawing/2014/main" id="{1FE6EFB6-B12D-4CA6-9420-0DC0D361549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80144068"/>
              </p:ext>
            </p:extLst>
          </p:nvPr>
        </p:nvGraphicFramePr>
        <p:xfrm>
          <a:off x="5087384" y="1758314"/>
          <a:ext cx="461847" cy="639480"/>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0" name=""/>
                      <p:cNvPicPr/>
                      <p:nvPr/>
                    </p:nvPicPr>
                    <p:blipFill>
                      <a:blip r:embed="rId5"/>
                      <a:stretch>
                        <a:fillRect/>
                      </a:stretch>
                    </p:blipFill>
                    <p:spPr>
                      <a:xfrm>
                        <a:off x="5087384" y="1758314"/>
                        <a:ext cx="461847" cy="63948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959D850-69E8-447C-B742-C97B577B4766}"/>
              </a:ext>
            </a:extLst>
          </p:cNvPr>
          <p:cNvSpPr>
            <a:spLocks noGrp="1"/>
          </p:cNvSpPr>
          <p:nvPr>
            <p:ph idx="11"/>
          </p:nvPr>
        </p:nvSpPr>
        <p:spPr>
          <a:xfrm>
            <a:off x="5482384" y="1742474"/>
            <a:ext cx="3505200" cy="655320"/>
          </a:xfrm>
        </p:spPr>
        <p:txBody>
          <a:bodyPr/>
          <a:lstStyle/>
          <a:p>
            <a:r>
              <a:rPr lang="en-US" sz="3200" dirty="0"/>
              <a:t>ways, then the total</a:t>
            </a:r>
            <a:endParaRPr lang="en-IN" sz="3200" dirty="0"/>
          </a:p>
        </p:txBody>
      </p:sp>
      <p:sp>
        <p:nvSpPr>
          <p:cNvPr id="6" name="Content Placeholder 5">
            <a:extLst>
              <a:ext uri="{FF2B5EF4-FFF2-40B4-BE49-F238E27FC236}">
                <a16:creationId xmlns:a16="http://schemas.microsoft.com/office/drawing/2014/main" id="{6876941C-76C3-47FC-8A86-735064C25396}"/>
              </a:ext>
            </a:extLst>
          </p:cNvPr>
          <p:cNvSpPr>
            <a:spLocks noGrp="1"/>
          </p:cNvSpPr>
          <p:nvPr>
            <p:ph idx="12"/>
          </p:nvPr>
        </p:nvSpPr>
        <p:spPr>
          <a:xfrm>
            <a:off x="457200" y="2286000"/>
            <a:ext cx="5715000" cy="472440"/>
          </a:xfrm>
        </p:spPr>
        <p:txBody>
          <a:bodyPr/>
          <a:lstStyle/>
          <a:p>
            <a:r>
              <a:rPr lang="en-US" sz="3200" dirty="0"/>
              <a:t>number of ways to do the task is</a:t>
            </a:r>
            <a:endParaRPr lang="en-IN" sz="3200" dirty="0"/>
          </a:p>
        </p:txBody>
      </p:sp>
      <p:graphicFrame>
        <p:nvGraphicFramePr>
          <p:cNvPr id="25" name="Object 24">
            <a:extLst>
              <a:ext uri="{FF2B5EF4-FFF2-40B4-BE49-F238E27FC236}">
                <a16:creationId xmlns:a16="http://schemas.microsoft.com/office/drawing/2014/main" id="{DE1D7A72-0EB6-4137-91CF-E2203A70F01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73847932"/>
              </p:ext>
            </p:extLst>
          </p:nvPr>
        </p:nvGraphicFramePr>
        <p:xfrm>
          <a:off x="6038051" y="2284290"/>
          <a:ext cx="1130290" cy="599151"/>
        </p:xfrm>
        <a:graphic>
          <a:graphicData uri="http://schemas.openxmlformats.org/presentationml/2006/ole">
            <mc:AlternateContent xmlns:mc="http://schemas.openxmlformats.org/markup-compatibility/2006">
              <mc:Choice xmlns:v="urn:schemas-microsoft-com:vml" Requires="v">
                <p:oleObj name="Equation" r:id="rId6" imgW="431640" imgH="228600" progId="Equation.DSMT4">
                  <p:embed/>
                </p:oleObj>
              </mc:Choice>
              <mc:Fallback>
                <p:oleObj name="Equation" r:id="rId6" imgW="431640" imgH="228600" progId="Equation.DSMT4">
                  <p:embed/>
                  <p:pic>
                    <p:nvPicPr>
                      <p:cNvPr id="6" name="Object 5">
                        <a:extLst>
                          <a:ext uri="{FF2B5EF4-FFF2-40B4-BE49-F238E27FC236}">
                            <a16:creationId xmlns:a16="http://schemas.microsoft.com/office/drawing/2014/main" id="{94095ECA-D465-41AB-9C17-71A9534990C2}"/>
                          </a:ext>
                        </a:extLst>
                      </p:cNvPr>
                      <p:cNvPicPr/>
                      <p:nvPr/>
                    </p:nvPicPr>
                    <p:blipFill>
                      <a:blip r:embed="rId7"/>
                      <a:stretch>
                        <a:fillRect/>
                      </a:stretch>
                    </p:blipFill>
                    <p:spPr>
                      <a:xfrm>
                        <a:off x="6038051" y="2284290"/>
                        <a:ext cx="1130290" cy="599151"/>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CFFA56EB-2680-47C6-9ABF-F15A414420E2}"/>
              </a:ext>
            </a:extLst>
          </p:cNvPr>
          <p:cNvSpPr>
            <a:spLocks noGrp="1"/>
          </p:cNvSpPr>
          <p:nvPr>
            <p:ph idx="13"/>
          </p:nvPr>
        </p:nvSpPr>
        <p:spPr>
          <a:xfrm>
            <a:off x="7136033" y="2245232"/>
            <a:ext cx="2057400" cy="545237"/>
          </a:xfrm>
        </p:spPr>
        <p:txBody>
          <a:bodyPr/>
          <a:lstStyle/>
          <a:p>
            <a:r>
              <a:rPr lang="en-US" sz="3200" dirty="0"/>
              <a:t>minus the</a:t>
            </a:r>
            <a:endParaRPr lang="en-IN" sz="3200" dirty="0"/>
          </a:p>
        </p:txBody>
      </p:sp>
      <p:sp>
        <p:nvSpPr>
          <p:cNvPr id="8" name="Content Placeholder 7">
            <a:extLst>
              <a:ext uri="{FF2B5EF4-FFF2-40B4-BE49-F238E27FC236}">
                <a16:creationId xmlns:a16="http://schemas.microsoft.com/office/drawing/2014/main" id="{C97500A6-3F76-4A02-9DEF-CF5C48692F59}"/>
              </a:ext>
            </a:extLst>
          </p:cNvPr>
          <p:cNvSpPr>
            <a:spLocks noGrp="1"/>
          </p:cNvSpPr>
          <p:nvPr>
            <p:ph idx="14"/>
          </p:nvPr>
        </p:nvSpPr>
        <p:spPr>
          <a:xfrm>
            <a:off x="457200" y="2743200"/>
            <a:ext cx="8534400" cy="2286000"/>
          </a:xfrm>
        </p:spPr>
        <p:txBody>
          <a:bodyPr/>
          <a:lstStyle/>
          <a:p>
            <a:r>
              <a:rPr lang="en-US" sz="3200" dirty="0"/>
              <a:t>number of ways  to do the task that are common to the two different ways.</a:t>
            </a:r>
          </a:p>
          <a:p>
            <a:r>
              <a:rPr lang="en-US" sz="3200" dirty="0"/>
              <a:t>Also known as, the </a:t>
            </a:r>
            <a:r>
              <a:rPr lang="en-US" sz="3200" i="1" dirty="0"/>
              <a:t>principle of inclusion-exclusion</a:t>
            </a:r>
            <a:r>
              <a:rPr lang="en-US" sz="3200" dirty="0"/>
              <a:t>:</a:t>
            </a:r>
          </a:p>
        </p:txBody>
      </p:sp>
      <p:graphicFrame>
        <p:nvGraphicFramePr>
          <p:cNvPr id="16" name="Object 3">
            <a:extLst>
              <a:ext uri="{FF2B5EF4-FFF2-40B4-BE49-F238E27FC236}">
                <a16:creationId xmlns:a16="http://schemas.microsoft.com/office/drawing/2014/main" id="{9D82E8CB-C6FE-4E3A-8A4A-72086479DFB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93536318"/>
              </p:ext>
            </p:extLst>
          </p:nvPr>
        </p:nvGraphicFramePr>
        <p:xfrm>
          <a:off x="2444750" y="4800600"/>
          <a:ext cx="4252913" cy="542925"/>
        </p:xfrm>
        <a:graphic>
          <a:graphicData uri="http://schemas.openxmlformats.org/presentationml/2006/ole">
            <mc:AlternateContent xmlns:mc="http://schemas.openxmlformats.org/markup-compatibility/2006">
              <mc:Choice xmlns:v="urn:schemas-microsoft-com:vml" Requires="v">
                <p:oleObj name="Equation" r:id="rId8" imgW="1688760" imgH="215640" progId="Equation.DSMT4">
                  <p:embed/>
                </p:oleObj>
              </mc:Choice>
              <mc:Fallback>
                <p:oleObj name="Equation" r:id="rId8" imgW="1688760" imgH="215640" progId="Equation.DSMT4">
                  <p:embed/>
                  <p:pic>
                    <p:nvPicPr>
                      <p:cNvPr id="7" name="Object 3">
                        <a:extLst>
                          <a:ext uri="{C183D7F6-B498-43B3-948B-1728B52AA6E4}">
                            <adec:decorative xmlns:adec="http://schemas.microsoft.com/office/drawing/2017/decorative" val="1"/>
                          </a:ext>
                        </a:extLst>
                      </p:cNvPr>
                      <p:cNvPicPr/>
                      <p:nvPr/>
                    </p:nvPicPr>
                    <p:blipFill>
                      <a:blip r:embed="rId9"/>
                      <a:stretch>
                        <a:fillRect/>
                      </a:stretch>
                    </p:blipFill>
                    <p:spPr>
                      <a:xfrm>
                        <a:off x="2444750" y="4800600"/>
                        <a:ext cx="4252913" cy="542925"/>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2FD12AAD-3178-4AAE-8891-674FCDB851B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18</a:t>
            </a:fld>
            <a:endParaRPr lang="en-US" dirty="0">
              <a:solidFill>
                <a:schemeClr val="bg1"/>
              </a:solidFill>
            </a:endParaRPr>
          </a:p>
        </p:txBody>
      </p:sp>
    </p:spTree>
    <p:extLst>
      <p:ext uri="{BB962C8B-B14F-4D97-AF65-F5344CB8AC3E}">
        <p14:creationId xmlns:p14="http://schemas.microsoft.com/office/powerpoint/2010/main" val="3005274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C2519-2CD5-4991-AD57-1F9615D2AF5C}"/>
              </a:ext>
            </a:extLst>
          </p:cNvPr>
          <p:cNvSpPr>
            <a:spLocks noGrp="1"/>
          </p:cNvSpPr>
          <p:nvPr>
            <p:ph type="title"/>
          </p:nvPr>
        </p:nvSpPr>
        <p:spPr/>
        <p:txBody>
          <a:bodyPr/>
          <a:lstStyle/>
          <a:p>
            <a:r>
              <a:rPr lang="en-US" dirty="0"/>
              <a:t>Counting Bit Strings</a:t>
            </a:r>
            <a:endParaRPr lang="en-IN" dirty="0"/>
          </a:p>
        </p:txBody>
      </p:sp>
      <p:sp>
        <p:nvSpPr>
          <p:cNvPr id="3" name="Content Placeholder 2">
            <a:extLst>
              <a:ext uri="{FF2B5EF4-FFF2-40B4-BE49-F238E27FC236}">
                <a16:creationId xmlns:a16="http://schemas.microsoft.com/office/drawing/2014/main" id="{727A56B8-EDC3-4F53-92B0-646169FFB81B}"/>
              </a:ext>
            </a:extLst>
          </p:cNvPr>
          <p:cNvSpPr>
            <a:spLocks noGrp="1"/>
          </p:cNvSpPr>
          <p:nvPr>
            <p:ph idx="1"/>
          </p:nvPr>
        </p:nvSpPr>
        <p:spPr>
          <a:xfrm>
            <a:off x="457200" y="1295400"/>
            <a:ext cx="8001000" cy="1676400"/>
          </a:xfrm>
        </p:spPr>
        <p:txBody>
          <a:bodyPr/>
          <a:lstStyle/>
          <a:p>
            <a:r>
              <a:rPr lang="en-US" sz="2800" b="1" dirty="0">
                <a:latin typeface="+mn-lt"/>
              </a:rPr>
              <a:t>Example</a:t>
            </a:r>
            <a:r>
              <a:rPr lang="en-US" sz="2800" dirty="0">
                <a:latin typeface="+mn-lt"/>
              </a:rPr>
              <a:t>: How many bit strings of length eight either start with a </a:t>
            </a:r>
            <a:r>
              <a:rPr lang="en-US" sz="2800" dirty="0">
                <a:latin typeface="+mn-lt"/>
                <a:ea typeface="Cambria Math" pitchFamily="18" charset="0"/>
              </a:rPr>
              <a:t>1</a:t>
            </a:r>
            <a:r>
              <a:rPr lang="en-US" sz="2800" dirty="0">
                <a:latin typeface="+mn-lt"/>
              </a:rPr>
              <a:t> bit or end with the two bits </a:t>
            </a:r>
            <a:r>
              <a:rPr lang="en-US" sz="2800" dirty="0">
                <a:latin typeface="+mn-lt"/>
                <a:ea typeface="Cambria Math" pitchFamily="18" charset="0"/>
              </a:rPr>
              <a:t>00</a:t>
            </a:r>
            <a:r>
              <a:rPr lang="en-US" sz="2800" dirty="0">
                <a:latin typeface="+mn-lt"/>
              </a:rPr>
              <a:t>?</a:t>
            </a:r>
          </a:p>
          <a:p>
            <a:r>
              <a:rPr lang="en-US" sz="2800" b="1" dirty="0">
                <a:latin typeface="+mn-lt"/>
              </a:rPr>
              <a:t>Solution</a:t>
            </a:r>
            <a:r>
              <a:rPr lang="en-US" sz="2800" dirty="0">
                <a:latin typeface="+mn-lt"/>
              </a:rPr>
              <a:t>:  Use the subtraction rule.</a:t>
            </a:r>
          </a:p>
        </p:txBody>
      </p:sp>
      <p:sp>
        <p:nvSpPr>
          <p:cNvPr id="4" name="Content Placeholder 3">
            <a:extLst>
              <a:ext uri="{FF2B5EF4-FFF2-40B4-BE49-F238E27FC236}">
                <a16:creationId xmlns:a16="http://schemas.microsoft.com/office/drawing/2014/main" id="{566F8FCE-6611-4605-B154-19AADF17A4A4}"/>
              </a:ext>
            </a:extLst>
          </p:cNvPr>
          <p:cNvSpPr>
            <a:spLocks noGrp="1"/>
          </p:cNvSpPr>
          <p:nvPr>
            <p:ph idx="13"/>
          </p:nvPr>
        </p:nvSpPr>
        <p:spPr>
          <a:xfrm>
            <a:off x="457200" y="3048000"/>
            <a:ext cx="5257800" cy="990600"/>
          </a:xfrm>
        </p:spPr>
        <p:txBody>
          <a:bodyPr/>
          <a:lstStyle/>
          <a:p>
            <a:pPr marL="342000" lvl="1"/>
            <a:r>
              <a:rPr lang="en-US" sz="2400" dirty="0">
                <a:latin typeface="+mn-lt"/>
              </a:rPr>
              <a:t>Number of bit strings of length eight that start with a </a:t>
            </a:r>
            <a:r>
              <a:rPr lang="en-US" sz="2400" dirty="0">
                <a:latin typeface="+mn-lt"/>
                <a:ea typeface="Cambria Math" pitchFamily="18" charset="0"/>
              </a:rPr>
              <a:t>1</a:t>
            </a:r>
            <a:r>
              <a:rPr lang="en-US" sz="2400" dirty="0">
                <a:latin typeface="+mn-lt"/>
              </a:rPr>
              <a:t> bit:</a:t>
            </a:r>
            <a:endParaRPr lang="en-IN" sz="2000" dirty="0">
              <a:latin typeface="+mn-lt"/>
            </a:endParaRPr>
          </a:p>
        </p:txBody>
      </p:sp>
      <p:graphicFrame>
        <p:nvGraphicFramePr>
          <p:cNvPr id="15" name="Object 14">
            <a:extLst>
              <a:ext uri="{FF2B5EF4-FFF2-40B4-BE49-F238E27FC236}">
                <a16:creationId xmlns:a16="http://schemas.microsoft.com/office/drawing/2014/main" id="{90D874E8-29EA-4B6A-8C4D-749D337C46B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58258800"/>
              </p:ext>
            </p:extLst>
          </p:nvPr>
        </p:nvGraphicFramePr>
        <p:xfrm>
          <a:off x="3657600" y="3412195"/>
          <a:ext cx="1081598" cy="477915"/>
        </p:xfrm>
        <a:graphic>
          <a:graphicData uri="http://schemas.openxmlformats.org/presentationml/2006/ole">
            <mc:AlternateContent xmlns:mc="http://schemas.openxmlformats.org/markup-compatibility/2006">
              <mc:Choice xmlns:v="urn:schemas-microsoft-com:vml" Requires="v">
                <p:oleObj name="Equation" r:id="rId2" imgW="545760" imgH="241200" progId="Equation.DSMT4">
                  <p:embed/>
                </p:oleObj>
              </mc:Choice>
              <mc:Fallback>
                <p:oleObj name="Equation" r:id="rId2" imgW="545760" imgH="241200" progId="Equation.DSMT4">
                  <p:embed/>
                  <p:pic>
                    <p:nvPicPr>
                      <p:cNvPr id="4" name="Object 3">
                        <a:extLst>
                          <a:ext uri="{FF2B5EF4-FFF2-40B4-BE49-F238E27FC236}">
                            <a16:creationId xmlns:a16="http://schemas.microsoft.com/office/drawing/2014/main" id="{AE42DD74-9116-45D1-A783-A8C0DC3B6011}"/>
                          </a:ext>
                        </a:extLst>
                      </p:cNvPr>
                      <p:cNvPicPr/>
                      <p:nvPr/>
                    </p:nvPicPr>
                    <p:blipFill>
                      <a:blip r:embed="rId3"/>
                      <a:stretch>
                        <a:fillRect/>
                      </a:stretch>
                    </p:blipFill>
                    <p:spPr>
                      <a:xfrm>
                        <a:off x="3657600" y="3412195"/>
                        <a:ext cx="1081598" cy="477915"/>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86674C0D-FB85-4E76-B63D-EB5DAFF44212}"/>
              </a:ext>
            </a:extLst>
          </p:cNvPr>
          <p:cNvSpPr>
            <a:spLocks noGrp="1"/>
          </p:cNvSpPr>
          <p:nvPr>
            <p:ph idx="14"/>
          </p:nvPr>
        </p:nvSpPr>
        <p:spPr>
          <a:xfrm>
            <a:off x="457200" y="4027082"/>
            <a:ext cx="5105400" cy="990600"/>
          </a:xfrm>
        </p:spPr>
        <p:txBody>
          <a:bodyPr/>
          <a:lstStyle/>
          <a:p>
            <a:pPr marL="342900" indent="-342900">
              <a:buClr>
                <a:srgbClr val="04617B"/>
              </a:buClr>
              <a:buFont typeface="Arial" panose="020B0604020202020204" pitchFamily="34" charset="0"/>
              <a:buChar char="•"/>
            </a:pPr>
            <a:r>
              <a:rPr lang="en-US" sz="2400" dirty="0">
                <a:latin typeface="+mn-lt"/>
              </a:rPr>
              <a:t>Number of bit strings of length eight that end with bits </a:t>
            </a:r>
            <a:r>
              <a:rPr lang="en-US" sz="2400" dirty="0">
                <a:latin typeface="+mn-lt"/>
                <a:ea typeface="Cambria Math" pitchFamily="18" charset="0"/>
              </a:rPr>
              <a:t>00</a:t>
            </a:r>
            <a:r>
              <a:rPr lang="en-US" sz="2400" dirty="0">
                <a:latin typeface="+mn-lt"/>
              </a:rPr>
              <a:t>:</a:t>
            </a:r>
            <a:endParaRPr lang="en-IN" sz="2400" dirty="0">
              <a:latin typeface="+mn-lt"/>
            </a:endParaRPr>
          </a:p>
        </p:txBody>
      </p:sp>
      <p:graphicFrame>
        <p:nvGraphicFramePr>
          <p:cNvPr id="16" name="Object 15">
            <a:extLst>
              <a:ext uri="{FF2B5EF4-FFF2-40B4-BE49-F238E27FC236}">
                <a16:creationId xmlns:a16="http://schemas.microsoft.com/office/drawing/2014/main" id="{24206BDB-5A78-41EE-849E-F710DB1552D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95564113"/>
              </p:ext>
            </p:extLst>
          </p:nvPr>
        </p:nvGraphicFramePr>
        <p:xfrm>
          <a:off x="3657600" y="4390866"/>
          <a:ext cx="941033" cy="470517"/>
        </p:xfrm>
        <a:graphic>
          <a:graphicData uri="http://schemas.openxmlformats.org/presentationml/2006/ole">
            <mc:AlternateContent xmlns:mc="http://schemas.openxmlformats.org/markup-compatibility/2006">
              <mc:Choice xmlns:v="urn:schemas-microsoft-com:vml" Requires="v">
                <p:oleObj name="Equation" r:id="rId4" imgW="482400" imgH="241200" progId="Equation.DSMT4">
                  <p:embed/>
                </p:oleObj>
              </mc:Choice>
              <mc:Fallback>
                <p:oleObj name="Equation" r:id="rId4" imgW="482400" imgH="241200" progId="Equation.DSMT4">
                  <p:embed/>
                  <p:pic>
                    <p:nvPicPr>
                      <p:cNvPr id="0" name=""/>
                      <p:cNvPicPr/>
                      <p:nvPr/>
                    </p:nvPicPr>
                    <p:blipFill>
                      <a:blip r:embed="rId5"/>
                      <a:stretch>
                        <a:fillRect/>
                      </a:stretch>
                    </p:blipFill>
                    <p:spPr>
                      <a:xfrm>
                        <a:off x="3657600" y="4390866"/>
                        <a:ext cx="941033" cy="470517"/>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FADC7199-B963-4BDF-83B1-5C349464483C}"/>
              </a:ext>
            </a:extLst>
          </p:cNvPr>
          <p:cNvSpPr>
            <a:spLocks noGrp="1"/>
          </p:cNvSpPr>
          <p:nvPr>
            <p:ph idx="15"/>
          </p:nvPr>
        </p:nvSpPr>
        <p:spPr>
          <a:xfrm>
            <a:off x="457200" y="4953000"/>
            <a:ext cx="6934200" cy="990600"/>
          </a:xfrm>
        </p:spPr>
        <p:txBody>
          <a:bodyPr/>
          <a:lstStyle/>
          <a:p>
            <a:pPr marL="342900" indent="-342900">
              <a:buClr>
                <a:srgbClr val="04617B"/>
              </a:buClr>
              <a:buFont typeface="Arial" panose="020B0604020202020204" pitchFamily="34" charset="0"/>
              <a:buChar char="•"/>
            </a:pPr>
            <a:r>
              <a:rPr lang="en-US" sz="2400" dirty="0">
                <a:latin typeface="+mn-lt"/>
              </a:rPr>
              <a:t>Number of bit strings of length eight</a:t>
            </a:r>
            <a:br>
              <a:rPr lang="en-US" sz="2400" dirty="0">
                <a:latin typeface="+mn-lt"/>
              </a:rPr>
            </a:br>
            <a:r>
              <a:rPr lang="en-US" sz="2400" dirty="0">
                <a:latin typeface="+mn-lt"/>
              </a:rPr>
              <a:t>that start with a </a:t>
            </a:r>
            <a:r>
              <a:rPr lang="en-US" sz="2400" dirty="0">
                <a:latin typeface="+mn-lt"/>
                <a:ea typeface="Cambria Math" pitchFamily="18" charset="0"/>
              </a:rPr>
              <a:t>1</a:t>
            </a:r>
            <a:r>
              <a:rPr lang="en-US" sz="2400" dirty="0">
                <a:latin typeface="+mn-lt"/>
              </a:rPr>
              <a:t> bit and end with bits </a:t>
            </a:r>
            <a:r>
              <a:rPr lang="en-US" sz="2400" dirty="0">
                <a:latin typeface="+mn-lt"/>
                <a:ea typeface="Cambria Math" pitchFamily="18" charset="0"/>
              </a:rPr>
              <a:t>00 </a:t>
            </a:r>
            <a:r>
              <a:rPr lang="en-US" sz="2400" dirty="0">
                <a:latin typeface="+mn-lt"/>
              </a:rPr>
              <a:t>:</a:t>
            </a:r>
            <a:endParaRPr lang="en-US" sz="2400" dirty="0">
              <a:latin typeface="+mn-lt"/>
              <a:ea typeface="Cambria Math" pitchFamily="18" charset="0"/>
            </a:endParaRPr>
          </a:p>
        </p:txBody>
      </p:sp>
      <p:graphicFrame>
        <p:nvGraphicFramePr>
          <p:cNvPr id="17" name="Object 16">
            <a:extLst>
              <a:ext uri="{FF2B5EF4-FFF2-40B4-BE49-F238E27FC236}">
                <a16:creationId xmlns:a16="http://schemas.microsoft.com/office/drawing/2014/main" id="{DE842CC1-2D9F-4D6E-99C1-06463729AAB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43941661"/>
              </p:ext>
            </p:extLst>
          </p:nvPr>
        </p:nvGraphicFramePr>
        <p:xfrm>
          <a:off x="6324600" y="5349200"/>
          <a:ext cx="885133" cy="454527"/>
        </p:xfrm>
        <a:graphic>
          <a:graphicData uri="http://schemas.openxmlformats.org/presentationml/2006/ole">
            <mc:AlternateContent xmlns:mc="http://schemas.openxmlformats.org/markup-compatibility/2006">
              <mc:Choice xmlns:v="urn:schemas-microsoft-com:vml" Requires="v">
                <p:oleObj name="Equation" r:id="rId6" imgW="469800" imgH="241200" progId="Equation.DSMT4">
                  <p:embed/>
                </p:oleObj>
              </mc:Choice>
              <mc:Fallback>
                <p:oleObj name="Equation" r:id="rId6" imgW="469800" imgH="241200" progId="Equation.DSMT4">
                  <p:embed/>
                  <p:pic>
                    <p:nvPicPr>
                      <p:cNvPr id="0" name=""/>
                      <p:cNvPicPr/>
                      <p:nvPr/>
                    </p:nvPicPr>
                    <p:blipFill>
                      <a:blip r:embed="rId7"/>
                      <a:stretch>
                        <a:fillRect/>
                      </a:stretch>
                    </p:blipFill>
                    <p:spPr>
                      <a:xfrm>
                        <a:off x="6324600" y="5349200"/>
                        <a:ext cx="885133" cy="454527"/>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5057AC21-DDC2-4543-BDEC-CA840E938583}"/>
              </a:ext>
            </a:extLst>
          </p:cNvPr>
          <p:cNvSpPr>
            <a:spLocks noGrp="1"/>
          </p:cNvSpPr>
          <p:nvPr>
            <p:ph idx="16"/>
          </p:nvPr>
        </p:nvSpPr>
        <p:spPr>
          <a:xfrm>
            <a:off x="457200" y="5920523"/>
            <a:ext cx="8229600" cy="502920"/>
          </a:xfrm>
        </p:spPr>
        <p:txBody>
          <a:bodyPr/>
          <a:lstStyle/>
          <a:p>
            <a:r>
              <a:rPr lang="en-US" sz="2800" dirty="0">
                <a:latin typeface="+mn-lt"/>
                <a:ea typeface="Cambria Math" pitchFamily="18" charset="0"/>
              </a:rPr>
              <a:t>Hence, the number is 128 + 64 </a:t>
            </a:r>
            <a:r>
              <a:rPr lang="en-US" sz="2800" dirty="0">
                <a:latin typeface="+mn-lt"/>
                <a:ea typeface="Cambria Math"/>
              </a:rPr>
              <a:t>− </a:t>
            </a:r>
            <a:r>
              <a:rPr lang="en-US" sz="2800" dirty="0">
                <a:latin typeface="+mn-lt"/>
                <a:ea typeface="Cambria Math" pitchFamily="18" charset="0"/>
              </a:rPr>
              <a:t>32 = 160.</a:t>
            </a:r>
          </a:p>
        </p:txBody>
      </p:sp>
      <p:pic>
        <p:nvPicPr>
          <p:cNvPr id="13" name="Picture 3" descr="Illustration of 8-Bit strings starting with 1 or ending with 00.">
            <a:extLst>
              <a:ext uri="{FF2B5EF4-FFF2-40B4-BE49-F238E27FC236}">
                <a16:creationId xmlns:a16="http://schemas.microsoft.com/office/drawing/2014/main" id="{F9EB228D-8C72-4392-BC92-B11B0A01F3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2514817"/>
            <a:ext cx="2667000" cy="274276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DAC73A88-F79C-4236-BB95-B822D4F2CD39}"/>
              </a:ext>
            </a:extLst>
          </p:cNvPr>
          <p:cNvSpPr>
            <a:spLocks noGrp="1"/>
          </p:cNvSpPr>
          <p:nvPr>
            <p:ph type="body" sz="quarter" idx="18"/>
          </p:nvPr>
        </p:nvSpPr>
        <p:spPr>
          <a:xfrm>
            <a:off x="3465576" y="6528816"/>
            <a:ext cx="2212848" cy="100584"/>
          </a:xfrm>
        </p:spPr>
        <p:txBody>
          <a:bodyPr/>
          <a:lstStyle/>
          <a:p>
            <a:r>
              <a:rPr lang="en-US" dirty="0">
                <a:hlinkClick r:id="rId9" action="ppaction://hlinksldjump"/>
              </a:rPr>
              <a:t>Access the text alternative for slide images.</a:t>
            </a:r>
            <a:endParaRPr lang="en-US" dirty="0"/>
          </a:p>
        </p:txBody>
      </p:sp>
      <p:sp>
        <p:nvSpPr>
          <p:cNvPr id="14" name="Slide Number Placeholder 5">
            <a:extLst>
              <a:ext uri="{FF2B5EF4-FFF2-40B4-BE49-F238E27FC236}">
                <a16:creationId xmlns:a16="http://schemas.microsoft.com/office/drawing/2014/main" id="{F5ADF220-B257-4071-92D5-B27977997C5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19</a:t>
            </a:fld>
            <a:endParaRPr lang="en-US" dirty="0">
              <a:solidFill>
                <a:schemeClr val="bg1"/>
              </a:solidFill>
            </a:endParaRPr>
          </a:p>
        </p:txBody>
      </p:sp>
    </p:spTree>
    <p:extLst>
      <p:ext uri="{BB962C8B-B14F-4D97-AF65-F5344CB8AC3E}">
        <p14:creationId xmlns:p14="http://schemas.microsoft.com/office/powerpoint/2010/main" val="1204221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Summary</a:t>
            </a:r>
            <a:endParaRPr lang="en-US" sz="1500" dirty="0"/>
          </a:p>
        </p:txBody>
      </p:sp>
      <p:sp>
        <p:nvSpPr>
          <p:cNvPr id="3" name="Content Placeholder 2"/>
          <p:cNvSpPr>
            <a:spLocks noGrp="1"/>
          </p:cNvSpPr>
          <p:nvPr>
            <p:ph idx="1"/>
          </p:nvPr>
        </p:nvSpPr>
        <p:spPr/>
        <p:txBody>
          <a:bodyPr/>
          <a:lstStyle/>
          <a:p>
            <a:r>
              <a:rPr lang="en-US" sz="2800" dirty="0">
                <a:latin typeface="+mn-lt"/>
              </a:rPr>
              <a:t>The Basics of Counting.</a:t>
            </a:r>
          </a:p>
          <a:p>
            <a:r>
              <a:rPr lang="en-US" sz="2800" dirty="0">
                <a:latin typeface="+mn-lt"/>
              </a:rPr>
              <a:t>The Pigeonhole Principle.</a:t>
            </a:r>
          </a:p>
          <a:p>
            <a:r>
              <a:rPr lang="en-US" sz="2800" dirty="0">
                <a:latin typeface="+mn-lt"/>
              </a:rPr>
              <a:t>Permutations and Combinations.</a:t>
            </a:r>
          </a:p>
          <a:p>
            <a:r>
              <a:rPr lang="en-US" sz="2800" dirty="0">
                <a:latin typeface="+mn-lt"/>
              </a:rPr>
              <a:t>Binomial Coefficients and Identities.</a:t>
            </a:r>
          </a:p>
          <a:p>
            <a:r>
              <a:rPr lang="en-US" sz="2800" dirty="0">
                <a:latin typeface="+mn-lt"/>
              </a:rPr>
              <a:t>Generalized Permutations and Combinations.</a:t>
            </a:r>
          </a:p>
          <a:p>
            <a:r>
              <a:rPr lang="en-US" sz="2800" dirty="0">
                <a:latin typeface="+mn-lt"/>
              </a:rPr>
              <a:t>Generating Permutations and Combinations (</a:t>
            </a:r>
            <a:r>
              <a:rPr lang="en-US" sz="2800" i="1" dirty="0">
                <a:latin typeface="+mn-lt"/>
              </a:rPr>
              <a:t>not yet included in overheads</a:t>
            </a:r>
            <a:r>
              <a:rPr lang="en-US" sz="2800" dirty="0">
                <a:latin typeface="+mn-lt"/>
              </a:rPr>
              <a:t>).</a:t>
            </a:r>
          </a:p>
        </p:txBody>
      </p:sp>
      <p:sp>
        <p:nvSpPr>
          <p:cNvPr id="4" name="Slide Number Placeholder 5">
            <a:extLst>
              <a:ext uri="{FF2B5EF4-FFF2-40B4-BE49-F238E27FC236}">
                <a16:creationId xmlns:a16="http://schemas.microsoft.com/office/drawing/2014/main" id="{4DCB390A-AB76-4489-A709-94AC9E20BBE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a:t>
            </a:fld>
            <a:endParaRPr lang="en-US" dirty="0">
              <a:solidFill>
                <a:schemeClr val="bg1"/>
              </a:solidFill>
            </a:endParaRPr>
          </a:p>
        </p:txBody>
      </p:sp>
    </p:spTree>
    <p:extLst>
      <p:ext uri="{BB962C8B-B14F-4D97-AF65-F5344CB8AC3E}">
        <p14:creationId xmlns:p14="http://schemas.microsoft.com/office/powerpoint/2010/main" val="766881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4005C-415F-4923-AC21-6B26E9FEF660}"/>
              </a:ext>
            </a:extLst>
          </p:cNvPr>
          <p:cNvSpPr>
            <a:spLocks noGrp="1"/>
          </p:cNvSpPr>
          <p:nvPr>
            <p:ph type="title"/>
          </p:nvPr>
        </p:nvSpPr>
        <p:spPr/>
        <p:txBody>
          <a:bodyPr/>
          <a:lstStyle/>
          <a:p>
            <a:r>
              <a:rPr lang="en-US" dirty="0"/>
              <a:t>Basic Counting Principles: Division Rule</a:t>
            </a:r>
            <a:endParaRPr lang="en-IN" dirty="0"/>
          </a:p>
        </p:txBody>
      </p:sp>
      <p:sp>
        <p:nvSpPr>
          <p:cNvPr id="3" name="Content Placeholder 2">
            <a:extLst>
              <a:ext uri="{FF2B5EF4-FFF2-40B4-BE49-F238E27FC236}">
                <a16:creationId xmlns:a16="http://schemas.microsoft.com/office/drawing/2014/main" id="{05A03775-24ED-45E0-A57A-9F9A1F8BEC3E}"/>
              </a:ext>
            </a:extLst>
          </p:cNvPr>
          <p:cNvSpPr>
            <a:spLocks noGrp="1"/>
          </p:cNvSpPr>
          <p:nvPr>
            <p:ph idx="1"/>
          </p:nvPr>
        </p:nvSpPr>
        <p:spPr>
          <a:xfrm>
            <a:off x="457200" y="1295400"/>
            <a:ext cx="2590800" cy="381000"/>
          </a:xfrm>
        </p:spPr>
        <p:txBody>
          <a:bodyPr/>
          <a:lstStyle/>
          <a:p>
            <a:r>
              <a:rPr lang="en-US" sz="1800" b="1" dirty="0"/>
              <a:t>Division Rule</a:t>
            </a:r>
            <a:r>
              <a:rPr lang="en-US" sz="1800" dirty="0"/>
              <a:t>: There are</a:t>
            </a:r>
            <a:endParaRPr lang="en-IN" sz="1800" dirty="0"/>
          </a:p>
        </p:txBody>
      </p:sp>
      <p:graphicFrame>
        <p:nvGraphicFramePr>
          <p:cNvPr id="17" name="Object 16">
            <a:extLst>
              <a:ext uri="{FF2B5EF4-FFF2-40B4-BE49-F238E27FC236}">
                <a16:creationId xmlns:a16="http://schemas.microsoft.com/office/drawing/2014/main" id="{6131BA4D-1B50-407F-AF72-A8820E7EFD6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20530027"/>
              </p:ext>
            </p:extLst>
          </p:nvPr>
        </p:nvGraphicFramePr>
        <p:xfrm>
          <a:off x="2815082" y="1370678"/>
          <a:ext cx="379776" cy="258938"/>
        </p:xfrm>
        <a:graphic>
          <a:graphicData uri="http://schemas.openxmlformats.org/presentationml/2006/ole">
            <mc:AlternateContent xmlns:mc="http://schemas.openxmlformats.org/markup-compatibility/2006">
              <mc:Choice xmlns:v="urn:schemas-microsoft-com:vml" Requires="v">
                <p:oleObj name="Equation" r:id="rId2" imgW="279360" imgH="190440" progId="Equation.DSMT4">
                  <p:embed/>
                </p:oleObj>
              </mc:Choice>
              <mc:Fallback>
                <p:oleObj name="Equation" r:id="rId2" imgW="279360" imgH="190440" progId="Equation.DSMT4">
                  <p:embed/>
                  <p:pic>
                    <p:nvPicPr>
                      <p:cNvPr id="5" name="Object 4">
                        <a:extLst>
                          <a:ext uri="{FF2B5EF4-FFF2-40B4-BE49-F238E27FC236}">
                            <a16:creationId xmlns:a16="http://schemas.microsoft.com/office/drawing/2014/main" id="{9E65B426-05F5-4526-80B5-B35305E1EEC2}"/>
                          </a:ext>
                        </a:extLst>
                      </p:cNvPr>
                      <p:cNvPicPr/>
                      <p:nvPr/>
                    </p:nvPicPr>
                    <p:blipFill>
                      <a:blip r:embed="rId3"/>
                      <a:stretch>
                        <a:fillRect/>
                      </a:stretch>
                    </p:blipFill>
                    <p:spPr>
                      <a:xfrm>
                        <a:off x="2815082" y="1370678"/>
                        <a:ext cx="379776" cy="258938"/>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DCE401C-7F45-44D3-B111-17C177D229B2}"/>
              </a:ext>
            </a:extLst>
          </p:cNvPr>
          <p:cNvSpPr>
            <a:spLocks noGrp="1"/>
          </p:cNvSpPr>
          <p:nvPr>
            <p:ph idx="10"/>
          </p:nvPr>
        </p:nvSpPr>
        <p:spPr>
          <a:xfrm>
            <a:off x="3124200" y="1295400"/>
            <a:ext cx="5562600" cy="457200"/>
          </a:xfrm>
        </p:spPr>
        <p:txBody>
          <a:bodyPr/>
          <a:lstStyle/>
          <a:p>
            <a:r>
              <a:rPr lang="en-US" sz="1800" dirty="0"/>
              <a:t>ways to do a task if it can be done using a procedure that</a:t>
            </a:r>
            <a:endParaRPr lang="en-IN" sz="1800" dirty="0"/>
          </a:p>
        </p:txBody>
      </p:sp>
      <p:sp>
        <p:nvSpPr>
          <p:cNvPr id="5" name="Content Placeholder 4">
            <a:extLst>
              <a:ext uri="{FF2B5EF4-FFF2-40B4-BE49-F238E27FC236}">
                <a16:creationId xmlns:a16="http://schemas.microsoft.com/office/drawing/2014/main" id="{3959D850-69E8-447C-B742-C97B577B4766}"/>
              </a:ext>
            </a:extLst>
          </p:cNvPr>
          <p:cNvSpPr>
            <a:spLocks noGrp="1"/>
          </p:cNvSpPr>
          <p:nvPr>
            <p:ph idx="11"/>
          </p:nvPr>
        </p:nvSpPr>
        <p:spPr>
          <a:xfrm>
            <a:off x="457200" y="1558774"/>
            <a:ext cx="8382000" cy="1290687"/>
          </a:xfrm>
        </p:spPr>
        <p:txBody>
          <a:bodyPr/>
          <a:lstStyle/>
          <a:p>
            <a:r>
              <a:rPr lang="en-US" sz="1800" dirty="0"/>
              <a:t>can be carried out in </a:t>
            </a:r>
            <a:r>
              <a:rPr lang="en-US" sz="1800" i="1" dirty="0"/>
              <a:t>n</a:t>
            </a:r>
            <a:r>
              <a:rPr lang="en-US" sz="1800" dirty="0"/>
              <a:t> ways, and for every way </a:t>
            </a:r>
            <a:r>
              <a:rPr lang="en-US" sz="1800" i="1" dirty="0"/>
              <a:t>w</a:t>
            </a:r>
            <a:r>
              <a:rPr lang="en-US" sz="1800" dirty="0"/>
              <a:t>, exactly </a:t>
            </a:r>
            <a:r>
              <a:rPr lang="en-US" sz="1800" i="1" dirty="0"/>
              <a:t>d</a:t>
            </a:r>
            <a:r>
              <a:rPr lang="en-US" sz="1800" dirty="0"/>
              <a:t> of the </a:t>
            </a:r>
            <a:r>
              <a:rPr lang="en-US" sz="1800" i="1" dirty="0"/>
              <a:t>n</a:t>
            </a:r>
            <a:r>
              <a:rPr lang="en-US" sz="1800" dirty="0"/>
              <a:t> ways correspond to way </a:t>
            </a:r>
            <a:r>
              <a:rPr lang="en-US" sz="1800" i="1" dirty="0"/>
              <a:t>w</a:t>
            </a:r>
            <a:r>
              <a:rPr lang="en-US" sz="1800" dirty="0"/>
              <a:t>.</a:t>
            </a:r>
            <a:br>
              <a:rPr lang="en-US" sz="1800" dirty="0"/>
            </a:br>
            <a:r>
              <a:rPr lang="en-US" sz="1800" dirty="0"/>
              <a:t>Restated in terms of sets: If the finite set </a:t>
            </a:r>
            <a:r>
              <a:rPr lang="en-US" sz="1800" i="1" dirty="0"/>
              <a:t>A</a:t>
            </a:r>
            <a:r>
              <a:rPr lang="en-US" sz="1800" dirty="0"/>
              <a:t> is the union of </a:t>
            </a:r>
            <a:r>
              <a:rPr lang="en-US" sz="1800" i="1" dirty="0"/>
              <a:t>n</a:t>
            </a:r>
            <a:r>
              <a:rPr lang="en-US" sz="1800" dirty="0"/>
              <a:t> pairwise disjoint subsets each with </a:t>
            </a:r>
            <a:r>
              <a:rPr lang="en-US" sz="1800" i="1" dirty="0"/>
              <a:t>d</a:t>
            </a:r>
            <a:r>
              <a:rPr lang="en-US" sz="1800" dirty="0"/>
              <a:t> elements, then </a:t>
            </a:r>
            <a:r>
              <a:rPr lang="en-US" sz="1800" i="1" dirty="0"/>
              <a:t>n</a:t>
            </a:r>
            <a:r>
              <a:rPr lang="en-US" sz="1800" dirty="0"/>
              <a:t> =</a:t>
            </a:r>
            <a:endParaRPr lang="en-IN" sz="1800" dirty="0"/>
          </a:p>
        </p:txBody>
      </p:sp>
      <p:graphicFrame>
        <p:nvGraphicFramePr>
          <p:cNvPr id="18" name="Object 17">
            <a:extLst>
              <a:ext uri="{FF2B5EF4-FFF2-40B4-BE49-F238E27FC236}">
                <a16:creationId xmlns:a16="http://schemas.microsoft.com/office/drawing/2014/main" id="{A75CCFB8-9203-45EC-A9F1-462707737DF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316998"/>
              </p:ext>
            </p:extLst>
          </p:nvPr>
        </p:nvGraphicFramePr>
        <p:xfrm>
          <a:off x="3429000" y="2391371"/>
          <a:ext cx="687388" cy="404430"/>
        </p:xfrm>
        <a:graphic>
          <a:graphicData uri="http://schemas.openxmlformats.org/presentationml/2006/ole">
            <mc:AlternateContent xmlns:mc="http://schemas.openxmlformats.org/markup-compatibility/2006">
              <mc:Choice xmlns:v="urn:schemas-microsoft-com:vml" Requires="v">
                <p:oleObj name="Equation" r:id="rId4" imgW="431640" imgH="253800" progId="Equation.DSMT4">
                  <p:embed/>
                </p:oleObj>
              </mc:Choice>
              <mc:Fallback>
                <p:oleObj name="Equation" r:id="rId4" imgW="431640" imgH="253800" progId="Equation.DSMT4">
                  <p:embed/>
                  <p:pic>
                    <p:nvPicPr>
                      <p:cNvPr id="6" name="Object 5">
                        <a:extLst>
                          <a:ext uri="{FF2B5EF4-FFF2-40B4-BE49-F238E27FC236}">
                            <a16:creationId xmlns:a16="http://schemas.microsoft.com/office/drawing/2014/main" id="{31A685B2-1691-4198-A7E5-81EABB077AB0}"/>
                          </a:ext>
                        </a:extLst>
                      </p:cNvPr>
                      <p:cNvPicPr/>
                      <p:nvPr/>
                    </p:nvPicPr>
                    <p:blipFill>
                      <a:blip r:embed="rId5"/>
                      <a:stretch>
                        <a:fillRect/>
                      </a:stretch>
                    </p:blipFill>
                    <p:spPr>
                      <a:xfrm>
                        <a:off x="3429000" y="2391371"/>
                        <a:ext cx="687388" cy="40443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6876941C-76C3-47FC-8A86-735064C25396}"/>
              </a:ext>
            </a:extLst>
          </p:cNvPr>
          <p:cNvSpPr>
            <a:spLocks noGrp="1"/>
          </p:cNvSpPr>
          <p:nvPr>
            <p:ph idx="12"/>
          </p:nvPr>
        </p:nvSpPr>
        <p:spPr>
          <a:xfrm>
            <a:off x="457200" y="2667000"/>
            <a:ext cx="8382000" cy="658921"/>
          </a:xfrm>
        </p:spPr>
        <p:txBody>
          <a:bodyPr/>
          <a:lstStyle/>
          <a:p>
            <a:r>
              <a:rPr lang="en-US" sz="1800" dirty="0"/>
              <a:t>In terms of functions: If </a:t>
            </a:r>
            <a:r>
              <a:rPr lang="en-US" sz="1800" i="1" dirty="0"/>
              <a:t>f </a:t>
            </a:r>
            <a:r>
              <a:rPr lang="en-US" sz="1800" dirty="0"/>
              <a:t>is a function from </a:t>
            </a:r>
            <a:r>
              <a:rPr lang="en-US" sz="1800" i="1" dirty="0"/>
              <a:t>A</a:t>
            </a:r>
            <a:r>
              <a:rPr lang="en-US" sz="1800" dirty="0"/>
              <a:t> to B, where both are finite sets, and for every value </a:t>
            </a:r>
            <a:r>
              <a:rPr lang="en-US" sz="1800" i="1" dirty="0"/>
              <a:t>y </a:t>
            </a:r>
            <a:r>
              <a:rPr lang="en-US" sz="1800" dirty="0">
                <a:ea typeface="Cambria Math"/>
              </a:rPr>
              <a:t>∈</a:t>
            </a:r>
            <a:r>
              <a:rPr lang="en-US" sz="1800" dirty="0"/>
              <a:t> </a:t>
            </a:r>
            <a:r>
              <a:rPr lang="en-US" sz="1800" i="1" dirty="0"/>
              <a:t>B</a:t>
            </a:r>
            <a:r>
              <a:rPr lang="en-US" sz="1800" dirty="0"/>
              <a:t> there are exactly </a:t>
            </a:r>
            <a:r>
              <a:rPr lang="en-US" sz="1800" i="1" dirty="0"/>
              <a:t>d</a:t>
            </a:r>
            <a:r>
              <a:rPr lang="en-US" sz="1800" dirty="0"/>
              <a:t> values </a:t>
            </a:r>
            <a:r>
              <a:rPr lang="en-US" sz="1800" i="1" dirty="0"/>
              <a:t>x</a:t>
            </a:r>
            <a:r>
              <a:rPr lang="en-US" sz="1800" dirty="0"/>
              <a:t> </a:t>
            </a:r>
            <a:r>
              <a:rPr lang="en-US" sz="1800" dirty="0">
                <a:ea typeface="Cambria Math"/>
              </a:rPr>
              <a:t>∈</a:t>
            </a:r>
            <a:r>
              <a:rPr lang="en-US" sz="1800" dirty="0"/>
              <a:t> </a:t>
            </a:r>
            <a:r>
              <a:rPr lang="en-US" sz="1800" i="1" dirty="0"/>
              <a:t>A</a:t>
            </a:r>
            <a:r>
              <a:rPr lang="en-US" sz="1800" dirty="0"/>
              <a:t> such that </a:t>
            </a:r>
            <a:r>
              <a:rPr lang="en-US" sz="1800" i="1" dirty="0"/>
              <a:t>f</a:t>
            </a:r>
            <a:r>
              <a:rPr lang="en-US" sz="1800" dirty="0"/>
              <a:t>(</a:t>
            </a:r>
            <a:r>
              <a:rPr lang="en-US" sz="1800" i="1" dirty="0"/>
              <a:t>x</a:t>
            </a:r>
            <a:r>
              <a:rPr lang="en-US" sz="1800" dirty="0"/>
              <a:t>) = </a:t>
            </a:r>
            <a:r>
              <a:rPr lang="en-US" sz="1800" i="1" dirty="0"/>
              <a:t>y</a:t>
            </a:r>
            <a:r>
              <a:rPr lang="en-US" sz="1800" dirty="0"/>
              <a:t>, then</a:t>
            </a:r>
            <a:endParaRPr lang="en-IN" sz="1800" dirty="0"/>
          </a:p>
        </p:txBody>
      </p:sp>
      <p:graphicFrame>
        <p:nvGraphicFramePr>
          <p:cNvPr id="19" name="Object 18">
            <a:extLst>
              <a:ext uri="{FF2B5EF4-FFF2-40B4-BE49-F238E27FC236}">
                <a16:creationId xmlns:a16="http://schemas.microsoft.com/office/drawing/2014/main" id="{E6B7AAFD-D46A-4AEB-A9F1-DCE67CA91E3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56905965"/>
              </p:ext>
            </p:extLst>
          </p:nvPr>
        </p:nvGraphicFramePr>
        <p:xfrm>
          <a:off x="7239000" y="2956231"/>
          <a:ext cx="1143000" cy="387389"/>
        </p:xfrm>
        <a:graphic>
          <a:graphicData uri="http://schemas.openxmlformats.org/presentationml/2006/ole">
            <mc:AlternateContent xmlns:mc="http://schemas.openxmlformats.org/markup-compatibility/2006">
              <mc:Choice xmlns:v="urn:schemas-microsoft-com:vml" Requires="v">
                <p:oleObj name="Equation" r:id="rId6" imgW="749160" imgH="253800" progId="Equation.DSMT4">
                  <p:embed/>
                </p:oleObj>
              </mc:Choice>
              <mc:Fallback>
                <p:oleObj name="Equation" r:id="rId6" imgW="749160" imgH="253800" progId="Equation.DSMT4">
                  <p:embed/>
                  <p:pic>
                    <p:nvPicPr>
                      <p:cNvPr id="7" name="Object 6">
                        <a:extLst>
                          <a:ext uri="{FF2B5EF4-FFF2-40B4-BE49-F238E27FC236}">
                            <a16:creationId xmlns:a16="http://schemas.microsoft.com/office/drawing/2014/main" id="{10A52FCE-E155-469A-8B68-3538E10AFB9A}"/>
                          </a:ext>
                        </a:extLst>
                      </p:cNvPr>
                      <p:cNvPicPr/>
                      <p:nvPr/>
                    </p:nvPicPr>
                    <p:blipFill>
                      <a:blip r:embed="rId7"/>
                      <a:stretch>
                        <a:fillRect/>
                      </a:stretch>
                    </p:blipFill>
                    <p:spPr>
                      <a:xfrm>
                        <a:off x="7239000" y="2956231"/>
                        <a:ext cx="1143000" cy="387389"/>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CFFA56EB-2680-47C6-9ABF-F15A414420E2}"/>
              </a:ext>
            </a:extLst>
          </p:cNvPr>
          <p:cNvSpPr>
            <a:spLocks noGrp="1"/>
          </p:cNvSpPr>
          <p:nvPr>
            <p:ph idx="13"/>
          </p:nvPr>
        </p:nvSpPr>
        <p:spPr>
          <a:xfrm>
            <a:off x="457200" y="3429000"/>
            <a:ext cx="8458200" cy="2040459"/>
          </a:xfrm>
        </p:spPr>
        <p:txBody>
          <a:bodyPr/>
          <a:lstStyle/>
          <a:p>
            <a:r>
              <a:rPr lang="en-US" sz="1800" b="1" dirty="0"/>
              <a:t>Example</a:t>
            </a:r>
            <a:r>
              <a:rPr lang="en-US" sz="1800" dirty="0"/>
              <a:t>: How many ways are there to seat four people around a circular table, where two </a:t>
            </a:r>
            <a:r>
              <a:rPr lang="en-US" sz="1800" dirty="0" err="1"/>
              <a:t>seatings</a:t>
            </a:r>
            <a:r>
              <a:rPr lang="en-US" sz="1800" dirty="0"/>
              <a:t> are considered the same when each person has the same left  and right neighbor?</a:t>
            </a:r>
          </a:p>
          <a:p>
            <a:r>
              <a:rPr lang="en-US" sz="1800" b="1" dirty="0"/>
              <a:t>Solution</a:t>
            </a:r>
            <a:r>
              <a:rPr lang="en-US" sz="1800" dirty="0"/>
              <a:t>: Number the seats around the table from </a:t>
            </a:r>
            <a:r>
              <a:rPr lang="en-US" sz="1800" dirty="0">
                <a:ea typeface="Cambria Math" pitchFamily="18" charset="0"/>
              </a:rPr>
              <a:t>1</a:t>
            </a:r>
            <a:r>
              <a:rPr lang="en-US" sz="1800" dirty="0"/>
              <a:t> to </a:t>
            </a:r>
            <a:r>
              <a:rPr lang="en-US" sz="1800" dirty="0">
                <a:ea typeface="Cambria Math" pitchFamily="18" charset="0"/>
              </a:rPr>
              <a:t>4</a:t>
            </a:r>
            <a:r>
              <a:rPr lang="en-US" sz="1800" dirty="0"/>
              <a:t> proceeding clockwise. There are four ways to select the person for seat </a:t>
            </a:r>
            <a:r>
              <a:rPr lang="en-US" sz="1800" dirty="0">
                <a:ea typeface="Cambria Math" pitchFamily="18" charset="0"/>
              </a:rPr>
              <a:t>1</a:t>
            </a:r>
            <a:r>
              <a:rPr lang="en-US" sz="1800" dirty="0"/>
              <a:t>, </a:t>
            </a:r>
            <a:r>
              <a:rPr lang="en-US" sz="1800" dirty="0">
                <a:ea typeface="Cambria Math" pitchFamily="18" charset="0"/>
              </a:rPr>
              <a:t>3</a:t>
            </a:r>
            <a:r>
              <a:rPr lang="en-US" sz="1800" dirty="0"/>
              <a:t> for seat </a:t>
            </a:r>
            <a:r>
              <a:rPr lang="en-US" sz="1800" dirty="0">
                <a:ea typeface="Cambria Math" pitchFamily="18" charset="0"/>
              </a:rPr>
              <a:t>2</a:t>
            </a:r>
            <a:r>
              <a:rPr lang="en-US" sz="1800" dirty="0"/>
              <a:t>, </a:t>
            </a:r>
            <a:r>
              <a:rPr lang="en-US" sz="1800" dirty="0">
                <a:ea typeface="Cambria Math" pitchFamily="18" charset="0"/>
              </a:rPr>
              <a:t>2</a:t>
            </a:r>
            <a:r>
              <a:rPr lang="en-US" sz="1800" dirty="0"/>
              <a:t>, for seat </a:t>
            </a:r>
            <a:r>
              <a:rPr lang="en-US" sz="1800" dirty="0">
                <a:ea typeface="Cambria Math" pitchFamily="18" charset="0"/>
              </a:rPr>
              <a:t>3</a:t>
            </a:r>
            <a:r>
              <a:rPr lang="en-US" sz="1800" dirty="0"/>
              <a:t>, and one way for seat </a:t>
            </a:r>
            <a:r>
              <a:rPr lang="en-US" sz="1800" dirty="0">
                <a:ea typeface="Cambria Math" pitchFamily="18" charset="0"/>
              </a:rPr>
              <a:t>4</a:t>
            </a:r>
            <a:r>
              <a:rPr lang="en-US" sz="1800" dirty="0"/>
              <a:t>. Thus there are </a:t>
            </a:r>
            <a:r>
              <a:rPr lang="en-US" sz="1800" dirty="0">
                <a:ea typeface="Cambria Math" pitchFamily="18" charset="0"/>
              </a:rPr>
              <a:t>4</a:t>
            </a:r>
            <a:endParaRPr lang="en-IN" sz="1800" dirty="0"/>
          </a:p>
        </p:txBody>
      </p:sp>
      <p:graphicFrame>
        <p:nvGraphicFramePr>
          <p:cNvPr id="13" name="Object 12">
            <a:extLst>
              <a:ext uri="{FF2B5EF4-FFF2-40B4-BE49-F238E27FC236}">
                <a16:creationId xmlns:a16="http://schemas.microsoft.com/office/drawing/2014/main" id="{154A2823-3EAC-4EA1-AD61-7EFF35716B2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48133129"/>
              </p:ext>
            </p:extLst>
          </p:nvPr>
        </p:nvGraphicFramePr>
        <p:xfrm>
          <a:off x="2731345" y="5101839"/>
          <a:ext cx="99497" cy="232161"/>
        </p:xfrm>
        <a:graphic>
          <a:graphicData uri="http://schemas.openxmlformats.org/presentationml/2006/ole">
            <mc:AlternateContent xmlns:mc="http://schemas.openxmlformats.org/markup-compatibility/2006">
              <mc:Choice xmlns:v="urn:schemas-microsoft-com:vml" Requires="v">
                <p:oleObj name="Equation" r:id="rId8" imgW="75960" imgH="177480" progId="Equation.DSMT4">
                  <p:embed/>
                </p:oleObj>
              </mc:Choice>
              <mc:Fallback>
                <p:oleObj name="Equation" r:id="rId8" imgW="75960" imgH="177480" progId="Equation.DSMT4">
                  <p:embed/>
                  <p:pic>
                    <p:nvPicPr>
                      <p:cNvPr id="0" name=""/>
                      <p:cNvPicPr/>
                      <p:nvPr/>
                    </p:nvPicPr>
                    <p:blipFill>
                      <a:blip r:embed="rId9"/>
                      <a:stretch>
                        <a:fillRect/>
                      </a:stretch>
                    </p:blipFill>
                    <p:spPr>
                      <a:xfrm>
                        <a:off x="2731345" y="5101839"/>
                        <a:ext cx="99497" cy="232161"/>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C97500A6-3F76-4A02-9DEF-CF5C48692F59}"/>
              </a:ext>
            </a:extLst>
          </p:cNvPr>
          <p:cNvSpPr>
            <a:spLocks noGrp="1"/>
          </p:cNvSpPr>
          <p:nvPr>
            <p:ph idx="14"/>
          </p:nvPr>
        </p:nvSpPr>
        <p:spPr>
          <a:xfrm>
            <a:off x="2799140" y="5004929"/>
            <a:ext cx="6172200" cy="364059"/>
          </a:xfrm>
        </p:spPr>
        <p:txBody>
          <a:bodyPr/>
          <a:lstStyle/>
          <a:p>
            <a:r>
              <a:rPr lang="en-US" sz="1800" dirty="0"/>
              <a:t>= </a:t>
            </a:r>
            <a:r>
              <a:rPr lang="en-US" sz="1800" dirty="0">
                <a:ea typeface="Cambria Math" pitchFamily="18" charset="0"/>
              </a:rPr>
              <a:t>24</a:t>
            </a:r>
            <a:r>
              <a:rPr lang="en-US" sz="1800" dirty="0"/>
              <a:t> ways to order the four people. But since two </a:t>
            </a:r>
            <a:r>
              <a:rPr lang="en-US" sz="1800" dirty="0" err="1"/>
              <a:t>seatings</a:t>
            </a:r>
            <a:r>
              <a:rPr lang="en-US" sz="1800" dirty="0"/>
              <a:t> are</a:t>
            </a:r>
          </a:p>
        </p:txBody>
      </p:sp>
      <p:sp>
        <p:nvSpPr>
          <p:cNvPr id="9" name="Content Placeholder 8">
            <a:extLst>
              <a:ext uri="{FF2B5EF4-FFF2-40B4-BE49-F238E27FC236}">
                <a16:creationId xmlns:a16="http://schemas.microsoft.com/office/drawing/2014/main" id="{3F8AE20C-5E8C-48CB-B2D1-18E0FAE7399A}"/>
              </a:ext>
            </a:extLst>
          </p:cNvPr>
          <p:cNvSpPr>
            <a:spLocks noGrp="1"/>
          </p:cNvSpPr>
          <p:nvPr>
            <p:ph idx="15"/>
          </p:nvPr>
        </p:nvSpPr>
        <p:spPr>
          <a:xfrm>
            <a:off x="457200" y="5334000"/>
            <a:ext cx="8153400" cy="658921"/>
          </a:xfrm>
        </p:spPr>
        <p:txBody>
          <a:bodyPr/>
          <a:lstStyle/>
          <a:p>
            <a:r>
              <a:rPr lang="en-US" sz="1800" dirty="0"/>
              <a:t>the same when each person has the same left and right neighbor, for every choice for seat </a:t>
            </a:r>
            <a:r>
              <a:rPr lang="en-US" sz="1800" dirty="0">
                <a:ea typeface="Cambria Math" pitchFamily="18" charset="0"/>
              </a:rPr>
              <a:t>1</a:t>
            </a:r>
            <a:r>
              <a:rPr lang="en-US" sz="1800" dirty="0"/>
              <a:t>, we get the same seating.</a:t>
            </a:r>
          </a:p>
        </p:txBody>
      </p:sp>
      <p:sp>
        <p:nvSpPr>
          <p:cNvPr id="10" name="Content Placeholder 9">
            <a:extLst>
              <a:ext uri="{FF2B5EF4-FFF2-40B4-BE49-F238E27FC236}">
                <a16:creationId xmlns:a16="http://schemas.microsoft.com/office/drawing/2014/main" id="{A73D6888-D342-4AF5-A217-FE4AF28BDFF6}"/>
              </a:ext>
            </a:extLst>
          </p:cNvPr>
          <p:cNvSpPr>
            <a:spLocks noGrp="1"/>
          </p:cNvSpPr>
          <p:nvPr>
            <p:ph idx="16"/>
          </p:nvPr>
        </p:nvSpPr>
        <p:spPr>
          <a:xfrm>
            <a:off x="462742" y="6096000"/>
            <a:ext cx="4109258" cy="331677"/>
          </a:xfrm>
        </p:spPr>
        <p:txBody>
          <a:bodyPr/>
          <a:lstStyle/>
          <a:p>
            <a:r>
              <a:rPr lang="en-US" sz="1800" dirty="0"/>
              <a:t>Therefore, by the division rule, there are</a:t>
            </a:r>
            <a:endParaRPr lang="en-IN" sz="1800" dirty="0"/>
          </a:p>
        </p:txBody>
      </p:sp>
      <p:graphicFrame>
        <p:nvGraphicFramePr>
          <p:cNvPr id="20" name="Object 19">
            <a:extLst>
              <a:ext uri="{FF2B5EF4-FFF2-40B4-BE49-F238E27FC236}">
                <a16:creationId xmlns:a16="http://schemas.microsoft.com/office/drawing/2014/main" id="{744A99F8-8DAD-4379-B4F2-A60B8B8319E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17832869"/>
              </p:ext>
            </p:extLst>
          </p:nvPr>
        </p:nvGraphicFramePr>
        <p:xfrm>
          <a:off x="4343400" y="6156037"/>
          <a:ext cx="488952" cy="271640"/>
        </p:xfrm>
        <a:graphic>
          <a:graphicData uri="http://schemas.openxmlformats.org/presentationml/2006/ole">
            <mc:AlternateContent xmlns:mc="http://schemas.openxmlformats.org/markup-compatibility/2006">
              <mc:Choice xmlns:v="urn:schemas-microsoft-com:vml" Requires="v">
                <p:oleObj name="Equation" r:id="rId10" imgW="342720" imgH="190440" progId="Equation.DSMT4">
                  <p:embed/>
                </p:oleObj>
              </mc:Choice>
              <mc:Fallback>
                <p:oleObj name="Equation" r:id="rId10" imgW="342720" imgH="190440" progId="Equation.DSMT4">
                  <p:embed/>
                  <p:pic>
                    <p:nvPicPr>
                      <p:cNvPr id="8" name="Object 7">
                        <a:extLst>
                          <a:ext uri="{FF2B5EF4-FFF2-40B4-BE49-F238E27FC236}">
                            <a16:creationId xmlns:a16="http://schemas.microsoft.com/office/drawing/2014/main" id="{1C2C7819-FF62-4027-BE06-944EC0AC411D}"/>
                          </a:ext>
                        </a:extLst>
                      </p:cNvPr>
                      <p:cNvPicPr/>
                      <p:nvPr/>
                    </p:nvPicPr>
                    <p:blipFill>
                      <a:blip r:embed="rId11"/>
                      <a:stretch>
                        <a:fillRect/>
                      </a:stretch>
                    </p:blipFill>
                    <p:spPr>
                      <a:xfrm>
                        <a:off x="4343400" y="6156037"/>
                        <a:ext cx="488952" cy="27164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271DA2D9-26F8-4EE8-B062-37158C5FD5EA}"/>
              </a:ext>
            </a:extLst>
          </p:cNvPr>
          <p:cNvSpPr>
            <a:spLocks noGrp="1"/>
          </p:cNvSpPr>
          <p:nvPr>
            <p:ph idx="17"/>
          </p:nvPr>
        </p:nvSpPr>
        <p:spPr>
          <a:xfrm>
            <a:off x="4764326" y="6096001"/>
            <a:ext cx="3706784" cy="331676"/>
          </a:xfrm>
        </p:spPr>
        <p:txBody>
          <a:bodyPr/>
          <a:lstStyle/>
          <a:p>
            <a:r>
              <a:rPr lang="en-US" sz="1800" dirty="0"/>
              <a:t>= </a:t>
            </a:r>
            <a:r>
              <a:rPr lang="en-US" sz="1800" dirty="0">
                <a:ea typeface="Cambria Math" pitchFamily="18" charset="0"/>
              </a:rPr>
              <a:t>6</a:t>
            </a:r>
            <a:r>
              <a:rPr lang="en-US" sz="1800" dirty="0"/>
              <a:t> different seating arrangements.</a:t>
            </a:r>
          </a:p>
        </p:txBody>
      </p:sp>
      <p:sp>
        <p:nvSpPr>
          <p:cNvPr id="15" name="Slide Number Placeholder 5">
            <a:extLst>
              <a:ext uri="{FF2B5EF4-FFF2-40B4-BE49-F238E27FC236}">
                <a16:creationId xmlns:a16="http://schemas.microsoft.com/office/drawing/2014/main" id="{2FD12AAD-3178-4AAE-8891-674FCDB851B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20</a:t>
            </a:fld>
            <a:endParaRPr lang="en-US" dirty="0">
              <a:solidFill>
                <a:schemeClr val="bg1"/>
              </a:solidFill>
            </a:endParaRPr>
          </a:p>
        </p:txBody>
      </p:sp>
    </p:spTree>
    <p:extLst>
      <p:ext uri="{BB962C8B-B14F-4D97-AF65-F5344CB8AC3E}">
        <p14:creationId xmlns:p14="http://schemas.microsoft.com/office/powerpoint/2010/main" val="2833964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Tree Diagrams</a:t>
            </a:r>
          </a:p>
        </p:txBody>
      </p:sp>
      <p:sp>
        <p:nvSpPr>
          <p:cNvPr id="3" name="Content Placeholder 2"/>
          <p:cNvSpPr>
            <a:spLocks noGrp="1"/>
          </p:cNvSpPr>
          <p:nvPr>
            <p:ph idx="1"/>
          </p:nvPr>
        </p:nvSpPr>
        <p:spPr>
          <a:xfrm>
            <a:off x="457199" y="1295400"/>
            <a:ext cx="8538107" cy="4114800"/>
          </a:xfrm>
        </p:spPr>
        <p:txBody>
          <a:bodyPr/>
          <a:lstStyle/>
          <a:p>
            <a:pPr>
              <a:spcBef>
                <a:spcPts val="600"/>
              </a:spcBef>
            </a:pPr>
            <a:r>
              <a:rPr lang="en-US" sz="2400" b="1" dirty="0"/>
              <a:t>Tree Diagrams</a:t>
            </a:r>
            <a:r>
              <a:rPr lang="en-US" sz="2400" dirty="0"/>
              <a:t>:  We can solve many counting problems through the use of </a:t>
            </a:r>
            <a:r>
              <a:rPr lang="en-US" sz="2400" i="1" dirty="0"/>
              <a:t>tree diagrams</a:t>
            </a:r>
            <a:r>
              <a:rPr lang="en-US" sz="2400" dirty="0"/>
              <a:t>, where   a branch represents a possible choice and the leaves represent possible outcomes. </a:t>
            </a:r>
          </a:p>
          <a:p>
            <a:pPr>
              <a:spcBef>
                <a:spcPts val="600"/>
              </a:spcBef>
            </a:pPr>
            <a:r>
              <a:rPr lang="en-US" sz="2400" b="1" dirty="0"/>
              <a:t>Example</a:t>
            </a:r>
            <a:r>
              <a:rPr lang="en-US" sz="2400" dirty="0"/>
              <a:t>: Suppose that “I Love Discrete Math” T-shirts come in five different sizes: S,M,L,XL, and XXL. Each size comes in four colors (white, red, green, and black), except XL, which comes only in red, green, and black, and XXL, which comes only in green and black. What is the minimum number of shirts that the campus book store needs to stock to have one of each size and color available?</a:t>
            </a:r>
          </a:p>
          <a:p>
            <a:pPr>
              <a:spcBef>
                <a:spcPts val="600"/>
              </a:spcBef>
            </a:pPr>
            <a:r>
              <a:rPr lang="en-US" sz="2400" b="1" dirty="0"/>
              <a:t>Solution</a:t>
            </a:r>
            <a:r>
              <a:rPr lang="en-US" sz="2400" dirty="0"/>
              <a:t>: Draw the tree diagram.</a:t>
            </a:r>
          </a:p>
        </p:txBody>
      </p:sp>
      <p:sp>
        <p:nvSpPr>
          <p:cNvPr id="9" name="Content Placeholder 4"/>
          <p:cNvSpPr>
            <a:spLocks noGrp="1"/>
          </p:cNvSpPr>
          <p:nvPr>
            <p:ph idx="14"/>
          </p:nvPr>
        </p:nvSpPr>
        <p:spPr>
          <a:xfrm>
            <a:off x="457200" y="6019800"/>
            <a:ext cx="4343400" cy="457200"/>
          </a:xfrm>
        </p:spPr>
        <p:txBody>
          <a:bodyPr/>
          <a:lstStyle/>
          <a:p>
            <a:r>
              <a:rPr lang="en-US" sz="2400" dirty="0"/>
              <a:t>The store must stock 17 T-shirts.</a:t>
            </a:r>
          </a:p>
        </p:txBody>
      </p:sp>
      <p:pic>
        <p:nvPicPr>
          <p:cNvPr id="10" name="Picture 3" descr="Tree diagram illustrating 17 varieties of T shirts.">
            <a:extLst>
              <a:ext uri="{FF2B5EF4-FFF2-40B4-BE49-F238E27FC236}">
                <a16:creationId xmlns:a16="http://schemas.microsoft.com/office/drawing/2014/main" id="{3B4D60ED-B83F-4B75-883B-C6C6422FD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800600"/>
            <a:ext cx="4118506" cy="157748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5"/>
          </p:nvPr>
        </p:nvSpPr>
        <p:spPr>
          <a:xfrm>
            <a:off x="3465576" y="6446520"/>
            <a:ext cx="2212848" cy="182880"/>
          </a:xfrm>
        </p:spPr>
        <p:txBody>
          <a:bodyPr anchor="ctr"/>
          <a:lstStyle/>
          <a:p>
            <a:r>
              <a:rPr lang="en-US" dirty="0">
                <a:hlinkClick r:id="rId3" action="ppaction://hlinksldjump"/>
              </a:rPr>
              <a:t>Access the text alternative for slide images.</a:t>
            </a:r>
          </a:p>
        </p:txBody>
      </p:sp>
      <p:sp>
        <p:nvSpPr>
          <p:cNvPr id="7" name="Slide Number Placeholder 5">
            <a:extLst>
              <a:ext uri="{FF2B5EF4-FFF2-40B4-BE49-F238E27FC236}">
                <a16:creationId xmlns:a16="http://schemas.microsoft.com/office/drawing/2014/main" id="{54B131F5-BA6B-4182-AEE6-E92ED818E15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21</a:t>
            </a:fld>
            <a:endParaRPr lang="en-US" dirty="0">
              <a:solidFill>
                <a:schemeClr val="bg1"/>
              </a:solidFill>
            </a:endParaRPr>
          </a:p>
        </p:txBody>
      </p:sp>
    </p:spTree>
    <p:extLst>
      <p:ext uri="{BB962C8B-B14F-4D97-AF65-F5344CB8AC3E}">
        <p14:creationId xmlns:p14="http://schemas.microsoft.com/office/powerpoint/2010/main" val="1153441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2200"/>
            <a:ext cx="9144000" cy="1188720"/>
          </a:xfrm>
        </p:spPr>
        <p:txBody>
          <a:bodyPr/>
          <a:lstStyle/>
          <a:p>
            <a:r>
              <a:rPr lang="en-US" sz="6000" b="1" dirty="0"/>
              <a:t>The Pigeonhole Principle</a:t>
            </a:r>
          </a:p>
        </p:txBody>
      </p:sp>
      <p:sp>
        <p:nvSpPr>
          <p:cNvPr id="3" name="Content Placeholder 2"/>
          <p:cNvSpPr>
            <a:spLocks noGrp="1"/>
          </p:cNvSpPr>
          <p:nvPr>
            <p:ph idx="1"/>
          </p:nvPr>
        </p:nvSpPr>
        <p:spPr>
          <a:xfrm>
            <a:off x="3200400" y="3810000"/>
            <a:ext cx="2743200" cy="640080"/>
          </a:xfrm>
        </p:spPr>
        <p:txBody>
          <a:bodyPr/>
          <a:lstStyle/>
          <a:p>
            <a:pPr algn="ctr"/>
            <a:r>
              <a:rPr lang="en-US" dirty="0"/>
              <a:t>Section 6.2</a:t>
            </a:r>
          </a:p>
        </p:txBody>
      </p:sp>
      <p:sp>
        <p:nvSpPr>
          <p:cNvPr id="4" name="Slide Number Placeholder 5">
            <a:extLst>
              <a:ext uri="{FF2B5EF4-FFF2-40B4-BE49-F238E27FC236}">
                <a16:creationId xmlns:a16="http://schemas.microsoft.com/office/drawing/2014/main" id="{548E6EC6-4FC0-4500-A659-65E2EB9FB67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22</a:t>
            </a:fld>
            <a:endParaRPr lang="en-US" dirty="0">
              <a:solidFill>
                <a:schemeClr val="bg1"/>
              </a:solidFill>
            </a:endParaRPr>
          </a:p>
        </p:txBody>
      </p:sp>
    </p:spTree>
    <p:extLst>
      <p:ext uri="{BB962C8B-B14F-4D97-AF65-F5344CB8AC3E}">
        <p14:creationId xmlns:p14="http://schemas.microsoft.com/office/powerpoint/2010/main" val="2027570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2</a:t>
            </a:r>
            <a:endParaRPr lang="en-US" dirty="0"/>
          </a:p>
        </p:txBody>
      </p:sp>
      <p:sp>
        <p:nvSpPr>
          <p:cNvPr id="3" name="Content Placeholder 2"/>
          <p:cNvSpPr>
            <a:spLocks noGrp="1"/>
          </p:cNvSpPr>
          <p:nvPr>
            <p:ph idx="1"/>
          </p:nvPr>
        </p:nvSpPr>
        <p:spPr>
          <a:xfrm>
            <a:off x="457200" y="1295400"/>
            <a:ext cx="8077200" cy="4876800"/>
          </a:xfrm>
        </p:spPr>
        <p:txBody>
          <a:bodyPr/>
          <a:lstStyle/>
          <a:p>
            <a:r>
              <a:rPr lang="en-US" dirty="0"/>
              <a:t>The Pigeonhole Principle.</a:t>
            </a:r>
            <a:br>
              <a:rPr lang="en-US" dirty="0"/>
            </a:br>
            <a:r>
              <a:rPr lang="en-US" dirty="0"/>
              <a:t>The Generalized Pigeonhole Principle.</a:t>
            </a:r>
          </a:p>
        </p:txBody>
      </p:sp>
      <p:sp>
        <p:nvSpPr>
          <p:cNvPr id="4" name="Slide Number Placeholder 5">
            <a:extLst>
              <a:ext uri="{FF2B5EF4-FFF2-40B4-BE49-F238E27FC236}">
                <a16:creationId xmlns:a16="http://schemas.microsoft.com/office/drawing/2014/main" id="{4D744740-61DB-4CB4-9D2C-D4DA7AB2E31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23</a:t>
            </a:fld>
            <a:endParaRPr lang="en-US" dirty="0">
              <a:solidFill>
                <a:schemeClr val="bg1"/>
              </a:solidFill>
            </a:endParaRPr>
          </a:p>
        </p:txBody>
      </p:sp>
    </p:spTree>
    <p:extLst>
      <p:ext uri="{BB962C8B-B14F-4D97-AF65-F5344CB8AC3E}">
        <p14:creationId xmlns:p14="http://schemas.microsoft.com/office/powerpoint/2010/main" val="3446642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Pigeonhole Principle</a:t>
            </a:r>
            <a:r>
              <a:rPr lang="en-US" sz="1500" dirty="0"/>
              <a:t> 1</a:t>
            </a:r>
          </a:p>
        </p:txBody>
      </p:sp>
      <p:sp>
        <p:nvSpPr>
          <p:cNvPr id="3" name="Content Placeholder 2"/>
          <p:cNvSpPr>
            <a:spLocks noGrp="1"/>
          </p:cNvSpPr>
          <p:nvPr>
            <p:ph idx="1"/>
          </p:nvPr>
        </p:nvSpPr>
        <p:spPr>
          <a:xfrm>
            <a:off x="457200" y="1295400"/>
            <a:ext cx="8229600" cy="838200"/>
          </a:xfrm>
        </p:spPr>
        <p:txBody>
          <a:bodyPr/>
          <a:lstStyle/>
          <a:p>
            <a:r>
              <a:rPr lang="en-US" sz="2400" dirty="0"/>
              <a:t>If a flock of </a:t>
            </a:r>
            <a:r>
              <a:rPr lang="en-US" sz="2400" dirty="0">
                <a:ea typeface="Cambria Math" pitchFamily="18" charset="0"/>
              </a:rPr>
              <a:t>20</a:t>
            </a:r>
            <a:r>
              <a:rPr lang="en-US" sz="2400" dirty="0"/>
              <a:t> pigeons roosts in a set of </a:t>
            </a:r>
            <a:r>
              <a:rPr lang="en-US" sz="2400" dirty="0">
                <a:ea typeface="Cambria Math" pitchFamily="18" charset="0"/>
              </a:rPr>
              <a:t>19 </a:t>
            </a:r>
            <a:r>
              <a:rPr lang="en-US" sz="2400" dirty="0"/>
              <a:t>pigeonholes, one of the pigeonholes must have more than </a:t>
            </a:r>
            <a:r>
              <a:rPr lang="en-US" sz="2400" dirty="0">
                <a:ea typeface="Cambria Math" pitchFamily="18" charset="0"/>
              </a:rPr>
              <a:t>1</a:t>
            </a:r>
            <a:r>
              <a:rPr lang="en-US" sz="2400" dirty="0"/>
              <a:t> pigeon.</a:t>
            </a:r>
          </a:p>
        </p:txBody>
      </p:sp>
      <p:pic>
        <p:nvPicPr>
          <p:cNvPr id="9" name="Picture 3" descr="Illustration of the pigeonhole principle.">
            <a:extLst>
              <a:ext uri="{FF2B5EF4-FFF2-40B4-BE49-F238E27FC236}">
                <a16:creationId xmlns:a16="http://schemas.microsoft.com/office/drawing/2014/main" id="{83DC6E7B-4C70-4332-8511-F76203AF82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060" y="2133600"/>
            <a:ext cx="5135880" cy="17145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4"/>
          </p:nvPr>
        </p:nvSpPr>
        <p:spPr>
          <a:xfrm>
            <a:off x="457200" y="3962400"/>
            <a:ext cx="8458200" cy="2590800"/>
          </a:xfrm>
        </p:spPr>
        <p:txBody>
          <a:bodyPr/>
          <a:lstStyle/>
          <a:p>
            <a:r>
              <a:rPr lang="en-US" sz="2400" b="1" dirty="0"/>
              <a:t>Pigeonhole Principle</a:t>
            </a:r>
            <a:r>
              <a:rPr lang="en-US" sz="2400" dirty="0"/>
              <a:t>: If </a:t>
            </a:r>
            <a:r>
              <a:rPr lang="en-US" sz="2400" i="1" dirty="0"/>
              <a:t>k</a:t>
            </a:r>
            <a:r>
              <a:rPr lang="en-US" sz="2400" dirty="0"/>
              <a:t> is a positive integer and </a:t>
            </a:r>
            <a:r>
              <a:rPr lang="en-US" sz="2400" i="1" dirty="0"/>
              <a:t>k</a:t>
            </a:r>
            <a:r>
              <a:rPr lang="en-US" sz="2400" dirty="0"/>
              <a:t> + </a:t>
            </a:r>
            <a:r>
              <a:rPr lang="en-US" sz="2400" dirty="0">
                <a:ea typeface="Cambria Math" pitchFamily="18" charset="0"/>
              </a:rPr>
              <a:t>1</a:t>
            </a:r>
            <a:r>
              <a:rPr lang="en-US" sz="2400" dirty="0"/>
              <a:t> objects are placed into </a:t>
            </a:r>
            <a:r>
              <a:rPr lang="en-US" sz="2400" i="1" dirty="0"/>
              <a:t>k </a:t>
            </a:r>
            <a:r>
              <a:rPr lang="en-US" sz="2400" dirty="0"/>
              <a:t>boxes, then at least one box contains two or more objects.</a:t>
            </a:r>
            <a:br>
              <a:rPr lang="en-US" sz="2400" dirty="0"/>
            </a:br>
            <a:r>
              <a:rPr lang="en-US" sz="2400" b="1" dirty="0"/>
              <a:t>Proof</a:t>
            </a:r>
            <a:r>
              <a:rPr lang="en-US" sz="2400" dirty="0"/>
              <a:t>: We use a proof  by contraposition. Suppose none of the </a:t>
            </a:r>
            <a:r>
              <a:rPr lang="en-US" sz="2400" i="1" dirty="0"/>
              <a:t>k</a:t>
            </a:r>
            <a:r>
              <a:rPr lang="en-US" sz="2400" dirty="0"/>
              <a:t> boxes has more than one object. Then the total number of objects would be at most </a:t>
            </a:r>
            <a:r>
              <a:rPr lang="en-US" sz="2400" i="1" dirty="0"/>
              <a:t>k</a:t>
            </a:r>
            <a:r>
              <a:rPr lang="en-US" sz="2400" dirty="0"/>
              <a:t>. This contradicts the statement that we have </a:t>
            </a:r>
            <a:r>
              <a:rPr lang="en-US" sz="2400" i="1" dirty="0"/>
              <a:t>k</a:t>
            </a:r>
            <a:r>
              <a:rPr lang="en-US" sz="2400" dirty="0"/>
              <a:t> + </a:t>
            </a:r>
            <a:r>
              <a:rPr lang="en-US" sz="2400" dirty="0">
                <a:ea typeface="Cambria Math" pitchFamily="18" charset="0"/>
              </a:rPr>
              <a:t>1</a:t>
            </a:r>
            <a:r>
              <a:rPr lang="en-US" sz="2400" dirty="0"/>
              <a:t> objects.</a:t>
            </a:r>
          </a:p>
        </p:txBody>
      </p:sp>
      <p:sp>
        <p:nvSpPr>
          <p:cNvPr id="6" name="Text Placeholder 5"/>
          <p:cNvSpPr>
            <a:spLocks noGrp="1"/>
          </p:cNvSpPr>
          <p:nvPr>
            <p:ph type="body" sz="quarter" idx="15"/>
          </p:nvPr>
        </p:nvSpPr>
        <p:spPr>
          <a:xfrm>
            <a:off x="3465576" y="6446520"/>
            <a:ext cx="2212848" cy="182880"/>
          </a:xfrm>
        </p:spPr>
        <p:txBody>
          <a:bodyPr anchor="ctr"/>
          <a:lstStyle/>
          <a:p>
            <a:r>
              <a:rPr lang="en-US" dirty="0">
                <a:hlinkClick r:id="rId4" action="ppaction://hlinksldjump"/>
              </a:rPr>
              <a:t>Access the text alternative for slide images.</a:t>
            </a:r>
            <a:endParaRPr lang="en-US" dirty="0">
              <a:hlinkClick r:id="rId5" action="ppaction://hlinksldjump"/>
            </a:endParaRPr>
          </a:p>
        </p:txBody>
      </p:sp>
      <p:sp>
        <p:nvSpPr>
          <p:cNvPr id="7" name="Slide Number Placeholder 5">
            <a:extLst>
              <a:ext uri="{FF2B5EF4-FFF2-40B4-BE49-F238E27FC236}">
                <a16:creationId xmlns:a16="http://schemas.microsoft.com/office/drawing/2014/main" id="{32F384F2-D306-4F93-A6A9-423FFEB1553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24</a:t>
            </a:fld>
            <a:endParaRPr lang="en-US" dirty="0">
              <a:solidFill>
                <a:schemeClr val="bg1"/>
              </a:solidFill>
            </a:endParaRPr>
          </a:p>
        </p:txBody>
      </p:sp>
    </p:spTree>
    <p:extLst>
      <p:ext uri="{BB962C8B-B14F-4D97-AF65-F5344CB8AC3E}">
        <p14:creationId xmlns:p14="http://schemas.microsoft.com/office/powerpoint/2010/main" val="2534862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Pigeonhole Principle</a:t>
            </a:r>
            <a:r>
              <a:rPr lang="en-US" sz="1500" dirty="0"/>
              <a:t> 2</a:t>
            </a:r>
          </a:p>
        </p:txBody>
      </p:sp>
      <p:sp>
        <p:nvSpPr>
          <p:cNvPr id="3" name="Content Placeholder 2"/>
          <p:cNvSpPr>
            <a:spLocks noGrp="1"/>
          </p:cNvSpPr>
          <p:nvPr>
            <p:ph idx="1"/>
          </p:nvPr>
        </p:nvSpPr>
        <p:spPr>
          <a:xfrm>
            <a:off x="457200" y="1295400"/>
            <a:ext cx="8534400" cy="5181600"/>
          </a:xfrm>
        </p:spPr>
        <p:txBody>
          <a:bodyPr/>
          <a:lstStyle/>
          <a:p>
            <a:r>
              <a:rPr lang="en-US" sz="3000" b="1" dirty="0"/>
              <a:t>Corollary </a:t>
            </a:r>
            <a:r>
              <a:rPr lang="en-US" sz="3000" b="1" dirty="0">
                <a:ea typeface="Cambria Math" pitchFamily="18" charset="0"/>
              </a:rPr>
              <a:t>1</a:t>
            </a:r>
            <a:r>
              <a:rPr lang="en-US" sz="3000" dirty="0"/>
              <a:t>: A function </a:t>
            </a:r>
            <a:r>
              <a:rPr lang="en-US" sz="3000" i="1" dirty="0"/>
              <a:t>f</a:t>
            </a:r>
            <a:r>
              <a:rPr lang="en-US" sz="3000" dirty="0"/>
              <a:t> from a set with </a:t>
            </a:r>
            <a:r>
              <a:rPr lang="en-US" sz="3000" i="1" dirty="0"/>
              <a:t>k</a:t>
            </a:r>
            <a:r>
              <a:rPr lang="en-US" sz="3000" dirty="0"/>
              <a:t> + </a:t>
            </a:r>
            <a:r>
              <a:rPr lang="en-US" sz="3000" dirty="0">
                <a:ea typeface="Cambria Math" pitchFamily="18" charset="0"/>
              </a:rPr>
              <a:t>1</a:t>
            </a:r>
            <a:r>
              <a:rPr lang="en-US" sz="3000" dirty="0"/>
              <a:t> elements to a set with </a:t>
            </a:r>
            <a:r>
              <a:rPr lang="en-US" sz="3000" i="1" dirty="0"/>
              <a:t>k</a:t>
            </a:r>
            <a:r>
              <a:rPr lang="en-US" sz="3000" dirty="0"/>
              <a:t> elements is not one-to-one.</a:t>
            </a:r>
          </a:p>
          <a:p>
            <a:r>
              <a:rPr lang="en-US" sz="3000" b="1" dirty="0"/>
              <a:t>Proof</a:t>
            </a:r>
            <a:r>
              <a:rPr lang="en-US" sz="3000" dirty="0"/>
              <a:t>: Use the pigeonhole principle.</a:t>
            </a:r>
          </a:p>
          <a:p>
            <a:pPr marL="342000" lvl="1"/>
            <a:r>
              <a:rPr lang="en-US" sz="2600" dirty="0"/>
              <a:t>Create a box for each element </a:t>
            </a:r>
            <a:r>
              <a:rPr lang="en-US" sz="2600" i="1" dirty="0"/>
              <a:t>y</a:t>
            </a:r>
            <a:r>
              <a:rPr lang="en-US" sz="2600" dirty="0"/>
              <a:t> in the codomain of </a:t>
            </a:r>
            <a:r>
              <a:rPr lang="en-US" sz="2600" i="1" dirty="0"/>
              <a:t>f</a:t>
            </a:r>
            <a:r>
              <a:rPr lang="en-US" sz="2600" dirty="0"/>
              <a:t> .</a:t>
            </a:r>
          </a:p>
          <a:p>
            <a:pPr marL="342000" lvl="1"/>
            <a:r>
              <a:rPr lang="en-US" sz="2600" dirty="0"/>
              <a:t>Put in the box for </a:t>
            </a:r>
            <a:r>
              <a:rPr lang="en-US" sz="2600" i="1" dirty="0"/>
              <a:t>y</a:t>
            </a:r>
            <a:r>
              <a:rPr lang="en-US" sz="2600" dirty="0"/>
              <a:t> all of the elements </a:t>
            </a:r>
            <a:r>
              <a:rPr lang="en-US" sz="2600" i="1" dirty="0"/>
              <a:t>x</a:t>
            </a:r>
            <a:r>
              <a:rPr lang="en-US" sz="2600" dirty="0"/>
              <a:t> from the domain such that </a:t>
            </a:r>
            <a:r>
              <a:rPr lang="en-US" sz="2600" i="1" dirty="0"/>
              <a:t>f</a:t>
            </a:r>
            <a:r>
              <a:rPr lang="en-US" sz="2600" dirty="0"/>
              <a:t>(</a:t>
            </a:r>
            <a:r>
              <a:rPr lang="en-US" sz="2600" i="1" dirty="0"/>
              <a:t>x</a:t>
            </a:r>
            <a:r>
              <a:rPr lang="en-US" sz="2600" dirty="0"/>
              <a:t>) = </a:t>
            </a:r>
            <a:r>
              <a:rPr lang="en-US" sz="2600" i="1" dirty="0"/>
              <a:t>y</a:t>
            </a:r>
            <a:r>
              <a:rPr lang="en-US" sz="2600" dirty="0"/>
              <a:t>.  </a:t>
            </a:r>
          </a:p>
          <a:p>
            <a:pPr marL="342000" lvl="1"/>
            <a:r>
              <a:rPr lang="en-US" sz="2600" dirty="0"/>
              <a:t>Because there are </a:t>
            </a:r>
            <a:r>
              <a:rPr lang="en-US" sz="2600" i="1" dirty="0"/>
              <a:t>k</a:t>
            </a:r>
            <a:r>
              <a:rPr lang="en-US" sz="2600" dirty="0"/>
              <a:t> + </a:t>
            </a:r>
            <a:r>
              <a:rPr lang="en-US" sz="2600" dirty="0">
                <a:ea typeface="Cambria Math" pitchFamily="18" charset="0"/>
              </a:rPr>
              <a:t>1</a:t>
            </a:r>
            <a:r>
              <a:rPr lang="en-US" sz="2600" dirty="0"/>
              <a:t> elements and only </a:t>
            </a:r>
            <a:r>
              <a:rPr lang="en-US" sz="2600" i="1" dirty="0"/>
              <a:t>k</a:t>
            </a:r>
            <a:r>
              <a:rPr lang="en-US" sz="2600" dirty="0"/>
              <a:t> boxes, at least one box has two or more elements. </a:t>
            </a:r>
          </a:p>
          <a:p>
            <a:r>
              <a:rPr lang="en-US" sz="3000" dirty="0"/>
              <a:t>Hence, </a:t>
            </a:r>
            <a:r>
              <a:rPr lang="en-US" sz="3000" i="1" dirty="0"/>
              <a:t>f </a:t>
            </a:r>
            <a:r>
              <a:rPr lang="en-US" sz="3000" dirty="0"/>
              <a:t>can’t be one-to-one.</a:t>
            </a:r>
          </a:p>
        </p:txBody>
      </p:sp>
      <p:sp>
        <p:nvSpPr>
          <p:cNvPr id="4" name="Slide Number Placeholder 5">
            <a:extLst>
              <a:ext uri="{FF2B5EF4-FFF2-40B4-BE49-F238E27FC236}">
                <a16:creationId xmlns:a16="http://schemas.microsoft.com/office/drawing/2014/main" id="{C7CEF6D7-EDAB-419D-B01D-CE761E475AB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25</a:t>
            </a:fld>
            <a:endParaRPr lang="en-US" dirty="0">
              <a:solidFill>
                <a:schemeClr val="bg1"/>
              </a:solidFill>
            </a:endParaRPr>
          </a:p>
        </p:txBody>
      </p:sp>
    </p:spTree>
    <p:extLst>
      <p:ext uri="{BB962C8B-B14F-4D97-AF65-F5344CB8AC3E}">
        <p14:creationId xmlns:p14="http://schemas.microsoft.com/office/powerpoint/2010/main" val="1863755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7598F-A702-4730-B049-AAB89C6A09E0}"/>
              </a:ext>
            </a:extLst>
          </p:cNvPr>
          <p:cNvSpPr>
            <a:spLocks noGrp="1"/>
          </p:cNvSpPr>
          <p:nvPr>
            <p:ph type="title"/>
          </p:nvPr>
        </p:nvSpPr>
        <p:spPr/>
        <p:txBody>
          <a:bodyPr/>
          <a:lstStyle/>
          <a:p>
            <a:r>
              <a:rPr lang="en-US" dirty="0"/>
              <a:t>Pigeonhole Principle</a:t>
            </a:r>
            <a:endParaRPr lang="en-IN" dirty="0"/>
          </a:p>
        </p:txBody>
      </p:sp>
      <p:sp>
        <p:nvSpPr>
          <p:cNvPr id="3" name="Content Placeholder 2">
            <a:extLst>
              <a:ext uri="{FF2B5EF4-FFF2-40B4-BE49-F238E27FC236}">
                <a16:creationId xmlns:a16="http://schemas.microsoft.com/office/drawing/2014/main" id="{35637D7D-C901-4FE7-A07A-5AB9ACA08C01}"/>
              </a:ext>
            </a:extLst>
          </p:cNvPr>
          <p:cNvSpPr>
            <a:spLocks noGrp="1"/>
          </p:cNvSpPr>
          <p:nvPr>
            <p:ph idx="1"/>
          </p:nvPr>
        </p:nvSpPr>
        <p:spPr>
          <a:xfrm>
            <a:off x="457200" y="1295401"/>
            <a:ext cx="8458200" cy="3048000"/>
          </a:xfrm>
        </p:spPr>
        <p:txBody>
          <a:bodyPr/>
          <a:lstStyle/>
          <a:p>
            <a:r>
              <a:rPr lang="en-US" sz="2600" b="1" dirty="0"/>
              <a:t>Example</a:t>
            </a:r>
            <a:r>
              <a:rPr lang="en-US" sz="2600" dirty="0"/>
              <a:t>: Among any group of </a:t>
            </a:r>
            <a:r>
              <a:rPr lang="en-US" sz="2600" dirty="0">
                <a:ea typeface="Cambria Math" pitchFamily="18" charset="0"/>
              </a:rPr>
              <a:t>367</a:t>
            </a:r>
            <a:r>
              <a:rPr lang="en-US" sz="2600" dirty="0"/>
              <a:t> people, there must be at least two with the same birthday, because there are only </a:t>
            </a:r>
            <a:r>
              <a:rPr lang="en-US" sz="2600" dirty="0">
                <a:ea typeface="Cambria Math" pitchFamily="18" charset="0"/>
              </a:rPr>
              <a:t>366</a:t>
            </a:r>
            <a:r>
              <a:rPr lang="en-US" sz="2600" dirty="0"/>
              <a:t> possible birthdays.</a:t>
            </a:r>
          </a:p>
          <a:p>
            <a:r>
              <a:rPr lang="en-US" sz="2600" b="1" dirty="0"/>
              <a:t>Example </a:t>
            </a:r>
            <a:r>
              <a:rPr lang="en-US" sz="2600" dirty="0"/>
              <a:t>(</a:t>
            </a:r>
            <a:r>
              <a:rPr lang="en-US" sz="2600" i="1" dirty="0"/>
              <a:t>optional</a:t>
            </a:r>
            <a:r>
              <a:rPr lang="en-US" sz="2600" dirty="0"/>
              <a:t>): Show that for every integer </a:t>
            </a:r>
            <a:r>
              <a:rPr lang="en-US" sz="2600" i="1" dirty="0"/>
              <a:t>n</a:t>
            </a:r>
            <a:r>
              <a:rPr lang="en-US" sz="2600" dirty="0"/>
              <a:t> there is a multiple of </a:t>
            </a:r>
            <a:r>
              <a:rPr lang="en-US" sz="2600" i="1" dirty="0"/>
              <a:t>n</a:t>
            </a:r>
            <a:r>
              <a:rPr lang="en-US" sz="2600" dirty="0"/>
              <a:t> that has only </a:t>
            </a:r>
            <a:r>
              <a:rPr lang="en-US" sz="2600" dirty="0">
                <a:ea typeface="Cambria Math" pitchFamily="18" charset="0"/>
              </a:rPr>
              <a:t>0</a:t>
            </a:r>
            <a:r>
              <a:rPr lang="en-US" sz="2600" dirty="0"/>
              <a:t>s and </a:t>
            </a:r>
            <a:r>
              <a:rPr lang="en-US" sz="2600" dirty="0">
                <a:ea typeface="Cambria Math" pitchFamily="18" charset="0"/>
              </a:rPr>
              <a:t>1</a:t>
            </a:r>
            <a:r>
              <a:rPr lang="en-US" sz="2600" dirty="0"/>
              <a:t>s in its decimal expansion.</a:t>
            </a:r>
            <a:br>
              <a:rPr lang="en-US" sz="2600" dirty="0"/>
            </a:br>
            <a:r>
              <a:rPr lang="en-US" sz="2600" b="1" dirty="0"/>
              <a:t>Solution</a:t>
            </a:r>
            <a:r>
              <a:rPr lang="en-US" sz="2600" dirty="0"/>
              <a:t>: Let </a:t>
            </a:r>
            <a:r>
              <a:rPr lang="en-US" sz="2600" i="1" dirty="0"/>
              <a:t>n</a:t>
            </a:r>
            <a:r>
              <a:rPr lang="en-US" sz="2600" dirty="0"/>
              <a:t> be a positive integer. Consider the </a:t>
            </a:r>
            <a:r>
              <a:rPr lang="en-US" sz="2600" i="1" dirty="0"/>
              <a:t>n</a:t>
            </a:r>
            <a:r>
              <a:rPr lang="en-US" sz="2600" dirty="0"/>
              <a:t> + </a:t>
            </a:r>
            <a:r>
              <a:rPr lang="en-US" sz="2600" dirty="0">
                <a:ea typeface="Cambria Math" pitchFamily="18" charset="0"/>
              </a:rPr>
              <a:t>1</a:t>
            </a:r>
            <a:r>
              <a:rPr lang="en-US" sz="2600" dirty="0"/>
              <a:t> integers</a:t>
            </a:r>
            <a:endParaRPr lang="en-IN" sz="2600" dirty="0"/>
          </a:p>
        </p:txBody>
      </p:sp>
      <p:graphicFrame>
        <p:nvGraphicFramePr>
          <p:cNvPr id="12" name="Object 11">
            <a:extLst>
              <a:ext uri="{FF2B5EF4-FFF2-40B4-BE49-F238E27FC236}">
                <a16:creationId xmlns:a16="http://schemas.microsoft.com/office/drawing/2014/main" id="{CE00D363-A922-44A1-B910-6006E8CBD44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51043764"/>
              </p:ext>
            </p:extLst>
          </p:nvPr>
        </p:nvGraphicFramePr>
        <p:xfrm>
          <a:off x="1649767" y="3975286"/>
          <a:ext cx="2743200" cy="457200"/>
        </p:xfrm>
        <a:graphic>
          <a:graphicData uri="http://schemas.openxmlformats.org/presentationml/2006/ole">
            <mc:AlternateContent xmlns:mc="http://schemas.openxmlformats.org/markup-compatibility/2006">
              <mc:Choice xmlns:v="urn:schemas-microsoft-com:vml" Requires="v">
                <p:oleObj name="Equation" r:id="rId2" imgW="1218960" imgH="203040" progId="Equation.DSMT4">
                  <p:embed/>
                </p:oleObj>
              </mc:Choice>
              <mc:Fallback>
                <p:oleObj name="Equation" r:id="rId2" imgW="1218960" imgH="203040" progId="Equation.DSMT4">
                  <p:embed/>
                  <p:pic>
                    <p:nvPicPr>
                      <p:cNvPr id="5" name="Object 4">
                        <a:extLst>
                          <a:ext uri="{FF2B5EF4-FFF2-40B4-BE49-F238E27FC236}">
                            <a16:creationId xmlns:a16="http://schemas.microsoft.com/office/drawing/2014/main" id="{E6C5B3B4-AA7A-40B1-84C7-1301A0DFA1E2}"/>
                          </a:ext>
                        </a:extLst>
                      </p:cNvPr>
                      <p:cNvPicPr/>
                      <p:nvPr/>
                    </p:nvPicPr>
                    <p:blipFill>
                      <a:blip r:embed="rId3"/>
                      <a:stretch>
                        <a:fillRect/>
                      </a:stretch>
                    </p:blipFill>
                    <p:spPr>
                      <a:xfrm>
                        <a:off x="1649767" y="3975286"/>
                        <a:ext cx="2743200" cy="4572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4F4449F3-3567-48A9-87F9-729649601C8E}"/>
              </a:ext>
            </a:extLst>
          </p:cNvPr>
          <p:cNvSpPr>
            <a:spLocks noGrp="1"/>
          </p:cNvSpPr>
          <p:nvPr>
            <p:ph idx="13"/>
          </p:nvPr>
        </p:nvSpPr>
        <p:spPr>
          <a:xfrm>
            <a:off x="4343400" y="3875116"/>
            <a:ext cx="4038600" cy="569422"/>
          </a:xfrm>
        </p:spPr>
        <p:txBody>
          <a:bodyPr/>
          <a:lstStyle/>
          <a:p>
            <a:r>
              <a:rPr lang="en-US" sz="2600" dirty="0"/>
              <a:t>(where the last has </a:t>
            </a:r>
            <a:r>
              <a:rPr lang="en-US" sz="2600" i="1" dirty="0"/>
              <a:t>n</a:t>
            </a:r>
            <a:r>
              <a:rPr lang="en-US" sz="2600" dirty="0"/>
              <a:t> + </a:t>
            </a:r>
            <a:r>
              <a:rPr lang="en-US" sz="2600" dirty="0">
                <a:ea typeface="Cambria Math" pitchFamily="18" charset="0"/>
              </a:rPr>
              <a:t>1 1</a:t>
            </a:r>
            <a:r>
              <a:rPr lang="en-US" sz="2600" dirty="0"/>
              <a:t>s).</a:t>
            </a:r>
            <a:endParaRPr lang="en-IN" sz="2600" dirty="0"/>
          </a:p>
        </p:txBody>
      </p:sp>
      <p:sp>
        <p:nvSpPr>
          <p:cNvPr id="5" name="Content Placeholder 4">
            <a:extLst>
              <a:ext uri="{FF2B5EF4-FFF2-40B4-BE49-F238E27FC236}">
                <a16:creationId xmlns:a16="http://schemas.microsoft.com/office/drawing/2014/main" id="{9918BC7C-1CF5-48F4-909A-0D042A837B8F}"/>
              </a:ext>
            </a:extLst>
          </p:cNvPr>
          <p:cNvSpPr>
            <a:spLocks noGrp="1"/>
          </p:cNvSpPr>
          <p:nvPr>
            <p:ph idx="14"/>
          </p:nvPr>
        </p:nvSpPr>
        <p:spPr>
          <a:xfrm>
            <a:off x="457200" y="4267200"/>
            <a:ext cx="8610600" cy="1950720"/>
          </a:xfrm>
        </p:spPr>
        <p:txBody>
          <a:bodyPr/>
          <a:lstStyle/>
          <a:p>
            <a:r>
              <a:rPr lang="en-US" sz="2600" dirty="0"/>
              <a:t>There are </a:t>
            </a:r>
            <a:r>
              <a:rPr lang="en-US" sz="2600" i="1" dirty="0"/>
              <a:t>n</a:t>
            </a:r>
            <a:r>
              <a:rPr lang="en-US" sz="2600" dirty="0"/>
              <a:t> possible remainders when an integer is divided by </a:t>
            </a:r>
            <a:r>
              <a:rPr lang="en-US" sz="2600" i="1" dirty="0"/>
              <a:t>n</a:t>
            </a:r>
            <a:r>
              <a:rPr lang="en-US" sz="2600" dirty="0"/>
              <a:t>. By the pigeonhole principle, when each of the </a:t>
            </a:r>
            <a:r>
              <a:rPr lang="en-US" sz="2600" i="1" dirty="0"/>
              <a:t>n</a:t>
            </a:r>
            <a:r>
              <a:rPr lang="en-US" sz="2600" dirty="0"/>
              <a:t> + </a:t>
            </a:r>
            <a:r>
              <a:rPr lang="en-US" sz="2600" dirty="0">
                <a:ea typeface="Cambria Math" pitchFamily="18" charset="0"/>
              </a:rPr>
              <a:t>1</a:t>
            </a:r>
            <a:r>
              <a:rPr lang="en-US" sz="2600" dirty="0"/>
              <a:t> integers is divided by </a:t>
            </a:r>
            <a:r>
              <a:rPr lang="en-US" sz="2600" i="1" dirty="0"/>
              <a:t>n</a:t>
            </a:r>
            <a:r>
              <a:rPr lang="en-US" sz="2600" dirty="0"/>
              <a:t>, at least two must have the same remainder. Subtract the smaller from the larger and the result is a multiple of </a:t>
            </a:r>
            <a:r>
              <a:rPr lang="en-US" sz="2600" i="1" dirty="0"/>
              <a:t>n</a:t>
            </a:r>
            <a:r>
              <a:rPr lang="en-US" sz="2600" dirty="0"/>
              <a:t> that has only </a:t>
            </a:r>
            <a:r>
              <a:rPr lang="en-US" sz="2600" dirty="0">
                <a:ea typeface="Cambria Math" pitchFamily="18" charset="0"/>
              </a:rPr>
              <a:t>0</a:t>
            </a:r>
            <a:r>
              <a:rPr lang="en-US" sz="2600" dirty="0"/>
              <a:t>s and </a:t>
            </a:r>
            <a:r>
              <a:rPr lang="en-US" sz="2600" dirty="0">
                <a:ea typeface="Cambria Math" pitchFamily="18" charset="0"/>
              </a:rPr>
              <a:t>1</a:t>
            </a:r>
            <a:r>
              <a:rPr lang="en-US" sz="2600" dirty="0"/>
              <a:t>s in its decimal expansion. </a:t>
            </a:r>
          </a:p>
        </p:txBody>
      </p:sp>
      <p:sp>
        <p:nvSpPr>
          <p:cNvPr id="11" name="Slide Number Placeholder 5">
            <a:extLst>
              <a:ext uri="{FF2B5EF4-FFF2-40B4-BE49-F238E27FC236}">
                <a16:creationId xmlns:a16="http://schemas.microsoft.com/office/drawing/2014/main" id="{3A366F2F-CF84-4B7B-83BB-D5D9C784AC4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26</a:t>
            </a:fld>
            <a:endParaRPr lang="en-US" dirty="0">
              <a:solidFill>
                <a:schemeClr val="bg1"/>
              </a:solidFill>
            </a:endParaRPr>
          </a:p>
        </p:txBody>
      </p:sp>
    </p:spTree>
    <p:extLst>
      <p:ext uri="{BB962C8B-B14F-4D97-AF65-F5344CB8AC3E}">
        <p14:creationId xmlns:p14="http://schemas.microsoft.com/office/powerpoint/2010/main" val="1579643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4005C-415F-4923-AC21-6B26E9FEF660}"/>
              </a:ext>
            </a:extLst>
          </p:cNvPr>
          <p:cNvSpPr>
            <a:spLocks noGrp="1"/>
          </p:cNvSpPr>
          <p:nvPr>
            <p:ph type="title"/>
          </p:nvPr>
        </p:nvSpPr>
        <p:spPr/>
        <p:txBody>
          <a:bodyPr/>
          <a:lstStyle/>
          <a:p>
            <a:r>
              <a:rPr lang="en-US" dirty="0"/>
              <a:t>The Generalized Pigeonhole Principle</a:t>
            </a:r>
            <a:r>
              <a:rPr lang="en-US" sz="1500" dirty="0"/>
              <a:t> 1</a:t>
            </a:r>
            <a:endParaRPr lang="en-IN" dirty="0"/>
          </a:p>
        </p:txBody>
      </p:sp>
      <p:sp>
        <p:nvSpPr>
          <p:cNvPr id="3" name="Content Placeholder 2">
            <a:extLst>
              <a:ext uri="{FF2B5EF4-FFF2-40B4-BE49-F238E27FC236}">
                <a16:creationId xmlns:a16="http://schemas.microsoft.com/office/drawing/2014/main" id="{05A03775-24ED-45E0-A57A-9F9A1F8BEC3E}"/>
              </a:ext>
            </a:extLst>
          </p:cNvPr>
          <p:cNvSpPr>
            <a:spLocks noGrp="1"/>
          </p:cNvSpPr>
          <p:nvPr>
            <p:ph idx="1"/>
          </p:nvPr>
        </p:nvSpPr>
        <p:spPr>
          <a:xfrm>
            <a:off x="304800" y="1219200"/>
            <a:ext cx="8610600" cy="914400"/>
          </a:xfrm>
        </p:spPr>
        <p:txBody>
          <a:bodyPr/>
          <a:lstStyle/>
          <a:p>
            <a:r>
              <a:rPr lang="en-US" sz="2600" b="1" dirty="0"/>
              <a:t>The Generalized Pigeonhole Principle</a:t>
            </a:r>
            <a:r>
              <a:rPr lang="en-US" sz="2600" dirty="0"/>
              <a:t>: If </a:t>
            </a:r>
            <a:r>
              <a:rPr lang="en-US" sz="2600" i="1" dirty="0"/>
              <a:t>N</a:t>
            </a:r>
            <a:r>
              <a:rPr lang="en-US" sz="2600" dirty="0"/>
              <a:t> objects are placed into </a:t>
            </a:r>
            <a:r>
              <a:rPr lang="en-US" sz="2600" i="1" dirty="0"/>
              <a:t>k</a:t>
            </a:r>
            <a:r>
              <a:rPr lang="en-US" sz="2600" dirty="0"/>
              <a:t> boxes, then there is at least one box containing at least</a:t>
            </a:r>
          </a:p>
        </p:txBody>
      </p:sp>
      <p:graphicFrame>
        <p:nvGraphicFramePr>
          <p:cNvPr id="17" name="Object 16">
            <a:extLst>
              <a:ext uri="{FF2B5EF4-FFF2-40B4-BE49-F238E27FC236}">
                <a16:creationId xmlns:a16="http://schemas.microsoft.com/office/drawing/2014/main" id="{9AE653FF-7273-4EF0-A3D4-5D9ADA9D1E9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17230764"/>
              </p:ext>
            </p:extLst>
          </p:nvPr>
        </p:nvGraphicFramePr>
        <p:xfrm>
          <a:off x="371862" y="2038929"/>
          <a:ext cx="848722" cy="514377"/>
        </p:xfrm>
        <a:graphic>
          <a:graphicData uri="http://schemas.openxmlformats.org/presentationml/2006/ole">
            <mc:AlternateContent xmlns:mc="http://schemas.openxmlformats.org/markup-compatibility/2006">
              <mc:Choice xmlns:v="urn:schemas-microsoft-com:vml" Requires="v">
                <p:oleObj name="Equation" r:id="rId2" imgW="419040" imgH="253800" progId="Equation.DSMT4">
                  <p:embed/>
                </p:oleObj>
              </mc:Choice>
              <mc:Fallback>
                <p:oleObj name="Equation" r:id="rId2" imgW="419040" imgH="253800" progId="Equation.DSMT4">
                  <p:embed/>
                  <p:pic>
                    <p:nvPicPr>
                      <p:cNvPr id="5" name="Object 4">
                        <a:extLst>
                          <a:ext uri="{FF2B5EF4-FFF2-40B4-BE49-F238E27FC236}">
                            <a16:creationId xmlns:a16="http://schemas.microsoft.com/office/drawing/2014/main" id="{663F77DD-E634-4269-BD06-CD288174D355}"/>
                          </a:ext>
                        </a:extLst>
                      </p:cNvPr>
                      <p:cNvPicPr/>
                      <p:nvPr/>
                    </p:nvPicPr>
                    <p:blipFill>
                      <a:blip r:embed="rId3"/>
                      <a:stretch>
                        <a:fillRect/>
                      </a:stretch>
                    </p:blipFill>
                    <p:spPr>
                      <a:xfrm>
                        <a:off x="371862" y="2038929"/>
                        <a:ext cx="848722" cy="514377"/>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DCE401C-7F45-44D3-B111-17C177D229B2}"/>
              </a:ext>
            </a:extLst>
          </p:cNvPr>
          <p:cNvSpPr>
            <a:spLocks noGrp="1"/>
          </p:cNvSpPr>
          <p:nvPr>
            <p:ph idx="10"/>
          </p:nvPr>
        </p:nvSpPr>
        <p:spPr>
          <a:xfrm>
            <a:off x="1143000" y="2019906"/>
            <a:ext cx="1447800" cy="457200"/>
          </a:xfrm>
        </p:spPr>
        <p:txBody>
          <a:bodyPr/>
          <a:lstStyle/>
          <a:p>
            <a:r>
              <a:rPr lang="en-US" sz="2600" dirty="0"/>
              <a:t>objects.</a:t>
            </a:r>
            <a:endParaRPr lang="en-IN" sz="2600" dirty="0"/>
          </a:p>
        </p:txBody>
      </p:sp>
      <p:sp>
        <p:nvSpPr>
          <p:cNvPr id="5" name="Content Placeholder 4">
            <a:extLst>
              <a:ext uri="{FF2B5EF4-FFF2-40B4-BE49-F238E27FC236}">
                <a16:creationId xmlns:a16="http://schemas.microsoft.com/office/drawing/2014/main" id="{3959D850-69E8-447C-B742-C97B577B4766}"/>
              </a:ext>
            </a:extLst>
          </p:cNvPr>
          <p:cNvSpPr>
            <a:spLocks noGrp="1"/>
          </p:cNvSpPr>
          <p:nvPr>
            <p:ph idx="11"/>
          </p:nvPr>
        </p:nvSpPr>
        <p:spPr>
          <a:xfrm>
            <a:off x="304801" y="2438400"/>
            <a:ext cx="8610599" cy="914401"/>
          </a:xfrm>
        </p:spPr>
        <p:txBody>
          <a:bodyPr/>
          <a:lstStyle/>
          <a:p>
            <a:r>
              <a:rPr lang="en-US" sz="2600" b="1" dirty="0"/>
              <a:t>Proof</a:t>
            </a:r>
            <a:r>
              <a:rPr lang="en-US" sz="2600" dirty="0"/>
              <a:t>: We use a proof by contraposition. Suppose that none of the boxes contains more than</a:t>
            </a:r>
            <a:endParaRPr lang="en-IN" sz="2600" dirty="0"/>
          </a:p>
        </p:txBody>
      </p:sp>
      <p:graphicFrame>
        <p:nvGraphicFramePr>
          <p:cNvPr id="18" name="Object 17">
            <a:extLst>
              <a:ext uri="{FF2B5EF4-FFF2-40B4-BE49-F238E27FC236}">
                <a16:creationId xmlns:a16="http://schemas.microsoft.com/office/drawing/2014/main" id="{79A29F8F-D03C-4323-9AD9-A4A9086FB21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00641009"/>
              </p:ext>
            </p:extLst>
          </p:nvPr>
        </p:nvGraphicFramePr>
        <p:xfrm>
          <a:off x="4381500" y="2809178"/>
          <a:ext cx="926377" cy="561440"/>
        </p:xfrm>
        <a:graphic>
          <a:graphicData uri="http://schemas.openxmlformats.org/presentationml/2006/ole">
            <mc:AlternateContent xmlns:mc="http://schemas.openxmlformats.org/markup-compatibility/2006">
              <mc:Choice xmlns:v="urn:schemas-microsoft-com:vml" Requires="v">
                <p:oleObj name="Equation" r:id="rId4" imgW="419040" imgH="253800" progId="Equation.DSMT4">
                  <p:embed/>
                </p:oleObj>
              </mc:Choice>
              <mc:Fallback>
                <p:oleObj name="Equation" r:id="rId4" imgW="419040" imgH="253800" progId="Equation.DSMT4">
                  <p:embed/>
                  <p:pic>
                    <p:nvPicPr>
                      <p:cNvPr id="5" name="Object 4">
                        <a:extLst>
                          <a:ext uri="{FF2B5EF4-FFF2-40B4-BE49-F238E27FC236}">
                            <a16:creationId xmlns:a16="http://schemas.microsoft.com/office/drawing/2014/main" id="{663F77DD-E634-4269-BD06-CD288174D355}"/>
                          </a:ext>
                        </a:extLst>
                      </p:cNvPr>
                      <p:cNvPicPr/>
                      <p:nvPr/>
                    </p:nvPicPr>
                    <p:blipFill>
                      <a:blip r:embed="rId5"/>
                      <a:stretch>
                        <a:fillRect/>
                      </a:stretch>
                    </p:blipFill>
                    <p:spPr>
                      <a:xfrm>
                        <a:off x="4381500" y="2809178"/>
                        <a:ext cx="926377" cy="56144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6876941C-76C3-47FC-8A86-735064C25396}"/>
              </a:ext>
            </a:extLst>
          </p:cNvPr>
          <p:cNvSpPr>
            <a:spLocks noGrp="1"/>
          </p:cNvSpPr>
          <p:nvPr>
            <p:ph idx="12"/>
          </p:nvPr>
        </p:nvSpPr>
        <p:spPr>
          <a:xfrm>
            <a:off x="5259880" y="2819936"/>
            <a:ext cx="3807920" cy="548640"/>
          </a:xfrm>
        </p:spPr>
        <p:txBody>
          <a:bodyPr/>
          <a:lstStyle/>
          <a:p>
            <a:r>
              <a:rPr lang="en-US" sz="2600" dirty="0">
                <a:ea typeface="Cambria Math"/>
              </a:rPr>
              <a:t>− 1 objects. Then the total</a:t>
            </a:r>
            <a:endParaRPr lang="en-IN" sz="2600" dirty="0"/>
          </a:p>
        </p:txBody>
      </p:sp>
      <p:sp>
        <p:nvSpPr>
          <p:cNvPr id="7" name="Content Placeholder 6">
            <a:extLst>
              <a:ext uri="{FF2B5EF4-FFF2-40B4-BE49-F238E27FC236}">
                <a16:creationId xmlns:a16="http://schemas.microsoft.com/office/drawing/2014/main" id="{CFFA56EB-2680-47C6-9ABF-F15A414420E2}"/>
              </a:ext>
            </a:extLst>
          </p:cNvPr>
          <p:cNvSpPr>
            <a:spLocks noGrp="1"/>
          </p:cNvSpPr>
          <p:nvPr>
            <p:ph idx="13"/>
          </p:nvPr>
        </p:nvSpPr>
        <p:spPr>
          <a:xfrm>
            <a:off x="304800" y="3200610"/>
            <a:ext cx="4076700" cy="548640"/>
          </a:xfrm>
        </p:spPr>
        <p:txBody>
          <a:bodyPr/>
          <a:lstStyle/>
          <a:p>
            <a:r>
              <a:rPr lang="en-US" sz="2600" dirty="0">
                <a:ea typeface="Cambria Math"/>
              </a:rPr>
              <a:t>number of objects is at most</a:t>
            </a:r>
            <a:endParaRPr lang="en-US" sz="2600" dirty="0"/>
          </a:p>
        </p:txBody>
      </p:sp>
      <p:graphicFrame>
        <p:nvGraphicFramePr>
          <p:cNvPr id="16" name="Object 3">
            <a:extLst>
              <a:ext uri="{FF2B5EF4-FFF2-40B4-BE49-F238E27FC236}">
                <a16:creationId xmlns:a16="http://schemas.microsoft.com/office/drawing/2014/main" id="{A7CD518F-3F33-4159-89C6-DF594F71A67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49476200"/>
              </p:ext>
            </p:extLst>
          </p:nvPr>
        </p:nvGraphicFramePr>
        <p:xfrm>
          <a:off x="2346694" y="3764071"/>
          <a:ext cx="4114800" cy="914400"/>
        </p:xfrm>
        <a:graphic>
          <a:graphicData uri="http://schemas.openxmlformats.org/presentationml/2006/ole">
            <mc:AlternateContent xmlns:mc="http://schemas.openxmlformats.org/markup-compatibility/2006">
              <mc:Choice xmlns:v="urn:schemas-microsoft-com:vml" Requires="v">
                <p:oleObj name="Equation" r:id="rId6" imgW="2057400" imgH="457200" progId="Equation.DSMT4">
                  <p:embed/>
                </p:oleObj>
              </mc:Choice>
              <mc:Fallback>
                <p:oleObj name="Equation" r:id="rId6" imgW="2057400" imgH="457200" progId="Equation.DSMT4">
                  <p:embed/>
                  <p:pic>
                    <p:nvPicPr>
                      <p:cNvPr id="8" name="Object 3">
                        <a:extLst>
                          <a:ext uri="{C183D7F6-B498-43B3-948B-1728B52AA6E4}">
                            <adec:decorative xmlns:adec="http://schemas.microsoft.com/office/drawing/2017/decorative" val="1"/>
                          </a:ext>
                        </a:extLst>
                      </p:cNvPr>
                      <p:cNvPicPr/>
                      <p:nvPr/>
                    </p:nvPicPr>
                    <p:blipFill>
                      <a:blip r:embed="rId7"/>
                      <a:stretch>
                        <a:fillRect/>
                      </a:stretch>
                    </p:blipFill>
                    <p:spPr>
                      <a:xfrm>
                        <a:off x="2346694" y="3764071"/>
                        <a:ext cx="4114800" cy="9144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C97500A6-3F76-4A02-9DEF-CF5C48692F59}"/>
              </a:ext>
            </a:extLst>
          </p:cNvPr>
          <p:cNvSpPr>
            <a:spLocks noGrp="1"/>
          </p:cNvSpPr>
          <p:nvPr>
            <p:ph idx="14"/>
          </p:nvPr>
        </p:nvSpPr>
        <p:spPr>
          <a:xfrm>
            <a:off x="304800" y="4800600"/>
            <a:ext cx="3048000" cy="457199"/>
          </a:xfrm>
        </p:spPr>
        <p:txBody>
          <a:bodyPr/>
          <a:lstStyle/>
          <a:p>
            <a:r>
              <a:rPr lang="en-US" sz="2600" dirty="0">
                <a:ea typeface="Cambria Math"/>
              </a:rPr>
              <a:t>where the inequality</a:t>
            </a:r>
            <a:endParaRPr lang="en-IN" sz="2600" dirty="0"/>
          </a:p>
        </p:txBody>
      </p:sp>
      <p:graphicFrame>
        <p:nvGraphicFramePr>
          <p:cNvPr id="19" name="Object 18">
            <a:extLst>
              <a:ext uri="{FF2B5EF4-FFF2-40B4-BE49-F238E27FC236}">
                <a16:creationId xmlns:a16="http://schemas.microsoft.com/office/drawing/2014/main" id="{E665C386-9459-4626-9F56-7219A4EF647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1958273"/>
              </p:ext>
            </p:extLst>
          </p:nvPr>
        </p:nvGraphicFramePr>
        <p:xfrm>
          <a:off x="3249811" y="4826314"/>
          <a:ext cx="2007989" cy="528419"/>
        </p:xfrm>
        <a:graphic>
          <a:graphicData uri="http://schemas.openxmlformats.org/presentationml/2006/ole">
            <mc:AlternateContent xmlns:mc="http://schemas.openxmlformats.org/markup-compatibility/2006">
              <mc:Choice xmlns:v="urn:schemas-microsoft-com:vml" Requires="v">
                <p:oleObj name="Equation" r:id="rId8" imgW="965160" imgH="253800" progId="Equation.DSMT4">
                  <p:embed/>
                </p:oleObj>
              </mc:Choice>
              <mc:Fallback>
                <p:oleObj name="Equation" r:id="rId8" imgW="965160" imgH="253800" progId="Equation.DSMT4">
                  <p:embed/>
                  <p:pic>
                    <p:nvPicPr>
                      <p:cNvPr id="7" name="Object 6">
                        <a:extLst>
                          <a:ext uri="{FF2B5EF4-FFF2-40B4-BE49-F238E27FC236}">
                            <a16:creationId xmlns:a16="http://schemas.microsoft.com/office/drawing/2014/main" id="{C99AD522-AB67-48B9-9965-69AC12C7EFF5}"/>
                          </a:ext>
                        </a:extLst>
                      </p:cNvPr>
                      <p:cNvPicPr/>
                      <p:nvPr/>
                    </p:nvPicPr>
                    <p:blipFill>
                      <a:blip r:embed="rId9"/>
                      <a:stretch>
                        <a:fillRect/>
                      </a:stretch>
                    </p:blipFill>
                    <p:spPr>
                      <a:xfrm>
                        <a:off x="3249811" y="4826314"/>
                        <a:ext cx="2007989" cy="528419"/>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3F8AE20C-5E8C-48CB-B2D1-18E0FAE7399A}"/>
              </a:ext>
            </a:extLst>
          </p:cNvPr>
          <p:cNvSpPr>
            <a:spLocks noGrp="1"/>
          </p:cNvSpPr>
          <p:nvPr>
            <p:ph idx="15"/>
          </p:nvPr>
        </p:nvSpPr>
        <p:spPr>
          <a:xfrm>
            <a:off x="5218590" y="4800600"/>
            <a:ext cx="3807920" cy="457198"/>
          </a:xfrm>
        </p:spPr>
        <p:txBody>
          <a:bodyPr/>
          <a:lstStyle/>
          <a:p>
            <a:r>
              <a:rPr lang="en-US" sz="2600" dirty="0"/>
              <a:t>+ </a:t>
            </a:r>
            <a:r>
              <a:rPr lang="en-US" sz="2600" dirty="0">
                <a:ea typeface="Cambria Math" pitchFamily="18" charset="0"/>
              </a:rPr>
              <a:t>1</a:t>
            </a:r>
            <a:r>
              <a:rPr lang="en-US" sz="2600" dirty="0"/>
              <a:t> has been used. This is a</a:t>
            </a:r>
            <a:endParaRPr lang="en-IN" sz="2600" dirty="0"/>
          </a:p>
        </p:txBody>
      </p:sp>
      <p:sp>
        <p:nvSpPr>
          <p:cNvPr id="10" name="Content Placeholder 9">
            <a:extLst>
              <a:ext uri="{FF2B5EF4-FFF2-40B4-BE49-F238E27FC236}">
                <a16:creationId xmlns:a16="http://schemas.microsoft.com/office/drawing/2014/main" id="{A73D6888-D342-4AF5-A217-FE4AF28BDFF6}"/>
              </a:ext>
            </a:extLst>
          </p:cNvPr>
          <p:cNvSpPr>
            <a:spLocks noGrp="1"/>
          </p:cNvSpPr>
          <p:nvPr>
            <p:ph idx="16"/>
          </p:nvPr>
        </p:nvSpPr>
        <p:spPr>
          <a:xfrm>
            <a:off x="313113" y="5181600"/>
            <a:ext cx="7840287" cy="533400"/>
          </a:xfrm>
        </p:spPr>
        <p:txBody>
          <a:bodyPr/>
          <a:lstStyle/>
          <a:p>
            <a:pPr>
              <a:spcBef>
                <a:spcPts val="0"/>
              </a:spcBef>
            </a:pPr>
            <a:r>
              <a:rPr lang="en-US" sz="2600" dirty="0"/>
              <a:t>contradiction because there are a total of n objects.</a:t>
            </a:r>
          </a:p>
        </p:txBody>
      </p:sp>
      <p:sp>
        <p:nvSpPr>
          <p:cNvPr id="11" name="Content Placeholder 10">
            <a:extLst>
              <a:ext uri="{FF2B5EF4-FFF2-40B4-BE49-F238E27FC236}">
                <a16:creationId xmlns:a16="http://schemas.microsoft.com/office/drawing/2014/main" id="{271DA2D9-26F8-4EE8-B062-37158C5FD5EA}"/>
              </a:ext>
            </a:extLst>
          </p:cNvPr>
          <p:cNvSpPr>
            <a:spLocks noGrp="1"/>
          </p:cNvSpPr>
          <p:nvPr>
            <p:ph idx="17"/>
          </p:nvPr>
        </p:nvSpPr>
        <p:spPr>
          <a:xfrm>
            <a:off x="304800" y="5638800"/>
            <a:ext cx="6477000" cy="457198"/>
          </a:xfrm>
        </p:spPr>
        <p:txBody>
          <a:bodyPr/>
          <a:lstStyle/>
          <a:p>
            <a:pPr>
              <a:spcBef>
                <a:spcPts val="0"/>
              </a:spcBef>
            </a:pPr>
            <a:r>
              <a:rPr lang="en-US" sz="2600" b="1" dirty="0"/>
              <a:t>Example</a:t>
            </a:r>
            <a:r>
              <a:rPr lang="en-US" sz="2600" dirty="0"/>
              <a:t>: Among </a:t>
            </a:r>
            <a:r>
              <a:rPr lang="en-US" sz="2600" dirty="0">
                <a:ea typeface="Cambria Math" pitchFamily="18" charset="0"/>
              </a:rPr>
              <a:t>100</a:t>
            </a:r>
            <a:r>
              <a:rPr lang="en-US" sz="2600" dirty="0"/>
              <a:t> people there are at least</a:t>
            </a:r>
            <a:endParaRPr lang="en-IN" sz="2600" dirty="0"/>
          </a:p>
        </p:txBody>
      </p:sp>
      <p:graphicFrame>
        <p:nvGraphicFramePr>
          <p:cNvPr id="20" name="Object 19">
            <a:extLst>
              <a:ext uri="{FF2B5EF4-FFF2-40B4-BE49-F238E27FC236}">
                <a16:creationId xmlns:a16="http://schemas.microsoft.com/office/drawing/2014/main" id="{D07CF297-463C-4CB5-9D74-CAF1FE74B9A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13570401"/>
              </p:ext>
            </p:extLst>
          </p:nvPr>
        </p:nvGraphicFramePr>
        <p:xfrm>
          <a:off x="371862" y="6083773"/>
          <a:ext cx="1235833" cy="504422"/>
        </p:xfrm>
        <a:graphic>
          <a:graphicData uri="http://schemas.openxmlformats.org/presentationml/2006/ole">
            <mc:AlternateContent xmlns:mc="http://schemas.openxmlformats.org/markup-compatibility/2006">
              <mc:Choice xmlns:v="urn:schemas-microsoft-com:vml" Requires="v">
                <p:oleObj name="Equation" r:id="rId10" imgW="622080" imgH="253800" progId="Equation.DSMT4">
                  <p:embed/>
                </p:oleObj>
              </mc:Choice>
              <mc:Fallback>
                <p:oleObj name="Equation" r:id="rId10" imgW="622080" imgH="253800" progId="Equation.DSMT4">
                  <p:embed/>
                  <p:pic>
                    <p:nvPicPr>
                      <p:cNvPr id="9" name="Object 8">
                        <a:extLst>
                          <a:ext uri="{FF2B5EF4-FFF2-40B4-BE49-F238E27FC236}">
                            <a16:creationId xmlns:a16="http://schemas.microsoft.com/office/drawing/2014/main" id="{952547AF-D86F-426D-89ED-FAC47221D232}"/>
                          </a:ext>
                        </a:extLst>
                      </p:cNvPr>
                      <p:cNvPicPr/>
                      <p:nvPr/>
                    </p:nvPicPr>
                    <p:blipFill>
                      <a:blip r:embed="rId11"/>
                      <a:stretch>
                        <a:fillRect/>
                      </a:stretch>
                    </p:blipFill>
                    <p:spPr>
                      <a:xfrm>
                        <a:off x="371862" y="6083773"/>
                        <a:ext cx="1235833" cy="504422"/>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03E5225E-1E24-4225-8181-AF9E9A56AB51}"/>
              </a:ext>
            </a:extLst>
          </p:cNvPr>
          <p:cNvSpPr>
            <a:spLocks noGrp="1"/>
          </p:cNvSpPr>
          <p:nvPr>
            <p:ph idx="18"/>
          </p:nvPr>
        </p:nvSpPr>
        <p:spPr>
          <a:xfrm>
            <a:off x="1447800" y="6070286"/>
            <a:ext cx="5715000" cy="381000"/>
          </a:xfrm>
        </p:spPr>
        <p:txBody>
          <a:bodyPr/>
          <a:lstStyle/>
          <a:p>
            <a:r>
              <a:rPr lang="en-US" sz="2600" dirty="0">
                <a:ea typeface="Cambria Math"/>
              </a:rPr>
              <a:t> = 9</a:t>
            </a:r>
            <a:r>
              <a:rPr lang="en-US" sz="2600" dirty="0"/>
              <a:t> who were born in the same month.</a:t>
            </a:r>
          </a:p>
        </p:txBody>
      </p:sp>
      <p:sp>
        <p:nvSpPr>
          <p:cNvPr id="15" name="Slide Number Placeholder 5">
            <a:extLst>
              <a:ext uri="{FF2B5EF4-FFF2-40B4-BE49-F238E27FC236}">
                <a16:creationId xmlns:a16="http://schemas.microsoft.com/office/drawing/2014/main" id="{2FD12AAD-3178-4AAE-8891-674FCDB851B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27</a:t>
            </a:fld>
            <a:endParaRPr lang="en-US" dirty="0">
              <a:solidFill>
                <a:schemeClr val="bg1"/>
              </a:solidFill>
            </a:endParaRPr>
          </a:p>
        </p:txBody>
      </p:sp>
    </p:spTree>
    <p:extLst>
      <p:ext uri="{BB962C8B-B14F-4D97-AF65-F5344CB8AC3E}">
        <p14:creationId xmlns:p14="http://schemas.microsoft.com/office/powerpoint/2010/main" val="925234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4005C-415F-4923-AC21-6B26E9FEF660}"/>
              </a:ext>
            </a:extLst>
          </p:cNvPr>
          <p:cNvSpPr>
            <a:spLocks noGrp="1"/>
          </p:cNvSpPr>
          <p:nvPr>
            <p:ph type="title"/>
          </p:nvPr>
        </p:nvSpPr>
        <p:spPr/>
        <p:txBody>
          <a:bodyPr/>
          <a:lstStyle/>
          <a:p>
            <a:r>
              <a:rPr lang="en-US" dirty="0"/>
              <a:t>The Generalized Pigeonhole Principle</a:t>
            </a:r>
            <a:r>
              <a:rPr lang="en-US" sz="1500" dirty="0"/>
              <a:t> 2</a:t>
            </a:r>
            <a:endParaRPr lang="en-IN" dirty="0"/>
          </a:p>
        </p:txBody>
      </p:sp>
      <p:sp>
        <p:nvSpPr>
          <p:cNvPr id="3" name="Content Placeholder 2">
            <a:extLst>
              <a:ext uri="{FF2B5EF4-FFF2-40B4-BE49-F238E27FC236}">
                <a16:creationId xmlns:a16="http://schemas.microsoft.com/office/drawing/2014/main" id="{05A03775-24ED-45E0-A57A-9F9A1F8BEC3E}"/>
              </a:ext>
            </a:extLst>
          </p:cNvPr>
          <p:cNvSpPr>
            <a:spLocks noGrp="1"/>
          </p:cNvSpPr>
          <p:nvPr>
            <p:ph idx="1"/>
          </p:nvPr>
        </p:nvSpPr>
        <p:spPr>
          <a:xfrm>
            <a:off x="457200" y="1295400"/>
            <a:ext cx="8229600" cy="2514600"/>
          </a:xfrm>
        </p:spPr>
        <p:txBody>
          <a:bodyPr/>
          <a:lstStyle/>
          <a:p>
            <a:r>
              <a:rPr lang="en-US" sz="2200" b="1" dirty="0"/>
              <a:t>Example</a:t>
            </a:r>
            <a:r>
              <a:rPr lang="en-US" sz="2200" dirty="0"/>
              <a:t>:  a) How many cards must be selected from a standard deck of </a:t>
            </a:r>
            <a:r>
              <a:rPr lang="en-US" sz="2200" dirty="0">
                <a:ea typeface="Cambria Math" pitchFamily="18" charset="0"/>
              </a:rPr>
              <a:t>52</a:t>
            </a:r>
            <a:r>
              <a:rPr lang="en-US" sz="2200" dirty="0"/>
              <a:t> cards to guarantee that at least three cards of the same suit are chosen?</a:t>
            </a:r>
            <a:br>
              <a:rPr lang="en-US" sz="2200" dirty="0"/>
            </a:br>
            <a:r>
              <a:rPr lang="en-US" sz="2200" dirty="0"/>
              <a:t>b) How many must be selected to guarantee that at least three hearts are selected?</a:t>
            </a:r>
            <a:br>
              <a:rPr lang="en-US" sz="2200" dirty="0"/>
            </a:br>
            <a:r>
              <a:rPr lang="en-US" sz="2200" b="1" dirty="0"/>
              <a:t>Solution</a:t>
            </a:r>
            <a:r>
              <a:rPr lang="en-US" sz="2200" dirty="0"/>
              <a:t>: a) We assume four boxes; one for each suit. Using the generalized pigeonhole principle, at least one box contains at least</a:t>
            </a:r>
          </a:p>
        </p:txBody>
      </p:sp>
      <p:graphicFrame>
        <p:nvGraphicFramePr>
          <p:cNvPr id="20" name="Object 19">
            <a:extLst>
              <a:ext uri="{FF2B5EF4-FFF2-40B4-BE49-F238E27FC236}">
                <a16:creationId xmlns:a16="http://schemas.microsoft.com/office/drawing/2014/main" id="{CE019365-CDA5-4124-9083-A393F360F6D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32163795"/>
              </p:ext>
            </p:extLst>
          </p:nvPr>
        </p:nvGraphicFramePr>
        <p:xfrm>
          <a:off x="541712" y="3657600"/>
          <a:ext cx="753688" cy="443346"/>
        </p:xfrm>
        <a:graphic>
          <a:graphicData uri="http://schemas.openxmlformats.org/presentationml/2006/ole">
            <mc:AlternateContent xmlns:mc="http://schemas.openxmlformats.org/markup-compatibility/2006">
              <mc:Choice xmlns:v="urn:schemas-microsoft-com:vml" Requires="v">
                <p:oleObj name="Equation" r:id="rId2" imgW="431640" imgH="253800" progId="Equation.DSMT4">
                  <p:embed/>
                </p:oleObj>
              </mc:Choice>
              <mc:Fallback>
                <p:oleObj name="Equation" r:id="rId2" imgW="431640" imgH="253800" progId="Equation.DSMT4">
                  <p:embed/>
                  <p:pic>
                    <p:nvPicPr>
                      <p:cNvPr id="5" name="Object 4">
                        <a:extLst>
                          <a:ext uri="{FF2B5EF4-FFF2-40B4-BE49-F238E27FC236}">
                            <a16:creationId xmlns:a16="http://schemas.microsoft.com/office/drawing/2014/main" id="{4B0909CE-8B36-4A28-95A5-2587D3881919}"/>
                          </a:ext>
                        </a:extLst>
                      </p:cNvPr>
                      <p:cNvPicPr/>
                      <p:nvPr/>
                    </p:nvPicPr>
                    <p:blipFill>
                      <a:blip r:embed="rId3"/>
                      <a:stretch>
                        <a:fillRect/>
                      </a:stretch>
                    </p:blipFill>
                    <p:spPr>
                      <a:xfrm>
                        <a:off x="541712" y="3657600"/>
                        <a:ext cx="753688" cy="443346"/>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DCE401C-7F45-44D3-B111-17C177D229B2}"/>
              </a:ext>
            </a:extLst>
          </p:cNvPr>
          <p:cNvSpPr>
            <a:spLocks noGrp="1"/>
          </p:cNvSpPr>
          <p:nvPr>
            <p:ph idx="10"/>
          </p:nvPr>
        </p:nvSpPr>
        <p:spPr>
          <a:xfrm>
            <a:off x="1219200" y="3657600"/>
            <a:ext cx="6172200" cy="457200"/>
          </a:xfrm>
        </p:spPr>
        <p:txBody>
          <a:bodyPr/>
          <a:lstStyle/>
          <a:p>
            <a:r>
              <a:rPr lang="en-US" sz="2200" dirty="0"/>
              <a:t>cards. At least three cards of one suit are selected if</a:t>
            </a:r>
            <a:endParaRPr lang="en-IN" sz="2200" dirty="0"/>
          </a:p>
        </p:txBody>
      </p:sp>
      <p:graphicFrame>
        <p:nvGraphicFramePr>
          <p:cNvPr id="13" name="Object 12">
            <a:extLst>
              <a:ext uri="{FF2B5EF4-FFF2-40B4-BE49-F238E27FC236}">
                <a16:creationId xmlns:a16="http://schemas.microsoft.com/office/drawing/2014/main" id="{D9AE03C7-B44D-4655-95CF-E17CBF7FC20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98600649"/>
              </p:ext>
            </p:extLst>
          </p:nvPr>
        </p:nvGraphicFramePr>
        <p:xfrm>
          <a:off x="7173740" y="3679961"/>
          <a:ext cx="1170159" cy="425513"/>
        </p:xfrm>
        <a:graphic>
          <a:graphicData uri="http://schemas.openxmlformats.org/presentationml/2006/ole">
            <mc:AlternateContent xmlns:mc="http://schemas.openxmlformats.org/markup-compatibility/2006">
              <mc:Choice xmlns:v="urn:schemas-microsoft-com:vml" Requires="v">
                <p:oleObj name="Equation" r:id="rId4" imgW="698400" imgH="253800" progId="Equation.DSMT4">
                  <p:embed/>
                </p:oleObj>
              </mc:Choice>
              <mc:Fallback>
                <p:oleObj name="Equation" r:id="rId4" imgW="698400" imgH="253800" progId="Equation.DSMT4">
                  <p:embed/>
                  <p:pic>
                    <p:nvPicPr>
                      <p:cNvPr id="0" name=""/>
                      <p:cNvPicPr/>
                      <p:nvPr/>
                    </p:nvPicPr>
                    <p:blipFill>
                      <a:blip r:embed="rId5"/>
                      <a:stretch>
                        <a:fillRect/>
                      </a:stretch>
                    </p:blipFill>
                    <p:spPr>
                      <a:xfrm>
                        <a:off x="7173740" y="3679961"/>
                        <a:ext cx="1170159" cy="425513"/>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959D850-69E8-447C-B742-C97B577B4766}"/>
              </a:ext>
            </a:extLst>
          </p:cNvPr>
          <p:cNvSpPr>
            <a:spLocks noGrp="1"/>
          </p:cNvSpPr>
          <p:nvPr>
            <p:ph idx="11"/>
          </p:nvPr>
        </p:nvSpPr>
        <p:spPr>
          <a:xfrm>
            <a:off x="457200" y="4038599"/>
            <a:ext cx="3962400" cy="457201"/>
          </a:xfrm>
        </p:spPr>
        <p:txBody>
          <a:bodyPr/>
          <a:lstStyle/>
          <a:p>
            <a:r>
              <a:rPr lang="en-US" sz="2200" dirty="0"/>
              <a:t>The smallest integer </a:t>
            </a:r>
            <a:r>
              <a:rPr lang="en-US" sz="2200" i="1" dirty="0"/>
              <a:t>N</a:t>
            </a:r>
            <a:r>
              <a:rPr lang="en-US" sz="2200" dirty="0"/>
              <a:t> such that</a:t>
            </a:r>
            <a:endParaRPr lang="en-IN" sz="2200" dirty="0"/>
          </a:p>
        </p:txBody>
      </p:sp>
      <p:graphicFrame>
        <p:nvGraphicFramePr>
          <p:cNvPr id="17" name="Object 16">
            <a:extLst>
              <a:ext uri="{FF2B5EF4-FFF2-40B4-BE49-F238E27FC236}">
                <a16:creationId xmlns:a16="http://schemas.microsoft.com/office/drawing/2014/main" id="{72465BEC-A78D-4288-B5F7-7BA95EC961F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38472538"/>
              </p:ext>
            </p:extLst>
          </p:nvPr>
        </p:nvGraphicFramePr>
        <p:xfrm>
          <a:off x="4229100" y="4038599"/>
          <a:ext cx="1257300" cy="405581"/>
        </p:xfrm>
        <a:graphic>
          <a:graphicData uri="http://schemas.openxmlformats.org/presentationml/2006/ole">
            <mc:AlternateContent xmlns:mc="http://schemas.openxmlformats.org/markup-compatibility/2006">
              <mc:Choice xmlns:v="urn:schemas-microsoft-com:vml" Requires="v">
                <p:oleObj name="Equation" r:id="rId6" imgW="787320" imgH="253800" progId="Equation.DSMT4">
                  <p:embed/>
                </p:oleObj>
              </mc:Choice>
              <mc:Fallback>
                <p:oleObj name="Equation" r:id="rId6" imgW="787320" imgH="253800" progId="Equation.DSMT4">
                  <p:embed/>
                  <p:pic>
                    <p:nvPicPr>
                      <p:cNvPr id="5" name="Object 4">
                        <a:extLst>
                          <a:ext uri="{FF2B5EF4-FFF2-40B4-BE49-F238E27FC236}">
                            <a16:creationId xmlns:a16="http://schemas.microsoft.com/office/drawing/2014/main" id="{850A8176-0E1F-4C51-A4EA-6E6C333915DC}"/>
                          </a:ext>
                        </a:extLst>
                      </p:cNvPr>
                      <p:cNvPicPr/>
                      <p:nvPr/>
                    </p:nvPicPr>
                    <p:blipFill>
                      <a:blip r:embed="rId7"/>
                      <a:stretch>
                        <a:fillRect/>
                      </a:stretch>
                    </p:blipFill>
                    <p:spPr>
                      <a:xfrm>
                        <a:off x="4229100" y="4038599"/>
                        <a:ext cx="1257300" cy="405581"/>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1BBC8BAA-49D1-4929-BE7C-53E9EE8C2FF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3939312"/>
              </p:ext>
            </p:extLst>
          </p:nvPr>
        </p:nvGraphicFramePr>
        <p:xfrm>
          <a:off x="541712" y="4393081"/>
          <a:ext cx="1851025" cy="361950"/>
        </p:xfrm>
        <a:graphic>
          <a:graphicData uri="http://schemas.openxmlformats.org/presentationml/2006/ole">
            <mc:AlternateContent xmlns:mc="http://schemas.openxmlformats.org/markup-compatibility/2006">
              <mc:Choice xmlns:v="urn:schemas-microsoft-com:vml" Requires="v">
                <p:oleObj name="Equation" r:id="rId8" imgW="1041120" imgH="203040" progId="Equation.DSMT4">
                  <p:embed/>
                </p:oleObj>
              </mc:Choice>
              <mc:Fallback>
                <p:oleObj name="Equation" r:id="rId8" imgW="1041120" imgH="203040" progId="Equation.DSMT4">
                  <p:embed/>
                  <p:pic>
                    <p:nvPicPr>
                      <p:cNvPr id="6" name="Object 5">
                        <a:extLst>
                          <a:ext uri="{FF2B5EF4-FFF2-40B4-BE49-F238E27FC236}">
                            <a16:creationId xmlns:a16="http://schemas.microsoft.com/office/drawing/2014/main" id="{392B2A5C-4F1A-4008-A374-72CF293D5C63}"/>
                          </a:ext>
                        </a:extLst>
                      </p:cNvPr>
                      <p:cNvPicPr/>
                      <p:nvPr/>
                    </p:nvPicPr>
                    <p:blipFill>
                      <a:blip r:embed="rId9"/>
                      <a:stretch>
                        <a:fillRect/>
                      </a:stretch>
                    </p:blipFill>
                    <p:spPr>
                      <a:xfrm>
                        <a:off x="541712" y="4393081"/>
                        <a:ext cx="1851025" cy="36195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6876941C-76C3-47FC-8A86-735064C25396}"/>
              </a:ext>
            </a:extLst>
          </p:cNvPr>
          <p:cNvSpPr>
            <a:spLocks noGrp="1"/>
          </p:cNvSpPr>
          <p:nvPr>
            <p:ph idx="12"/>
          </p:nvPr>
        </p:nvSpPr>
        <p:spPr>
          <a:xfrm>
            <a:off x="457200" y="4677295"/>
            <a:ext cx="8229600" cy="1799705"/>
          </a:xfrm>
        </p:spPr>
        <p:txBody>
          <a:bodyPr/>
          <a:lstStyle/>
          <a:p>
            <a:pPr>
              <a:spcBef>
                <a:spcPts val="600"/>
              </a:spcBef>
            </a:pPr>
            <a:r>
              <a:rPr lang="en-US" sz="2200" dirty="0">
                <a:ea typeface="Cambria Math" pitchFamily="18" charset="0"/>
              </a:rPr>
              <a:t>b) A deck contains 13 hearts and 39 cards which are not hearts. So, if we select 41 cards, we may have 39 cards which are not hearts along with 2 hearts. However, when we select 42 cards, we must have at least three hearts. (Note that the generalized pigeonhole principle is not used here.)</a:t>
            </a:r>
            <a:endParaRPr lang="en-US" sz="2200" dirty="0"/>
          </a:p>
        </p:txBody>
      </p:sp>
      <p:sp>
        <p:nvSpPr>
          <p:cNvPr id="15" name="Slide Number Placeholder 5">
            <a:extLst>
              <a:ext uri="{FF2B5EF4-FFF2-40B4-BE49-F238E27FC236}">
                <a16:creationId xmlns:a16="http://schemas.microsoft.com/office/drawing/2014/main" id="{2FD12AAD-3178-4AAE-8891-674FCDB851B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28</a:t>
            </a:fld>
            <a:endParaRPr lang="en-US" dirty="0">
              <a:solidFill>
                <a:schemeClr val="bg1"/>
              </a:solidFill>
            </a:endParaRPr>
          </a:p>
        </p:txBody>
      </p:sp>
    </p:spTree>
    <p:extLst>
      <p:ext uri="{BB962C8B-B14F-4D97-AF65-F5344CB8AC3E}">
        <p14:creationId xmlns:p14="http://schemas.microsoft.com/office/powerpoint/2010/main" val="2389036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9144000" cy="1722120"/>
          </a:xfrm>
        </p:spPr>
        <p:txBody>
          <a:bodyPr/>
          <a:lstStyle/>
          <a:p>
            <a:r>
              <a:rPr lang="en-US" sz="6000" b="1" dirty="0"/>
              <a:t>Permutations and Combinations</a:t>
            </a:r>
          </a:p>
        </p:txBody>
      </p:sp>
      <p:sp>
        <p:nvSpPr>
          <p:cNvPr id="3" name="Content Placeholder 2"/>
          <p:cNvSpPr>
            <a:spLocks noGrp="1"/>
          </p:cNvSpPr>
          <p:nvPr>
            <p:ph idx="1"/>
          </p:nvPr>
        </p:nvSpPr>
        <p:spPr>
          <a:xfrm>
            <a:off x="3200400" y="3810000"/>
            <a:ext cx="2743200" cy="640080"/>
          </a:xfrm>
        </p:spPr>
        <p:txBody>
          <a:bodyPr/>
          <a:lstStyle/>
          <a:p>
            <a:pPr algn="ctr"/>
            <a:r>
              <a:rPr lang="en-US" dirty="0"/>
              <a:t>Section 6.3</a:t>
            </a:r>
          </a:p>
        </p:txBody>
      </p:sp>
      <p:sp>
        <p:nvSpPr>
          <p:cNvPr id="4" name="Slide Number Placeholder 5">
            <a:extLst>
              <a:ext uri="{FF2B5EF4-FFF2-40B4-BE49-F238E27FC236}">
                <a16:creationId xmlns:a16="http://schemas.microsoft.com/office/drawing/2014/main" id="{3B04FF58-6528-4E54-BC15-8843A99A1B9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29</a:t>
            </a:fld>
            <a:endParaRPr lang="en-US" dirty="0">
              <a:solidFill>
                <a:schemeClr val="bg1"/>
              </a:solidFill>
            </a:endParaRPr>
          </a:p>
        </p:txBody>
      </p:sp>
    </p:spTree>
    <p:extLst>
      <p:ext uri="{BB962C8B-B14F-4D97-AF65-F5344CB8AC3E}">
        <p14:creationId xmlns:p14="http://schemas.microsoft.com/office/powerpoint/2010/main" val="3524313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2200"/>
            <a:ext cx="9144000" cy="1188720"/>
          </a:xfrm>
        </p:spPr>
        <p:txBody>
          <a:bodyPr/>
          <a:lstStyle/>
          <a:p>
            <a:r>
              <a:rPr lang="en-US" sz="6000" b="1" dirty="0"/>
              <a:t>The Basics of Counting</a:t>
            </a:r>
          </a:p>
        </p:txBody>
      </p:sp>
      <p:sp>
        <p:nvSpPr>
          <p:cNvPr id="3" name="Content Placeholder 2"/>
          <p:cNvSpPr>
            <a:spLocks noGrp="1"/>
          </p:cNvSpPr>
          <p:nvPr>
            <p:ph idx="1"/>
          </p:nvPr>
        </p:nvSpPr>
        <p:spPr>
          <a:xfrm>
            <a:off x="3200400" y="3810000"/>
            <a:ext cx="2743200" cy="640080"/>
          </a:xfrm>
        </p:spPr>
        <p:txBody>
          <a:bodyPr/>
          <a:lstStyle/>
          <a:p>
            <a:pPr algn="ctr"/>
            <a:r>
              <a:rPr lang="en-US" dirty="0"/>
              <a:t>Section 6.1</a:t>
            </a:r>
          </a:p>
        </p:txBody>
      </p:sp>
      <p:sp>
        <p:nvSpPr>
          <p:cNvPr id="4" name="Slide Number Placeholder 5">
            <a:extLst>
              <a:ext uri="{FF2B5EF4-FFF2-40B4-BE49-F238E27FC236}">
                <a16:creationId xmlns:a16="http://schemas.microsoft.com/office/drawing/2014/main" id="{5B9A08E1-0106-4C07-ABAB-D84325B4B30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a:t>
            </a:fld>
            <a:endParaRPr lang="en-US" dirty="0">
              <a:solidFill>
                <a:schemeClr val="bg1"/>
              </a:solidFill>
            </a:endParaRPr>
          </a:p>
        </p:txBody>
      </p:sp>
    </p:spTree>
    <p:extLst>
      <p:ext uri="{BB962C8B-B14F-4D97-AF65-F5344CB8AC3E}">
        <p14:creationId xmlns:p14="http://schemas.microsoft.com/office/powerpoint/2010/main" val="1191040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3</a:t>
            </a:r>
            <a:endParaRPr lang="en-US" dirty="0"/>
          </a:p>
        </p:txBody>
      </p:sp>
      <p:sp>
        <p:nvSpPr>
          <p:cNvPr id="3" name="Content Placeholder 2"/>
          <p:cNvSpPr>
            <a:spLocks noGrp="1"/>
          </p:cNvSpPr>
          <p:nvPr>
            <p:ph idx="1"/>
          </p:nvPr>
        </p:nvSpPr>
        <p:spPr>
          <a:xfrm>
            <a:off x="457200" y="1295400"/>
            <a:ext cx="7010400" cy="2743200"/>
          </a:xfrm>
        </p:spPr>
        <p:txBody>
          <a:bodyPr/>
          <a:lstStyle/>
          <a:p>
            <a:r>
              <a:rPr lang="en-US" dirty="0"/>
              <a:t>Permutations.</a:t>
            </a:r>
            <a:br>
              <a:rPr lang="en-US" dirty="0"/>
            </a:br>
            <a:r>
              <a:rPr lang="en-US" dirty="0"/>
              <a:t>Combinations.</a:t>
            </a:r>
            <a:br>
              <a:rPr lang="en-US" dirty="0"/>
            </a:br>
            <a:r>
              <a:rPr lang="en-US" dirty="0"/>
              <a:t>Combinatorial Proofs.</a:t>
            </a:r>
          </a:p>
        </p:txBody>
      </p:sp>
      <p:sp>
        <p:nvSpPr>
          <p:cNvPr id="4" name="Slide Number Placeholder 5">
            <a:extLst>
              <a:ext uri="{FF2B5EF4-FFF2-40B4-BE49-F238E27FC236}">
                <a16:creationId xmlns:a16="http://schemas.microsoft.com/office/drawing/2014/main" id="{31E9822B-781A-4D13-8F2C-7E7DB6D9D93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30</a:t>
            </a:fld>
            <a:endParaRPr lang="en-US" dirty="0">
              <a:solidFill>
                <a:schemeClr val="bg1"/>
              </a:solidFill>
            </a:endParaRPr>
          </a:p>
        </p:txBody>
      </p:sp>
    </p:spTree>
    <p:extLst>
      <p:ext uri="{BB962C8B-B14F-4D97-AF65-F5344CB8AC3E}">
        <p14:creationId xmlns:p14="http://schemas.microsoft.com/office/powerpoint/2010/main" val="1068069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0C937-07C8-4EEC-9226-2FE58544D8AD}"/>
              </a:ext>
            </a:extLst>
          </p:cNvPr>
          <p:cNvSpPr>
            <a:spLocks noGrp="1"/>
          </p:cNvSpPr>
          <p:nvPr>
            <p:ph type="title"/>
          </p:nvPr>
        </p:nvSpPr>
        <p:spPr/>
        <p:txBody>
          <a:bodyPr/>
          <a:lstStyle/>
          <a:p>
            <a:r>
              <a:rPr lang="en-US" dirty="0"/>
              <a:t>Permutations</a:t>
            </a:r>
            <a:endParaRPr lang="en-IN" dirty="0"/>
          </a:p>
        </p:txBody>
      </p:sp>
      <p:sp>
        <p:nvSpPr>
          <p:cNvPr id="3" name="Content Placeholder 2">
            <a:extLst>
              <a:ext uri="{FF2B5EF4-FFF2-40B4-BE49-F238E27FC236}">
                <a16:creationId xmlns:a16="http://schemas.microsoft.com/office/drawing/2014/main" id="{6226A9AF-583E-4041-94A5-584955F627C3}"/>
              </a:ext>
            </a:extLst>
          </p:cNvPr>
          <p:cNvSpPr>
            <a:spLocks noGrp="1"/>
          </p:cNvSpPr>
          <p:nvPr>
            <p:ph idx="1"/>
          </p:nvPr>
        </p:nvSpPr>
        <p:spPr>
          <a:xfrm>
            <a:off x="381000" y="1249680"/>
            <a:ext cx="8610600" cy="4358640"/>
          </a:xfrm>
        </p:spPr>
        <p:txBody>
          <a:bodyPr/>
          <a:lstStyle/>
          <a:p>
            <a:pPr>
              <a:spcBef>
                <a:spcPts val="0"/>
              </a:spcBef>
            </a:pPr>
            <a:r>
              <a:rPr lang="en-US" sz="3000" b="1" dirty="0">
                <a:latin typeface="+mn-lt"/>
              </a:rPr>
              <a:t>Definition</a:t>
            </a:r>
            <a:r>
              <a:rPr lang="en-US" sz="3000" dirty="0">
                <a:latin typeface="+mn-lt"/>
              </a:rPr>
              <a:t>: A </a:t>
            </a:r>
            <a:r>
              <a:rPr lang="en-US" sz="3000" i="1" dirty="0">
                <a:latin typeface="+mn-lt"/>
              </a:rPr>
              <a:t>permutation</a:t>
            </a:r>
            <a:r>
              <a:rPr lang="en-US" sz="3000" dirty="0">
                <a:latin typeface="+mn-lt"/>
              </a:rPr>
              <a:t> of a set of distinct objects is an ordered arrangement of these objects. An ordered arrangement of r elements of a set is called an</a:t>
            </a:r>
            <a:br>
              <a:rPr lang="en-US" sz="3000" dirty="0">
                <a:latin typeface="+mn-lt"/>
              </a:rPr>
            </a:br>
            <a:r>
              <a:rPr lang="en-US" sz="3000" i="1" dirty="0">
                <a:latin typeface="+mn-lt"/>
              </a:rPr>
              <a:t>r-permutation</a:t>
            </a:r>
            <a:r>
              <a:rPr lang="en-US" sz="3000" dirty="0">
                <a:latin typeface="+mn-lt"/>
              </a:rPr>
              <a:t>.</a:t>
            </a:r>
          </a:p>
          <a:p>
            <a:pPr>
              <a:spcBef>
                <a:spcPts val="0"/>
              </a:spcBef>
            </a:pPr>
            <a:r>
              <a:rPr lang="en-US" sz="3000" b="1" dirty="0">
                <a:latin typeface="+mn-lt"/>
              </a:rPr>
              <a:t>Example</a:t>
            </a:r>
            <a:r>
              <a:rPr lang="en-US" sz="3000" dirty="0">
                <a:latin typeface="+mn-lt"/>
              </a:rPr>
              <a:t>: Let </a:t>
            </a:r>
            <a:r>
              <a:rPr lang="en-US" sz="3000" i="1" dirty="0">
                <a:latin typeface="+mn-lt"/>
              </a:rPr>
              <a:t>S</a:t>
            </a:r>
            <a:r>
              <a:rPr lang="en-US" sz="3000" dirty="0">
                <a:latin typeface="+mn-lt"/>
              </a:rPr>
              <a:t> = {</a:t>
            </a:r>
            <a:r>
              <a:rPr lang="en-US" sz="3000" dirty="0">
                <a:latin typeface="+mn-lt"/>
                <a:ea typeface="Cambria Math" pitchFamily="18" charset="0"/>
              </a:rPr>
              <a:t>1</a:t>
            </a:r>
            <a:r>
              <a:rPr lang="en-US" sz="3000" dirty="0">
                <a:latin typeface="+mn-lt"/>
              </a:rPr>
              <a:t>,</a:t>
            </a:r>
            <a:r>
              <a:rPr lang="en-US" sz="3000" dirty="0">
                <a:latin typeface="+mn-lt"/>
                <a:ea typeface="Cambria Math" pitchFamily="18" charset="0"/>
              </a:rPr>
              <a:t>2</a:t>
            </a:r>
            <a:r>
              <a:rPr lang="en-US" sz="3000" dirty="0">
                <a:latin typeface="+mn-lt"/>
              </a:rPr>
              <a:t>,</a:t>
            </a:r>
            <a:r>
              <a:rPr lang="en-US" sz="3000" dirty="0">
                <a:latin typeface="+mn-lt"/>
                <a:ea typeface="Cambria Math" pitchFamily="18" charset="0"/>
              </a:rPr>
              <a:t>3</a:t>
            </a:r>
            <a:r>
              <a:rPr lang="en-US" sz="3000" dirty="0">
                <a:latin typeface="+mn-lt"/>
              </a:rPr>
              <a:t>}. </a:t>
            </a:r>
          </a:p>
          <a:p>
            <a:pPr marL="342000" lvl="1">
              <a:spcBef>
                <a:spcPts val="0"/>
              </a:spcBef>
            </a:pPr>
            <a:r>
              <a:rPr lang="en-US" sz="2600" dirty="0">
                <a:latin typeface="+mn-lt"/>
              </a:rPr>
              <a:t>The ordered arrangement </a:t>
            </a:r>
            <a:r>
              <a:rPr lang="en-US" sz="2600" dirty="0">
                <a:latin typeface="+mn-lt"/>
                <a:ea typeface="Cambria Math" pitchFamily="18" charset="0"/>
              </a:rPr>
              <a:t>3</a:t>
            </a:r>
            <a:r>
              <a:rPr lang="en-US" sz="2600" dirty="0">
                <a:latin typeface="+mn-lt"/>
              </a:rPr>
              <a:t>,</a:t>
            </a:r>
            <a:r>
              <a:rPr lang="en-US" sz="2600" dirty="0">
                <a:latin typeface="+mn-lt"/>
                <a:ea typeface="Cambria Math" pitchFamily="18" charset="0"/>
              </a:rPr>
              <a:t>1</a:t>
            </a:r>
            <a:r>
              <a:rPr lang="en-US" sz="2600" dirty="0">
                <a:latin typeface="+mn-lt"/>
              </a:rPr>
              <a:t>,</a:t>
            </a:r>
            <a:r>
              <a:rPr lang="en-US" sz="2600" dirty="0">
                <a:latin typeface="+mn-lt"/>
                <a:ea typeface="Cambria Math" pitchFamily="18" charset="0"/>
              </a:rPr>
              <a:t>2</a:t>
            </a:r>
            <a:r>
              <a:rPr lang="en-US" sz="2600" dirty="0">
                <a:latin typeface="+mn-lt"/>
              </a:rPr>
              <a:t> is a permutation of </a:t>
            </a:r>
            <a:r>
              <a:rPr lang="en-US" sz="2600" i="1" dirty="0">
                <a:latin typeface="+mn-lt"/>
              </a:rPr>
              <a:t>S</a:t>
            </a:r>
            <a:r>
              <a:rPr lang="en-US" sz="2600" dirty="0">
                <a:latin typeface="+mn-lt"/>
              </a:rPr>
              <a:t>.</a:t>
            </a:r>
          </a:p>
          <a:p>
            <a:pPr marL="342000" lvl="1">
              <a:spcBef>
                <a:spcPts val="0"/>
              </a:spcBef>
            </a:pPr>
            <a:r>
              <a:rPr lang="en-US" sz="2600" dirty="0">
                <a:latin typeface="+mn-lt"/>
              </a:rPr>
              <a:t>The ordered arrangement </a:t>
            </a:r>
            <a:r>
              <a:rPr lang="en-US" sz="2600" dirty="0">
                <a:latin typeface="+mn-lt"/>
                <a:ea typeface="Cambria Math" pitchFamily="18" charset="0"/>
              </a:rPr>
              <a:t>3</a:t>
            </a:r>
            <a:r>
              <a:rPr lang="en-US" sz="2600" dirty="0">
                <a:latin typeface="+mn-lt"/>
              </a:rPr>
              <a:t>,</a:t>
            </a:r>
            <a:r>
              <a:rPr lang="en-US" sz="2600" dirty="0">
                <a:latin typeface="+mn-lt"/>
                <a:ea typeface="Cambria Math" pitchFamily="18" charset="0"/>
              </a:rPr>
              <a:t>2</a:t>
            </a:r>
            <a:r>
              <a:rPr lang="en-US" sz="2600" dirty="0">
                <a:latin typeface="+mn-lt"/>
              </a:rPr>
              <a:t> is a </a:t>
            </a:r>
            <a:r>
              <a:rPr lang="en-US" sz="2600" dirty="0">
                <a:latin typeface="+mn-lt"/>
                <a:ea typeface="Cambria Math" pitchFamily="18" charset="0"/>
              </a:rPr>
              <a:t>2</a:t>
            </a:r>
            <a:r>
              <a:rPr lang="en-US" sz="2600" dirty="0">
                <a:latin typeface="+mn-lt"/>
              </a:rPr>
              <a:t>-permutation of </a:t>
            </a:r>
            <a:r>
              <a:rPr lang="en-US" sz="2600" i="1" dirty="0">
                <a:latin typeface="+mn-lt"/>
              </a:rPr>
              <a:t>S</a:t>
            </a:r>
            <a:r>
              <a:rPr lang="en-US" sz="2600" dirty="0">
                <a:latin typeface="+mn-lt"/>
              </a:rPr>
              <a:t>.</a:t>
            </a:r>
          </a:p>
          <a:p>
            <a:pPr>
              <a:spcBef>
                <a:spcPts val="0"/>
              </a:spcBef>
            </a:pPr>
            <a:r>
              <a:rPr lang="en-US" sz="3000" dirty="0">
                <a:latin typeface="+mn-lt"/>
              </a:rPr>
              <a:t>The number of </a:t>
            </a:r>
            <a:r>
              <a:rPr lang="en-US" sz="3000" i="1" dirty="0">
                <a:latin typeface="+mn-lt"/>
              </a:rPr>
              <a:t>r</a:t>
            </a:r>
            <a:r>
              <a:rPr lang="en-US" sz="3000" dirty="0">
                <a:latin typeface="+mn-lt"/>
              </a:rPr>
              <a:t>-permutations of a set with </a:t>
            </a:r>
            <a:r>
              <a:rPr lang="en-US" sz="3000" i="1" dirty="0">
                <a:latin typeface="+mn-lt"/>
              </a:rPr>
              <a:t>n</a:t>
            </a:r>
            <a:r>
              <a:rPr lang="en-US" sz="3000" dirty="0">
                <a:latin typeface="+mn-lt"/>
              </a:rPr>
              <a:t> elements is denoted by</a:t>
            </a:r>
            <a:endParaRPr lang="en-IN" dirty="0">
              <a:latin typeface="+mn-lt"/>
            </a:endParaRPr>
          </a:p>
        </p:txBody>
      </p:sp>
      <p:graphicFrame>
        <p:nvGraphicFramePr>
          <p:cNvPr id="8" name="Object 7">
            <a:extLst>
              <a:ext uri="{FF2B5EF4-FFF2-40B4-BE49-F238E27FC236}">
                <a16:creationId xmlns:a16="http://schemas.microsoft.com/office/drawing/2014/main" id="{2C342AFD-50F0-415F-9E82-A466C3F255A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07417023"/>
              </p:ext>
            </p:extLst>
          </p:nvPr>
        </p:nvGraphicFramePr>
        <p:xfrm>
          <a:off x="4101306" y="5105400"/>
          <a:ext cx="1169988" cy="599153"/>
        </p:xfrm>
        <a:graphic>
          <a:graphicData uri="http://schemas.openxmlformats.org/presentationml/2006/ole">
            <mc:AlternateContent xmlns:mc="http://schemas.openxmlformats.org/markup-compatibility/2006">
              <mc:Choice xmlns:v="urn:schemas-microsoft-com:vml" Requires="v">
                <p:oleObj name="Equation" r:id="rId2" imgW="495000" imgH="253800" progId="Equation.DSMT4">
                  <p:embed/>
                </p:oleObj>
              </mc:Choice>
              <mc:Fallback>
                <p:oleObj name="Equation" r:id="rId2" imgW="495000" imgH="253800" progId="Equation.DSMT4">
                  <p:embed/>
                  <p:pic>
                    <p:nvPicPr>
                      <p:cNvPr id="5" name="Object 4">
                        <a:extLst>
                          <a:ext uri="{FF2B5EF4-FFF2-40B4-BE49-F238E27FC236}">
                            <a16:creationId xmlns:a16="http://schemas.microsoft.com/office/drawing/2014/main" id="{743395C7-6481-464C-806D-B26E4561C3FE}"/>
                          </a:ext>
                        </a:extLst>
                      </p:cNvPr>
                      <p:cNvPicPr/>
                      <p:nvPr/>
                    </p:nvPicPr>
                    <p:blipFill>
                      <a:blip r:embed="rId3"/>
                      <a:stretch>
                        <a:fillRect/>
                      </a:stretch>
                    </p:blipFill>
                    <p:spPr>
                      <a:xfrm>
                        <a:off x="4101306" y="5105400"/>
                        <a:ext cx="1169988" cy="599153"/>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0DAAD42F-7EE9-42DB-BA18-BC2BF33C4BD1}"/>
              </a:ext>
            </a:extLst>
          </p:cNvPr>
          <p:cNvSpPr>
            <a:spLocks noGrp="1"/>
          </p:cNvSpPr>
          <p:nvPr>
            <p:ph idx="13"/>
          </p:nvPr>
        </p:nvSpPr>
        <p:spPr>
          <a:xfrm>
            <a:off x="381000" y="5638800"/>
            <a:ext cx="8534400" cy="883920"/>
          </a:xfrm>
        </p:spPr>
        <p:txBody>
          <a:bodyPr/>
          <a:lstStyle/>
          <a:p>
            <a:pPr marL="342000" indent="-342000">
              <a:buClr>
                <a:srgbClr val="04617B"/>
              </a:buClr>
              <a:buFont typeface="Arial" panose="020B0604020202020204" pitchFamily="34" charset="0"/>
              <a:buChar char="•"/>
            </a:pPr>
            <a:r>
              <a:rPr lang="en-US" sz="2600" dirty="0">
                <a:latin typeface="+mn-lt"/>
              </a:rPr>
              <a:t>The </a:t>
            </a:r>
            <a:r>
              <a:rPr lang="en-US" sz="2600" dirty="0">
                <a:latin typeface="+mn-lt"/>
                <a:ea typeface="Cambria Math" pitchFamily="18" charset="0"/>
              </a:rPr>
              <a:t>2</a:t>
            </a:r>
            <a:r>
              <a:rPr lang="en-US" sz="2600" dirty="0">
                <a:latin typeface="+mn-lt"/>
              </a:rPr>
              <a:t>-permutations of </a:t>
            </a:r>
            <a:r>
              <a:rPr lang="en-US" sz="2600" i="1" dirty="0">
                <a:latin typeface="+mn-lt"/>
              </a:rPr>
              <a:t>S</a:t>
            </a:r>
            <a:r>
              <a:rPr lang="en-US" sz="2600" dirty="0">
                <a:latin typeface="+mn-lt"/>
              </a:rPr>
              <a:t> = {</a:t>
            </a:r>
            <a:r>
              <a:rPr lang="en-US" sz="2600" dirty="0">
                <a:latin typeface="+mn-lt"/>
                <a:ea typeface="Cambria Math" pitchFamily="18" charset="0"/>
              </a:rPr>
              <a:t>1</a:t>
            </a:r>
            <a:r>
              <a:rPr lang="en-US" sz="2600" dirty="0">
                <a:latin typeface="+mn-lt"/>
              </a:rPr>
              <a:t>,</a:t>
            </a:r>
            <a:r>
              <a:rPr lang="en-US" sz="2600" dirty="0">
                <a:latin typeface="+mn-lt"/>
                <a:ea typeface="Cambria Math" pitchFamily="18" charset="0"/>
              </a:rPr>
              <a:t>2</a:t>
            </a:r>
            <a:r>
              <a:rPr lang="en-US" sz="2600" dirty="0">
                <a:latin typeface="+mn-lt"/>
              </a:rPr>
              <a:t>,</a:t>
            </a:r>
            <a:r>
              <a:rPr lang="en-US" sz="2600" dirty="0">
                <a:latin typeface="+mn-lt"/>
                <a:ea typeface="Cambria Math" pitchFamily="18" charset="0"/>
              </a:rPr>
              <a:t>3</a:t>
            </a:r>
            <a:r>
              <a:rPr lang="en-US" sz="2600" dirty="0">
                <a:latin typeface="+mn-lt"/>
              </a:rPr>
              <a:t>} are</a:t>
            </a:r>
            <a:r>
              <a:rPr lang="en-US" sz="2600" dirty="0">
                <a:latin typeface="+mn-lt"/>
                <a:ea typeface="Cambria Math" pitchFamily="18" charset="0"/>
              </a:rPr>
              <a:t> 1</a:t>
            </a:r>
            <a:r>
              <a:rPr lang="en-US" sz="2600" dirty="0">
                <a:latin typeface="+mn-lt"/>
              </a:rPr>
              <a:t>,</a:t>
            </a:r>
            <a:r>
              <a:rPr lang="en-US" sz="2600" dirty="0">
                <a:latin typeface="+mn-lt"/>
                <a:ea typeface="Cambria Math" pitchFamily="18" charset="0"/>
              </a:rPr>
              <a:t>2; 1</a:t>
            </a:r>
            <a:r>
              <a:rPr lang="en-US" sz="2600" dirty="0">
                <a:latin typeface="+mn-lt"/>
              </a:rPr>
              <a:t>,</a:t>
            </a:r>
            <a:r>
              <a:rPr lang="en-US" sz="2600" dirty="0">
                <a:latin typeface="+mn-lt"/>
                <a:ea typeface="Cambria Math" pitchFamily="18" charset="0"/>
              </a:rPr>
              <a:t>3; 2</a:t>
            </a:r>
            <a:r>
              <a:rPr lang="en-US" sz="2600" dirty="0">
                <a:latin typeface="+mn-lt"/>
              </a:rPr>
              <a:t>,</a:t>
            </a:r>
            <a:r>
              <a:rPr lang="en-US" sz="2600" dirty="0">
                <a:latin typeface="+mn-lt"/>
                <a:ea typeface="Cambria Math" pitchFamily="18" charset="0"/>
              </a:rPr>
              <a:t>1; 2</a:t>
            </a:r>
            <a:r>
              <a:rPr lang="en-US" sz="2600" dirty="0">
                <a:latin typeface="+mn-lt"/>
              </a:rPr>
              <a:t>,</a:t>
            </a:r>
            <a:r>
              <a:rPr lang="en-US" sz="2600" dirty="0">
                <a:latin typeface="+mn-lt"/>
                <a:ea typeface="Cambria Math" pitchFamily="18" charset="0"/>
              </a:rPr>
              <a:t>3; 3</a:t>
            </a:r>
            <a:r>
              <a:rPr lang="en-US" sz="2600" dirty="0">
                <a:latin typeface="+mn-lt"/>
              </a:rPr>
              <a:t>,</a:t>
            </a:r>
            <a:r>
              <a:rPr lang="en-US" sz="2600" dirty="0">
                <a:latin typeface="+mn-lt"/>
                <a:ea typeface="Cambria Math" pitchFamily="18" charset="0"/>
              </a:rPr>
              <a:t>1; and 3</a:t>
            </a:r>
            <a:r>
              <a:rPr lang="en-US" sz="2600" dirty="0">
                <a:latin typeface="+mn-lt"/>
              </a:rPr>
              <a:t>,</a:t>
            </a:r>
            <a:r>
              <a:rPr lang="en-US" sz="2600" dirty="0">
                <a:latin typeface="+mn-lt"/>
                <a:ea typeface="Cambria Math" pitchFamily="18" charset="0"/>
              </a:rPr>
              <a:t>2. Hence, </a:t>
            </a:r>
            <a:r>
              <a:rPr lang="en-US" sz="2600" i="1" dirty="0">
                <a:latin typeface="+mn-lt"/>
                <a:ea typeface="Cambria Math" pitchFamily="18" charset="0"/>
              </a:rPr>
              <a:t>P</a:t>
            </a:r>
            <a:r>
              <a:rPr lang="en-US" sz="2600" dirty="0">
                <a:latin typeface="+mn-lt"/>
                <a:ea typeface="Cambria Math" pitchFamily="18" charset="0"/>
              </a:rPr>
              <a:t>(3,2) = 6.</a:t>
            </a:r>
            <a:endParaRPr lang="en-US" sz="2600" dirty="0">
              <a:latin typeface="+mn-lt"/>
            </a:endParaRPr>
          </a:p>
        </p:txBody>
      </p:sp>
      <p:sp>
        <p:nvSpPr>
          <p:cNvPr id="9" name="Slide Number Placeholder 5">
            <a:extLst>
              <a:ext uri="{FF2B5EF4-FFF2-40B4-BE49-F238E27FC236}">
                <a16:creationId xmlns:a16="http://schemas.microsoft.com/office/drawing/2014/main" id="{FC1F714F-0AA6-44E1-95C7-52875CFCFC6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31</a:t>
            </a:fld>
            <a:endParaRPr lang="en-US" dirty="0">
              <a:solidFill>
                <a:schemeClr val="bg1"/>
              </a:solidFill>
            </a:endParaRPr>
          </a:p>
        </p:txBody>
      </p:sp>
    </p:spTree>
    <p:extLst>
      <p:ext uri="{BB962C8B-B14F-4D97-AF65-F5344CB8AC3E}">
        <p14:creationId xmlns:p14="http://schemas.microsoft.com/office/powerpoint/2010/main" val="1930555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2083-F438-46A0-8D14-7414B0929C78}"/>
              </a:ext>
            </a:extLst>
          </p:cNvPr>
          <p:cNvSpPr>
            <a:spLocks noGrp="1"/>
          </p:cNvSpPr>
          <p:nvPr>
            <p:ph type="title"/>
          </p:nvPr>
        </p:nvSpPr>
        <p:spPr/>
        <p:txBody>
          <a:bodyPr/>
          <a:lstStyle/>
          <a:p>
            <a:r>
              <a:rPr lang="en-US" dirty="0"/>
              <a:t>A Formula for the Number of Permutations</a:t>
            </a:r>
            <a:endParaRPr lang="en-IN" dirty="0"/>
          </a:p>
        </p:txBody>
      </p:sp>
      <p:sp>
        <p:nvSpPr>
          <p:cNvPr id="3" name="Content Placeholder 2">
            <a:extLst>
              <a:ext uri="{FF2B5EF4-FFF2-40B4-BE49-F238E27FC236}">
                <a16:creationId xmlns:a16="http://schemas.microsoft.com/office/drawing/2014/main" id="{F038A048-3C02-40EA-A40A-25DAB7FA928C}"/>
              </a:ext>
            </a:extLst>
          </p:cNvPr>
          <p:cNvSpPr>
            <a:spLocks noGrp="1"/>
          </p:cNvSpPr>
          <p:nvPr>
            <p:ph idx="1"/>
          </p:nvPr>
        </p:nvSpPr>
        <p:spPr>
          <a:xfrm>
            <a:off x="457200" y="1295400"/>
            <a:ext cx="8382000" cy="762000"/>
          </a:xfrm>
        </p:spPr>
        <p:txBody>
          <a:bodyPr/>
          <a:lstStyle/>
          <a:p>
            <a:r>
              <a:rPr lang="en-US" sz="2400" b="1" dirty="0"/>
              <a:t>Theorem </a:t>
            </a:r>
            <a:r>
              <a:rPr lang="en-US" sz="2400" b="1" dirty="0">
                <a:ea typeface="Cambria Math" pitchFamily="18" charset="0"/>
              </a:rPr>
              <a:t>1</a:t>
            </a:r>
            <a:r>
              <a:rPr lang="en-US" sz="2400" dirty="0"/>
              <a:t>: If </a:t>
            </a:r>
            <a:r>
              <a:rPr lang="en-US" sz="2400" i="1" dirty="0"/>
              <a:t>n</a:t>
            </a:r>
            <a:r>
              <a:rPr lang="en-US" sz="2400" dirty="0"/>
              <a:t> is a positive integer and </a:t>
            </a:r>
            <a:r>
              <a:rPr lang="en-US" sz="2400" i="1" dirty="0"/>
              <a:t>r</a:t>
            </a:r>
            <a:r>
              <a:rPr lang="en-US" sz="2400" dirty="0"/>
              <a:t> is an integer with </a:t>
            </a:r>
            <a:r>
              <a:rPr lang="en-US" sz="2400" dirty="0">
                <a:ea typeface="Cambria Math" pitchFamily="18" charset="0"/>
              </a:rPr>
              <a:t>1</a:t>
            </a:r>
            <a:r>
              <a:rPr lang="en-US" sz="2400" dirty="0"/>
              <a:t> </a:t>
            </a:r>
            <a:r>
              <a:rPr lang="en-US" sz="2400" dirty="0">
                <a:ea typeface="Cambria Math"/>
              </a:rPr>
              <a:t>≤</a:t>
            </a:r>
            <a:r>
              <a:rPr lang="en-US" sz="2400" dirty="0"/>
              <a:t> </a:t>
            </a:r>
            <a:r>
              <a:rPr lang="en-US" sz="2400" i="1" dirty="0"/>
              <a:t>r</a:t>
            </a:r>
            <a:r>
              <a:rPr lang="en-US" sz="2400" dirty="0"/>
              <a:t> </a:t>
            </a:r>
            <a:r>
              <a:rPr lang="en-US" sz="2400" dirty="0">
                <a:ea typeface="Cambria Math"/>
              </a:rPr>
              <a:t>≤</a:t>
            </a:r>
            <a:r>
              <a:rPr lang="en-US" sz="2400" dirty="0"/>
              <a:t> </a:t>
            </a:r>
            <a:r>
              <a:rPr lang="en-US" sz="2400" i="1" dirty="0"/>
              <a:t>n</a:t>
            </a:r>
            <a:r>
              <a:rPr lang="en-US" sz="2400" dirty="0"/>
              <a:t>, then there are</a:t>
            </a:r>
          </a:p>
        </p:txBody>
      </p:sp>
      <p:graphicFrame>
        <p:nvGraphicFramePr>
          <p:cNvPr id="18" name="Object 17">
            <a:extLst>
              <a:ext uri="{FF2B5EF4-FFF2-40B4-BE49-F238E27FC236}">
                <a16:creationId xmlns:a16="http://schemas.microsoft.com/office/drawing/2014/main" id="{C6CB6D6E-DD9E-4109-B6E7-72AFD8CC13C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35451592"/>
              </p:ext>
            </p:extLst>
          </p:nvPr>
        </p:nvGraphicFramePr>
        <p:xfrm>
          <a:off x="2191544" y="2237695"/>
          <a:ext cx="4456112" cy="492850"/>
        </p:xfrm>
        <a:graphic>
          <a:graphicData uri="http://schemas.openxmlformats.org/presentationml/2006/ole">
            <mc:AlternateContent xmlns:mc="http://schemas.openxmlformats.org/markup-compatibility/2006">
              <mc:Choice xmlns:v="urn:schemas-microsoft-com:vml" Requires="v">
                <p:oleObj name="Equation" r:id="rId2" imgW="2298600" imgH="253800" progId="Equation.DSMT4">
                  <p:embed/>
                </p:oleObj>
              </mc:Choice>
              <mc:Fallback>
                <p:oleObj name="Equation" r:id="rId2" imgW="2298600" imgH="253800" progId="Equation.DSMT4">
                  <p:embed/>
                  <p:pic>
                    <p:nvPicPr>
                      <p:cNvPr id="6" name="Object 5">
                        <a:extLst>
                          <a:ext uri="{FF2B5EF4-FFF2-40B4-BE49-F238E27FC236}">
                            <a16:creationId xmlns:a16="http://schemas.microsoft.com/office/drawing/2014/main" id="{309F2FD0-2466-4CC4-ACFB-3205958FF4DD}"/>
                          </a:ext>
                        </a:extLst>
                      </p:cNvPr>
                      <p:cNvPicPr/>
                      <p:nvPr/>
                    </p:nvPicPr>
                    <p:blipFill>
                      <a:blip r:embed="rId3"/>
                      <a:stretch>
                        <a:fillRect/>
                      </a:stretch>
                    </p:blipFill>
                    <p:spPr>
                      <a:xfrm>
                        <a:off x="2191544" y="2237695"/>
                        <a:ext cx="4456112" cy="49285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34F9425F-E495-4D56-8E81-AE1161107F41}"/>
              </a:ext>
            </a:extLst>
          </p:cNvPr>
          <p:cNvSpPr>
            <a:spLocks noGrp="1"/>
          </p:cNvSpPr>
          <p:nvPr>
            <p:ph idx="10"/>
          </p:nvPr>
        </p:nvSpPr>
        <p:spPr>
          <a:xfrm>
            <a:off x="457200" y="2819400"/>
            <a:ext cx="8382000" cy="1295400"/>
          </a:xfrm>
        </p:spPr>
        <p:txBody>
          <a:bodyPr/>
          <a:lstStyle/>
          <a:p>
            <a:r>
              <a:rPr lang="en-US" sz="2400" i="1" dirty="0"/>
              <a:t>r</a:t>
            </a:r>
            <a:r>
              <a:rPr lang="en-US" sz="2400" dirty="0"/>
              <a:t>-permutations of a set with n distinct elements.</a:t>
            </a:r>
            <a:br>
              <a:rPr lang="en-US" sz="2400" dirty="0"/>
            </a:br>
            <a:r>
              <a:rPr lang="en-US" sz="2400" b="1" dirty="0"/>
              <a:t>Proof</a:t>
            </a:r>
            <a:r>
              <a:rPr lang="en-US" sz="2400" dirty="0"/>
              <a:t>: Use the product rule. The first element can be chosen in </a:t>
            </a:r>
            <a:r>
              <a:rPr lang="en-US" sz="2400" i="1" dirty="0"/>
              <a:t>n</a:t>
            </a:r>
            <a:r>
              <a:rPr lang="en-US" sz="2400" dirty="0"/>
              <a:t> ways. The second in </a:t>
            </a:r>
            <a:r>
              <a:rPr lang="en-US" sz="2400" i="1" dirty="0"/>
              <a:t>n</a:t>
            </a:r>
            <a:r>
              <a:rPr lang="en-US" sz="2400" dirty="0"/>
              <a:t> </a:t>
            </a:r>
            <a:r>
              <a:rPr lang="en-US" sz="2400" dirty="0">
                <a:ea typeface="Cambria Math"/>
              </a:rPr>
              <a:t>−</a:t>
            </a:r>
            <a:r>
              <a:rPr lang="en-US" sz="2400" dirty="0"/>
              <a:t>  </a:t>
            </a:r>
            <a:r>
              <a:rPr lang="en-US" sz="2400" dirty="0">
                <a:ea typeface="Cambria Math" pitchFamily="18" charset="0"/>
              </a:rPr>
              <a:t>1 ways, and so on until there are</a:t>
            </a:r>
            <a:endParaRPr lang="en-IN" dirty="0"/>
          </a:p>
        </p:txBody>
      </p:sp>
      <p:graphicFrame>
        <p:nvGraphicFramePr>
          <p:cNvPr id="17" name="Object 16">
            <a:extLst>
              <a:ext uri="{FF2B5EF4-FFF2-40B4-BE49-F238E27FC236}">
                <a16:creationId xmlns:a16="http://schemas.microsoft.com/office/drawing/2014/main" id="{B3A08E3B-8825-431B-98AF-DED12D9A614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66236319"/>
              </p:ext>
            </p:extLst>
          </p:nvPr>
        </p:nvGraphicFramePr>
        <p:xfrm>
          <a:off x="514164" y="3932857"/>
          <a:ext cx="1536577" cy="495670"/>
        </p:xfrm>
        <a:graphic>
          <a:graphicData uri="http://schemas.openxmlformats.org/presentationml/2006/ole">
            <mc:AlternateContent xmlns:mc="http://schemas.openxmlformats.org/markup-compatibility/2006">
              <mc:Choice xmlns:v="urn:schemas-microsoft-com:vml" Requires="v">
                <p:oleObj name="Equation" r:id="rId4" imgW="787320" imgH="253800" progId="Equation.DSMT4">
                  <p:embed/>
                </p:oleObj>
              </mc:Choice>
              <mc:Fallback>
                <p:oleObj name="Equation" r:id="rId4" imgW="787320" imgH="253800" progId="Equation.DSMT4">
                  <p:embed/>
                  <p:pic>
                    <p:nvPicPr>
                      <p:cNvPr id="4" name="Object 3">
                        <a:extLst>
                          <a:ext uri="{FF2B5EF4-FFF2-40B4-BE49-F238E27FC236}">
                            <a16:creationId xmlns:a16="http://schemas.microsoft.com/office/drawing/2014/main" id="{414ABBAF-E3F6-4441-90B6-E01620E035F4}"/>
                          </a:ext>
                        </a:extLst>
                      </p:cNvPr>
                      <p:cNvPicPr/>
                      <p:nvPr/>
                    </p:nvPicPr>
                    <p:blipFill>
                      <a:blip r:embed="rId5"/>
                      <a:stretch>
                        <a:fillRect/>
                      </a:stretch>
                    </p:blipFill>
                    <p:spPr>
                      <a:xfrm>
                        <a:off x="514164" y="3932857"/>
                        <a:ext cx="1536577" cy="49567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F1FE8F0-7EB5-4EE3-A1A0-8625B980B4AA}"/>
              </a:ext>
            </a:extLst>
          </p:cNvPr>
          <p:cNvSpPr>
            <a:spLocks noGrp="1"/>
          </p:cNvSpPr>
          <p:nvPr>
            <p:ph idx="11"/>
          </p:nvPr>
        </p:nvSpPr>
        <p:spPr>
          <a:xfrm>
            <a:off x="1905000" y="3924300"/>
            <a:ext cx="4648200" cy="381000"/>
          </a:xfrm>
        </p:spPr>
        <p:txBody>
          <a:bodyPr/>
          <a:lstStyle/>
          <a:p>
            <a:r>
              <a:rPr lang="en-US" sz="2400" dirty="0">
                <a:ea typeface="Cambria Math" pitchFamily="18" charset="0"/>
              </a:rPr>
              <a:t> ways to choose the last element.</a:t>
            </a:r>
            <a:endParaRPr lang="en-IN" dirty="0"/>
          </a:p>
        </p:txBody>
      </p:sp>
      <p:sp>
        <p:nvSpPr>
          <p:cNvPr id="6" name="Content Placeholder 5">
            <a:extLst>
              <a:ext uri="{FF2B5EF4-FFF2-40B4-BE49-F238E27FC236}">
                <a16:creationId xmlns:a16="http://schemas.microsoft.com/office/drawing/2014/main" id="{AF302CA5-C8B6-4219-ACF1-76FD640A4A92}"/>
              </a:ext>
            </a:extLst>
          </p:cNvPr>
          <p:cNvSpPr>
            <a:spLocks noGrp="1"/>
          </p:cNvSpPr>
          <p:nvPr>
            <p:ph idx="12"/>
          </p:nvPr>
        </p:nvSpPr>
        <p:spPr>
          <a:xfrm>
            <a:off x="457200" y="4343400"/>
            <a:ext cx="7924800" cy="1219200"/>
          </a:xfrm>
        </p:spPr>
        <p:txBody>
          <a:bodyPr/>
          <a:lstStyle/>
          <a:p>
            <a:r>
              <a:rPr lang="en-US" sz="2400" dirty="0">
                <a:ea typeface="Cambria Math" pitchFamily="18" charset="0"/>
              </a:rPr>
              <a:t>Note that </a:t>
            </a:r>
            <a:r>
              <a:rPr lang="en-US" sz="2400" i="1" dirty="0">
                <a:ea typeface="Cambria Math" pitchFamily="18" charset="0"/>
              </a:rPr>
              <a:t>P</a:t>
            </a:r>
            <a:r>
              <a:rPr lang="en-US" sz="2400" dirty="0">
                <a:ea typeface="Cambria Math" pitchFamily="18" charset="0"/>
              </a:rPr>
              <a:t>(</a:t>
            </a:r>
            <a:r>
              <a:rPr lang="en-US" sz="2400" i="1" dirty="0">
                <a:ea typeface="Cambria Math" pitchFamily="18" charset="0"/>
              </a:rPr>
              <a:t>n</a:t>
            </a:r>
            <a:r>
              <a:rPr lang="en-US" sz="2400" dirty="0">
                <a:ea typeface="Cambria Math" pitchFamily="18" charset="0"/>
              </a:rPr>
              <a:t>,0) = 1, since there is only one way to order zero elements.</a:t>
            </a:r>
            <a:br>
              <a:rPr lang="en-US" sz="2400" dirty="0">
                <a:ea typeface="Cambria Math" pitchFamily="18" charset="0"/>
              </a:rPr>
            </a:br>
            <a:r>
              <a:rPr lang="en-US" sz="2400" b="1" dirty="0">
                <a:ea typeface="Cambria Math" pitchFamily="18" charset="0"/>
              </a:rPr>
              <a:t>Corollary 1</a:t>
            </a:r>
            <a:r>
              <a:rPr lang="en-US" sz="2400" dirty="0">
                <a:ea typeface="Cambria Math" pitchFamily="18" charset="0"/>
              </a:rPr>
              <a:t>: If </a:t>
            </a:r>
            <a:r>
              <a:rPr lang="en-US" sz="2400" i="1" dirty="0">
                <a:ea typeface="Cambria Math" pitchFamily="18" charset="0"/>
              </a:rPr>
              <a:t>n</a:t>
            </a:r>
            <a:r>
              <a:rPr lang="en-US" sz="2400" dirty="0">
                <a:ea typeface="Cambria Math" pitchFamily="18" charset="0"/>
              </a:rPr>
              <a:t> and </a:t>
            </a:r>
            <a:r>
              <a:rPr lang="en-US" sz="2400" i="1" dirty="0">
                <a:ea typeface="Cambria Math" pitchFamily="18" charset="0"/>
              </a:rPr>
              <a:t>r</a:t>
            </a:r>
            <a:r>
              <a:rPr lang="en-US" sz="2400" dirty="0">
                <a:ea typeface="Cambria Math" pitchFamily="18" charset="0"/>
              </a:rPr>
              <a:t> are integers with 1</a:t>
            </a:r>
            <a:r>
              <a:rPr lang="en-US" sz="2400" dirty="0"/>
              <a:t> </a:t>
            </a:r>
            <a:r>
              <a:rPr lang="en-US" sz="2400" dirty="0">
                <a:ea typeface="Cambria Math"/>
              </a:rPr>
              <a:t>≤</a:t>
            </a:r>
            <a:r>
              <a:rPr lang="en-US" sz="2400" dirty="0"/>
              <a:t> </a:t>
            </a:r>
            <a:r>
              <a:rPr lang="en-US" sz="2400" i="1" dirty="0"/>
              <a:t>r</a:t>
            </a:r>
            <a:r>
              <a:rPr lang="en-US" sz="2400" dirty="0"/>
              <a:t> </a:t>
            </a:r>
            <a:r>
              <a:rPr lang="en-US" sz="2400" dirty="0">
                <a:ea typeface="Cambria Math"/>
              </a:rPr>
              <a:t>≤</a:t>
            </a:r>
            <a:r>
              <a:rPr lang="en-US" sz="2400" dirty="0"/>
              <a:t> </a:t>
            </a:r>
            <a:r>
              <a:rPr lang="en-US" sz="2400" i="1" dirty="0"/>
              <a:t>n, </a:t>
            </a:r>
            <a:r>
              <a:rPr lang="en-US" sz="2400" dirty="0"/>
              <a:t>then</a:t>
            </a:r>
          </a:p>
        </p:txBody>
      </p:sp>
      <p:graphicFrame>
        <p:nvGraphicFramePr>
          <p:cNvPr id="15" name="Object 3">
            <a:extLst>
              <a:ext uri="{FF2B5EF4-FFF2-40B4-BE49-F238E27FC236}">
                <a16:creationId xmlns:a16="http://schemas.microsoft.com/office/drawing/2014/main" id="{84A36A91-7662-4E19-B16F-8431A0746C7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70505867"/>
              </p:ext>
            </p:extLst>
          </p:nvPr>
        </p:nvGraphicFramePr>
        <p:xfrm>
          <a:off x="3141663" y="5562600"/>
          <a:ext cx="2052637" cy="876300"/>
        </p:xfrm>
        <a:graphic>
          <a:graphicData uri="http://schemas.openxmlformats.org/presentationml/2006/ole">
            <mc:AlternateContent xmlns:mc="http://schemas.openxmlformats.org/markup-compatibility/2006">
              <mc:Choice xmlns:v="urn:schemas-microsoft-com:vml" Requires="v">
                <p:oleObj name="Equation" r:id="rId6" imgW="1041120" imgH="444240" progId="Equation.DSMT4">
                  <p:embed/>
                </p:oleObj>
              </mc:Choice>
              <mc:Fallback>
                <p:oleObj name="Equation" r:id="rId6" imgW="1041120" imgH="444240" progId="Equation.DSMT4">
                  <p:embed/>
                  <p:pic>
                    <p:nvPicPr>
                      <p:cNvPr id="7" name="Object 3">
                        <a:extLst>
                          <a:ext uri="{C183D7F6-B498-43B3-948B-1728B52AA6E4}">
                            <adec:decorative xmlns:adec="http://schemas.microsoft.com/office/drawing/2017/decorative" val="1"/>
                          </a:ext>
                        </a:extLst>
                      </p:cNvPr>
                      <p:cNvPicPr/>
                      <p:nvPr/>
                    </p:nvPicPr>
                    <p:blipFill>
                      <a:blip r:embed="rId7"/>
                      <a:stretch>
                        <a:fillRect/>
                      </a:stretch>
                    </p:blipFill>
                    <p:spPr>
                      <a:xfrm>
                        <a:off x="3141663" y="5562600"/>
                        <a:ext cx="2052637" cy="876300"/>
                      </a:xfrm>
                      <a:prstGeom prst="rect">
                        <a:avLst/>
                      </a:prstGeom>
                    </p:spPr>
                  </p:pic>
                </p:oleObj>
              </mc:Fallback>
            </mc:AlternateContent>
          </a:graphicData>
        </a:graphic>
      </p:graphicFrame>
      <p:sp>
        <p:nvSpPr>
          <p:cNvPr id="16" name="Slide Number Placeholder 5">
            <a:extLst>
              <a:ext uri="{FF2B5EF4-FFF2-40B4-BE49-F238E27FC236}">
                <a16:creationId xmlns:a16="http://schemas.microsoft.com/office/drawing/2014/main" id="{C517856B-599D-4510-9C4A-DDAFC46A171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32</a:t>
            </a:fld>
            <a:endParaRPr lang="en-US" dirty="0">
              <a:solidFill>
                <a:schemeClr val="bg1"/>
              </a:solidFill>
            </a:endParaRPr>
          </a:p>
        </p:txBody>
      </p:sp>
    </p:spTree>
    <p:extLst>
      <p:ext uri="{BB962C8B-B14F-4D97-AF65-F5344CB8AC3E}">
        <p14:creationId xmlns:p14="http://schemas.microsoft.com/office/powerpoint/2010/main" val="3035751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Counting Problems by Counting Permutations</a:t>
            </a:r>
            <a:r>
              <a:rPr lang="en-US" sz="1500" dirty="0"/>
              <a:t> 1</a:t>
            </a:r>
          </a:p>
        </p:txBody>
      </p:sp>
      <p:sp>
        <p:nvSpPr>
          <p:cNvPr id="3" name="Content Placeholder 2"/>
          <p:cNvSpPr>
            <a:spLocks noGrp="1"/>
          </p:cNvSpPr>
          <p:nvPr>
            <p:ph idx="1"/>
          </p:nvPr>
        </p:nvSpPr>
        <p:spPr>
          <a:xfrm>
            <a:off x="457200" y="1295400"/>
            <a:ext cx="8382000" cy="4419600"/>
          </a:xfrm>
        </p:spPr>
        <p:txBody>
          <a:bodyPr/>
          <a:lstStyle/>
          <a:p>
            <a:r>
              <a:rPr lang="en-US" b="1" dirty="0"/>
              <a:t>Example</a:t>
            </a:r>
            <a:r>
              <a:rPr lang="en-US" dirty="0"/>
              <a:t>: How many ways are there to select a first-prize winner, a second prize winner, and a third-prize winner from </a:t>
            </a:r>
            <a:r>
              <a:rPr lang="en-US" dirty="0">
                <a:ea typeface="Cambria Math" pitchFamily="18" charset="0"/>
              </a:rPr>
              <a:t>100</a:t>
            </a:r>
            <a:r>
              <a:rPr lang="en-US" dirty="0"/>
              <a:t> different people who have entered a contest?</a:t>
            </a:r>
          </a:p>
          <a:p>
            <a:r>
              <a:rPr lang="en-US" b="1" dirty="0"/>
              <a:t>Solution</a:t>
            </a:r>
            <a:r>
              <a:rPr lang="en-US" dirty="0"/>
              <a:t>:</a:t>
            </a:r>
          </a:p>
        </p:txBody>
      </p:sp>
      <p:graphicFrame>
        <p:nvGraphicFramePr>
          <p:cNvPr id="6" name="Object 5">
            <a:extLst>
              <a:ext uri="{FF2B5EF4-FFF2-40B4-BE49-F238E27FC236}">
                <a16:creationId xmlns:a16="http://schemas.microsoft.com/office/drawing/2014/main" id="{4FAD0390-F957-4AAF-84F1-B8A8711714C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78317503"/>
              </p:ext>
            </p:extLst>
          </p:nvPr>
        </p:nvGraphicFramePr>
        <p:xfrm>
          <a:off x="1885156" y="4191000"/>
          <a:ext cx="5526088" cy="661988"/>
        </p:xfrm>
        <a:graphic>
          <a:graphicData uri="http://schemas.openxmlformats.org/presentationml/2006/ole">
            <mc:AlternateContent xmlns:mc="http://schemas.openxmlformats.org/markup-compatibility/2006">
              <mc:Choice xmlns:v="urn:schemas-microsoft-com:vml" Requires="v">
                <p:oleObj name="Equation" r:id="rId2" imgW="2120760" imgH="253800" progId="Equation.DSMT4">
                  <p:embed/>
                </p:oleObj>
              </mc:Choice>
              <mc:Fallback>
                <p:oleObj name="Equation" r:id="rId2" imgW="2120760" imgH="253800" progId="Equation.DSMT4">
                  <p:embed/>
                  <p:pic>
                    <p:nvPicPr>
                      <p:cNvPr id="0" name=""/>
                      <p:cNvPicPr/>
                      <p:nvPr/>
                    </p:nvPicPr>
                    <p:blipFill>
                      <a:blip r:embed="rId3"/>
                      <a:stretch>
                        <a:fillRect/>
                      </a:stretch>
                    </p:blipFill>
                    <p:spPr>
                      <a:xfrm>
                        <a:off x="1885156" y="4191000"/>
                        <a:ext cx="5526088" cy="661988"/>
                      </a:xfrm>
                      <a:prstGeom prst="rect">
                        <a:avLst/>
                      </a:prstGeom>
                    </p:spPr>
                  </p:pic>
                </p:oleObj>
              </mc:Fallback>
            </mc:AlternateContent>
          </a:graphicData>
        </a:graphic>
      </p:graphicFrame>
      <p:sp>
        <p:nvSpPr>
          <p:cNvPr id="4" name="Slide Number Placeholder 5">
            <a:extLst>
              <a:ext uri="{FF2B5EF4-FFF2-40B4-BE49-F238E27FC236}">
                <a16:creationId xmlns:a16="http://schemas.microsoft.com/office/drawing/2014/main" id="{20EC7869-C4E9-44CD-A908-71CA579C367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33</a:t>
            </a:fld>
            <a:endParaRPr lang="en-US" dirty="0">
              <a:solidFill>
                <a:schemeClr val="bg1"/>
              </a:solidFill>
            </a:endParaRPr>
          </a:p>
        </p:txBody>
      </p:sp>
    </p:spTree>
    <p:extLst>
      <p:ext uri="{BB962C8B-B14F-4D97-AF65-F5344CB8AC3E}">
        <p14:creationId xmlns:p14="http://schemas.microsoft.com/office/powerpoint/2010/main" val="3625724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9F5E0-B0A7-4ECF-B284-01B562E4AD21}"/>
              </a:ext>
            </a:extLst>
          </p:cNvPr>
          <p:cNvSpPr>
            <a:spLocks noGrp="1"/>
          </p:cNvSpPr>
          <p:nvPr>
            <p:ph type="title"/>
          </p:nvPr>
        </p:nvSpPr>
        <p:spPr/>
        <p:txBody>
          <a:bodyPr/>
          <a:lstStyle/>
          <a:p>
            <a:r>
              <a:rPr lang="en-US" dirty="0"/>
              <a:t>Solving Counting Problems by Counting Permutations</a:t>
            </a:r>
            <a:r>
              <a:rPr lang="en-US" sz="1500" dirty="0"/>
              <a:t> 2</a:t>
            </a:r>
            <a:endParaRPr lang="en-IN" dirty="0"/>
          </a:p>
        </p:txBody>
      </p:sp>
      <p:sp>
        <p:nvSpPr>
          <p:cNvPr id="3" name="Content Placeholder 2">
            <a:extLst>
              <a:ext uri="{FF2B5EF4-FFF2-40B4-BE49-F238E27FC236}">
                <a16:creationId xmlns:a16="http://schemas.microsoft.com/office/drawing/2014/main" id="{D0719CF8-CB5F-4CAA-B7FA-712DD6B9F630}"/>
              </a:ext>
            </a:extLst>
          </p:cNvPr>
          <p:cNvSpPr>
            <a:spLocks noGrp="1"/>
          </p:cNvSpPr>
          <p:nvPr>
            <p:ph idx="1"/>
          </p:nvPr>
        </p:nvSpPr>
        <p:spPr>
          <a:xfrm>
            <a:off x="457200" y="1295400"/>
            <a:ext cx="8305800" cy="3657600"/>
          </a:xfrm>
        </p:spPr>
        <p:txBody>
          <a:bodyPr/>
          <a:lstStyle/>
          <a:p>
            <a:r>
              <a:rPr lang="en-US" sz="3000" b="1" dirty="0">
                <a:latin typeface="+mn-lt"/>
              </a:rPr>
              <a:t>Example</a:t>
            </a:r>
            <a:r>
              <a:rPr lang="en-US" sz="3000" dirty="0">
                <a:latin typeface="+mn-lt"/>
              </a:rPr>
              <a:t>: Suppose that a saleswoman has to visit eight different cities. She must begin her trip in a specified city, but she can visit the other seven cities in any order she wishes. How many possible orders can the saleswoman use when visiting these cities?</a:t>
            </a:r>
          </a:p>
          <a:p>
            <a:r>
              <a:rPr lang="en-US" sz="3000" b="1" dirty="0">
                <a:latin typeface="+mn-lt"/>
              </a:rPr>
              <a:t>Solution</a:t>
            </a:r>
            <a:r>
              <a:rPr lang="en-US" sz="3000" dirty="0">
                <a:latin typeface="+mn-lt"/>
              </a:rPr>
              <a:t>: The first city is chosen, and the rest are ordered arbitrarily. Hence the orders are:</a:t>
            </a:r>
          </a:p>
        </p:txBody>
      </p:sp>
      <p:graphicFrame>
        <p:nvGraphicFramePr>
          <p:cNvPr id="7" name="Object 6">
            <a:extLst>
              <a:ext uri="{FF2B5EF4-FFF2-40B4-BE49-F238E27FC236}">
                <a16:creationId xmlns:a16="http://schemas.microsoft.com/office/drawing/2014/main" id="{F112AEA2-3D46-432C-A938-DC1F414EE4C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27340983"/>
              </p:ext>
            </p:extLst>
          </p:nvPr>
        </p:nvGraphicFramePr>
        <p:xfrm>
          <a:off x="2286000" y="4959927"/>
          <a:ext cx="4876800" cy="567946"/>
        </p:xfrm>
        <a:graphic>
          <a:graphicData uri="http://schemas.openxmlformats.org/presentationml/2006/ole">
            <mc:AlternateContent xmlns:mc="http://schemas.openxmlformats.org/markup-compatibility/2006">
              <mc:Choice xmlns:v="urn:schemas-microsoft-com:vml" Requires="v">
                <p:oleObj name="Equation" r:id="rId2" imgW="1854000" imgH="215640" progId="Equation.DSMT4">
                  <p:embed/>
                </p:oleObj>
              </mc:Choice>
              <mc:Fallback>
                <p:oleObj name="Equation" r:id="rId2" imgW="1854000" imgH="215640" progId="Equation.DSMT4">
                  <p:embed/>
                  <p:pic>
                    <p:nvPicPr>
                      <p:cNvPr id="5" name="Object 4">
                        <a:extLst>
                          <a:ext uri="{FF2B5EF4-FFF2-40B4-BE49-F238E27FC236}">
                            <a16:creationId xmlns:a16="http://schemas.microsoft.com/office/drawing/2014/main" id="{001DCB5C-AC2A-4A9C-8C13-A82A96AF91EA}"/>
                          </a:ext>
                        </a:extLst>
                      </p:cNvPr>
                      <p:cNvPicPr/>
                      <p:nvPr/>
                    </p:nvPicPr>
                    <p:blipFill>
                      <a:blip r:embed="rId3"/>
                      <a:stretch>
                        <a:fillRect/>
                      </a:stretch>
                    </p:blipFill>
                    <p:spPr>
                      <a:xfrm>
                        <a:off x="2286000" y="4959927"/>
                        <a:ext cx="4876800" cy="567946"/>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C107ACA7-1203-4030-8BFC-C0C5FD39D76C}"/>
              </a:ext>
            </a:extLst>
          </p:cNvPr>
          <p:cNvSpPr>
            <a:spLocks noGrp="1"/>
          </p:cNvSpPr>
          <p:nvPr>
            <p:ph idx="13"/>
          </p:nvPr>
        </p:nvSpPr>
        <p:spPr>
          <a:xfrm>
            <a:off x="475211" y="5638800"/>
            <a:ext cx="8534400" cy="1066800"/>
          </a:xfrm>
        </p:spPr>
        <p:txBody>
          <a:bodyPr/>
          <a:lstStyle/>
          <a:p>
            <a:r>
              <a:rPr lang="en-US" sz="3000" dirty="0">
                <a:ea typeface="Cambria Math" pitchFamily="18" charset="0"/>
              </a:rPr>
              <a:t>If she wants to find the tour with the shortest path that visits all the cities, she must consider 5040 paths</a:t>
            </a:r>
            <a:endParaRPr lang="en-US" sz="3000" dirty="0"/>
          </a:p>
        </p:txBody>
      </p:sp>
      <p:graphicFrame>
        <p:nvGraphicFramePr>
          <p:cNvPr id="5" name="Object 4">
            <a:extLst>
              <a:ext uri="{FF2B5EF4-FFF2-40B4-BE49-F238E27FC236}">
                <a16:creationId xmlns:a16="http://schemas.microsoft.com/office/drawing/2014/main" id="{843DEBD5-C2ED-4EB8-A4A2-0BA62714A75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53148954"/>
              </p:ext>
            </p:extLst>
          </p:nvPr>
        </p:nvGraphicFramePr>
        <p:xfrm>
          <a:off x="8748286" y="6172200"/>
          <a:ext cx="183243" cy="427567"/>
        </p:xfrm>
        <a:graphic>
          <a:graphicData uri="http://schemas.openxmlformats.org/presentationml/2006/ole">
            <mc:AlternateContent xmlns:mc="http://schemas.openxmlformats.org/markup-compatibility/2006">
              <mc:Choice xmlns:v="urn:schemas-microsoft-com:vml" Requires="v">
                <p:oleObj name="Equation" r:id="rId4" imgW="75960" imgH="177480" progId="Equation.DSMT4">
                  <p:embed/>
                </p:oleObj>
              </mc:Choice>
              <mc:Fallback>
                <p:oleObj name="Equation" r:id="rId4" imgW="75960" imgH="177480" progId="Equation.DSMT4">
                  <p:embed/>
                  <p:pic>
                    <p:nvPicPr>
                      <p:cNvPr id="0" name=""/>
                      <p:cNvPicPr/>
                      <p:nvPr/>
                    </p:nvPicPr>
                    <p:blipFill>
                      <a:blip r:embed="rId5"/>
                      <a:stretch>
                        <a:fillRect/>
                      </a:stretch>
                    </p:blipFill>
                    <p:spPr>
                      <a:xfrm>
                        <a:off x="8748286" y="6172200"/>
                        <a:ext cx="183243" cy="42756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802BE0A3-059B-47C8-BD23-4DA73C92E01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34</a:t>
            </a:fld>
            <a:endParaRPr lang="en-US" dirty="0">
              <a:solidFill>
                <a:schemeClr val="bg1"/>
              </a:solidFill>
            </a:endParaRPr>
          </a:p>
        </p:txBody>
      </p:sp>
    </p:spTree>
    <p:extLst>
      <p:ext uri="{BB962C8B-B14F-4D97-AF65-F5344CB8AC3E}">
        <p14:creationId xmlns:p14="http://schemas.microsoft.com/office/powerpoint/2010/main" val="632341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Counting Problems by Counting Permutations</a:t>
            </a:r>
            <a:r>
              <a:rPr lang="en-US" sz="1500" dirty="0"/>
              <a:t> 3</a:t>
            </a:r>
          </a:p>
        </p:txBody>
      </p:sp>
      <p:sp>
        <p:nvSpPr>
          <p:cNvPr id="3" name="Content Placeholder 2"/>
          <p:cNvSpPr>
            <a:spLocks noGrp="1"/>
          </p:cNvSpPr>
          <p:nvPr>
            <p:ph idx="1"/>
          </p:nvPr>
        </p:nvSpPr>
        <p:spPr>
          <a:xfrm>
            <a:off x="457200" y="1295400"/>
            <a:ext cx="8534400" cy="4572000"/>
          </a:xfrm>
        </p:spPr>
        <p:txBody>
          <a:bodyPr/>
          <a:lstStyle/>
          <a:p>
            <a:r>
              <a:rPr lang="en-US" b="1" dirty="0"/>
              <a:t>Example</a:t>
            </a:r>
            <a:r>
              <a:rPr lang="en-US" dirty="0"/>
              <a:t>: How many permutations of the letters </a:t>
            </a:r>
            <a:r>
              <a:rPr lang="en-US" i="1" dirty="0"/>
              <a:t>ABCDEFGH</a:t>
            </a:r>
            <a:r>
              <a:rPr lang="en-US" dirty="0"/>
              <a:t> contain the string </a:t>
            </a:r>
            <a:r>
              <a:rPr lang="en-US" i="1" dirty="0"/>
              <a:t>ABC</a:t>
            </a:r>
            <a:r>
              <a:rPr lang="en-US" dirty="0"/>
              <a:t> ?</a:t>
            </a:r>
          </a:p>
          <a:p>
            <a:r>
              <a:rPr lang="en-US" b="1" dirty="0"/>
              <a:t>Solution</a:t>
            </a:r>
            <a:r>
              <a:rPr lang="en-US" dirty="0"/>
              <a:t>: We solve this problem by counting the permutations of six objects, </a:t>
            </a:r>
            <a:r>
              <a:rPr lang="en-US" i="1" dirty="0"/>
              <a:t>ABC</a:t>
            </a:r>
            <a:r>
              <a:rPr lang="en-US" dirty="0"/>
              <a:t>, </a:t>
            </a:r>
            <a:r>
              <a:rPr lang="en-US" i="1" dirty="0"/>
              <a:t>D</a:t>
            </a:r>
            <a:r>
              <a:rPr lang="en-US" dirty="0"/>
              <a:t>, </a:t>
            </a:r>
            <a:r>
              <a:rPr lang="en-US" i="1" dirty="0"/>
              <a:t>E</a:t>
            </a:r>
            <a:r>
              <a:rPr lang="en-US" dirty="0"/>
              <a:t>, </a:t>
            </a:r>
            <a:r>
              <a:rPr lang="en-US" i="1" dirty="0"/>
              <a:t>F</a:t>
            </a:r>
            <a:r>
              <a:rPr lang="en-US" dirty="0"/>
              <a:t>, </a:t>
            </a:r>
            <a:r>
              <a:rPr lang="en-US" i="1" dirty="0"/>
              <a:t>G</a:t>
            </a:r>
            <a:r>
              <a:rPr lang="en-US" dirty="0"/>
              <a:t>, and </a:t>
            </a:r>
            <a:r>
              <a:rPr lang="en-US" i="1" dirty="0"/>
              <a:t>H</a:t>
            </a:r>
            <a:r>
              <a:rPr lang="en-US" dirty="0"/>
              <a:t>.</a:t>
            </a:r>
          </a:p>
        </p:txBody>
      </p:sp>
      <p:graphicFrame>
        <p:nvGraphicFramePr>
          <p:cNvPr id="5" name="Object 4">
            <a:extLst>
              <a:ext uri="{FF2B5EF4-FFF2-40B4-BE49-F238E27FC236}">
                <a16:creationId xmlns:a16="http://schemas.microsoft.com/office/drawing/2014/main" id="{898F67BA-F53E-406C-964C-E88FE0FBD96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20934420"/>
              </p:ext>
            </p:extLst>
          </p:nvPr>
        </p:nvGraphicFramePr>
        <p:xfrm>
          <a:off x="1676400" y="3733800"/>
          <a:ext cx="4648200" cy="622200"/>
        </p:xfrm>
        <a:graphic>
          <a:graphicData uri="http://schemas.openxmlformats.org/presentationml/2006/ole">
            <mc:AlternateContent xmlns:mc="http://schemas.openxmlformats.org/markup-compatibility/2006">
              <mc:Choice xmlns:v="urn:schemas-microsoft-com:vml" Requires="v">
                <p:oleObj name="Equation" r:id="rId2" imgW="1612800" imgH="215640" progId="Equation.DSMT4">
                  <p:embed/>
                </p:oleObj>
              </mc:Choice>
              <mc:Fallback>
                <p:oleObj name="Equation" r:id="rId2" imgW="1612800" imgH="215640" progId="Equation.DSMT4">
                  <p:embed/>
                  <p:pic>
                    <p:nvPicPr>
                      <p:cNvPr id="0" name=""/>
                      <p:cNvPicPr/>
                      <p:nvPr/>
                    </p:nvPicPr>
                    <p:blipFill>
                      <a:blip r:embed="rId3"/>
                      <a:stretch>
                        <a:fillRect/>
                      </a:stretch>
                    </p:blipFill>
                    <p:spPr>
                      <a:xfrm>
                        <a:off x="1676400" y="3733800"/>
                        <a:ext cx="4648200" cy="622200"/>
                      </a:xfrm>
                      <a:prstGeom prst="rect">
                        <a:avLst/>
                      </a:prstGeom>
                    </p:spPr>
                  </p:pic>
                </p:oleObj>
              </mc:Fallback>
            </mc:AlternateContent>
          </a:graphicData>
        </a:graphic>
      </p:graphicFrame>
      <p:sp>
        <p:nvSpPr>
          <p:cNvPr id="4" name="Slide Number Placeholder 5">
            <a:extLst>
              <a:ext uri="{FF2B5EF4-FFF2-40B4-BE49-F238E27FC236}">
                <a16:creationId xmlns:a16="http://schemas.microsoft.com/office/drawing/2014/main" id="{86571AC3-7550-45B5-BCC4-476621B4608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35</a:t>
            </a:fld>
            <a:endParaRPr lang="en-US" dirty="0">
              <a:solidFill>
                <a:schemeClr val="bg1"/>
              </a:solidFill>
            </a:endParaRPr>
          </a:p>
        </p:txBody>
      </p:sp>
    </p:spTree>
    <p:extLst>
      <p:ext uri="{BB962C8B-B14F-4D97-AF65-F5344CB8AC3E}">
        <p14:creationId xmlns:p14="http://schemas.microsoft.com/office/powerpoint/2010/main" val="1122030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AA774-486C-4997-8AD1-DAE04D5DCB6E}"/>
              </a:ext>
            </a:extLst>
          </p:cNvPr>
          <p:cNvSpPr>
            <a:spLocks noGrp="1"/>
          </p:cNvSpPr>
          <p:nvPr>
            <p:ph type="title"/>
          </p:nvPr>
        </p:nvSpPr>
        <p:spPr/>
        <p:txBody>
          <a:bodyPr/>
          <a:lstStyle/>
          <a:p>
            <a:r>
              <a:rPr lang="en-US" dirty="0"/>
              <a:t>Combinations</a:t>
            </a:r>
            <a:r>
              <a:rPr lang="en-US" sz="1500" dirty="0"/>
              <a:t> 1</a:t>
            </a:r>
            <a:endParaRPr lang="en-IN" dirty="0"/>
          </a:p>
        </p:txBody>
      </p:sp>
      <p:sp>
        <p:nvSpPr>
          <p:cNvPr id="3" name="Content Placeholder 2">
            <a:extLst>
              <a:ext uri="{FF2B5EF4-FFF2-40B4-BE49-F238E27FC236}">
                <a16:creationId xmlns:a16="http://schemas.microsoft.com/office/drawing/2014/main" id="{ACBC13C1-47A1-40FF-96AE-F03595AF1099}"/>
              </a:ext>
            </a:extLst>
          </p:cNvPr>
          <p:cNvSpPr>
            <a:spLocks noGrp="1"/>
          </p:cNvSpPr>
          <p:nvPr>
            <p:ph idx="1"/>
          </p:nvPr>
        </p:nvSpPr>
        <p:spPr>
          <a:xfrm>
            <a:off x="457200" y="1295400"/>
            <a:ext cx="8229600" cy="2133600"/>
          </a:xfrm>
        </p:spPr>
        <p:txBody>
          <a:bodyPr/>
          <a:lstStyle/>
          <a:p>
            <a:r>
              <a:rPr lang="en-US" sz="2600" b="1" dirty="0"/>
              <a:t>Definition</a:t>
            </a:r>
            <a:r>
              <a:rPr lang="en-US" sz="2600" dirty="0"/>
              <a:t>: An </a:t>
            </a:r>
            <a:r>
              <a:rPr lang="en-US" sz="2600" i="1" dirty="0"/>
              <a:t>r-combination</a:t>
            </a:r>
            <a:r>
              <a:rPr lang="en-US" sz="2600" dirty="0"/>
              <a:t> of elements of a set is an unordered selection of </a:t>
            </a:r>
            <a:r>
              <a:rPr lang="en-US" sz="2600" i="1" dirty="0"/>
              <a:t>r</a:t>
            </a:r>
            <a:r>
              <a:rPr lang="en-US" sz="2600" dirty="0"/>
              <a:t> elements from the set. Thus, an </a:t>
            </a:r>
            <a:br>
              <a:rPr lang="en-US" sz="2600" dirty="0"/>
            </a:br>
            <a:r>
              <a:rPr lang="en-US" sz="2600" i="1" dirty="0"/>
              <a:t>r</a:t>
            </a:r>
            <a:r>
              <a:rPr lang="en-US" sz="2600" dirty="0"/>
              <a:t>-combination is simply a subset of the set with </a:t>
            </a:r>
            <a:r>
              <a:rPr lang="en-US" sz="2600" i="1" dirty="0"/>
              <a:t>r</a:t>
            </a:r>
            <a:r>
              <a:rPr lang="en-US" sz="2600" dirty="0"/>
              <a:t> elements.</a:t>
            </a:r>
            <a:br>
              <a:rPr lang="en-US" sz="2600" dirty="0"/>
            </a:br>
            <a:r>
              <a:rPr lang="en-US" sz="2600" dirty="0"/>
              <a:t>The number of </a:t>
            </a:r>
            <a:r>
              <a:rPr lang="en-US" sz="2600" i="1" dirty="0"/>
              <a:t>r</a:t>
            </a:r>
            <a:r>
              <a:rPr lang="en-US" sz="2600" dirty="0"/>
              <a:t>-combinations of a set with n distinct elements is denoted by</a:t>
            </a:r>
            <a:endParaRPr lang="en-IN" sz="2600" dirty="0"/>
          </a:p>
        </p:txBody>
      </p:sp>
      <p:graphicFrame>
        <p:nvGraphicFramePr>
          <p:cNvPr id="13" name="Object 12">
            <a:extLst>
              <a:ext uri="{FF2B5EF4-FFF2-40B4-BE49-F238E27FC236}">
                <a16:creationId xmlns:a16="http://schemas.microsoft.com/office/drawing/2014/main" id="{C668D81D-41BF-4F07-927B-C7B2572CBA1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42429395"/>
              </p:ext>
            </p:extLst>
          </p:nvPr>
        </p:nvGraphicFramePr>
        <p:xfrm>
          <a:off x="3733800" y="2923363"/>
          <a:ext cx="990600" cy="482391"/>
        </p:xfrm>
        <a:graphic>
          <a:graphicData uri="http://schemas.openxmlformats.org/presentationml/2006/ole">
            <mc:AlternateContent xmlns:mc="http://schemas.openxmlformats.org/markup-compatibility/2006">
              <mc:Choice xmlns:v="urn:schemas-microsoft-com:vml" Requires="v">
                <p:oleObj name="Equation" r:id="rId2" imgW="520560" imgH="253800" progId="Equation.DSMT4">
                  <p:embed/>
                </p:oleObj>
              </mc:Choice>
              <mc:Fallback>
                <p:oleObj name="Equation" r:id="rId2" imgW="520560" imgH="253800" progId="Equation.DSMT4">
                  <p:embed/>
                  <p:pic>
                    <p:nvPicPr>
                      <p:cNvPr id="0" name=""/>
                      <p:cNvPicPr/>
                      <p:nvPr/>
                    </p:nvPicPr>
                    <p:blipFill>
                      <a:blip r:embed="rId3"/>
                      <a:stretch>
                        <a:fillRect/>
                      </a:stretch>
                    </p:blipFill>
                    <p:spPr>
                      <a:xfrm>
                        <a:off x="3733800" y="2923363"/>
                        <a:ext cx="990600" cy="482391"/>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E48BF830-F026-456A-9DA1-9E55290F764E}"/>
              </a:ext>
            </a:extLst>
          </p:cNvPr>
          <p:cNvSpPr>
            <a:spLocks noGrp="1"/>
          </p:cNvSpPr>
          <p:nvPr>
            <p:ph idx="13"/>
          </p:nvPr>
        </p:nvSpPr>
        <p:spPr>
          <a:xfrm>
            <a:off x="4572000" y="2863011"/>
            <a:ext cx="2133600" cy="457200"/>
          </a:xfrm>
        </p:spPr>
        <p:txBody>
          <a:bodyPr/>
          <a:lstStyle/>
          <a:p>
            <a:r>
              <a:rPr lang="en-US" sz="2600" dirty="0"/>
              <a:t> The notation</a:t>
            </a:r>
            <a:endParaRPr lang="en-IN" sz="2600" dirty="0"/>
          </a:p>
        </p:txBody>
      </p:sp>
      <p:graphicFrame>
        <p:nvGraphicFramePr>
          <p:cNvPr id="11" name="Object 3">
            <a:extLst>
              <a:ext uri="{FF2B5EF4-FFF2-40B4-BE49-F238E27FC236}">
                <a16:creationId xmlns:a16="http://schemas.microsoft.com/office/drawing/2014/main" id="{3F5C2886-89B5-4DCC-8D9C-6E4DF30786B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38531959"/>
              </p:ext>
            </p:extLst>
          </p:nvPr>
        </p:nvGraphicFramePr>
        <p:xfrm>
          <a:off x="6553200" y="2886257"/>
          <a:ext cx="304800" cy="550862"/>
        </p:xfrm>
        <a:graphic>
          <a:graphicData uri="http://schemas.openxmlformats.org/presentationml/2006/ole">
            <mc:AlternateContent xmlns:mc="http://schemas.openxmlformats.org/markup-compatibility/2006">
              <mc:Choice xmlns:v="urn:schemas-microsoft-com:vml" Requires="v">
                <p:oleObj name="Equation" r:id="rId4" imgW="266400" imgH="482400" progId="Equation.DSMT4">
                  <p:embed/>
                </p:oleObj>
              </mc:Choice>
              <mc:Fallback>
                <p:oleObj name="Equation" r:id="rId4" imgW="266400" imgH="482400" progId="Equation.DSMT4">
                  <p:embed/>
                  <p:pic>
                    <p:nvPicPr>
                      <p:cNvPr id="5" name="Object 3">
                        <a:extLst>
                          <a:ext uri="{C183D7F6-B498-43B3-948B-1728B52AA6E4}">
                            <adec:decorative xmlns:adec="http://schemas.microsoft.com/office/drawing/2017/decorative" val="1"/>
                          </a:ext>
                        </a:extLst>
                      </p:cNvPr>
                      <p:cNvPicPr/>
                      <p:nvPr/>
                    </p:nvPicPr>
                    <p:blipFill>
                      <a:blip r:embed="rId5"/>
                      <a:stretch>
                        <a:fillRect/>
                      </a:stretch>
                    </p:blipFill>
                    <p:spPr>
                      <a:xfrm>
                        <a:off x="6553200" y="2886257"/>
                        <a:ext cx="304800" cy="55086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B8CEDD24-CC94-47FF-AFE1-FAB88E6D1A9B}"/>
              </a:ext>
            </a:extLst>
          </p:cNvPr>
          <p:cNvSpPr>
            <a:spLocks noGrp="1"/>
          </p:cNvSpPr>
          <p:nvPr>
            <p:ph idx="14"/>
          </p:nvPr>
        </p:nvSpPr>
        <p:spPr>
          <a:xfrm>
            <a:off x="534622" y="3359372"/>
            <a:ext cx="8304578" cy="2057400"/>
          </a:xfrm>
        </p:spPr>
        <p:txBody>
          <a:bodyPr/>
          <a:lstStyle/>
          <a:p>
            <a:r>
              <a:rPr lang="en-US" sz="2600" dirty="0"/>
              <a:t>is also used and is called a </a:t>
            </a:r>
            <a:r>
              <a:rPr lang="en-US" sz="2600" i="1" dirty="0"/>
              <a:t>binomial coefficient</a:t>
            </a:r>
            <a:r>
              <a:rPr lang="en-US" sz="2600" dirty="0"/>
              <a:t>. (</a:t>
            </a:r>
            <a:r>
              <a:rPr lang="en-US" sz="2600" i="1" dirty="0"/>
              <a:t>We will see the notation again in the binomial theorem in Section</a:t>
            </a:r>
            <a:r>
              <a:rPr lang="en-US" sz="2600" dirty="0"/>
              <a:t> </a:t>
            </a:r>
            <a:r>
              <a:rPr lang="en-US" sz="2600" dirty="0">
                <a:ea typeface="Cambria Math" pitchFamily="18" charset="0"/>
              </a:rPr>
              <a:t>6</a:t>
            </a:r>
            <a:r>
              <a:rPr lang="en-US" sz="2600" dirty="0"/>
              <a:t>.</a:t>
            </a:r>
            <a:r>
              <a:rPr lang="en-US" sz="2600" dirty="0">
                <a:ea typeface="Cambria Math" pitchFamily="18" charset="0"/>
              </a:rPr>
              <a:t>4</a:t>
            </a:r>
            <a:r>
              <a:rPr lang="en-US" sz="2600" dirty="0"/>
              <a:t>.)</a:t>
            </a:r>
            <a:br>
              <a:rPr lang="en-US" sz="2600" dirty="0"/>
            </a:br>
            <a:r>
              <a:rPr lang="en-US" sz="2600" b="1" dirty="0"/>
              <a:t>Example</a:t>
            </a:r>
            <a:r>
              <a:rPr lang="en-US" sz="2600" dirty="0"/>
              <a:t>: Let </a:t>
            </a:r>
            <a:r>
              <a:rPr lang="en-US" sz="2600" i="1" dirty="0"/>
              <a:t>S</a:t>
            </a:r>
            <a:r>
              <a:rPr lang="en-US" sz="2600" dirty="0"/>
              <a:t> be the set {</a:t>
            </a:r>
            <a:r>
              <a:rPr lang="en-US" sz="2600" i="1" dirty="0"/>
              <a:t>a</a:t>
            </a:r>
            <a:r>
              <a:rPr lang="en-US" sz="2600" dirty="0"/>
              <a:t>, </a:t>
            </a:r>
            <a:r>
              <a:rPr lang="en-US" sz="2600" i="1" dirty="0"/>
              <a:t>b</a:t>
            </a:r>
            <a:r>
              <a:rPr lang="en-US" sz="2600" dirty="0"/>
              <a:t>, </a:t>
            </a:r>
            <a:r>
              <a:rPr lang="en-US" sz="2600" i="1" dirty="0"/>
              <a:t>c</a:t>
            </a:r>
            <a:r>
              <a:rPr lang="en-US" sz="2600" dirty="0"/>
              <a:t>, </a:t>
            </a:r>
            <a:r>
              <a:rPr lang="en-US" sz="2600" i="1" dirty="0"/>
              <a:t>d</a:t>
            </a:r>
            <a:r>
              <a:rPr lang="en-US" sz="2600" dirty="0"/>
              <a:t>}. Then {</a:t>
            </a:r>
            <a:r>
              <a:rPr lang="en-US" sz="2600" i="1" dirty="0"/>
              <a:t>a</a:t>
            </a:r>
            <a:r>
              <a:rPr lang="en-US" sz="2600" dirty="0"/>
              <a:t>, </a:t>
            </a:r>
            <a:r>
              <a:rPr lang="en-US" sz="2600" i="1" dirty="0"/>
              <a:t>c</a:t>
            </a:r>
            <a:r>
              <a:rPr lang="en-US" sz="2600" dirty="0"/>
              <a:t>, </a:t>
            </a:r>
            <a:r>
              <a:rPr lang="en-US" sz="2600" i="1" dirty="0"/>
              <a:t>d</a:t>
            </a:r>
            <a:r>
              <a:rPr lang="en-US" sz="2600" dirty="0"/>
              <a:t>} is a </a:t>
            </a:r>
            <a:r>
              <a:rPr lang="en-US" sz="2600" dirty="0">
                <a:ea typeface="Cambria Math" pitchFamily="18" charset="0"/>
              </a:rPr>
              <a:t>3</a:t>
            </a:r>
            <a:r>
              <a:rPr lang="en-US" sz="2600" dirty="0"/>
              <a:t>-combination from S. It is the same as {</a:t>
            </a:r>
            <a:r>
              <a:rPr lang="en-US" sz="2600" i="1" dirty="0"/>
              <a:t>d</a:t>
            </a:r>
            <a:r>
              <a:rPr lang="en-US" sz="2600" dirty="0"/>
              <a:t>, </a:t>
            </a:r>
            <a:r>
              <a:rPr lang="en-US" sz="2600" i="1" dirty="0"/>
              <a:t>c</a:t>
            </a:r>
            <a:r>
              <a:rPr lang="en-US" sz="2600" dirty="0"/>
              <a:t>, </a:t>
            </a:r>
            <a:r>
              <a:rPr lang="en-US" sz="2600" i="1" dirty="0"/>
              <a:t>a</a:t>
            </a:r>
            <a:r>
              <a:rPr lang="en-US" sz="2600" dirty="0"/>
              <a:t>} since the order listed does not matter.</a:t>
            </a:r>
            <a:endParaRPr lang="en-IN" sz="2600" dirty="0"/>
          </a:p>
        </p:txBody>
      </p:sp>
      <p:graphicFrame>
        <p:nvGraphicFramePr>
          <p:cNvPr id="16" name="Object 15">
            <a:extLst>
              <a:ext uri="{FF2B5EF4-FFF2-40B4-BE49-F238E27FC236}">
                <a16:creationId xmlns:a16="http://schemas.microsoft.com/office/drawing/2014/main" id="{2109B8F1-D880-4200-863E-241ABFE3AD8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63125862"/>
              </p:ext>
            </p:extLst>
          </p:nvPr>
        </p:nvGraphicFramePr>
        <p:xfrm>
          <a:off x="578386" y="5371758"/>
          <a:ext cx="850295" cy="459619"/>
        </p:xfrm>
        <a:graphic>
          <a:graphicData uri="http://schemas.openxmlformats.org/presentationml/2006/ole">
            <mc:AlternateContent xmlns:mc="http://schemas.openxmlformats.org/markup-compatibility/2006">
              <mc:Choice xmlns:v="urn:schemas-microsoft-com:vml" Requires="v">
                <p:oleObj name="Equation" r:id="rId6" imgW="469800" imgH="253800" progId="Equation.DSMT4">
                  <p:embed/>
                </p:oleObj>
              </mc:Choice>
              <mc:Fallback>
                <p:oleObj name="Equation" r:id="rId6" imgW="469800" imgH="253800" progId="Equation.DSMT4">
                  <p:embed/>
                  <p:pic>
                    <p:nvPicPr>
                      <p:cNvPr id="7" name="Object 6">
                        <a:extLst>
                          <a:ext uri="{FF2B5EF4-FFF2-40B4-BE49-F238E27FC236}">
                            <a16:creationId xmlns:a16="http://schemas.microsoft.com/office/drawing/2014/main" id="{82622175-68F8-438B-9DEB-A753F2905180}"/>
                          </a:ext>
                        </a:extLst>
                      </p:cNvPr>
                      <p:cNvPicPr/>
                      <p:nvPr/>
                    </p:nvPicPr>
                    <p:blipFill>
                      <a:blip r:embed="rId7"/>
                      <a:stretch>
                        <a:fillRect/>
                      </a:stretch>
                    </p:blipFill>
                    <p:spPr>
                      <a:xfrm>
                        <a:off x="578386" y="5371758"/>
                        <a:ext cx="850295" cy="459619"/>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6A8AA2F1-AC74-4A32-9177-B6AC2AFD1F72}"/>
              </a:ext>
            </a:extLst>
          </p:cNvPr>
          <p:cNvSpPr>
            <a:spLocks noGrp="1"/>
          </p:cNvSpPr>
          <p:nvPr>
            <p:ph idx="15"/>
          </p:nvPr>
        </p:nvSpPr>
        <p:spPr>
          <a:xfrm>
            <a:off x="1289858" y="5328572"/>
            <a:ext cx="7777942" cy="521602"/>
          </a:xfrm>
        </p:spPr>
        <p:txBody>
          <a:bodyPr/>
          <a:lstStyle/>
          <a:p>
            <a:r>
              <a:rPr lang="en-US" sz="2600" dirty="0"/>
              <a:t> = </a:t>
            </a:r>
            <a:r>
              <a:rPr lang="en-US" sz="2600" dirty="0">
                <a:ea typeface="Cambria Math" pitchFamily="18" charset="0"/>
              </a:rPr>
              <a:t>6 because the 2-combinations of </a:t>
            </a:r>
            <a:r>
              <a:rPr lang="en-US" sz="2600" dirty="0"/>
              <a:t>{</a:t>
            </a:r>
            <a:r>
              <a:rPr lang="en-US" sz="2600" i="1" dirty="0"/>
              <a:t>a</a:t>
            </a:r>
            <a:r>
              <a:rPr lang="en-US" sz="2600" dirty="0"/>
              <a:t>, </a:t>
            </a:r>
            <a:r>
              <a:rPr lang="en-US" sz="2600" i="1" dirty="0"/>
              <a:t>b</a:t>
            </a:r>
            <a:r>
              <a:rPr lang="en-US" sz="2600" dirty="0"/>
              <a:t>, </a:t>
            </a:r>
            <a:r>
              <a:rPr lang="en-US" sz="2600" i="1" dirty="0"/>
              <a:t>c</a:t>
            </a:r>
            <a:r>
              <a:rPr lang="en-US" sz="2600" dirty="0"/>
              <a:t>, </a:t>
            </a:r>
            <a:r>
              <a:rPr lang="en-US" sz="2600" i="1" dirty="0"/>
              <a:t>d</a:t>
            </a:r>
            <a:r>
              <a:rPr lang="en-US" sz="2600" dirty="0"/>
              <a:t>} are the six </a:t>
            </a:r>
            <a:endParaRPr lang="en-IN" sz="2600" dirty="0"/>
          </a:p>
        </p:txBody>
      </p:sp>
      <p:sp>
        <p:nvSpPr>
          <p:cNvPr id="7" name="Content Placeholder 6">
            <a:extLst>
              <a:ext uri="{FF2B5EF4-FFF2-40B4-BE49-F238E27FC236}">
                <a16:creationId xmlns:a16="http://schemas.microsoft.com/office/drawing/2014/main" id="{D3172C07-1C84-46BB-9A06-6D1BCA2D2403}"/>
              </a:ext>
            </a:extLst>
          </p:cNvPr>
          <p:cNvSpPr>
            <a:spLocks noGrp="1"/>
          </p:cNvSpPr>
          <p:nvPr>
            <p:ph idx="16"/>
          </p:nvPr>
        </p:nvSpPr>
        <p:spPr>
          <a:xfrm>
            <a:off x="534622" y="5750596"/>
            <a:ext cx="8229600" cy="521602"/>
          </a:xfrm>
        </p:spPr>
        <p:txBody>
          <a:bodyPr/>
          <a:lstStyle/>
          <a:p>
            <a:r>
              <a:rPr lang="en-US" sz="2600" dirty="0"/>
              <a:t>subsets {</a:t>
            </a:r>
            <a:r>
              <a:rPr lang="en-US" sz="2600" i="1" dirty="0"/>
              <a:t>a</a:t>
            </a:r>
            <a:r>
              <a:rPr lang="en-US" sz="2600" dirty="0"/>
              <a:t>, </a:t>
            </a:r>
            <a:r>
              <a:rPr lang="en-US" sz="2600" i="1" dirty="0"/>
              <a:t>b</a:t>
            </a:r>
            <a:r>
              <a:rPr lang="en-US" sz="2600" dirty="0"/>
              <a:t>}, {</a:t>
            </a:r>
            <a:r>
              <a:rPr lang="en-US" sz="2600" i="1" dirty="0"/>
              <a:t>a</a:t>
            </a:r>
            <a:r>
              <a:rPr lang="en-US" sz="2600" dirty="0"/>
              <a:t>, </a:t>
            </a:r>
            <a:r>
              <a:rPr lang="en-US" sz="2600" i="1" dirty="0"/>
              <a:t>c</a:t>
            </a:r>
            <a:r>
              <a:rPr lang="en-US" sz="2600" dirty="0"/>
              <a:t>}, {</a:t>
            </a:r>
            <a:r>
              <a:rPr lang="en-US" sz="2600" i="1" dirty="0"/>
              <a:t>a</a:t>
            </a:r>
            <a:r>
              <a:rPr lang="en-US" sz="2600" dirty="0"/>
              <a:t>, </a:t>
            </a:r>
            <a:r>
              <a:rPr lang="en-US" sz="2600" i="1" dirty="0"/>
              <a:t>d</a:t>
            </a:r>
            <a:r>
              <a:rPr lang="en-US" sz="2600" dirty="0"/>
              <a:t>}, {</a:t>
            </a:r>
            <a:r>
              <a:rPr lang="en-US" sz="2600" i="1" dirty="0"/>
              <a:t>b</a:t>
            </a:r>
            <a:r>
              <a:rPr lang="en-US" sz="2600" dirty="0"/>
              <a:t>, </a:t>
            </a:r>
            <a:r>
              <a:rPr lang="en-US" sz="2600" i="1" dirty="0"/>
              <a:t>c</a:t>
            </a:r>
            <a:r>
              <a:rPr lang="en-US" sz="2600" dirty="0"/>
              <a:t>}, {</a:t>
            </a:r>
            <a:r>
              <a:rPr lang="en-US" sz="2600" i="1" dirty="0"/>
              <a:t>b</a:t>
            </a:r>
            <a:r>
              <a:rPr lang="en-US" sz="2600" dirty="0"/>
              <a:t>, </a:t>
            </a:r>
            <a:r>
              <a:rPr lang="en-US" sz="2600" i="1" dirty="0"/>
              <a:t>d</a:t>
            </a:r>
            <a:r>
              <a:rPr lang="en-US" sz="2600" dirty="0"/>
              <a:t>}, and {</a:t>
            </a:r>
            <a:r>
              <a:rPr lang="en-US" sz="2600" i="1" dirty="0"/>
              <a:t>c</a:t>
            </a:r>
            <a:r>
              <a:rPr lang="en-US" sz="2600" dirty="0"/>
              <a:t>, </a:t>
            </a:r>
            <a:r>
              <a:rPr lang="en-US" sz="2600" i="1" dirty="0"/>
              <a:t>d</a:t>
            </a:r>
            <a:r>
              <a:rPr lang="en-US" sz="2600" dirty="0"/>
              <a:t>}.</a:t>
            </a:r>
          </a:p>
        </p:txBody>
      </p:sp>
      <p:sp>
        <p:nvSpPr>
          <p:cNvPr id="12" name="Slide Number Placeholder 5">
            <a:extLst>
              <a:ext uri="{FF2B5EF4-FFF2-40B4-BE49-F238E27FC236}">
                <a16:creationId xmlns:a16="http://schemas.microsoft.com/office/drawing/2014/main" id="{B291923C-2E57-4648-AB0F-ECA8F71B536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36</a:t>
            </a:fld>
            <a:endParaRPr lang="en-US" dirty="0">
              <a:solidFill>
                <a:schemeClr val="bg1"/>
              </a:solidFill>
            </a:endParaRPr>
          </a:p>
        </p:txBody>
      </p:sp>
    </p:spTree>
    <p:extLst>
      <p:ext uri="{BB962C8B-B14F-4D97-AF65-F5344CB8AC3E}">
        <p14:creationId xmlns:p14="http://schemas.microsoft.com/office/powerpoint/2010/main" val="7100055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4005C-415F-4923-AC21-6B26E9FEF660}"/>
              </a:ext>
            </a:extLst>
          </p:cNvPr>
          <p:cNvSpPr>
            <a:spLocks noGrp="1"/>
          </p:cNvSpPr>
          <p:nvPr>
            <p:ph type="title"/>
          </p:nvPr>
        </p:nvSpPr>
        <p:spPr/>
        <p:txBody>
          <a:bodyPr/>
          <a:lstStyle/>
          <a:p>
            <a:r>
              <a:rPr lang="en-US" dirty="0"/>
              <a:t>Combinations</a:t>
            </a:r>
            <a:r>
              <a:rPr lang="en-US" sz="1500" dirty="0"/>
              <a:t> 2</a:t>
            </a:r>
            <a:endParaRPr lang="en-IN" dirty="0"/>
          </a:p>
        </p:txBody>
      </p:sp>
      <p:sp>
        <p:nvSpPr>
          <p:cNvPr id="3" name="Content Placeholder 2">
            <a:extLst>
              <a:ext uri="{FF2B5EF4-FFF2-40B4-BE49-F238E27FC236}">
                <a16:creationId xmlns:a16="http://schemas.microsoft.com/office/drawing/2014/main" id="{05A03775-24ED-45E0-A57A-9F9A1F8BEC3E}"/>
              </a:ext>
            </a:extLst>
          </p:cNvPr>
          <p:cNvSpPr>
            <a:spLocks noGrp="1"/>
          </p:cNvSpPr>
          <p:nvPr>
            <p:ph idx="1"/>
          </p:nvPr>
        </p:nvSpPr>
        <p:spPr>
          <a:xfrm>
            <a:off x="461682" y="1295400"/>
            <a:ext cx="8534400" cy="1066800"/>
          </a:xfrm>
        </p:spPr>
        <p:txBody>
          <a:bodyPr/>
          <a:lstStyle/>
          <a:p>
            <a:r>
              <a:rPr lang="en-US" sz="3200" b="1" dirty="0"/>
              <a:t>Theorem </a:t>
            </a:r>
            <a:r>
              <a:rPr lang="en-US" sz="3200" b="1" dirty="0">
                <a:ea typeface="Cambria Math" pitchFamily="18" charset="0"/>
              </a:rPr>
              <a:t>2</a:t>
            </a:r>
            <a:r>
              <a:rPr lang="en-US" sz="3200" dirty="0"/>
              <a:t>: The number of </a:t>
            </a:r>
            <a:r>
              <a:rPr lang="en-US" sz="3200" i="1" dirty="0"/>
              <a:t>r</a:t>
            </a:r>
            <a:r>
              <a:rPr lang="en-US" sz="3200" dirty="0"/>
              <a:t>-combinations of a set with </a:t>
            </a:r>
            <a:r>
              <a:rPr lang="en-US" sz="3200" i="1" dirty="0"/>
              <a:t>n</a:t>
            </a:r>
            <a:r>
              <a:rPr lang="en-US" sz="3200" dirty="0"/>
              <a:t> elements, where </a:t>
            </a:r>
            <a:r>
              <a:rPr lang="en-US" sz="3200" i="1" dirty="0"/>
              <a:t>n</a:t>
            </a:r>
            <a:r>
              <a:rPr lang="en-US" sz="3200" dirty="0"/>
              <a:t> </a:t>
            </a:r>
            <a:r>
              <a:rPr lang="en-US" sz="3200" dirty="0">
                <a:ea typeface="Cambria Math"/>
              </a:rPr>
              <a:t>≥</a:t>
            </a:r>
            <a:r>
              <a:rPr lang="en-US" sz="3200" dirty="0"/>
              <a:t> </a:t>
            </a:r>
            <a:r>
              <a:rPr lang="en-US" sz="3200" i="1" dirty="0"/>
              <a:t>r</a:t>
            </a:r>
            <a:r>
              <a:rPr lang="en-US" sz="3200" dirty="0">
                <a:ea typeface="Cambria Math"/>
              </a:rPr>
              <a:t> ≥ 0, equals</a:t>
            </a:r>
            <a:endParaRPr lang="en-US" sz="3200" dirty="0"/>
          </a:p>
        </p:txBody>
      </p:sp>
      <p:graphicFrame>
        <p:nvGraphicFramePr>
          <p:cNvPr id="17" name="Object 3">
            <a:extLst>
              <a:ext uri="{FF2B5EF4-FFF2-40B4-BE49-F238E27FC236}">
                <a16:creationId xmlns:a16="http://schemas.microsoft.com/office/drawing/2014/main" id="{946C293F-8C7D-4E5F-B8F8-46C1E247306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14769071"/>
              </p:ext>
            </p:extLst>
          </p:nvPr>
        </p:nvGraphicFramePr>
        <p:xfrm>
          <a:off x="3354107" y="2636520"/>
          <a:ext cx="2749550" cy="1012825"/>
        </p:xfrm>
        <a:graphic>
          <a:graphicData uri="http://schemas.openxmlformats.org/presentationml/2006/ole">
            <mc:AlternateContent xmlns:mc="http://schemas.openxmlformats.org/markup-compatibility/2006">
              <mc:Choice xmlns:v="urn:schemas-microsoft-com:vml" Requires="v">
                <p:oleObj name="Equation" r:id="rId2" imgW="1206360" imgH="444240" progId="Equation.DSMT4">
                  <p:embed/>
                </p:oleObj>
              </mc:Choice>
              <mc:Fallback>
                <p:oleObj name="Equation" r:id="rId2" imgW="1206360" imgH="444240" progId="Equation.DSMT4">
                  <p:embed/>
                  <p:pic>
                    <p:nvPicPr>
                      <p:cNvPr id="8" name="Object 3">
                        <a:extLst>
                          <a:ext uri="{C183D7F6-B498-43B3-948B-1728B52AA6E4}">
                            <adec:decorative xmlns:adec="http://schemas.microsoft.com/office/drawing/2017/decorative" val="1"/>
                          </a:ext>
                        </a:extLst>
                      </p:cNvPr>
                      <p:cNvPicPr/>
                      <p:nvPr/>
                    </p:nvPicPr>
                    <p:blipFill>
                      <a:blip r:embed="rId3"/>
                      <a:stretch>
                        <a:fillRect/>
                      </a:stretch>
                    </p:blipFill>
                    <p:spPr>
                      <a:xfrm>
                        <a:off x="3354107" y="2636520"/>
                        <a:ext cx="2749550" cy="1012825"/>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DCE401C-7F45-44D3-B111-17C177D229B2}"/>
              </a:ext>
            </a:extLst>
          </p:cNvPr>
          <p:cNvSpPr>
            <a:spLocks noGrp="1"/>
          </p:cNvSpPr>
          <p:nvPr>
            <p:ph idx="10"/>
          </p:nvPr>
        </p:nvSpPr>
        <p:spPr>
          <a:xfrm>
            <a:off x="457200" y="3823473"/>
            <a:ext cx="5257800" cy="609600"/>
          </a:xfrm>
        </p:spPr>
        <p:txBody>
          <a:bodyPr/>
          <a:lstStyle/>
          <a:p>
            <a:r>
              <a:rPr lang="en-US" sz="3200" b="1" dirty="0">
                <a:ea typeface="Cambria Math"/>
              </a:rPr>
              <a:t>Proof</a:t>
            </a:r>
            <a:r>
              <a:rPr lang="en-US" sz="3200" dirty="0">
                <a:ea typeface="Cambria Math"/>
              </a:rPr>
              <a:t>:  By the product rule</a:t>
            </a:r>
            <a:endParaRPr lang="en-IN" sz="3200" dirty="0"/>
          </a:p>
        </p:txBody>
      </p:sp>
      <p:graphicFrame>
        <p:nvGraphicFramePr>
          <p:cNvPr id="16" name="Object 15">
            <a:extLst>
              <a:ext uri="{FF2B5EF4-FFF2-40B4-BE49-F238E27FC236}">
                <a16:creationId xmlns:a16="http://schemas.microsoft.com/office/drawing/2014/main" id="{B772B639-0411-4370-900F-B1151E1C55F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07056448"/>
              </p:ext>
            </p:extLst>
          </p:nvPr>
        </p:nvGraphicFramePr>
        <p:xfrm>
          <a:off x="4987145" y="3867066"/>
          <a:ext cx="3623455" cy="584241"/>
        </p:xfrm>
        <a:graphic>
          <a:graphicData uri="http://schemas.openxmlformats.org/presentationml/2006/ole">
            <mc:AlternateContent xmlns:mc="http://schemas.openxmlformats.org/markup-compatibility/2006">
              <mc:Choice xmlns:v="urn:schemas-microsoft-com:vml" Requires="v">
                <p:oleObj name="Equation" r:id="rId4" imgW="1574640" imgH="253800" progId="Equation.DSMT4">
                  <p:embed/>
                </p:oleObj>
              </mc:Choice>
              <mc:Fallback>
                <p:oleObj name="Equation" r:id="rId4" imgW="1574640" imgH="253800" progId="Equation.DSMT4">
                  <p:embed/>
                  <p:pic>
                    <p:nvPicPr>
                      <p:cNvPr id="4" name="Object 3">
                        <a:extLst>
                          <a:ext uri="{FF2B5EF4-FFF2-40B4-BE49-F238E27FC236}">
                            <a16:creationId xmlns:a16="http://schemas.microsoft.com/office/drawing/2014/main" id="{33E7E899-FDCB-489E-8BB6-6DA28496D19A}"/>
                          </a:ext>
                        </a:extLst>
                      </p:cNvPr>
                      <p:cNvPicPr/>
                      <p:nvPr/>
                    </p:nvPicPr>
                    <p:blipFill>
                      <a:blip r:embed="rId5"/>
                      <a:stretch>
                        <a:fillRect/>
                      </a:stretch>
                    </p:blipFill>
                    <p:spPr>
                      <a:xfrm>
                        <a:off x="4987145" y="3867066"/>
                        <a:ext cx="3623455" cy="584241"/>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959D850-69E8-447C-B742-C97B577B4766}"/>
              </a:ext>
            </a:extLst>
          </p:cNvPr>
          <p:cNvSpPr>
            <a:spLocks noGrp="1"/>
          </p:cNvSpPr>
          <p:nvPr>
            <p:ph idx="11"/>
          </p:nvPr>
        </p:nvSpPr>
        <p:spPr>
          <a:xfrm>
            <a:off x="457200" y="4297680"/>
            <a:ext cx="3505200" cy="655320"/>
          </a:xfrm>
        </p:spPr>
        <p:txBody>
          <a:bodyPr/>
          <a:lstStyle/>
          <a:p>
            <a:r>
              <a:rPr lang="en-US" sz="3200" dirty="0">
                <a:ea typeface="Cambria Math"/>
              </a:rPr>
              <a:t>Therefore</a:t>
            </a:r>
            <a:endParaRPr lang="en-IN" sz="3200" dirty="0"/>
          </a:p>
        </p:txBody>
      </p:sp>
      <p:graphicFrame>
        <p:nvGraphicFramePr>
          <p:cNvPr id="18" name="Object 5">
            <a:extLst>
              <a:ext uri="{FF2B5EF4-FFF2-40B4-BE49-F238E27FC236}">
                <a16:creationId xmlns:a16="http://schemas.microsoft.com/office/drawing/2014/main" id="{EDD4C2D5-8AB6-4D0F-9466-60A37D78424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62177281"/>
              </p:ext>
            </p:extLst>
          </p:nvPr>
        </p:nvGraphicFramePr>
        <p:xfrm>
          <a:off x="1633538" y="5024438"/>
          <a:ext cx="5878512" cy="1071562"/>
        </p:xfrm>
        <a:graphic>
          <a:graphicData uri="http://schemas.openxmlformats.org/presentationml/2006/ole">
            <mc:AlternateContent xmlns:mc="http://schemas.openxmlformats.org/markup-compatibility/2006">
              <mc:Choice xmlns:v="urn:schemas-microsoft-com:vml" Requires="v">
                <p:oleObj name="Equation" r:id="rId6" imgW="2577960" imgH="469800" progId="Equation.DSMT4">
                  <p:embed/>
                </p:oleObj>
              </mc:Choice>
              <mc:Fallback>
                <p:oleObj name="Equation" r:id="rId6" imgW="2577960" imgH="469800" progId="Equation.DSMT4">
                  <p:embed/>
                  <p:pic>
                    <p:nvPicPr>
                      <p:cNvPr id="12" name="Object 5">
                        <a:extLst>
                          <a:ext uri="{C183D7F6-B498-43B3-948B-1728B52AA6E4}">
                            <adec:decorative xmlns:adec="http://schemas.microsoft.com/office/drawing/2017/decorative" val="1"/>
                          </a:ext>
                        </a:extLst>
                      </p:cNvPr>
                      <p:cNvPicPr/>
                      <p:nvPr/>
                    </p:nvPicPr>
                    <p:blipFill>
                      <a:blip r:embed="rId7"/>
                      <a:stretch>
                        <a:fillRect/>
                      </a:stretch>
                    </p:blipFill>
                    <p:spPr>
                      <a:xfrm>
                        <a:off x="1633538" y="5024438"/>
                        <a:ext cx="5878512" cy="1071562"/>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2FD12AAD-3178-4AAE-8891-674FCDB851B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37</a:t>
            </a:fld>
            <a:endParaRPr lang="en-US" dirty="0">
              <a:solidFill>
                <a:schemeClr val="bg1"/>
              </a:solidFill>
            </a:endParaRPr>
          </a:p>
        </p:txBody>
      </p:sp>
    </p:spTree>
    <p:extLst>
      <p:ext uri="{BB962C8B-B14F-4D97-AF65-F5344CB8AC3E}">
        <p14:creationId xmlns:p14="http://schemas.microsoft.com/office/powerpoint/2010/main" val="13972282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4005C-415F-4923-AC21-6B26E9FEF660}"/>
              </a:ext>
            </a:extLst>
          </p:cNvPr>
          <p:cNvSpPr>
            <a:spLocks noGrp="1"/>
          </p:cNvSpPr>
          <p:nvPr>
            <p:ph type="title"/>
          </p:nvPr>
        </p:nvSpPr>
        <p:spPr/>
        <p:txBody>
          <a:bodyPr/>
          <a:lstStyle/>
          <a:p>
            <a:r>
              <a:rPr lang="en-US" dirty="0"/>
              <a:t>Combinations</a:t>
            </a:r>
            <a:r>
              <a:rPr lang="en-US" sz="1500" dirty="0"/>
              <a:t> 3</a:t>
            </a:r>
            <a:endParaRPr lang="en-IN" dirty="0"/>
          </a:p>
        </p:txBody>
      </p:sp>
      <p:sp>
        <p:nvSpPr>
          <p:cNvPr id="3" name="Content Placeholder 2">
            <a:extLst>
              <a:ext uri="{FF2B5EF4-FFF2-40B4-BE49-F238E27FC236}">
                <a16:creationId xmlns:a16="http://schemas.microsoft.com/office/drawing/2014/main" id="{05A03775-24ED-45E0-A57A-9F9A1F8BEC3E}"/>
              </a:ext>
            </a:extLst>
          </p:cNvPr>
          <p:cNvSpPr>
            <a:spLocks noGrp="1"/>
          </p:cNvSpPr>
          <p:nvPr>
            <p:ph idx="1"/>
          </p:nvPr>
        </p:nvSpPr>
        <p:spPr>
          <a:xfrm>
            <a:off x="304800" y="1295400"/>
            <a:ext cx="8610600" cy="2352774"/>
          </a:xfrm>
        </p:spPr>
        <p:txBody>
          <a:bodyPr/>
          <a:lstStyle/>
          <a:p>
            <a:r>
              <a:rPr lang="en-US" sz="2800" b="1" dirty="0"/>
              <a:t>Example</a:t>
            </a:r>
            <a:r>
              <a:rPr lang="en-US" sz="2800" dirty="0"/>
              <a:t>: How many poker hands of five cards can be dealt from a standard deck of </a:t>
            </a:r>
            <a:r>
              <a:rPr lang="en-US" sz="2800" dirty="0">
                <a:ea typeface="Cambria Math" pitchFamily="18" charset="0"/>
              </a:rPr>
              <a:t>52</a:t>
            </a:r>
            <a:r>
              <a:rPr lang="en-US" sz="2800" dirty="0"/>
              <a:t> cards? Also, how many ways are there to select </a:t>
            </a:r>
            <a:r>
              <a:rPr lang="en-US" sz="2800" dirty="0">
                <a:ea typeface="Cambria Math" pitchFamily="18" charset="0"/>
              </a:rPr>
              <a:t>47</a:t>
            </a:r>
            <a:r>
              <a:rPr lang="en-US" sz="2800" dirty="0"/>
              <a:t> cards from a deck of </a:t>
            </a:r>
            <a:r>
              <a:rPr lang="en-US" sz="2800" dirty="0">
                <a:ea typeface="Cambria Math" pitchFamily="18" charset="0"/>
              </a:rPr>
              <a:t>52</a:t>
            </a:r>
            <a:r>
              <a:rPr lang="en-US" sz="2800" dirty="0"/>
              <a:t> cards?</a:t>
            </a:r>
            <a:br>
              <a:rPr lang="en-US" sz="2800" dirty="0"/>
            </a:br>
            <a:r>
              <a:rPr lang="en-US" sz="2800" b="1" dirty="0"/>
              <a:t>Solution</a:t>
            </a:r>
            <a:r>
              <a:rPr lang="en-US" sz="2800" dirty="0"/>
              <a:t>: Since the order in which the cards are dealt does not matter, the number of five card hands is:</a:t>
            </a:r>
          </a:p>
        </p:txBody>
      </p:sp>
      <p:graphicFrame>
        <p:nvGraphicFramePr>
          <p:cNvPr id="13" name="Object 12">
            <a:extLst>
              <a:ext uri="{FF2B5EF4-FFF2-40B4-BE49-F238E27FC236}">
                <a16:creationId xmlns:a16="http://schemas.microsoft.com/office/drawing/2014/main" id="{6ED147D6-CB89-426E-8868-CCFF5891190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19057430"/>
              </p:ext>
            </p:extLst>
          </p:nvPr>
        </p:nvGraphicFramePr>
        <p:xfrm>
          <a:off x="1393031" y="3543545"/>
          <a:ext cx="1708149" cy="662039"/>
        </p:xfrm>
        <a:graphic>
          <a:graphicData uri="http://schemas.openxmlformats.org/presentationml/2006/ole">
            <mc:AlternateContent xmlns:mc="http://schemas.openxmlformats.org/markup-compatibility/2006">
              <mc:Choice xmlns:v="urn:schemas-microsoft-com:vml" Requires="v">
                <p:oleObj name="Equation" r:id="rId2" imgW="1015920" imgH="393480" progId="Equation.DSMT4">
                  <p:embed/>
                </p:oleObj>
              </mc:Choice>
              <mc:Fallback>
                <p:oleObj name="Equation" r:id="rId2" imgW="1015920" imgH="393480" progId="Equation.DSMT4">
                  <p:embed/>
                  <p:pic>
                    <p:nvPicPr>
                      <p:cNvPr id="0" name=""/>
                      <p:cNvPicPr/>
                      <p:nvPr/>
                    </p:nvPicPr>
                    <p:blipFill>
                      <a:blip r:embed="rId3"/>
                      <a:stretch>
                        <a:fillRect/>
                      </a:stretch>
                    </p:blipFill>
                    <p:spPr>
                      <a:xfrm>
                        <a:off x="1393031" y="3543545"/>
                        <a:ext cx="1708149" cy="662039"/>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E0CE8047-F17C-4B79-8F58-5EE29380F53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60460092"/>
              </p:ext>
            </p:extLst>
          </p:nvPr>
        </p:nvGraphicFramePr>
        <p:xfrm>
          <a:off x="2247106" y="4250373"/>
          <a:ext cx="5430837" cy="673100"/>
        </p:xfrm>
        <a:graphic>
          <a:graphicData uri="http://schemas.openxmlformats.org/presentationml/2006/ole">
            <mc:AlternateContent xmlns:mc="http://schemas.openxmlformats.org/markup-compatibility/2006">
              <mc:Choice xmlns:v="urn:schemas-microsoft-com:vml" Requires="v">
                <p:oleObj name="Equation" r:id="rId4" imgW="3174840" imgH="393480" progId="Equation.DSMT4">
                  <p:embed/>
                </p:oleObj>
              </mc:Choice>
              <mc:Fallback>
                <p:oleObj name="Equation" r:id="rId4" imgW="3174840" imgH="393480" progId="Equation.DSMT4">
                  <p:embed/>
                  <p:pic>
                    <p:nvPicPr>
                      <p:cNvPr id="3" name="Object 2">
                        <a:extLst>
                          <a:ext uri="{FF2B5EF4-FFF2-40B4-BE49-F238E27FC236}">
                            <a16:creationId xmlns:a16="http://schemas.microsoft.com/office/drawing/2014/main" id="{62F51038-6C93-4AC0-9AC4-B3574E957E7B}"/>
                          </a:ext>
                        </a:extLst>
                      </p:cNvPr>
                      <p:cNvPicPr/>
                      <p:nvPr/>
                    </p:nvPicPr>
                    <p:blipFill>
                      <a:blip r:embed="rId5"/>
                      <a:stretch>
                        <a:fillRect/>
                      </a:stretch>
                    </p:blipFill>
                    <p:spPr>
                      <a:xfrm>
                        <a:off x="2247106" y="4250373"/>
                        <a:ext cx="5430837" cy="6731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DCE401C-7F45-44D3-B111-17C177D229B2}"/>
              </a:ext>
            </a:extLst>
          </p:cNvPr>
          <p:cNvSpPr>
            <a:spLocks noGrp="1"/>
          </p:cNvSpPr>
          <p:nvPr>
            <p:ph idx="10"/>
          </p:nvPr>
        </p:nvSpPr>
        <p:spPr>
          <a:xfrm>
            <a:off x="457200" y="4953000"/>
            <a:ext cx="8382000" cy="609600"/>
          </a:xfrm>
        </p:spPr>
        <p:txBody>
          <a:bodyPr/>
          <a:lstStyle/>
          <a:p>
            <a:r>
              <a:rPr lang="en-US" sz="2800" dirty="0"/>
              <a:t>The different ways to select </a:t>
            </a:r>
            <a:r>
              <a:rPr lang="en-US" sz="2800" dirty="0">
                <a:ea typeface="Cambria Math" pitchFamily="18" charset="0"/>
              </a:rPr>
              <a:t>47</a:t>
            </a:r>
            <a:r>
              <a:rPr lang="en-US" sz="2800" dirty="0"/>
              <a:t> cards from </a:t>
            </a:r>
            <a:r>
              <a:rPr lang="en-US" sz="2800" dirty="0">
                <a:ea typeface="Cambria Math" pitchFamily="18" charset="0"/>
              </a:rPr>
              <a:t>52</a:t>
            </a:r>
            <a:r>
              <a:rPr lang="en-US" sz="2800" dirty="0"/>
              <a:t> is</a:t>
            </a:r>
          </a:p>
        </p:txBody>
      </p:sp>
      <p:graphicFrame>
        <p:nvGraphicFramePr>
          <p:cNvPr id="24" name="Object 5">
            <a:extLst>
              <a:ext uri="{FF2B5EF4-FFF2-40B4-BE49-F238E27FC236}">
                <a16:creationId xmlns:a16="http://schemas.microsoft.com/office/drawing/2014/main" id="{9504B4C1-0505-4CF3-9A24-C089E25DA26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85987106"/>
              </p:ext>
            </p:extLst>
          </p:nvPr>
        </p:nvGraphicFramePr>
        <p:xfrm>
          <a:off x="2449513" y="5503863"/>
          <a:ext cx="4243387" cy="668337"/>
        </p:xfrm>
        <a:graphic>
          <a:graphicData uri="http://schemas.openxmlformats.org/presentationml/2006/ole">
            <mc:AlternateContent xmlns:mc="http://schemas.openxmlformats.org/markup-compatibility/2006">
              <mc:Choice xmlns:v="urn:schemas-microsoft-com:vml" Requires="v">
                <p:oleObj name="Equation" r:id="rId6" imgW="2501640" imgH="393480" progId="Equation.DSMT4">
                  <p:embed/>
                </p:oleObj>
              </mc:Choice>
              <mc:Fallback>
                <p:oleObj name="Equation" r:id="rId6" imgW="2501640" imgH="393480" progId="Equation.DSMT4">
                  <p:embed/>
                  <p:pic>
                    <p:nvPicPr>
                      <p:cNvPr id="16" name="Object 5">
                        <a:extLst>
                          <a:ext uri="{C183D7F6-B498-43B3-948B-1728B52AA6E4}">
                            <adec:decorative xmlns:adec="http://schemas.microsoft.com/office/drawing/2017/decorative" val="1"/>
                          </a:ext>
                        </a:extLst>
                      </p:cNvPr>
                      <p:cNvPicPr/>
                      <p:nvPr/>
                    </p:nvPicPr>
                    <p:blipFill>
                      <a:blip r:embed="rId7"/>
                      <a:stretch>
                        <a:fillRect/>
                      </a:stretch>
                    </p:blipFill>
                    <p:spPr>
                      <a:xfrm>
                        <a:off x="2449513" y="5503863"/>
                        <a:ext cx="4243387" cy="66833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959D850-69E8-447C-B742-C97B577B4766}"/>
              </a:ext>
            </a:extLst>
          </p:cNvPr>
          <p:cNvSpPr>
            <a:spLocks noGrp="1"/>
          </p:cNvSpPr>
          <p:nvPr>
            <p:ph idx="11"/>
          </p:nvPr>
        </p:nvSpPr>
        <p:spPr>
          <a:xfrm>
            <a:off x="4343400" y="6172200"/>
            <a:ext cx="4648200" cy="457200"/>
          </a:xfrm>
        </p:spPr>
        <p:txBody>
          <a:bodyPr/>
          <a:lstStyle/>
          <a:p>
            <a:r>
              <a:rPr lang="en-US" sz="2000" i="1" dirty="0"/>
              <a:t>This is a special case of a general result. →</a:t>
            </a:r>
            <a:endParaRPr lang="en-US" sz="2000" dirty="0"/>
          </a:p>
        </p:txBody>
      </p:sp>
      <p:sp>
        <p:nvSpPr>
          <p:cNvPr id="32" name="Slide Number Placeholder 5">
            <a:extLst>
              <a:ext uri="{FF2B5EF4-FFF2-40B4-BE49-F238E27FC236}">
                <a16:creationId xmlns:a16="http://schemas.microsoft.com/office/drawing/2014/main" id="{182BF7D9-07E8-431C-8A30-A61F68F48C1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38</a:t>
            </a:fld>
            <a:endParaRPr lang="en-US" dirty="0">
              <a:solidFill>
                <a:schemeClr val="bg1"/>
              </a:solidFill>
            </a:endParaRPr>
          </a:p>
        </p:txBody>
      </p:sp>
    </p:spTree>
    <p:extLst>
      <p:ext uri="{BB962C8B-B14F-4D97-AF65-F5344CB8AC3E}">
        <p14:creationId xmlns:p14="http://schemas.microsoft.com/office/powerpoint/2010/main" val="1535921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4005C-415F-4923-AC21-6B26E9FEF660}"/>
              </a:ext>
            </a:extLst>
          </p:cNvPr>
          <p:cNvSpPr>
            <a:spLocks noGrp="1"/>
          </p:cNvSpPr>
          <p:nvPr>
            <p:ph type="title"/>
          </p:nvPr>
        </p:nvSpPr>
        <p:spPr/>
        <p:txBody>
          <a:bodyPr/>
          <a:lstStyle/>
          <a:p>
            <a:r>
              <a:rPr lang="en-US" dirty="0"/>
              <a:t>Combinations</a:t>
            </a:r>
            <a:r>
              <a:rPr lang="en-US" sz="1500" dirty="0"/>
              <a:t> 4</a:t>
            </a:r>
            <a:endParaRPr lang="en-IN" dirty="0"/>
          </a:p>
        </p:txBody>
      </p:sp>
      <p:sp>
        <p:nvSpPr>
          <p:cNvPr id="3" name="Content Placeholder 2">
            <a:extLst>
              <a:ext uri="{FF2B5EF4-FFF2-40B4-BE49-F238E27FC236}">
                <a16:creationId xmlns:a16="http://schemas.microsoft.com/office/drawing/2014/main" id="{05A03775-24ED-45E0-A57A-9F9A1F8BEC3E}"/>
              </a:ext>
            </a:extLst>
          </p:cNvPr>
          <p:cNvSpPr>
            <a:spLocks noGrp="1"/>
          </p:cNvSpPr>
          <p:nvPr>
            <p:ph idx="1"/>
          </p:nvPr>
        </p:nvSpPr>
        <p:spPr>
          <a:xfrm>
            <a:off x="531223" y="1302072"/>
            <a:ext cx="8686800" cy="838200"/>
          </a:xfrm>
        </p:spPr>
        <p:txBody>
          <a:bodyPr/>
          <a:lstStyle/>
          <a:p>
            <a:r>
              <a:rPr lang="en-US" sz="3000" b="1" dirty="0"/>
              <a:t>Corollary </a:t>
            </a:r>
            <a:r>
              <a:rPr lang="en-US" sz="3000" b="1" dirty="0">
                <a:ea typeface="Cambria Math" pitchFamily="18" charset="0"/>
              </a:rPr>
              <a:t>2</a:t>
            </a:r>
            <a:r>
              <a:rPr lang="en-US" sz="3000" dirty="0"/>
              <a:t>: Let </a:t>
            </a:r>
            <a:r>
              <a:rPr lang="en-US" sz="3000" i="1" dirty="0"/>
              <a:t>n</a:t>
            </a:r>
            <a:r>
              <a:rPr lang="en-US" sz="3000" dirty="0"/>
              <a:t> and </a:t>
            </a:r>
            <a:r>
              <a:rPr lang="en-US" sz="3000" i="1" dirty="0"/>
              <a:t>r</a:t>
            </a:r>
            <a:r>
              <a:rPr lang="en-US" sz="3000" dirty="0"/>
              <a:t> be nonnegative integers with</a:t>
            </a:r>
            <a:br>
              <a:rPr lang="en-US" sz="3000" dirty="0"/>
            </a:br>
            <a:r>
              <a:rPr lang="en-US" sz="3000" i="1" dirty="0"/>
              <a:t>r </a:t>
            </a:r>
            <a:r>
              <a:rPr lang="en-US" sz="3000" dirty="0">
                <a:ea typeface="Cambria Math"/>
              </a:rPr>
              <a:t>≤ </a:t>
            </a:r>
            <a:r>
              <a:rPr lang="en-US" sz="3000" i="1" dirty="0">
                <a:ea typeface="Cambria Math"/>
              </a:rPr>
              <a:t>n</a:t>
            </a:r>
            <a:r>
              <a:rPr lang="en-US" sz="3000" dirty="0">
                <a:ea typeface="Cambria Math"/>
              </a:rPr>
              <a:t>.</a:t>
            </a:r>
            <a:r>
              <a:rPr lang="en-US" sz="3000" dirty="0"/>
              <a:t> Then</a:t>
            </a:r>
          </a:p>
        </p:txBody>
      </p:sp>
      <p:graphicFrame>
        <p:nvGraphicFramePr>
          <p:cNvPr id="30" name="Object 29">
            <a:extLst>
              <a:ext uri="{FF2B5EF4-FFF2-40B4-BE49-F238E27FC236}">
                <a16:creationId xmlns:a16="http://schemas.microsoft.com/office/drawing/2014/main" id="{8143031A-2D6A-4628-BD64-C346EA552C0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60954584"/>
              </p:ext>
            </p:extLst>
          </p:nvPr>
        </p:nvGraphicFramePr>
        <p:xfrm>
          <a:off x="2283823" y="1788300"/>
          <a:ext cx="3048000" cy="580572"/>
        </p:xfrm>
        <a:graphic>
          <a:graphicData uri="http://schemas.openxmlformats.org/presentationml/2006/ole">
            <mc:AlternateContent xmlns:mc="http://schemas.openxmlformats.org/markup-compatibility/2006">
              <mc:Choice xmlns:v="urn:schemas-microsoft-com:vml" Requires="v">
                <p:oleObj name="Equation" r:id="rId2" imgW="1333440" imgH="253800" progId="Equation.DSMT4">
                  <p:embed/>
                </p:oleObj>
              </mc:Choice>
              <mc:Fallback>
                <p:oleObj name="Equation" r:id="rId2" imgW="1333440" imgH="253800" progId="Equation.DSMT4">
                  <p:embed/>
                  <p:pic>
                    <p:nvPicPr>
                      <p:cNvPr id="6" name="Object 5">
                        <a:extLst>
                          <a:ext uri="{FF2B5EF4-FFF2-40B4-BE49-F238E27FC236}">
                            <a16:creationId xmlns:a16="http://schemas.microsoft.com/office/drawing/2014/main" id="{AF957F32-D44A-467C-8405-2B45B96E0D28}"/>
                          </a:ext>
                        </a:extLst>
                      </p:cNvPr>
                      <p:cNvPicPr/>
                      <p:nvPr/>
                    </p:nvPicPr>
                    <p:blipFill>
                      <a:blip r:embed="rId3"/>
                      <a:stretch>
                        <a:fillRect/>
                      </a:stretch>
                    </p:blipFill>
                    <p:spPr>
                      <a:xfrm>
                        <a:off x="2283823" y="1788300"/>
                        <a:ext cx="3048000" cy="580572"/>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DCE401C-7F45-44D3-B111-17C177D229B2}"/>
              </a:ext>
            </a:extLst>
          </p:cNvPr>
          <p:cNvSpPr>
            <a:spLocks noGrp="1"/>
          </p:cNvSpPr>
          <p:nvPr>
            <p:ph idx="10"/>
          </p:nvPr>
        </p:nvSpPr>
        <p:spPr>
          <a:xfrm>
            <a:off x="533400" y="2216472"/>
            <a:ext cx="6324600" cy="609600"/>
          </a:xfrm>
        </p:spPr>
        <p:txBody>
          <a:bodyPr/>
          <a:lstStyle/>
          <a:p>
            <a:r>
              <a:rPr lang="en-US" sz="3000" b="1" dirty="0">
                <a:ea typeface="Cambria Math"/>
              </a:rPr>
              <a:t>Proof</a:t>
            </a:r>
            <a:r>
              <a:rPr lang="en-US" sz="3000" dirty="0">
                <a:ea typeface="Cambria Math"/>
              </a:rPr>
              <a:t>: From Theorem 2, it follows that</a:t>
            </a:r>
            <a:endParaRPr lang="en-US" sz="3000" dirty="0"/>
          </a:p>
        </p:txBody>
      </p:sp>
      <p:graphicFrame>
        <p:nvGraphicFramePr>
          <p:cNvPr id="19" name="Object 18">
            <a:extLst>
              <a:ext uri="{FF2B5EF4-FFF2-40B4-BE49-F238E27FC236}">
                <a16:creationId xmlns:a16="http://schemas.microsoft.com/office/drawing/2014/main" id="{DE93CB73-1BB6-4A54-AF7C-E82F025B3F3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71239888"/>
              </p:ext>
            </p:extLst>
          </p:nvPr>
        </p:nvGraphicFramePr>
        <p:xfrm>
          <a:off x="1482725" y="2990237"/>
          <a:ext cx="2555875" cy="973126"/>
        </p:xfrm>
        <a:graphic>
          <a:graphicData uri="http://schemas.openxmlformats.org/presentationml/2006/ole">
            <mc:AlternateContent xmlns:mc="http://schemas.openxmlformats.org/markup-compatibility/2006">
              <mc:Choice xmlns:v="urn:schemas-microsoft-com:vml" Requires="v">
                <p:oleObj name="Equation" r:id="rId4" imgW="1168200" imgH="444240" progId="Equation.DSMT4">
                  <p:embed/>
                </p:oleObj>
              </mc:Choice>
              <mc:Fallback>
                <p:oleObj name="Equation" r:id="rId4" imgW="1168200" imgH="444240" progId="Equation.DSMT4">
                  <p:embed/>
                  <p:pic>
                    <p:nvPicPr>
                      <p:cNvPr id="3" name="Object 2">
                        <a:extLst>
                          <a:ext uri="{FF2B5EF4-FFF2-40B4-BE49-F238E27FC236}">
                            <a16:creationId xmlns:a16="http://schemas.microsoft.com/office/drawing/2014/main" id="{C43F750A-A891-4DFC-9F05-D674C8B480C6}"/>
                          </a:ext>
                        </a:extLst>
                      </p:cNvPr>
                      <p:cNvPicPr/>
                      <p:nvPr/>
                    </p:nvPicPr>
                    <p:blipFill>
                      <a:blip r:embed="rId5"/>
                      <a:stretch>
                        <a:fillRect/>
                      </a:stretch>
                    </p:blipFill>
                    <p:spPr>
                      <a:xfrm>
                        <a:off x="1482725" y="2990237"/>
                        <a:ext cx="2555875" cy="973126"/>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959D850-69E8-447C-B742-C97B577B4766}"/>
              </a:ext>
            </a:extLst>
          </p:cNvPr>
          <p:cNvSpPr>
            <a:spLocks noGrp="1"/>
          </p:cNvSpPr>
          <p:nvPr>
            <p:ph idx="11"/>
          </p:nvPr>
        </p:nvSpPr>
        <p:spPr>
          <a:xfrm>
            <a:off x="1447800" y="3886714"/>
            <a:ext cx="1295400" cy="502920"/>
          </a:xfrm>
        </p:spPr>
        <p:txBody>
          <a:bodyPr/>
          <a:lstStyle/>
          <a:p>
            <a:r>
              <a:rPr lang="en-US" sz="3000" dirty="0"/>
              <a:t>and</a:t>
            </a:r>
          </a:p>
        </p:txBody>
      </p:sp>
      <p:graphicFrame>
        <p:nvGraphicFramePr>
          <p:cNvPr id="20" name="Object 19">
            <a:extLst>
              <a:ext uri="{FF2B5EF4-FFF2-40B4-BE49-F238E27FC236}">
                <a16:creationId xmlns:a16="http://schemas.microsoft.com/office/drawing/2014/main" id="{359AD718-059E-4660-B617-FE887E4569A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41489294"/>
              </p:ext>
            </p:extLst>
          </p:nvPr>
        </p:nvGraphicFramePr>
        <p:xfrm>
          <a:off x="1482725" y="4480198"/>
          <a:ext cx="6176963" cy="1006202"/>
        </p:xfrm>
        <a:graphic>
          <a:graphicData uri="http://schemas.openxmlformats.org/presentationml/2006/ole">
            <mc:AlternateContent xmlns:mc="http://schemas.openxmlformats.org/markup-compatibility/2006">
              <mc:Choice xmlns:v="urn:schemas-microsoft-com:vml" Requires="v">
                <p:oleObj name="Equation" r:id="rId6" imgW="2806560" imgH="457200" progId="Equation.DSMT4">
                  <p:embed/>
                </p:oleObj>
              </mc:Choice>
              <mc:Fallback>
                <p:oleObj name="Equation" r:id="rId6" imgW="2806560" imgH="457200" progId="Equation.DSMT4">
                  <p:embed/>
                  <p:pic>
                    <p:nvPicPr>
                      <p:cNvPr id="4" name="Object 3">
                        <a:extLst>
                          <a:ext uri="{FF2B5EF4-FFF2-40B4-BE49-F238E27FC236}">
                            <a16:creationId xmlns:a16="http://schemas.microsoft.com/office/drawing/2014/main" id="{C788C15A-FBBC-4B4A-BFB6-C7738943B636}"/>
                          </a:ext>
                        </a:extLst>
                      </p:cNvPr>
                      <p:cNvPicPr/>
                      <p:nvPr/>
                    </p:nvPicPr>
                    <p:blipFill>
                      <a:blip r:embed="rId7"/>
                      <a:stretch>
                        <a:fillRect/>
                      </a:stretch>
                    </p:blipFill>
                    <p:spPr>
                      <a:xfrm>
                        <a:off x="1482725" y="4480198"/>
                        <a:ext cx="6176963" cy="1006202"/>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6876941C-76C3-47FC-8A86-735064C25396}"/>
              </a:ext>
            </a:extLst>
          </p:cNvPr>
          <p:cNvSpPr>
            <a:spLocks noGrp="1"/>
          </p:cNvSpPr>
          <p:nvPr>
            <p:ph idx="12"/>
          </p:nvPr>
        </p:nvSpPr>
        <p:spPr>
          <a:xfrm>
            <a:off x="457200" y="5547360"/>
            <a:ext cx="2401389" cy="472440"/>
          </a:xfrm>
        </p:spPr>
        <p:txBody>
          <a:bodyPr/>
          <a:lstStyle/>
          <a:p>
            <a:r>
              <a:rPr lang="en-US" sz="3000" dirty="0"/>
              <a:t> Hence,</a:t>
            </a:r>
            <a:endParaRPr lang="en-IN" sz="3000" dirty="0"/>
          </a:p>
        </p:txBody>
      </p:sp>
      <p:graphicFrame>
        <p:nvGraphicFramePr>
          <p:cNvPr id="36" name="Object 35">
            <a:extLst>
              <a:ext uri="{FF2B5EF4-FFF2-40B4-BE49-F238E27FC236}">
                <a16:creationId xmlns:a16="http://schemas.microsoft.com/office/drawing/2014/main" id="{C9C16CB2-DB44-421D-8E17-BDD476B80E0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96487904"/>
              </p:ext>
            </p:extLst>
          </p:nvPr>
        </p:nvGraphicFramePr>
        <p:xfrm>
          <a:off x="1723681" y="5591478"/>
          <a:ext cx="2772119" cy="528023"/>
        </p:xfrm>
        <a:graphic>
          <a:graphicData uri="http://schemas.openxmlformats.org/presentationml/2006/ole">
            <mc:AlternateContent xmlns:mc="http://schemas.openxmlformats.org/markup-compatibility/2006">
              <mc:Choice xmlns:v="urn:schemas-microsoft-com:vml" Requires="v">
                <p:oleObj name="Equation" r:id="rId8" imgW="1333440" imgH="253800" progId="Equation.DSMT4">
                  <p:embed/>
                </p:oleObj>
              </mc:Choice>
              <mc:Fallback>
                <p:oleObj name="Equation" r:id="rId8" imgW="1333440" imgH="253800" progId="Equation.DSMT4">
                  <p:embed/>
                  <p:pic>
                    <p:nvPicPr>
                      <p:cNvPr id="0" name=""/>
                      <p:cNvPicPr/>
                      <p:nvPr/>
                    </p:nvPicPr>
                    <p:blipFill>
                      <a:blip r:embed="rId9"/>
                      <a:stretch>
                        <a:fillRect/>
                      </a:stretch>
                    </p:blipFill>
                    <p:spPr>
                      <a:xfrm>
                        <a:off x="1723681" y="5591478"/>
                        <a:ext cx="2772119" cy="528023"/>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CFFA56EB-2680-47C6-9ABF-F15A414420E2}"/>
              </a:ext>
            </a:extLst>
          </p:cNvPr>
          <p:cNvSpPr>
            <a:spLocks noGrp="1"/>
          </p:cNvSpPr>
          <p:nvPr>
            <p:ph idx="13"/>
          </p:nvPr>
        </p:nvSpPr>
        <p:spPr>
          <a:xfrm>
            <a:off x="381000" y="6160363"/>
            <a:ext cx="7711168" cy="483763"/>
          </a:xfrm>
        </p:spPr>
        <p:txBody>
          <a:bodyPr/>
          <a:lstStyle/>
          <a:p>
            <a:r>
              <a:rPr lang="en-US" sz="2000" i="1" dirty="0"/>
              <a:t>This result can be proved without using algebraic manipulation. →</a:t>
            </a:r>
            <a:endParaRPr lang="en-US" sz="2000" dirty="0"/>
          </a:p>
        </p:txBody>
      </p:sp>
      <p:sp>
        <p:nvSpPr>
          <p:cNvPr id="15" name="Slide Number Placeholder 5">
            <a:extLst>
              <a:ext uri="{FF2B5EF4-FFF2-40B4-BE49-F238E27FC236}">
                <a16:creationId xmlns:a16="http://schemas.microsoft.com/office/drawing/2014/main" id="{2FD12AAD-3178-4AAE-8891-674FCDB851B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39</a:t>
            </a:fld>
            <a:endParaRPr lang="en-US" dirty="0">
              <a:solidFill>
                <a:schemeClr val="bg1"/>
              </a:solidFill>
            </a:endParaRPr>
          </a:p>
        </p:txBody>
      </p:sp>
    </p:spTree>
    <p:extLst>
      <p:ext uri="{BB962C8B-B14F-4D97-AF65-F5344CB8AC3E}">
        <p14:creationId xmlns:p14="http://schemas.microsoft.com/office/powerpoint/2010/main" val="306457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1</a:t>
            </a:r>
          </a:p>
        </p:txBody>
      </p:sp>
      <p:sp>
        <p:nvSpPr>
          <p:cNvPr id="3" name="Content Placeholder 2"/>
          <p:cNvSpPr>
            <a:spLocks noGrp="1"/>
          </p:cNvSpPr>
          <p:nvPr>
            <p:ph idx="1"/>
          </p:nvPr>
        </p:nvSpPr>
        <p:spPr/>
        <p:txBody>
          <a:bodyPr/>
          <a:lstStyle/>
          <a:p>
            <a:r>
              <a:rPr lang="en-US" dirty="0"/>
              <a:t>The Product Rule.</a:t>
            </a:r>
            <a:br>
              <a:rPr lang="en-US" dirty="0"/>
            </a:br>
            <a:r>
              <a:rPr lang="en-US" dirty="0"/>
              <a:t>The Sum Rule.</a:t>
            </a:r>
            <a:br>
              <a:rPr lang="en-US" dirty="0"/>
            </a:br>
            <a:r>
              <a:rPr lang="en-US" dirty="0"/>
              <a:t>The Subtraction Rule.</a:t>
            </a:r>
            <a:br>
              <a:rPr lang="en-US" dirty="0"/>
            </a:br>
            <a:r>
              <a:rPr lang="en-US" dirty="0"/>
              <a:t>The Division Rule.</a:t>
            </a:r>
            <a:br>
              <a:rPr lang="en-US" dirty="0"/>
            </a:br>
            <a:r>
              <a:rPr lang="en-US" dirty="0"/>
              <a:t>Examples, Examples, and Examples.</a:t>
            </a:r>
            <a:br>
              <a:rPr lang="en-US" dirty="0"/>
            </a:br>
            <a:r>
              <a:rPr lang="en-US"/>
              <a:t>Tree Diagrams.</a:t>
            </a:r>
            <a:endParaRPr lang="en-US" dirty="0"/>
          </a:p>
        </p:txBody>
      </p:sp>
      <p:sp>
        <p:nvSpPr>
          <p:cNvPr id="4" name="Slide Number Placeholder 5">
            <a:extLst>
              <a:ext uri="{FF2B5EF4-FFF2-40B4-BE49-F238E27FC236}">
                <a16:creationId xmlns:a16="http://schemas.microsoft.com/office/drawing/2014/main" id="{FEA67ED9-6AC4-48D9-8C14-20EB24F924E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a:t>
            </a:fld>
            <a:endParaRPr lang="en-US" dirty="0">
              <a:solidFill>
                <a:schemeClr val="bg1"/>
              </a:solidFill>
            </a:endParaRPr>
          </a:p>
        </p:txBody>
      </p:sp>
    </p:spTree>
    <p:extLst>
      <p:ext uri="{BB962C8B-B14F-4D97-AF65-F5344CB8AC3E}">
        <p14:creationId xmlns:p14="http://schemas.microsoft.com/office/powerpoint/2010/main" val="3075522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Combinatorial Proofs</a:t>
            </a:r>
            <a:r>
              <a:rPr lang="en-US" sz="1500" dirty="0"/>
              <a:t> 1</a:t>
            </a:r>
          </a:p>
        </p:txBody>
      </p:sp>
      <p:sp>
        <p:nvSpPr>
          <p:cNvPr id="3" name="Content Placeholder 2"/>
          <p:cNvSpPr>
            <a:spLocks noGrp="1"/>
          </p:cNvSpPr>
          <p:nvPr>
            <p:ph idx="1"/>
          </p:nvPr>
        </p:nvSpPr>
        <p:spPr>
          <a:xfrm>
            <a:off x="457200" y="1295400"/>
            <a:ext cx="8382000" cy="4953000"/>
          </a:xfrm>
        </p:spPr>
        <p:txBody>
          <a:bodyPr/>
          <a:lstStyle/>
          <a:p>
            <a:pPr>
              <a:spcBef>
                <a:spcPts val="300"/>
              </a:spcBef>
            </a:pPr>
            <a:r>
              <a:rPr lang="en-US" b="1" dirty="0"/>
              <a:t>Definition </a:t>
            </a:r>
            <a:r>
              <a:rPr lang="en-US" b="1" dirty="0">
                <a:ea typeface="Cambria Math" pitchFamily="18" charset="0"/>
              </a:rPr>
              <a:t>1</a:t>
            </a:r>
            <a:r>
              <a:rPr lang="en-US" dirty="0"/>
              <a:t>: A </a:t>
            </a:r>
            <a:r>
              <a:rPr lang="en-US" i="1" dirty="0"/>
              <a:t>combinatorial proof </a:t>
            </a:r>
            <a:r>
              <a:rPr lang="en-US" dirty="0"/>
              <a:t>of an identity is a proof that uses one of the following methods.</a:t>
            </a:r>
          </a:p>
          <a:p>
            <a:pPr marL="342000" lvl="1">
              <a:spcBef>
                <a:spcPts val="300"/>
              </a:spcBef>
            </a:pPr>
            <a:r>
              <a:rPr lang="en-US" dirty="0"/>
              <a:t>A </a:t>
            </a:r>
            <a:r>
              <a:rPr lang="en-US" i="1" dirty="0"/>
              <a:t>double counting proof </a:t>
            </a:r>
            <a:r>
              <a:rPr lang="en-US" dirty="0"/>
              <a:t>uses counting arguments to prove that both sides of an identity count the same objects, but in different ways.</a:t>
            </a:r>
          </a:p>
          <a:p>
            <a:pPr marL="342000" lvl="1">
              <a:spcBef>
                <a:spcPts val="300"/>
              </a:spcBef>
            </a:pPr>
            <a:r>
              <a:rPr lang="en-US" dirty="0"/>
              <a:t>A </a:t>
            </a:r>
            <a:r>
              <a:rPr lang="en-US" i="1" dirty="0" err="1"/>
              <a:t>bijective</a:t>
            </a:r>
            <a:r>
              <a:rPr lang="en-US" i="1" dirty="0"/>
              <a:t> proof  </a:t>
            </a:r>
            <a:r>
              <a:rPr lang="en-US" dirty="0"/>
              <a:t>shows  that there is a </a:t>
            </a:r>
            <a:r>
              <a:rPr lang="en-US" dirty="0" err="1"/>
              <a:t>bijection</a:t>
            </a:r>
            <a:r>
              <a:rPr lang="en-US" dirty="0"/>
              <a:t> between the sets of objects counted by the two sides of the identity.</a:t>
            </a:r>
          </a:p>
        </p:txBody>
      </p:sp>
      <p:sp>
        <p:nvSpPr>
          <p:cNvPr id="4" name="Slide Number Placeholder 5">
            <a:extLst>
              <a:ext uri="{FF2B5EF4-FFF2-40B4-BE49-F238E27FC236}">
                <a16:creationId xmlns:a16="http://schemas.microsoft.com/office/drawing/2014/main" id="{8BF5ED47-E521-4B3C-B140-27699A11B95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40</a:t>
            </a:fld>
            <a:endParaRPr lang="en-US" dirty="0">
              <a:solidFill>
                <a:schemeClr val="bg1"/>
              </a:solidFill>
            </a:endParaRPr>
          </a:p>
        </p:txBody>
      </p:sp>
    </p:spTree>
    <p:extLst>
      <p:ext uri="{BB962C8B-B14F-4D97-AF65-F5344CB8AC3E}">
        <p14:creationId xmlns:p14="http://schemas.microsoft.com/office/powerpoint/2010/main" val="2889718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9DBD1-8444-433D-A0FD-E2C66458A4B3}"/>
              </a:ext>
            </a:extLst>
          </p:cNvPr>
          <p:cNvSpPr>
            <a:spLocks noGrp="1"/>
          </p:cNvSpPr>
          <p:nvPr>
            <p:ph type="title"/>
          </p:nvPr>
        </p:nvSpPr>
        <p:spPr/>
        <p:txBody>
          <a:bodyPr/>
          <a:lstStyle/>
          <a:p>
            <a:r>
              <a:rPr lang="en-US" dirty="0"/>
              <a:t>Combinatorial Proofs</a:t>
            </a:r>
            <a:r>
              <a:rPr lang="en-US" sz="1500" dirty="0"/>
              <a:t> 2</a:t>
            </a:r>
            <a:endParaRPr lang="en-IN" dirty="0"/>
          </a:p>
        </p:txBody>
      </p:sp>
      <p:sp>
        <p:nvSpPr>
          <p:cNvPr id="3" name="Content Placeholder 2">
            <a:extLst>
              <a:ext uri="{FF2B5EF4-FFF2-40B4-BE49-F238E27FC236}">
                <a16:creationId xmlns:a16="http://schemas.microsoft.com/office/drawing/2014/main" id="{89256913-FBCF-4129-B80B-29E3792D705D}"/>
              </a:ext>
            </a:extLst>
          </p:cNvPr>
          <p:cNvSpPr>
            <a:spLocks noGrp="1"/>
          </p:cNvSpPr>
          <p:nvPr>
            <p:ph idx="1"/>
          </p:nvPr>
        </p:nvSpPr>
        <p:spPr>
          <a:xfrm>
            <a:off x="457200" y="1295400"/>
            <a:ext cx="7924800" cy="533400"/>
          </a:xfrm>
        </p:spPr>
        <p:txBody>
          <a:bodyPr/>
          <a:lstStyle/>
          <a:p>
            <a:r>
              <a:rPr lang="en-US" sz="2600" dirty="0"/>
              <a:t>Here are two combinatorial proofs that</a:t>
            </a:r>
          </a:p>
        </p:txBody>
      </p:sp>
      <p:graphicFrame>
        <p:nvGraphicFramePr>
          <p:cNvPr id="15" name="Object 14">
            <a:extLst>
              <a:ext uri="{FF2B5EF4-FFF2-40B4-BE49-F238E27FC236}">
                <a16:creationId xmlns:a16="http://schemas.microsoft.com/office/drawing/2014/main" id="{42D0E6BA-115D-4C10-99F4-15E8AED1E10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82324607"/>
              </p:ext>
            </p:extLst>
          </p:nvPr>
        </p:nvGraphicFramePr>
        <p:xfrm>
          <a:off x="2614613" y="1905000"/>
          <a:ext cx="2782887" cy="579438"/>
        </p:xfrm>
        <a:graphic>
          <a:graphicData uri="http://schemas.openxmlformats.org/presentationml/2006/ole">
            <mc:AlternateContent xmlns:mc="http://schemas.openxmlformats.org/markup-compatibility/2006">
              <mc:Choice xmlns:v="urn:schemas-microsoft-com:vml" Requires="v">
                <p:oleObj name="Equation" r:id="rId2" imgW="1218960" imgH="253800" progId="Equation.DSMT4">
                  <p:embed/>
                </p:oleObj>
              </mc:Choice>
              <mc:Fallback>
                <p:oleObj name="Equation" r:id="rId2" imgW="1218960" imgH="253800" progId="Equation.DSMT4">
                  <p:embed/>
                  <p:pic>
                    <p:nvPicPr>
                      <p:cNvPr id="4" name="Object 3">
                        <a:extLst>
                          <a:ext uri="{C183D7F6-B498-43B3-948B-1728B52AA6E4}">
                            <adec:decorative xmlns:adec="http://schemas.microsoft.com/office/drawing/2017/decorative" val="1"/>
                          </a:ext>
                        </a:extLst>
                      </p:cNvPr>
                      <p:cNvPicPr/>
                      <p:nvPr/>
                    </p:nvPicPr>
                    <p:blipFill>
                      <a:blip r:embed="rId3"/>
                      <a:stretch>
                        <a:fillRect/>
                      </a:stretch>
                    </p:blipFill>
                    <p:spPr>
                      <a:xfrm>
                        <a:off x="2614613" y="1905000"/>
                        <a:ext cx="2782887" cy="579438"/>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3743BF8D-174C-4184-B560-090E394C602B}"/>
              </a:ext>
            </a:extLst>
          </p:cNvPr>
          <p:cNvSpPr>
            <a:spLocks noGrp="1"/>
          </p:cNvSpPr>
          <p:nvPr>
            <p:ph idx="10"/>
          </p:nvPr>
        </p:nvSpPr>
        <p:spPr>
          <a:xfrm>
            <a:off x="457200" y="2514600"/>
            <a:ext cx="8534400" cy="1295400"/>
          </a:xfrm>
        </p:spPr>
        <p:txBody>
          <a:bodyPr/>
          <a:lstStyle/>
          <a:p>
            <a:pPr>
              <a:spcBef>
                <a:spcPts val="0"/>
              </a:spcBef>
            </a:pPr>
            <a:r>
              <a:rPr lang="en-US" sz="2600" dirty="0">
                <a:ea typeface="Cambria Math"/>
              </a:rPr>
              <a:t>when r and n are nonnegative integers with </a:t>
            </a:r>
            <a:r>
              <a:rPr lang="en-US" sz="2600" i="1" dirty="0">
                <a:ea typeface="Cambria Math"/>
              </a:rPr>
              <a:t>r</a:t>
            </a:r>
            <a:r>
              <a:rPr lang="en-US" sz="2600" dirty="0">
                <a:ea typeface="Cambria Math"/>
              </a:rPr>
              <a:t> &lt; </a:t>
            </a:r>
            <a:r>
              <a:rPr lang="en-US" sz="2600" i="1" dirty="0">
                <a:ea typeface="Cambria Math"/>
              </a:rPr>
              <a:t>n</a:t>
            </a:r>
            <a:r>
              <a:rPr lang="en-US" sz="2600" dirty="0"/>
              <a:t>:</a:t>
            </a:r>
          </a:p>
          <a:p>
            <a:pPr marL="342000" lvl="1">
              <a:spcBef>
                <a:spcPts val="0"/>
              </a:spcBef>
              <a:buClr>
                <a:srgbClr val="04617B"/>
              </a:buClr>
            </a:pPr>
            <a:r>
              <a:rPr lang="en-US" sz="2200" i="1" dirty="0">
                <a:latin typeface="+mn-lt"/>
              </a:rPr>
              <a:t>Bijective Proof</a:t>
            </a:r>
            <a:r>
              <a:rPr lang="en-US" sz="2200" dirty="0">
                <a:latin typeface="+mn-lt"/>
              </a:rPr>
              <a:t>: Suppose that </a:t>
            </a:r>
            <a:r>
              <a:rPr lang="en-US" sz="2200" i="1" dirty="0">
                <a:latin typeface="+mn-lt"/>
              </a:rPr>
              <a:t>S</a:t>
            </a:r>
            <a:r>
              <a:rPr lang="en-US" sz="2200" dirty="0">
                <a:latin typeface="+mn-lt"/>
              </a:rPr>
              <a:t> is a set with </a:t>
            </a:r>
            <a:r>
              <a:rPr lang="en-US" sz="2200" i="1" dirty="0">
                <a:latin typeface="+mn-lt"/>
              </a:rPr>
              <a:t>n</a:t>
            </a:r>
            <a:r>
              <a:rPr lang="en-US" sz="2200" dirty="0">
                <a:latin typeface="+mn-lt"/>
              </a:rPr>
              <a:t> elements. The function that maps a subset </a:t>
            </a:r>
            <a:r>
              <a:rPr lang="en-US" sz="2200" i="1" dirty="0">
                <a:latin typeface="+mn-lt"/>
              </a:rPr>
              <a:t>A</a:t>
            </a:r>
            <a:r>
              <a:rPr lang="en-US" sz="2200" dirty="0">
                <a:latin typeface="+mn-lt"/>
              </a:rPr>
              <a:t> of </a:t>
            </a:r>
            <a:r>
              <a:rPr lang="en-US" sz="2200" i="1" dirty="0">
                <a:latin typeface="+mn-lt"/>
              </a:rPr>
              <a:t>S </a:t>
            </a:r>
            <a:r>
              <a:rPr lang="en-US" sz="2200" dirty="0">
                <a:latin typeface="+mn-lt"/>
              </a:rPr>
              <a:t>to</a:t>
            </a:r>
            <a:endParaRPr lang="en-IN" dirty="0">
              <a:latin typeface="+mn-lt"/>
            </a:endParaRPr>
          </a:p>
        </p:txBody>
      </p:sp>
      <p:graphicFrame>
        <p:nvGraphicFramePr>
          <p:cNvPr id="17" name="Object 16">
            <a:extLst>
              <a:ext uri="{FF2B5EF4-FFF2-40B4-BE49-F238E27FC236}">
                <a16:creationId xmlns:a16="http://schemas.microsoft.com/office/drawing/2014/main" id="{0270982D-86B7-47FA-94B9-653D7BE224D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60396137"/>
              </p:ext>
            </p:extLst>
          </p:nvPr>
        </p:nvGraphicFramePr>
        <p:xfrm>
          <a:off x="4066822" y="3337480"/>
          <a:ext cx="283236" cy="330443"/>
        </p:xfrm>
        <a:graphic>
          <a:graphicData uri="http://schemas.openxmlformats.org/presentationml/2006/ole">
            <mc:AlternateContent xmlns:mc="http://schemas.openxmlformats.org/markup-compatibility/2006">
              <mc:Choice xmlns:v="urn:schemas-microsoft-com:vml" Requires="v">
                <p:oleObj name="Equation" r:id="rId4" imgW="152280" imgH="177480" progId="Equation.DSMT4">
                  <p:embed/>
                </p:oleObj>
              </mc:Choice>
              <mc:Fallback>
                <p:oleObj name="Equation" r:id="rId4" imgW="152280" imgH="177480" progId="Equation.DSMT4">
                  <p:embed/>
                  <p:pic>
                    <p:nvPicPr>
                      <p:cNvPr id="7" name="Object 6">
                        <a:extLst>
                          <a:ext uri="{FF2B5EF4-FFF2-40B4-BE49-F238E27FC236}">
                            <a16:creationId xmlns:a16="http://schemas.microsoft.com/office/drawing/2014/main" id="{67E64A1B-2617-4748-8CEF-53B386D747B5}"/>
                          </a:ext>
                        </a:extLst>
                      </p:cNvPr>
                      <p:cNvPicPr/>
                      <p:nvPr/>
                    </p:nvPicPr>
                    <p:blipFill>
                      <a:blip r:embed="rId5"/>
                      <a:stretch>
                        <a:fillRect/>
                      </a:stretch>
                    </p:blipFill>
                    <p:spPr>
                      <a:xfrm>
                        <a:off x="4066822" y="3337480"/>
                        <a:ext cx="283236" cy="330443"/>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6878F160-C3D6-44E8-9C45-6448EC8597F9}"/>
              </a:ext>
            </a:extLst>
          </p:cNvPr>
          <p:cNvSpPr>
            <a:spLocks noGrp="1"/>
          </p:cNvSpPr>
          <p:nvPr>
            <p:ph idx="11"/>
          </p:nvPr>
        </p:nvSpPr>
        <p:spPr>
          <a:xfrm>
            <a:off x="4183885" y="3325023"/>
            <a:ext cx="4648200" cy="381000"/>
          </a:xfrm>
        </p:spPr>
        <p:txBody>
          <a:bodyPr/>
          <a:lstStyle/>
          <a:p>
            <a:r>
              <a:rPr lang="en-US" sz="2200" i="1" dirty="0"/>
              <a:t> </a:t>
            </a:r>
            <a:r>
              <a:rPr lang="en-US" sz="2200" dirty="0"/>
              <a:t>is a bijection between the subsets of </a:t>
            </a:r>
            <a:r>
              <a:rPr lang="en-US" sz="2200" i="1" dirty="0"/>
              <a:t>S</a:t>
            </a:r>
            <a:endParaRPr lang="en-IN" sz="2200" dirty="0"/>
          </a:p>
        </p:txBody>
      </p:sp>
      <p:sp>
        <p:nvSpPr>
          <p:cNvPr id="6" name="Content Placeholder 5">
            <a:extLst>
              <a:ext uri="{FF2B5EF4-FFF2-40B4-BE49-F238E27FC236}">
                <a16:creationId xmlns:a16="http://schemas.microsoft.com/office/drawing/2014/main" id="{A3CB0912-32AB-4FC1-B9BD-DC14CA65FACF}"/>
              </a:ext>
            </a:extLst>
          </p:cNvPr>
          <p:cNvSpPr>
            <a:spLocks noGrp="1"/>
          </p:cNvSpPr>
          <p:nvPr>
            <p:ph idx="12"/>
          </p:nvPr>
        </p:nvSpPr>
        <p:spPr>
          <a:xfrm>
            <a:off x="800100" y="3667923"/>
            <a:ext cx="8229600" cy="1066800"/>
          </a:xfrm>
        </p:spPr>
        <p:txBody>
          <a:bodyPr/>
          <a:lstStyle/>
          <a:p>
            <a:r>
              <a:rPr lang="en-US" sz="2200" dirty="0"/>
              <a:t>with </a:t>
            </a:r>
            <a:r>
              <a:rPr lang="en-US" sz="2200" i="1" dirty="0"/>
              <a:t>r</a:t>
            </a:r>
            <a:r>
              <a:rPr lang="en-US" sz="2200" dirty="0"/>
              <a:t> elements and the subsets with </a:t>
            </a:r>
            <a:r>
              <a:rPr lang="en-US" sz="2200" i="1" dirty="0"/>
              <a:t>n</a:t>
            </a:r>
            <a:r>
              <a:rPr lang="en-US" sz="2200" dirty="0"/>
              <a:t> </a:t>
            </a:r>
            <a:r>
              <a:rPr lang="en-US" sz="2200" dirty="0">
                <a:ea typeface="Cambria Math"/>
              </a:rPr>
              <a:t>− </a:t>
            </a:r>
            <a:r>
              <a:rPr lang="en-US" sz="2200" i="1" dirty="0">
                <a:ea typeface="Cambria Math"/>
              </a:rPr>
              <a:t>r</a:t>
            </a:r>
            <a:r>
              <a:rPr lang="en-US" sz="2200" dirty="0">
                <a:ea typeface="Cambria Math"/>
              </a:rPr>
              <a:t> elements. Since there is a bijection between the two sets, they must have the same number of elements.</a:t>
            </a:r>
            <a:endParaRPr lang="en-US" sz="2200" b="1" i="1" dirty="0">
              <a:ea typeface="Cambria Math" pitchFamily="18" charset="0"/>
            </a:endParaRPr>
          </a:p>
        </p:txBody>
      </p:sp>
      <p:sp>
        <p:nvSpPr>
          <p:cNvPr id="7" name="Content Placeholder 6">
            <a:extLst>
              <a:ext uri="{FF2B5EF4-FFF2-40B4-BE49-F238E27FC236}">
                <a16:creationId xmlns:a16="http://schemas.microsoft.com/office/drawing/2014/main" id="{BFD873DD-B0EA-4AE6-808C-1178CA78E41B}"/>
              </a:ext>
            </a:extLst>
          </p:cNvPr>
          <p:cNvSpPr>
            <a:spLocks noGrp="1"/>
          </p:cNvSpPr>
          <p:nvPr>
            <p:ph idx="13"/>
          </p:nvPr>
        </p:nvSpPr>
        <p:spPr>
          <a:xfrm>
            <a:off x="457200" y="4724400"/>
            <a:ext cx="8534400" cy="685800"/>
          </a:xfrm>
        </p:spPr>
        <p:txBody>
          <a:bodyPr/>
          <a:lstStyle/>
          <a:p>
            <a:pPr marL="342900" indent="-342900">
              <a:buClr>
                <a:srgbClr val="04617B"/>
              </a:buClr>
              <a:buFont typeface="Arial" panose="020B0604020202020204" pitchFamily="34" charset="0"/>
              <a:buChar char="•"/>
            </a:pPr>
            <a:r>
              <a:rPr lang="en-US" sz="2200" i="1" dirty="0"/>
              <a:t>Double Counting Proof</a:t>
            </a:r>
            <a:r>
              <a:rPr lang="en-US" sz="2200" dirty="0"/>
              <a:t>: By definition the number of subsets of </a:t>
            </a:r>
            <a:r>
              <a:rPr lang="en-US" sz="2200" i="1" dirty="0"/>
              <a:t>S</a:t>
            </a:r>
            <a:r>
              <a:rPr lang="en-US" sz="2200" dirty="0"/>
              <a:t> with </a:t>
            </a:r>
            <a:r>
              <a:rPr lang="en-US" sz="2200" i="1" dirty="0"/>
              <a:t>r</a:t>
            </a:r>
            <a:r>
              <a:rPr lang="en-US" sz="2200" dirty="0"/>
              <a:t> elements is</a:t>
            </a:r>
            <a:endParaRPr lang="en-IN" sz="2200" dirty="0"/>
          </a:p>
        </p:txBody>
      </p:sp>
      <p:graphicFrame>
        <p:nvGraphicFramePr>
          <p:cNvPr id="19" name="Object 18">
            <a:extLst>
              <a:ext uri="{FF2B5EF4-FFF2-40B4-BE49-F238E27FC236}">
                <a16:creationId xmlns:a16="http://schemas.microsoft.com/office/drawing/2014/main" id="{EC558C9F-D081-428E-B4EC-280FC459F43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39580366"/>
              </p:ext>
            </p:extLst>
          </p:nvPr>
        </p:nvGraphicFramePr>
        <p:xfrm>
          <a:off x="2207154" y="5050329"/>
          <a:ext cx="914400" cy="481459"/>
        </p:xfrm>
        <a:graphic>
          <a:graphicData uri="http://schemas.openxmlformats.org/presentationml/2006/ole">
            <mc:AlternateContent xmlns:mc="http://schemas.openxmlformats.org/markup-compatibility/2006">
              <mc:Choice xmlns:v="urn:schemas-microsoft-com:vml" Requires="v">
                <p:oleObj name="Equation" r:id="rId6" imgW="482400" imgH="253800" progId="Equation.DSMT4">
                  <p:embed/>
                </p:oleObj>
              </mc:Choice>
              <mc:Fallback>
                <p:oleObj name="Equation" r:id="rId6" imgW="482400" imgH="253800" progId="Equation.DSMT4">
                  <p:embed/>
                  <p:pic>
                    <p:nvPicPr>
                      <p:cNvPr id="8" name="Object 7">
                        <a:extLst>
                          <a:ext uri="{FF2B5EF4-FFF2-40B4-BE49-F238E27FC236}">
                            <a16:creationId xmlns:a16="http://schemas.microsoft.com/office/drawing/2014/main" id="{BD1A02B5-11CE-46E1-ACF8-10C326BF6049}"/>
                          </a:ext>
                        </a:extLst>
                      </p:cNvPr>
                      <p:cNvPicPr/>
                      <p:nvPr/>
                    </p:nvPicPr>
                    <p:blipFill>
                      <a:blip r:embed="rId7"/>
                      <a:stretch>
                        <a:fillRect/>
                      </a:stretch>
                    </p:blipFill>
                    <p:spPr>
                      <a:xfrm>
                        <a:off x="2207154" y="5050329"/>
                        <a:ext cx="914400" cy="481459"/>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54CAD707-6CB2-4AD2-ABCC-CE43A20BBF7D}"/>
              </a:ext>
            </a:extLst>
          </p:cNvPr>
          <p:cNvSpPr>
            <a:spLocks noGrp="1"/>
          </p:cNvSpPr>
          <p:nvPr>
            <p:ph idx="14"/>
          </p:nvPr>
        </p:nvSpPr>
        <p:spPr>
          <a:xfrm>
            <a:off x="2971800" y="5052838"/>
            <a:ext cx="5334000" cy="381000"/>
          </a:xfrm>
        </p:spPr>
        <p:txBody>
          <a:bodyPr/>
          <a:lstStyle/>
          <a:p>
            <a:r>
              <a:rPr lang="en-US" sz="2200" dirty="0"/>
              <a:t>. Each subset A of S can also be described by </a:t>
            </a:r>
            <a:endParaRPr lang="en-IN" sz="2200" dirty="0"/>
          </a:p>
        </p:txBody>
      </p:sp>
      <p:sp>
        <p:nvSpPr>
          <p:cNvPr id="9" name="Content Placeholder 8">
            <a:extLst>
              <a:ext uri="{FF2B5EF4-FFF2-40B4-BE49-F238E27FC236}">
                <a16:creationId xmlns:a16="http://schemas.microsoft.com/office/drawing/2014/main" id="{D871FD68-35FA-41B7-BC76-03F8D3533279}"/>
              </a:ext>
            </a:extLst>
          </p:cNvPr>
          <p:cNvSpPr>
            <a:spLocks noGrp="1"/>
          </p:cNvSpPr>
          <p:nvPr>
            <p:ph idx="15"/>
          </p:nvPr>
        </p:nvSpPr>
        <p:spPr>
          <a:xfrm>
            <a:off x="781050" y="5410200"/>
            <a:ext cx="7924800" cy="381000"/>
          </a:xfrm>
        </p:spPr>
        <p:txBody>
          <a:bodyPr/>
          <a:lstStyle/>
          <a:p>
            <a:r>
              <a:rPr lang="en-US" sz="2200" dirty="0"/>
              <a:t>specifying which elements are not in A, i.e., those which are in</a:t>
            </a:r>
            <a:endParaRPr lang="en-IN" sz="2200" dirty="0"/>
          </a:p>
        </p:txBody>
      </p:sp>
      <p:graphicFrame>
        <p:nvGraphicFramePr>
          <p:cNvPr id="18" name="Object 17">
            <a:extLst>
              <a:ext uri="{FF2B5EF4-FFF2-40B4-BE49-F238E27FC236}">
                <a16:creationId xmlns:a16="http://schemas.microsoft.com/office/drawing/2014/main" id="{BD5D9F40-DD8B-4951-969B-113BE327E59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94743440"/>
              </p:ext>
            </p:extLst>
          </p:nvPr>
        </p:nvGraphicFramePr>
        <p:xfrm>
          <a:off x="7951788" y="5435600"/>
          <a:ext cx="430212" cy="428625"/>
        </p:xfrm>
        <a:graphic>
          <a:graphicData uri="http://schemas.openxmlformats.org/presentationml/2006/ole">
            <mc:AlternateContent xmlns:mc="http://schemas.openxmlformats.org/markup-compatibility/2006">
              <mc:Choice xmlns:v="urn:schemas-microsoft-com:vml" Requires="v">
                <p:oleObj name="Equation" r:id="rId8" imgW="228600" imgH="228600" progId="Equation.DSMT4">
                  <p:embed/>
                </p:oleObj>
              </mc:Choice>
              <mc:Fallback>
                <p:oleObj name="Equation" r:id="rId8" imgW="228600" imgH="228600" progId="Equation.DSMT4">
                  <p:embed/>
                  <p:pic>
                    <p:nvPicPr>
                      <p:cNvPr id="0" name=""/>
                      <p:cNvPicPr/>
                      <p:nvPr/>
                    </p:nvPicPr>
                    <p:blipFill>
                      <a:blip r:embed="rId9"/>
                      <a:stretch>
                        <a:fillRect/>
                      </a:stretch>
                    </p:blipFill>
                    <p:spPr>
                      <a:xfrm>
                        <a:off x="7951788" y="5435600"/>
                        <a:ext cx="430212" cy="428625"/>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C85E8E1E-F5C8-40AA-AB48-A2BCAB809D65}"/>
              </a:ext>
            </a:extLst>
          </p:cNvPr>
          <p:cNvSpPr>
            <a:spLocks noGrp="1"/>
          </p:cNvSpPr>
          <p:nvPr>
            <p:ph idx="16"/>
          </p:nvPr>
        </p:nvSpPr>
        <p:spPr>
          <a:xfrm>
            <a:off x="781050" y="5745699"/>
            <a:ext cx="8153400" cy="762000"/>
          </a:xfrm>
        </p:spPr>
        <p:txBody>
          <a:bodyPr/>
          <a:lstStyle/>
          <a:p>
            <a:r>
              <a:rPr lang="en-US" sz="2200" dirty="0"/>
              <a:t>Since the complement of a subset of S with </a:t>
            </a:r>
            <a:r>
              <a:rPr lang="en-US" sz="2200" i="1" dirty="0"/>
              <a:t>r</a:t>
            </a:r>
            <a:r>
              <a:rPr lang="en-US" sz="2200" dirty="0"/>
              <a:t> elements has </a:t>
            </a:r>
            <a:r>
              <a:rPr lang="en-US" sz="2200" i="1" dirty="0"/>
              <a:t>n</a:t>
            </a:r>
            <a:r>
              <a:rPr lang="en-US" sz="2200" dirty="0"/>
              <a:t> </a:t>
            </a:r>
            <a:r>
              <a:rPr lang="en-US" sz="2200" dirty="0">
                <a:ea typeface="Cambria Math"/>
              </a:rPr>
              <a:t>− </a:t>
            </a:r>
            <a:r>
              <a:rPr lang="en-US" sz="2200" i="1" dirty="0">
                <a:ea typeface="Cambria Math"/>
              </a:rPr>
              <a:t>r</a:t>
            </a:r>
            <a:r>
              <a:rPr lang="en-US" sz="2200" dirty="0">
                <a:ea typeface="Cambria Math"/>
              </a:rPr>
              <a:t>  elements, there are also</a:t>
            </a:r>
            <a:endParaRPr lang="en-US" sz="2200" dirty="0"/>
          </a:p>
        </p:txBody>
      </p:sp>
      <p:graphicFrame>
        <p:nvGraphicFramePr>
          <p:cNvPr id="21" name="Object 20">
            <a:extLst>
              <a:ext uri="{FF2B5EF4-FFF2-40B4-BE49-F238E27FC236}">
                <a16:creationId xmlns:a16="http://schemas.microsoft.com/office/drawing/2014/main" id="{E9470A60-58C8-4C83-A37E-9568C9FBCBF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0305411"/>
              </p:ext>
            </p:extLst>
          </p:nvPr>
        </p:nvGraphicFramePr>
        <p:xfrm>
          <a:off x="3640727" y="6085677"/>
          <a:ext cx="1238250" cy="459427"/>
        </p:xfrm>
        <a:graphic>
          <a:graphicData uri="http://schemas.openxmlformats.org/presentationml/2006/ole">
            <mc:AlternateContent xmlns:mc="http://schemas.openxmlformats.org/markup-compatibility/2006">
              <mc:Choice xmlns:v="urn:schemas-microsoft-com:vml" Requires="v">
                <p:oleObj name="Equation" r:id="rId10" imgW="685800" imgH="253800" progId="Equation.DSMT4">
                  <p:embed/>
                </p:oleObj>
              </mc:Choice>
              <mc:Fallback>
                <p:oleObj name="Equation" r:id="rId10" imgW="685800" imgH="253800" progId="Equation.DSMT4">
                  <p:embed/>
                  <p:pic>
                    <p:nvPicPr>
                      <p:cNvPr id="8" name="Object 7">
                        <a:extLst>
                          <a:ext uri="{FF2B5EF4-FFF2-40B4-BE49-F238E27FC236}">
                            <a16:creationId xmlns:a16="http://schemas.microsoft.com/office/drawing/2014/main" id="{E4175EFB-DC49-46B2-878E-EDABDDE1E237}"/>
                          </a:ext>
                        </a:extLst>
                      </p:cNvPr>
                      <p:cNvPicPr/>
                      <p:nvPr/>
                    </p:nvPicPr>
                    <p:blipFill>
                      <a:blip r:embed="rId11"/>
                      <a:stretch>
                        <a:fillRect/>
                      </a:stretch>
                    </p:blipFill>
                    <p:spPr>
                      <a:xfrm>
                        <a:off x="3640727" y="6085677"/>
                        <a:ext cx="1238250" cy="459427"/>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AB96605E-C909-4740-AFA4-77E41592BAF4}"/>
              </a:ext>
            </a:extLst>
          </p:cNvPr>
          <p:cNvSpPr>
            <a:spLocks noGrp="1"/>
          </p:cNvSpPr>
          <p:nvPr>
            <p:ph idx="17"/>
          </p:nvPr>
        </p:nvSpPr>
        <p:spPr>
          <a:xfrm>
            <a:off x="4726577" y="6077730"/>
            <a:ext cx="3960223" cy="381000"/>
          </a:xfrm>
        </p:spPr>
        <p:txBody>
          <a:bodyPr/>
          <a:lstStyle/>
          <a:p>
            <a:r>
              <a:rPr lang="en-US" sz="2200" dirty="0">
                <a:ea typeface="Cambria Math"/>
              </a:rPr>
              <a:t> subsets of </a:t>
            </a:r>
            <a:r>
              <a:rPr lang="en-US" sz="2200" i="1" dirty="0">
                <a:ea typeface="Cambria Math"/>
              </a:rPr>
              <a:t>S </a:t>
            </a:r>
            <a:r>
              <a:rPr lang="en-US" sz="2200" dirty="0">
                <a:ea typeface="Cambria Math"/>
              </a:rPr>
              <a:t>with </a:t>
            </a:r>
            <a:r>
              <a:rPr lang="en-US" sz="2200" i="1" dirty="0">
                <a:ea typeface="Cambria Math"/>
              </a:rPr>
              <a:t>r</a:t>
            </a:r>
            <a:r>
              <a:rPr lang="en-US" sz="2200" dirty="0">
                <a:ea typeface="Cambria Math"/>
              </a:rPr>
              <a:t> elements.</a:t>
            </a:r>
            <a:endParaRPr lang="en-US" sz="2200" dirty="0"/>
          </a:p>
        </p:txBody>
      </p:sp>
      <p:sp>
        <p:nvSpPr>
          <p:cNvPr id="16" name="Slide Number Placeholder 5">
            <a:extLst>
              <a:ext uri="{FF2B5EF4-FFF2-40B4-BE49-F238E27FC236}">
                <a16:creationId xmlns:a16="http://schemas.microsoft.com/office/drawing/2014/main" id="{4BE2F0DA-BE16-415A-ACCF-5A2434C6773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41</a:t>
            </a:fld>
            <a:endParaRPr lang="en-US" dirty="0">
              <a:solidFill>
                <a:schemeClr val="bg1"/>
              </a:solidFill>
            </a:endParaRPr>
          </a:p>
        </p:txBody>
      </p:sp>
    </p:spTree>
    <p:extLst>
      <p:ext uri="{BB962C8B-B14F-4D97-AF65-F5344CB8AC3E}">
        <p14:creationId xmlns:p14="http://schemas.microsoft.com/office/powerpoint/2010/main" val="2220937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Combinations</a:t>
            </a:r>
            <a:r>
              <a:rPr lang="en-US" sz="1500" dirty="0"/>
              <a:t> 5</a:t>
            </a:r>
          </a:p>
        </p:txBody>
      </p:sp>
      <p:sp>
        <p:nvSpPr>
          <p:cNvPr id="5" name="Content Placeholder 2"/>
          <p:cNvSpPr>
            <a:spLocks noGrp="1"/>
          </p:cNvSpPr>
          <p:nvPr>
            <p:ph idx="1"/>
          </p:nvPr>
        </p:nvSpPr>
        <p:spPr>
          <a:xfrm>
            <a:off x="457200" y="1295400"/>
            <a:ext cx="8382000" cy="1761172"/>
          </a:xfrm>
        </p:spPr>
        <p:txBody>
          <a:bodyPr/>
          <a:lstStyle/>
          <a:p>
            <a:pPr>
              <a:spcBef>
                <a:spcPts val="0"/>
              </a:spcBef>
            </a:pPr>
            <a:r>
              <a:rPr lang="en-US" sz="2600" b="1" dirty="0">
                <a:latin typeface="+mn-lt"/>
              </a:rPr>
              <a:t>Example</a:t>
            </a:r>
            <a:r>
              <a:rPr lang="en-US" sz="2600" dirty="0">
                <a:latin typeface="+mn-lt"/>
              </a:rPr>
              <a:t>: How many ways are there to select five players from a </a:t>
            </a:r>
            <a:r>
              <a:rPr lang="en-US" sz="2600" dirty="0">
                <a:latin typeface="+mn-lt"/>
                <a:ea typeface="Cambria Math" pitchFamily="18" charset="0"/>
              </a:rPr>
              <a:t>10</a:t>
            </a:r>
            <a:r>
              <a:rPr lang="en-US" sz="2600" dirty="0">
                <a:latin typeface="+mn-lt"/>
              </a:rPr>
              <a:t>-member tennis team to make a trip to a match at another school.</a:t>
            </a:r>
          </a:p>
          <a:p>
            <a:pPr>
              <a:spcBef>
                <a:spcPts val="0"/>
              </a:spcBef>
            </a:pPr>
            <a:r>
              <a:rPr lang="en-US" sz="2600" b="1" dirty="0">
                <a:latin typeface="+mn-lt"/>
              </a:rPr>
              <a:t>Solution</a:t>
            </a:r>
            <a:r>
              <a:rPr lang="en-US" sz="2600" dirty="0">
                <a:latin typeface="+mn-lt"/>
              </a:rPr>
              <a:t>: By Theorem </a:t>
            </a:r>
            <a:r>
              <a:rPr lang="en-US" sz="2600" dirty="0">
                <a:latin typeface="+mn-lt"/>
                <a:ea typeface="Cambria Math" pitchFamily="18" charset="0"/>
              </a:rPr>
              <a:t>2</a:t>
            </a:r>
            <a:r>
              <a:rPr lang="en-US" sz="2600" dirty="0">
                <a:latin typeface="+mn-lt"/>
              </a:rPr>
              <a:t>, the number of combinations is</a:t>
            </a:r>
          </a:p>
        </p:txBody>
      </p:sp>
      <p:graphicFrame>
        <p:nvGraphicFramePr>
          <p:cNvPr id="13"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77456716"/>
              </p:ext>
            </p:extLst>
          </p:nvPr>
        </p:nvGraphicFramePr>
        <p:xfrm>
          <a:off x="3016250" y="3054350"/>
          <a:ext cx="2930525" cy="869950"/>
        </p:xfrm>
        <a:graphic>
          <a:graphicData uri="http://schemas.openxmlformats.org/presentationml/2006/ole">
            <mc:AlternateContent xmlns:mc="http://schemas.openxmlformats.org/markup-compatibility/2006">
              <mc:Choice xmlns:v="urn:schemas-microsoft-com:vml" Requires="v">
                <p:oleObj name="Equation" r:id="rId2" imgW="1333440" imgH="393480" progId="Equation.DSMT4">
                  <p:embed/>
                </p:oleObj>
              </mc:Choice>
              <mc:Fallback>
                <p:oleObj name="Equation" r:id="rId2" imgW="1333440" imgH="393480" progId="Equation.DSMT4">
                  <p:embed/>
                  <p:pic>
                    <p:nvPicPr>
                      <p:cNvPr id="13" name="Object 3"/>
                      <p:cNvPicPr/>
                      <p:nvPr/>
                    </p:nvPicPr>
                    <p:blipFill>
                      <a:blip r:embed="rId3"/>
                      <a:stretch>
                        <a:fillRect/>
                      </a:stretch>
                    </p:blipFill>
                    <p:spPr>
                      <a:xfrm>
                        <a:off x="3016250" y="3054350"/>
                        <a:ext cx="2930525" cy="869950"/>
                      </a:xfrm>
                      <a:prstGeom prst="rect">
                        <a:avLst/>
                      </a:prstGeom>
                    </p:spPr>
                  </p:pic>
                </p:oleObj>
              </mc:Fallback>
            </mc:AlternateContent>
          </a:graphicData>
        </a:graphic>
      </p:graphicFrame>
      <p:sp>
        <p:nvSpPr>
          <p:cNvPr id="9" name="Content Placeholder 4"/>
          <p:cNvSpPr>
            <a:spLocks noGrp="1"/>
          </p:cNvSpPr>
          <p:nvPr>
            <p:ph idx="13"/>
          </p:nvPr>
        </p:nvSpPr>
        <p:spPr>
          <a:xfrm>
            <a:off x="457200" y="3962400"/>
            <a:ext cx="8534400" cy="1752600"/>
          </a:xfrm>
        </p:spPr>
        <p:txBody>
          <a:bodyPr/>
          <a:lstStyle/>
          <a:p>
            <a:pPr>
              <a:spcBef>
                <a:spcPts val="0"/>
              </a:spcBef>
            </a:pPr>
            <a:r>
              <a:rPr lang="en-US" sz="2600" b="1" dirty="0">
                <a:latin typeface="+mn-lt"/>
              </a:rPr>
              <a:t>Example</a:t>
            </a:r>
            <a:r>
              <a:rPr lang="en-US" sz="2600" dirty="0">
                <a:latin typeface="+mn-lt"/>
              </a:rPr>
              <a:t>: A group of </a:t>
            </a:r>
            <a:r>
              <a:rPr lang="en-US" sz="2600" dirty="0">
                <a:latin typeface="+mn-lt"/>
                <a:ea typeface="Cambria Math" pitchFamily="18" charset="0"/>
              </a:rPr>
              <a:t>30 </a:t>
            </a:r>
            <a:r>
              <a:rPr lang="en-US" sz="2600" dirty="0">
                <a:latin typeface="+mn-lt"/>
              </a:rPr>
              <a:t>people have been trained as astronauts to go on the first mission to Mars. How many ways are there to select a crew of six people to go on this mission?</a:t>
            </a:r>
            <a:endParaRPr lang="en-US" sz="2600" b="1" dirty="0">
              <a:latin typeface="+mn-lt"/>
            </a:endParaRPr>
          </a:p>
          <a:p>
            <a:pPr>
              <a:spcBef>
                <a:spcPts val="0"/>
              </a:spcBef>
            </a:pPr>
            <a:r>
              <a:rPr lang="en-US" sz="2600" b="1" dirty="0">
                <a:latin typeface="+mn-lt"/>
              </a:rPr>
              <a:t>Solution</a:t>
            </a:r>
            <a:r>
              <a:rPr lang="en-US" sz="2600" dirty="0">
                <a:latin typeface="+mn-lt"/>
              </a:rPr>
              <a:t>: By Theorem </a:t>
            </a:r>
            <a:r>
              <a:rPr lang="en-US" sz="2600" dirty="0">
                <a:latin typeface="+mn-lt"/>
                <a:ea typeface="Cambria Math" pitchFamily="18" charset="0"/>
              </a:rPr>
              <a:t>2</a:t>
            </a:r>
            <a:r>
              <a:rPr lang="en-US" sz="2600" dirty="0">
                <a:latin typeface="+mn-lt"/>
              </a:rPr>
              <a:t>, the number of possible crews is</a:t>
            </a:r>
          </a:p>
        </p:txBody>
      </p:sp>
      <p:graphicFrame>
        <p:nvGraphicFramePr>
          <p:cNvPr id="6" name="Object 5">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28138685"/>
              </p:ext>
            </p:extLst>
          </p:nvPr>
        </p:nvGraphicFramePr>
        <p:xfrm>
          <a:off x="1174750" y="5715000"/>
          <a:ext cx="6794500" cy="866775"/>
        </p:xfrm>
        <a:graphic>
          <a:graphicData uri="http://schemas.openxmlformats.org/presentationml/2006/ole">
            <mc:AlternateContent xmlns:mc="http://schemas.openxmlformats.org/markup-compatibility/2006">
              <mc:Choice xmlns:v="urn:schemas-microsoft-com:vml" Requires="v">
                <p:oleObj name="Equation" r:id="rId4" imgW="3085920" imgH="393480" progId="Equation.DSMT4">
                  <p:embed/>
                </p:oleObj>
              </mc:Choice>
              <mc:Fallback>
                <p:oleObj name="Equation" r:id="rId4" imgW="3085920" imgH="393480" progId="Equation.DSMT4">
                  <p:embed/>
                  <p:pic>
                    <p:nvPicPr>
                      <p:cNvPr id="13" name="Object 3"/>
                      <p:cNvPicPr/>
                      <p:nvPr/>
                    </p:nvPicPr>
                    <p:blipFill>
                      <a:blip r:embed="rId5"/>
                      <a:stretch>
                        <a:fillRect/>
                      </a:stretch>
                    </p:blipFill>
                    <p:spPr>
                      <a:xfrm>
                        <a:off x="1174750" y="5715000"/>
                        <a:ext cx="6794500" cy="866775"/>
                      </a:xfrm>
                      <a:prstGeom prst="rect">
                        <a:avLst/>
                      </a:prstGeom>
                    </p:spPr>
                  </p:pic>
                </p:oleObj>
              </mc:Fallback>
            </mc:AlternateContent>
          </a:graphicData>
        </a:graphic>
      </p:graphicFrame>
      <p:sp>
        <p:nvSpPr>
          <p:cNvPr id="7" name="Slide Number Placeholder 5">
            <a:extLst>
              <a:ext uri="{FF2B5EF4-FFF2-40B4-BE49-F238E27FC236}">
                <a16:creationId xmlns:a16="http://schemas.microsoft.com/office/drawing/2014/main" id="{1BAA0350-A0DC-436F-876E-2AED404267D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42</a:t>
            </a:fld>
            <a:endParaRPr lang="en-US" dirty="0">
              <a:solidFill>
                <a:schemeClr val="bg1"/>
              </a:solidFill>
            </a:endParaRPr>
          </a:p>
        </p:txBody>
      </p:sp>
    </p:spTree>
    <p:extLst>
      <p:ext uri="{BB962C8B-B14F-4D97-AF65-F5344CB8AC3E}">
        <p14:creationId xmlns:p14="http://schemas.microsoft.com/office/powerpoint/2010/main" val="27052804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9144000" cy="1722120"/>
          </a:xfrm>
        </p:spPr>
        <p:txBody>
          <a:bodyPr/>
          <a:lstStyle/>
          <a:p>
            <a:r>
              <a:rPr lang="en-US" sz="6000" b="1" dirty="0"/>
              <a:t>Binomial Coefficients and Identities</a:t>
            </a:r>
          </a:p>
        </p:txBody>
      </p:sp>
      <p:sp>
        <p:nvSpPr>
          <p:cNvPr id="3" name="Content Placeholder 2"/>
          <p:cNvSpPr>
            <a:spLocks noGrp="1"/>
          </p:cNvSpPr>
          <p:nvPr>
            <p:ph idx="1"/>
          </p:nvPr>
        </p:nvSpPr>
        <p:spPr>
          <a:xfrm>
            <a:off x="3200400" y="3810000"/>
            <a:ext cx="2743200" cy="640080"/>
          </a:xfrm>
        </p:spPr>
        <p:txBody>
          <a:bodyPr/>
          <a:lstStyle/>
          <a:p>
            <a:pPr algn="ctr"/>
            <a:r>
              <a:rPr lang="en-US" dirty="0"/>
              <a:t>Section 6.4</a:t>
            </a:r>
          </a:p>
        </p:txBody>
      </p:sp>
      <p:sp>
        <p:nvSpPr>
          <p:cNvPr id="4" name="Slide Number Placeholder 5">
            <a:extLst>
              <a:ext uri="{FF2B5EF4-FFF2-40B4-BE49-F238E27FC236}">
                <a16:creationId xmlns:a16="http://schemas.microsoft.com/office/drawing/2014/main" id="{BEABDB3D-A76A-4868-BDB6-8DE1B4B29D7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43</a:t>
            </a:fld>
            <a:endParaRPr lang="en-US" dirty="0">
              <a:solidFill>
                <a:schemeClr val="bg1"/>
              </a:solidFill>
            </a:endParaRPr>
          </a:p>
        </p:txBody>
      </p:sp>
    </p:spTree>
    <p:extLst>
      <p:ext uri="{BB962C8B-B14F-4D97-AF65-F5344CB8AC3E}">
        <p14:creationId xmlns:p14="http://schemas.microsoft.com/office/powerpoint/2010/main" val="37409696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4</a:t>
            </a:r>
          </a:p>
        </p:txBody>
      </p:sp>
      <p:sp>
        <p:nvSpPr>
          <p:cNvPr id="3" name="Content Placeholder 2"/>
          <p:cNvSpPr>
            <a:spLocks noGrp="1"/>
          </p:cNvSpPr>
          <p:nvPr>
            <p:ph idx="1"/>
          </p:nvPr>
        </p:nvSpPr>
        <p:spPr>
          <a:xfrm>
            <a:off x="457200" y="1295400"/>
            <a:ext cx="8229600" cy="4495800"/>
          </a:xfrm>
        </p:spPr>
        <p:txBody>
          <a:bodyPr/>
          <a:lstStyle/>
          <a:p>
            <a:r>
              <a:rPr lang="en-US" dirty="0"/>
              <a:t>The Binomial Theorem. </a:t>
            </a:r>
          </a:p>
          <a:p>
            <a:r>
              <a:rPr lang="en-US" dirty="0"/>
              <a:t>Pascal’s Identity and Triangle.</a:t>
            </a:r>
          </a:p>
          <a:p>
            <a:r>
              <a:rPr lang="en-US" dirty="0"/>
              <a:t>Other Identities Involving Binomial Coefficients (</a:t>
            </a:r>
            <a:r>
              <a:rPr lang="en-US" i="1" dirty="0"/>
              <a:t>not currently included in overheads</a:t>
            </a:r>
            <a:r>
              <a:rPr lang="en-US" dirty="0"/>
              <a:t>).</a:t>
            </a:r>
          </a:p>
        </p:txBody>
      </p:sp>
      <p:sp>
        <p:nvSpPr>
          <p:cNvPr id="4" name="Slide Number Placeholder 5">
            <a:extLst>
              <a:ext uri="{FF2B5EF4-FFF2-40B4-BE49-F238E27FC236}">
                <a16:creationId xmlns:a16="http://schemas.microsoft.com/office/drawing/2014/main" id="{725D4F7F-BE62-4508-9175-E60700EE67E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44</a:t>
            </a:fld>
            <a:endParaRPr lang="en-US" dirty="0">
              <a:solidFill>
                <a:schemeClr val="bg1"/>
              </a:solidFill>
            </a:endParaRPr>
          </a:p>
        </p:txBody>
      </p:sp>
    </p:spTree>
    <p:extLst>
      <p:ext uri="{BB962C8B-B14F-4D97-AF65-F5344CB8AC3E}">
        <p14:creationId xmlns:p14="http://schemas.microsoft.com/office/powerpoint/2010/main" val="15294445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70D77-1C5F-49DB-B7AE-411ED09157BD}"/>
              </a:ext>
            </a:extLst>
          </p:cNvPr>
          <p:cNvSpPr>
            <a:spLocks noGrp="1"/>
          </p:cNvSpPr>
          <p:nvPr>
            <p:ph type="title"/>
          </p:nvPr>
        </p:nvSpPr>
        <p:spPr/>
        <p:txBody>
          <a:bodyPr/>
          <a:lstStyle/>
          <a:p>
            <a:r>
              <a:rPr lang="en-US" dirty="0"/>
              <a:t>Powers of Binomial Expressions</a:t>
            </a:r>
            <a:endParaRPr lang="en-IN" dirty="0"/>
          </a:p>
        </p:txBody>
      </p:sp>
      <p:sp>
        <p:nvSpPr>
          <p:cNvPr id="3" name="Content Placeholder 2">
            <a:extLst>
              <a:ext uri="{FF2B5EF4-FFF2-40B4-BE49-F238E27FC236}">
                <a16:creationId xmlns:a16="http://schemas.microsoft.com/office/drawing/2014/main" id="{6A102EE6-3E5F-421C-A7F2-91FB8EC70DFB}"/>
              </a:ext>
            </a:extLst>
          </p:cNvPr>
          <p:cNvSpPr>
            <a:spLocks noGrp="1"/>
          </p:cNvSpPr>
          <p:nvPr>
            <p:ph idx="1"/>
          </p:nvPr>
        </p:nvSpPr>
        <p:spPr>
          <a:xfrm>
            <a:off x="457200" y="1295400"/>
            <a:ext cx="8382000" cy="990600"/>
          </a:xfrm>
        </p:spPr>
        <p:txBody>
          <a:bodyPr/>
          <a:lstStyle/>
          <a:p>
            <a:pPr>
              <a:spcBef>
                <a:spcPts val="0"/>
              </a:spcBef>
              <a:spcAft>
                <a:spcPts val="0"/>
              </a:spcAft>
            </a:pPr>
            <a:r>
              <a:rPr lang="en-US" sz="2000" b="1" dirty="0"/>
              <a:t>Definition</a:t>
            </a:r>
            <a:r>
              <a:rPr lang="en-US" sz="2000" dirty="0"/>
              <a:t>: A </a:t>
            </a:r>
            <a:r>
              <a:rPr lang="en-US" sz="2000" i="1" dirty="0"/>
              <a:t>binomial</a:t>
            </a:r>
            <a:r>
              <a:rPr lang="en-US" sz="2000" dirty="0"/>
              <a:t> expression is the sum of two terms, such as </a:t>
            </a:r>
            <a:r>
              <a:rPr lang="en-US" sz="2000" i="1" dirty="0"/>
              <a:t>x </a:t>
            </a:r>
            <a:r>
              <a:rPr lang="en-US" sz="2000" dirty="0"/>
              <a:t>+ </a:t>
            </a:r>
            <a:r>
              <a:rPr lang="en-US" sz="2000" i="1" dirty="0"/>
              <a:t>y</a:t>
            </a:r>
            <a:r>
              <a:rPr lang="en-US" sz="2000" dirty="0"/>
              <a:t>. (More generally, these terms can be products of constants and variables.)</a:t>
            </a:r>
          </a:p>
          <a:p>
            <a:pPr>
              <a:spcBef>
                <a:spcPts val="0"/>
              </a:spcBef>
              <a:spcAft>
                <a:spcPts val="0"/>
              </a:spcAft>
            </a:pPr>
            <a:r>
              <a:rPr lang="en-US" sz="1800" dirty="0"/>
              <a:t>We  can use counting principles to find the coefficients in the expansion of</a:t>
            </a:r>
            <a:endParaRPr lang="en-IN" dirty="0"/>
          </a:p>
        </p:txBody>
      </p:sp>
      <p:graphicFrame>
        <p:nvGraphicFramePr>
          <p:cNvPr id="38" name="Object 37">
            <a:extLst>
              <a:ext uri="{FF2B5EF4-FFF2-40B4-BE49-F238E27FC236}">
                <a16:creationId xmlns:a16="http://schemas.microsoft.com/office/drawing/2014/main" id="{92C657E5-EB9C-4680-B4E0-2FD8EC7931B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19134163"/>
              </p:ext>
            </p:extLst>
          </p:nvPr>
        </p:nvGraphicFramePr>
        <p:xfrm>
          <a:off x="7467600" y="1912097"/>
          <a:ext cx="685800" cy="359229"/>
        </p:xfrm>
        <a:graphic>
          <a:graphicData uri="http://schemas.openxmlformats.org/presentationml/2006/ole">
            <mc:AlternateContent xmlns:mc="http://schemas.openxmlformats.org/markup-compatibility/2006">
              <mc:Choice xmlns:v="urn:schemas-microsoft-com:vml" Requires="v">
                <p:oleObj name="Equation" r:id="rId2" imgW="533160" imgH="279360" progId="Equation.DSMT4">
                  <p:embed/>
                </p:oleObj>
              </mc:Choice>
              <mc:Fallback>
                <p:oleObj name="Equation" r:id="rId2" imgW="533160" imgH="279360" progId="Equation.DSMT4">
                  <p:embed/>
                  <p:pic>
                    <p:nvPicPr>
                      <p:cNvPr id="3" name="Object 2">
                        <a:extLst>
                          <a:ext uri="{FF2B5EF4-FFF2-40B4-BE49-F238E27FC236}">
                            <a16:creationId xmlns:a16="http://schemas.microsoft.com/office/drawing/2014/main" id="{F02DBF90-88C7-46B9-95E4-49D515C50C69}"/>
                          </a:ext>
                        </a:extLst>
                      </p:cNvPr>
                      <p:cNvPicPr/>
                      <p:nvPr/>
                    </p:nvPicPr>
                    <p:blipFill>
                      <a:blip r:embed="rId3"/>
                      <a:stretch>
                        <a:fillRect/>
                      </a:stretch>
                    </p:blipFill>
                    <p:spPr>
                      <a:xfrm>
                        <a:off x="7467600" y="1912097"/>
                        <a:ext cx="685800" cy="359229"/>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52F2560D-5479-4AB2-99F4-635FB4D2ADDC}"/>
              </a:ext>
            </a:extLst>
          </p:cNvPr>
          <p:cNvSpPr>
            <a:spLocks noGrp="1"/>
          </p:cNvSpPr>
          <p:nvPr>
            <p:ph idx="10"/>
          </p:nvPr>
        </p:nvSpPr>
        <p:spPr>
          <a:xfrm>
            <a:off x="470352" y="2176200"/>
            <a:ext cx="8382000" cy="685800"/>
          </a:xfrm>
        </p:spPr>
        <p:txBody>
          <a:bodyPr/>
          <a:lstStyle/>
          <a:p>
            <a:pPr marL="0" lvl="1" indent="0">
              <a:spcBef>
                <a:spcPts val="0"/>
              </a:spcBef>
              <a:spcAft>
                <a:spcPts val="0"/>
              </a:spcAft>
              <a:buNone/>
            </a:pPr>
            <a:r>
              <a:rPr lang="en-US" sz="1800" dirty="0"/>
              <a:t>where n is a positive integer. </a:t>
            </a:r>
          </a:p>
          <a:p>
            <a:pPr marL="0" lvl="1" indent="0">
              <a:spcBef>
                <a:spcPts val="0"/>
              </a:spcBef>
              <a:spcAft>
                <a:spcPts val="0"/>
              </a:spcAft>
              <a:buNone/>
            </a:pPr>
            <a:r>
              <a:rPr lang="en-US" sz="1800" dirty="0"/>
              <a:t>To illustrate this idea, we first look at the process of expanding</a:t>
            </a:r>
            <a:endParaRPr lang="en-IN" sz="1800" dirty="0"/>
          </a:p>
        </p:txBody>
      </p:sp>
      <p:graphicFrame>
        <p:nvGraphicFramePr>
          <p:cNvPr id="40" name="Object 39">
            <a:extLst>
              <a:ext uri="{FF2B5EF4-FFF2-40B4-BE49-F238E27FC236}">
                <a16:creationId xmlns:a16="http://schemas.microsoft.com/office/drawing/2014/main" id="{775055D6-6B10-4102-BD64-B77BABBE004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83910619"/>
              </p:ext>
            </p:extLst>
          </p:nvPr>
        </p:nvGraphicFramePr>
        <p:xfrm>
          <a:off x="6337522" y="2460812"/>
          <a:ext cx="765717" cy="366212"/>
        </p:xfrm>
        <a:graphic>
          <a:graphicData uri="http://schemas.openxmlformats.org/presentationml/2006/ole">
            <mc:AlternateContent xmlns:mc="http://schemas.openxmlformats.org/markup-compatibility/2006">
              <mc:Choice xmlns:v="urn:schemas-microsoft-com:vml" Requires="v">
                <p:oleObj name="Equation" r:id="rId4" imgW="583920" imgH="279360" progId="Equation.DSMT4">
                  <p:embed/>
                </p:oleObj>
              </mc:Choice>
              <mc:Fallback>
                <p:oleObj name="Equation" r:id="rId4" imgW="583920" imgH="279360" progId="Equation.DSMT4">
                  <p:embed/>
                  <p:pic>
                    <p:nvPicPr>
                      <p:cNvPr id="0" name=""/>
                      <p:cNvPicPr/>
                      <p:nvPr/>
                    </p:nvPicPr>
                    <p:blipFill>
                      <a:blip r:embed="rId5"/>
                      <a:stretch>
                        <a:fillRect/>
                      </a:stretch>
                    </p:blipFill>
                    <p:spPr>
                      <a:xfrm>
                        <a:off x="6337522" y="2460812"/>
                        <a:ext cx="765717" cy="36621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606BE573-017E-487C-B7D9-EB4DC51F2C5C}"/>
              </a:ext>
            </a:extLst>
          </p:cNvPr>
          <p:cNvSpPr>
            <a:spLocks noGrp="1"/>
          </p:cNvSpPr>
          <p:nvPr>
            <p:ph idx="11"/>
          </p:nvPr>
        </p:nvSpPr>
        <p:spPr>
          <a:xfrm>
            <a:off x="457200" y="2743200"/>
            <a:ext cx="8229600" cy="381000"/>
          </a:xfrm>
        </p:spPr>
        <p:txBody>
          <a:bodyPr/>
          <a:lstStyle/>
          <a:p>
            <a:r>
              <a:rPr lang="en-US" sz="1800" dirty="0"/>
              <a:t>(</a:t>
            </a:r>
            <a:r>
              <a:rPr lang="en-US" sz="1800" i="1" dirty="0"/>
              <a:t>x </a:t>
            </a:r>
            <a:r>
              <a:rPr lang="en-US" sz="1800" dirty="0"/>
              <a:t>+ </a:t>
            </a:r>
            <a:r>
              <a:rPr lang="en-US" sz="1800" i="1" dirty="0"/>
              <a:t>y</a:t>
            </a:r>
            <a:r>
              <a:rPr lang="en-US" sz="1800" dirty="0"/>
              <a:t>)</a:t>
            </a:r>
            <a:r>
              <a:rPr lang="en-US" sz="1800" dirty="0">
                <a:ea typeface="Cambria Math" pitchFamily="18" charset="0"/>
              </a:rPr>
              <a:t> </a:t>
            </a:r>
            <a:r>
              <a:rPr lang="en-US" sz="1800" dirty="0"/>
              <a:t>(</a:t>
            </a:r>
            <a:r>
              <a:rPr lang="en-US" sz="1800" i="1" dirty="0"/>
              <a:t>x </a:t>
            </a:r>
            <a:r>
              <a:rPr lang="en-US" sz="1800" dirty="0"/>
              <a:t>+ </a:t>
            </a:r>
            <a:r>
              <a:rPr lang="en-US" sz="1800" i="1" dirty="0"/>
              <a:t>y</a:t>
            </a:r>
            <a:r>
              <a:rPr lang="en-US" sz="1800" dirty="0"/>
              <a:t>) (</a:t>
            </a:r>
            <a:r>
              <a:rPr lang="en-US" sz="1800" i="1" dirty="0"/>
              <a:t>x </a:t>
            </a:r>
            <a:r>
              <a:rPr lang="en-US" sz="1800" dirty="0"/>
              <a:t>+ </a:t>
            </a:r>
            <a:r>
              <a:rPr lang="en-US" sz="1800" i="1" dirty="0"/>
              <a:t>y</a:t>
            </a:r>
            <a:r>
              <a:rPr lang="en-US" sz="1800" dirty="0"/>
              <a:t>) expands  into a sum of terms that are the product of a term from</a:t>
            </a:r>
            <a:endParaRPr lang="en-IN" sz="1800" dirty="0"/>
          </a:p>
        </p:txBody>
      </p:sp>
      <p:sp>
        <p:nvSpPr>
          <p:cNvPr id="6" name="Content Placeholder 5">
            <a:extLst>
              <a:ext uri="{FF2B5EF4-FFF2-40B4-BE49-F238E27FC236}">
                <a16:creationId xmlns:a16="http://schemas.microsoft.com/office/drawing/2014/main" id="{C8531F8F-60FF-48AD-8B79-8A2EE91FCE6F}"/>
              </a:ext>
            </a:extLst>
          </p:cNvPr>
          <p:cNvSpPr>
            <a:spLocks noGrp="1"/>
          </p:cNvSpPr>
          <p:nvPr>
            <p:ph idx="12"/>
          </p:nvPr>
        </p:nvSpPr>
        <p:spPr>
          <a:xfrm>
            <a:off x="475894" y="2997664"/>
            <a:ext cx="2438400" cy="609601"/>
          </a:xfrm>
        </p:spPr>
        <p:txBody>
          <a:bodyPr/>
          <a:lstStyle/>
          <a:p>
            <a:pPr marL="0" lvl="1" indent="0">
              <a:spcBef>
                <a:spcPts val="0"/>
              </a:spcBef>
              <a:spcAft>
                <a:spcPts val="0"/>
              </a:spcAft>
              <a:buNone/>
            </a:pPr>
            <a:r>
              <a:rPr lang="en-US" sz="1800" dirty="0">
                <a:latin typeface="+mn-lt"/>
              </a:rPr>
              <a:t>each of the three sums.</a:t>
            </a:r>
            <a:endParaRPr lang="en-US" sz="1800" baseline="30000" dirty="0">
              <a:latin typeface="+mn-lt"/>
              <a:ea typeface="Cambria Math" pitchFamily="18" charset="0"/>
            </a:endParaRPr>
          </a:p>
          <a:p>
            <a:pPr marL="0" lvl="1" indent="0">
              <a:spcBef>
                <a:spcPts val="0"/>
              </a:spcBef>
              <a:spcAft>
                <a:spcPts val="0"/>
              </a:spcAft>
              <a:buNone/>
            </a:pPr>
            <a:r>
              <a:rPr lang="en-US" sz="1800" dirty="0">
                <a:latin typeface="+mn-lt"/>
                <a:ea typeface="Cambria Math" pitchFamily="18" charset="0"/>
              </a:rPr>
              <a:t>Terms of the form</a:t>
            </a:r>
            <a:endParaRPr lang="en-IN" sz="1800" dirty="0">
              <a:latin typeface="+mn-lt"/>
            </a:endParaRPr>
          </a:p>
        </p:txBody>
      </p:sp>
      <p:graphicFrame>
        <p:nvGraphicFramePr>
          <p:cNvPr id="41" name="Object 40">
            <a:extLst>
              <a:ext uri="{FF2B5EF4-FFF2-40B4-BE49-F238E27FC236}">
                <a16:creationId xmlns:a16="http://schemas.microsoft.com/office/drawing/2014/main" id="{AF5A2A07-209B-41E7-A2B8-1B67FB110BA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6299546"/>
              </p:ext>
            </p:extLst>
          </p:nvPr>
        </p:nvGraphicFramePr>
        <p:xfrm>
          <a:off x="2233256" y="3278414"/>
          <a:ext cx="1362075" cy="369888"/>
        </p:xfrm>
        <a:graphic>
          <a:graphicData uri="http://schemas.openxmlformats.org/presentationml/2006/ole">
            <mc:AlternateContent xmlns:mc="http://schemas.openxmlformats.org/markup-compatibility/2006">
              <mc:Choice xmlns:v="urn:schemas-microsoft-com:vml" Requires="v">
                <p:oleObj name="Equation" r:id="rId6" imgW="888840" imgH="241200" progId="Equation.DSMT4">
                  <p:embed/>
                </p:oleObj>
              </mc:Choice>
              <mc:Fallback>
                <p:oleObj name="Equation" r:id="rId6" imgW="888840" imgH="241200" progId="Equation.DSMT4">
                  <p:embed/>
                  <p:pic>
                    <p:nvPicPr>
                      <p:cNvPr id="7" name="Object 6">
                        <a:extLst>
                          <a:ext uri="{FF2B5EF4-FFF2-40B4-BE49-F238E27FC236}">
                            <a16:creationId xmlns:a16="http://schemas.microsoft.com/office/drawing/2014/main" id="{E5A64C32-ED6F-48FF-B3D3-306729FBD3AF}"/>
                          </a:ext>
                        </a:extLst>
                      </p:cNvPr>
                      <p:cNvPicPr/>
                      <p:nvPr/>
                    </p:nvPicPr>
                    <p:blipFill>
                      <a:blip r:embed="rId7"/>
                      <a:stretch>
                        <a:fillRect/>
                      </a:stretch>
                    </p:blipFill>
                    <p:spPr>
                      <a:xfrm>
                        <a:off x="2233256" y="3278414"/>
                        <a:ext cx="1362075" cy="3698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D08970CE-0F9D-4A02-AE19-DFD625D4816C}"/>
              </a:ext>
            </a:extLst>
          </p:cNvPr>
          <p:cNvSpPr>
            <a:spLocks noGrp="1"/>
          </p:cNvSpPr>
          <p:nvPr>
            <p:ph idx="13"/>
          </p:nvPr>
        </p:nvSpPr>
        <p:spPr>
          <a:xfrm>
            <a:off x="3505200" y="3259138"/>
            <a:ext cx="4876800" cy="381000"/>
          </a:xfrm>
        </p:spPr>
        <p:txBody>
          <a:bodyPr/>
          <a:lstStyle/>
          <a:p>
            <a:r>
              <a:rPr lang="en-US" sz="1800" dirty="0">
                <a:ea typeface="Cambria Math" pitchFamily="18" charset="0"/>
              </a:rPr>
              <a:t>arise. The question is what are the coefficients?</a:t>
            </a:r>
          </a:p>
        </p:txBody>
      </p:sp>
      <p:sp>
        <p:nvSpPr>
          <p:cNvPr id="8" name="Content Placeholder 7">
            <a:extLst>
              <a:ext uri="{FF2B5EF4-FFF2-40B4-BE49-F238E27FC236}">
                <a16:creationId xmlns:a16="http://schemas.microsoft.com/office/drawing/2014/main" id="{5A6FFE8D-4DAF-4CF6-AED6-AE0D16694B94}"/>
              </a:ext>
            </a:extLst>
          </p:cNvPr>
          <p:cNvSpPr>
            <a:spLocks noGrp="1"/>
          </p:cNvSpPr>
          <p:nvPr>
            <p:ph idx="14"/>
          </p:nvPr>
        </p:nvSpPr>
        <p:spPr>
          <a:xfrm>
            <a:off x="497246" y="3560640"/>
            <a:ext cx="1676400" cy="381000"/>
          </a:xfrm>
        </p:spPr>
        <p:txBody>
          <a:bodyPr/>
          <a:lstStyle/>
          <a:p>
            <a:pPr marL="342000" indent="-342000">
              <a:buClr>
                <a:srgbClr val="B60000"/>
              </a:buClr>
              <a:buFont typeface="Arial" panose="020B0604020202020204" pitchFamily="34" charset="0"/>
              <a:buChar char="•"/>
            </a:pPr>
            <a:r>
              <a:rPr lang="en-US" sz="1600" dirty="0">
                <a:ea typeface="Cambria Math" pitchFamily="18" charset="0"/>
              </a:rPr>
              <a:t>To obtain</a:t>
            </a:r>
            <a:endParaRPr lang="en-IN" sz="1600" dirty="0"/>
          </a:p>
        </p:txBody>
      </p:sp>
      <p:graphicFrame>
        <p:nvGraphicFramePr>
          <p:cNvPr id="42" name="Object 41">
            <a:extLst>
              <a:ext uri="{FF2B5EF4-FFF2-40B4-BE49-F238E27FC236}">
                <a16:creationId xmlns:a16="http://schemas.microsoft.com/office/drawing/2014/main" id="{5D65AC20-B8AC-4D66-B8A3-C52D8714475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59525099"/>
              </p:ext>
            </p:extLst>
          </p:nvPr>
        </p:nvGraphicFramePr>
        <p:xfrm>
          <a:off x="1716446" y="3582269"/>
          <a:ext cx="228600" cy="244929"/>
        </p:xfrm>
        <a:graphic>
          <a:graphicData uri="http://schemas.openxmlformats.org/presentationml/2006/ole">
            <mc:AlternateContent xmlns:mc="http://schemas.openxmlformats.org/markup-compatibility/2006">
              <mc:Choice xmlns:v="urn:schemas-microsoft-com:vml" Requires="v">
                <p:oleObj name="Equation" r:id="rId8" imgW="177480" imgH="190440" progId="Equation.DSMT4">
                  <p:embed/>
                </p:oleObj>
              </mc:Choice>
              <mc:Fallback>
                <p:oleObj name="Equation" r:id="rId8" imgW="177480" imgH="190440" progId="Equation.DSMT4">
                  <p:embed/>
                  <p:pic>
                    <p:nvPicPr>
                      <p:cNvPr id="8" name="Object 7">
                        <a:extLst>
                          <a:ext uri="{FF2B5EF4-FFF2-40B4-BE49-F238E27FC236}">
                            <a16:creationId xmlns:a16="http://schemas.microsoft.com/office/drawing/2014/main" id="{6C654E7D-EA3D-4F8B-8AC9-42F26D8B3C6A}"/>
                          </a:ext>
                        </a:extLst>
                      </p:cNvPr>
                      <p:cNvPicPr/>
                      <p:nvPr/>
                    </p:nvPicPr>
                    <p:blipFill>
                      <a:blip r:embed="rId9"/>
                      <a:stretch>
                        <a:fillRect/>
                      </a:stretch>
                    </p:blipFill>
                    <p:spPr>
                      <a:xfrm>
                        <a:off x="1716446" y="3582269"/>
                        <a:ext cx="228600" cy="244929"/>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599C9D67-945F-4422-A13E-D38B7624012F}"/>
              </a:ext>
            </a:extLst>
          </p:cNvPr>
          <p:cNvSpPr>
            <a:spLocks noGrp="1"/>
          </p:cNvSpPr>
          <p:nvPr>
            <p:ph idx="15"/>
          </p:nvPr>
        </p:nvSpPr>
        <p:spPr>
          <a:xfrm>
            <a:off x="1800345" y="3548175"/>
            <a:ext cx="6858000" cy="381000"/>
          </a:xfrm>
        </p:spPr>
        <p:txBody>
          <a:bodyPr/>
          <a:lstStyle/>
          <a:p>
            <a:r>
              <a:rPr lang="en-US" sz="1600" baseline="30000" dirty="0">
                <a:ea typeface="Cambria Math" pitchFamily="18" charset="0"/>
              </a:rPr>
              <a:t> </a:t>
            </a:r>
            <a:r>
              <a:rPr lang="en-US" sz="1600" dirty="0">
                <a:ea typeface="Cambria Math" pitchFamily="18" charset="0"/>
              </a:rPr>
              <a:t>, an </a:t>
            </a:r>
            <a:r>
              <a:rPr lang="en-US" sz="1600" i="1" dirty="0">
                <a:ea typeface="Cambria Math" pitchFamily="18" charset="0"/>
              </a:rPr>
              <a:t>x</a:t>
            </a:r>
            <a:r>
              <a:rPr lang="en-US" sz="1600" dirty="0">
                <a:ea typeface="Cambria Math" pitchFamily="18" charset="0"/>
              </a:rPr>
              <a:t> must be chosen from each of the sums. There is only one way to do this. </a:t>
            </a:r>
            <a:endParaRPr lang="en-IN" sz="1600" dirty="0"/>
          </a:p>
        </p:txBody>
      </p:sp>
      <p:sp>
        <p:nvSpPr>
          <p:cNvPr id="10" name="Content Placeholder 9">
            <a:extLst>
              <a:ext uri="{FF2B5EF4-FFF2-40B4-BE49-F238E27FC236}">
                <a16:creationId xmlns:a16="http://schemas.microsoft.com/office/drawing/2014/main" id="{9182264A-D9F8-4D9F-AC1C-2DD960D036B9}"/>
              </a:ext>
            </a:extLst>
          </p:cNvPr>
          <p:cNvSpPr>
            <a:spLocks noGrp="1"/>
          </p:cNvSpPr>
          <p:nvPr>
            <p:ph idx="16"/>
          </p:nvPr>
        </p:nvSpPr>
        <p:spPr>
          <a:xfrm>
            <a:off x="846870" y="3788347"/>
            <a:ext cx="2241176" cy="381000"/>
          </a:xfrm>
        </p:spPr>
        <p:txBody>
          <a:bodyPr/>
          <a:lstStyle/>
          <a:p>
            <a:r>
              <a:rPr lang="en-US" sz="1600" dirty="0">
                <a:ea typeface="Cambria Math" pitchFamily="18" charset="0"/>
              </a:rPr>
              <a:t>So, the coefficient of</a:t>
            </a:r>
            <a:endParaRPr lang="en-IN" sz="1600" dirty="0"/>
          </a:p>
        </p:txBody>
      </p:sp>
      <p:graphicFrame>
        <p:nvGraphicFramePr>
          <p:cNvPr id="43" name="Object 42">
            <a:extLst>
              <a:ext uri="{FF2B5EF4-FFF2-40B4-BE49-F238E27FC236}">
                <a16:creationId xmlns:a16="http://schemas.microsoft.com/office/drawing/2014/main" id="{6FFA2662-0F37-4A36-AA12-64B9B5D27BC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45521827"/>
              </p:ext>
            </p:extLst>
          </p:nvPr>
        </p:nvGraphicFramePr>
        <p:xfrm>
          <a:off x="2680207" y="3798572"/>
          <a:ext cx="236745" cy="253656"/>
        </p:xfrm>
        <a:graphic>
          <a:graphicData uri="http://schemas.openxmlformats.org/presentationml/2006/ole">
            <mc:AlternateContent xmlns:mc="http://schemas.openxmlformats.org/markup-compatibility/2006">
              <mc:Choice xmlns:v="urn:schemas-microsoft-com:vml" Requires="v">
                <p:oleObj name="Equation" r:id="rId10" imgW="177480" imgH="190440" progId="Equation.DSMT4">
                  <p:embed/>
                </p:oleObj>
              </mc:Choice>
              <mc:Fallback>
                <p:oleObj name="Equation" r:id="rId10" imgW="177480" imgH="190440" progId="Equation.DSMT4">
                  <p:embed/>
                  <p:pic>
                    <p:nvPicPr>
                      <p:cNvPr id="8" name="Object 7">
                        <a:extLst>
                          <a:ext uri="{FF2B5EF4-FFF2-40B4-BE49-F238E27FC236}">
                            <a16:creationId xmlns:a16="http://schemas.microsoft.com/office/drawing/2014/main" id="{6C654E7D-EA3D-4F8B-8AC9-42F26D8B3C6A}"/>
                          </a:ext>
                        </a:extLst>
                      </p:cNvPr>
                      <p:cNvPicPr/>
                      <p:nvPr/>
                    </p:nvPicPr>
                    <p:blipFill>
                      <a:blip r:embed="rId11"/>
                      <a:stretch>
                        <a:fillRect/>
                      </a:stretch>
                    </p:blipFill>
                    <p:spPr>
                      <a:xfrm>
                        <a:off x="2680207" y="3798572"/>
                        <a:ext cx="236745" cy="253656"/>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4A85A797-2D66-43DC-9624-67C38B4BAAF9}"/>
              </a:ext>
            </a:extLst>
          </p:cNvPr>
          <p:cNvSpPr>
            <a:spLocks noGrp="1"/>
          </p:cNvSpPr>
          <p:nvPr>
            <p:ph idx="17"/>
          </p:nvPr>
        </p:nvSpPr>
        <p:spPr>
          <a:xfrm>
            <a:off x="2821346" y="3780183"/>
            <a:ext cx="609600" cy="381000"/>
          </a:xfrm>
        </p:spPr>
        <p:txBody>
          <a:bodyPr/>
          <a:lstStyle/>
          <a:p>
            <a:r>
              <a:rPr lang="en-US" sz="1600" dirty="0">
                <a:ea typeface="Cambria Math" pitchFamily="18" charset="0"/>
              </a:rPr>
              <a:t>is 1.</a:t>
            </a:r>
            <a:endParaRPr lang="en-IN" sz="1600" dirty="0"/>
          </a:p>
        </p:txBody>
      </p:sp>
      <p:sp>
        <p:nvSpPr>
          <p:cNvPr id="12" name="Content Placeholder 11">
            <a:extLst>
              <a:ext uri="{FF2B5EF4-FFF2-40B4-BE49-F238E27FC236}">
                <a16:creationId xmlns:a16="http://schemas.microsoft.com/office/drawing/2014/main" id="{1C60B0BB-D168-430A-A70D-E319ECE05766}"/>
              </a:ext>
            </a:extLst>
          </p:cNvPr>
          <p:cNvSpPr>
            <a:spLocks noGrp="1"/>
          </p:cNvSpPr>
          <p:nvPr>
            <p:ph idx="18"/>
          </p:nvPr>
        </p:nvSpPr>
        <p:spPr>
          <a:xfrm>
            <a:off x="492764" y="4039485"/>
            <a:ext cx="1600200" cy="381000"/>
          </a:xfrm>
        </p:spPr>
        <p:txBody>
          <a:bodyPr/>
          <a:lstStyle/>
          <a:p>
            <a:pPr marL="349200" indent="-349200">
              <a:buClr>
                <a:srgbClr val="B60000"/>
              </a:buClr>
              <a:buFont typeface="Arial" panose="020B0604020202020204" pitchFamily="34" charset="0"/>
              <a:buChar char="•"/>
            </a:pPr>
            <a:r>
              <a:rPr lang="en-US" sz="1600" dirty="0">
                <a:ea typeface="Cambria Math" pitchFamily="18" charset="0"/>
              </a:rPr>
              <a:t>To obtain</a:t>
            </a:r>
            <a:endParaRPr lang="en-IN" sz="1600" dirty="0"/>
          </a:p>
        </p:txBody>
      </p:sp>
      <p:graphicFrame>
        <p:nvGraphicFramePr>
          <p:cNvPr id="44" name="Object 43">
            <a:extLst>
              <a:ext uri="{FF2B5EF4-FFF2-40B4-BE49-F238E27FC236}">
                <a16:creationId xmlns:a16="http://schemas.microsoft.com/office/drawing/2014/main" id="{86EB4ED4-518C-4553-9D82-5830BFD4E06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17285291"/>
              </p:ext>
            </p:extLst>
          </p:nvPr>
        </p:nvGraphicFramePr>
        <p:xfrm>
          <a:off x="1710102" y="4044089"/>
          <a:ext cx="338667" cy="304800"/>
        </p:xfrm>
        <a:graphic>
          <a:graphicData uri="http://schemas.openxmlformats.org/presentationml/2006/ole">
            <mc:AlternateContent xmlns:mc="http://schemas.openxmlformats.org/markup-compatibility/2006">
              <mc:Choice xmlns:v="urn:schemas-microsoft-com:vml" Requires="v">
                <p:oleObj name="Equation" r:id="rId12" imgW="253800" imgH="228600" progId="Equation.DSMT4">
                  <p:embed/>
                </p:oleObj>
              </mc:Choice>
              <mc:Fallback>
                <p:oleObj name="Equation" r:id="rId12" imgW="253800" imgH="228600" progId="Equation.DSMT4">
                  <p:embed/>
                  <p:pic>
                    <p:nvPicPr>
                      <p:cNvPr id="13" name="Object 12">
                        <a:extLst>
                          <a:ext uri="{FF2B5EF4-FFF2-40B4-BE49-F238E27FC236}">
                            <a16:creationId xmlns:a16="http://schemas.microsoft.com/office/drawing/2014/main" id="{A084734A-B06E-4765-A687-DC14EB8C9246}"/>
                          </a:ext>
                        </a:extLst>
                      </p:cNvPr>
                      <p:cNvPicPr/>
                      <p:nvPr/>
                    </p:nvPicPr>
                    <p:blipFill>
                      <a:blip r:embed="rId13"/>
                      <a:stretch>
                        <a:fillRect/>
                      </a:stretch>
                    </p:blipFill>
                    <p:spPr>
                      <a:xfrm>
                        <a:off x="1710102" y="4044089"/>
                        <a:ext cx="338667" cy="304800"/>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65606076-A9EE-46C4-BA4C-79066C0865E4}"/>
              </a:ext>
            </a:extLst>
          </p:cNvPr>
          <p:cNvSpPr>
            <a:spLocks noGrp="1"/>
          </p:cNvSpPr>
          <p:nvPr>
            <p:ph idx="19"/>
          </p:nvPr>
        </p:nvSpPr>
        <p:spPr>
          <a:xfrm>
            <a:off x="1940564" y="4023459"/>
            <a:ext cx="6705600" cy="381000"/>
          </a:xfrm>
        </p:spPr>
        <p:txBody>
          <a:bodyPr/>
          <a:lstStyle/>
          <a:p>
            <a:r>
              <a:rPr lang="en-US" sz="1600" dirty="0">
                <a:ea typeface="Cambria Math" pitchFamily="18" charset="0"/>
              </a:rPr>
              <a:t>, an </a:t>
            </a:r>
            <a:r>
              <a:rPr lang="en-US" sz="1600" i="1" dirty="0">
                <a:ea typeface="Cambria Math" pitchFamily="18" charset="0"/>
              </a:rPr>
              <a:t>x</a:t>
            </a:r>
            <a:r>
              <a:rPr lang="en-US" sz="1600" dirty="0">
                <a:ea typeface="Cambria Math" pitchFamily="18" charset="0"/>
              </a:rPr>
              <a:t> must be chosen from two of the sums and a </a:t>
            </a:r>
            <a:r>
              <a:rPr lang="en-US" sz="1600" i="1" dirty="0">
                <a:ea typeface="Cambria Math" pitchFamily="18" charset="0"/>
              </a:rPr>
              <a:t>y</a:t>
            </a:r>
            <a:r>
              <a:rPr lang="en-US" sz="1600" dirty="0">
                <a:ea typeface="Cambria Math" pitchFamily="18" charset="0"/>
              </a:rPr>
              <a:t>  from the other. There are</a:t>
            </a:r>
            <a:endParaRPr lang="en-IN" sz="1600" dirty="0"/>
          </a:p>
        </p:txBody>
      </p:sp>
      <p:graphicFrame>
        <p:nvGraphicFramePr>
          <p:cNvPr id="37" name="Object 3">
            <a:extLst>
              <a:ext uri="{FF2B5EF4-FFF2-40B4-BE49-F238E27FC236}">
                <a16:creationId xmlns:a16="http://schemas.microsoft.com/office/drawing/2014/main" id="{5C8FCF7F-5045-47BB-8F27-71AC0D158F9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13223187"/>
              </p:ext>
            </p:extLst>
          </p:nvPr>
        </p:nvGraphicFramePr>
        <p:xfrm>
          <a:off x="931217" y="4307521"/>
          <a:ext cx="185878" cy="336552"/>
        </p:xfrm>
        <a:graphic>
          <a:graphicData uri="http://schemas.openxmlformats.org/presentationml/2006/ole">
            <mc:AlternateContent xmlns:mc="http://schemas.openxmlformats.org/markup-compatibility/2006">
              <mc:Choice xmlns:v="urn:schemas-microsoft-com:vml" Requires="v">
                <p:oleObj name="Equation" r:id="rId14" imgW="266400" imgH="482400" progId="Equation.DSMT4">
                  <p:embed/>
                </p:oleObj>
              </mc:Choice>
              <mc:Fallback>
                <p:oleObj name="Equation" r:id="rId14" imgW="266400" imgH="482400" progId="Equation.DSMT4">
                  <p:embed/>
                  <p:pic>
                    <p:nvPicPr>
                      <p:cNvPr id="10" name="Object 3">
                        <a:extLst>
                          <a:ext uri="{C183D7F6-B498-43B3-948B-1728B52AA6E4}">
                            <adec:decorative xmlns:adec="http://schemas.microsoft.com/office/drawing/2017/decorative" val="1"/>
                          </a:ext>
                        </a:extLst>
                      </p:cNvPr>
                      <p:cNvPicPr/>
                      <p:nvPr/>
                    </p:nvPicPr>
                    <p:blipFill>
                      <a:blip r:embed="rId15"/>
                      <a:stretch>
                        <a:fillRect/>
                      </a:stretch>
                    </p:blipFill>
                    <p:spPr>
                      <a:xfrm>
                        <a:off x="931217" y="4307521"/>
                        <a:ext cx="185878" cy="336552"/>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C8EB31CB-4F5E-4B0D-B044-D40BB063FE68}"/>
              </a:ext>
            </a:extLst>
          </p:cNvPr>
          <p:cNvSpPr>
            <a:spLocks noGrp="1"/>
          </p:cNvSpPr>
          <p:nvPr>
            <p:ph idx="20"/>
          </p:nvPr>
        </p:nvSpPr>
        <p:spPr>
          <a:xfrm>
            <a:off x="1061294" y="4284222"/>
            <a:ext cx="3886200" cy="381000"/>
          </a:xfrm>
        </p:spPr>
        <p:txBody>
          <a:bodyPr/>
          <a:lstStyle/>
          <a:p>
            <a:r>
              <a:rPr lang="en-US" sz="1600" dirty="0">
                <a:ea typeface="Cambria Math" pitchFamily="18" charset="0"/>
              </a:rPr>
              <a:t>ways to do this  and so the coefficient of</a:t>
            </a:r>
            <a:endParaRPr lang="en-US" sz="1600" dirty="0"/>
          </a:p>
        </p:txBody>
      </p:sp>
      <p:graphicFrame>
        <p:nvGraphicFramePr>
          <p:cNvPr id="45" name="Object 44">
            <a:extLst>
              <a:ext uri="{FF2B5EF4-FFF2-40B4-BE49-F238E27FC236}">
                <a16:creationId xmlns:a16="http://schemas.microsoft.com/office/drawing/2014/main" id="{42AB0A2E-D800-41CB-810C-024DC2AF2F6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37087048"/>
              </p:ext>
            </p:extLst>
          </p:nvPr>
        </p:nvGraphicFramePr>
        <p:xfrm>
          <a:off x="4482361" y="4275835"/>
          <a:ext cx="362316" cy="326085"/>
        </p:xfrm>
        <a:graphic>
          <a:graphicData uri="http://schemas.openxmlformats.org/presentationml/2006/ole">
            <mc:AlternateContent xmlns:mc="http://schemas.openxmlformats.org/markup-compatibility/2006">
              <mc:Choice xmlns:v="urn:schemas-microsoft-com:vml" Requires="v">
                <p:oleObj name="Equation" r:id="rId16" imgW="253800" imgH="228600" progId="Equation.DSMT4">
                  <p:embed/>
                </p:oleObj>
              </mc:Choice>
              <mc:Fallback>
                <p:oleObj name="Equation" r:id="rId16" imgW="253800" imgH="228600" progId="Equation.DSMT4">
                  <p:embed/>
                  <p:pic>
                    <p:nvPicPr>
                      <p:cNvPr id="0" name=""/>
                      <p:cNvPicPr/>
                      <p:nvPr/>
                    </p:nvPicPr>
                    <p:blipFill>
                      <a:blip r:embed="rId17"/>
                      <a:stretch>
                        <a:fillRect/>
                      </a:stretch>
                    </p:blipFill>
                    <p:spPr>
                      <a:xfrm>
                        <a:off x="4482361" y="4275835"/>
                        <a:ext cx="362316" cy="326085"/>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E73B89E1-13D7-4B09-AC2E-0202307EEC74}"/>
              </a:ext>
            </a:extLst>
          </p:cNvPr>
          <p:cNvSpPr>
            <a:spLocks noGrp="1"/>
          </p:cNvSpPr>
          <p:nvPr>
            <p:ph idx="21"/>
          </p:nvPr>
        </p:nvSpPr>
        <p:spPr>
          <a:xfrm>
            <a:off x="4777541" y="4283230"/>
            <a:ext cx="636494" cy="381000"/>
          </a:xfrm>
        </p:spPr>
        <p:txBody>
          <a:bodyPr/>
          <a:lstStyle/>
          <a:p>
            <a:r>
              <a:rPr lang="en-US" sz="1600" dirty="0">
                <a:ea typeface="Cambria Math" pitchFamily="18" charset="0"/>
              </a:rPr>
              <a:t>is 3.</a:t>
            </a:r>
            <a:endParaRPr lang="en-US" sz="1600" dirty="0"/>
          </a:p>
        </p:txBody>
      </p:sp>
      <p:sp>
        <p:nvSpPr>
          <p:cNvPr id="16" name="Content Placeholder 15">
            <a:extLst>
              <a:ext uri="{FF2B5EF4-FFF2-40B4-BE49-F238E27FC236}">
                <a16:creationId xmlns:a16="http://schemas.microsoft.com/office/drawing/2014/main" id="{0ADCE3CA-A058-440A-A72C-5B3903F85442}"/>
              </a:ext>
            </a:extLst>
          </p:cNvPr>
          <p:cNvSpPr>
            <a:spLocks noGrp="1"/>
          </p:cNvSpPr>
          <p:nvPr>
            <p:ph idx="22"/>
          </p:nvPr>
        </p:nvSpPr>
        <p:spPr>
          <a:xfrm>
            <a:off x="457200" y="4572140"/>
            <a:ext cx="1524000" cy="445994"/>
          </a:xfrm>
        </p:spPr>
        <p:txBody>
          <a:bodyPr/>
          <a:lstStyle/>
          <a:p>
            <a:r>
              <a:rPr lang="en-US" sz="1800" dirty="0">
                <a:ea typeface="Cambria Math" pitchFamily="18" charset="0"/>
              </a:rPr>
              <a:t>To obtain</a:t>
            </a:r>
            <a:endParaRPr lang="en-US" sz="1800" dirty="0"/>
          </a:p>
        </p:txBody>
      </p:sp>
      <p:graphicFrame>
        <p:nvGraphicFramePr>
          <p:cNvPr id="46" name="Object 45">
            <a:extLst>
              <a:ext uri="{FF2B5EF4-FFF2-40B4-BE49-F238E27FC236}">
                <a16:creationId xmlns:a16="http://schemas.microsoft.com/office/drawing/2014/main" id="{28B6BE55-F538-43AB-AD1C-CDBE1164C09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27617334"/>
              </p:ext>
            </p:extLst>
          </p:nvPr>
        </p:nvGraphicFramePr>
        <p:xfrm>
          <a:off x="1400962" y="4572000"/>
          <a:ext cx="368572" cy="349174"/>
        </p:xfrm>
        <a:graphic>
          <a:graphicData uri="http://schemas.openxmlformats.org/presentationml/2006/ole">
            <mc:AlternateContent xmlns:mc="http://schemas.openxmlformats.org/markup-compatibility/2006">
              <mc:Choice xmlns:v="urn:schemas-microsoft-com:vml" Requires="v">
                <p:oleObj name="Equation" r:id="rId18" imgW="241200" imgH="228600" progId="Equation.DSMT4">
                  <p:embed/>
                </p:oleObj>
              </mc:Choice>
              <mc:Fallback>
                <p:oleObj name="Equation" r:id="rId18" imgW="241200" imgH="228600" progId="Equation.DSMT4">
                  <p:embed/>
                  <p:pic>
                    <p:nvPicPr>
                      <p:cNvPr id="14" name="Object 13">
                        <a:extLst>
                          <a:ext uri="{FF2B5EF4-FFF2-40B4-BE49-F238E27FC236}">
                            <a16:creationId xmlns:a16="http://schemas.microsoft.com/office/drawing/2014/main" id="{66F1F0BC-B8A1-4677-8FB2-CE9F00792468}"/>
                          </a:ext>
                        </a:extLst>
                      </p:cNvPr>
                      <p:cNvPicPr/>
                      <p:nvPr/>
                    </p:nvPicPr>
                    <p:blipFill>
                      <a:blip r:embed="rId19"/>
                      <a:stretch>
                        <a:fillRect/>
                      </a:stretch>
                    </p:blipFill>
                    <p:spPr>
                      <a:xfrm>
                        <a:off x="1400962" y="4572000"/>
                        <a:ext cx="368572" cy="349174"/>
                      </a:xfrm>
                      <a:prstGeom prst="rect">
                        <a:avLst/>
                      </a:prstGeom>
                    </p:spPr>
                  </p:pic>
                </p:oleObj>
              </mc:Fallback>
            </mc:AlternateContent>
          </a:graphicData>
        </a:graphic>
      </p:graphicFrame>
      <p:sp>
        <p:nvSpPr>
          <p:cNvPr id="17" name="Content Placeholder 16">
            <a:extLst>
              <a:ext uri="{FF2B5EF4-FFF2-40B4-BE49-F238E27FC236}">
                <a16:creationId xmlns:a16="http://schemas.microsoft.com/office/drawing/2014/main" id="{BAEC37E9-BA0D-49DC-A30D-0CEBBAC60D22}"/>
              </a:ext>
            </a:extLst>
          </p:cNvPr>
          <p:cNvSpPr>
            <a:spLocks noGrp="1"/>
          </p:cNvSpPr>
          <p:nvPr>
            <p:ph idx="23"/>
          </p:nvPr>
        </p:nvSpPr>
        <p:spPr>
          <a:xfrm>
            <a:off x="1661716" y="4572000"/>
            <a:ext cx="7315200" cy="381000"/>
          </a:xfrm>
        </p:spPr>
        <p:txBody>
          <a:bodyPr/>
          <a:lstStyle/>
          <a:p>
            <a:r>
              <a:rPr lang="en-US" sz="1800" dirty="0">
                <a:ea typeface="Cambria Math" pitchFamily="18" charset="0"/>
              </a:rPr>
              <a:t>, an </a:t>
            </a:r>
            <a:r>
              <a:rPr lang="en-US" sz="1800" i="1" dirty="0">
                <a:ea typeface="Cambria Math" pitchFamily="18" charset="0"/>
              </a:rPr>
              <a:t>x</a:t>
            </a:r>
            <a:r>
              <a:rPr lang="en-US" sz="1800" dirty="0">
                <a:ea typeface="Cambria Math" pitchFamily="18" charset="0"/>
              </a:rPr>
              <a:t> must be chosen from  of the sums and a </a:t>
            </a:r>
            <a:r>
              <a:rPr lang="en-US" sz="1800" i="1" dirty="0">
                <a:ea typeface="Cambria Math" pitchFamily="18" charset="0"/>
              </a:rPr>
              <a:t>y</a:t>
            </a:r>
            <a:r>
              <a:rPr lang="en-US" sz="1800" dirty="0">
                <a:ea typeface="Cambria Math" pitchFamily="18" charset="0"/>
              </a:rPr>
              <a:t>  from the other two . There</a:t>
            </a:r>
            <a:endParaRPr lang="en-IN" sz="1800" dirty="0"/>
          </a:p>
        </p:txBody>
      </p:sp>
      <p:sp>
        <p:nvSpPr>
          <p:cNvPr id="18" name="Content Placeholder 17">
            <a:extLst>
              <a:ext uri="{FF2B5EF4-FFF2-40B4-BE49-F238E27FC236}">
                <a16:creationId xmlns:a16="http://schemas.microsoft.com/office/drawing/2014/main" id="{E287419D-DD78-4266-BB00-4D1C4190457A}"/>
              </a:ext>
            </a:extLst>
          </p:cNvPr>
          <p:cNvSpPr>
            <a:spLocks noGrp="1"/>
          </p:cNvSpPr>
          <p:nvPr>
            <p:ph idx="24"/>
          </p:nvPr>
        </p:nvSpPr>
        <p:spPr>
          <a:xfrm>
            <a:off x="457200" y="4842520"/>
            <a:ext cx="590906" cy="381000"/>
          </a:xfrm>
        </p:spPr>
        <p:txBody>
          <a:bodyPr/>
          <a:lstStyle/>
          <a:p>
            <a:r>
              <a:rPr lang="en-US" sz="1800" dirty="0"/>
              <a:t>are</a:t>
            </a:r>
            <a:endParaRPr lang="en-IN" sz="1800" dirty="0"/>
          </a:p>
        </p:txBody>
      </p:sp>
      <p:graphicFrame>
        <p:nvGraphicFramePr>
          <p:cNvPr id="52" name="Object 6">
            <a:extLst>
              <a:ext uri="{FF2B5EF4-FFF2-40B4-BE49-F238E27FC236}">
                <a16:creationId xmlns:a16="http://schemas.microsoft.com/office/drawing/2014/main" id="{DBE2398B-EFD2-49BC-B039-7AA3E6B85B4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80782316"/>
              </p:ext>
            </p:extLst>
          </p:nvPr>
        </p:nvGraphicFramePr>
        <p:xfrm>
          <a:off x="879475" y="4886325"/>
          <a:ext cx="187325" cy="336550"/>
        </p:xfrm>
        <a:graphic>
          <a:graphicData uri="http://schemas.openxmlformats.org/presentationml/2006/ole">
            <mc:AlternateContent xmlns:mc="http://schemas.openxmlformats.org/markup-compatibility/2006">
              <mc:Choice xmlns:v="urn:schemas-microsoft-com:vml" Requires="v">
                <p:oleObj name="Equation" r:id="rId20" imgW="266400" imgH="482400" progId="Equation.DSMT4">
                  <p:embed/>
                </p:oleObj>
              </mc:Choice>
              <mc:Fallback>
                <p:oleObj name="Equation" r:id="rId20" imgW="266400" imgH="482400" progId="Equation.DSMT4">
                  <p:embed/>
                  <p:pic>
                    <p:nvPicPr>
                      <p:cNvPr id="11" name="Object 6">
                        <a:extLst>
                          <a:ext uri="{C183D7F6-B498-43B3-948B-1728B52AA6E4}">
                            <adec:decorative xmlns:adec="http://schemas.microsoft.com/office/drawing/2017/decorative" val="1"/>
                          </a:ext>
                        </a:extLst>
                      </p:cNvPr>
                      <p:cNvPicPr/>
                      <p:nvPr/>
                    </p:nvPicPr>
                    <p:blipFill>
                      <a:blip r:embed="rId21"/>
                      <a:stretch>
                        <a:fillRect/>
                      </a:stretch>
                    </p:blipFill>
                    <p:spPr>
                      <a:xfrm>
                        <a:off x="879475" y="4886325"/>
                        <a:ext cx="187325" cy="336550"/>
                      </a:xfrm>
                      <a:prstGeom prst="rect">
                        <a:avLst/>
                      </a:prstGeom>
                    </p:spPr>
                  </p:pic>
                </p:oleObj>
              </mc:Fallback>
            </mc:AlternateContent>
          </a:graphicData>
        </a:graphic>
      </p:graphicFrame>
      <p:sp>
        <p:nvSpPr>
          <p:cNvPr id="19" name="Content Placeholder 18">
            <a:extLst>
              <a:ext uri="{FF2B5EF4-FFF2-40B4-BE49-F238E27FC236}">
                <a16:creationId xmlns:a16="http://schemas.microsoft.com/office/drawing/2014/main" id="{15299CCC-6E43-4C26-9A73-BBB0F2FB4BE1}"/>
              </a:ext>
            </a:extLst>
          </p:cNvPr>
          <p:cNvSpPr>
            <a:spLocks noGrp="1"/>
          </p:cNvSpPr>
          <p:nvPr>
            <p:ph idx="25"/>
          </p:nvPr>
        </p:nvSpPr>
        <p:spPr>
          <a:xfrm>
            <a:off x="977385" y="4834552"/>
            <a:ext cx="4397930" cy="381000"/>
          </a:xfrm>
        </p:spPr>
        <p:txBody>
          <a:bodyPr/>
          <a:lstStyle/>
          <a:p>
            <a:r>
              <a:rPr lang="en-US" sz="1800" dirty="0">
                <a:ea typeface="Cambria Math" pitchFamily="18" charset="0"/>
              </a:rPr>
              <a:t> ways to do this  and so the coefficient of</a:t>
            </a:r>
            <a:endParaRPr lang="en-IN" sz="1800" dirty="0"/>
          </a:p>
        </p:txBody>
      </p:sp>
      <p:graphicFrame>
        <p:nvGraphicFramePr>
          <p:cNvPr id="47" name="Object 46">
            <a:extLst>
              <a:ext uri="{FF2B5EF4-FFF2-40B4-BE49-F238E27FC236}">
                <a16:creationId xmlns:a16="http://schemas.microsoft.com/office/drawing/2014/main" id="{B6C1FFEF-08EF-479C-9B9D-3D2E92BF1A1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5071909"/>
              </p:ext>
            </p:extLst>
          </p:nvPr>
        </p:nvGraphicFramePr>
        <p:xfrm>
          <a:off x="4877176" y="4846362"/>
          <a:ext cx="347897" cy="329588"/>
        </p:xfrm>
        <a:graphic>
          <a:graphicData uri="http://schemas.openxmlformats.org/presentationml/2006/ole">
            <mc:AlternateContent xmlns:mc="http://schemas.openxmlformats.org/markup-compatibility/2006">
              <mc:Choice xmlns:v="urn:schemas-microsoft-com:vml" Requires="v">
                <p:oleObj name="Equation" r:id="rId22" imgW="241200" imgH="228600" progId="Equation.DSMT4">
                  <p:embed/>
                </p:oleObj>
              </mc:Choice>
              <mc:Fallback>
                <p:oleObj name="Equation" r:id="rId22" imgW="241200" imgH="228600" progId="Equation.DSMT4">
                  <p:embed/>
                  <p:pic>
                    <p:nvPicPr>
                      <p:cNvPr id="14" name="Object 13">
                        <a:extLst>
                          <a:ext uri="{FF2B5EF4-FFF2-40B4-BE49-F238E27FC236}">
                            <a16:creationId xmlns:a16="http://schemas.microsoft.com/office/drawing/2014/main" id="{66F1F0BC-B8A1-4677-8FB2-CE9F00792468}"/>
                          </a:ext>
                        </a:extLst>
                      </p:cNvPr>
                      <p:cNvPicPr/>
                      <p:nvPr/>
                    </p:nvPicPr>
                    <p:blipFill>
                      <a:blip r:embed="rId23"/>
                      <a:stretch>
                        <a:fillRect/>
                      </a:stretch>
                    </p:blipFill>
                    <p:spPr>
                      <a:xfrm>
                        <a:off x="4877176" y="4846362"/>
                        <a:ext cx="347897" cy="329588"/>
                      </a:xfrm>
                      <a:prstGeom prst="rect">
                        <a:avLst/>
                      </a:prstGeom>
                    </p:spPr>
                  </p:pic>
                </p:oleObj>
              </mc:Fallback>
            </mc:AlternateContent>
          </a:graphicData>
        </a:graphic>
      </p:graphicFrame>
      <p:sp>
        <p:nvSpPr>
          <p:cNvPr id="20" name="Content Placeholder 19">
            <a:extLst>
              <a:ext uri="{FF2B5EF4-FFF2-40B4-BE49-F238E27FC236}">
                <a16:creationId xmlns:a16="http://schemas.microsoft.com/office/drawing/2014/main" id="{709A1851-B064-47E8-8DE5-8DAFEE8C894D}"/>
              </a:ext>
            </a:extLst>
          </p:cNvPr>
          <p:cNvSpPr>
            <a:spLocks noGrp="1"/>
          </p:cNvSpPr>
          <p:nvPr>
            <p:ph idx="26"/>
          </p:nvPr>
        </p:nvSpPr>
        <p:spPr>
          <a:xfrm>
            <a:off x="5155684" y="4829330"/>
            <a:ext cx="838200" cy="381000"/>
          </a:xfrm>
        </p:spPr>
        <p:txBody>
          <a:bodyPr/>
          <a:lstStyle/>
          <a:p>
            <a:r>
              <a:rPr lang="en-US" sz="1800" dirty="0">
                <a:ea typeface="Cambria Math" pitchFamily="18" charset="0"/>
              </a:rPr>
              <a:t>is 3.</a:t>
            </a:r>
            <a:endParaRPr lang="en-IN" sz="1800" dirty="0"/>
          </a:p>
        </p:txBody>
      </p:sp>
      <p:sp>
        <p:nvSpPr>
          <p:cNvPr id="21" name="Content Placeholder 20">
            <a:extLst>
              <a:ext uri="{FF2B5EF4-FFF2-40B4-BE49-F238E27FC236}">
                <a16:creationId xmlns:a16="http://schemas.microsoft.com/office/drawing/2014/main" id="{383A0E2B-A4F0-4CBB-978E-8ACD3614D84C}"/>
              </a:ext>
            </a:extLst>
          </p:cNvPr>
          <p:cNvSpPr>
            <a:spLocks noGrp="1"/>
          </p:cNvSpPr>
          <p:nvPr>
            <p:ph idx="27"/>
          </p:nvPr>
        </p:nvSpPr>
        <p:spPr>
          <a:xfrm>
            <a:off x="457200" y="5105400"/>
            <a:ext cx="1219200" cy="381000"/>
          </a:xfrm>
        </p:spPr>
        <p:txBody>
          <a:bodyPr/>
          <a:lstStyle/>
          <a:p>
            <a:r>
              <a:rPr lang="en-US" sz="1800" dirty="0">
                <a:ea typeface="Cambria Math" pitchFamily="18" charset="0"/>
              </a:rPr>
              <a:t>To obtain</a:t>
            </a:r>
            <a:endParaRPr lang="en-IN" sz="1800" dirty="0"/>
          </a:p>
        </p:txBody>
      </p:sp>
      <p:graphicFrame>
        <p:nvGraphicFramePr>
          <p:cNvPr id="48" name="Object 47">
            <a:extLst>
              <a:ext uri="{FF2B5EF4-FFF2-40B4-BE49-F238E27FC236}">
                <a16:creationId xmlns:a16="http://schemas.microsoft.com/office/drawing/2014/main" id="{C6CFA01D-5CE0-4E8C-87AB-4247F88A5B5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85485841"/>
              </p:ext>
            </p:extLst>
          </p:nvPr>
        </p:nvGraphicFramePr>
        <p:xfrm>
          <a:off x="1411311" y="5119378"/>
          <a:ext cx="250164" cy="346381"/>
        </p:xfrm>
        <a:graphic>
          <a:graphicData uri="http://schemas.openxmlformats.org/presentationml/2006/ole">
            <mc:AlternateContent xmlns:mc="http://schemas.openxmlformats.org/markup-compatibility/2006">
              <mc:Choice xmlns:v="urn:schemas-microsoft-com:vml" Requires="v">
                <p:oleObj name="Equation" r:id="rId24" imgW="164880" imgH="228600" progId="Equation.DSMT4">
                  <p:embed/>
                </p:oleObj>
              </mc:Choice>
              <mc:Fallback>
                <p:oleObj name="Equation" r:id="rId24" imgW="164880" imgH="228600" progId="Equation.DSMT4">
                  <p:embed/>
                  <p:pic>
                    <p:nvPicPr>
                      <p:cNvPr id="0" name=""/>
                      <p:cNvPicPr/>
                      <p:nvPr/>
                    </p:nvPicPr>
                    <p:blipFill>
                      <a:blip r:embed="rId25"/>
                      <a:stretch>
                        <a:fillRect/>
                      </a:stretch>
                    </p:blipFill>
                    <p:spPr>
                      <a:xfrm>
                        <a:off x="1411311" y="5119378"/>
                        <a:ext cx="250164" cy="346381"/>
                      </a:xfrm>
                      <a:prstGeom prst="rect">
                        <a:avLst/>
                      </a:prstGeom>
                    </p:spPr>
                  </p:pic>
                </p:oleObj>
              </mc:Fallback>
            </mc:AlternateContent>
          </a:graphicData>
        </a:graphic>
      </p:graphicFrame>
      <p:sp>
        <p:nvSpPr>
          <p:cNvPr id="22" name="Content Placeholder 21">
            <a:extLst>
              <a:ext uri="{FF2B5EF4-FFF2-40B4-BE49-F238E27FC236}">
                <a16:creationId xmlns:a16="http://schemas.microsoft.com/office/drawing/2014/main" id="{73159B20-C67D-455E-93DA-27D71A963C3E}"/>
              </a:ext>
            </a:extLst>
          </p:cNvPr>
          <p:cNvSpPr>
            <a:spLocks noGrp="1"/>
          </p:cNvSpPr>
          <p:nvPr>
            <p:ph idx="28"/>
          </p:nvPr>
        </p:nvSpPr>
        <p:spPr>
          <a:xfrm>
            <a:off x="1536393" y="5094428"/>
            <a:ext cx="7391400" cy="381000"/>
          </a:xfrm>
        </p:spPr>
        <p:txBody>
          <a:bodyPr/>
          <a:lstStyle/>
          <a:p>
            <a:r>
              <a:rPr lang="en-US" sz="1800" baseline="30000" dirty="0">
                <a:ea typeface="Cambria Math" pitchFamily="18" charset="0"/>
              </a:rPr>
              <a:t> </a:t>
            </a:r>
            <a:r>
              <a:rPr lang="en-US" sz="1800" dirty="0">
                <a:ea typeface="Cambria Math" pitchFamily="18" charset="0"/>
              </a:rPr>
              <a:t>, a </a:t>
            </a:r>
            <a:r>
              <a:rPr lang="en-US" sz="1800" i="1" dirty="0">
                <a:ea typeface="Cambria Math" pitchFamily="18" charset="0"/>
              </a:rPr>
              <a:t>y</a:t>
            </a:r>
            <a:r>
              <a:rPr lang="en-US" sz="1800" dirty="0">
                <a:ea typeface="Cambria Math" pitchFamily="18" charset="0"/>
              </a:rPr>
              <a:t> must be chosen from each of the sums. There is only one way to do this.</a:t>
            </a:r>
            <a:endParaRPr lang="en-IN" sz="1800" dirty="0"/>
          </a:p>
        </p:txBody>
      </p:sp>
      <p:sp>
        <p:nvSpPr>
          <p:cNvPr id="23" name="Content Placeholder 22">
            <a:extLst>
              <a:ext uri="{FF2B5EF4-FFF2-40B4-BE49-F238E27FC236}">
                <a16:creationId xmlns:a16="http://schemas.microsoft.com/office/drawing/2014/main" id="{14BF4A14-BE3C-4AF1-A8E2-77614113E05E}"/>
              </a:ext>
            </a:extLst>
          </p:cNvPr>
          <p:cNvSpPr>
            <a:spLocks noGrp="1"/>
          </p:cNvSpPr>
          <p:nvPr>
            <p:ph idx="29"/>
          </p:nvPr>
        </p:nvSpPr>
        <p:spPr>
          <a:xfrm>
            <a:off x="457200" y="5410008"/>
            <a:ext cx="2495906" cy="381000"/>
          </a:xfrm>
        </p:spPr>
        <p:txBody>
          <a:bodyPr/>
          <a:lstStyle/>
          <a:p>
            <a:r>
              <a:rPr lang="en-US" sz="1800" dirty="0">
                <a:ea typeface="Cambria Math" pitchFamily="18" charset="0"/>
              </a:rPr>
              <a:t>So, the coefficient of</a:t>
            </a:r>
            <a:endParaRPr lang="en-IN" sz="1800" dirty="0"/>
          </a:p>
        </p:txBody>
      </p:sp>
      <p:graphicFrame>
        <p:nvGraphicFramePr>
          <p:cNvPr id="49" name="Object 48">
            <a:extLst>
              <a:ext uri="{FF2B5EF4-FFF2-40B4-BE49-F238E27FC236}">
                <a16:creationId xmlns:a16="http://schemas.microsoft.com/office/drawing/2014/main" id="{52FA2BF3-16F3-4B29-B98E-E2BE6068A7C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72887488"/>
              </p:ext>
            </p:extLst>
          </p:nvPr>
        </p:nvGraphicFramePr>
        <p:xfrm>
          <a:off x="2498077" y="5402286"/>
          <a:ext cx="246896" cy="342466"/>
        </p:xfrm>
        <a:graphic>
          <a:graphicData uri="http://schemas.openxmlformats.org/presentationml/2006/ole">
            <mc:AlternateContent xmlns:mc="http://schemas.openxmlformats.org/markup-compatibility/2006">
              <mc:Choice xmlns:v="urn:schemas-microsoft-com:vml" Requires="v">
                <p:oleObj name="Equation" r:id="rId26" imgW="164880" imgH="228600" progId="Equation.DSMT4">
                  <p:embed/>
                </p:oleObj>
              </mc:Choice>
              <mc:Fallback>
                <p:oleObj name="Equation" r:id="rId26" imgW="164880" imgH="228600" progId="Equation.DSMT4">
                  <p:embed/>
                  <p:pic>
                    <p:nvPicPr>
                      <p:cNvPr id="0" name=""/>
                      <p:cNvPicPr/>
                      <p:nvPr/>
                    </p:nvPicPr>
                    <p:blipFill>
                      <a:blip r:embed="rId27"/>
                      <a:stretch>
                        <a:fillRect/>
                      </a:stretch>
                    </p:blipFill>
                    <p:spPr>
                      <a:xfrm>
                        <a:off x="2498077" y="5402286"/>
                        <a:ext cx="246896" cy="342466"/>
                      </a:xfrm>
                      <a:prstGeom prst="rect">
                        <a:avLst/>
                      </a:prstGeom>
                    </p:spPr>
                  </p:pic>
                </p:oleObj>
              </mc:Fallback>
            </mc:AlternateContent>
          </a:graphicData>
        </a:graphic>
      </p:graphicFrame>
      <p:sp>
        <p:nvSpPr>
          <p:cNvPr id="24" name="Content Placeholder 23">
            <a:extLst>
              <a:ext uri="{FF2B5EF4-FFF2-40B4-BE49-F238E27FC236}">
                <a16:creationId xmlns:a16="http://schemas.microsoft.com/office/drawing/2014/main" id="{06F6C9EA-FD82-4A86-A236-60F1AF299AE2}"/>
              </a:ext>
            </a:extLst>
          </p:cNvPr>
          <p:cNvSpPr>
            <a:spLocks noGrp="1"/>
          </p:cNvSpPr>
          <p:nvPr>
            <p:ph idx="30"/>
          </p:nvPr>
        </p:nvSpPr>
        <p:spPr>
          <a:xfrm>
            <a:off x="2615586" y="5394599"/>
            <a:ext cx="743306" cy="381000"/>
          </a:xfrm>
        </p:spPr>
        <p:txBody>
          <a:bodyPr/>
          <a:lstStyle/>
          <a:p>
            <a:r>
              <a:rPr lang="en-US" sz="1800" dirty="0">
                <a:ea typeface="Cambria Math" pitchFamily="18" charset="0"/>
              </a:rPr>
              <a:t> is 1.</a:t>
            </a:r>
            <a:endParaRPr lang="en-IN" sz="1800" dirty="0"/>
          </a:p>
        </p:txBody>
      </p:sp>
      <p:sp>
        <p:nvSpPr>
          <p:cNvPr id="25" name="Content Placeholder 24">
            <a:extLst>
              <a:ext uri="{FF2B5EF4-FFF2-40B4-BE49-F238E27FC236}">
                <a16:creationId xmlns:a16="http://schemas.microsoft.com/office/drawing/2014/main" id="{BAA27BB9-387D-417D-B5D9-5B0BD17413B3}"/>
              </a:ext>
            </a:extLst>
          </p:cNvPr>
          <p:cNvSpPr>
            <a:spLocks noGrp="1"/>
          </p:cNvSpPr>
          <p:nvPr>
            <p:ph idx="31"/>
          </p:nvPr>
        </p:nvSpPr>
        <p:spPr>
          <a:xfrm>
            <a:off x="439737" y="5680132"/>
            <a:ext cx="5619394" cy="381000"/>
          </a:xfrm>
        </p:spPr>
        <p:txBody>
          <a:bodyPr/>
          <a:lstStyle/>
          <a:p>
            <a:r>
              <a:rPr lang="en-US" sz="2000" dirty="0"/>
              <a:t>We have used a counting argument to show that</a:t>
            </a:r>
            <a:endParaRPr lang="en-IN" sz="2000" dirty="0"/>
          </a:p>
        </p:txBody>
      </p:sp>
      <p:graphicFrame>
        <p:nvGraphicFramePr>
          <p:cNvPr id="51" name="Object 50">
            <a:extLst>
              <a:ext uri="{FF2B5EF4-FFF2-40B4-BE49-F238E27FC236}">
                <a16:creationId xmlns:a16="http://schemas.microsoft.com/office/drawing/2014/main" id="{BBBFE7A0-512F-464B-8B61-C701F763704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5195752"/>
              </p:ext>
            </p:extLst>
          </p:nvPr>
        </p:nvGraphicFramePr>
        <p:xfrm>
          <a:off x="5565775" y="5651500"/>
          <a:ext cx="3176588" cy="430213"/>
        </p:xfrm>
        <a:graphic>
          <a:graphicData uri="http://schemas.openxmlformats.org/presentationml/2006/ole">
            <mc:AlternateContent xmlns:mc="http://schemas.openxmlformats.org/markup-compatibility/2006">
              <mc:Choice xmlns:v="urn:schemas-microsoft-com:vml" Requires="v">
                <p:oleObj name="Equation" r:id="rId28" imgW="2057400" imgH="279360" progId="Equation.DSMT4">
                  <p:embed/>
                </p:oleObj>
              </mc:Choice>
              <mc:Fallback>
                <p:oleObj name="Equation" r:id="rId28" imgW="2057400" imgH="279360" progId="Equation.DSMT4">
                  <p:embed/>
                  <p:pic>
                    <p:nvPicPr>
                      <p:cNvPr id="16" name="Object 15">
                        <a:extLst>
                          <a:ext uri="{FF2B5EF4-FFF2-40B4-BE49-F238E27FC236}">
                            <a16:creationId xmlns:a16="http://schemas.microsoft.com/office/drawing/2014/main" id="{FF4E2688-DD8F-4967-A0FD-3437A8E6BE5A}"/>
                          </a:ext>
                        </a:extLst>
                      </p:cNvPr>
                      <p:cNvPicPr/>
                      <p:nvPr/>
                    </p:nvPicPr>
                    <p:blipFill>
                      <a:blip r:embed="rId29"/>
                      <a:stretch>
                        <a:fillRect/>
                      </a:stretch>
                    </p:blipFill>
                    <p:spPr>
                      <a:xfrm>
                        <a:off x="5565775" y="5651500"/>
                        <a:ext cx="3176588" cy="430213"/>
                      </a:xfrm>
                      <a:prstGeom prst="rect">
                        <a:avLst/>
                      </a:prstGeom>
                    </p:spPr>
                  </p:pic>
                </p:oleObj>
              </mc:Fallback>
            </mc:AlternateContent>
          </a:graphicData>
        </a:graphic>
      </p:graphicFrame>
      <p:sp>
        <p:nvSpPr>
          <p:cNvPr id="26" name="Content Placeholder 25">
            <a:extLst>
              <a:ext uri="{FF2B5EF4-FFF2-40B4-BE49-F238E27FC236}">
                <a16:creationId xmlns:a16="http://schemas.microsoft.com/office/drawing/2014/main" id="{85E38C2C-B9FA-42D1-85E4-8A9D94D5E8EC}"/>
              </a:ext>
            </a:extLst>
          </p:cNvPr>
          <p:cNvSpPr>
            <a:spLocks noGrp="1"/>
          </p:cNvSpPr>
          <p:nvPr>
            <p:ph idx="32"/>
          </p:nvPr>
        </p:nvSpPr>
        <p:spPr>
          <a:xfrm>
            <a:off x="439737" y="5976441"/>
            <a:ext cx="8519716" cy="657563"/>
          </a:xfrm>
        </p:spPr>
        <p:txBody>
          <a:bodyPr/>
          <a:lstStyle/>
          <a:p>
            <a:r>
              <a:rPr lang="en-US" sz="2000" dirty="0">
                <a:ea typeface="Cambria Math" pitchFamily="18" charset="0"/>
              </a:rPr>
              <a:t>Next we present the binomial theorem gives the coefficients of the terms in the expansion of</a:t>
            </a:r>
            <a:endParaRPr lang="en-IN" sz="2000" dirty="0"/>
          </a:p>
        </p:txBody>
      </p:sp>
      <p:graphicFrame>
        <p:nvGraphicFramePr>
          <p:cNvPr id="50" name="Object 49">
            <a:extLst>
              <a:ext uri="{FF2B5EF4-FFF2-40B4-BE49-F238E27FC236}">
                <a16:creationId xmlns:a16="http://schemas.microsoft.com/office/drawing/2014/main" id="{46FFD032-1CC3-4A9E-9B18-E5A119DFA25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8213028"/>
              </p:ext>
            </p:extLst>
          </p:nvPr>
        </p:nvGraphicFramePr>
        <p:xfrm>
          <a:off x="1879435" y="6279088"/>
          <a:ext cx="840874" cy="402157"/>
        </p:xfrm>
        <a:graphic>
          <a:graphicData uri="http://schemas.openxmlformats.org/presentationml/2006/ole">
            <mc:AlternateContent xmlns:mc="http://schemas.openxmlformats.org/markup-compatibility/2006">
              <mc:Choice xmlns:v="urn:schemas-microsoft-com:vml" Requires="v">
                <p:oleObj name="Equation" r:id="rId30" imgW="583920" imgH="279360" progId="Equation.DSMT4">
                  <p:embed/>
                </p:oleObj>
              </mc:Choice>
              <mc:Fallback>
                <p:oleObj name="Equation" r:id="rId30" imgW="583920" imgH="279360" progId="Equation.DSMT4">
                  <p:embed/>
                  <p:pic>
                    <p:nvPicPr>
                      <p:cNvPr id="15" name="Object 14">
                        <a:extLst>
                          <a:ext uri="{FF2B5EF4-FFF2-40B4-BE49-F238E27FC236}">
                            <a16:creationId xmlns:a16="http://schemas.microsoft.com/office/drawing/2014/main" id="{0168A855-49E1-4017-9AF7-09AAD4A9F9FE}"/>
                          </a:ext>
                        </a:extLst>
                      </p:cNvPr>
                      <p:cNvPicPr/>
                      <p:nvPr/>
                    </p:nvPicPr>
                    <p:blipFill>
                      <a:blip r:embed="rId31"/>
                      <a:stretch>
                        <a:fillRect/>
                      </a:stretch>
                    </p:blipFill>
                    <p:spPr>
                      <a:xfrm>
                        <a:off x="1879435" y="6279088"/>
                        <a:ext cx="840874" cy="402157"/>
                      </a:xfrm>
                      <a:prstGeom prst="rect">
                        <a:avLst/>
                      </a:prstGeom>
                    </p:spPr>
                  </p:pic>
                </p:oleObj>
              </mc:Fallback>
            </mc:AlternateContent>
          </a:graphicData>
        </a:graphic>
      </p:graphicFrame>
      <p:sp>
        <p:nvSpPr>
          <p:cNvPr id="36" name="Slide Number Placeholder 5">
            <a:extLst>
              <a:ext uri="{FF2B5EF4-FFF2-40B4-BE49-F238E27FC236}">
                <a16:creationId xmlns:a16="http://schemas.microsoft.com/office/drawing/2014/main" id="{21753DAD-E0A7-420E-959E-FF3A59D3DA9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45</a:t>
            </a:fld>
            <a:endParaRPr lang="en-US" dirty="0">
              <a:solidFill>
                <a:schemeClr val="bg1"/>
              </a:solidFill>
            </a:endParaRPr>
          </a:p>
        </p:txBody>
      </p:sp>
    </p:spTree>
    <p:extLst>
      <p:ext uri="{BB962C8B-B14F-4D97-AF65-F5344CB8AC3E}">
        <p14:creationId xmlns:p14="http://schemas.microsoft.com/office/powerpoint/2010/main" val="37200154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39AF6-FC9B-402C-9811-EBD537FC5D58}"/>
              </a:ext>
            </a:extLst>
          </p:cNvPr>
          <p:cNvSpPr>
            <a:spLocks noGrp="1"/>
          </p:cNvSpPr>
          <p:nvPr>
            <p:ph type="title"/>
          </p:nvPr>
        </p:nvSpPr>
        <p:spPr/>
        <p:txBody>
          <a:bodyPr/>
          <a:lstStyle/>
          <a:p>
            <a:r>
              <a:rPr lang="en-US" dirty="0"/>
              <a:t>Binomial Theorem</a:t>
            </a:r>
            <a:endParaRPr lang="en-IN" dirty="0"/>
          </a:p>
        </p:txBody>
      </p:sp>
      <p:sp>
        <p:nvSpPr>
          <p:cNvPr id="3" name="Content Placeholder 2">
            <a:extLst>
              <a:ext uri="{FF2B5EF4-FFF2-40B4-BE49-F238E27FC236}">
                <a16:creationId xmlns:a16="http://schemas.microsoft.com/office/drawing/2014/main" id="{2E8488DE-78F4-4648-9836-F10BFF55586E}"/>
              </a:ext>
            </a:extLst>
          </p:cNvPr>
          <p:cNvSpPr>
            <a:spLocks noGrp="1"/>
          </p:cNvSpPr>
          <p:nvPr>
            <p:ph idx="1"/>
          </p:nvPr>
        </p:nvSpPr>
        <p:spPr>
          <a:xfrm>
            <a:off x="457200" y="1295400"/>
            <a:ext cx="8153400" cy="914400"/>
          </a:xfrm>
        </p:spPr>
        <p:txBody>
          <a:bodyPr/>
          <a:lstStyle/>
          <a:p>
            <a:r>
              <a:rPr lang="en-US" sz="3200" b="1" dirty="0"/>
              <a:t>Binomial Theorem</a:t>
            </a:r>
            <a:r>
              <a:rPr lang="en-US" sz="3200" dirty="0"/>
              <a:t>: Let </a:t>
            </a:r>
            <a:r>
              <a:rPr lang="en-US" sz="3200" i="1" dirty="0"/>
              <a:t>x</a:t>
            </a:r>
            <a:r>
              <a:rPr lang="en-US" sz="3200" dirty="0"/>
              <a:t> and </a:t>
            </a:r>
            <a:r>
              <a:rPr lang="en-US" sz="3200" i="1" dirty="0"/>
              <a:t>y</a:t>
            </a:r>
            <a:r>
              <a:rPr lang="en-US" sz="3200" dirty="0"/>
              <a:t> be variables, and </a:t>
            </a:r>
            <a:r>
              <a:rPr lang="en-US" sz="3200" i="1" dirty="0"/>
              <a:t>n</a:t>
            </a:r>
            <a:r>
              <a:rPr lang="en-US" sz="3200" dirty="0"/>
              <a:t> a nonnegative integer. Then:</a:t>
            </a:r>
          </a:p>
        </p:txBody>
      </p:sp>
      <p:graphicFrame>
        <p:nvGraphicFramePr>
          <p:cNvPr id="16" name="Object 3">
            <a:extLst>
              <a:ext uri="{FF2B5EF4-FFF2-40B4-BE49-F238E27FC236}">
                <a16:creationId xmlns:a16="http://schemas.microsoft.com/office/drawing/2014/main" id="{F33C3536-3190-47BD-B161-0EB5E61772B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6398714"/>
              </p:ext>
            </p:extLst>
          </p:nvPr>
        </p:nvGraphicFramePr>
        <p:xfrm>
          <a:off x="952500" y="2403475"/>
          <a:ext cx="7239000" cy="803275"/>
        </p:xfrm>
        <a:graphic>
          <a:graphicData uri="http://schemas.openxmlformats.org/presentationml/2006/ole">
            <mc:AlternateContent xmlns:mc="http://schemas.openxmlformats.org/markup-compatibility/2006">
              <mc:Choice xmlns:v="urn:schemas-microsoft-com:vml" Requires="v">
                <p:oleObj name="Equation" r:id="rId2" imgW="4330440" imgH="482400" progId="Equation.DSMT4">
                  <p:embed/>
                </p:oleObj>
              </mc:Choice>
              <mc:Fallback>
                <p:oleObj name="Equation" r:id="rId2" imgW="4330440" imgH="482400" progId="Equation.DSMT4">
                  <p:embed/>
                  <p:pic>
                    <p:nvPicPr>
                      <p:cNvPr id="10" name="Object 3">
                        <a:extLst>
                          <a:ext uri="{C183D7F6-B498-43B3-948B-1728B52AA6E4}">
                            <adec:decorative xmlns:adec="http://schemas.microsoft.com/office/drawing/2017/decorative" val="1"/>
                          </a:ext>
                        </a:extLst>
                      </p:cNvPr>
                      <p:cNvPicPr/>
                      <p:nvPr/>
                    </p:nvPicPr>
                    <p:blipFill>
                      <a:blip r:embed="rId3"/>
                      <a:stretch>
                        <a:fillRect/>
                      </a:stretch>
                    </p:blipFill>
                    <p:spPr>
                      <a:xfrm>
                        <a:off x="952500" y="2403475"/>
                        <a:ext cx="7239000" cy="803275"/>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12C6A74-471E-4062-B2D3-0C51FF36A024}"/>
              </a:ext>
            </a:extLst>
          </p:cNvPr>
          <p:cNvSpPr>
            <a:spLocks noGrp="1"/>
          </p:cNvSpPr>
          <p:nvPr>
            <p:ph idx="10"/>
          </p:nvPr>
        </p:nvSpPr>
        <p:spPr>
          <a:xfrm>
            <a:off x="457200" y="3276600"/>
            <a:ext cx="7924800" cy="1295401"/>
          </a:xfrm>
        </p:spPr>
        <p:txBody>
          <a:bodyPr/>
          <a:lstStyle/>
          <a:p>
            <a:r>
              <a:rPr lang="en-US" sz="3200" b="1" dirty="0"/>
              <a:t>Proof</a:t>
            </a:r>
            <a:r>
              <a:rPr lang="en-US" sz="3200" dirty="0"/>
              <a:t>: We use combinatorial reasoning . The terms in the expansion of</a:t>
            </a:r>
            <a:endParaRPr lang="en-IN" sz="3200" dirty="0"/>
          </a:p>
        </p:txBody>
      </p:sp>
      <p:graphicFrame>
        <p:nvGraphicFramePr>
          <p:cNvPr id="24" name="Object 23">
            <a:extLst>
              <a:ext uri="{FF2B5EF4-FFF2-40B4-BE49-F238E27FC236}">
                <a16:creationId xmlns:a16="http://schemas.microsoft.com/office/drawing/2014/main" id="{1AE629E7-AE60-4B05-87EE-188EDB3B933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95736304"/>
              </p:ext>
            </p:extLst>
          </p:nvPr>
        </p:nvGraphicFramePr>
        <p:xfrm>
          <a:off x="4820250" y="3710603"/>
          <a:ext cx="1282300" cy="671682"/>
        </p:xfrm>
        <a:graphic>
          <a:graphicData uri="http://schemas.openxmlformats.org/presentationml/2006/ole">
            <mc:AlternateContent xmlns:mc="http://schemas.openxmlformats.org/markup-compatibility/2006">
              <mc:Choice xmlns:v="urn:schemas-microsoft-com:vml" Requires="v">
                <p:oleObj name="Equation" r:id="rId4" imgW="533160" imgH="279360" progId="Equation.DSMT4">
                  <p:embed/>
                </p:oleObj>
              </mc:Choice>
              <mc:Fallback>
                <p:oleObj name="Equation" r:id="rId4" imgW="533160" imgH="279360" progId="Equation.DSMT4">
                  <p:embed/>
                  <p:pic>
                    <p:nvPicPr>
                      <p:cNvPr id="6" name="Object 5">
                        <a:extLst>
                          <a:ext uri="{FF2B5EF4-FFF2-40B4-BE49-F238E27FC236}">
                            <a16:creationId xmlns:a16="http://schemas.microsoft.com/office/drawing/2014/main" id="{E376BB19-0019-4B2F-A18B-8B3EE51A19E3}"/>
                          </a:ext>
                        </a:extLst>
                      </p:cNvPr>
                      <p:cNvPicPr/>
                      <p:nvPr/>
                    </p:nvPicPr>
                    <p:blipFill>
                      <a:blip r:embed="rId5"/>
                      <a:stretch>
                        <a:fillRect/>
                      </a:stretch>
                    </p:blipFill>
                    <p:spPr>
                      <a:xfrm>
                        <a:off x="4820250" y="3710603"/>
                        <a:ext cx="1282300" cy="67168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587C53C4-EC22-4B5B-BA1F-56658F342C96}"/>
              </a:ext>
            </a:extLst>
          </p:cNvPr>
          <p:cNvSpPr>
            <a:spLocks noGrp="1"/>
          </p:cNvSpPr>
          <p:nvPr>
            <p:ph idx="11"/>
          </p:nvPr>
        </p:nvSpPr>
        <p:spPr>
          <a:xfrm>
            <a:off x="5981700" y="3779996"/>
            <a:ext cx="2857500" cy="715329"/>
          </a:xfrm>
        </p:spPr>
        <p:txBody>
          <a:bodyPr/>
          <a:lstStyle/>
          <a:p>
            <a:r>
              <a:rPr lang="en-US" sz="3200" dirty="0"/>
              <a:t>are of the form</a:t>
            </a:r>
            <a:endParaRPr lang="en-IN" sz="3200" dirty="0"/>
          </a:p>
        </p:txBody>
      </p:sp>
      <p:graphicFrame>
        <p:nvGraphicFramePr>
          <p:cNvPr id="17" name="Object 16">
            <a:extLst>
              <a:ext uri="{FF2B5EF4-FFF2-40B4-BE49-F238E27FC236}">
                <a16:creationId xmlns:a16="http://schemas.microsoft.com/office/drawing/2014/main" id="{0BBBCAE7-78E2-4806-BF7D-F14655B3322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33020407"/>
              </p:ext>
            </p:extLst>
          </p:nvPr>
        </p:nvGraphicFramePr>
        <p:xfrm>
          <a:off x="487981" y="4221417"/>
          <a:ext cx="1063101" cy="617284"/>
        </p:xfrm>
        <a:graphic>
          <a:graphicData uri="http://schemas.openxmlformats.org/presentationml/2006/ole">
            <mc:AlternateContent xmlns:mc="http://schemas.openxmlformats.org/markup-compatibility/2006">
              <mc:Choice xmlns:v="urn:schemas-microsoft-com:vml" Requires="v">
                <p:oleObj name="Equation" r:id="rId6" imgW="393480" imgH="228600" progId="Equation.DSMT4">
                  <p:embed/>
                </p:oleObj>
              </mc:Choice>
              <mc:Fallback>
                <p:oleObj name="Equation" r:id="rId6" imgW="393480" imgH="228600" progId="Equation.DSMT4">
                  <p:embed/>
                  <p:pic>
                    <p:nvPicPr>
                      <p:cNvPr id="6" name="Object 5">
                        <a:extLst>
                          <a:ext uri="{FF2B5EF4-FFF2-40B4-BE49-F238E27FC236}">
                            <a16:creationId xmlns:a16="http://schemas.microsoft.com/office/drawing/2014/main" id="{3BFE5F90-B303-43E3-A3A2-E72DEFA133D6}"/>
                          </a:ext>
                        </a:extLst>
                      </p:cNvPr>
                      <p:cNvPicPr/>
                      <p:nvPr/>
                    </p:nvPicPr>
                    <p:blipFill>
                      <a:blip r:embed="rId7"/>
                      <a:stretch>
                        <a:fillRect/>
                      </a:stretch>
                    </p:blipFill>
                    <p:spPr>
                      <a:xfrm>
                        <a:off x="487981" y="4221417"/>
                        <a:ext cx="1063101" cy="617284"/>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0F9DF63C-06B7-4871-91F5-615C66027CBE}"/>
              </a:ext>
            </a:extLst>
          </p:cNvPr>
          <p:cNvSpPr>
            <a:spLocks noGrp="1"/>
          </p:cNvSpPr>
          <p:nvPr>
            <p:ph idx="12"/>
          </p:nvPr>
        </p:nvSpPr>
        <p:spPr>
          <a:xfrm>
            <a:off x="1428750" y="4267430"/>
            <a:ext cx="1371600" cy="533401"/>
          </a:xfrm>
        </p:spPr>
        <p:txBody>
          <a:bodyPr/>
          <a:lstStyle/>
          <a:p>
            <a:r>
              <a:rPr lang="en-US" sz="3200" dirty="0"/>
              <a:t>for </a:t>
            </a:r>
            <a:r>
              <a:rPr lang="en-US" sz="3200" i="1" dirty="0"/>
              <a:t>j</a:t>
            </a:r>
            <a:r>
              <a:rPr lang="en-US" sz="3200" dirty="0"/>
              <a:t> =</a:t>
            </a:r>
            <a:endParaRPr lang="en-IN" sz="3200" dirty="0"/>
          </a:p>
        </p:txBody>
      </p:sp>
      <p:graphicFrame>
        <p:nvGraphicFramePr>
          <p:cNvPr id="19" name="Object 18">
            <a:extLst>
              <a:ext uri="{FF2B5EF4-FFF2-40B4-BE49-F238E27FC236}">
                <a16:creationId xmlns:a16="http://schemas.microsoft.com/office/drawing/2014/main" id="{54F137BB-ACAD-4BEB-9A05-8BF238B0BC6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46647028"/>
              </p:ext>
            </p:extLst>
          </p:nvPr>
        </p:nvGraphicFramePr>
        <p:xfrm>
          <a:off x="2520019" y="4369196"/>
          <a:ext cx="1670981" cy="441391"/>
        </p:xfrm>
        <a:graphic>
          <a:graphicData uri="http://schemas.openxmlformats.org/presentationml/2006/ole">
            <mc:AlternateContent xmlns:mc="http://schemas.openxmlformats.org/markup-compatibility/2006">
              <mc:Choice xmlns:v="urn:schemas-microsoft-com:vml" Requires="v">
                <p:oleObj name="Equation" r:id="rId8" imgW="672840" imgH="177480" progId="Equation.DSMT4">
                  <p:embed/>
                </p:oleObj>
              </mc:Choice>
              <mc:Fallback>
                <p:oleObj name="Equation" r:id="rId8" imgW="672840" imgH="177480" progId="Equation.DSMT4">
                  <p:embed/>
                  <p:pic>
                    <p:nvPicPr>
                      <p:cNvPr id="7" name="Object 6">
                        <a:extLst>
                          <a:ext uri="{FF2B5EF4-FFF2-40B4-BE49-F238E27FC236}">
                            <a16:creationId xmlns:a16="http://schemas.microsoft.com/office/drawing/2014/main" id="{5EB99EB3-17F7-4003-A9A6-0F3F60927D47}"/>
                          </a:ext>
                        </a:extLst>
                      </p:cNvPr>
                      <p:cNvPicPr/>
                      <p:nvPr/>
                    </p:nvPicPr>
                    <p:blipFill>
                      <a:blip r:embed="rId9"/>
                      <a:stretch>
                        <a:fillRect/>
                      </a:stretch>
                    </p:blipFill>
                    <p:spPr>
                      <a:xfrm>
                        <a:off x="2520019" y="4369196"/>
                        <a:ext cx="1670981" cy="441391"/>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52F681E8-C2B5-41C3-86D0-50E8D1BE2AAA}"/>
              </a:ext>
            </a:extLst>
          </p:cNvPr>
          <p:cNvSpPr>
            <a:spLocks noGrp="1"/>
          </p:cNvSpPr>
          <p:nvPr>
            <p:ph idx="13"/>
          </p:nvPr>
        </p:nvSpPr>
        <p:spPr>
          <a:xfrm>
            <a:off x="4078287" y="4256302"/>
            <a:ext cx="3429000" cy="533401"/>
          </a:xfrm>
        </p:spPr>
        <p:txBody>
          <a:bodyPr/>
          <a:lstStyle/>
          <a:p>
            <a:r>
              <a:rPr lang="en-US" sz="3200" dirty="0"/>
              <a:t>To form the term</a:t>
            </a:r>
            <a:endParaRPr lang="en-IN" sz="3200" dirty="0"/>
          </a:p>
        </p:txBody>
      </p:sp>
      <p:graphicFrame>
        <p:nvGraphicFramePr>
          <p:cNvPr id="18" name="Object 17">
            <a:extLst>
              <a:ext uri="{FF2B5EF4-FFF2-40B4-BE49-F238E27FC236}">
                <a16:creationId xmlns:a16="http://schemas.microsoft.com/office/drawing/2014/main" id="{45C08379-0C0F-4CB5-BFAB-BED5DFF865D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94475987"/>
              </p:ext>
            </p:extLst>
          </p:nvPr>
        </p:nvGraphicFramePr>
        <p:xfrm>
          <a:off x="7051937" y="4247144"/>
          <a:ext cx="986901" cy="573039"/>
        </p:xfrm>
        <a:graphic>
          <a:graphicData uri="http://schemas.openxmlformats.org/presentationml/2006/ole">
            <mc:AlternateContent xmlns:mc="http://schemas.openxmlformats.org/markup-compatibility/2006">
              <mc:Choice xmlns:v="urn:schemas-microsoft-com:vml" Requires="v">
                <p:oleObj name="Equation" r:id="rId10" imgW="393480" imgH="228600" progId="Equation.DSMT4">
                  <p:embed/>
                </p:oleObj>
              </mc:Choice>
              <mc:Fallback>
                <p:oleObj name="Equation" r:id="rId10" imgW="393480" imgH="228600" progId="Equation.DSMT4">
                  <p:embed/>
                  <p:pic>
                    <p:nvPicPr>
                      <p:cNvPr id="6" name="Object 5">
                        <a:extLst>
                          <a:ext uri="{FF2B5EF4-FFF2-40B4-BE49-F238E27FC236}">
                            <a16:creationId xmlns:a16="http://schemas.microsoft.com/office/drawing/2014/main" id="{3BFE5F90-B303-43E3-A3A2-E72DEFA133D6}"/>
                          </a:ext>
                        </a:extLst>
                      </p:cNvPr>
                      <p:cNvPicPr/>
                      <p:nvPr/>
                    </p:nvPicPr>
                    <p:blipFill>
                      <a:blip r:embed="rId11"/>
                      <a:stretch>
                        <a:fillRect/>
                      </a:stretch>
                    </p:blipFill>
                    <p:spPr>
                      <a:xfrm>
                        <a:off x="7051937" y="4247144"/>
                        <a:ext cx="986901" cy="573039"/>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A1FBB3CB-B4EC-46B6-AB32-085A7B673A35}"/>
              </a:ext>
            </a:extLst>
          </p:cNvPr>
          <p:cNvSpPr>
            <a:spLocks noGrp="1"/>
          </p:cNvSpPr>
          <p:nvPr>
            <p:ph idx="14"/>
          </p:nvPr>
        </p:nvSpPr>
        <p:spPr>
          <a:xfrm>
            <a:off x="7793637" y="4228864"/>
            <a:ext cx="685800" cy="609599"/>
          </a:xfrm>
        </p:spPr>
        <p:txBody>
          <a:bodyPr/>
          <a:lstStyle/>
          <a:p>
            <a:r>
              <a:rPr lang="en-US" sz="3200" dirty="0"/>
              <a:t>, it</a:t>
            </a:r>
            <a:endParaRPr lang="en-IN" sz="3200" dirty="0"/>
          </a:p>
        </p:txBody>
      </p:sp>
      <p:sp>
        <p:nvSpPr>
          <p:cNvPr id="9" name="Content Placeholder 8">
            <a:extLst>
              <a:ext uri="{FF2B5EF4-FFF2-40B4-BE49-F238E27FC236}">
                <a16:creationId xmlns:a16="http://schemas.microsoft.com/office/drawing/2014/main" id="{3C4C9706-6F02-41BF-9E50-2F14158037C9}"/>
              </a:ext>
            </a:extLst>
          </p:cNvPr>
          <p:cNvSpPr>
            <a:spLocks noGrp="1"/>
          </p:cNvSpPr>
          <p:nvPr>
            <p:ph idx="15"/>
          </p:nvPr>
        </p:nvSpPr>
        <p:spPr>
          <a:xfrm>
            <a:off x="457200" y="4724400"/>
            <a:ext cx="8229600" cy="1066800"/>
          </a:xfrm>
        </p:spPr>
        <p:txBody>
          <a:bodyPr/>
          <a:lstStyle/>
          <a:p>
            <a:r>
              <a:rPr lang="en-US" sz="3200" dirty="0"/>
              <a:t>is necessary to choose  </a:t>
            </a:r>
            <a:r>
              <a:rPr lang="en-US" sz="3200" i="1" dirty="0"/>
              <a:t>n</a:t>
            </a:r>
            <a:r>
              <a:rPr lang="en-US" sz="3200" dirty="0">
                <a:ea typeface="Cambria Math"/>
              </a:rPr>
              <a:t>−</a:t>
            </a:r>
            <a:r>
              <a:rPr lang="en-US" sz="3200" i="1" dirty="0"/>
              <a:t>j</a:t>
            </a:r>
            <a:r>
              <a:rPr lang="en-US" sz="3200" dirty="0"/>
              <a:t>  </a:t>
            </a:r>
            <a:r>
              <a:rPr lang="en-US" sz="3200" i="1" dirty="0" err="1"/>
              <a:t>x</a:t>
            </a:r>
            <a:r>
              <a:rPr lang="en-US" sz="3200" dirty="0" err="1"/>
              <a:t>s</a:t>
            </a:r>
            <a:r>
              <a:rPr lang="en-US" sz="3200" dirty="0"/>
              <a:t> from the </a:t>
            </a:r>
            <a:r>
              <a:rPr lang="en-US" sz="3200" i="1" dirty="0"/>
              <a:t>n</a:t>
            </a:r>
            <a:r>
              <a:rPr lang="en-US" sz="3200" dirty="0"/>
              <a:t> sums. Therefore,  the coefficient of</a:t>
            </a:r>
            <a:endParaRPr lang="en-IN" sz="3200" dirty="0"/>
          </a:p>
        </p:txBody>
      </p:sp>
      <p:graphicFrame>
        <p:nvGraphicFramePr>
          <p:cNvPr id="20" name="Object 19">
            <a:extLst>
              <a:ext uri="{FF2B5EF4-FFF2-40B4-BE49-F238E27FC236}">
                <a16:creationId xmlns:a16="http://schemas.microsoft.com/office/drawing/2014/main" id="{5004640B-F2FB-45DB-8E86-596312D202E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18863093"/>
              </p:ext>
            </p:extLst>
          </p:nvPr>
        </p:nvGraphicFramePr>
        <p:xfrm>
          <a:off x="5309834" y="5205233"/>
          <a:ext cx="1343732" cy="608699"/>
        </p:xfrm>
        <a:graphic>
          <a:graphicData uri="http://schemas.openxmlformats.org/presentationml/2006/ole">
            <mc:AlternateContent xmlns:mc="http://schemas.openxmlformats.org/markup-compatibility/2006">
              <mc:Choice xmlns:v="urn:schemas-microsoft-com:vml" Requires="v">
                <p:oleObj name="Equation" r:id="rId12" imgW="533160" imgH="241200" progId="Equation.DSMT4">
                  <p:embed/>
                </p:oleObj>
              </mc:Choice>
              <mc:Fallback>
                <p:oleObj name="Equation" r:id="rId12" imgW="533160" imgH="241200" progId="Equation.DSMT4">
                  <p:embed/>
                  <p:pic>
                    <p:nvPicPr>
                      <p:cNvPr id="0" name=""/>
                      <p:cNvPicPr/>
                      <p:nvPr/>
                    </p:nvPicPr>
                    <p:blipFill>
                      <a:blip r:embed="rId13"/>
                      <a:stretch>
                        <a:fillRect/>
                      </a:stretch>
                    </p:blipFill>
                    <p:spPr>
                      <a:xfrm>
                        <a:off x="5309834" y="5205233"/>
                        <a:ext cx="1343732" cy="608699"/>
                      </a:xfrm>
                      <a:prstGeom prst="rect">
                        <a:avLst/>
                      </a:prstGeom>
                    </p:spPr>
                  </p:pic>
                </p:oleObj>
              </mc:Fallback>
            </mc:AlternateContent>
          </a:graphicData>
        </a:graphic>
      </p:graphicFrame>
      <p:graphicFrame>
        <p:nvGraphicFramePr>
          <p:cNvPr id="21" name="Object 5">
            <a:extLst>
              <a:ext uri="{FF2B5EF4-FFF2-40B4-BE49-F238E27FC236}">
                <a16:creationId xmlns:a16="http://schemas.microsoft.com/office/drawing/2014/main" id="{016C6747-4ADE-4FE4-9802-CB0C42E1A7E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06483107"/>
              </p:ext>
            </p:extLst>
          </p:nvPr>
        </p:nvGraphicFramePr>
        <p:xfrm>
          <a:off x="6659563" y="5199063"/>
          <a:ext cx="784225" cy="803275"/>
        </p:xfrm>
        <a:graphic>
          <a:graphicData uri="http://schemas.openxmlformats.org/presentationml/2006/ole">
            <mc:AlternateContent xmlns:mc="http://schemas.openxmlformats.org/markup-compatibility/2006">
              <mc:Choice xmlns:v="urn:schemas-microsoft-com:vml" Requires="v">
                <p:oleObj name="Equation" r:id="rId14" imgW="469800" imgH="482400" progId="Equation.DSMT4">
                  <p:embed/>
                </p:oleObj>
              </mc:Choice>
              <mc:Fallback>
                <p:oleObj name="Equation" r:id="rId14" imgW="469800" imgH="482400" progId="Equation.DSMT4">
                  <p:embed/>
                  <p:pic>
                    <p:nvPicPr>
                      <p:cNvPr id="8" name="Object 5">
                        <a:extLst>
                          <a:ext uri="{C183D7F6-B498-43B3-948B-1728B52AA6E4}">
                            <adec:decorative xmlns:adec="http://schemas.microsoft.com/office/drawing/2017/decorative" val="1"/>
                          </a:ext>
                        </a:extLst>
                      </p:cNvPr>
                      <p:cNvPicPr/>
                      <p:nvPr/>
                    </p:nvPicPr>
                    <p:blipFill>
                      <a:blip r:embed="rId15"/>
                      <a:stretch>
                        <a:fillRect/>
                      </a:stretch>
                    </p:blipFill>
                    <p:spPr>
                      <a:xfrm>
                        <a:off x="6659563" y="5199063"/>
                        <a:ext cx="784225" cy="803275"/>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3072F6C1-4B9A-440A-823E-E7C434D32DF2}"/>
              </a:ext>
            </a:extLst>
          </p:cNvPr>
          <p:cNvSpPr>
            <a:spLocks noGrp="1"/>
          </p:cNvSpPr>
          <p:nvPr>
            <p:ph idx="16"/>
          </p:nvPr>
        </p:nvSpPr>
        <p:spPr>
          <a:xfrm>
            <a:off x="457200" y="5791200"/>
            <a:ext cx="2743200" cy="533400"/>
          </a:xfrm>
        </p:spPr>
        <p:txBody>
          <a:bodyPr/>
          <a:lstStyle/>
          <a:p>
            <a:r>
              <a:rPr lang="en-US" sz="3200" dirty="0"/>
              <a:t>which equals</a:t>
            </a:r>
          </a:p>
        </p:txBody>
      </p:sp>
      <p:graphicFrame>
        <p:nvGraphicFramePr>
          <p:cNvPr id="22" name="Object 7">
            <a:extLst>
              <a:ext uri="{FF2B5EF4-FFF2-40B4-BE49-F238E27FC236}">
                <a16:creationId xmlns:a16="http://schemas.microsoft.com/office/drawing/2014/main" id="{667C9460-BACB-4C56-B3E5-003E0E371B8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59380620"/>
              </p:ext>
            </p:extLst>
          </p:nvPr>
        </p:nvGraphicFramePr>
        <p:xfrm>
          <a:off x="2784785" y="5689759"/>
          <a:ext cx="530225" cy="803275"/>
        </p:xfrm>
        <a:graphic>
          <a:graphicData uri="http://schemas.openxmlformats.org/presentationml/2006/ole">
            <mc:AlternateContent xmlns:mc="http://schemas.openxmlformats.org/markup-compatibility/2006">
              <mc:Choice xmlns:v="urn:schemas-microsoft-com:vml" Requires="v">
                <p:oleObj name="Equation" r:id="rId16" imgW="317160" imgH="482400" progId="Equation.DSMT4">
                  <p:embed/>
                </p:oleObj>
              </mc:Choice>
              <mc:Fallback>
                <p:oleObj name="Equation" r:id="rId16" imgW="317160" imgH="482400" progId="Equation.DSMT4">
                  <p:embed/>
                  <p:pic>
                    <p:nvPicPr>
                      <p:cNvPr id="9" name="Object 7">
                        <a:extLst>
                          <a:ext uri="{C183D7F6-B498-43B3-948B-1728B52AA6E4}">
                            <adec:decorative xmlns:adec="http://schemas.microsoft.com/office/drawing/2017/decorative" val="1"/>
                          </a:ext>
                        </a:extLst>
                      </p:cNvPr>
                      <p:cNvPicPr/>
                      <p:nvPr/>
                    </p:nvPicPr>
                    <p:blipFill>
                      <a:blip r:embed="rId17"/>
                      <a:stretch>
                        <a:fillRect/>
                      </a:stretch>
                    </p:blipFill>
                    <p:spPr>
                      <a:xfrm>
                        <a:off x="2784785" y="5689759"/>
                        <a:ext cx="530225" cy="803275"/>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A771CFB6-AA76-4CC8-A077-3B7D99B53AD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46</a:t>
            </a:fld>
            <a:endParaRPr lang="en-US" dirty="0">
              <a:solidFill>
                <a:schemeClr val="bg1"/>
              </a:solidFill>
            </a:endParaRPr>
          </a:p>
        </p:txBody>
      </p:sp>
    </p:spTree>
    <p:extLst>
      <p:ext uri="{BB962C8B-B14F-4D97-AF65-F5344CB8AC3E}">
        <p14:creationId xmlns:p14="http://schemas.microsoft.com/office/powerpoint/2010/main" val="9711106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39AF6-FC9B-402C-9811-EBD537FC5D58}"/>
              </a:ext>
            </a:extLst>
          </p:cNvPr>
          <p:cNvSpPr>
            <a:spLocks noGrp="1"/>
          </p:cNvSpPr>
          <p:nvPr>
            <p:ph type="title"/>
          </p:nvPr>
        </p:nvSpPr>
        <p:spPr/>
        <p:txBody>
          <a:bodyPr/>
          <a:lstStyle/>
          <a:p>
            <a:r>
              <a:rPr lang="en-US" dirty="0"/>
              <a:t>Using the Binomial Theorem</a:t>
            </a:r>
            <a:endParaRPr lang="en-IN" dirty="0"/>
          </a:p>
        </p:txBody>
      </p:sp>
      <p:sp>
        <p:nvSpPr>
          <p:cNvPr id="3" name="Content Placeholder 2">
            <a:extLst>
              <a:ext uri="{FF2B5EF4-FFF2-40B4-BE49-F238E27FC236}">
                <a16:creationId xmlns:a16="http://schemas.microsoft.com/office/drawing/2014/main" id="{2E8488DE-78F4-4648-9836-F10BFF55586E}"/>
              </a:ext>
            </a:extLst>
          </p:cNvPr>
          <p:cNvSpPr>
            <a:spLocks noGrp="1"/>
          </p:cNvSpPr>
          <p:nvPr>
            <p:ph idx="1"/>
          </p:nvPr>
        </p:nvSpPr>
        <p:spPr>
          <a:xfrm>
            <a:off x="457200" y="1295400"/>
            <a:ext cx="6172200" cy="658813"/>
          </a:xfrm>
        </p:spPr>
        <p:txBody>
          <a:bodyPr/>
          <a:lstStyle/>
          <a:p>
            <a:r>
              <a:rPr lang="en-US" sz="3200" b="1" dirty="0"/>
              <a:t>Example</a:t>
            </a:r>
            <a:r>
              <a:rPr lang="en-US" sz="3200" dirty="0"/>
              <a:t>: What is the coefficient of</a:t>
            </a:r>
          </a:p>
        </p:txBody>
      </p:sp>
      <p:graphicFrame>
        <p:nvGraphicFramePr>
          <p:cNvPr id="19" name="Object 18">
            <a:extLst>
              <a:ext uri="{FF2B5EF4-FFF2-40B4-BE49-F238E27FC236}">
                <a16:creationId xmlns:a16="http://schemas.microsoft.com/office/drawing/2014/main" id="{4D7D0E21-F679-465A-AA67-B64DCDF4DD4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24255669"/>
              </p:ext>
            </p:extLst>
          </p:nvPr>
        </p:nvGraphicFramePr>
        <p:xfrm>
          <a:off x="6400800" y="1261110"/>
          <a:ext cx="1054100" cy="632460"/>
        </p:xfrm>
        <a:graphic>
          <a:graphicData uri="http://schemas.openxmlformats.org/presentationml/2006/ole">
            <mc:AlternateContent xmlns:mc="http://schemas.openxmlformats.org/markup-compatibility/2006">
              <mc:Choice xmlns:v="urn:schemas-microsoft-com:vml" Requires="v">
                <p:oleObj name="Equation" r:id="rId2" imgW="380880" imgH="228600" progId="Equation.DSMT4">
                  <p:embed/>
                </p:oleObj>
              </mc:Choice>
              <mc:Fallback>
                <p:oleObj name="Equation" r:id="rId2" imgW="380880" imgH="228600" progId="Equation.DSMT4">
                  <p:embed/>
                  <p:pic>
                    <p:nvPicPr>
                      <p:cNvPr id="5" name="Object 4">
                        <a:extLst>
                          <a:ext uri="{FF2B5EF4-FFF2-40B4-BE49-F238E27FC236}">
                            <a16:creationId xmlns:a16="http://schemas.microsoft.com/office/drawing/2014/main" id="{951CEC24-46CB-4B7E-8DD4-3A5E589B550D}"/>
                          </a:ext>
                        </a:extLst>
                      </p:cNvPr>
                      <p:cNvPicPr/>
                      <p:nvPr/>
                    </p:nvPicPr>
                    <p:blipFill>
                      <a:blip r:embed="rId3"/>
                      <a:stretch>
                        <a:fillRect/>
                      </a:stretch>
                    </p:blipFill>
                    <p:spPr>
                      <a:xfrm>
                        <a:off x="6400800" y="1261110"/>
                        <a:ext cx="1054100" cy="63246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12C6A74-471E-4062-B2D3-0C51FF36A024}"/>
              </a:ext>
            </a:extLst>
          </p:cNvPr>
          <p:cNvSpPr>
            <a:spLocks noGrp="1"/>
          </p:cNvSpPr>
          <p:nvPr>
            <p:ph idx="10"/>
          </p:nvPr>
        </p:nvSpPr>
        <p:spPr>
          <a:xfrm>
            <a:off x="7378700" y="1295400"/>
            <a:ext cx="1295400" cy="495300"/>
          </a:xfrm>
        </p:spPr>
        <p:txBody>
          <a:bodyPr/>
          <a:lstStyle/>
          <a:p>
            <a:r>
              <a:rPr lang="en-US" sz="3200" dirty="0"/>
              <a:t>in the</a:t>
            </a:r>
            <a:endParaRPr lang="en-IN" sz="3200" dirty="0"/>
          </a:p>
        </p:txBody>
      </p:sp>
      <p:sp>
        <p:nvSpPr>
          <p:cNvPr id="5" name="Content Placeholder 4">
            <a:extLst>
              <a:ext uri="{FF2B5EF4-FFF2-40B4-BE49-F238E27FC236}">
                <a16:creationId xmlns:a16="http://schemas.microsoft.com/office/drawing/2014/main" id="{587C53C4-EC22-4B5B-BA1F-56658F342C96}"/>
              </a:ext>
            </a:extLst>
          </p:cNvPr>
          <p:cNvSpPr>
            <a:spLocks noGrp="1"/>
          </p:cNvSpPr>
          <p:nvPr>
            <p:ph idx="11"/>
          </p:nvPr>
        </p:nvSpPr>
        <p:spPr>
          <a:xfrm>
            <a:off x="453934" y="1799271"/>
            <a:ext cx="2857500" cy="715329"/>
          </a:xfrm>
        </p:spPr>
        <p:txBody>
          <a:bodyPr/>
          <a:lstStyle/>
          <a:p>
            <a:r>
              <a:rPr lang="en-US" sz="3200" dirty="0"/>
              <a:t>expansion of</a:t>
            </a:r>
            <a:endParaRPr lang="en-IN" sz="3200" dirty="0"/>
          </a:p>
        </p:txBody>
      </p:sp>
      <p:graphicFrame>
        <p:nvGraphicFramePr>
          <p:cNvPr id="20" name="Object 19">
            <a:extLst>
              <a:ext uri="{FF2B5EF4-FFF2-40B4-BE49-F238E27FC236}">
                <a16:creationId xmlns:a16="http://schemas.microsoft.com/office/drawing/2014/main" id="{D226E75D-C8FA-4B46-8696-01C2B98EE61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77811526"/>
              </p:ext>
            </p:extLst>
          </p:nvPr>
        </p:nvGraphicFramePr>
        <p:xfrm>
          <a:off x="2667000" y="1752600"/>
          <a:ext cx="1963882" cy="685800"/>
        </p:xfrm>
        <a:graphic>
          <a:graphicData uri="http://schemas.openxmlformats.org/presentationml/2006/ole">
            <mc:AlternateContent xmlns:mc="http://schemas.openxmlformats.org/markup-compatibility/2006">
              <mc:Choice xmlns:v="urn:schemas-microsoft-com:vml" Requires="v">
                <p:oleObj name="Equation" r:id="rId4" imgW="799920" imgH="279360" progId="Equation.DSMT4">
                  <p:embed/>
                </p:oleObj>
              </mc:Choice>
              <mc:Fallback>
                <p:oleObj name="Equation" r:id="rId4" imgW="799920" imgH="279360" progId="Equation.DSMT4">
                  <p:embed/>
                  <p:pic>
                    <p:nvPicPr>
                      <p:cNvPr id="6" name="Object 5">
                        <a:extLst>
                          <a:ext uri="{FF2B5EF4-FFF2-40B4-BE49-F238E27FC236}">
                            <a16:creationId xmlns:a16="http://schemas.microsoft.com/office/drawing/2014/main" id="{697E700B-53DC-4050-8BB3-E5BA1323818A}"/>
                          </a:ext>
                        </a:extLst>
                      </p:cNvPr>
                      <p:cNvPicPr/>
                      <p:nvPr/>
                    </p:nvPicPr>
                    <p:blipFill>
                      <a:blip r:embed="rId5"/>
                      <a:stretch>
                        <a:fillRect/>
                      </a:stretch>
                    </p:blipFill>
                    <p:spPr>
                      <a:xfrm>
                        <a:off x="2667000" y="1752600"/>
                        <a:ext cx="1963882" cy="6858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0F9DF63C-06B7-4871-91F5-615C66027CBE}"/>
              </a:ext>
            </a:extLst>
          </p:cNvPr>
          <p:cNvSpPr>
            <a:spLocks noGrp="1"/>
          </p:cNvSpPr>
          <p:nvPr>
            <p:ph idx="12"/>
          </p:nvPr>
        </p:nvSpPr>
        <p:spPr>
          <a:xfrm>
            <a:off x="453934" y="2514600"/>
            <a:ext cx="6270716" cy="533401"/>
          </a:xfrm>
        </p:spPr>
        <p:txBody>
          <a:bodyPr/>
          <a:lstStyle/>
          <a:p>
            <a:r>
              <a:rPr lang="en-US" sz="3200" b="1" dirty="0"/>
              <a:t>Solution</a:t>
            </a:r>
            <a:r>
              <a:rPr lang="en-US" sz="3200" dirty="0"/>
              <a:t>: We view the expression as</a:t>
            </a:r>
            <a:endParaRPr lang="en-IN" sz="3200" dirty="0"/>
          </a:p>
        </p:txBody>
      </p:sp>
      <p:graphicFrame>
        <p:nvGraphicFramePr>
          <p:cNvPr id="21" name="Object 20">
            <a:extLst>
              <a:ext uri="{FF2B5EF4-FFF2-40B4-BE49-F238E27FC236}">
                <a16:creationId xmlns:a16="http://schemas.microsoft.com/office/drawing/2014/main" id="{13557B57-8E4C-4E70-998F-669AAEB4CDE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637861"/>
              </p:ext>
            </p:extLst>
          </p:nvPr>
        </p:nvGraphicFramePr>
        <p:xfrm>
          <a:off x="6592949" y="2438400"/>
          <a:ext cx="2221512" cy="672300"/>
        </p:xfrm>
        <a:graphic>
          <a:graphicData uri="http://schemas.openxmlformats.org/presentationml/2006/ole">
            <mc:AlternateContent xmlns:mc="http://schemas.openxmlformats.org/markup-compatibility/2006">
              <mc:Choice xmlns:v="urn:schemas-microsoft-com:vml" Requires="v">
                <p:oleObj name="Equation" r:id="rId6" imgW="965160" imgH="291960" progId="Equation.DSMT4">
                  <p:embed/>
                </p:oleObj>
              </mc:Choice>
              <mc:Fallback>
                <p:oleObj name="Equation" r:id="rId6" imgW="965160" imgH="291960" progId="Equation.DSMT4">
                  <p:embed/>
                  <p:pic>
                    <p:nvPicPr>
                      <p:cNvPr id="8" name="Object 7">
                        <a:extLst>
                          <a:ext uri="{FF2B5EF4-FFF2-40B4-BE49-F238E27FC236}">
                            <a16:creationId xmlns:a16="http://schemas.microsoft.com/office/drawing/2014/main" id="{EE87A36A-CEBC-4D82-8941-2D0FA77BA75B}"/>
                          </a:ext>
                        </a:extLst>
                      </p:cNvPr>
                      <p:cNvPicPr/>
                      <p:nvPr/>
                    </p:nvPicPr>
                    <p:blipFill>
                      <a:blip r:embed="rId7"/>
                      <a:stretch>
                        <a:fillRect/>
                      </a:stretch>
                    </p:blipFill>
                    <p:spPr>
                      <a:xfrm>
                        <a:off x="6592949" y="2438400"/>
                        <a:ext cx="2221512" cy="6723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52F681E8-C2B5-41C3-86D0-50E8D1BE2AAA}"/>
              </a:ext>
            </a:extLst>
          </p:cNvPr>
          <p:cNvSpPr>
            <a:spLocks noGrp="1"/>
          </p:cNvSpPr>
          <p:nvPr>
            <p:ph idx="13"/>
          </p:nvPr>
        </p:nvSpPr>
        <p:spPr>
          <a:xfrm>
            <a:off x="453934" y="2971800"/>
            <a:ext cx="8229600" cy="533401"/>
          </a:xfrm>
        </p:spPr>
        <p:txBody>
          <a:bodyPr/>
          <a:lstStyle/>
          <a:p>
            <a:r>
              <a:rPr lang="en-US" sz="3200" dirty="0"/>
              <a:t>By the binomial theorem</a:t>
            </a:r>
            <a:endParaRPr lang="en-IN" sz="3200" dirty="0"/>
          </a:p>
        </p:txBody>
      </p:sp>
      <p:graphicFrame>
        <p:nvGraphicFramePr>
          <p:cNvPr id="17" name="Object 3">
            <a:extLst>
              <a:ext uri="{FF2B5EF4-FFF2-40B4-BE49-F238E27FC236}">
                <a16:creationId xmlns:a16="http://schemas.microsoft.com/office/drawing/2014/main" id="{D248ADEF-B25D-4979-A9E6-0FE5D470916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50903939"/>
              </p:ext>
            </p:extLst>
          </p:nvPr>
        </p:nvGraphicFramePr>
        <p:xfrm>
          <a:off x="2617788" y="3678238"/>
          <a:ext cx="3905250" cy="804862"/>
        </p:xfrm>
        <a:graphic>
          <a:graphicData uri="http://schemas.openxmlformats.org/presentationml/2006/ole">
            <mc:AlternateContent xmlns:mc="http://schemas.openxmlformats.org/markup-compatibility/2006">
              <mc:Choice xmlns:v="urn:schemas-microsoft-com:vml" Requires="v">
                <p:oleObj name="Equation" r:id="rId8" imgW="2336760" imgH="482400" progId="Equation.DSMT4">
                  <p:embed/>
                </p:oleObj>
              </mc:Choice>
              <mc:Fallback>
                <p:oleObj name="Equation" r:id="rId8" imgW="2336760" imgH="482400" progId="Equation.DSMT4">
                  <p:embed/>
                  <p:pic>
                    <p:nvPicPr>
                      <p:cNvPr id="11" name="Object 3">
                        <a:extLst>
                          <a:ext uri="{C183D7F6-B498-43B3-948B-1728B52AA6E4}">
                            <adec:decorative xmlns:adec="http://schemas.microsoft.com/office/drawing/2017/decorative" val="1"/>
                          </a:ext>
                        </a:extLst>
                      </p:cNvPr>
                      <p:cNvPicPr/>
                      <p:nvPr/>
                    </p:nvPicPr>
                    <p:blipFill>
                      <a:blip r:embed="rId9"/>
                      <a:stretch>
                        <a:fillRect/>
                      </a:stretch>
                    </p:blipFill>
                    <p:spPr>
                      <a:xfrm>
                        <a:off x="2617788" y="3678238"/>
                        <a:ext cx="3905250" cy="804862"/>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A1FBB3CB-B4EC-46B6-AB32-085A7B673A35}"/>
              </a:ext>
            </a:extLst>
          </p:cNvPr>
          <p:cNvSpPr>
            <a:spLocks noGrp="1"/>
          </p:cNvSpPr>
          <p:nvPr>
            <p:ph idx="14"/>
          </p:nvPr>
        </p:nvSpPr>
        <p:spPr>
          <a:xfrm>
            <a:off x="453934" y="4572001"/>
            <a:ext cx="5638800" cy="609599"/>
          </a:xfrm>
        </p:spPr>
        <p:txBody>
          <a:bodyPr/>
          <a:lstStyle/>
          <a:p>
            <a:r>
              <a:rPr lang="en-US" sz="3200" dirty="0">
                <a:ea typeface="Cambria Math" pitchFamily="18" charset="0"/>
              </a:rPr>
              <a:t>Consequently, the coefficient of</a:t>
            </a:r>
            <a:endParaRPr lang="en-IN" sz="3200" dirty="0"/>
          </a:p>
        </p:txBody>
      </p:sp>
      <p:graphicFrame>
        <p:nvGraphicFramePr>
          <p:cNvPr id="13" name="Object 12">
            <a:extLst>
              <a:ext uri="{FF2B5EF4-FFF2-40B4-BE49-F238E27FC236}">
                <a16:creationId xmlns:a16="http://schemas.microsoft.com/office/drawing/2014/main" id="{22661481-D11E-4BDF-B284-09D1A84CB89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66013164"/>
              </p:ext>
            </p:extLst>
          </p:nvPr>
        </p:nvGraphicFramePr>
        <p:xfrm>
          <a:off x="5797550" y="4542409"/>
          <a:ext cx="1054100" cy="633413"/>
        </p:xfrm>
        <a:graphic>
          <a:graphicData uri="http://schemas.openxmlformats.org/presentationml/2006/ole">
            <mc:AlternateContent xmlns:mc="http://schemas.openxmlformats.org/markup-compatibility/2006">
              <mc:Choice xmlns:v="urn:schemas-microsoft-com:vml" Requires="v">
                <p:oleObj name="Equation" r:id="rId10" imgW="1054672" imgH="632706" progId="Equation.DSMT4">
                  <p:embed/>
                </p:oleObj>
              </mc:Choice>
              <mc:Fallback>
                <p:oleObj name="Equation" r:id="rId10" imgW="1054672" imgH="632706" progId="Equation.DSMT4">
                  <p:embed/>
                  <p:pic>
                    <p:nvPicPr>
                      <p:cNvPr id="0" name=""/>
                      <p:cNvPicPr/>
                      <p:nvPr/>
                    </p:nvPicPr>
                    <p:blipFill>
                      <a:blip r:embed="rId11"/>
                      <a:stretch>
                        <a:fillRect/>
                      </a:stretch>
                    </p:blipFill>
                    <p:spPr>
                      <a:xfrm>
                        <a:off x="5797550" y="4542409"/>
                        <a:ext cx="1054100" cy="633413"/>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3C4C9706-6F02-41BF-9E50-2F14158037C9}"/>
              </a:ext>
            </a:extLst>
          </p:cNvPr>
          <p:cNvSpPr>
            <a:spLocks noGrp="1"/>
          </p:cNvSpPr>
          <p:nvPr>
            <p:ph idx="15"/>
          </p:nvPr>
        </p:nvSpPr>
        <p:spPr>
          <a:xfrm>
            <a:off x="6781800" y="4572001"/>
            <a:ext cx="1447800" cy="609599"/>
          </a:xfrm>
        </p:spPr>
        <p:txBody>
          <a:bodyPr/>
          <a:lstStyle/>
          <a:p>
            <a:r>
              <a:rPr lang="en-US" sz="3200" dirty="0">
                <a:ea typeface="Cambria Math" pitchFamily="18" charset="0"/>
              </a:rPr>
              <a:t>in the</a:t>
            </a:r>
            <a:endParaRPr lang="en-IN" sz="3200" dirty="0"/>
          </a:p>
        </p:txBody>
      </p:sp>
      <p:sp>
        <p:nvSpPr>
          <p:cNvPr id="10" name="Content Placeholder 9">
            <a:extLst>
              <a:ext uri="{FF2B5EF4-FFF2-40B4-BE49-F238E27FC236}">
                <a16:creationId xmlns:a16="http://schemas.microsoft.com/office/drawing/2014/main" id="{3072F6C1-4B9A-440A-823E-E7C434D32DF2}"/>
              </a:ext>
            </a:extLst>
          </p:cNvPr>
          <p:cNvSpPr>
            <a:spLocks noGrp="1"/>
          </p:cNvSpPr>
          <p:nvPr>
            <p:ph idx="16"/>
          </p:nvPr>
        </p:nvSpPr>
        <p:spPr>
          <a:xfrm>
            <a:off x="453934" y="5105400"/>
            <a:ext cx="7467600" cy="533400"/>
          </a:xfrm>
        </p:spPr>
        <p:txBody>
          <a:bodyPr/>
          <a:lstStyle/>
          <a:p>
            <a:r>
              <a:rPr lang="en-US" sz="3200" dirty="0">
                <a:ea typeface="Cambria Math" pitchFamily="18" charset="0"/>
              </a:rPr>
              <a:t>expansion is obtained when </a:t>
            </a:r>
            <a:r>
              <a:rPr lang="en-US" sz="3200" i="1" dirty="0">
                <a:ea typeface="Cambria Math" pitchFamily="18" charset="0"/>
              </a:rPr>
              <a:t>j</a:t>
            </a:r>
            <a:r>
              <a:rPr lang="en-US" sz="3200" dirty="0">
                <a:ea typeface="Cambria Math" pitchFamily="18" charset="0"/>
              </a:rPr>
              <a:t> = 13.</a:t>
            </a:r>
            <a:endParaRPr lang="en-US" sz="3200" dirty="0"/>
          </a:p>
        </p:txBody>
      </p:sp>
      <p:graphicFrame>
        <p:nvGraphicFramePr>
          <p:cNvPr id="18" name="Object 5">
            <a:extLst>
              <a:ext uri="{FF2B5EF4-FFF2-40B4-BE49-F238E27FC236}">
                <a16:creationId xmlns:a16="http://schemas.microsoft.com/office/drawing/2014/main" id="{59C41E80-9327-461D-B9DB-20EC8834229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94181940"/>
              </p:ext>
            </p:extLst>
          </p:nvPr>
        </p:nvGraphicFramePr>
        <p:xfrm>
          <a:off x="3044825" y="5749925"/>
          <a:ext cx="3055938" cy="803275"/>
        </p:xfrm>
        <a:graphic>
          <a:graphicData uri="http://schemas.openxmlformats.org/presentationml/2006/ole">
            <mc:AlternateContent xmlns:mc="http://schemas.openxmlformats.org/markup-compatibility/2006">
              <mc:Choice xmlns:v="urn:schemas-microsoft-com:vml" Requires="v">
                <p:oleObj name="Equation" r:id="rId12" imgW="1828800" imgH="482400" progId="Equation.DSMT4">
                  <p:embed/>
                </p:oleObj>
              </mc:Choice>
              <mc:Fallback>
                <p:oleObj name="Equation" r:id="rId12" imgW="1828800" imgH="482400" progId="Equation.DSMT4">
                  <p:embed/>
                  <p:pic>
                    <p:nvPicPr>
                      <p:cNvPr id="12" name="Object 5">
                        <a:extLst>
                          <a:ext uri="{C183D7F6-B498-43B3-948B-1728B52AA6E4}">
                            <adec:decorative xmlns:adec="http://schemas.microsoft.com/office/drawing/2017/decorative" val="1"/>
                          </a:ext>
                        </a:extLst>
                      </p:cNvPr>
                      <p:cNvPicPr/>
                      <p:nvPr/>
                    </p:nvPicPr>
                    <p:blipFill>
                      <a:blip r:embed="rId13"/>
                      <a:stretch>
                        <a:fillRect/>
                      </a:stretch>
                    </p:blipFill>
                    <p:spPr>
                      <a:xfrm>
                        <a:off x="3044825" y="5749925"/>
                        <a:ext cx="3055938" cy="803275"/>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A771CFB6-AA76-4CC8-A077-3B7D99B53AD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47</a:t>
            </a:fld>
            <a:endParaRPr lang="en-US" dirty="0">
              <a:solidFill>
                <a:schemeClr val="bg1"/>
              </a:solidFill>
            </a:endParaRPr>
          </a:p>
        </p:txBody>
      </p:sp>
    </p:spTree>
    <p:extLst>
      <p:ext uri="{BB962C8B-B14F-4D97-AF65-F5344CB8AC3E}">
        <p14:creationId xmlns:p14="http://schemas.microsoft.com/office/powerpoint/2010/main" val="13233563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8C62A-BC4C-4837-9B26-69170E50779C}"/>
              </a:ext>
            </a:extLst>
          </p:cNvPr>
          <p:cNvSpPr>
            <a:spLocks noGrp="1"/>
          </p:cNvSpPr>
          <p:nvPr>
            <p:ph type="title"/>
          </p:nvPr>
        </p:nvSpPr>
        <p:spPr/>
        <p:txBody>
          <a:bodyPr/>
          <a:lstStyle/>
          <a:p>
            <a:r>
              <a:rPr lang="en-US" dirty="0"/>
              <a:t> A Useful Identity</a:t>
            </a:r>
            <a:endParaRPr lang="en-IN" dirty="0"/>
          </a:p>
        </p:txBody>
      </p:sp>
      <p:sp>
        <p:nvSpPr>
          <p:cNvPr id="3" name="Content Placeholder 2">
            <a:extLst>
              <a:ext uri="{FF2B5EF4-FFF2-40B4-BE49-F238E27FC236}">
                <a16:creationId xmlns:a16="http://schemas.microsoft.com/office/drawing/2014/main" id="{C3C549D6-9E63-47A6-86F1-E11548F9F140}"/>
              </a:ext>
            </a:extLst>
          </p:cNvPr>
          <p:cNvSpPr>
            <a:spLocks noGrp="1"/>
          </p:cNvSpPr>
          <p:nvPr>
            <p:ph idx="1"/>
          </p:nvPr>
        </p:nvSpPr>
        <p:spPr>
          <a:xfrm>
            <a:off x="457200" y="1295400"/>
            <a:ext cx="3657600" cy="533400"/>
          </a:xfrm>
        </p:spPr>
        <p:txBody>
          <a:bodyPr/>
          <a:lstStyle/>
          <a:p>
            <a:r>
              <a:rPr lang="en-US" sz="2800" b="1" dirty="0"/>
              <a:t>Corollary </a:t>
            </a:r>
            <a:r>
              <a:rPr lang="en-US" sz="2800" b="1" dirty="0">
                <a:ea typeface="Cambria Math" pitchFamily="18" charset="0"/>
              </a:rPr>
              <a:t>1</a:t>
            </a:r>
            <a:r>
              <a:rPr lang="en-US" sz="2800" dirty="0"/>
              <a:t>: With </a:t>
            </a:r>
            <a:r>
              <a:rPr lang="en-US" sz="2800" i="1" dirty="0"/>
              <a:t>n</a:t>
            </a:r>
            <a:r>
              <a:rPr lang="en-US" sz="2800" dirty="0"/>
              <a:t> </a:t>
            </a:r>
            <a:r>
              <a:rPr lang="en-US" sz="2800" dirty="0">
                <a:ea typeface="Cambria Math"/>
              </a:rPr>
              <a:t>≥</a:t>
            </a:r>
            <a:r>
              <a:rPr lang="en-US" sz="2800" dirty="0">
                <a:ea typeface="Cambria Math" pitchFamily="18" charset="0"/>
              </a:rPr>
              <a:t>0,</a:t>
            </a:r>
            <a:endParaRPr lang="en-US" sz="2800" dirty="0"/>
          </a:p>
        </p:txBody>
      </p:sp>
      <p:graphicFrame>
        <p:nvGraphicFramePr>
          <p:cNvPr id="15" name="Object 3">
            <a:extLst>
              <a:ext uri="{FF2B5EF4-FFF2-40B4-BE49-F238E27FC236}">
                <a16:creationId xmlns:a16="http://schemas.microsoft.com/office/drawing/2014/main" id="{FB657F48-AF51-4C6D-9064-581BAB3E7C7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18334155"/>
              </p:ext>
            </p:extLst>
          </p:nvPr>
        </p:nvGraphicFramePr>
        <p:xfrm>
          <a:off x="3963988" y="1165225"/>
          <a:ext cx="1304925" cy="838200"/>
        </p:xfrm>
        <a:graphic>
          <a:graphicData uri="http://schemas.openxmlformats.org/presentationml/2006/ole">
            <mc:AlternateContent xmlns:mc="http://schemas.openxmlformats.org/markup-compatibility/2006">
              <mc:Choice xmlns:v="urn:schemas-microsoft-com:vml" Requires="v">
                <p:oleObj name="Equation" r:id="rId2" imgW="749160" imgH="482400" progId="Equation.DSMT4">
                  <p:embed/>
                </p:oleObj>
              </mc:Choice>
              <mc:Fallback>
                <p:oleObj name="Equation" r:id="rId2" imgW="749160" imgH="482400" progId="Equation.DSMT4">
                  <p:embed/>
                  <p:pic>
                    <p:nvPicPr>
                      <p:cNvPr id="21" name="Object 3">
                        <a:extLst>
                          <a:ext uri="{C183D7F6-B498-43B3-948B-1728B52AA6E4}">
                            <adec:decorative xmlns:adec="http://schemas.microsoft.com/office/drawing/2017/decorative" val="1"/>
                          </a:ext>
                        </a:extLst>
                      </p:cNvPr>
                      <p:cNvPicPr/>
                      <p:nvPr/>
                    </p:nvPicPr>
                    <p:blipFill>
                      <a:blip r:embed="rId3"/>
                      <a:stretch>
                        <a:fillRect/>
                      </a:stretch>
                    </p:blipFill>
                    <p:spPr>
                      <a:xfrm>
                        <a:off x="3963988" y="1165225"/>
                        <a:ext cx="1304925" cy="8382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3C159E8-3BE2-49F8-A189-89DFFB37B0E8}"/>
              </a:ext>
            </a:extLst>
          </p:cNvPr>
          <p:cNvSpPr>
            <a:spLocks noGrp="1"/>
          </p:cNvSpPr>
          <p:nvPr>
            <p:ph idx="10"/>
          </p:nvPr>
        </p:nvSpPr>
        <p:spPr>
          <a:xfrm>
            <a:off x="457200" y="1892618"/>
            <a:ext cx="7924800" cy="926782"/>
          </a:xfrm>
        </p:spPr>
        <p:txBody>
          <a:bodyPr/>
          <a:lstStyle/>
          <a:p>
            <a:r>
              <a:rPr lang="en-US" sz="2800" b="1" dirty="0"/>
              <a:t>Proof</a:t>
            </a:r>
            <a:r>
              <a:rPr lang="en-US" sz="2800" dirty="0"/>
              <a:t> (</a:t>
            </a:r>
            <a:r>
              <a:rPr lang="en-US" sz="2800" i="1" dirty="0"/>
              <a:t>using binomial theorem</a:t>
            </a:r>
            <a:r>
              <a:rPr lang="en-US" sz="2800" dirty="0"/>
              <a:t>): With </a:t>
            </a:r>
            <a:r>
              <a:rPr lang="en-US" sz="2800" i="1" dirty="0"/>
              <a:t>x</a:t>
            </a:r>
            <a:r>
              <a:rPr lang="en-US" sz="2800" dirty="0"/>
              <a:t> = </a:t>
            </a:r>
            <a:r>
              <a:rPr lang="en-US" sz="2800" dirty="0">
                <a:ea typeface="Cambria Math" pitchFamily="18" charset="0"/>
              </a:rPr>
              <a:t>1</a:t>
            </a:r>
            <a:r>
              <a:rPr lang="en-US" sz="2800" dirty="0"/>
              <a:t> and </a:t>
            </a:r>
            <a:r>
              <a:rPr lang="en-US" sz="2800" i="1" dirty="0"/>
              <a:t>y</a:t>
            </a:r>
            <a:r>
              <a:rPr lang="en-US" sz="2800" dirty="0"/>
              <a:t> = </a:t>
            </a:r>
            <a:r>
              <a:rPr lang="en-US" sz="2800" dirty="0">
                <a:ea typeface="Cambria Math" pitchFamily="18" charset="0"/>
              </a:rPr>
              <a:t>1</a:t>
            </a:r>
            <a:r>
              <a:rPr lang="en-US" sz="2800" dirty="0"/>
              <a:t>, from the binomial theorem we see that:</a:t>
            </a:r>
          </a:p>
        </p:txBody>
      </p:sp>
      <p:graphicFrame>
        <p:nvGraphicFramePr>
          <p:cNvPr id="16" name="Object 5">
            <a:extLst>
              <a:ext uri="{FF2B5EF4-FFF2-40B4-BE49-F238E27FC236}">
                <a16:creationId xmlns:a16="http://schemas.microsoft.com/office/drawing/2014/main" id="{A5512AFB-84CA-405E-93E6-198BFEB07E4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73768035"/>
              </p:ext>
            </p:extLst>
          </p:nvPr>
        </p:nvGraphicFramePr>
        <p:xfrm>
          <a:off x="2551113" y="2743200"/>
          <a:ext cx="4043362" cy="839787"/>
        </p:xfrm>
        <a:graphic>
          <a:graphicData uri="http://schemas.openxmlformats.org/presentationml/2006/ole">
            <mc:AlternateContent xmlns:mc="http://schemas.openxmlformats.org/markup-compatibility/2006">
              <mc:Choice xmlns:v="urn:schemas-microsoft-com:vml" Requires="v">
                <p:oleObj name="Equation" r:id="rId4" imgW="2323800" imgH="482400" progId="Equation.DSMT4">
                  <p:embed/>
                </p:oleObj>
              </mc:Choice>
              <mc:Fallback>
                <p:oleObj name="Equation" r:id="rId4" imgW="2323800" imgH="482400" progId="Equation.DSMT4">
                  <p:embed/>
                  <p:pic>
                    <p:nvPicPr>
                      <p:cNvPr id="28" name="Object 5">
                        <a:extLst>
                          <a:ext uri="{C183D7F6-B498-43B3-948B-1728B52AA6E4}">
                            <adec:decorative xmlns:adec="http://schemas.microsoft.com/office/drawing/2017/decorative" val="1"/>
                          </a:ext>
                        </a:extLst>
                      </p:cNvPr>
                      <p:cNvPicPr/>
                      <p:nvPr/>
                    </p:nvPicPr>
                    <p:blipFill>
                      <a:blip r:embed="rId5"/>
                      <a:stretch>
                        <a:fillRect/>
                      </a:stretch>
                    </p:blipFill>
                    <p:spPr>
                      <a:xfrm>
                        <a:off x="2551113" y="2743200"/>
                        <a:ext cx="4043362" cy="83978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55B8E220-DC0F-43CD-BFF7-9D11257AE761}"/>
              </a:ext>
            </a:extLst>
          </p:cNvPr>
          <p:cNvSpPr>
            <a:spLocks noGrp="1"/>
          </p:cNvSpPr>
          <p:nvPr>
            <p:ph idx="11"/>
          </p:nvPr>
        </p:nvSpPr>
        <p:spPr>
          <a:xfrm>
            <a:off x="457200" y="3505200"/>
            <a:ext cx="7924800" cy="926782"/>
          </a:xfrm>
        </p:spPr>
        <p:txBody>
          <a:bodyPr/>
          <a:lstStyle/>
          <a:p>
            <a:r>
              <a:rPr lang="en-US" sz="2800" b="1" dirty="0"/>
              <a:t>Proof</a:t>
            </a:r>
            <a:r>
              <a:rPr lang="en-US" sz="2800" dirty="0"/>
              <a:t> (</a:t>
            </a:r>
            <a:r>
              <a:rPr lang="en-US" sz="2800" i="1" dirty="0"/>
              <a:t>combinatorial</a:t>
            </a:r>
            <a:r>
              <a:rPr lang="en-US" sz="2800" dirty="0"/>
              <a:t>): Consider the subsets of a set with </a:t>
            </a:r>
            <a:r>
              <a:rPr lang="en-US" sz="2800" i="1" dirty="0"/>
              <a:t>n</a:t>
            </a:r>
            <a:r>
              <a:rPr lang="en-US" sz="2800" dirty="0"/>
              <a:t> elements. There are</a:t>
            </a:r>
          </a:p>
        </p:txBody>
      </p:sp>
      <p:graphicFrame>
        <p:nvGraphicFramePr>
          <p:cNvPr id="17" name="Object 7">
            <a:extLst>
              <a:ext uri="{FF2B5EF4-FFF2-40B4-BE49-F238E27FC236}">
                <a16:creationId xmlns:a16="http://schemas.microsoft.com/office/drawing/2014/main" id="{34EA4782-E43B-42B1-BC03-43802B86662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10131166"/>
              </p:ext>
            </p:extLst>
          </p:nvPr>
        </p:nvGraphicFramePr>
        <p:xfrm>
          <a:off x="4487863" y="3949700"/>
          <a:ext cx="333375" cy="600075"/>
        </p:xfrm>
        <a:graphic>
          <a:graphicData uri="http://schemas.openxmlformats.org/presentationml/2006/ole">
            <mc:AlternateContent xmlns:mc="http://schemas.openxmlformats.org/markup-compatibility/2006">
              <mc:Choice xmlns:v="urn:schemas-microsoft-com:vml" Requires="v">
                <p:oleObj name="Equation" r:id="rId6" imgW="266400" imgH="482400" progId="Equation.DSMT4">
                  <p:embed/>
                </p:oleObj>
              </mc:Choice>
              <mc:Fallback>
                <p:oleObj name="Equation" r:id="rId6" imgW="266400" imgH="482400" progId="Equation.DSMT4">
                  <p:embed/>
                  <p:pic>
                    <p:nvPicPr>
                      <p:cNvPr id="22" name="Object 7">
                        <a:extLst>
                          <a:ext uri="{C183D7F6-B498-43B3-948B-1728B52AA6E4}">
                            <adec:decorative xmlns:adec="http://schemas.microsoft.com/office/drawing/2017/decorative" val="1"/>
                          </a:ext>
                        </a:extLst>
                      </p:cNvPr>
                      <p:cNvPicPr/>
                      <p:nvPr/>
                    </p:nvPicPr>
                    <p:blipFill>
                      <a:blip r:embed="rId7"/>
                      <a:stretch>
                        <a:fillRect/>
                      </a:stretch>
                    </p:blipFill>
                    <p:spPr>
                      <a:xfrm>
                        <a:off x="4487863" y="3949700"/>
                        <a:ext cx="333375" cy="600075"/>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57813B6B-ECBE-4BE1-8080-5125231CDFB6}"/>
              </a:ext>
            </a:extLst>
          </p:cNvPr>
          <p:cNvSpPr>
            <a:spLocks noGrp="1"/>
          </p:cNvSpPr>
          <p:nvPr>
            <p:ph idx="12"/>
          </p:nvPr>
        </p:nvSpPr>
        <p:spPr>
          <a:xfrm>
            <a:off x="4800600" y="3946933"/>
            <a:ext cx="4259263" cy="548867"/>
          </a:xfrm>
        </p:spPr>
        <p:txBody>
          <a:bodyPr/>
          <a:lstStyle/>
          <a:p>
            <a:r>
              <a:rPr lang="en-US" sz="2800" dirty="0"/>
              <a:t>subsets with zero elements,</a:t>
            </a:r>
          </a:p>
        </p:txBody>
      </p:sp>
      <p:graphicFrame>
        <p:nvGraphicFramePr>
          <p:cNvPr id="18" name="Object 9">
            <a:extLst>
              <a:ext uri="{FF2B5EF4-FFF2-40B4-BE49-F238E27FC236}">
                <a16:creationId xmlns:a16="http://schemas.microsoft.com/office/drawing/2014/main" id="{D8A6F53C-EFCB-48FF-93B3-F52833ADD30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67413383"/>
              </p:ext>
            </p:extLst>
          </p:nvPr>
        </p:nvGraphicFramePr>
        <p:xfrm>
          <a:off x="554038" y="4448886"/>
          <a:ext cx="333375" cy="600075"/>
        </p:xfrm>
        <a:graphic>
          <a:graphicData uri="http://schemas.openxmlformats.org/presentationml/2006/ole">
            <mc:AlternateContent xmlns:mc="http://schemas.openxmlformats.org/markup-compatibility/2006">
              <mc:Choice xmlns:v="urn:schemas-microsoft-com:vml" Requires="v">
                <p:oleObj name="Equation" r:id="rId8" imgW="266400" imgH="482400" progId="Equation.DSMT4">
                  <p:embed/>
                </p:oleObj>
              </mc:Choice>
              <mc:Fallback>
                <p:oleObj name="Equation" r:id="rId8" imgW="266400" imgH="482400" progId="Equation.DSMT4">
                  <p:embed/>
                  <p:pic>
                    <p:nvPicPr>
                      <p:cNvPr id="23" name="Object 9">
                        <a:extLst>
                          <a:ext uri="{C183D7F6-B498-43B3-948B-1728B52AA6E4}">
                            <adec:decorative xmlns:adec="http://schemas.microsoft.com/office/drawing/2017/decorative" val="1"/>
                          </a:ext>
                        </a:extLst>
                      </p:cNvPr>
                      <p:cNvPicPr/>
                      <p:nvPr/>
                    </p:nvPicPr>
                    <p:blipFill>
                      <a:blip r:embed="rId9"/>
                      <a:stretch>
                        <a:fillRect/>
                      </a:stretch>
                    </p:blipFill>
                    <p:spPr>
                      <a:xfrm>
                        <a:off x="554038" y="4448886"/>
                        <a:ext cx="333375" cy="600075"/>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29F4D9B2-B518-470E-A154-2226D4755B1D}"/>
              </a:ext>
            </a:extLst>
          </p:cNvPr>
          <p:cNvSpPr>
            <a:spLocks noGrp="1"/>
          </p:cNvSpPr>
          <p:nvPr>
            <p:ph idx="13"/>
          </p:nvPr>
        </p:nvSpPr>
        <p:spPr>
          <a:xfrm>
            <a:off x="912882" y="4465483"/>
            <a:ext cx="3048000" cy="530135"/>
          </a:xfrm>
        </p:spPr>
        <p:txBody>
          <a:bodyPr/>
          <a:lstStyle/>
          <a:p>
            <a:r>
              <a:rPr lang="en-US" sz="2800" dirty="0"/>
              <a:t>with one element,</a:t>
            </a:r>
          </a:p>
        </p:txBody>
      </p:sp>
      <p:graphicFrame>
        <p:nvGraphicFramePr>
          <p:cNvPr id="19" name="Object 11">
            <a:extLst>
              <a:ext uri="{FF2B5EF4-FFF2-40B4-BE49-F238E27FC236}">
                <a16:creationId xmlns:a16="http://schemas.microsoft.com/office/drawing/2014/main" id="{046B016B-ED89-461C-AA98-F3527C79B56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13267494"/>
              </p:ext>
            </p:extLst>
          </p:nvPr>
        </p:nvGraphicFramePr>
        <p:xfrm>
          <a:off x="3698875" y="4455236"/>
          <a:ext cx="331788" cy="600075"/>
        </p:xfrm>
        <a:graphic>
          <a:graphicData uri="http://schemas.openxmlformats.org/presentationml/2006/ole">
            <mc:AlternateContent xmlns:mc="http://schemas.openxmlformats.org/markup-compatibility/2006">
              <mc:Choice xmlns:v="urn:schemas-microsoft-com:vml" Requires="v">
                <p:oleObj name="Equation" r:id="rId10" imgW="266400" imgH="482400" progId="Equation.DSMT4">
                  <p:embed/>
                </p:oleObj>
              </mc:Choice>
              <mc:Fallback>
                <p:oleObj name="Equation" r:id="rId10" imgW="266400" imgH="482400" progId="Equation.DSMT4">
                  <p:embed/>
                  <p:pic>
                    <p:nvPicPr>
                      <p:cNvPr id="24" name="Object 11">
                        <a:extLst>
                          <a:ext uri="{C183D7F6-B498-43B3-948B-1728B52AA6E4}">
                            <adec:decorative xmlns:adec="http://schemas.microsoft.com/office/drawing/2017/decorative" val="1"/>
                          </a:ext>
                        </a:extLst>
                      </p:cNvPr>
                      <p:cNvPicPr/>
                      <p:nvPr/>
                    </p:nvPicPr>
                    <p:blipFill>
                      <a:blip r:embed="rId11"/>
                      <a:stretch>
                        <a:fillRect/>
                      </a:stretch>
                    </p:blipFill>
                    <p:spPr>
                      <a:xfrm>
                        <a:off x="3698875" y="4455236"/>
                        <a:ext cx="331788" cy="600075"/>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B4CAE8B9-D43B-4432-9E61-37CF96AF1142}"/>
              </a:ext>
            </a:extLst>
          </p:cNvPr>
          <p:cNvSpPr>
            <a:spLocks noGrp="1"/>
          </p:cNvSpPr>
          <p:nvPr>
            <p:ph idx="14"/>
          </p:nvPr>
        </p:nvSpPr>
        <p:spPr>
          <a:xfrm>
            <a:off x="4038600" y="4455236"/>
            <a:ext cx="3810000" cy="548867"/>
          </a:xfrm>
        </p:spPr>
        <p:txBody>
          <a:bodyPr/>
          <a:lstStyle/>
          <a:p>
            <a:r>
              <a:rPr lang="en-US" sz="2800" dirty="0"/>
              <a:t>with two elements, …, </a:t>
            </a:r>
          </a:p>
        </p:txBody>
      </p:sp>
      <p:sp>
        <p:nvSpPr>
          <p:cNvPr id="9" name="Content Placeholder 8">
            <a:extLst>
              <a:ext uri="{FF2B5EF4-FFF2-40B4-BE49-F238E27FC236}">
                <a16:creationId xmlns:a16="http://schemas.microsoft.com/office/drawing/2014/main" id="{EC8D9EDA-80B3-4C53-8BA2-8064739355CD}"/>
              </a:ext>
            </a:extLst>
          </p:cNvPr>
          <p:cNvSpPr>
            <a:spLocks noGrp="1"/>
          </p:cNvSpPr>
          <p:nvPr>
            <p:ph idx="15"/>
          </p:nvPr>
        </p:nvSpPr>
        <p:spPr>
          <a:xfrm>
            <a:off x="7276079" y="4454207"/>
            <a:ext cx="1291091" cy="663575"/>
          </a:xfrm>
        </p:spPr>
        <p:txBody>
          <a:bodyPr/>
          <a:lstStyle/>
          <a:p>
            <a:r>
              <a:rPr lang="en-US" sz="2800" dirty="0"/>
              <a:t>and</a:t>
            </a:r>
          </a:p>
        </p:txBody>
      </p:sp>
      <p:graphicFrame>
        <p:nvGraphicFramePr>
          <p:cNvPr id="20" name="Object 13">
            <a:extLst>
              <a:ext uri="{FF2B5EF4-FFF2-40B4-BE49-F238E27FC236}">
                <a16:creationId xmlns:a16="http://schemas.microsoft.com/office/drawing/2014/main" id="{99382894-C628-4D08-B5FC-F3FAD467BAE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07383293"/>
              </p:ext>
            </p:extLst>
          </p:nvPr>
        </p:nvGraphicFramePr>
        <p:xfrm>
          <a:off x="7943411" y="4410197"/>
          <a:ext cx="362389" cy="652300"/>
        </p:xfrm>
        <a:graphic>
          <a:graphicData uri="http://schemas.openxmlformats.org/presentationml/2006/ole">
            <mc:AlternateContent xmlns:mc="http://schemas.openxmlformats.org/markup-compatibility/2006">
              <mc:Choice xmlns:v="urn:schemas-microsoft-com:vml" Requires="v">
                <p:oleObj name="Equation" r:id="rId12" imgW="266400" imgH="482400" progId="Equation.DSMT4">
                  <p:embed/>
                </p:oleObj>
              </mc:Choice>
              <mc:Fallback>
                <p:oleObj name="Equation" r:id="rId12" imgW="266400" imgH="482400" progId="Equation.DSMT4">
                  <p:embed/>
                  <p:pic>
                    <p:nvPicPr>
                      <p:cNvPr id="25" name="Object 13">
                        <a:extLst>
                          <a:ext uri="{C183D7F6-B498-43B3-948B-1728B52AA6E4}">
                            <adec:decorative xmlns:adec="http://schemas.microsoft.com/office/drawing/2017/decorative" val="1"/>
                          </a:ext>
                        </a:extLst>
                      </p:cNvPr>
                      <p:cNvPicPr/>
                      <p:nvPr/>
                    </p:nvPicPr>
                    <p:blipFill>
                      <a:blip r:embed="rId13"/>
                      <a:stretch>
                        <a:fillRect/>
                      </a:stretch>
                    </p:blipFill>
                    <p:spPr>
                      <a:xfrm>
                        <a:off x="7943411" y="4410197"/>
                        <a:ext cx="362389" cy="652300"/>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1B453D16-E965-4BBE-B6EC-53784489936F}"/>
              </a:ext>
            </a:extLst>
          </p:cNvPr>
          <p:cNvSpPr>
            <a:spLocks noGrp="1"/>
          </p:cNvSpPr>
          <p:nvPr>
            <p:ph idx="16"/>
          </p:nvPr>
        </p:nvSpPr>
        <p:spPr>
          <a:xfrm>
            <a:off x="457200" y="5014660"/>
            <a:ext cx="5727700" cy="486027"/>
          </a:xfrm>
        </p:spPr>
        <p:txBody>
          <a:bodyPr/>
          <a:lstStyle/>
          <a:p>
            <a:r>
              <a:rPr lang="en-US" sz="2800" dirty="0"/>
              <a:t>with </a:t>
            </a:r>
            <a:r>
              <a:rPr lang="en-US" sz="2800" i="1" dirty="0"/>
              <a:t>n</a:t>
            </a:r>
            <a:r>
              <a:rPr lang="en-US" sz="2800" dirty="0"/>
              <a:t> elements. Therefore the total is</a:t>
            </a:r>
          </a:p>
        </p:txBody>
      </p:sp>
      <p:graphicFrame>
        <p:nvGraphicFramePr>
          <p:cNvPr id="21" name="Object 15">
            <a:extLst>
              <a:ext uri="{FF2B5EF4-FFF2-40B4-BE49-F238E27FC236}">
                <a16:creationId xmlns:a16="http://schemas.microsoft.com/office/drawing/2014/main" id="{40D6F085-AD10-48EA-B732-179C5870F09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95460132"/>
              </p:ext>
            </p:extLst>
          </p:nvPr>
        </p:nvGraphicFramePr>
        <p:xfrm>
          <a:off x="6169025" y="4850102"/>
          <a:ext cx="841375" cy="839787"/>
        </p:xfrm>
        <a:graphic>
          <a:graphicData uri="http://schemas.openxmlformats.org/presentationml/2006/ole">
            <mc:AlternateContent xmlns:mc="http://schemas.openxmlformats.org/markup-compatibility/2006">
              <mc:Choice xmlns:v="urn:schemas-microsoft-com:vml" Requires="v">
                <p:oleObj name="Equation" r:id="rId14" imgW="482400" imgH="482400" progId="Equation.DSMT4">
                  <p:embed/>
                </p:oleObj>
              </mc:Choice>
              <mc:Fallback>
                <p:oleObj name="Equation" r:id="rId14" imgW="482400" imgH="482400" progId="Equation.DSMT4">
                  <p:embed/>
                  <p:pic>
                    <p:nvPicPr>
                      <p:cNvPr id="26" name="Object 15">
                        <a:extLst>
                          <a:ext uri="{C183D7F6-B498-43B3-948B-1728B52AA6E4}">
                            <adec:decorative xmlns:adec="http://schemas.microsoft.com/office/drawing/2017/decorative" val="1"/>
                          </a:ext>
                        </a:extLst>
                      </p:cNvPr>
                      <p:cNvPicPr/>
                      <p:nvPr/>
                    </p:nvPicPr>
                    <p:blipFill>
                      <a:blip r:embed="rId15"/>
                      <a:stretch>
                        <a:fillRect/>
                      </a:stretch>
                    </p:blipFill>
                    <p:spPr>
                      <a:xfrm>
                        <a:off x="6169025" y="4850102"/>
                        <a:ext cx="841375" cy="839787"/>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66363B35-C33B-4E7D-B849-20B8E0D6BC90}"/>
              </a:ext>
            </a:extLst>
          </p:cNvPr>
          <p:cNvSpPr>
            <a:spLocks noGrp="1"/>
          </p:cNvSpPr>
          <p:nvPr>
            <p:ph idx="17"/>
          </p:nvPr>
        </p:nvSpPr>
        <p:spPr>
          <a:xfrm>
            <a:off x="457200" y="5545984"/>
            <a:ext cx="5638800" cy="854816"/>
          </a:xfrm>
        </p:spPr>
        <p:txBody>
          <a:bodyPr/>
          <a:lstStyle/>
          <a:p>
            <a:r>
              <a:rPr lang="en-US" sz="2800" dirty="0"/>
              <a:t>Since, we know that a set with </a:t>
            </a:r>
            <a:r>
              <a:rPr lang="en-US" sz="2800" i="1" dirty="0"/>
              <a:t>n </a:t>
            </a:r>
            <a:r>
              <a:rPr lang="en-US" sz="2800" dirty="0"/>
              <a:t>elements has</a:t>
            </a:r>
            <a:endParaRPr lang="en-IN" sz="2800" dirty="0"/>
          </a:p>
        </p:txBody>
      </p:sp>
      <p:graphicFrame>
        <p:nvGraphicFramePr>
          <p:cNvPr id="24" name="Object 23">
            <a:extLst>
              <a:ext uri="{FF2B5EF4-FFF2-40B4-BE49-F238E27FC236}">
                <a16:creationId xmlns:a16="http://schemas.microsoft.com/office/drawing/2014/main" id="{C54B3B63-E50B-4C97-9DF9-88C0B2CA707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17478239"/>
              </p:ext>
            </p:extLst>
          </p:nvPr>
        </p:nvGraphicFramePr>
        <p:xfrm>
          <a:off x="2514601" y="5991956"/>
          <a:ext cx="380999" cy="439615"/>
        </p:xfrm>
        <a:graphic>
          <a:graphicData uri="http://schemas.openxmlformats.org/presentationml/2006/ole">
            <mc:AlternateContent xmlns:mc="http://schemas.openxmlformats.org/markup-compatibility/2006">
              <mc:Choice xmlns:v="urn:schemas-microsoft-com:vml" Requires="v">
                <p:oleObj name="Equation" r:id="rId16" imgW="164880" imgH="190440" progId="Equation.DSMT4">
                  <p:embed/>
                </p:oleObj>
              </mc:Choice>
              <mc:Fallback>
                <p:oleObj name="Equation" r:id="rId16" imgW="164880" imgH="190440" progId="Equation.DSMT4">
                  <p:embed/>
                  <p:pic>
                    <p:nvPicPr>
                      <p:cNvPr id="3" name="Object 2">
                        <a:extLst>
                          <a:ext uri="{FF2B5EF4-FFF2-40B4-BE49-F238E27FC236}">
                            <a16:creationId xmlns:a16="http://schemas.microsoft.com/office/drawing/2014/main" id="{5EE16379-7DFF-4FBF-92F7-495BEC21D836}"/>
                          </a:ext>
                        </a:extLst>
                      </p:cNvPr>
                      <p:cNvPicPr/>
                      <p:nvPr/>
                    </p:nvPicPr>
                    <p:blipFill>
                      <a:blip r:embed="rId17"/>
                      <a:stretch>
                        <a:fillRect/>
                      </a:stretch>
                    </p:blipFill>
                    <p:spPr>
                      <a:xfrm>
                        <a:off x="2514601" y="5991956"/>
                        <a:ext cx="380999" cy="439615"/>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D041557B-67ED-419E-A71D-71A5B8EC0E86}"/>
              </a:ext>
            </a:extLst>
          </p:cNvPr>
          <p:cNvSpPr>
            <a:spLocks noGrp="1"/>
          </p:cNvSpPr>
          <p:nvPr>
            <p:ph idx="18"/>
          </p:nvPr>
        </p:nvSpPr>
        <p:spPr>
          <a:xfrm>
            <a:off x="2781299" y="5964081"/>
            <a:ext cx="3746502" cy="486027"/>
          </a:xfrm>
        </p:spPr>
        <p:txBody>
          <a:bodyPr/>
          <a:lstStyle/>
          <a:p>
            <a:r>
              <a:rPr lang="en-US" sz="2800" dirty="0"/>
              <a:t>subsets, we conclude:</a:t>
            </a:r>
          </a:p>
        </p:txBody>
      </p:sp>
      <p:graphicFrame>
        <p:nvGraphicFramePr>
          <p:cNvPr id="22" name="Object 17">
            <a:extLst>
              <a:ext uri="{FF2B5EF4-FFF2-40B4-BE49-F238E27FC236}">
                <a16:creationId xmlns:a16="http://schemas.microsoft.com/office/drawing/2014/main" id="{EE2D4253-3F5C-4ACA-8B0B-A057C47A935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57623026"/>
              </p:ext>
            </p:extLst>
          </p:nvPr>
        </p:nvGraphicFramePr>
        <p:xfrm>
          <a:off x="6169025" y="5787200"/>
          <a:ext cx="1306512" cy="839788"/>
        </p:xfrm>
        <a:graphic>
          <a:graphicData uri="http://schemas.openxmlformats.org/presentationml/2006/ole">
            <mc:AlternateContent xmlns:mc="http://schemas.openxmlformats.org/markup-compatibility/2006">
              <mc:Choice xmlns:v="urn:schemas-microsoft-com:vml" Requires="v">
                <p:oleObj name="Equation" r:id="rId18" imgW="749160" imgH="482400" progId="Equation.DSMT4">
                  <p:embed/>
                </p:oleObj>
              </mc:Choice>
              <mc:Fallback>
                <p:oleObj name="Equation" r:id="rId18" imgW="749160" imgH="482400" progId="Equation.DSMT4">
                  <p:embed/>
                  <p:pic>
                    <p:nvPicPr>
                      <p:cNvPr id="27" name="Object 17">
                        <a:extLst>
                          <a:ext uri="{C183D7F6-B498-43B3-948B-1728B52AA6E4}">
                            <adec:decorative xmlns:adec="http://schemas.microsoft.com/office/drawing/2017/decorative" val="1"/>
                          </a:ext>
                        </a:extLst>
                      </p:cNvPr>
                      <p:cNvPicPr/>
                      <p:nvPr/>
                    </p:nvPicPr>
                    <p:blipFill>
                      <a:blip r:embed="rId19"/>
                      <a:stretch>
                        <a:fillRect/>
                      </a:stretch>
                    </p:blipFill>
                    <p:spPr>
                      <a:xfrm>
                        <a:off x="6169025" y="5787200"/>
                        <a:ext cx="1306512" cy="839788"/>
                      </a:xfrm>
                      <a:prstGeom prst="rect">
                        <a:avLst/>
                      </a:prstGeom>
                    </p:spPr>
                  </p:pic>
                </p:oleObj>
              </mc:Fallback>
            </mc:AlternateContent>
          </a:graphicData>
        </a:graphic>
      </p:graphicFrame>
      <p:sp>
        <p:nvSpPr>
          <p:cNvPr id="23" name="Slide Number Placeholder 5">
            <a:extLst>
              <a:ext uri="{FF2B5EF4-FFF2-40B4-BE49-F238E27FC236}">
                <a16:creationId xmlns:a16="http://schemas.microsoft.com/office/drawing/2014/main" id="{6E92FE49-6F2C-4CC6-8252-7BE96D25A6E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48</a:t>
            </a:fld>
            <a:endParaRPr lang="en-US" dirty="0">
              <a:solidFill>
                <a:schemeClr val="bg1"/>
              </a:solidFill>
            </a:endParaRPr>
          </a:p>
        </p:txBody>
      </p:sp>
    </p:spTree>
    <p:extLst>
      <p:ext uri="{BB962C8B-B14F-4D97-AF65-F5344CB8AC3E}">
        <p14:creationId xmlns:p14="http://schemas.microsoft.com/office/powerpoint/2010/main" val="1001075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E233E-D6E8-46A6-9C44-7F24F5FC776E}"/>
              </a:ext>
            </a:extLst>
          </p:cNvPr>
          <p:cNvSpPr>
            <a:spLocks noGrp="1"/>
          </p:cNvSpPr>
          <p:nvPr>
            <p:ph type="title"/>
          </p:nvPr>
        </p:nvSpPr>
        <p:spPr/>
        <p:txBody>
          <a:bodyPr/>
          <a:lstStyle/>
          <a:p>
            <a:r>
              <a:rPr lang="en-US" dirty="0"/>
              <a:t>Pascal’s Identity</a:t>
            </a:r>
            <a:endParaRPr lang="en-IN" dirty="0"/>
          </a:p>
        </p:txBody>
      </p:sp>
      <p:pic>
        <p:nvPicPr>
          <p:cNvPr id="25" name="Picture 2" descr="A portrait of Blaise Pascal.">
            <a:extLst>
              <a:ext uri="{FF2B5EF4-FFF2-40B4-BE49-F238E27FC236}">
                <a16:creationId xmlns:a16="http://schemas.microsoft.com/office/drawing/2014/main" id="{2E269861-6081-4CD6-A16C-B7F99CAADCA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00" y="76069"/>
            <a:ext cx="1230630" cy="143154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FB026AC-F48D-496B-8E6D-37CFCC222616}"/>
              </a:ext>
            </a:extLst>
          </p:cNvPr>
          <p:cNvSpPr>
            <a:spLocks noGrp="1"/>
          </p:cNvSpPr>
          <p:nvPr>
            <p:ph idx="1"/>
          </p:nvPr>
        </p:nvSpPr>
        <p:spPr>
          <a:xfrm>
            <a:off x="7543800" y="1524000"/>
            <a:ext cx="1524000" cy="762000"/>
          </a:xfrm>
        </p:spPr>
        <p:txBody>
          <a:bodyPr/>
          <a:lstStyle/>
          <a:p>
            <a:pPr>
              <a:spcBef>
                <a:spcPts val="0"/>
              </a:spcBef>
              <a:spcAft>
                <a:spcPts val="0"/>
              </a:spcAft>
            </a:pPr>
            <a:r>
              <a:rPr lang="en-US" sz="2000" dirty="0"/>
              <a:t>Blaise Pascal</a:t>
            </a:r>
          </a:p>
          <a:p>
            <a:pPr>
              <a:spcBef>
                <a:spcPts val="0"/>
              </a:spcBef>
              <a:spcAft>
                <a:spcPts val="0"/>
              </a:spcAft>
            </a:pPr>
            <a:r>
              <a:rPr lang="en-US" sz="2000" dirty="0"/>
              <a:t>(</a:t>
            </a:r>
            <a:r>
              <a:rPr lang="en-US" sz="2000" dirty="0">
                <a:ea typeface="Cambria Math" pitchFamily="18" charset="0"/>
              </a:rPr>
              <a:t>1623-1662</a:t>
            </a:r>
            <a:r>
              <a:rPr lang="en-US" sz="2000" dirty="0"/>
              <a:t>)</a:t>
            </a:r>
          </a:p>
        </p:txBody>
      </p:sp>
      <p:sp>
        <p:nvSpPr>
          <p:cNvPr id="4" name="Content Placeholder 3">
            <a:extLst>
              <a:ext uri="{FF2B5EF4-FFF2-40B4-BE49-F238E27FC236}">
                <a16:creationId xmlns:a16="http://schemas.microsoft.com/office/drawing/2014/main" id="{AE4B7E2D-C27C-4CDA-BFAD-F7944566E1B0}"/>
              </a:ext>
            </a:extLst>
          </p:cNvPr>
          <p:cNvSpPr>
            <a:spLocks noGrp="1"/>
          </p:cNvSpPr>
          <p:nvPr>
            <p:ph idx="10"/>
          </p:nvPr>
        </p:nvSpPr>
        <p:spPr>
          <a:xfrm>
            <a:off x="479583" y="1300387"/>
            <a:ext cx="5791200" cy="838200"/>
          </a:xfrm>
        </p:spPr>
        <p:txBody>
          <a:bodyPr/>
          <a:lstStyle/>
          <a:p>
            <a:r>
              <a:rPr lang="en-US" sz="2400" b="1" dirty="0"/>
              <a:t>Pascal’s Identity</a:t>
            </a:r>
            <a:r>
              <a:rPr lang="en-US" sz="2400" dirty="0"/>
              <a:t>: If </a:t>
            </a:r>
            <a:r>
              <a:rPr lang="en-US" sz="2400" i="1" dirty="0"/>
              <a:t>n</a:t>
            </a:r>
            <a:r>
              <a:rPr lang="en-US" sz="2400" dirty="0"/>
              <a:t> and </a:t>
            </a:r>
            <a:r>
              <a:rPr lang="en-US" sz="2400" i="1" dirty="0"/>
              <a:t>k</a:t>
            </a:r>
            <a:r>
              <a:rPr lang="en-US" sz="2400" dirty="0"/>
              <a:t>  are integers with </a:t>
            </a:r>
            <a:r>
              <a:rPr lang="en-US" sz="2400" i="1" dirty="0"/>
              <a:t>n</a:t>
            </a:r>
            <a:r>
              <a:rPr lang="en-US" sz="2400" dirty="0"/>
              <a:t> </a:t>
            </a:r>
            <a:r>
              <a:rPr lang="en-US" sz="2400" dirty="0">
                <a:ea typeface="Cambria Math"/>
              </a:rPr>
              <a:t>≥</a:t>
            </a:r>
            <a:r>
              <a:rPr lang="en-US" sz="2400" dirty="0"/>
              <a:t> </a:t>
            </a:r>
            <a:r>
              <a:rPr lang="en-US" sz="2400" i="1" dirty="0"/>
              <a:t>k</a:t>
            </a:r>
            <a:r>
              <a:rPr lang="en-US" sz="2400" dirty="0"/>
              <a:t> </a:t>
            </a:r>
            <a:r>
              <a:rPr lang="en-US" sz="2400" dirty="0">
                <a:ea typeface="Cambria Math"/>
              </a:rPr>
              <a:t>≥</a:t>
            </a:r>
            <a:r>
              <a:rPr lang="en-US" sz="2400" dirty="0"/>
              <a:t> </a:t>
            </a:r>
            <a:r>
              <a:rPr lang="en-US" sz="2400" dirty="0">
                <a:ea typeface="Cambria Math" pitchFamily="18" charset="0"/>
              </a:rPr>
              <a:t>0</a:t>
            </a:r>
            <a:r>
              <a:rPr lang="en-US" sz="2400" dirty="0"/>
              <a:t>, then</a:t>
            </a:r>
          </a:p>
        </p:txBody>
      </p:sp>
      <p:graphicFrame>
        <p:nvGraphicFramePr>
          <p:cNvPr id="26" name="Object 5">
            <a:extLst>
              <a:ext uri="{FF2B5EF4-FFF2-40B4-BE49-F238E27FC236}">
                <a16:creationId xmlns:a16="http://schemas.microsoft.com/office/drawing/2014/main" id="{E2B8A1B7-EC04-4E5F-9A87-F3870EB1B06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34477612"/>
              </p:ext>
            </p:extLst>
          </p:nvPr>
        </p:nvGraphicFramePr>
        <p:xfrm>
          <a:off x="2368550" y="1690688"/>
          <a:ext cx="1754188" cy="590550"/>
        </p:xfrm>
        <a:graphic>
          <a:graphicData uri="http://schemas.openxmlformats.org/presentationml/2006/ole">
            <mc:AlternateContent xmlns:mc="http://schemas.openxmlformats.org/markup-compatibility/2006">
              <mc:Choice xmlns:v="urn:schemas-microsoft-com:vml" Requires="v">
                <p:oleObj name="Equation" r:id="rId3" imgW="1434960" imgH="482400" progId="Equation.DSMT4">
                  <p:embed/>
                </p:oleObj>
              </mc:Choice>
              <mc:Fallback>
                <p:oleObj name="Equation" r:id="rId3" imgW="1434960" imgH="482400" progId="Equation.DSMT4">
                  <p:embed/>
                  <p:pic>
                    <p:nvPicPr>
                      <p:cNvPr id="30" name="Object 5">
                        <a:extLst>
                          <a:ext uri="{C183D7F6-B498-43B3-948B-1728B52AA6E4}">
                            <adec:decorative xmlns:adec="http://schemas.microsoft.com/office/drawing/2017/decorative" val="1"/>
                          </a:ext>
                        </a:extLst>
                      </p:cNvPr>
                      <p:cNvPicPr/>
                      <p:nvPr/>
                    </p:nvPicPr>
                    <p:blipFill>
                      <a:blip r:embed="rId4"/>
                      <a:stretch>
                        <a:fillRect/>
                      </a:stretch>
                    </p:blipFill>
                    <p:spPr>
                      <a:xfrm>
                        <a:off x="2368550" y="1690688"/>
                        <a:ext cx="1754188" cy="59055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5180040E-B766-4A8F-B0CA-743F71CF1A67}"/>
              </a:ext>
            </a:extLst>
          </p:cNvPr>
          <p:cNvSpPr>
            <a:spLocks noGrp="1"/>
          </p:cNvSpPr>
          <p:nvPr>
            <p:ph idx="11"/>
          </p:nvPr>
        </p:nvSpPr>
        <p:spPr>
          <a:xfrm>
            <a:off x="466213" y="2248321"/>
            <a:ext cx="5486400" cy="381000"/>
          </a:xfrm>
        </p:spPr>
        <p:txBody>
          <a:bodyPr/>
          <a:lstStyle/>
          <a:p>
            <a:r>
              <a:rPr lang="en-US" sz="2400" b="1" dirty="0"/>
              <a:t>Proof </a:t>
            </a:r>
            <a:r>
              <a:rPr lang="en-US" sz="2400" dirty="0"/>
              <a:t>(</a:t>
            </a:r>
            <a:r>
              <a:rPr lang="en-US" sz="2400" i="1" dirty="0"/>
              <a:t>combinatorial</a:t>
            </a:r>
            <a:r>
              <a:rPr lang="en-US" sz="2400" dirty="0"/>
              <a:t>): Let </a:t>
            </a:r>
            <a:r>
              <a:rPr lang="en-US" sz="2400" i="1" dirty="0"/>
              <a:t>T</a:t>
            </a:r>
            <a:r>
              <a:rPr lang="en-US" sz="2400" dirty="0"/>
              <a:t> be a set where</a:t>
            </a:r>
            <a:endParaRPr lang="en-IN" dirty="0"/>
          </a:p>
        </p:txBody>
      </p:sp>
      <p:graphicFrame>
        <p:nvGraphicFramePr>
          <p:cNvPr id="27" name="Object 26">
            <a:extLst>
              <a:ext uri="{FF2B5EF4-FFF2-40B4-BE49-F238E27FC236}">
                <a16:creationId xmlns:a16="http://schemas.microsoft.com/office/drawing/2014/main" id="{88752EDC-AB32-47BF-B8C6-EA4F7910676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36469849"/>
              </p:ext>
            </p:extLst>
          </p:nvPr>
        </p:nvGraphicFramePr>
        <p:xfrm>
          <a:off x="5959098" y="2262329"/>
          <a:ext cx="419439" cy="466043"/>
        </p:xfrm>
        <a:graphic>
          <a:graphicData uri="http://schemas.openxmlformats.org/presentationml/2006/ole">
            <mc:AlternateContent xmlns:mc="http://schemas.openxmlformats.org/markup-compatibility/2006">
              <mc:Choice xmlns:v="urn:schemas-microsoft-com:vml" Requires="v">
                <p:oleObj name="Equation" r:id="rId5" imgW="228600" imgH="253800" progId="Equation.DSMT4">
                  <p:embed/>
                </p:oleObj>
              </mc:Choice>
              <mc:Fallback>
                <p:oleObj name="Equation" r:id="rId5" imgW="228600" imgH="253800" progId="Equation.DSMT4">
                  <p:embed/>
                  <p:pic>
                    <p:nvPicPr>
                      <p:cNvPr id="3" name="Object 2">
                        <a:extLst>
                          <a:ext uri="{FF2B5EF4-FFF2-40B4-BE49-F238E27FC236}">
                            <a16:creationId xmlns:a16="http://schemas.microsoft.com/office/drawing/2014/main" id="{87682B2D-24F9-4F89-8108-3BA1AACE5EA7}"/>
                          </a:ext>
                        </a:extLst>
                      </p:cNvPr>
                      <p:cNvPicPr/>
                      <p:nvPr/>
                    </p:nvPicPr>
                    <p:blipFill>
                      <a:blip r:embed="rId6"/>
                      <a:stretch>
                        <a:fillRect/>
                      </a:stretch>
                    </p:blipFill>
                    <p:spPr>
                      <a:xfrm>
                        <a:off x="5959098" y="2262329"/>
                        <a:ext cx="419439" cy="466043"/>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1C24E4E6-D131-4EB9-B6B7-A3F020AEB610}"/>
              </a:ext>
            </a:extLst>
          </p:cNvPr>
          <p:cNvSpPr>
            <a:spLocks noGrp="1"/>
          </p:cNvSpPr>
          <p:nvPr>
            <p:ph idx="12"/>
          </p:nvPr>
        </p:nvSpPr>
        <p:spPr>
          <a:xfrm>
            <a:off x="6347900" y="2225995"/>
            <a:ext cx="2514600" cy="381000"/>
          </a:xfrm>
        </p:spPr>
        <p:txBody>
          <a:bodyPr/>
          <a:lstStyle/>
          <a:p>
            <a:r>
              <a:rPr lang="en-US" sz="2400" dirty="0"/>
              <a:t>= </a:t>
            </a:r>
            <a:r>
              <a:rPr lang="en-US" sz="2400" i="1" dirty="0"/>
              <a:t>n</a:t>
            </a:r>
            <a:r>
              <a:rPr lang="en-US" sz="2400" dirty="0"/>
              <a:t> + </a:t>
            </a:r>
            <a:r>
              <a:rPr lang="en-US" sz="2400" dirty="0">
                <a:ea typeface="Cambria Math" pitchFamily="18" charset="0"/>
              </a:rPr>
              <a:t>1,</a:t>
            </a:r>
            <a:r>
              <a:rPr lang="en-US" sz="2400" dirty="0"/>
              <a:t> </a:t>
            </a:r>
            <a:r>
              <a:rPr lang="en-US" sz="2400" i="1" dirty="0"/>
              <a:t>a</a:t>
            </a:r>
            <a:r>
              <a:rPr lang="en-US" sz="2400" dirty="0"/>
              <a:t> </a:t>
            </a:r>
            <a:r>
              <a:rPr lang="en-US" sz="2400" dirty="0">
                <a:ea typeface="Cambria Math"/>
              </a:rPr>
              <a:t>∊</a:t>
            </a:r>
            <a:r>
              <a:rPr lang="en-US" sz="2400" i="1" dirty="0"/>
              <a:t>T</a:t>
            </a:r>
            <a:r>
              <a:rPr lang="en-US" sz="2400" dirty="0"/>
              <a:t>, and </a:t>
            </a:r>
            <a:r>
              <a:rPr lang="en-US" sz="2400" i="1" dirty="0"/>
              <a:t>S</a:t>
            </a:r>
            <a:endParaRPr lang="en-IN" dirty="0"/>
          </a:p>
        </p:txBody>
      </p:sp>
      <p:sp>
        <p:nvSpPr>
          <p:cNvPr id="7" name="Content Placeholder 6">
            <a:extLst>
              <a:ext uri="{FF2B5EF4-FFF2-40B4-BE49-F238E27FC236}">
                <a16:creationId xmlns:a16="http://schemas.microsoft.com/office/drawing/2014/main" id="{E90A6154-6BAC-41F1-9DEA-1C8E5D70D06D}"/>
              </a:ext>
            </a:extLst>
          </p:cNvPr>
          <p:cNvSpPr>
            <a:spLocks noGrp="1"/>
          </p:cNvSpPr>
          <p:nvPr>
            <p:ph idx="13"/>
          </p:nvPr>
        </p:nvSpPr>
        <p:spPr>
          <a:xfrm>
            <a:off x="488187" y="2598593"/>
            <a:ext cx="2684462" cy="381000"/>
          </a:xfrm>
        </p:spPr>
        <p:txBody>
          <a:bodyPr/>
          <a:lstStyle/>
          <a:p>
            <a:r>
              <a:rPr lang="en-US" sz="2400" dirty="0"/>
              <a:t>= </a:t>
            </a:r>
            <a:r>
              <a:rPr lang="en-US" sz="2400" i="1" dirty="0"/>
              <a:t>T</a:t>
            </a:r>
            <a:r>
              <a:rPr lang="en-US" sz="2400" dirty="0"/>
              <a:t> </a:t>
            </a:r>
            <a:r>
              <a:rPr lang="en-US" sz="2400" dirty="0">
                <a:ea typeface="Cambria Math"/>
              </a:rPr>
              <a:t>−</a:t>
            </a:r>
            <a:r>
              <a:rPr lang="en-US" sz="2400" dirty="0"/>
              <a:t> {a}. There are</a:t>
            </a:r>
            <a:endParaRPr lang="en-IN" dirty="0"/>
          </a:p>
        </p:txBody>
      </p:sp>
      <p:graphicFrame>
        <p:nvGraphicFramePr>
          <p:cNvPr id="31" name="Object 7">
            <a:extLst>
              <a:ext uri="{FF2B5EF4-FFF2-40B4-BE49-F238E27FC236}">
                <a16:creationId xmlns:a16="http://schemas.microsoft.com/office/drawing/2014/main" id="{D75780E1-CFD3-4AF7-9BB9-583712F758D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92916727"/>
              </p:ext>
            </p:extLst>
          </p:nvPr>
        </p:nvGraphicFramePr>
        <p:xfrm>
          <a:off x="2991440" y="2612314"/>
          <a:ext cx="584200" cy="601662"/>
        </p:xfrm>
        <a:graphic>
          <a:graphicData uri="http://schemas.openxmlformats.org/presentationml/2006/ole">
            <mc:AlternateContent xmlns:mc="http://schemas.openxmlformats.org/markup-compatibility/2006">
              <mc:Choice xmlns:v="urn:schemas-microsoft-com:vml" Requires="v">
                <p:oleObj name="Equation" r:id="rId7" imgW="469800" imgH="482400" progId="Equation.DSMT4">
                  <p:embed/>
                </p:oleObj>
              </mc:Choice>
              <mc:Fallback>
                <p:oleObj name="Equation" r:id="rId7" imgW="469800" imgH="482400" progId="Equation.DSMT4">
                  <p:embed/>
                  <p:pic>
                    <p:nvPicPr>
                      <p:cNvPr id="24" name="Object 7"/>
                      <p:cNvPicPr/>
                      <p:nvPr/>
                    </p:nvPicPr>
                    <p:blipFill>
                      <a:blip r:embed="rId8"/>
                      <a:stretch>
                        <a:fillRect/>
                      </a:stretch>
                    </p:blipFill>
                    <p:spPr>
                      <a:xfrm>
                        <a:off x="2991440" y="2612314"/>
                        <a:ext cx="584200" cy="601662"/>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56FB3694-39FF-4325-99DA-0EFD5CD1B797}"/>
              </a:ext>
            </a:extLst>
          </p:cNvPr>
          <p:cNvSpPr>
            <a:spLocks noGrp="1"/>
          </p:cNvSpPr>
          <p:nvPr>
            <p:ph idx="14"/>
          </p:nvPr>
        </p:nvSpPr>
        <p:spPr>
          <a:xfrm>
            <a:off x="3575640" y="2581424"/>
            <a:ext cx="4800600" cy="381000"/>
          </a:xfrm>
        </p:spPr>
        <p:txBody>
          <a:bodyPr/>
          <a:lstStyle/>
          <a:p>
            <a:r>
              <a:rPr lang="en-US" sz="2400" dirty="0"/>
              <a:t>subsets of </a:t>
            </a:r>
            <a:r>
              <a:rPr lang="en-US" sz="2400" i="1" dirty="0"/>
              <a:t>T</a:t>
            </a:r>
            <a:r>
              <a:rPr lang="en-US" sz="2400" dirty="0"/>
              <a:t> containing </a:t>
            </a:r>
            <a:r>
              <a:rPr lang="en-US" sz="2400" i="1" dirty="0"/>
              <a:t>k</a:t>
            </a:r>
            <a:r>
              <a:rPr lang="en-US" sz="2400" dirty="0"/>
              <a:t> elements.</a:t>
            </a:r>
          </a:p>
        </p:txBody>
      </p:sp>
      <p:sp>
        <p:nvSpPr>
          <p:cNvPr id="9" name="Content Placeholder 8">
            <a:extLst>
              <a:ext uri="{FF2B5EF4-FFF2-40B4-BE49-F238E27FC236}">
                <a16:creationId xmlns:a16="http://schemas.microsoft.com/office/drawing/2014/main" id="{399EC83D-9614-4566-A589-D1310381BB78}"/>
              </a:ext>
            </a:extLst>
          </p:cNvPr>
          <p:cNvSpPr>
            <a:spLocks noGrp="1"/>
          </p:cNvSpPr>
          <p:nvPr>
            <p:ph idx="15"/>
          </p:nvPr>
        </p:nvSpPr>
        <p:spPr>
          <a:xfrm>
            <a:off x="466213" y="3043805"/>
            <a:ext cx="6705600" cy="1430815"/>
          </a:xfrm>
        </p:spPr>
        <p:txBody>
          <a:bodyPr/>
          <a:lstStyle/>
          <a:p>
            <a:pPr>
              <a:spcBef>
                <a:spcPts val="0"/>
              </a:spcBef>
              <a:spcAft>
                <a:spcPts val="0"/>
              </a:spcAft>
            </a:pPr>
            <a:r>
              <a:rPr lang="en-US" sz="2400" dirty="0"/>
              <a:t>Each of these subsets either:</a:t>
            </a:r>
          </a:p>
          <a:p>
            <a:pPr marL="342000" lvl="1">
              <a:spcBef>
                <a:spcPts val="0"/>
              </a:spcBef>
              <a:spcAft>
                <a:spcPts val="0"/>
              </a:spcAft>
              <a:buClr>
                <a:srgbClr val="04617B"/>
              </a:buClr>
            </a:pPr>
            <a:r>
              <a:rPr lang="en-US" sz="2200" dirty="0">
                <a:latin typeface="+mn-lt"/>
              </a:rPr>
              <a:t>contains </a:t>
            </a:r>
            <a:r>
              <a:rPr lang="en-US" sz="2200" i="1" dirty="0">
                <a:latin typeface="+mn-lt"/>
              </a:rPr>
              <a:t>a</a:t>
            </a:r>
            <a:r>
              <a:rPr lang="en-US" sz="2200" dirty="0">
                <a:latin typeface="+mn-lt"/>
              </a:rPr>
              <a:t> with </a:t>
            </a:r>
            <a:r>
              <a:rPr lang="en-US" sz="2200" i="1" dirty="0">
                <a:latin typeface="+mn-lt"/>
              </a:rPr>
              <a:t>k</a:t>
            </a:r>
            <a:r>
              <a:rPr lang="en-US" sz="2200" dirty="0">
                <a:latin typeface="+mn-lt"/>
                <a:ea typeface="Cambria Math"/>
              </a:rPr>
              <a:t> −</a:t>
            </a:r>
            <a:r>
              <a:rPr lang="en-US" sz="2200" dirty="0">
                <a:latin typeface="+mn-lt"/>
              </a:rPr>
              <a:t> </a:t>
            </a:r>
            <a:r>
              <a:rPr lang="en-US" sz="2200" dirty="0">
                <a:latin typeface="+mn-lt"/>
                <a:ea typeface="Cambria Math" pitchFamily="18" charset="0"/>
              </a:rPr>
              <a:t>1</a:t>
            </a:r>
            <a:r>
              <a:rPr lang="en-US" sz="2200" dirty="0">
                <a:latin typeface="+mn-lt"/>
              </a:rPr>
              <a:t> other elements, or </a:t>
            </a:r>
          </a:p>
          <a:p>
            <a:pPr marL="342000" lvl="1">
              <a:spcBef>
                <a:spcPts val="0"/>
              </a:spcBef>
              <a:spcAft>
                <a:spcPts val="0"/>
              </a:spcAft>
              <a:buClr>
                <a:srgbClr val="04617B"/>
              </a:buClr>
            </a:pPr>
            <a:r>
              <a:rPr lang="en-US" sz="2200" dirty="0">
                <a:latin typeface="+mn-lt"/>
              </a:rPr>
              <a:t>contains </a:t>
            </a:r>
            <a:r>
              <a:rPr lang="en-US" sz="2200" i="1" dirty="0">
                <a:latin typeface="+mn-lt"/>
              </a:rPr>
              <a:t>k</a:t>
            </a:r>
            <a:r>
              <a:rPr lang="en-US" sz="2200" dirty="0">
                <a:latin typeface="+mn-lt"/>
              </a:rPr>
              <a:t> elements of </a:t>
            </a:r>
            <a:r>
              <a:rPr lang="en-US" sz="2200" i="1" dirty="0">
                <a:latin typeface="+mn-lt"/>
              </a:rPr>
              <a:t>S</a:t>
            </a:r>
            <a:r>
              <a:rPr lang="en-US" sz="2200" dirty="0">
                <a:latin typeface="+mn-lt"/>
              </a:rPr>
              <a:t> and not </a:t>
            </a:r>
            <a:r>
              <a:rPr lang="en-US" sz="2200" i="1" dirty="0">
                <a:latin typeface="+mn-lt"/>
              </a:rPr>
              <a:t>a</a:t>
            </a:r>
            <a:r>
              <a:rPr lang="en-US" sz="2200" dirty="0">
                <a:latin typeface="+mn-lt"/>
              </a:rPr>
              <a:t>.</a:t>
            </a:r>
          </a:p>
          <a:p>
            <a:pPr marL="0" lvl="1" indent="0">
              <a:spcBef>
                <a:spcPts val="0"/>
              </a:spcBef>
              <a:spcAft>
                <a:spcPts val="0"/>
              </a:spcAft>
              <a:buClr>
                <a:srgbClr val="04617B"/>
              </a:buClr>
              <a:buNone/>
            </a:pPr>
            <a:r>
              <a:rPr lang="en-US" sz="2400" dirty="0">
                <a:latin typeface="+mn-lt"/>
              </a:rPr>
              <a:t>There are</a:t>
            </a:r>
          </a:p>
        </p:txBody>
      </p:sp>
      <p:sp>
        <p:nvSpPr>
          <p:cNvPr id="10" name="Content Placeholder 9">
            <a:extLst>
              <a:ext uri="{FF2B5EF4-FFF2-40B4-BE49-F238E27FC236}">
                <a16:creationId xmlns:a16="http://schemas.microsoft.com/office/drawing/2014/main" id="{47C14EDE-2C8C-42CB-AA6F-2703CB7A7B63}"/>
              </a:ext>
            </a:extLst>
          </p:cNvPr>
          <p:cNvSpPr>
            <a:spLocks noGrp="1"/>
          </p:cNvSpPr>
          <p:nvPr>
            <p:ph idx="16"/>
          </p:nvPr>
        </p:nvSpPr>
        <p:spPr>
          <a:xfrm>
            <a:off x="457200" y="4550820"/>
            <a:ext cx="762000" cy="381000"/>
          </a:xfrm>
        </p:spPr>
        <p:txBody>
          <a:bodyPr/>
          <a:lstStyle/>
          <a:p>
            <a:pPr marL="342900" indent="-342900">
              <a:buClr>
                <a:srgbClr val="04617B"/>
              </a:buClr>
              <a:buFont typeface="Arial" panose="020B0604020202020204" pitchFamily="34" charset="0"/>
              <a:buChar char="•"/>
            </a:pPr>
            <a:r>
              <a:rPr lang="en-US" sz="2200" dirty="0"/>
              <a:t> </a:t>
            </a:r>
            <a:endParaRPr lang="en-IN" sz="2200" dirty="0"/>
          </a:p>
        </p:txBody>
      </p:sp>
      <p:graphicFrame>
        <p:nvGraphicFramePr>
          <p:cNvPr id="33" name="Object 32">
            <a:extLst>
              <a:ext uri="{FF2B5EF4-FFF2-40B4-BE49-F238E27FC236}">
                <a16:creationId xmlns:a16="http://schemas.microsoft.com/office/drawing/2014/main" id="{D96B7843-1462-4A52-ADB0-8FCBB198FDF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11262229"/>
              </p:ext>
            </p:extLst>
          </p:nvPr>
        </p:nvGraphicFramePr>
        <p:xfrm>
          <a:off x="916641" y="4495799"/>
          <a:ext cx="528918" cy="543213"/>
        </p:xfrm>
        <a:graphic>
          <a:graphicData uri="http://schemas.openxmlformats.org/presentationml/2006/ole">
            <mc:AlternateContent xmlns:mc="http://schemas.openxmlformats.org/markup-compatibility/2006">
              <mc:Choice xmlns:v="urn:schemas-microsoft-com:vml" Requires="v">
                <p:oleObj name="Equation" r:id="rId9" imgW="469800" imgH="482400" progId="Equation.DSMT4">
                  <p:embed/>
                </p:oleObj>
              </mc:Choice>
              <mc:Fallback>
                <p:oleObj name="Equation" r:id="rId9" imgW="469800" imgH="482400" progId="Equation.DSMT4">
                  <p:embed/>
                  <p:pic>
                    <p:nvPicPr>
                      <p:cNvPr id="0" name=""/>
                      <p:cNvPicPr/>
                      <p:nvPr/>
                    </p:nvPicPr>
                    <p:blipFill>
                      <a:blip r:embed="rId10"/>
                      <a:stretch>
                        <a:fillRect/>
                      </a:stretch>
                    </p:blipFill>
                    <p:spPr>
                      <a:xfrm>
                        <a:off x="916641" y="4495799"/>
                        <a:ext cx="528918" cy="543213"/>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8E8885EA-08A6-40CD-9BFC-59831BEED216}"/>
              </a:ext>
            </a:extLst>
          </p:cNvPr>
          <p:cNvSpPr>
            <a:spLocks noGrp="1"/>
          </p:cNvSpPr>
          <p:nvPr>
            <p:ph idx="17"/>
          </p:nvPr>
        </p:nvSpPr>
        <p:spPr>
          <a:xfrm>
            <a:off x="1297641" y="4550820"/>
            <a:ext cx="6400800" cy="457200"/>
          </a:xfrm>
        </p:spPr>
        <p:txBody>
          <a:bodyPr/>
          <a:lstStyle/>
          <a:p>
            <a:r>
              <a:rPr lang="en-US" sz="2200" dirty="0">
                <a:ea typeface="Cambria Math" pitchFamily="18" charset="0"/>
              </a:rPr>
              <a:t> subsets of </a:t>
            </a:r>
            <a:r>
              <a:rPr lang="en-US" sz="2200" i="1" dirty="0">
                <a:ea typeface="Cambria Math" pitchFamily="18" charset="0"/>
              </a:rPr>
              <a:t>k</a:t>
            </a:r>
            <a:r>
              <a:rPr lang="en-US" sz="2200" dirty="0">
                <a:ea typeface="Cambria Math" pitchFamily="18" charset="0"/>
              </a:rPr>
              <a:t> elements that contain </a:t>
            </a:r>
            <a:r>
              <a:rPr lang="en-US" sz="2200" i="1" dirty="0">
                <a:ea typeface="Cambria Math" pitchFamily="18" charset="0"/>
              </a:rPr>
              <a:t>a</a:t>
            </a:r>
            <a:r>
              <a:rPr lang="en-US" sz="2200" dirty="0">
                <a:ea typeface="Cambria Math" pitchFamily="18" charset="0"/>
              </a:rPr>
              <a:t>, since there are</a:t>
            </a:r>
            <a:endParaRPr lang="en-IN" sz="2200" dirty="0"/>
          </a:p>
        </p:txBody>
      </p:sp>
      <p:graphicFrame>
        <p:nvGraphicFramePr>
          <p:cNvPr id="32" name="Object 12">
            <a:extLst>
              <a:ext uri="{FF2B5EF4-FFF2-40B4-BE49-F238E27FC236}">
                <a16:creationId xmlns:a16="http://schemas.microsoft.com/office/drawing/2014/main" id="{9330AD0A-2E4C-440C-B524-43939F64B2F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31884374"/>
              </p:ext>
            </p:extLst>
          </p:nvPr>
        </p:nvGraphicFramePr>
        <p:xfrm>
          <a:off x="7391400" y="4474620"/>
          <a:ext cx="584200" cy="601662"/>
        </p:xfrm>
        <a:graphic>
          <a:graphicData uri="http://schemas.openxmlformats.org/presentationml/2006/ole">
            <mc:AlternateContent xmlns:mc="http://schemas.openxmlformats.org/markup-compatibility/2006">
              <mc:Choice xmlns:v="urn:schemas-microsoft-com:vml" Requires="v">
                <p:oleObj name="Equation" r:id="rId11" imgW="469800" imgH="482400" progId="Equation.DSMT4">
                  <p:embed/>
                </p:oleObj>
              </mc:Choice>
              <mc:Fallback>
                <p:oleObj name="Equation" r:id="rId11" imgW="469800" imgH="482400" progId="Equation.DSMT4">
                  <p:embed/>
                  <p:pic>
                    <p:nvPicPr>
                      <p:cNvPr id="26" name="Object 12">
                        <a:extLst>
                          <a:ext uri="{C183D7F6-B498-43B3-948B-1728B52AA6E4}">
                            <adec:decorative xmlns:adec="http://schemas.microsoft.com/office/drawing/2017/decorative" val="1"/>
                          </a:ext>
                        </a:extLst>
                      </p:cNvPr>
                      <p:cNvPicPr/>
                      <p:nvPr/>
                    </p:nvPicPr>
                    <p:blipFill>
                      <a:blip r:embed="rId12"/>
                      <a:stretch>
                        <a:fillRect/>
                      </a:stretch>
                    </p:blipFill>
                    <p:spPr>
                      <a:xfrm>
                        <a:off x="7391400" y="4474620"/>
                        <a:ext cx="584200" cy="601662"/>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064783BF-4AEF-4BE4-AC75-484A937C813E}"/>
              </a:ext>
            </a:extLst>
          </p:cNvPr>
          <p:cNvSpPr>
            <a:spLocks noGrp="1"/>
          </p:cNvSpPr>
          <p:nvPr>
            <p:ph idx="18"/>
          </p:nvPr>
        </p:nvSpPr>
        <p:spPr>
          <a:xfrm>
            <a:off x="854006" y="4953000"/>
            <a:ext cx="4002859" cy="381000"/>
          </a:xfrm>
        </p:spPr>
        <p:txBody>
          <a:bodyPr/>
          <a:lstStyle/>
          <a:p>
            <a:r>
              <a:rPr lang="en-US" sz="2200" dirty="0"/>
              <a:t>subsets of </a:t>
            </a:r>
            <a:r>
              <a:rPr lang="en-US" sz="2200" i="1" dirty="0"/>
              <a:t>k</a:t>
            </a:r>
            <a:r>
              <a:rPr lang="en-US" sz="2200" dirty="0">
                <a:ea typeface="Cambria Math"/>
              </a:rPr>
              <a:t> −</a:t>
            </a:r>
            <a:r>
              <a:rPr lang="en-US" sz="2200" dirty="0"/>
              <a:t> </a:t>
            </a:r>
            <a:r>
              <a:rPr lang="en-US" sz="2200" dirty="0">
                <a:ea typeface="Cambria Math" pitchFamily="18" charset="0"/>
              </a:rPr>
              <a:t>1 elements of </a:t>
            </a:r>
            <a:r>
              <a:rPr lang="en-US" sz="2200" i="1" dirty="0">
                <a:ea typeface="Cambria Math" pitchFamily="18" charset="0"/>
              </a:rPr>
              <a:t>S</a:t>
            </a:r>
            <a:r>
              <a:rPr lang="en-US" sz="2200" dirty="0">
                <a:ea typeface="Cambria Math" pitchFamily="18" charset="0"/>
              </a:rPr>
              <a:t>,</a:t>
            </a:r>
            <a:endParaRPr lang="en-US" sz="2200" dirty="0"/>
          </a:p>
        </p:txBody>
      </p:sp>
      <p:sp>
        <p:nvSpPr>
          <p:cNvPr id="13" name="Content Placeholder 12">
            <a:extLst>
              <a:ext uri="{FF2B5EF4-FFF2-40B4-BE49-F238E27FC236}">
                <a16:creationId xmlns:a16="http://schemas.microsoft.com/office/drawing/2014/main" id="{7DF90EC2-7741-42ED-89A2-A4EFD9AA5B50}"/>
              </a:ext>
            </a:extLst>
          </p:cNvPr>
          <p:cNvSpPr>
            <a:spLocks noGrp="1"/>
          </p:cNvSpPr>
          <p:nvPr>
            <p:ph idx="19"/>
          </p:nvPr>
        </p:nvSpPr>
        <p:spPr>
          <a:xfrm>
            <a:off x="455129" y="5362576"/>
            <a:ext cx="394063" cy="381000"/>
          </a:xfrm>
        </p:spPr>
        <p:txBody>
          <a:bodyPr/>
          <a:lstStyle/>
          <a:p>
            <a:pPr marL="342900" indent="-342900">
              <a:buClr>
                <a:srgbClr val="04617B"/>
              </a:buClr>
              <a:buFont typeface="Arial" panose="020B0604020202020204" pitchFamily="34" charset="0"/>
              <a:buChar char="•"/>
            </a:pPr>
            <a:r>
              <a:rPr lang="en-US" sz="2200" dirty="0"/>
              <a:t> </a:t>
            </a:r>
            <a:endParaRPr lang="en-IN" sz="2200" dirty="0"/>
          </a:p>
        </p:txBody>
      </p:sp>
      <p:graphicFrame>
        <p:nvGraphicFramePr>
          <p:cNvPr id="34" name="Object 33">
            <a:extLst>
              <a:ext uri="{FF2B5EF4-FFF2-40B4-BE49-F238E27FC236}">
                <a16:creationId xmlns:a16="http://schemas.microsoft.com/office/drawing/2014/main" id="{9EFCB3DA-CC0B-44F7-B722-2A966B41C5A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53185834"/>
              </p:ext>
            </p:extLst>
          </p:nvPr>
        </p:nvGraphicFramePr>
        <p:xfrm>
          <a:off x="914570" y="5334000"/>
          <a:ext cx="301165" cy="544966"/>
        </p:xfrm>
        <a:graphic>
          <a:graphicData uri="http://schemas.openxmlformats.org/presentationml/2006/ole">
            <mc:AlternateContent xmlns:mc="http://schemas.openxmlformats.org/markup-compatibility/2006">
              <mc:Choice xmlns:v="urn:schemas-microsoft-com:vml" Requires="v">
                <p:oleObj name="Equation" r:id="rId13" imgW="266400" imgH="482400" progId="Equation.DSMT4">
                  <p:embed/>
                </p:oleObj>
              </mc:Choice>
              <mc:Fallback>
                <p:oleObj name="Equation" r:id="rId13" imgW="266400" imgH="482400" progId="Equation.DSMT4">
                  <p:embed/>
                  <p:pic>
                    <p:nvPicPr>
                      <p:cNvPr id="0" name=""/>
                      <p:cNvPicPr/>
                      <p:nvPr/>
                    </p:nvPicPr>
                    <p:blipFill>
                      <a:blip r:embed="rId14"/>
                      <a:stretch>
                        <a:fillRect/>
                      </a:stretch>
                    </p:blipFill>
                    <p:spPr>
                      <a:xfrm>
                        <a:off x="914570" y="5334000"/>
                        <a:ext cx="301165" cy="544966"/>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0044D262-DF7A-4FC7-9C18-6CBB67D6670D}"/>
              </a:ext>
            </a:extLst>
          </p:cNvPr>
          <p:cNvSpPr>
            <a:spLocks noGrp="1"/>
          </p:cNvSpPr>
          <p:nvPr>
            <p:ph idx="20"/>
          </p:nvPr>
        </p:nvSpPr>
        <p:spPr>
          <a:xfrm>
            <a:off x="1066800" y="5397182"/>
            <a:ext cx="7852066" cy="381000"/>
          </a:xfrm>
        </p:spPr>
        <p:txBody>
          <a:bodyPr/>
          <a:lstStyle/>
          <a:p>
            <a:r>
              <a:rPr lang="en-US" sz="2200" dirty="0">
                <a:ea typeface="Cambria Math" pitchFamily="18" charset="0"/>
              </a:rPr>
              <a:t> subsets of </a:t>
            </a:r>
            <a:r>
              <a:rPr lang="en-US" sz="2200" i="1" dirty="0">
                <a:ea typeface="Cambria Math" pitchFamily="18" charset="0"/>
              </a:rPr>
              <a:t>k</a:t>
            </a:r>
            <a:r>
              <a:rPr lang="en-US" sz="2200" dirty="0">
                <a:ea typeface="Cambria Math" pitchFamily="18" charset="0"/>
              </a:rPr>
              <a:t> elements of </a:t>
            </a:r>
            <a:r>
              <a:rPr lang="en-US" sz="2200" i="1" dirty="0">
                <a:ea typeface="Cambria Math" pitchFamily="18" charset="0"/>
              </a:rPr>
              <a:t>T</a:t>
            </a:r>
            <a:r>
              <a:rPr lang="en-US" sz="2200" dirty="0">
                <a:ea typeface="Cambria Math" pitchFamily="18" charset="0"/>
              </a:rPr>
              <a:t> that do not contain </a:t>
            </a:r>
            <a:r>
              <a:rPr lang="en-US" sz="2200" i="1" dirty="0">
                <a:ea typeface="Cambria Math" pitchFamily="18" charset="0"/>
              </a:rPr>
              <a:t>a</a:t>
            </a:r>
            <a:r>
              <a:rPr lang="en-US" sz="2200" dirty="0">
                <a:ea typeface="Cambria Math" pitchFamily="18" charset="0"/>
              </a:rPr>
              <a:t>, because there are</a:t>
            </a:r>
            <a:endParaRPr lang="en-IN" sz="2200" dirty="0"/>
          </a:p>
        </p:txBody>
      </p:sp>
      <p:graphicFrame>
        <p:nvGraphicFramePr>
          <p:cNvPr id="35" name="Object 16">
            <a:extLst>
              <a:ext uri="{FF2B5EF4-FFF2-40B4-BE49-F238E27FC236}">
                <a16:creationId xmlns:a16="http://schemas.microsoft.com/office/drawing/2014/main" id="{DFB53620-BA09-4140-8E40-73D636AC325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07858987"/>
              </p:ext>
            </p:extLst>
          </p:nvPr>
        </p:nvGraphicFramePr>
        <p:xfrm>
          <a:off x="937276" y="5906059"/>
          <a:ext cx="278460" cy="504960"/>
        </p:xfrm>
        <a:graphic>
          <a:graphicData uri="http://schemas.openxmlformats.org/presentationml/2006/ole">
            <mc:AlternateContent xmlns:mc="http://schemas.openxmlformats.org/markup-compatibility/2006">
              <mc:Choice xmlns:v="urn:schemas-microsoft-com:vml" Requires="v">
                <p:oleObj name="Equation" r:id="rId15" imgW="266400" imgH="482400" progId="Equation.DSMT4">
                  <p:embed/>
                </p:oleObj>
              </mc:Choice>
              <mc:Fallback>
                <p:oleObj name="Equation" r:id="rId15" imgW="266400" imgH="482400" progId="Equation.DSMT4">
                  <p:embed/>
                  <p:pic>
                    <p:nvPicPr>
                      <p:cNvPr id="28" name="Object 16">
                        <a:extLst>
                          <a:ext uri="{C183D7F6-B498-43B3-948B-1728B52AA6E4}">
                            <adec:decorative xmlns:adec="http://schemas.microsoft.com/office/drawing/2017/decorative" val="1"/>
                          </a:ext>
                        </a:extLst>
                      </p:cNvPr>
                      <p:cNvPicPr/>
                      <p:nvPr/>
                    </p:nvPicPr>
                    <p:blipFill>
                      <a:blip r:embed="rId16"/>
                      <a:stretch>
                        <a:fillRect/>
                      </a:stretch>
                    </p:blipFill>
                    <p:spPr>
                      <a:xfrm>
                        <a:off x="937276" y="5906059"/>
                        <a:ext cx="278460" cy="504960"/>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B390B5A0-B1E0-4D43-A088-30DEA0E1FD34}"/>
              </a:ext>
            </a:extLst>
          </p:cNvPr>
          <p:cNvSpPr>
            <a:spLocks noGrp="1"/>
          </p:cNvSpPr>
          <p:nvPr>
            <p:ph idx="21"/>
          </p:nvPr>
        </p:nvSpPr>
        <p:spPr>
          <a:xfrm>
            <a:off x="1147199" y="5888097"/>
            <a:ext cx="3314700" cy="381000"/>
          </a:xfrm>
        </p:spPr>
        <p:txBody>
          <a:bodyPr/>
          <a:lstStyle/>
          <a:p>
            <a:r>
              <a:rPr lang="en-US" sz="2200" dirty="0">
                <a:ea typeface="Cambria Math" pitchFamily="18" charset="0"/>
              </a:rPr>
              <a:t>subsets of k elements of S.</a:t>
            </a:r>
          </a:p>
        </p:txBody>
      </p:sp>
      <p:sp>
        <p:nvSpPr>
          <p:cNvPr id="16" name="Content Placeholder 15">
            <a:extLst>
              <a:ext uri="{FF2B5EF4-FFF2-40B4-BE49-F238E27FC236}">
                <a16:creationId xmlns:a16="http://schemas.microsoft.com/office/drawing/2014/main" id="{2588B17D-098C-423A-8009-06C454338A98}"/>
              </a:ext>
            </a:extLst>
          </p:cNvPr>
          <p:cNvSpPr>
            <a:spLocks noGrp="1"/>
          </p:cNvSpPr>
          <p:nvPr>
            <p:ph idx="22"/>
          </p:nvPr>
        </p:nvSpPr>
        <p:spPr>
          <a:xfrm>
            <a:off x="3505200" y="6237263"/>
            <a:ext cx="1177290" cy="381000"/>
          </a:xfrm>
        </p:spPr>
        <p:txBody>
          <a:bodyPr/>
          <a:lstStyle/>
          <a:p>
            <a:r>
              <a:rPr lang="en-US" sz="2200" dirty="0">
                <a:ea typeface="Cambria Math" pitchFamily="18" charset="0"/>
              </a:rPr>
              <a:t>Hence,</a:t>
            </a:r>
            <a:endParaRPr lang="en-US" sz="2200" dirty="0"/>
          </a:p>
        </p:txBody>
      </p:sp>
      <p:graphicFrame>
        <p:nvGraphicFramePr>
          <p:cNvPr id="36" name="Object 19">
            <a:extLst>
              <a:ext uri="{FF2B5EF4-FFF2-40B4-BE49-F238E27FC236}">
                <a16:creationId xmlns:a16="http://schemas.microsoft.com/office/drawing/2014/main" id="{DE0A1AD0-8E61-4EB0-AD8D-D9A16ADBA54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93238202"/>
              </p:ext>
            </p:extLst>
          </p:nvPr>
        </p:nvGraphicFramePr>
        <p:xfrm>
          <a:off x="4532471" y="6056623"/>
          <a:ext cx="1738312" cy="601662"/>
        </p:xfrm>
        <a:graphic>
          <a:graphicData uri="http://schemas.openxmlformats.org/presentationml/2006/ole">
            <mc:AlternateContent xmlns:mc="http://schemas.openxmlformats.org/markup-compatibility/2006">
              <mc:Choice xmlns:v="urn:schemas-microsoft-com:vml" Requires="v">
                <p:oleObj name="Equation" r:id="rId17" imgW="1396800" imgH="482400" progId="Equation.DSMT4">
                  <p:embed/>
                </p:oleObj>
              </mc:Choice>
              <mc:Fallback>
                <p:oleObj name="Equation" r:id="rId17" imgW="1396800" imgH="482400" progId="Equation.DSMT4">
                  <p:embed/>
                  <p:pic>
                    <p:nvPicPr>
                      <p:cNvPr id="29" name="Object 19">
                        <a:extLst>
                          <a:ext uri="{C183D7F6-B498-43B3-948B-1728B52AA6E4}">
                            <adec:decorative xmlns:adec="http://schemas.microsoft.com/office/drawing/2017/decorative" val="1"/>
                          </a:ext>
                        </a:extLst>
                      </p:cNvPr>
                      <p:cNvPicPr/>
                      <p:nvPr/>
                    </p:nvPicPr>
                    <p:blipFill>
                      <a:blip r:embed="rId18"/>
                      <a:stretch>
                        <a:fillRect/>
                      </a:stretch>
                    </p:blipFill>
                    <p:spPr>
                      <a:xfrm>
                        <a:off x="4532471" y="6056623"/>
                        <a:ext cx="1738312" cy="601662"/>
                      </a:xfrm>
                      <a:prstGeom prst="rect">
                        <a:avLst/>
                      </a:prstGeom>
                    </p:spPr>
                  </p:pic>
                </p:oleObj>
              </mc:Fallback>
            </mc:AlternateContent>
          </a:graphicData>
        </a:graphic>
      </p:graphicFrame>
      <p:sp>
        <p:nvSpPr>
          <p:cNvPr id="17" name="Content Placeholder 16">
            <a:extLst>
              <a:ext uri="{FF2B5EF4-FFF2-40B4-BE49-F238E27FC236}">
                <a16:creationId xmlns:a16="http://schemas.microsoft.com/office/drawing/2014/main" id="{7F7200F1-ECEA-46ED-A752-CE44E243B172}"/>
              </a:ext>
            </a:extLst>
          </p:cNvPr>
          <p:cNvSpPr>
            <a:spLocks noGrp="1"/>
          </p:cNvSpPr>
          <p:nvPr>
            <p:ph idx="23"/>
          </p:nvPr>
        </p:nvSpPr>
        <p:spPr>
          <a:xfrm>
            <a:off x="6629400" y="5848686"/>
            <a:ext cx="2373630" cy="769577"/>
          </a:xfrm>
        </p:spPr>
        <p:txBody>
          <a:bodyPr/>
          <a:lstStyle/>
          <a:p>
            <a:r>
              <a:rPr lang="en-US" sz="2200" i="1" dirty="0"/>
              <a:t>See Exercise </a:t>
            </a:r>
            <a:r>
              <a:rPr lang="en-US" sz="2200" dirty="0">
                <a:ea typeface="Cambria Math" pitchFamily="18" charset="0"/>
              </a:rPr>
              <a:t>19</a:t>
            </a:r>
            <a:r>
              <a:rPr lang="en-US" sz="2200" dirty="0"/>
              <a:t> </a:t>
            </a:r>
            <a:r>
              <a:rPr lang="en-US" sz="2200" i="1" dirty="0"/>
              <a:t>for an algebraic proof.</a:t>
            </a:r>
          </a:p>
        </p:txBody>
      </p:sp>
      <p:sp>
        <p:nvSpPr>
          <p:cNvPr id="37" name="Slide Number Placeholder 5">
            <a:extLst>
              <a:ext uri="{FF2B5EF4-FFF2-40B4-BE49-F238E27FC236}">
                <a16:creationId xmlns:a16="http://schemas.microsoft.com/office/drawing/2014/main" id="{CC0DF4A1-5B4A-4A9B-A629-19D6E7E1122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49</a:t>
            </a:fld>
            <a:endParaRPr lang="en-US" dirty="0">
              <a:solidFill>
                <a:schemeClr val="bg1"/>
              </a:solidFill>
            </a:endParaRPr>
          </a:p>
        </p:txBody>
      </p:sp>
    </p:spTree>
    <p:extLst>
      <p:ext uri="{BB962C8B-B14F-4D97-AF65-F5344CB8AC3E}">
        <p14:creationId xmlns:p14="http://schemas.microsoft.com/office/powerpoint/2010/main" val="3953166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07C5-3D12-4E57-93B1-EF0B9CC80131}"/>
              </a:ext>
            </a:extLst>
          </p:cNvPr>
          <p:cNvSpPr>
            <a:spLocks noGrp="1"/>
          </p:cNvSpPr>
          <p:nvPr>
            <p:ph type="title"/>
          </p:nvPr>
        </p:nvSpPr>
        <p:spPr/>
        <p:txBody>
          <a:bodyPr/>
          <a:lstStyle/>
          <a:p>
            <a:r>
              <a:rPr lang="en-US" dirty="0"/>
              <a:t>Basic Counting Principles:</a:t>
            </a:r>
            <a:br>
              <a:rPr lang="en-US" dirty="0"/>
            </a:br>
            <a:r>
              <a:rPr lang="en-US" dirty="0"/>
              <a:t>The Product Rule</a:t>
            </a:r>
            <a:endParaRPr lang="en-IN" dirty="0"/>
          </a:p>
        </p:txBody>
      </p:sp>
      <p:sp>
        <p:nvSpPr>
          <p:cNvPr id="3" name="Content Placeholder 2">
            <a:extLst>
              <a:ext uri="{FF2B5EF4-FFF2-40B4-BE49-F238E27FC236}">
                <a16:creationId xmlns:a16="http://schemas.microsoft.com/office/drawing/2014/main" id="{145769E9-7753-4F19-9645-D38E54B00993}"/>
              </a:ext>
            </a:extLst>
          </p:cNvPr>
          <p:cNvSpPr>
            <a:spLocks noGrp="1"/>
          </p:cNvSpPr>
          <p:nvPr>
            <p:ph idx="1"/>
          </p:nvPr>
        </p:nvSpPr>
        <p:spPr>
          <a:xfrm>
            <a:off x="457200" y="1366887"/>
            <a:ext cx="8458200" cy="1188720"/>
          </a:xfrm>
        </p:spPr>
        <p:txBody>
          <a:bodyPr/>
          <a:lstStyle/>
          <a:p>
            <a:r>
              <a:rPr lang="en-US" sz="3200" b="1" dirty="0"/>
              <a:t>The Product Rule</a:t>
            </a:r>
            <a:r>
              <a:rPr lang="en-US" sz="3200" dirty="0"/>
              <a:t>: A procedure can be broken down into a sequence of two tasks. There are</a:t>
            </a:r>
            <a:endParaRPr lang="en-IN" sz="3200" dirty="0"/>
          </a:p>
        </p:txBody>
      </p:sp>
      <p:graphicFrame>
        <p:nvGraphicFramePr>
          <p:cNvPr id="26" name="Object 25">
            <a:extLst>
              <a:ext uri="{FF2B5EF4-FFF2-40B4-BE49-F238E27FC236}">
                <a16:creationId xmlns:a16="http://schemas.microsoft.com/office/drawing/2014/main" id="{E120AA83-B918-4426-9D4D-090FD226C7E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2128631"/>
              </p:ext>
            </p:extLst>
          </p:nvPr>
        </p:nvGraphicFramePr>
        <p:xfrm>
          <a:off x="8048809" y="1870925"/>
          <a:ext cx="452670" cy="626774"/>
        </p:xfrm>
        <a:graphic>
          <a:graphicData uri="http://schemas.openxmlformats.org/presentationml/2006/ole">
            <mc:AlternateContent xmlns:mc="http://schemas.openxmlformats.org/markup-compatibility/2006">
              <mc:Choice xmlns:v="urn:schemas-microsoft-com:vml" Requires="v">
                <p:oleObj name="Equation" r:id="rId3" imgW="164880" imgH="228600" progId="Equation.DSMT4">
                  <p:embed/>
                </p:oleObj>
              </mc:Choice>
              <mc:Fallback>
                <p:oleObj name="Equation" r:id="rId3" imgW="164880" imgH="228600" progId="Equation.DSMT4">
                  <p:embed/>
                  <p:pic>
                    <p:nvPicPr>
                      <p:cNvPr id="5" name="Object 4">
                        <a:extLst>
                          <a:ext uri="{FF2B5EF4-FFF2-40B4-BE49-F238E27FC236}">
                            <a16:creationId xmlns:a16="http://schemas.microsoft.com/office/drawing/2014/main" id="{AE5F87E6-019C-46C7-8C44-CC3510C199E0}"/>
                          </a:ext>
                        </a:extLst>
                      </p:cNvPr>
                      <p:cNvPicPr/>
                      <p:nvPr/>
                    </p:nvPicPr>
                    <p:blipFill>
                      <a:blip r:embed="rId4"/>
                      <a:stretch>
                        <a:fillRect/>
                      </a:stretch>
                    </p:blipFill>
                    <p:spPr>
                      <a:xfrm>
                        <a:off x="8048809" y="1870925"/>
                        <a:ext cx="452670" cy="626774"/>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4F4C597C-6084-4306-A28F-B5F4B27F076C}"/>
              </a:ext>
            </a:extLst>
          </p:cNvPr>
          <p:cNvSpPr>
            <a:spLocks noGrp="1"/>
          </p:cNvSpPr>
          <p:nvPr>
            <p:ph idx="10"/>
          </p:nvPr>
        </p:nvSpPr>
        <p:spPr>
          <a:xfrm>
            <a:off x="457200" y="2337976"/>
            <a:ext cx="5105400" cy="677008"/>
          </a:xfrm>
        </p:spPr>
        <p:txBody>
          <a:bodyPr/>
          <a:lstStyle/>
          <a:p>
            <a:r>
              <a:rPr lang="en-US" sz="3200" dirty="0"/>
              <a:t>ways to do the first task and</a:t>
            </a:r>
            <a:endParaRPr lang="en-IN" sz="3200" dirty="0"/>
          </a:p>
        </p:txBody>
      </p:sp>
      <p:graphicFrame>
        <p:nvGraphicFramePr>
          <p:cNvPr id="27" name="Object 26">
            <a:extLst>
              <a:ext uri="{FF2B5EF4-FFF2-40B4-BE49-F238E27FC236}">
                <a16:creationId xmlns:a16="http://schemas.microsoft.com/office/drawing/2014/main" id="{E7C6CAEE-3811-41D2-833D-6E52784E3D4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10187257"/>
              </p:ext>
            </p:extLst>
          </p:nvPr>
        </p:nvGraphicFramePr>
        <p:xfrm>
          <a:off x="5205246" y="2342837"/>
          <a:ext cx="452671" cy="626774"/>
        </p:xfrm>
        <a:graphic>
          <a:graphicData uri="http://schemas.openxmlformats.org/presentationml/2006/ole">
            <mc:AlternateContent xmlns:mc="http://schemas.openxmlformats.org/markup-compatibility/2006">
              <mc:Choice xmlns:v="urn:schemas-microsoft-com:vml" Requires="v">
                <p:oleObj name="Equation" r:id="rId5" imgW="164880" imgH="228600" progId="Equation.DSMT4">
                  <p:embed/>
                </p:oleObj>
              </mc:Choice>
              <mc:Fallback>
                <p:oleObj name="Equation" r:id="rId5" imgW="164880" imgH="228600" progId="Equation.DSMT4">
                  <p:embed/>
                  <p:pic>
                    <p:nvPicPr>
                      <p:cNvPr id="0" name=""/>
                      <p:cNvPicPr/>
                      <p:nvPr/>
                    </p:nvPicPr>
                    <p:blipFill>
                      <a:blip r:embed="rId6"/>
                      <a:stretch>
                        <a:fillRect/>
                      </a:stretch>
                    </p:blipFill>
                    <p:spPr>
                      <a:xfrm>
                        <a:off x="5205246" y="2342837"/>
                        <a:ext cx="452671" cy="626774"/>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1A7731A8-9D62-41AB-AFEF-D610358BBBF6}"/>
              </a:ext>
            </a:extLst>
          </p:cNvPr>
          <p:cNvSpPr>
            <a:spLocks noGrp="1"/>
          </p:cNvSpPr>
          <p:nvPr>
            <p:ph idx="11"/>
          </p:nvPr>
        </p:nvSpPr>
        <p:spPr>
          <a:xfrm>
            <a:off x="5562600" y="2346643"/>
            <a:ext cx="2705100" cy="677008"/>
          </a:xfrm>
        </p:spPr>
        <p:txBody>
          <a:bodyPr/>
          <a:lstStyle/>
          <a:p>
            <a:r>
              <a:rPr lang="en-US" sz="3200" dirty="0"/>
              <a:t>ways to do the</a:t>
            </a:r>
            <a:endParaRPr lang="en-IN" sz="3200" dirty="0"/>
          </a:p>
        </p:txBody>
      </p:sp>
      <p:sp>
        <p:nvSpPr>
          <p:cNvPr id="6" name="Content Placeholder 5">
            <a:extLst>
              <a:ext uri="{FF2B5EF4-FFF2-40B4-BE49-F238E27FC236}">
                <a16:creationId xmlns:a16="http://schemas.microsoft.com/office/drawing/2014/main" id="{D4945E63-A8C4-40E9-B0EC-4AD0CAC117EB}"/>
              </a:ext>
            </a:extLst>
          </p:cNvPr>
          <p:cNvSpPr>
            <a:spLocks noGrp="1"/>
          </p:cNvSpPr>
          <p:nvPr>
            <p:ph idx="12"/>
          </p:nvPr>
        </p:nvSpPr>
        <p:spPr>
          <a:xfrm>
            <a:off x="457200" y="2814687"/>
            <a:ext cx="4784724" cy="565840"/>
          </a:xfrm>
        </p:spPr>
        <p:txBody>
          <a:bodyPr/>
          <a:lstStyle/>
          <a:p>
            <a:r>
              <a:rPr lang="en-US" sz="3200" dirty="0"/>
              <a:t>second task. Then there are</a:t>
            </a:r>
            <a:endParaRPr lang="en-IN" sz="3200" dirty="0"/>
          </a:p>
        </p:txBody>
      </p:sp>
      <p:graphicFrame>
        <p:nvGraphicFramePr>
          <p:cNvPr id="12" name="Object 11">
            <a:extLst>
              <a:ext uri="{FF2B5EF4-FFF2-40B4-BE49-F238E27FC236}">
                <a16:creationId xmlns:a16="http://schemas.microsoft.com/office/drawing/2014/main" id="{EF7E9418-B0AD-4D5B-A3F1-8D038547414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50662206"/>
              </p:ext>
            </p:extLst>
          </p:nvPr>
        </p:nvGraphicFramePr>
        <p:xfrm>
          <a:off x="5194276" y="2807900"/>
          <a:ext cx="911538" cy="631065"/>
        </p:xfrm>
        <a:graphic>
          <a:graphicData uri="http://schemas.openxmlformats.org/presentationml/2006/ole">
            <mc:AlternateContent xmlns:mc="http://schemas.openxmlformats.org/markup-compatibility/2006">
              <mc:Choice xmlns:v="urn:schemas-microsoft-com:vml" Requires="v">
                <p:oleObj name="Equation" r:id="rId7" imgW="330120" imgH="228600" progId="Equation.DSMT4">
                  <p:embed/>
                </p:oleObj>
              </mc:Choice>
              <mc:Fallback>
                <p:oleObj name="Equation" r:id="rId7" imgW="330120" imgH="228600" progId="Equation.DSMT4">
                  <p:embed/>
                  <p:pic>
                    <p:nvPicPr>
                      <p:cNvPr id="0" name=""/>
                      <p:cNvPicPr/>
                      <p:nvPr/>
                    </p:nvPicPr>
                    <p:blipFill>
                      <a:blip r:embed="rId8"/>
                      <a:stretch>
                        <a:fillRect/>
                      </a:stretch>
                    </p:blipFill>
                    <p:spPr>
                      <a:xfrm>
                        <a:off x="5194276" y="2807900"/>
                        <a:ext cx="911538" cy="631065"/>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CD428369-2B67-432E-8D45-E8850D4FA4BF}"/>
              </a:ext>
            </a:extLst>
          </p:cNvPr>
          <p:cNvSpPr>
            <a:spLocks noGrp="1"/>
          </p:cNvSpPr>
          <p:nvPr>
            <p:ph idx="13"/>
          </p:nvPr>
        </p:nvSpPr>
        <p:spPr>
          <a:xfrm>
            <a:off x="6038033" y="2801855"/>
            <a:ext cx="2705100" cy="770308"/>
          </a:xfrm>
        </p:spPr>
        <p:txBody>
          <a:bodyPr/>
          <a:lstStyle/>
          <a:p>
            <a:r>
              <a:rPr lang="en-US" sz="3200" dirty="0"/>
              <a:t>ways to do the</a:t>
            </a:r>
            <a:endParaRPr lang="en-IN" sz="3200" dirty="0"/>
          </a:p>
        </p:txBody>
      </p:sp>
      <p:sp>
        <p:nvSpPr>
          <p:cNvPr id="8" name="Content Placeholder 7">
            <a:extLst>
              <a:ext uri="{FF2B5EF4-FFF2-40B4-BE49-F238E27FC236}">
                <a16:creationId xmlns:a16="http://schemas.microsoft.com/office/drawing/2014/main" id="{506C5629-7D4C-4F26-B0D5-DDE543E30D31}"/>
              </a:ext>
            </a:extLst>
          </p:cNvPr>
          <p:cNvSpPr>
            <a:spLocks noGrp="1"/>
          </p:cNvSpPr>
          <p:nvPr>
            <p:ph idx="14"/>
          </p:nvPr>
        </p:nvSpPr>
        <p:spPr>
          <a:xfrm>
            <a:off x="457200" y="3306476"/>
            <a:ext cx="2209800" cy="619985"/>
          </a:xfrm>
        </p:spPr>
        <p:txBody>
          <a:bodyPr/>
          <a:lstStyle/>
          <a:p>
            <a:r>
              <a:rPr lang="en-US" sz="3200" dirty="0"/>
              <a:t>procedure.</a:t>
            </a:r>
            <a:endParaRPr lang="en-IN" sz="3200" dirty="0"/>
          </a:p>
        </p:txBody>
      </p:sp>
      <p:sp>
        <p:nvSpPr>
          <p:cNvPr id="9" name="Content Placeholder 8">
            <a:extLst>
              <a:ext uri="{FF2B5EF4-FFF2-40B4-BE49-F238E27FC236}">
                <a16:creationId xmlns:a16="http://schemas.microsoft.com/office/drawing/2014/main" id="{723B61C7-72D4-4C07-9DC3-E2FC0EAF06D2}"/>
              </a:ext>
            </a:extLst>
          </p:cNvPr>
          <p:cNvSpPr>
            <a:spLocks noGrp="1"/>
          </p:cNvSpPr>
          <p:nvPr>
            <p:ph idx="15"/>
          </p:nvPr>
        </p:nvSpPr>
        <p:spPr>
          <a:xfrm>
            <a:off x="457200" y="4044289"/>
            <a:ext cx="7962900" cy="1007775"/>
          </a:xfrm>
        </p:spPr>
        <p:txBody>
          <a:bodyPr/>
          <a:lstStyle/>
          <a:p>
            <a:r>
              <a:rPr lang="en-US" sz="3200" b="1" dirty="0"/>
              <a:t>Example</a:t>
            </a:r>
            <a:r>
              <a:rPr lang="en-US" sz="3200" dirty="0"/>
              <a:t>: How many bit strings of length seven are there?</a:t>
            </a:r>
          </a:p>
        </p:txBody>
      </p:sp>
      <p:sp>
        <p:nvSpPr>
          <p:cNvPr id="10" name="Content Placeholder 9">
            <a:extLst>
              <a:ext uri="{FF2B5EF4-FFF2-40B4-BE49-F238E27FC236}">
                <a16:creationId xmlns:a16="http://schemas.microsoft.com/office/drawing/2014/main" id="{41FE74AD-5A22-4556-BE8F-C1C36C937F6E}"/>
              </a:ext>
            </a:extLst>
          </p:cNvPr>
          <p:cNvSpPr>
            <a:spLocks noGrp="1"/>
          </p:cNvSpPr>
          <p:nvPr>
            <p:ph idx="16"/>
          </p:nvPr>
        </p:nvSpPr>
        <p:spPr>
          <a:xfrm>
            <a:off x="476052" y="5256082"/>
            <a:ext cx="8229600" cy="1007775"/>
          </a:xfrm>
        </p:spPr>
        <p:txBody>
          <a:bodyPr/>
          <a:lstStyle/>
          <a:p>
            <a:r>
              <a:rPr lang="en-US" sz="3200" b="1" dirty="0"/>
              <a:t>Solution</a:t>
            </a:r>
            <a:r>
              <a:rPr lang="en-US" sz="3200" dirty="0"/>
              <a:t>: Since each of the seven bits is either a </a:t>
            </a:r>
            <a:r>
              <a:rPr lang="en-US" sz="3200" dirty="0">
                <a:ea typeface="Cambria Math" pitchFamily="18" charset="0"/>
              </a:rPr>
              <a:t>0</a:t>
            </a:r>
            <a:r>
              <a:rPr lang="en-US" sz="3200" dirty="0"/>
              <a:t> or a </a:t>
            </a:r>
            <a:r>
              <a:rPr lang="en-US" sz="3200" dirty="0">
                <a:ea typeface="Cambria Math" pitchFamily="18" charset="0"/>
              </a:rPr>
              <a:t>1</a:t>
            </a:r>
            <a:r>
              <a:rPr lang="en-US" sz="3200" dirty="0"/>
              <a:t>, the answer is</a:t>
            </a:r>
            <a:endParaRPr lang="en-IN" sz="3200" dirty="0"/>
          </a:p>
        </p:txBody>
      </p:sp>
      <p:graphicFrame>
        <p:nvGraphicFramePr>
          <p:cNvPr id="28" name="Object 27">
            <a:extLst>
              <a:ext uri="{FF2B5EF4-FFF2-40B4-BE49-F238E27FC236}">
                <a16:creationId xmlns:a16="http://schemas.microsoft.com/office/drawing/2014/main" id="{DBC2543E-C180-4B48-834A-8A1F30D5594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73240346"/>
              </p:ext>
            </p:extLst>
          </p:nvPr>
        </p:nvGraphicFramePr>
        <p:xfrm>
          <a:off x="4267200" y="5724126"/>
          <a:ext cx="1589087" cy="657225"/>
        </p:xfrm>
        <a:graphic>
          <a:graphicData uri="http://schemas.openxmlformats.org/presentationml/2006/ole">
            <mc:AlternateContent xmlns:mc="http://schemas.openxmlformats.org/markup-compatibility/2006">
              <mc:Choice xmlns:v="urn:schemas-microsoft-com:vml" Requires="v">
                <p:oleObj name="Equation" r:id="rId9" imgW="583920" imgH="241200" progId="Equation.DSMT4">
                  <p:embed/>
                </p:oleObj>
              </mc:Choice>
              <mc:Fallback>
                <p:oleObj name="Equation" r:id="rId9" imgW="583920" imgH="241200" progId="Equation.DSMT4">
                  <p:embed/>
                  <p:pic>
                    <p:nvPicPr>
                      <p:cNvPr id="6" name="Object 5">
                        <a:extLst>
                          <a:ext uri="{FF2B5EF4-FFF2-40B4-BE49-F238E27FC236}">
                            <a16:creationId xmlns:a16="http://schemas.microsoft.com/office/drawing/2014/main" id="{FFC211FF-D2CC-41A2-950E-966ECD98D918}"/>
                          </a:ext>
                        </a:extLst>
                      </p:cNvPr>
                      <p:cNvPicPr/>
                      <p:nvPr/>
                    </p:nvPicPr>
                    <p:blipFill>
                      <a:blip r:embed="rId10"/>
                      <a:stretch>
                        <a:fillRect/>
                      </a:stretch>
                    </p:blipFill>
                    <p:spPr>
                      <a:xfrm>
                        <a:off x="4267200" y="5724126"/>
                        <a:ext cx="1589087" cy="657225"/>
                      </a:xfrm>
                      <a:prstGeom prst="rect">
                        <a:avLst/>
                      </a:prstGeom>
                    </p:spPr>
                  </p:pic>
                </p:oleObj>
              </mc:Fallback>
            </mc:AlternateContent>
          </a:graphicData>
        </a:graphic>
      </p:graphicFrame>
      <p:sp>
        <p:nvSpPr>
          <p:cNvPr id="16" name="Slide Number Placeholder 5">
            <a:extLst>
              <a:ext uri="{FF2B5EF4-FFF2-40B4-BE49-F238E27FC236}">
                <a16:creationId xmlns:a16="http://schemas.microsoft.com/office/drawing/2014/main" id="{E49CFDEF-56AF-4B9C-BFE0-FE6915A4122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a:t>
            </a:fld>
            <a:endParaRPr lang="en-US" dirty="0">
              <a:solidFill>
                <a:schemeClr val="bg1"/>
              </a:solidFill>
            </a:endParaRPr>
          </a:p>
        </p:txBody>
      </p:sp>
    </p:spTree>
    <p:extLst>
      <p:ext uri="{BB962C8B-B14F-4D97-AF65-F5344CB8AC3E}">
        <p14:creationId xmlns:p14="http://schemas.microsoft.com/office/powerpoint/2010/main" val="19737332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Pascal’s Triangle</a:t>
            </a:r>
            <a:endParaRPr lang="en-US" sz="1500" dirty="0"/>
          </a:p>
        </p:txBody>
      </p:sp>
      <p:sp>
        <p:nvSpPr>
          <p:cNvPr id="4" name="Content Placeholder 3"/>
          <p:cNvSpPr>
            <a:spLocks noGrp="1"/>
          </p:cNvSpPr>
          <p:nvPr>
            <p:ph idx="13"/>
          </p:nvPr>
        </p:nvSpPr>
        <p:spPr>
          <a:xfrm>
            <a:off x="457200" y="1524000"/>
            <a:ext cx="3048000" cy="1752600"/>
          </a:xfrm>
          <a:ln>
            <a:solidFill>
              <a:srgbClr val="14AAE1"/>
            </a:solidFill>
          </a:ln>
        </p:spPr>
        <p:txBody>
          <a:bodyPr/>
          <a:lstStyle/>
          <a:p>
            <a:r>
              <a:rPr lang="en-US" sz="2400" dirty="0"/>
              <a:t>The </a:t>
            </a:r>
            <a:r>
              <a:rPr lang="en-US" sz="2400" i="1" dirty="0"/>
              <a:t>n</a:t>
            </a:r>
            <a:r>
              <a:rPr lang="en-US" sz="2400" dirty="0"/>
              <a:t>th row in the triangle consists of the binomial coefficients</a:t>
            </a:r>
          </a:p>
        </p:txBody>
      </p:sp>
      <p:graphicFrame>
        <p:nvGraphicFramePr>
          <p:cNvPr id="14" name="Objec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96055676"/>
              </p:ext>
            </p:extLst>
          </p:nvPr>
        </p:nvGraphicFramePr>
        <p:xfrm>
          <a:off x="539750" y="2676698"/>
          <a:ext cx="352896" cy="536402"/>
        </p:xfrm>
        <a:graphic>
          <a:graphicData uri="http://schemas.openxmlformats.org/presentationml/2006/ole">
            <mc:AlternateContent xmlns:mc="http://schemas.openxmlformats.org/markup-compatibility/2006">
              <mc:Choice xmlns:v="urn:schemas-microsoft-com:vml" Requires="v">
                <p:oleObj name="Equation" r:id="rId2" imgW="317160" imgH="482400" progId="Equation.DSMT4">
                  <p:embed/>
                </p:oleObj>
              </mc:Choice>
              <mc:Fallback>
                <p:oleObj name="Equation" r:id="rId2" imgW="317160" imgH="482400" progId="Equation.DSMT4">
                  <p:embed/>
                  <p:pic>
                    <p:nvPicPr>
                      <p:cNvPr id="0" name=""/>
                      <p:cNvPicPr/>
                      <p:nvPr/>
                    </p:nvPicPr>
                    <p:blipFill>
                      <a:blip r:embed="rId3"/>
                      <a:stretch>
                        <a:fillRect/>
                      </a:stretch>
                    </p:blipFill>
                    <p:spPr>
                      <a:xfrm>
                        <a:off x="539750" y="2676698"/>
                        <a:ext cx="352896" cy="536402"/>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6FED1649-E9D5-4996-A180-1D0F06FB76B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32113931"/>
              </p:ext>
            </p:extLst>
          </p:nvPr>
        </p:nvGraphicFramePr>
        <p:xfrm>
          <a:off x="975196" y="2788920"/>
          <a:ext cx="1366370" cy="393700"/>
        </p:xfrm>
        <a:graphic>
          <a:graphicData uri="http://schemas.openxmlformats.org/presentationml/2006/ole">
            <mc:AlternateContent xmlns:mc="http://schemas.openxmlformats.org/markup-compatibility/2006">
              <mc:Choice xmlns:v="urn:schemas-microsoft-com:vml" Requires="v">
                <p:oleObj name="Equation" r:id="rId4" imgW="749160" imgH="215640" progId="Equation.DSMT4">
                  <p:embed/>
                </p:oleObj>
              </mc:Choice>
              <mc:Fallback>
                <p:oleObj name="Equation" r:id="rId4" imgW="749160" imgH="215640" progId="Equation.DSMT4">
                  <p:embed/>
                  <p:pic>
                    <p:nvPicPr>
                      <p:cNvPr id="0" name=""/>
                      <p:cNvPicPr/>
                      <p:nvPr/>
                    </p:nvPicPr>
                    <p:blipFill>
                      <a:blip r:embed="rId5"/>
                      <a:stretch>
                        <a:fillRect/>
                      </a:stretch>
                    </p:blipFill>
                    <p:spPr>
                      <a:xfrm>
                        <a:off x="975196" y="2788920"/>
                        <a:ext cx="1366370" cy="393700"/>
                      </a:xfrm>
                      <a:prstGeom prst="rect">
                        <a:avLst/>
                      </a:prstGeom>
                    </p:spPr>
                  </p:pic>
                </p:oleObj>
              </mc:Fallback>
            </mc:AlternateContent>
          </a:graphicData>
        </a:graphic>
      </p:graphicFrame>
      <p:pic>
        <p:nvPicPr>
          <p:cNvPr id="15" name="Picture 2" descr="Two Pascal's triangles.">
            <a:extLst>
              <a:ext uri="{FF2B5EF4-FFF2-40B4-BE49-F238E27FC236}">
                <a16:creationId xmlns:a16="http://schemas.microsoft.com/office/drawing/2014/main" id="{D7EE7095-ED7B-4584-968C-CB99DF50F54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581400" y="1524000"/>
            <a:ext cx="5029200" cy="3136058"/>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6"/>
          <p:cNvSpPr>
            <a:spLocks noGrp="1"/>
          </p:cNvSpPr>
          <p:nvPr>
            <p:ph idx="15"/>
          </p:nvPr>
        </p:nvSpPr>
        <p:spPr>
          <a:xfrm>
            <a:off x="457200" y="4876800"/>
            <a:ext cx="8229600" cy="1143000"/>
          </a:xfrm>
          <a:ln>
            <a:solidFill>
              <a:srgbClr val="14AAE1"/>
            </a:solidFill>
          </a:ln>
        </p:spPr>
        <p:txBody>
          <a:bodyPr/>
          <a:lstStyle/>
          <a:p>
            <a:r>
              <a:rPr lang="en-US" sz="2400" dirty="0"/>
              <a:t>By Pascal’s identity, adding two adjacent binomial coefficients results is the  binomial coefficient in the next row between these two coefficients.</a:t>
            </a:r>
          </a:p>
        </p:txBody>
      </p:sp>
      <p:sp>
        <p:nvSpPr>
          <p:cNvPr id="12" name="Text Placeholder 7"/>
          <p:cNvSpPr>
            <a:spLocks noGrp="1"/>
          </p:cNvSpPr>
          <p:nvPr>
            <p:ph type="body" sz="quarter" idx="16"/>
          </p:nvPr>
        </p:nvSpPr>
        <p:spPr>
          <a:xfrm>
            <a:off x="3465576" y="6446520"/>
            <a:ext cx="2212848" cy="182880"/>
          </a:xfrm>
        </p:spPr>
        <p:txBody>
          <a:bodyPr anchor="ctr"/>
          <a:lstStyle/>
          <a:p>
            <a:r>
              <a:rPr lang="en-US" dirty="0">
                <a:hlinkClick r:id="rId7" action="ppaction://hlinksldjump"/>
              </a:rPr>
              <a:t>Access the text alternative for slide images.</a:t>
            </a:r>
            <a:endParaRPr lang="en-US" dirty="0">
              <a:hlinkClick r:id="rId8" action="ppaction://hlinksldjump"/>
            </a:endParaRPr>
          </a:p>
        </p:txBody>
      </p:sp>
      <p:sp>
        <p:nvSpPr>
          <p:cNvPr id="13" name="Slide Number Placeholder 5">
            <a:extLst>
              <a:ext uri="{FF2B5EF4-FFF2-40B4-BE49-F238E27FC236}">
                <a16:creationId xmlns:a16="http://schemas.microsoft.com/office/drawing/2014/main" id="{5A8777AC-7912-4A1A-97B0-D510B058E18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50</a:t>
            </a:fld>
            <a:endParaRPr lang="en-US" dirty="0">
              <a:solidFill>
                <a:schemeClr val="bg1"/>
              </a:solidFill>
            </a:endParaRPr>
          </a:p>
        </p:txBody>
      </p:sp>
    </p:spTree>
    <p:extLst>
      <p:ext uri="{BB962C8B-B14F-4D97-AF65-F5344CB8AC3E}">
        <p14:creationId xmlns:p14="http://schemas.microsoft.com/office/powerpoint/2010/main" val="37613914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9144000" cy="1722120"/>
          </a:xfrm>
        </p:spPr>
        <p:txBody>
          <a:bodyPr/>
          <a:lstStyle/>
          <a:p>
            <a:r>
              <a:rPr lang="en-US" sz="6000" b="1" dirty="0"/>
              <a:t>Generalized Permutations and Combinations</a:t>
            </a:r>
          </a:p>
        </p:txBody>
      </p:sp>
      <p:sp>
        <p:nvSpPr>
          <p:cNvPr id="3" name="Content Placeholder 2"/>
          <p:cNvSpPr>
            <a:spLocks noGrp="1"/>
          </p:cNvSpPr>
          <p:nvPr>
            <p:ph idx="1"/>
          </p:nvPr>
        </p:nvSpPr>
        <p:spPr>
          <a:xfrm>
            <a:off x="3200400" y="3810000"/>
            <a:ext cx="2743200" cy="640080"/>
          </a:xfrm>
        </p:spPr>
        <p:txBody>
          <a:bodyPr/>
          <a:lstStyle/>
          <a:p>
            <a:pPr algn="ctr"/>
            <a:r>
              <a:rPr lang="en-US" dirty="0"/>
              <a:t>Section 6.5</a:t>
            </a:r>
          </a:p>
        </p:txBody>
      </p:sp>
      <p:sp>
        <p:nvSpPr>
          <p:cNvPr id="4" name="Slide Number Placeholder 5">
            <a:extLst>
              <a:ext uri="{FF2B5EF4-FFF2-40B4-BE49-F238E27FC236}">
                <a16:creationId xmlns:a16="http://schemas.microsoft.com/office/drawing/2014/main" id="{BFA8BDB7-28D6-4911-95A4-80B8135FD54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51</a:t>
            </a:fld>
            <a:endParaRPr lang="en-US" dirty="0">
              <a:solidFill>
                <a:schemeClr val="bg1"/>
              </a:solidFill>
            </a:endParaRPr>
          </a:p>
        </p:txBody>
      </p:sp>
    </p:spTree>
    <p:extLst>
      <p:ext uri="{BB962C8B-B14F-4D97-AF65-F5344CB8AC3E}">
        <p14:creationId xmlns:p14="http://schemas.microsoft.com/office/powerpoint/2010/main" val="33675323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5</a:t>
            </a:r>
          </a:p>
        </p:txBody>
      </p:sp>
      <p:sp>
        <p:nvSpPr>
          <p:cNvPr id="3" name="Content Placeholder 2"/>
          <p:cNvSpPr>
            <a:spLocks noGrp="1"/>
          </p:cNvSpPr>
          <p:nvPr>
            <p:ph idx="1"/>
          </p:nvPr>
        </p:nvSpPr>
        <p:spPr>
          <a:xfrm>
            <a:off x="457200" y="1295400"/>
            <a:ext cx="8229600" cy="4495800"/>
          </a:xfrm>
        </p:spPr>
        <p:txBody>
          <a:bodyPr/>
          <a:lstStyle/>
          <a:p>
            <a:r>
              <a:rPr lang="en-US" dirty="0"/>
              <a:t>Permutations with Repetition.</a:t>
            </a:r>
          </a:p>
          <a:p>
            <a:r>
              <a:rPr lang="en-US" dirty="0"/>
              <a:t>Combinations with Repetition.</a:t>
            </a:r>
          </a:p>
          <a:p>
            <a:r>
              <a:rPr lang="en-US" dirty="0"/>
              <a:t>Permutations with Indistinguishable Objects.</a:t>
            </a:r>
          </a:p>
          <a:p>
            <a:r>
              <a:rPr lang="en-US" dirty="0"/>
              <a:t>Distributing Objects into Boxes.</a:t>
            </a:r>
          </a:p>
        </p:txBody>
      </p:sp>
      <p:sp>
        <p:nvSpPr>
          <p:cNvPr id="4" name="Slide Number Placeholder 5">
            <a:extLst>
              <a:ext uri="{FF2B5EF4-FFF2-40B4-BE49-F238E27FC236}">
                <a16:creationId xmlns:a16="http://schemas.microsoft.com/office/drawing/2014/main" id="{DE97F4D1-3809-4A21-A12B-E352C9D8100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52</a:t>
            </a:fld>
            <a:endParaRPr lang="en-US" dirty="0">
              <a:solidFill>
                <a:schemeClr val="bg1"/>
              </a:solidFill>
            </a:endParaRPr>
          </a:p>
        </p:txBody>
      </p:sp>
    </p:spTree>
    <p:extLst>
      <p:ext uri="{BB962C8B-B14F-4D97-AF65-F5344CB8AC3E}">
        <p14:creationId xmlns:p14="http://schemas.microsoft.com/office/powerpoint/2010/main" val="27785616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4005C-415F-4923-AC21-6B26E9FEF660}"/>
              </a:ext>
            </a:extLst>
          </p:cNvPr>
          <p:cNvSpPr>
            <a:spLocks noGrp="1"/>
          </p:cNvSpPr>
          <p:nvPr>
            <p:ph type="title"/>
          </p:nvPr>
        </p:nvSpPr>
        <p:spPr/>
        <p:txBody>
          <a:bodyPr/>
          <a:lstStyle/>
          <a:p>
            <a:r>
              <a:rPr lang="en-US" dirty="0"/>
              <a:t>Permutations with Repetition</a:t>
            </a:r>
            <a:endParaRPr lang="en-IN" dirty="0"/>
          </a:p>
        </p:txBody>
      </p:sp>
      <p:sp>
        <p:nvSpPr>
          <p:cNvPr id="3" name="Content Placeholder 2">
            <a:extLst>
              <a:ext uri="{FF2B5EF4-FFF2-40B4-BE49-F238E27FC236}">
                <a16:creationId xmlns:a16="http://schemas.microsoft.com/office/drawing/2014/main" id="{05A03775-24ED-45E0-A57A-9F9A1F8BEC3E}"/>
              </a:ext>
            </a:extLst>
          </p:cNvPr>
          <p:cNvSpPr>
            <a:spLocks noGrp="1"/>
          </p:cNvSpPr>
          <p:nvPr>
            <p:ph idx="1"/>
          </p:nvPr>
        </p:nvSpPr>
        <p:spPr>
          <a:xfrm>
            <a:off x="457200" y="1295400"/>
            <a:ext cx="8686800" cy="1066800"/>
          </a:xfrm>
        </p:spPr>
        <p:txBody>
          <a:bodyPr/>
          <a:lstStyle/>
          <a:p>
            <a:pPr>
              <a:spcBef>
                <a:spcPts val="600"/>
              </a:spcBef>
            </a:pPr>
            <a:r>
              <a:rPr lang="en-US" sz="2800" b="1" dirty="0"/>
              <a:t>Theorem </a:t>
            </a:r>
            <a:r>
              <a:rPr lang="en-US" sz="2800" b="1" dirty="0">
                <a:ea typeface="Cambria Math" pitchFamily="18" charset="0"/>
              </a:rPr>
              <a:t>1</a:t>
            </a:r>
            <a:r>
              <a:rPr lang="en-US" sz="2800" dirty="0"/>
              <a:t>: The number of </a:t>
            </a:r>
            <a:r>
              <a:rPr lang="en-US" sz="2800" i="1" dirty="0"/>
              <a:t>r</a:t>
            </a:r>
            <a:r>
              <a:rPr lang="en-US" sz="2800" dirty="0"/>
              <a:t>-permutations of a set of </a:t>
            </a:r>
            <a:r>
              <a:rPr lang="en-US" sz="2800" i="1" dirty="0"/>
              <a:t>n</a:t>
            </a:r>
            <a:r>
              <a:rPr lang="en-US" sz="2800" dirty="0"/>
              <a:t> objects with repetition allowed is</a:t>
            </a:r>
          </a:p>
        </p:txBody>
      </p:sp>
      <p:graphicFrame>
        <p:nvGraphicFramePr>
          <p:cNvPr id="14" name="Object 13">
            <a:extLst>
              <a:ext uri="{FF2B5EF4-FFF2-40B4-BE49-F238E27FC236}">
                <a16:creationId xmlns:a16="http://schemas.microsoft.com/office/drawing/2014/main" id="{E9120DFF-D718-48D4-9968-3A289271423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30887884"/>
              </p:ext>
            </p:extLst>
          </p:nvPr>
        </p:nvGraphicFramePr>
        <p:xfrm>
          <a:off x="5392540" y="1693444"/>
          <a:ext cx="498154" cy="467020"/>
        </p:xfrm>
        <a:graphic>
          <a:graphicData uri="http://schemas.openxmlformats.org/presentationml/2006/ole">
            <mc:AlternateContent xmlns:mc="http://schemas.openxmlformats.org/markup-compatibility/2006">
              <mc:Choice xmlns:v="urn:schemas-microsoft-com:vml" Requires="v">
                <p:oleObj name="Equation" r:id="rId2" imgW="203040" imgH="190440" progId="Equation.DSMT4">
                  <p:embed/>
                </p:oleObj>
              </mc:Choice>
              <mc:Fallback>
                <p:oleObj name="Equation" r:id="rId2" imgW="203040" imgH="190440" progId="Equation.DSMT4">
                  <p:embed/>
                  <p:pic>
                    <p:nvPicPr>
                      <p:cNvPr id="5" name="Object 4">
                        <a:extLst>
                          <a:ext uri="{FF2B5EF4-FFF2-40B4-BE49-F238E27FC236}">
                            <a16:creationId xmlns:a16="http://schemas.microsoft.com/office/drawing/2014/main" id="{C725684B-13CE-4756-9D79-0A972E148564}"/>
                          </a:ext>
                        </a:extLst>
                      </p:cNvPr>
                      <p:cNvPicPr/>
                      <p:nvPr/>
                    </p:nvPicPr>
                    <p:blipFill>
                      <a:blip r:embed="rId3"/>
                      <a:stretch>
                        <a:fillRect/>
                      </a:stretch>
                    </p:blipFill>
                    <p:spPr>
                      <a:xfrm>
                        <a:off x="5392540" y="1693444"/>
                        <a:ext cx="498154" cy="46702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DCE401C-7F45-44D3-B111-17C177D229B2}"/>
              </a:ext>
            </a:extLst>
          </p:cNvPr>
          <p:cNvSpPr>
            <a:spLocks noGrp="1"/>
          </p:cNvSpPr>
          <p:nvPr>
            <p:ph idx="10"/>
          </p:nvPr>
        </p:nvSpPr>
        <p:spPr>
          <a:xfrm>
            <a:off x="454325" y="2286000"/>
            <a:ext cx="8537275" cy="1821180"/>
          </a:xfrm>
        </p:spPr>
        <p:txBody>
          <a:bodyPr/>
          <a:lstStyle/>
          <a:p>
            <a:pPr>
              <a:spcBef>
                <a:spcPts val="0"/>
              </a:spcBef>
            </a:pPr>
            <a:r>
              <a:rPr lang="en-US" sz="2800" b="1" dirty="0"/>
              <a:t>Proof</a:t>
            </a:r>
            <a:r>
              <a:rPr lang="en-US" sz="2800" dirty="0"/>
              <a:t>: There are </a:t>
            </a:r>
            <a:r>
              <a:rPr lang="en-US" sz="2800" i="1" dirty="0"/>
              <a:t>n</a:t>
            </a:r>
            <a:r>
              <a:rPr lang="en-US" sz="2800" dirty="0"/>
              <a:t> ways to select an element of the set for each of the </a:t>
            </a:r>
            <a:r>
              <a:rPr lang="en-US" sz="2800" i="1" dirty="0"/>
              <a:t>r</a:t>
            </a:r>
            <a:r>
              <a:rPr lang="en-US" sz="2800" dirty="0"/>
              <a:t> positions in the </a:t>
            </a:r>
            <a:r>
              <a:rPr lang="en-US" sz="2800" i="1" dirty="0"/>
              <a:t>r</a:t>
            </a:r>
            <a:r>
              <a:rPr lang="en-US" sz="2800" dirty="0"/>
              <a:t>-permutation when repetition is allowed. Hence, by the product rule there are</a:t>
            </a:r>
            <a:endParaRPr lang="en-IN" sz="2800" dirty="0"/>
          </a:p>
        </p:txBody>
      </p:sp>
      <p:graphicFrame>
        <p:nvGraphicFramePr>
          <p:cNvPr id="16" name="Object 15">
            <a:extLst>
              <a:ext uri="{FF2B5EF4-FFF2-40B4-BE49-F238E27FC236}">
                <a16:creationId xmlns:a16="http://schemas.microsoft.com/office/drawing/2014/main" id="{7E2EE37A-05DB-4CCF-83C9-811A6A1CA17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70290345"/>
              </p:ext>
            </p:extLst>
          </p:nvPr>
        </p:nvGraphicFramePr>
        <p:xfrm>
          <a:off x="1070115" y="3549946"/>
          <a:ext cx="377685" cy="437581"/>
        </p:xfrm>
        <a:graphic>
          <a:graphicData uri="http://schemas.openxmlformats.org/presentationml/2006/ole">
            <mc:AlternateContent xmlns:mc="http://schemas.openxmlformats.org/markup-compatibility/2006">
              <mc:Choice xmlns:v="urn:schemas-microsoft-com:vml" Requires="v">
                <p:oleObj name="Equation" r:id="rId4" imgW="164880" imgH="190440" progId="Equation.DSMT4">
                  <p:embed/>
                </p:oleObj>
              </mc:Choice>
              <mc:Fallback>
                <p:oleObj name="Equation" r:id="rId4" imgW="164880" imgH="190440" progId="Equation.DSMT4">
                  <p:embed/>
                  <p:pic>
                    <p:nvPicPr>
                      <p:cNvPr id="5" name="Object 4">
                        <a:extLst>
                          <a:ext uri="{FF2B5EF4-FFF2-40B4-BE49-F238E27FC236}">
                            <a16:creationId xmlns:a16="http://schemas.microsoft.com/office/drawing/2014/main" id="{C725684B-13CE-4756-9D79-0A972E148564}"/>
                          </a:ext>
                        </a:extLst>
                      </p:cNvPr>
                      <p:cNvPicPr/>
                      <p:nvPr/>
                    </p:nvPicPr>
                    <p:blipFill>
                      <a:blip r:embed="rId5"/>
                      <a:stretch>
                        <a:fillRect/>
                      </a:stretch>
                    </p:blipFill>
                    <p:spPr>
                      <a:xfrm>
                        <a:off x="1070115" y="3549946"/>
                        <a:ext cx="377685" cy="437581"/>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959D850-69E8-447C-B742-C97B577B4766}"/>
              </a:ext>
            </a:extLst>
          </p:cNvPr>
          <p:cNvSpPr>
            <a:spLocks noGrp="1"/>
          </p:cNvSpPr>
          <p:nvPr>
            <p:ph idx="11"/>
          </p:nvPr>
        </p:nvSpPr>
        <p:spPr>
          <a:xfrm>
            <a:off x="1371600" y="3544005"/>
            <a:ext cx="4724400" cy="650863"/>
          </a:xfrm>
        </p:spPr>
        <p:txBody>
          <a:bodyPr/>
          <a:lstStyle/>
          <a:p>
            <a:pPr>
              <a:spcBef>
                <a:spcPts val="600"/>
              </a:spcBef>
            </a:pPr>
            <a:r>
              <a:rPr lang="en-US" sz="2800" i="1" dirty="0"/>
              <a:t>r</a:t>
            </a:r>
            <a:r>
              <a:rPr lang="en-US" sz="2800" dirty="0"/>
              <a:t>-permutations with repetition.</a:t>
            </a:r>
          </a:p>
        </p:txBody>
      </p:sp>
      <p:sp>
        <p:nvSpPr>
          <p:cNvPr id="6" name="Content Placeholder 5">
            <a:extLst>
              <a:ext uri="{FF2B5EF4-FFF2-40B4-BE49-F238E27FC236}">
                <a16:creationId xmlns:a16="http://schemas.microsoft.com/office/drawing/2014/main" id="{6876941C-76C3-47FC-8A86-735064C25396}"/>
              </a:ext>
            </a:extLst>
          </p:cNvPr>
          <p:cNvSpPr>
            <a:spLocks noGrp="1"/>
          </p:cNvSpPr>
          <p:nvPr>
            <p:ph idx="12"/>
          </p:nvPr>
        </p:nvSpPr>
        <p:spPr>
          <a:xfrm>
            <a:off x="454325" y="4156063"/>
            <a:ext cx="8537275" cy="1558937"/>
          </a:xfrm>
        </p:spPr>
        <p:txBody>
          <a:bodyPr/>
          <a:lstStyle/>
          <a:p>
            <a:pPr>
              <a:spcBef>
                <a:spcPts val="600"/>
              </a:spcBef>
            </a:pPr>
            <a:r>
              <a:rPr lang="en-US" sz="2800" b="1" dirty="0"/>
              <a:t>Example</a:t>
            </a:r>
            <a:r>
              <a:rPr lang="en-US" sz="2800" dirty="0"/>
              <a:t>: How many strings of length </a:t>
            </a:r>
            <a:r>
              <a:rPr lang="en-US" sz="2800" i="1" dirty="0"/>
              <a:t>r</a:t>
            </a:r>
            <a:r>
              <a:rPr lang="en-US" sz="2800" dirty="0"/>
              <a:t> can be formed from the uppercase letters of the English alphabet?</a:t>
            </a:r>
          </a:p>
          <a:p>
            <a:pPr>
              <a:spcBef>
                <a:spcPts val="600"/>
              </a:spcBef>
            </a:pPr>
            <a:r>
              <a:rPr lang="en-US" sz="2800" b="1" dirty="0"/>
              <a:t>Solution</a:t>
            </a:r>
            <a:r>
              <a:rPr lang="en-US" sz="2800" dirty="0"/>
              <a:t>: The number of such strings is</a:t>
            </a:r>
            <a:endParaRPr lang="en-IN" sz="2800" dirty="0"/>
          </a:p>
        </p:txBody>
      </p:sp>
      <p:graphicFrame>
        <p:nvGraphicFramePr>
          <p:cNvPr id="13" name="Object 12">
            <a:extLst>
              <a:ext uri="{FF2B5EF4-FFF2-40B4-BE49-F238E27FC236}">
                <a16:creationId xmlns:a16="http://schemas.microsoft.com/office/drawing/2014/main" id="{FC28E054-4003-449F-9E7E-9EF680E0274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63584883"/>
              </p:ext>
            </p:extLst>
          </p:nvPr>
        </p:nvGraphicFramePr>
        <p:xfrm>
          <a:off x="6260404" y="5194086"/>
          <a:ext cx="521396" cy="439070"/>
        </p:xfrm>
        <a:graphic>
          <a:graphicData uri="http://schemas.openxmlformats.org/presentationml/2006/ole">
            <mc:AlternateContent xmlns:mc="http://schemas.openxmlformats.org/markup-compatibility/2006">
              <mc:Choice xmlns:v="urn:schemas-microsoft-com:vml" Requires="v">
                <p:oleObj name="Equation" r:id="rId6" imgW="241200" imgH="203040" progId="Equation.DSMT4">
                  <p:embed/>
                </p:oleObj>
              </mc:Choice>
              <mc:Fallback>
                <p:oleObj name="Equation" r:id="rId6" imgW="241200" imgH="203040" progId="Equation.DSMT4">
                  <p:embed/>
                  <p:pic>
                    <p:nvPicPr>
                      <p:cNvPr id="0" name=""/>
                      <p:cNvPicPr/>
                      <p:nvPr/>
                    </p:nvPicPr>
                    <p:blipFill>
                      <a:blip r:embed="rId7"/>
                      <a:stretch>
                        <a:fillRect/>
                      </a:stretch>
                    </p:blipFill>
                    <p:spPr>
                      <a:xfrm>
                        <a:off x="6260404" y="5194086"/>
                        <a:ext cx="521396" cy="43907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CFFA56EB-2680-47C6-9ABF-F15A414420E2}"/>
              </a:ext>
            </a:extLst>
          </p:cNvPr>
          <p:cNvSpPr>
            <a:spLocks noGrp="1"/>
          </p:cNvSpPr>
          <p:nvPr>
            <p:ph idx="13"/>
          </p:nvPr>
        </p:nvSpPr>
        <p:spPr>
          <a:xfrm>
            <a:off x="6636245" y="5162789"/>
            <a:ext cx="2438400" cy="545237"/>
          </a:xfrm>
        </p:spPr>
        <p:txBody>
          <a:bodyPr/>
          <a:lstStyle/>
          <a:p>
            <a:r>
              <a:rPr lang="en-US" sz="2800" dirty="0"/>
              <a:t>, which is the</a:t>
            </a:r>
            <a:endParaRPr lang="en-IN" sz="2800" dirty="0"/>
          </a:p>
        </p:txBody>
      </p:sp>
      <p:sp>
        <p:nvSpPr>
          <p:cNvPr id="8" name="Content Placeholder 7">
            <a:extLst>
              <a:ext uri="{FF2B5EF4-FFF2-40B4-BE49-F238E27FC236}">
                <a16:creationId xmlns:a16="http://schemas.microsoft.com/office/drawing/2014/main" id="{C97500A6-3F76-4A02-9DEF-CF5C48692F59}"/>
              </a:ext>
            </a:extLst>
          </p:cNvPr>
          <p:cNvSpPr>
            <a:spLocks noGrp="1"/>
          </p:cNvSpPr>
          <p:nvPr>
            <p:ph idx="14"/>
          </p:nvPr>
        </p:nvSpPr>
        <p:spPr>
          <a:xfrm>
            <a:off x="477328" y="5562600"/>
            <a:ext cx="8514272" cy="486145"/>
          </a:xfrm>
        </p:spPr>
        <p:txBody>
          <a:bodyPr/>
          <a:lstStyle/>
          <a:p>
            <a:pPr>
              <a:spcBef>
                <a:spcPts val="600"/>
              </a:spcBef>
            </a:pPr>
            <a:r>
              <a:rPr lang="en-US" sz="2800" dirty="0"/>
              <a:t>number of </a:t>
            </a:r>
            <a:r>
              <a:rPr lang="en-US" sz="2800" i="1" dirty="0"/>
              <a:t>r</a:t>
            </a:r>
            <a:r>
              <a:rPr lang="en-US" sz="2800" dirty="0"/>
              <a:t>-permutations of a set with </a:t>
            </a:r>
            <a:r>
              <a:rPr lang="en-US" sz="2800" dirty="0">
                <a:ea typeface="Cambria Math" pitchFamily="18" charset="0"/>
              </a:rPr>
              <a:t>26</a:t>
            </a:r>
            <a:r>
              <a:rPr lang="en-US" sz="2800" dirty="0"/>
              <a:t> elements.</a:t>
            </a:r>
          </a:p>
        </p:txBody>
      </p:sp>
      <p:sp>
        <p:nvSpPr>
          <p:cNvPr id="15" name="Slide Number Placeholder 5">
            <a:extLst>
              <a:ext uri="{FF2B5EF4-FFF2-40B4-BE49-F238E27FC236}">
                <a16:creationId xmlns:a16="http://schemas.microsoft.com/office/drawing/2014/main" id="{2FD12AAD-3178-4AAE-8891-674FCDB851B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53</a:t>
            </a:fld>
            <a:endParaRPr lang="en-US" dirty="0">
              <a:solidFill>
                <a:schemeClr val="bg1"/>
              </a:solidFill>
            </a:endParaRPr>
          </a:p>
        </p:txBody>
      </p:sp>
    </p:spTree>
    <p:extLst>
      <p:ext uri="{BB962C8B-B14F-4D97-AF65-F5344CB8AC3E}">
        <p14:creationId xmlns:p14="http://schemas.microsoft.com/office/powerpoint/2010/main" val="15587984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Combinations with Repetition</a:t>
            </a:r>
            <a:r>
              <a:rPr lang="en-US" sz="1500" dirty="0"/>
              <a:t> 1</a:t>
            </a:r>
          </a:p>
        </p:txBody>
      </p:sp>
      <p:sp>
        <p:nvSpPr>
          <p:cNvPr id="3" name="Content Placeholder 2"/>
          <p:cNvSpPr>
            <a:spLocks noGrp="1"/>
          </p:cNvSpPr>
          <p:nvPr>
            <p:ph idx="1"/>
          </p:nvPr>
        </p:nvSpPr>
        <p:spPr>
          <a:xfrm>
            <a:off x="457200" y="1295400"/>
            <a:ext cx="8458200" cy="3048000"/>
          </a:xfrm>
        </p:spPr>
        <p:txBody>
          <a:bodyPr/>
          <a:lstStyle/>
          <a:p>
            <a:r>
              <a:rPr lang="en-US" sz="3000" b="1" dirty="0"/>
              <a:t>Example</a:t>
            </a:r>
            <a:r>
              <a:rPr lang="en-US" sz="3000" dirty="0"/>
              <a:t>: How many ways are there to select five bills from a box containing  at least five of each of the following denominations: $1, $2, $5,  $10, $20, $50, and $100? </a:t>
            </a:r>
          </a:p>
          <a:p>
            <a:r>
              <a:rPr lang="en-US" sz="3000" b="1" dirty="0"/>
              <a:t>Solution</a:t>
            </a:r>
            <a:r>
              <a:rPr lang="en-US" sz="3000" dirty="0"/>
              <a:t>: Place the selected bills in the appropriate position of a cash box illustrated below:</a:t>
            </a:r>
          </a:p>
        </p:txBody>
      </p:sp>
      <p:pic>
        <p:nvPicPr>
          <p:cNvPr id="8" name="Picture 3" descr="Cash box with seven separate compartments. The bills from the left to the right are. 100, 50, 20. 10, 5, 2, and 1.">
            <a:extLst>
              <a:ext uri="{FF2B5EF4-FFF2-40B4-BE49-F238E27FC236}">
                <a16:creationId xmlns:a16="http://schemas.microsoft.com/office/drawing/2014/main" id="{579CBA76-613E-4926-BF09-30B4555B96D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28800" y="4523874"/>
            <a:ext cx="5486400" cy="187692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a:extLst>
              <a:ext uri="{FF2B5EF4-FFF2-40B4-BE49-F238E27FC236}">
                <a16:creationId xmlns:a16="http://schemas.microsoft.com/office/drawing/2014/main" id="{A0278FE7-8A55-4853-8E98-64D4B6327D4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54</a:t>
            </a:fld>
            <a:endParaRPr lang="en-US" dirty="0">
              <a:solidFill>
                <a:schemeClr val="bg1"/>
              </a:solidFill>
            </a:endParaRPr>
          </a:p>
        </p:txBody>
      </p:sp>
    </p:spTree>
    <p:extLst>
      <p:ext uri="{BB962C8B-B14F-4D97-AF65-F5344CB8AC3E}">
        <p14:creationId xmlns:p14="http://schemas.microsoft.com/office/powerpoint/2010/main" val="22779775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Combinations with Repetition</a:t>
            </a:r>
            <a:r>
              <a:rPr lang="en-US" sz="1500" dirty="0"/>
              <a:t> 2</a:t>
            </a:r>
          </a:p>
        </p:txBody>
      </p:sp>
      <p:sp>
        <p:nvSpPr>
          <p:cNvPr id="3" name="Content Placeholder 2"/>
          <p:cNvSpPr>
            <a:spLocks noGrp="1"/>
          </p:cNvSpPr>
          <p:nvPr>
            <p:ph idx="1"/>
          </p:nvPr>
        </p:nvSpPr>
        <p:spPr>
          <a:xfrm>
            <a:off x="457200" y="1295400"/>
            <a:ext cx="8458200" cy="3810000"/>
          </a:xfrm>
        </p:spPr>
        <p:txBody>
          <a:bodyPr/>
          <a:lstStyle/>
          <a:p>
            <a:pPr>
              <a:spcBef>
                <a:spcPts val="600"/>
              </a:spcBef>
            </a:pPr>
            <a:r>
              <a:rPr lang="en-US" sz="2800" dirty="0"/>
              <a:t>Some possible ways of placing the five bills:</a:t>
            </a:r>
          </a:p>
          <a:p>
            <a:pPr>
              <a:spcBef>
                <a:spcPts val="600"/>
              </a:spcBef>
            </a:pPr>
            <a:r>
              <a:rPr lang="en-US" sz="2800" dirty="0"/>
              <a:t>The number of ways to</a:t>
            </a:r>
            <a:br>
              <a:rPr lang="en-US" sz="2800" dirty="0"/>
            </a:br>
            <a:r>
              <a:rPr lang="en-US" sz="2800" dirty="0"/>
              <a:t>select five bills corresponds</a:t>
            </a:r>
            <a:br>
              <a:rPr lang="en-US" sz="2800" dirty="0"/>
            </a:br>
            <a:r>
              <a:rPr lang="en-US" sz="2800" dirty="0"/>
              <a:t>to the number of ways to</a:t>
            </a:r>
            <a:br>
              <a:rPr lang="en-US" sz="2800" dirty="0"/>
            </a:br>
            <a:r>
              <a:rPr lang="en-US" sz="2800" dirty="0"/>
              <a:t>arrange six bars and five stars</a:t>
            </a:r>
            <a:br>
              <a:rPr lang="en-US" sz="2800" dirty="0"/>
            </a:br>
            <a:r>
              <a:rPr lang="en-US" sz="2800" dirty="0"/>
              <a:t>in a row. </a:t>
            </a:r>
          </a:p>
          <a:p>
            <a:pPr>
              <a:spcBef>
                <a:spcPts val="600"/>
              </a:spcBef>
            </a:pPr>
            <a:r>
              <a:rPr lang="en-US" sz="2800" dirty="0"/>
              <a:t>This is the number of unordered</a:t>
            </a:r>
            <a:br>
              <a:rPr lang="en-US" sz="2800" dirty="0"/>
            </a:br>
            <a:r>
              <a:rPr lang="en-US" sz="2800" dirty="0"/>
              <a:t>selections of 5 objects from a set of 11. Hence, there are</a:t>
            </a:r>
          </a:p>
        </p:txBody>
      </p:sp>
      <p:graphicFrame>
        <p:nvGraphicFramePr>
          <p:cNvPr id="8" name="Objec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05506957"/>
              </p:ext>
            </p:extLst>
          </p:nvPr>
        </p:nvGraphicFramePr>
        <p:xfrm>
          <a:off x="3151188" y="5105400"/>
          <a:ext cx="2840037" cy="855663"/>
        </p:xfrm>
        <a:graphic>
          <a:graphicData uri="http://schemas.openxmlformats.org/presentationml/2006/ole">
            <mc:AlternateContent xmlns:mc="http://schemas.openxmlformats.org/markup-compatibility/2006">
              <mc:Choice xmlns:v="urn:schemas-microsoft-com:vml" Requires="v">
                <p:oleObj name="Equation" r:id="rId2" imgW="1307880" imgH="393480" progId="Equation.DSMT4">
                  <p:embed/>
                </p:oleObj>
              </mc:Choice>
              <mc:Fallback>
                <p:oleObj name="Equation" r:id="rId2" imgW="1307880" imgH="393480" progId="Equation.DSMT4">
                  <p:embed/>
                  <p:pic>
                    <p:nvPicPr>
                      <p:cNvPr id="0" name=""/>
                      <p:cNvPicPr/>
                      <p:nvPr/>
                    </p:nvPicPr>
                    <p:blipFill>
                      <a:blip r:embed="rId3"/>
                      <a:stretch>
                        <a:fillRect/>
                      </a:stretch>
                    </p:blipFill>
                    <p:spPr>
                      <a:xfrm>
                        <a:off x="3151188" y="5105400"/>
                        <a:ext cx="2840037" cy="855663"/>
                      </a:xfrm>
                      <a:prstGeom prst="rect">
                        <a:avLst/>
                      </a:prstGeom>
                    </p:spPr>
                  </p:pic>
                </p:oleObj>
              </mc:Fallback>
            </mc:AlternateContent>
          </a:graphicData>
        </a:graphic>
      </p:graphicFrame>
      <p:sp>
        <p:nvSpPr>
          <p:cNvPr id="4" name="Content Placeholder 5"/>
          <p:cNvSpPr>
            <a:spLocks noGrp="1"/>
          </p:cNvSpPr>
          <p:nvPr>
            <p:ph idx="14"/>
          </p:nvPr>
        </p:nvSpPr>
        <p:spPr>
          <a:xfrm>
            <a:off x="457200" y="5867400"/>
            <a:ext cx="7315200" cy="533400"/>
          </a:xfrm>
        </p:spPr>
        <p:txBody>
          <a:bodyPr/>
          <a:lstStyle/>
          <a:p>
            <a:r>
              <a:rPr lang="en-US" sz="2800" dirty="0"/>
              <a:t>ways to choose five bills with seven types of bills.</a:t>
            </a:r>
          </a:p>
        </p:txBody>
      </p:sp>
      <p:pic>
        <p:nvPicPr>
          <p:cNvPr id="12" name="Picture 3" descr="Illustration of three ways to select five bills from a cash box described above.">
            <a:extLst>
              <a:ext uri="{FF2B5EF4-FFF2-40B4-BE49-F238E27FC236}">
                <a16:creationId xmlns:a16="http://schemas.microsoft.com/office/drawing/2014/main" id="{7454BB96-808C-457F-A1C5-3C928848CE8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267476" y="1828800"/>
            <a:ext cx="3724124" cy="234619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4"/>
          <p:cNvSpPr>
            <a:spLocks noGrp="1"/>
          </p:cNvSpPr>
          <p:nvPr>
            <p:ph type="body" sz="quarter" idx="15"/>
          </p:nvPr>
        </p:nvSpPr>
        <p:spPr>
          <a:xfrm>
            <a:off x="3465576" y="6446520"/>
            <a:ext cx="2212848" cy="182880"/>
          </a:xfrm>
        </p:spPr>
        <p:txBody>
          <a:bodyPr anchor="ctr"/>
          <a:lstStyle/>
          <a:p>
            <a:r>
              <a:rPr lang="en-US" dirty="0">
                <a:hlinkClick r:id="rId5" action="ppaction://hlinksldjump"/>
              </a:rPr>
              <a:t>Access the text alternative for slide images.</a:t>
            </a:r>
            <a:endParaRPr lang="en-US" dirty="0">
              <a:hlinkClick r:id="rId6" action="ppaction://hlinksldjump"/>
            </a:endParaRPr>
          </a:p>
        </p:txBody>
      </p:sp>
      <p:sp>
        <p:nvSpPr>
          <p:cNvPr id="9" name="Slide Number Placeholder 5">
            <a:extLst>
              <a:ext uri="{FF2B5EF4-FFF2-40B4-BE49-F238E27FC236}">
                <a16:creationId xmlns:a16="http://schemas.microsoft.com/office/drawing/2014/main" id="{332EED72-4A27-4503-98EB-CE40DAB83E1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55</a:t>
            </a:fld>
            <a:endParaRPr lang="en-US" dirty="0">
              <a:solidFill>
                <a:schemeClr val="bg1"/>
              </a:solidFill>
            </a:endParaRPr>
          </a:p>
        </p:txBody>
      </p:sp>
    </p:spTree>
    <p:extLst>
      <p:ext uri="{BB962C8B-B14F-4D97-AF65-F5344CB8AC3E}">
        <p14:creationId xmlns:p14="http://schemas.microsoft.com/office/powerpoint/2010/main" val="14890096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4005C-415F-4923-AC21-6B26E9FEF660}"/>
              </a:ext>
            </a:extLst>
          </p:cNvPr>
          <p:cNvSpPr>
            <a:spLocks noGrp="1"/>
          </p:cNvSpPr>
          <p:nvPr>
            <p:ph type="title"/>
          </p:nvPr>
        </p:nvSpPr>
        <p:spPr/>
        <p:txBody>
          <a:bodyPr/>
          <a:lstStyle/>
          <a:p>
            <a:r>
              <a:rPr lang="en-US" dirty="0"/>
              <a:t>Combinations with Repetition</a:t>
            </a:r>
            <a:r>
              <a:rPr lang="en-US" sz="1500" dirty="0"/>
              <a:t> 3</a:t>
            </a:r>
            <a:endParaRPr lang="en-IN" dirty="0"/>
          </a:p>
        </p:txBody>
      </p:sp>
      <p:sp>
        <p:nvSpPr>
          <p:cNvPr id="3" name="Content Placeholder 2">
            <a:extLst>
              <a:ext uri="{FF2B5EF4-FFF2-40B4-BE49-F238E27FC236}">
                <a16:creationId xmlns:a16="http://schemas.microsoft.com/office/drawing/2014/main" id="{05A03775-24ED-45E0-A57A-9F9A1F8BEC3E}"/>
              </a:ext>
            </a:extLst>
          </p:cNvPr>
          <p:cNvSpPr>
            <a:spLocks noGrp="1"/>
          </p:cNvSpPr>
          <p:nvPr>
            <p:ph idx="1"/>
          </p:nvPr>
        </p:nvSpPr>
        <p:spPr>
          <a:xfrm>
            <a:off x="304800" y="1295400"/>
            <a:ext cx="8229600" cy="1066800"/>
          </a:xfrm>
        </p:spPr>
        <p:txBody>
          <a:bodyPr/>
          <a:lstStyle/>
          <a:p>
            <a:pPr>
              <a:spcBef>
                <a:spcPts val="600"/>
              </a:spcBef>
            </a:pPr>
            <a:r>
              <a:rPr lang="en-US" sz="2600" b="1" dirty="0"/>
              <a:t>Theorem 2</a:t>
            </a:r>
            <a:r>
              <a:rPr lang="en-US" sz="2600" dirty="0"/>
              <a:t>: The number 0f </a:t>
            </a:r>
            <a:r>
              <a:rPr lang="en-US" sz="2600" i="1" dirty="0"/>
              <a:t>r</a:t>
            </a:r>
            <a:r>
              <a:rPr lang="en-US" sz="2600" dirty="0"/>
              <a:t>-combinations from a set with </a:t>
            </a:r>
            <a:r>
              <a:rPr lang="en-US" sz="2600" i="1" dirty="0"/>
              <a:t>n</a:t>
            </a:r>
            <a:r>
              <a:rPr lang="en-US" sz="2600" dirty="0"/>
              <a:t> elements when repetition of elements is allowed is</a:t>
            </a:r>
          </a:p>
        </p:txBody>
      </p:sp>
      <p:graphicFrame>
        <p:nvGraphicFramePr>
          <p:cNvPr id="18" name="Object 3">
            <a:extLst>
              <a:ext uri="{FF2B5EF4-FFF2-40B4-BE49-F238E27FC236}">
                <a16:creationId xmlns:a16="http://schemas.microsoft.com/office/drawing/2014/main" id="{41CA4CDD-DC97-4555-9EC0-1F3A648E1D6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36067685"/>
              </p:ext>
            </p:extLst>
          </p:nvPr>
        </p:nvGraphicFramePr>
        <p:xfrm>
          <a:off x="2132013" y="2198688"/>
          <a:ext cx="4879975" cy="595312"/>
        </p:xfrm>
        <a:graphic>
          <a:graphicData uri="http://schemas.openxmlformats.org/presentationml/2006/ole">
            <mc:AlternateContent xmlns:mc="http://schemas.openxmlformats.org/markup-compatibility/2006">
              <mc:Choice xmlns:v="urn:schemas-microsoft-com:vml" Requires="v">
                <p:oleObj name="Equation" r:id="rId2" imgW="2082600" imgH="253800" progId="Equation.DSMT4">
                  <p:embed/>
                </p:oleObj>
              </mc:Choice>
              <mc:Fallback>
                <p:oleObj name="Equation" r:id="rId2" imgW="2082600" imgH="253800" progId="Equation.DSMT4">
                  <p:embed/>
                  <p:pic>
                    <p:nvPicPr>
                      <p:cNvPr id="18" name="Object 3">
                        <a:extLst>
                          <a:ext uri="{FF2B5EF4-FFF2-40B4-BE49-F238E27FC236}">
                            <a16:creationId xmlns:a16="http://schemas.microsoft.com/office/drawing/2014/main" id="{41CA4CDD-DC97-4555-9EC0-1F3A648E1D66}"/>
                          </a:ext>
                          <a:ext uri="{C183D7F6-B498-43B3-948B-1728B52AA6E4}">
                            <adec:decorative xmlns:adec="http://schemas.microsoft.com/office/drawing/2017/decorative" val="1"/>
                          </a:ext>
                        </a:extLst>
                      </p:cNvPr>
                      <p:cNvPicPr/>
                      <p:nvPr/>
                    </p:nvPicPr>
                    <p:blipFill>
                      <a:blip r:embed="rId3"/>
                      <a:stretch>
                        <a:fillRect/>
                      </a:stretch>
                    </p:blipFill>
                    <p:spPr>
                      <a:xfrm>
                        <a:off x="2132013" y="2198688"/>
                        <a:ext cx="4879975" cy="595312"/>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DCE401C-7F45-44D3-B111-17C177D229B2}"/>
              </a:ext>
            </a:extLst>
          </p:cNvPr>
          <p:cNvSpPr>
            <a:spLocks noGrp="1"/>
          </p:cNvSpPr>
          <p:nvPr>
            <p:ph idx="10"/>
          </p:nvPr>
        </p:nvSpPr>
        <p:spPr>
          <a:xfrm>
            <a:off x="304800" y="2827020"/>
            <a:ext cx="8610600" cy="2354580"/>
          </a:xfrm>
        </p:spPr>
        <p:txBody>
          <a:bodyPr/>
          <a:lstStyle/>
          <a:p>
            <a:pPr>
              <a:spcBef>
                <a:spcPts val="0"/>
              </a:spcBef>
            </a:pPr>
            <a:r>
              <a:rPr lang="en-US" sz="2600" b="1" dirty="0"/>
              <a:t>Proof</a:t>
            </a:r>
            <a:r>
              <a:rPr lang="en-US" sz="2600" dirty="0"/>
              <a:t>: Each </a:t>
            </a:r>
            <a:r>
              <a:rPr lang="en-US" sz="2600" i="1" dirty="0"/>
              <a:t>r</a:t>
            </a:r>
            <a:r>
              <a:rPr lang="en-US" sz="2600" dirty="0"/>
              <a:t>-combination of a set with </a:t>
            </a:r>
            <a:r>
              <a:rPr lang="en-US" sz="2600" i="1" dirty="0"/>
              <a:t>n</a:t>
            </a:r>
            <a:r>
              <a:rPr lang="en-US" sz="2600" dirty="0"/>
              <a:t> elements with repetition allowed can be represented by a list of </a:t>
            </a:r>
            <a:r>
              <a:rPr lang="en-US" sz="2600" i="1" dirty="0"/>
              <a:t>n –</a:t>
            </a:r>
            <a:r>
              <a:rPr lang="en-US" sz="2600" dirty="0"/>
              <a:t>1 bars and </a:t>
            </a:r>
            <a:r>
              <a:rPr lang="en-US" sz="2600" i="1" dirty="0"/>
              <a:t>r</a:t>
            </a:r>
            <a:r>
              <a:rPr lang="en-US" sz="2600" dirty="0"/>
              <a:t> stars. The bars mark the </a:t>
            </a:r>
            <a:r>
              <a:rPr lang="en-US" sz="2600" i="1" dirty="0"/>
              <a:t>n</a:t>
            </a:r>
            <a:r>
              <a:rPr lang="en-US" sz="2600" dirty="0"/>
              <a:t> cells containing a star for each time the </a:t>
            </a:r>
            <a:r>
              <a:rPr lang="en-US" sz="2600" i="1" dirty="0" err="1"/>
              <a:t>i</a:t>
            </a:r>
            <a:r>
              <a:rPr lang="en-US" sz="2600" dirty="0" err="1"/>
              <a:t>th</a:t>
            </a:r>
            <a:r>
              <a:rPr lang="en-US" sz="2600" dirty="0"/>
              <a:t> element of the set occurs in the combination.</a:t>
            </a:r>
          </a:p>
          <a:p>
            <a:pPr>
              <a:spcBef>
                <a:spcPts val="0"/>
              </a:spcBef>
            </a:pPr>
            <a:r>
              <a:rPr lang="en-US" sz="2600" dirty="0"/>
              <a:t>The number of such lists is</a:t>
            </a:r>
            <a:endParaRPr lang="en-IN" sz="2600" dirty="0"/>
          </a:p>
        </p:txBody>
      </p:sp>
      <p:graphicFrame>
        <p:nvGraphicFramePr>
          <p:cNvPr id="14" name="Object 13">
            <a:extLst>
              <a:ext uri="{FF2B5EF4-FFF2-40B4-BE49-F238E27FC236}">
                <a16:creationId xmlns:a16="http://schemas.microsoft.com/office/drawing/2014/main" id="{452E7216-ACA2-41AC-9FEF-81F0D3BAD53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22526942"/>
              </p:ext>
            </p:extLst>
          </p:nvPr>
        </p:nvGraphicFramePr>
        <p:xfrm>
          <a:off x="3962400" y="4479136"/>
          <a:ext cx="1823444" cy="544312"/>
        </p:xfrm>
        <a:graphic>
          <a:graphicData uri="http://schemas.openxmlformats.org/presentationml/2006/ole">
            <mc:AlternateContent xmlns:mc="http://schemas.openxmlformats.org/markup-compatibility/2006">
              <mc:Choice xmlns:v="urn:schemas-microsoft-com:vml" Requires="v">
                <p:oleObj name="Equation" r:id="rId4" imgW="850680" imgH="253800" progId="Equation.DSMT4">
                  <p:embed/>
                </p:oleObj>
              </mc:Choice>
              <mc:Fallback>
                <p:oleObj name="Equation" r:id="rId4" imgW="850680" imgH="253800" progId="Equation.DSMT4">
                  <p:embed/>
                  <p:pic>
                    <p:nvPicPr>
                      <p:cNvPr id="14" name="Object 13">
                        <a:extLst>
                          <a:ext uri="{FF2B5EF4-FFF2-40B4-BE49-F238E27FC236}">
                            <a16:creationId xmlns:a16="http://schemas.microsoft.com/office/drawing/2014/main" id="{452E7216-ACA2-41AC-9FEF-81F0D3BAD536}"/>
                          </a:ext>
                        </a:extLst>
                      </p:cNvPr>
                      <p:cNvPicPr/>
                      <p:nvPr/>
                    </p:nvPicPr>
                    <p:blipFill>
                      <a:blip r:embed="rId5"/>
                      <a:stretch>
                        <a:fillRect/>
                      </a:stretch>
                    </p:blipFill>
                    <p:spPr>
                      <a:xfrm>
                        <a:off x="3962400" y="4479136"/>
                        <a:ext cx="1823444" cy="54431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959D850-69E8-447C-B742-C97B577B4766}"/>
              </a:ext>
            </a:extLst>
          </p:cNvPr>
          <p:cNvSpPr>
            <a:spLocks noGrp="1"/>
          </p:cNvSpPr>
          <p:nvPr>
            <p:ph idx="11"/>
          </p:nvPr>
        </p:nvSpPr>
        <p:spPr>
          <a:xfrm>
            <a:off x="5663544" y="4476406"/>
            <a:ext cx="3142740" cy="480060"/>
          </a:xfrm>
        </p:spPr>
        <p:txBody>
          <a:bodyPr/>
          <a:lstStyle/>
          <a:p>
            <a:r>
              <a:rPr lang="en-US" sz="2600" i="1" dirty="0"/>
              <a:t>, </a:t>
            </a:r>
            <a:r>
              <a:rPr lang="en-US" sz="2600" dirty="0"/>
              <a:t>because each list is a </a:t>
            </a:r>
            <a:endParaRPr lang="en-IN" sz="2600" dirty="0"/>
          </a:p>
        </p:txBody>
      </p:sp>
      <p:sp>
        <p:nvSpPr>
          <p:cNvPr id="6" name="Content Placeholder 5">
            <a:extLst>
              <a:ext uri="{FF2B5EF4-FFF2-40B4-BE49-F238E27FC236}">
                <a16:creationId xmlns:a16="http://schemas.microsoft.com/office/drawing/2014/main" id="{6876941C-76C3-47FC-8A86-735064C25396}"/>
              </a:ext>
            </a:extLst>
          </p:cNvPr>
          <p:cNvSpPr>
            <a:spLocks noGrp="1"/>
          </p:cNvSpPr>
          <p:nvPr>
            <p:ph idx="12"/>
          </p:nvPr>
        </p:nvSpPr>
        <p:spPr>
          <a:xfrm>
            <a:off x="324928" y="4876800"/>
            <a:ext cx="8514272" cy="1295400"/>
          </a:xfrm>
        </p:spPr>
        <p:txBody>
          <a:bodyPr/>
          <a:lstStyle/>
          <a:p>
            <a:r>
              <a:rPr lang="en-US" sz="2600" dirty="0"/>
              <a:t>choice of the </a:t>
            </a:r>
            <a:r>
              <a:rPr lang="en-US" sz="2600" i="1" dirty="0"/>
              <a:t>r</a:t>
            </a:r>
            <a:r>
              <a:rPr lang="en-US" sz="2600" dirty="0"/>
              <a:t> positions to place the stars, from the total of </a:t>
            </a:r>
            <a:r>
              <a:rPr lang="en-US" sz="2600" i="1" dirty="0"/>
              <a:t>n + r – </a:t>
            </a:r>
            <a:r>
              <a:rPr lang="en-US" sz="2600" dirty="0"/>
              <a:t>1</a:t>
            </a:r>
            <a:r>
              <a:rPr lang="en-US" sz="2600" i="1" dirty="0"/>
              <a:t>  </a:t>
            </a:r>
            <a:r>
              <a:rPr lang="en-US" sz="2600" dirty="0"/>
              <a:t>positions to place the stars and the bars. This is also equal to</a:t>
            </a:r>
            <a:endParaRPr lang="en-IN" sz="2600" dirty="0"/>
          </a:p>
        </p:txBody>
      </p:sp>
      <p:graphicFrame>
        <p:nvGraphicFramePr>
          <p:cNvPr id="16" name="Object 15">
            <a:extLst>
              <a:ext uri="{FF2B5EF4-FFF2-40B4-BE49-F238E27FC236}">
                <a16:creationId xmlns:a16="http://schemas.microsoft.com/office/drawing/2014/main" id="{94535B12-100F-401F-81CE-5D9230DCFB6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30288509"/>
              </p:ext>
            </p:extLst>
          </p:nvPr>
        </p:nvGraphicFramePr>
        <p:xfrm>
          <a:off x="1524000" y="5656755"/>
          <a:ext cx="2293402" cy="545237"/>
        </p:xfrm>
        <a:graphic>
          <a:graphicData uri="http://schemas.openxmlformats.org/presentationml/2006/ole">
            <mc:AlternateContent xmlns:mc="http://schemas.openxmlformats.org/markup-compatibility/2006">
              <mc:Choice xmlns:v="urn:schemas-microsoft-com:vml" Requires="v">
                <p:oleObj name="Equation" r:id="rId6" imgW="1066680" imgH="253800" progId="Equation.DSMT4">
                  <p:embed/>
                </p:oleObj>
              </mc:Choice>
              <mc:Fallback>
                <p:oleObj name="Equation" r:id="rId6" imgW="1066680" imgH="253800" progId="Equation.DSMT4">
                  <p:embed/>
                  <p:pic>
                    <p:nvPicPr>
                      <p:cNvPr id="7" name="Object 6">
                        <a:extLst>
                          <a:ext uri="{FF2B5EF4-FFF2-40B4-BE49-F238E27FC236}">
                            <a16:creationId xmlns:a16="http://schemas.microsoft.com/office/drawing/2014/main" id="{22E5539F-279E-44B5-9764-7B205C9BD98D}"/>
                          </a:ext>
                        </a:extLst>
                      </p:cNvPr>
                      <p:cNvPicPr/>
                      <p:nvPr/>
                    </p:nvPicPr>
                    <p:blipFill>
                      <a:blip r:embed="rId7"/>
                      <a:stretch>
                        <a:fillRect/>
                      </a:stretch>
                    </p:blipFill>
                    <p:spPr>
                      <a:xfrm>
                        <a:off x="1524000" y="5656755"/>
                        <a:ext cx="2293402" cy="545237"/>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CFFA56EB-2680-47C6-9ABF-F15A414420E2}"/>
              </a:ext>
            </a:extLst>
          </p:cNvPr>
          <p:cNvSpPr>
            <a:spLocks noGrp="1"/>
          </p:cNvSpPr>
          <p:nvPr>
            <p:ph idx="13"/>
          </p:nvPr>
        </p:nvSpPr>
        <p:spPr>
          <a:xfrm>
            <a:off x="3733800" y="5656755"/>
            <a:ext cx="4572000" cy="545237"/>
          </a:xfrm>
        </p:spPr>
        <p:txBody>
          <a:bodyPr/>
          <a:lstStyle/>
          <a:p>
            <a:r>
              <a:rPr lang="en-US" sz="2600" dirty="0"/>
              <a:t>, which is the number of ways to</a:t>
            </a:r>
            <a:endParaRPr lang="en-IN" sz="2600" dirty="0"/>
          </a:p>
        </p:txBody>
      </p:sp>
      <p:sp>
        <p:nvSpPr>
          <p:cNvPr id="8" name="Content Placeholder 7">
            <a:extLst>
              <a:ext uri="{FF2B5EF4-FFF2-40B4-BE49-F238E27FC236}">
                <a16:creationId xmlns:a16="http://schemas.microsoft.com/office/drawing/2014/main" id="{C97500A6-3F76-4A02-9DEF-CF5C48692F59}"/>
              </a:ext>
            </a:extLst>
          </p:cNvPr>
          <p:cNvSpPr>
            <a:spLocks noGrp="1"/>
          </p:cNvSpPr>
          <p:nvPr>
            <p:ph idx="14"/>
          </p:nvPr>
        </p:nvSpPr>
        <p:spPr>
          <a:xfrm>
            <a:off x="343619" y="6067055"/>
            <a:ext cx="2971800" cy="486145"/>
          </a:xfrm>
        </p:spPr>
        <p:txBody>
          <a:bodyPr/>
          <a:lstStyle/>
          <a:p>
            <a:r>
              <a:rPr lang="en-US" sz="2600" dirty="0"/>
              <a:t>place the</a:t>
            </a:r>
            <a:r>
              <a:rPr lang="en-US" sz="2600" i="1" dirty="0"/>
              <a:t> n –</a:t>
            </a:r>
            <a:r>
              <a:rPr lang="en-US" sz="2600" dirty="0"/>
              <a:t>1 bars.</a:t>
            </a:r>
          </a:p>
        </p:txBody>
      </p:sp>
      <p:sp>
        <p:nvSpPr>
          <p:cNvPr id="15" name="Slide Number Placeholder 5">
            <a:extLst>
              <a:ext uri="{FF2B5EF4-FFF2-40B4-BE49-F238E27FC236}">
                <a16:creationId xmlns:a16="http://schemas.microsoft.com/office/drawing/2014/main" id="{2FD12AAD-3178-4AAE-8891-674FCDB851B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56</a:t>
            </a:fld>
            <a:endParaRPr lang="en-US" dirty="0">
              <a:solidFill>
                <a:schemeClr val="bg1"/>
              </a:solidFill>
            </a:endParaRPr>
          </a:p>
        </p:txBody>
      </p:sp>
    </p:spTree>
    <p:extLst>
      <p:ext uri="{BB962C8B-B14F-4D97-AF65-F5344CB8AC3E}">
        <p14:creationId xmlns:p14="http://schemas.microsoft.com/office/powerpoint/2010/main" val="19987205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4005C-415F-4923-AC21-6B26E9FEF660}"/>
              </a:ext>
            </a:extLst>
          </p:cNvPr>
          <p:cNvSpPr>
            <a:spLocks noGrp="1"/>
          </p:cNvSpPr>
          <p:nvPr>
            <p:ph type="title"/>
          </p:nvPr>
        </p:nvSpPr>
        <p:spPr/>
        <p:txBody>
          <a:bodyPr/>
          <a:lstStyle/>
          <a:p>
            <a:r>
              <a:rPr lang="en-US" dirty="0"/>
              <a:t>Combinations with Repetition</a:t>
            </a:r>
            <a:r>
              <a:rPr lang="en-US" sz="1500" dirty="0"/>
              <a:t> 4</a:t>
            </a:r>
            <a:endParaRPr lang="en-IN" dirty="0"/>
          </a:p>
        </p:txBody>
      </p:sp>
      <p:sp>
        <p:nvSpPr>
          <p:cNvPr id="3" name="Content Placeholder 2">
            <a:extLst>
              <a:ext uri="{FF2B5EF4-FFF2-40B4-BE49-F238E27FC236}">
                <a16:creationId xmlns:a16="http://schemas.microsoft.com/office/drawing/2014/main" id="{05A03775-24ED-45E0-A57A-9F9A1F8BEC3E}"/>
              </a:ext>
            </a:extLst>
          </p:cNvPr>
          <p:cNvSpPr>
            <a:spLocks noGrp="1"/>
          </p:cNvSpPr>
          <p:nvPr>
            <p:ph idx="1"/>
          </p:nvPr>
        </p:nvSpPr>
        <p:spPr>
          <a:xfrm>
            <a:off x="304800" y="1295400"/>
            <a:ext cx="8686800" cy="1066800"/>
          </a:xfrm>
        </p:spPr>
        <p:txBody>
          <a:bodyPr/>
          <a:lstStyle/>
          <a:p>
            <a:pPr>
              <a:spcBef>
                <a:spcPts val="600"/>
              </a:spcBef>
            </a:pPr>
            <a:r>
              <a:rPr lang="en-US" sz="3000" b="1" dirty="0"/>
              <a:t>Example</a:t>
            </a:r>
            <a:r>
              <a:rPr lang="en-US" sz="3000" dirty="0"/>
              <a:t>: How many solutions does the equation</a:t>
            </a:r>
          </a:p>
        </p:txBody>
      </p:sp>
      <p:graphicFrame>
        <p:nvGraphicFramePr>
          <p:cNvPr id="13" name="Object 12">
            <a:extLst>
              <a:ext uri="{FF2B5EF4-FFF2-40B4-BE49-F238E27FC236}">
                <a16:creationId xmlns:a16="http://schemas.microsoft.com/office/drawing/2014/main" id="{CB2F84C2-395A-40D5-82F7-619D27E2D0F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82156291"/>
              </p:ext>
            </p:extLst>
          </p:nvPr>
        </p:nvGraphicFramePr>
        <p:xfrm>
          <a:off x="3290166" y="1981200"/>
          <a:ext cx="2716068" cy="430596"/>
        </p:xfrm>
        <a:graphic>
          <a:graphicData uri="http://schemas.openxmlformats.org/presentationml/2006/ole">
            <mc:AlternateContent xmlns:mc="http://schemas.openxmlformats.org/markup-compatibility/2006">
              <mc:Choice xmlns:v="urn:schemas-microsoft-com:vml" Requires="v">
                <p:oleObj name="Equation" r:id="rId2" imgW="1041120" imgH="164880" progId="Equation.DSMT4">
                  <p:embed/>
                </p:oleObj>
              </mc:Choice>
              <mc:Fallback>
                <p:oleObj name="Equation" r:id="rId2" imgW="1041120" imgH="164880" progId="Equation.DSMT4">
                  <p:embed/>
                  <p:pic>
                    <p:nvPicPr>
                      <p:cNvPr id="13" name="Object 12">
                        <a:extLst>
                          <a:ext uri="{FF2B5EF4-FFF2-40B4-BE49-F238E27FC236}">
                            <a16:creationId xmlns:a16="http://schemas.microsoft.com/office/drawing/2014/main" id="{CB2F84C2-395A-40D5-82F7-619D27E2D0F2}"/>
                          </a:ext>
                        </a:extLst>
                      </p:cNvPr>
                      <p:cNvPicPr/>
                      <p:nvPr/>
                    </p:nvPicPr>
                    <p:blipFill>
                      <a:blip r:embed="rId3"/>
                      <a:stretch>
                        <a:fillRect/>
                      </a:stretch>
                    </p:blipFill>
                    <p:spPr>
                      <a:xfrm>
                        <a:off x="3290166" y="1981200"/>
                        <a:ext cx="2716068" cy="430596"/>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DCE401C-7F45-44D3-B111-17C177D229B2}"/>
              </a:ext>
            </a:extLst>
          </p:cNvPr>
          <p:cNvSpPr>
            <a:spLocks noGrp="1"/>
          </p:cNvSpPr>
          <p:nvPr>
            <p:ph idx="10"/>
          </p:nvPr>
        </p:nvSpPr>
        <p:spPr>
          <a:xfrm>
            <a:off x="324928" y="2514600"/>
            <a:ext cx="2133600" cy="609600"/>
          </a:xfrm>
        </p:spPr>
        <p:txBody>
          <a:bodyPr/>
          <a:lstStyle/>
          <a:p>
            <a:r>
              <a:rPr lang="en-US" sz="3000" dirty="0"/>
              <a:t>have, where</a:t>
            </a:r>
            <a:endParaRPr lang="en-IN" sz="3000" dirty="0"/>
          </a:p>
        </p:txBody>
      </p:sp>
      <p:graphicFrame>
        <p:nvGraphicFramePr>
          <p:cNvPr id="19" name="Object 18">
            <a:extLst>
              <a:ext uri="{FF2B5EF4-FFF2-40B4-BE49-F238E27FC236}">
                <a16:creationId xmlns:a16="http://schemas.microsoft.com/office/drawing/2014/main" id="{DD9FE702-5E01-479F-BF1E-8B6B95418A3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9409955"/>
              </p:ext>
            </p:extLst>
          </p:nvPr>
        </p:nvGraphicFramePr>
        <p:xfrm>
          <a:off x="2312048" y="2510693"/>
          <a:ext cx="2247089" cy="594817"/>
        </p:xfrm>
        <a:graphic>
          <a:graphicData uri="http://schemas.openxmlformats.org/presentationml/2006/ole">
            <mc:AlternateContent xmlns:mc="http://schemas.openxmlformats.org/markup-compatibility/2006">
              <mc:Choice xmlns:v="urn:schemas-microsoft-com:vml" Requires="v">
                <p:oleObj name="Equation" r:id="rId4" imgW="863280" imgH="228600" progId="Equation.DSMT4">
                  <p:embed/>
                </p:oleObj>
              </mc:Choice>
              <mc:Fallback>
                <p:oleObj name="Equation" r:id="rId4" imgW="863280" imgH="228600" progId="Equation.DSMT4">
                  <p:embed/>
                  <p:pic>
                    <p:nvPicPr>
                      <p:cNvPr id="6" name="Object 5">
                        <a:extLst>
                          <a:ext uri="{FF2B5EF4-FFF2-40B4-BE49-F238E27FC236}">
                            <a16:creationId xmlns:a16="http://schemas.microsoft.com/office/drawing/2014/main" id="{CEE4ACB8-4D13-4FC0-B21F-CE14A60FD4E3}"/>
                          </a:ext>
                        </a:extLst>
                      </p:cNvPr>
                      <p:cNvPicPr/>
                      <p:nvPr/>
                    </p:nvPicPr>
                    <p:blipFill>
                      <a:blip r:embed="rId5"/>
                      <a:stretch>
                        <a:fillRect/>
                      </a:stretch>
                    </p:blipFill>
                    <p:spPr>
                      <a:xfrm>
                        <a:off x="2312048" y="2510693"/>
                        <a:ext cx="2247089" cy="59481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959D850-69E8-447C-B742-C97B577B4766}"/>
              </a:ext>
            </a:extLst>
          </p:cNvPr>
          <p:cNvSpPr>
            <a:spLocks noGrp="1"/>
          </p:cNvSpPr>
          <p:nvPr>
            <p:ph idx="11"/>
          </p:nvPr>
        </p:nvSpPr>
        <p:spPr>
          <a:xfrm>
            <a:off x="4475672" y="2510693"/>
            <a:ext cx="4330824" cy="655320"/>
          </a:xfrm>
        </p:spPr>
        <p:txBody>
          <a:bodyPr/>
          <a:lstStyle/>
          <a:p>
            <a:r>
              <a:rPr lang="en-US" sz="3000" dirty="0"/>
              <a:t>are nonnegative integers?</a:t>
            </a:r>
            <a:endParaRPr lang="en-IN" sz="3000" dirty="0"/>
          </a:p>
        </p:txBody>
      </p:sp>
      <p:sp>
        <p:nvSpPr>
          <p:cNvPr id="6" name="Content Placeholder 5">
            <a:extLst>
              <a:ext uri="{FF2B5EF4-FFF2-40B4-BE49-F238E27FC236}">
                <a16:creationId xmlns:a16="http://schemas.microsoft.com/office/drawing/2014/main" id="{6876941C-76C3-47FC-8A86-735064C25396}"/>
              </a:ext>
            </a:extLst>
          </p:cNvPr>
          <p:cNvSpPr>
            <a:spLocks noGrp="1"/>
          </p:cNvSpPr>
          <p:nvPr>
            <p:ph idx="12"/>
          </p:nvPr>
        </p:nvSpPr>
        <p:spPr>
          <a:xfrm>
            <a:off x="324928" y="2971800"/>
            <a:ext cx="8001000" cy="1188720"/>
          </a:xfrm>
        </p:spPr>
        <p:txBody>
          <a:bodyPr/>
          <a:lstStyle/>
          <a:p>
            <a:r>
              <a:rPr lang="en-US" sz="3000" b="1" dirty="0"/>
              <a:t>Solution</a:t>
            </a:r>
            <a:r>
              <a:rPr lang="en-US" sz="3000" dirty="0"/>
              <a:t>: Each solution corresponds to a way to select </a:t>
            </a:r>
            <a:r>
              <a:rPr lang="en-US" sz="3000" dirty="0">
                <a:ea typeface="Cambria Math" pitchFamily="18" charset="0"/>
              </a:rPr>
              <a:t>11</a:t>
            </a:r>
            <a:r>
              <a:rPr lang="en-US" sz="3000" dirty="0"/>
              <a:t> items from a set with three elements;</a:t>
            </a:r>
            <a:endParaRPr lang="en-IN" sz="3000" dirty="0"/>
          </a:p>
        </p:txBody>
      </p:sp>
      <p:graphicFrame>
        <p:nvGraphicFramePr>
          <p:cNvPr id="16" name="Object 15">
            <a:extLst>
              <a:ext uri="{FF2B5EF4-FFF2-40B4-BE49-F238E27FC236}">
                <a16:creationId xmlns:a16="http://schemas.microsoft.com/office/drawing/2014/main" id="{5469E077-5D86-43A3-AC2E-7C6A9AE3EDB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72643259"/>
              </p:ext>
            </p:extLst>
          </p:nvPr>
        </p:nvGraphicFramePr>
        <p:xfrm>
          <a:off x="7732134" y="3429000"/>
          <a:ext cx="421266" cy="583292"/>
        </p:xfrm>
        <a:graphic>
          <a:graphicData uri="http://schemas.openxmlformats.org/presentationml/2006/ole">
            <mc:AlternateContent xmlns:mc="http://schemas.openxmlformats.org/markup-compatibility/2006">
              <mc:Choice xmlns:v="urn:schemas-microsoft-com:vml" Requires="v">
                <p:oleObj name="Equation" r:id="rId6" imgW="164880" imgH="228600" progId="Equation.DSMT4">
                  <p:embed/>
                </p:oleObj>
              </mc:Choice>
              <mc:Fallback>
                <p:oleObj name="Equation" r:id="rId6" imgW="164880" imgH="228600" progId="Equation.DSMT4">
                  <p:embed/>
                  <p:pic>
                    <p:nvPicPr>
                      <p:cNvPr id="5" name="Object 4">
                        <a:extLst>
                          <a:ext uri="{FF2B5EF4-FFF2-40B4-BE49-F238E27FC236}">
                            <a16:creationId xmlns:a16="http://schemas.microsoft.com/office/drawing/2014/main" id="{38ABC5C3-1BFB-4851-A1D0-D16F750D704C}"/>
                          </a:ext>
                        </a:extLst>
                      </p:cNvPr>
                      <p:cNvPicPr/>
                      <p:nvPr/>
                    </p:nvPicPr>
                    <p:blipFill>
                      <a:blip r:embed="rId7"/>
                      <a:stretch>
                        <a:fillRect/>
                      </a:stretch>
                    </p:blipFill>
                    <p:spPr>
                      <a:xfrm>
                        <a:off x="7732134" y="3429000"/>
                        <a:ext cx="421266" cy="58329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CFFA56EB-2680-47C6-9ABF-F15A414420E2}"/>
              </a:ext>
            </a:extLst>
          </p:cNvPr>
          <p:cNvSpPr>
            <a:spLocks noGrp="1"/>
          </p:cNvSpPr>
          <p:nvPr>
            <p:ph idx="13"/>
          </p:nvPr>
        </p:nvSpPr>
        <p:spPr>
          <a:xfrm>
            <a:off x="303362" y="3886200"/>
            <a:ext cx="3735238" cy="545237"/>
          </a:xfrm>
        </p:spPr>
        <p:txBody>
          <a:bodyPr/>
          <a:lstStyle/>
          <a:p>
            <a:r>
              <a:rPr lang="en-US" sz="3000" dirty="0"/>
              <a:t>elements of type one,</a:t>
            </a:r>
            <a:endParaRPr lang="en-IN" sz="3000" dirty="0"/>
          </a:p>
        </p:txBody>
      </p:sp>
      <p:graphicFrame>
        <p:nvGraphicFramePr>
          <p:cNvPr id="14" name="Object 13">
            <a:extLst>
              <a:ext uri="{FF2B5EF4-FFF2-40B4-BE49-F238E27FC236}">
                <a16:creationId xmlns:a16="http://schemas.microsoft.com/office/drawing/2014/main" id="{E33C6E46-84E3-4A76-A882-5A82F92F3B8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72471876"/>
              </p:ext>
            </p:extLst>
          </p:nvPr>
        </p:nvGraphicFramePr>
        <p:xfrm>
          <a:off x="3810000" y="3904772"/>
          <a:ext cx="407709" cy="564521"/>
        </p:xfrm>
        <a:graphic>
          <a:graphicData uri="http://schemas.openxmlformats.org/presentationml/2006/ole">
            <mc:AlternateContent xmlns:mc="http://schemas.openxmlformats.org/markup-compatibility/2006">
              <mc:Choice xmlns:v="urn:schemas-microsoft-com:vml" Requires="v">
                <p:oleObj name="Equation" r:id="rId8" imgW="164880" imgH="228600" progId="Equation.DSMT4">
                  <p:embed/>
                </p:oleObj>
              </mc:Choice>
              <mc:Fallback>
                <p:oleObj name="Equation" r:id="rId8" imgW="164880" imgH="228600" progId="Equation.DSMT4">
                  <p:embed/>
                  <p:pic>
                    <p:nvPicPr>
                      <p:cNvPr id="0" name=""/>
                      <p:cNvPicPr/>
                      <p:nvPr/>
                    </p:nvPicPr>
                    <p:blipFill>
                      <a:blip r:embed="rId9"/>
                      <a:stretch>
                        <a:fillRect/>
                      </a:stretch>
                    </p:blipFill>
                    <p:spPr>
                      <a:xfrm>
                        <a:off x="3810000" y="3904772"/>
                        <a:ext cx="407709" cy="564521"/>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C97500A6-3F76-4A02-9DEF-CF5C48692F59}"/>
              </a:ext>
            </a:extLst>
          </p:cNvPr>
          <p:cNvSpPr>
            <a:spLocks noGrp="1"/>
          </p:cNvSpPr>
          <p:nvPr>
            <p:ph idx="14"/>
          </p:nvPr>
        </p:nvSpPr>
        <p:spPr>
          <a:xfrm>
            <a:off x="4191000" y="3886200"/>
            <a:ext cx="2819400" cy="597810"/>
          </a:xfrm>
        </p:spPr>
        <p:txBody>
          <a:bodyPr/>
          <a:lstStyle/>
          <a:p>
            <a:r>
              <a:rPr lang="en-US" sz="3000" dirty="0"/>
              <a:t>of type two, and</a:t>
            </a:r>
          </a:p>
        </p:txBody>
      </p:sp>
      <p:graphicFrame>
        <p:nvGraphicFramePr>
          <p:cNvPr id="18" name="Object 17">
            <a:extLst>
              <a:ext uri="{FF2B5EF4-FFF2-40B4-BE49-F238E27FC236}">
                <a16:creationId xmlns:a16="http://schemas.microsoft.com/office/drawing/2014/main" id="{F641D356-9CAA-45B8-82FD-EF8C9EC7C0E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59176597"/>
              </p:ext>
            </p:extLst>
          </p:nvPr>
        </p:nvGraphicFramePr>
        <p:xfrm>
          <a:off x="6845039" y="3886001"/>
          <a:ext cx="421266" cy="583292"/>
        </p:xfrm>
        <a:graphic>
          <a:graphicData uri="http://schemas.openxmlformats.org/presentationml/2006/ole">
            <mc:AlternateContent xmlns:mc="http://schemas.openxmlformats.org/markup-compatibility/2006">
              <mc:Choice xmlns:v="urn:schemas-microsoft-com:vml" Requires="v">
                <p:oleObj name="Equation" r:id="rId10" imgW="164880" imgH="228600" progId="Equation.DSMT4">
                  <p:embed/>
                </p:oleObj>
              </mc:Choice>
              <mc:Fallback>
                <p:oleObj name="Equation" r:id="rId10" imgW="164880" imgH="228600" progId="Equation.DSMT4">
                  <p:embed/>
                  <p:pic>
                    <p:nvPicPr>
                      <p:cNvPr id="5" name="Object 4">
                        <a:extLst>
                          <a:ext uri="{FF2B5EF4-FFF2-40B4-BE49-F238E27FC236}">
                            <a16:creationId xmlns:a16="http://schemas.microsoft.com/office/drawing/2014/main" id="{38ABC5C3-1BFB-4851-A1D0-D16F750D704C}"/>
                          </a:ext>
                        </a:extLst>
                      </p:cNvPr>
                      <p:cNvPicPr/>
                      <p:nvPr/>
                    </p:nvPicPr>
                    <p:blipFill>
                      <a:blip r:embed="rId11"/>
                      <a:stretch>
                        <a:fillRect/>
                      </a:stretch>
                    </p:blipFill>
                    <p:spPr>
                      <a:xfrm>
                        <a:off x="6845039" y="3886001"/>
                        <a:ext cx="421266" cy="583292"/>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3F8AE20C-5E8C-48CB-B2D1-18E0FAE7399A}"/>
              </a:ext>
            </a:extLst>
          </p:cNvPr>
          <p:cNvSpPr>
            <a:spLocks noGrp="1"/>
          </p:cNvSpPr>
          <p:nvPr>
            <p:ph idx="15"/>
          </p:nvPr>
        </p:nvSpPr>
        <p:spPr>
          <a:xfrm>
            <a:off x="7162800" y="3872001"/>
            <a:ext cx="1340878" cy="457198"/>
          </a:xfrm>
        </p:spPr>
        <p:txBody>
          <a:bodyPr/>
          <a:lstStyle/>
          <a:p>
            <a:r>
              <a:rPr lang="en-US" sz="3000" dirty="0"/>
              <a:t>of type</a:t>
            </a:r>
            <a:endParaRPr lang="en-IN" sz="3000" dirty="0"/>
          </a:p>
        </p:txBody>
      </p:sp>
      <p:sp>
        <p:nvSpPr>
          <p:cNvPr id="10" name="Content Placeholder 9">
            <a:extLst>
              <a:ext uri="{FF2B5EF4-FFF2-40B4-BE49-F238E27FC236}">
                <a16:creationId xmlns:a16="http://schemas.microsoft.com/office/drawing/2014/main" id="{A73D6888-D342-4AF5-A217-FE4AF28BDFF6}"/>
              </a:ext>
            </a:extLst>
          </p:cNvPr>
          <p:cNvSpPr>
            <a:spLocks noGrp="1"/>
          </p:cNvSpPr>
          <p:nvPr>
            <p:ph idx="16"/>
          </p:nvPr>
        </p:nvSpPr>
        <p:spPr>
          <a:xfrm>
            <a:off x="324928" y="4343400"/>
            <a:ext cx="1580072" cy="457198"/>
          </a:xfrm>
        </p:spPr>
        <p:txBody>
          <a:bodyPr/>
          <a:lstStyle/>
          <a:p>
            <a:r>
              <a:rPr lang="en-US" sz="3000" dirty="0"/>
              <a:t>three.</a:t>
            </a:r>
            <a:endParaRPr lang="en-IN" sz="3000" dirty="0"/>
          </a:p>
        </p:txBody>
      </p:sp>
      <p:sp>
        <p:nvSpPr>
          <p:cNvPr id="11" name="Content Placeholder 10">
            <a:extLst>
              <a:ext uri="{FF2B5EF4-FFF2-40B4-BE49-F238E27FC236}">
                <a16:creationId xmlns:a16="http://schemas.microsoft.com/office/drawing/2014/main" id="{271DA2D9-26F8-4EE8-B062-37158C5FD5EA}"/>
              </a:ext>
            </a:extLst>
          </p:cNvPr>
          <p:cNvSpPr>
            <a:spLocks noGrp="1"/>
          </p:cNvSpPr>
          <p:nvPr>
            <p:ph idx="17"/>
          </p:nvPr>
        </p:nvSpPr>
        <p:spPr>
          <a:xfrm>
            <a:off x="304800" y="4800602"/>
            <a:ext cx="6400800" cy="457198"/>
          </a:xfrm>
        </p:spPr>
        <p:txBody>
          <a:bodyPr/>
          <a:lstStyle/>
          <a:p>
            <a:r>
              <a:rPr lang="en-US" sz="3000" dirty="0"/>
              <a:t>By Theorem </a:t>
            </a:r>
            <a:r>
              <a:rPr lang="en-US" sz="3000" dirty="0">
                <a:ea typeface="Cambria Math" pitchFamily="18" charset="0"/>
              </a:rPr>
              <a:t>2</a:t>
            </a:r>
            <a:r>
              <a:rPr lang="en-US" sz="3000" dirty="0"/>
              <a:t> it follows that there are</a:t>
            </a:r>
          </a:p>
        </p:txBody>
      </p:sp>
      <p:graphicFrame>
        <p:nvGraphicFramePr>
          <p:cNvPr id="17" name="Object 5">
            <a:extLst>
              <a:ext uri="{FF2B5EF4-FFF2-40B4-BE49-F238E27FC236}">
                <a16:creationId xmlns:a16="http://schemas.microsoft.com/office/drawing/2014/main" id="{FC507DD3-41A8-450C-8657-9A260E5447C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94195958"/>
              </p:ext>
            </p:extLst>
          </p:nvPr>
        </p:nvGraphicFramePr>
        <p:xfrm>
          <a:off x="1535113" y="5257800"/>
          <a:ext cx="6396037" cy="820737"/>
        </p:xfrm>
        <a:graphic>
          <a:graphicData uri="http://schemas.openxmlformats.org/presentationml/2006/ole">
            <mc:AlternateContent xmlns:mc="http://schemas.openxmlformats.org/markup-compatibility/2006">
              <mc:Choice xmlns:v="urn:schemas-microsoft-com:vml" Requires="v">
                <p:oleObj name="Equation" r:id="rId12" imgW="3060360" imgH="393480" progId="Equation.DSMT4">
                  <p:embed/>
                </p:oleObj>
              </mc:Choice>
              <mc:Fallback>
                <p:oleObj name="Equation" r:id="rId12" imgW="3060360" imgH="393480" progId="Equation.DSMT4">
                  <p:embed/>
                  <p:pic>
                    <p:nvPicPr>
                      <p:cNvPr id="17" name="Object 5">
                        <a:extLst>
                          <a:ext uri="{FF2B5EF4-FFF2-40B4-BE49-F238E27FC236}">
                            <a16:creationId xmlns:a16="http://schemas.microsoft.com/office/drawing/2014/main" id="{FC507DD3-41A8-450C-8657-9A260E5447C2}"/>
                          </a:ext>
                          <a:ext uri="{C183D7F6-B498-43B3-948B-1728B52AA6E4}">
                            <adec:decorative xmlns:adec="http://schemas.microsoft.com/office/drawing/2017/decorative" val="1"/>
                          </a:ext>
                        </a:extLst>
                      </p:cNvPr>
                      <p:cNvPicPr/>
                      <p:nvPr/>
                    </p:nvPicPr>
                    <p:blipFill>
                      <a:blip r:embed="rId13"/>
                      <a:stretch>
                        <a:fillRect/>
                      </a:stretch>
                    </p:blipFill>
                    <p:spPr>
                      <a:xfrm>
                        <a:off x="1535113" y="5257800"/>
                        <a:ext cx="6396037" cy="820737"/>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03E5225E-1E24-4225-8181-AF9E9A56AB51}"/>
              </a:ext>
            </a:extLst>
          </p:cNvPr>
          <p:cNvSpPr>
            <a:spLocks noGrp="1"/>
          </p:cNvSpPr>
          <p:nvPr>
            <p:ph idx="18"/>
          </p:nvPr>
        </p:nvSpPr>
        <p:spPr>
          <a:xfrm>
            <a:off x="303362" y="6078537"/>
            <a:ext cx="2001328" cy="457198"/>
          </a:xfrm>
        </p:spPr>
        <p:txBody>
          <a:bodyPr/>
          <a:lstStyle/>
          <a:p>
            <a:r>
              <a:rPr lang="en-US" sz="3200" dirty="0"/>
              <a:t>solutions.</a:t>
            </a:r>
          </a:p>
        </p:txBody>
      </p:sp>
      <p:sp>
        <p:nvSpPr>
          <p:cNvPr id="15" name="Slide Number Placeholder 5">
            <a:extLst>
              <a:ext uri="{FF2B5EF4-FFF2-40B4-BE49-F238E27FC236}">
                <a16:creationId xmlns:a16="http://schemas.microsoft.com/office/drawing/2014/main" id="{2FD12AAD-3178-4AAE-8891-674FCDB851B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57</a:t>
            </a:fld>
            <a:endParaRPr lang="en-US" dirty="0">
              <a:solidFill>
                <a:schemeClr val="bg1"/>
              </a:solidFill>
            </a:endParaRPr>
          </a:p>
        </p:txBody>
      </p:sp>
    </p:spTree>
    <p:extLst>
      <p:ext uri="{BB962C8B-B14F-4D97-AF65-F5344CB8AC3E}">
        <p14:creationId xmlns:p14="http://schemas.microsoft.com/office/powerpoint/2010/main" val="7517624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Combinations with</a:t>
            </a:r>
            <a:br>
              <a:rPr lang="en-US" dirty="0"/>
            </a:br>
            <a:r>
              <a:rPr lang="en-US" dirty="0"/>
              <a:t>Repetition</a:t>
            </a:r>
            <a:r>
              <a:rPr lang="en-US" sz="1500" dirty="0"/>
              <a:t> 5</a:t>
            </a:r>
          </a:p>
        </p:txBody>
      </p:sp>
      <p:pic>
        <p:nvPicPr>
          <p:cNvPr id="10" name="Picture 2">
            <a:extLst>
              <a:ext uri="{FF2B5EF4-FFF2-40B4-BE49-F238E27FC236}">
                <a16:creationId xmlns:a16="http://schemas.microsoft.com/office/drawing/2014/main" id="{F1658853-BF1F-436D-9E9D-B242BB6F5D3B}"/>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86600" y="464673"/>
            <a:ext cx="1899794" cy="1448094"/>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3"/>
          <p:cNvSpPr>
            <a:spLocks noGrp="1"/>
          </p:cNvSpPr>
          <p:nvPr>
            <p:ph idx="13"/>
          </p:nvPr>
        </p:nvSpPr>
        <p:spPr>
          <a:xfrm>
            <a:off x="457200" y="1295400"/>
            <a:ext cx="8458200" cy="3159664"/>
          </a:xfrm>
        </p:spPr>
        <p:txBody>
          <a:bodyPr/>
          <a:lstStyle/>
          <a:p>
            <a:r>
              <a:rPr lang="en-US" b="1" dirty="0"/>
              <a:t>Example</a:t>
            </a:r>
            <a:r>
              <a:rPr lang="en-US" dirty="0"/>
              <a:t>: Suppose that a cookie shop</a:t>
            </a:r>
            <a:br>
              <a:rPr lang="en-US" dirty="0"/>
            </a:br>
            <a:r>
              <a:rPr lang="en-US" dirty="0"/>
              <a:t>has four different kinds of cookies. How</a:t>
            </a:r>
            <a:br>
              <a:rPr lang="en-US" dirty="0"/>
            </a:br>
            <a:r>
              <a:rPr lang="en-US" dirty="0"/>
              <a:t>many different ways can six cookies be chosen? </a:t>
            </a:r>
          </a:p>
          <a:p>
            <a:r>
              <a:rPr lang="en-US" b="1" dirty="0"/>
              <a:t>Solution</a:t>
            </a:r>
            <a:r>
              <a:rPr lang="en-US" dirty="0"/>
              <a:t>: The number of ways to choose six cookies is the number of  </a:t>
            </a:r>
            <a:r>
              <a:rPr lang="en-US" dirty="0">
                <a:ea typeface="Cambria Math" pitchFamily="18" charset="0"/>
              </a:rPr>
              <a:t>6</a:t>
            </a:r>
            <a:r>
              <a:rPr lang="en-US" dirty="0"/>
              <a:t>-combinations of a set with four elements. By Theorem </a:t>
            </a:r>
            <a:r>
              <a:rPr lang="en-US" dirty="0">
                <a:ea typeface="Cambria Math" pitchFamily="18" charset="0"/>
              </a:rPr>
              <a:t>2 </a:t>
            </a:r>
          </a:p>
        </p:txBody>
      </p:sp>
      <p:graphicFrame>
        <p:nvGraphicFramePr>
          <p:cNvPr id="6" name="Objec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00205055"/>
              </p:ext>
            </p:extLst>
          </p:nvPr>
        </p:nvGraphicFramePr>
        <p:xfrm>
          <a:off x="2559050" y="4578350"/>
          <a:ext cx="4024313" cy="860425"/>
        </p:xfrm>
        <a:graphic>
          <a:graphicData uri="http://schemas.openxmlformats.org/presentationml/2006/ole">
            <mc:AlternateContent xmlns:mc="http://schemas.openxmlformats.org/markup-compatibility/2006">
              <mc:Choice xmlns:v="urn:schemas-microsoft-com:vml" Requires="v">
                <p:oleObj name="Equation" r:id="rId3" imgW="1841400" imgH="393480" progId="Equation.DSMT4">
                  <p:embed/>
                </p:oleObj>
              </mc:Choice>
              <mc:Fallback>
                <p:oleObj name="Equation" r:id="rId3" imgW="1841400" imgH="393480" progId="Equation.DSMT4">
                  <p:embed/>
                  <p:pic>
                    <p:nvPicPr>
                      <p:cNvPr id="0" name=""/>
                      <p:cNvPicPr/>
                      <p:nvPr/>
                    </p:nvPicPr>
                    <p:blipFill>
                      <a:blip r:embed="rId4"/>
                      <a:stretch>
                        <a:fillRect/>
                      </a:stretch>
                    </p:blipFill>
                    <p:spPr>
                      <a:xfrm>
                        <a:off x="2559050" y="4578350"/>
                        <a:ext cx="4024313" cy="860425"/>
                      </a:xfrm>
                      <a:prstGeom prst="rect">
                        <a:avLst/>
                      </a:prstGeom>
                    </p:spPr>
                  </p:pic>
                </p:oleObj>
              </mc:Fallback>
            </mc:AlternateContent>
          </a:graphicData>
        </a:graphic>
      </p:graphicFrame>
      <p:sp>
        <p:nvSpPr>
          <p:cNvPr id="4" name="Content Placeholder 5"/>
          <p:cNvSpPr>
            <a:spLocks noGrp="1"/>
          </p:cNvSpPr>
          <p:nvPr>
            <p:ph idx="14"/>
          </p:nvPr>
        </p:nvSpPr>
        <p:spPr>
          <a:xfrm>
            <a:off x="457200" y="5486400"/>
            <a:ext cx="8229600" cy="990600"/>
          </a:xfrm>
        </p:spPr>
        <p:txBody>
          <a:bodyPr/>
          <a:lstStyle/>
          <a:p>
            <a:r>
              <a:rPr lang="en-US" dirty="0">
                <a:ea typeface="Cambria Math" pitchFamily="18" charset="0"/>
              </a:rPr>
              <a:t>is the number of ways to choose six cookies from the four kinds.</a:t>
            </a:r>
            <a:endParaRPr lang="en-US" dirty="0"/>
          </a:p>
        </p:txBody>
      </p:sp>
      <p:sp>
        <p:nvSpPr>
          <p:cNvPr id="7" name="Slide Number Placeholder 5">
            <a:extLst>
              <a:ext uri="{FF2B5EF4-FFF2-40B4-BE49-F238E27FC236}">
                <a16:creationId xmlns:a16="http://schemas.microsoft.com/office/drawing/2014/main" id="{315B6037-2EAC-4120-894C-B65AF74E1A4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58</a:t>
            </a:fld>
            <a:endParaRPr lang="en-US" dirty="0">
              <a:solidFill>
                <a:schemeClr val="bg1"/>
              </a:solidFill>
            </a:endParaRPr>
          </a:p>
        </p:txBody>
      </p:sp>
    </p:spTree>
    <p:extLst>
      <p:ext uri="{BB962C8B-B14F-4D97-AF65-F5344CB8AC3E}">
        <p14:creationId xmlns:p14="http://schemas.microsoft.com/office/powerpoint/2010/main" val="35767013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D2531-7E41-4882-9AB4-2FF1CCEF648E}"/>
              </a:ext>
            </a:extLst>
          </p:cNvPr>
          <p:cNvSpPr>
            <a:spLocks noGrp="1"/>
          </p:cNvSpPr>
          <p:nvPr>
            <p:ph type="title"/>
          </p:nvPr>
        </p:nvSpPr>
        <p:spPr/>
        <p:txBody>
          <a:bodyPr/>
          <a:lstStyle/>
          <a:p>
            <a:r>
              <a:rPr lang="en-US" sz="3200" dirty="0">
                <a:latin typeface="+mj-lt"/>
              </a:rPr>
              <a:t>Summarizing the Formulas for Counting Permutations and Combinations with and without Repetition</a:t>
            </a:r>
            <a:endParaRPr lang="en-IN" sz="3200" dirty="0">
              <a:latin typeface="+mj-lt"/>
            </a:endParaRPr>
          </a:p>
        </p:txBody>
      </p:sp>
      <p:sp>
        <p:nvSpPr>
          <p:cNvPr id="3" name="Content Placeholder 2">
            <a:extLst>
              <a:ext uri="{FF2B5EF4-FFF2-40B4-BE49-F238E27FC236}">
                <a16:creationId xmlns:a16="http://schemas.microsoft.com/office/drawing/2014/main" id="{D90678AF-8584-4E75-8FD0-C295953A388A}"/>
              </a:ext>
            </a:extLst>
          </p:cNvPr>
          <p:cNvSpPr>
            <a:spLocks noGrp="1"/>
          </p:cNvSpPr>
          <p:nvPr>
            <p:ph idx="1"/>
          </p:nvPr>
        </p:nvSpPr>
        <p:spPr>
          <a:xfrm>
            <a:off x="800100" y="1752600"/>
            <a:ext cx="7543800" cy="522156"/>
          </a:xfrm>
          <a:solidFill>
            <a:srgbClr val="E1F3FF"/>
          </a:solidFill>
          <a:ln w="28575">
            <a:solidFill>
              <a:srgbClr val="14AAE1"/>
            </a:solidFill>
          </a:ln>
        </p:spPr>
        <p:txBody>
          <a:bodyPr/>
          <a:lstStyle/>
          <a:p>
            <a:r>
              <a:rPr lang="en-US" sz="2000" b="1" dirty="0"/>
              <a:t>TABLE 1 </a:t>
            </a:r>
            <a:r>
              <a:rPr lang="en-US" sz="2000" dirty="0"/>
              <a:t>Combinations and Permutations With and Without Repetition.</a:t>
            </a:r>
          </a:p>
        </p:txBody>
      </p:sp>
      <p:graphicFrame>
        <p:nvGraphicFramePr>
          <p:cNvPr id="12" name="Table 11" descr="The following content is arranged like a table.">
            <a:extLst>
              <a:ext uri="{FF2B5EF4-FFF2-40B4-BE49-F238E27FC236}">
                <a16:creationId xmlns:a16="http://schemas.microsoft.com/office/drawing/2014/main" id="{71300745-7A58-418D-9A8C-A3CC014F4825}"/>
              </a:ext>
            </a:extLst>
          </p:cNvPr>
          <p:cNvGraphicFramePr>
            <a:graphicFrameLocks noGrp="1"/>
          </p:cNvGraphicFramePr>
          <p:nvPr>
            <p:extLst>
              <p:ext uri="{D42A27DB-BD31-4B8C-83A1-F6EECF244321}">
                <p14:modId xmlns:p14="http://schemas.microsoft.com/office/powerpoint/2010/main" val="223021568"/>
              </p:ext>
            </p:extLst>
          </p:nvPr>
        </p:nvGraphicFramePr>
        <p:xfrm>
          <a:off x="800100" y="2286000"/>
          <a:ext cx="7543800" cy="373380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122103013"/>
                    </a:ext>
                  </a:extLst>
                </a:gridCol>
                <a:gridCol w="2514600">
                  <a:extLst>
                    <a:ext uri="{9D8B030D-6E8A-4147-A177-3AD203B41FA5}">
                      <a16:colId xmlns:a16="http://schemas.microsoft.com/office/drawing/2014/main" val="2218011039"/>
                    </a:ext>
                  </a:extLst>
                </a:gridCol>
                <a:gridCol w="2514600">
                  <a:extLst>
                    <a:ext uri="{9D8B030D-6E8A-4147-A177-3AD203B41FA5}">
                      <a16:colId xmlns:a16="http://schemas.microsoft.com/office/drawing/2014/main" val="4138396281"/>
                    </a:ext>
                  </a:extLst>
                </a:gridCol>
              </a:tblGrid>
              <a:tr h="508604">
                <a:tc>
                  <a:txBody>
                    <a:bodyPr/>
                    <a:lstStyle/>
                    <a:p>
                      <a:pPr algn="ctr"/>
                      <a:endParaRPr lang="en-US"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pPr algn="ctr"/>
                      <a:endParaRPr lang="en-US"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pPr algn="ctr"/>
                      <a:endParaRPr lang="en-US"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extLst>
                  <a:ext uri="{0D108BD9-81ED-4DB2-BD59-A6C34878D82A}">
                    <a16:rowId xmlns:a16="http://schemas.microsoft.com/office/drawing/2014/main" val="2966360987"/>
                  </a:ext>
                </a:extLst>
              </a:tr>
              <a:tr h="3225196">
                <a:tc>
                  <a:txBody>
                    <a:bodyPr/>
                    <a:lstStyle/>
                    <a:p>
                      <a:pPr algn="ctr">
                        <a:spcBef>
                          <a:spcPts val="2400"/>
                        </a:spcBef>
                        <a:spcAft>
                          <a:spcPts val="2400"/>
                        </a:spcAft>
                      </a:pPr>
                      <a:endParaRPr lang="en-US"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pPr algn="ctr">
                        <a:spcBef>
                          <a:spcPts val="2400"/>
                        </a:spcBef>
                        <a:spcAft>
                          <a:spcPts val="2400"/>
                        </a:spcAft>
                      </a:pPr>
                      <a:endParaRPr lang="en-US"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pPr algn="ctr"/>
                      <a:endParaRPr lang="en-US"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extLst>
                  <a:ext uri="{0D108BD9-81ED-4DB2-BD59-A6C34878D82A}">
                    <a16:rowId xmlns:a16="http://schemas.microsoft.com/office/drawing/2014/main" val="3562594363"/>
                  </a:ext>
                </a:extLst>
              </a:tr>
            </a:tbl>
          </a:graphicData>
        </a:graphic>
      </p:graphicFrame>
      <p:graphicFrame>
        <p:nvGraphicFramePr>
          <p:cNvPr id="13" name="Object 12">
            <a:extLst>
              <a:ext uri="{FF2B5EF4-FFF2-40B4-BE49-F238E27FC236}">
                <a16:creationId xmlns:a16="http://schemas.microsoft.com/office/drawing/2014/main" id="{3D2664AC-2C7A-429E-A3B5-3C30EBE7E07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10100813"/>
              </p:ext>
            </p:extLst>
          </p:nvPr>
        </p:nvGraphicFramePr>
        <p:xfrm>
          <a:off x="1828800" y="2356830"/>
          <a:ext cx="509505" cy="283624"/>
        </p:xfrm>
        <a:graphic>
          <a:graphicData uri="http://schemas.openxmlformats.org/presentationml/2006/ole">
            <mc:AlternateContent xmlns:mc="http://schemas.openxmlformats.org/markup-compatibility/2006">
              <mc:Choice xmlns:v="urn:schemas-microsoft-com:vml" Requires="v">
                <p:oleObj name="Equation" r:id="rId2" imgW="342720" imgH="190440" progId="Equation.DSMT4">
                  <p:embed/>
                </p:oleObj>
              </mc:Choice>
              <mc:Fallback>
                <p:oleObj name="Equation" r:id="rId2" imgW="342720" imgH="190440" progId="Equation.DSMT4">
                  <p:embed/>
                  <p:pic>
                    <p:nvPicPr>
                      <p:cNvPr id="0" name=""/>
                      <p:cNvPicPr/>
                      <p:nvPr/>
                    </p:nvPicPr>
                    <p:blipFill>
                      <a:blip r:embed="rId3"/>
                      <a:stretch>
                        <a:fillRect/>
                      </a:stretch>
                    </p:blipFill>
                    <p:spPr>
                      <a:xfrm>
                        <a:off x="1828800" y="2356830"/>
                        <a:ext cx="509505" cy="283624"/>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B6CF2EA6-0A1B-4474-81C4-67D83DFC976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91440660"/>
              </p:ext>
            </p:extLst>
          </p:nvPr>
        </p:nvGraphicFramePr>
        <p:xfrm>
          <a:off x="3587289" y="2329653"/>
          <a:ext cx="1969294" cy="315920"/>
        </p:xfrm>
        <a:graphic>
          <a:graphicData uri="http://schemas.openxmlformats.org/presentationml/2006/ole">
            <mc:AlternateContent xmlns:mc="http://schemas.openxmlformats.org/markup-compatibility/2006">
              <mc:Choice xmlns:v="urn:schemas-microsoft-com:vml" Requires="v">
                <p:oleObj name="Equation" r:id="rId4" imgW="1346040" imgH="215640" progId="Equation.DSMT4">
                  <p:embed/>
                </p:oleObj>
              </mc:Choice>
              <mc:Fallback>
                <p:oleObj name="Equation" r:id="rId4" imgW="1346040" imgH="215640" progId="Equation.DSMT4">
                  <p:embed/>
                  <p:pic>
                    <p:nvPicPr>
                      <p:cNvPr id="0" name=""/>
                      <p:cNvPicPr/>
                      <p:nvPr/>
                    </p:nvPicPr>
                    <p:blipFill>
                      <a:blip r:embed="rId5"/>
                      <a:stretch>
                        <a:fillRect/>
                      </a:stretch>
                    </p:blipFill>
                    <p:spPr>
                      <a:xfrm>
                        <a:off x="3587289" y="2329653"/>
                        <a:ext cx="1969294" cy="31592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FBB53A5A-4179-438C-B288-B8D53CB3542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12812630"/>
              </p:ext>
            </p:extLst>
          </p:nvPr>
        </p:nvGraphicFramePr>
        <p:xfrm>
          <a:off x="6686158" y="2342606"/>
          <a:ext cx="824511" cy="256515"/>
        </p:xfrm>
        <a:graphic>
          <a:graphicData uri="http://schemas.openxmlformats.org/presentationml/2006/ole">
            <mc:AlternateContent xmlns:mc="http://schemas.openxmlformats.org/markup-compatibility/2006">
              <mc:Choice xmlns:v="urn:schemas-microsoft-com:vml" Requires="v">
                <p:oleObj name="Equation" r:id="rId6" imgW="571320" imgH="177480" progId="Equation.DSMT4">
                  <p:embed/>
                </p:oleObj>
              </mc:Choice>
              <mc:Fallback>
                <p:oleObj name="Equation" r:id="rId6" imgW="571320" imgH="177480" progId="Equation.DSMT4">
                  <p:embed/>
                  <p:pic>
                    <p:nvPicPr>
                      <p:cNvPr id="0" name=""/>
                      <p:cNvPicPr/>
                      <p:nvPr/>
                    </p:nvPicPr>
                    <p:blipFill>
                      <a:blip r:embed="rId7"/>
                      <a:stretch>
                        <a:fillRect/>
                      </a:stretch>
                    </p:blipFill>
                    <p:spPr>
                      <a:xfrm>
                        <a:off x="6686158" y="2342606"/>
                        <a:ext cx="824511" cy="256515"/>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2D3EBFA5-E49A-42F4-B966-AC6495504F9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44655488"/>
              </p:ext>
            </p:extLst>
          </p:nvPr>
        </p:nvGraphicFramePr>
        <p:xfrm>
          <a:off x="1325641" y="2836482"/>
          <a:ext cx="1493759" cy="283624"/>
        </p:xfrm>
        <a:graphic>
          <a:graphicData uri="http://schemas.openxmlformats.org/presentationml/2006/ole">
            <mc:AlternateContent xmlns:mc="http://schemas.openxmlformats.org/markup-compatibility/2006">
              <mc:Choice xmlns:v="urn:schemas-microsoft-com:vml" Requires="v">
                <p:oleObj name="Equation" r:id="rId8" imgW="1002960" imgH="190440" progId="Equation.DSMT4">
                  <p:embed/>
                </p:oleObj>
              </mc:Choice>
              <mc:Fallback>
                <p:oleObj name="Equation" r:id="rId8" imgW="1002960" imgH="190440" progId="Equation.DSMT4">
                  <p:embed/>
                  <p:pic>
                    <p:nvPicPr>
                      <p:cNvPr id="0" name=""/>
                      <p:cNvPicPr/>
                      <p:nvPr/>
                    </p:nvPicPr>
                    <p:blipFill>
                      <a:blip r:embed="rId9"/>
                      <a:stretch>
                        <a:fillRect/>
                      </a:stretch>
                    </p:blipFill>
                    <p:spPr>
                      <a:xfrm>
                        <a:off x="1325641" y="2836482"/>
                        <a:ext cx="1493759" cy="283624"/>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9F7C7103-A102-41F0-8B2B-36E36708277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24952861"/>
              </p:ext>
            </p:extLst>
          </p:nvPr>
        </p:nvGraphicFramePr>
        <p:xfrm>
          <a:off x="4418180" y="2850682"/>
          <a:ext cx="327879" cy="250731"/>
        </p:xfrm>
        <a:graphic>
          <a:graphicData uri="http://schemas.openxmlformats.org/presentationml/2006/ole">
            <mc:AlternateContent xmlns:mc="http://schemas.openxmlformats.org/markup-compatibility/2006">
              <mc:Choice xmlns:v="urn:schemas-microsoft-com:vml" Requires="v">
                <p:oleObj name="Equation" r:id="rId10" imgW="215640" imgH="164880" progId="Equation.DSMT4">
                  <p:embed/>
                </p:oleObj>
              </mc:Choice>
              <mc:Fallback>
                <p:oleObj name="Equation" r:id="rId10" imgW="215640" imgH="164880" progId="Equation.DSMT4">
                  <p:embed/>
                  <p:pic>
                    <p:nvPicPr>
                      <p:cNvPr id="0" name=""/>
                      <p:cNvPicPr/>
                      <p:nvPr/>
                    </p:nvPicPr>
                    <p:blipFill>
                      <a:blip r:embed="rId11"/>
                      <a:stretch>
                        <a:fillRect/>
                      </a:stretch>
                    </p:blipFill>
                    <p:spPr>
                      <a:xfrm>
                        <a:off x="4418180" y="2850682"/>
                        <a:ext cx="327879" cy="250731"/>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3BBB79A5-64A3-4F12-A327-8A4312C82B8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48689128"/>
              </p:ext>
            </p:extLst>
          </p:nvPr>
        </p:nvGraphicFramePr>
        <p:xfrm>
          <a:off x="6726938" y="2775231"/>
          <a:ext cx="742950" cy="666750"/>
        </p:xfrm>
        <a:graphic>
          <a:graphicData uri="http://schemas.openxmlformats.org/presentationml/2006/ole">
            <mc:AlternateContent xmlns:mc="http://schemas.openxmlformats.org/markup-compatibility/2006">
              <mc:Choice xmlns:v="urn:schemas-microsoft-com:vml" Requires="v">
                <p:oleObj name="Equation" r:id="rId12" imgW="495000" imgH="444240" progId="Equation.DSMT4">
                  <p:embed/>
                </p:oleObj>
              </mc:Choice>
              <mc:Fallback>
                <p:oleObj name="Equation" r:id="rId12" imgW="495000" imgH="444240" progId="Equation.DSMT4">
                  <p:embed/>
                  <p:pic>
                    <p:nvPicPr>
                      <p:cNvPr id="5" name="Object 4">
                        <a:extLst>
                          <a:ext uri="{C183D7F6-B498-43B3-948B-1728B52AA6E4}">
                            <adec:decorative xmlns:adec="http://schemas.microsoft.com/office/drawing/2017/decorative" val="1"/>
                          </a:ext>
                        </a:extLst>
                      </p:cNvPr>
                      <p:cNvPicPr/>
                      <p:nvPr/>
                    </p:nvPicPr>
                    <p:blipFill>
                      <a:blip r:embed="rId13"/>
                      <a:stretch>
                        <a:fillRect/>
                      </a:stretch>
                    </p:blipFill>
                    <p:spPr>
                      <a:xfrm>
                        <a:off x="6726938" y="2775231"/>
                        <a:ext cx="742950" cy="66675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116D4BEE-F88B-4B37-B4EE-C98D514AF90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0200405"/>
              </p:ext>
            </p:extLst>
          </p:nvPr>
        </p:nvGraphicFramePr>
        <p:xfrm>
          <a:off x="1333103" y="3711440"/>
          <a:ext cx="1478281" cy="261973"/>
        </p:xfrm>
        <a:graphic>
          <a:graphicData uri="http://schemas.openxmlformats.org/presentationml/2006/ole">
            <mc:AlternateContent xmlns:mc="http://schemas.openxmlformats.org/markup-compatibility/2006">
              <mc:Choice xmlns:v="urn:schemas-microsoft-com:vml" Requires="v">
                <p:oleObj name="Equation" r:id="rId14" imgW="1002960" imgH="177480" progId="Equation.DSMT4">
                  <p:embed/>
                </p:oleObj>
              </mc:Choice>
              <mc:Fallback>
                <p:oleObj name="Equation" r:id="rId14" imgW="1002960" imgH="177480" progId="Equation.DSMT4">
                  <p:embed/>
                  <p:pic>
                    <p:nvPicPr>
                      <p:cNvPr id="0" name=""/>
                      <p:cNvPicPr/>
                      <p:nvPr/>
                    </p:nvPicPr>
                    <p:blipFill>
                      <a:blip r:embed="rId15"/>
                      <a:stretch>
                        <a:fillRect/>
                      </a:stretch>
                    </p:blipFill>
                    <p:spPr>
                      <a:xfrm>
                        <a:off x="1333103" y="3711440"/>
                        <a:ext cx="1478281" cy="261973"/>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5994307A-E2EE-470C-98C9-F532F0AA490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34335020"/>
              </p:ext>
            </p:extLst>
          </p:nvPr>
        </p:nvGraphicFramePr>
        <p:xfrm>
          <a:off x="4399610" y="3723841"/>
          <a:ext cx="327879" cy="252214"/>
        </p:xfrm>
        <a:graphic>
          <a:graphicData uri="http://schemas.openxmlformats.org/presentationml/2006/ole">
            <mc:AlternateContent xmlns:mc="http://schemas.openxmlformats.org/markup-compatibility/2006">
              <mc:Choice xmlns:v="urn:schemas-microsoft-com:vml" Requires="v">
                <p:oleObj name="Equation" r:id="rId16" imgW="215640" imgH="164880" progId="Equation.DSMT4">
                  <p:embed/>
                </p:oleObj>
              </mc:Choice>
              <mc:Fallback>
                <p:oleObj name="Equation" r:id="rId16" imgW="215640" imgH="164880" progId="Equation.DSMT4">
                  <p:embed/>
                  <p:pic>
                    <p:nvPicPr>
                      <p:cNvPr id="0" name=""/>
                      <p:cNvPicPr/>
                      <p:nvPr/>
                    </p:nvPicPr>
                    <p:blipFill>
                      <a:blip r:embed="rId17"/>
                      <a:stretch>
                        <a:fillRect/>
                      </a:stretch>
                    </p:blipFill>
                    <p:spPr>
                      <a:xfrm>
                        <a:off x="4399610" y="3723841"/>
                        <a:ext cx="327879" cy="252214"/>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7B313BC1-D3D5-47D2-BFE5-3DC1B1DE912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69407802"/>
              </p:ext>
            </p:extLst>
          </p:nvPr>
        </p:nvGraphicFramePr>
        <p:xfrm>
          <a:off x="6677025" y="3541713"/>
          <a:ext cx="933450" cy="666750"/>
        </p:xfrm>
        <a:graphic>
          <a:graphicData uri="http://schemas.openxmlformats.org/presentationml/2006/ole">
            <mc:AlternateContent xmlns:mc="http://schemas.openxmlformats.org/markup-compatibility/2006">
              <mc:Choice xmlns:v="urn:schemas-microsoft-com:vml" Requires="v">
                <p:oleObj name="Equation" r:id="rId18" imgW="622080" imgH="444240" progId="Equation.DSMT4">
                  <p:embed/>
                </p:oleObj>
              </mc:Choice>
              <mc:Fallback>
                <p:oleObj name="Equation" r:id="rId18" imgW="622080" imgH="444240" progId="Equation.DSMT4">
                  <p:embed/>
                  <p:pic>
                    <p:nvPicPr>
                      <p:cNvPr id="6" name="Object 5">
                        <a:extLst>
                          <a:ext uri="{C183D7F6-B498-43B3-948B-1728B52AA6E4}">
                            <adec:decorative xmlns:adec="http://schemas.microsoft.com/office/drawing/2017/decorative" val="1"/>
                          </a:ext>
                        </a:extLst>
                      </p:cNvPr>
                      <p:cNvPicPr/>
                      <p:nvPr/>
                    </p:nvPicPr>
                    <p:blipFill>
                      <a:blip r:embed="rId19"/>
                      <a:stretch>
                        <a:fillRect/>
                      </a:stretch>
                    </p:blipFill>
                    <p:spPr>
                      <a:xfrm>
                        <a:off x="6677025" y="3541713"/>
                        <a:ext cx="933450" cy="666750"/>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A2993CE6-0EF5-4FAC-B0EB-A3B9DF6D214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11762319"/>
              </p:ext>
            </p:extLst>
          </p:nvPr>
        </p:nvGraphicFramePr>
        <p:xfrm>
          <a:off x="1333103" y="4603348"/>
          <a:ext cx="1478281" cy="280685"/>
        </p:xfrm>
        <a:graphic>
          <a:graphicData uri="http://schemas.openxmlformats.org/presentationml/2006/ole">
            <mc:AlternateContent xmlns:mc="http://schemas.openxmlformats.org/markup-compatibility/2006">
              <mc:Choice xmlns:v="urn:schemas-microsoft-com:vml" Requires="v">
                <p:oleObj name="Equation" r:id="rId20" imgW="1002960" imgH="190440" progId="Equation.DSMT4">
                  <p:embed/>
                </p:oleObj>
              </mc:Choice>
              <mc:Fallback>
                <p:oleObj name="Equation" r:id="rId20" imgW="1002960" imgH="190440" progId="Equation.DSMT4">
                  <p:embed/>
                  <p:pic>
                    <p:nvPicPr>
                      <p:cNvPr id="0" name=""/>
                      <p:cNvPicPr/>
                      <p:nvPr/>
                    </p:nvPicPr>
                    <p:blipFill>
                      <a:blip r:embed="rId21"/>
                      <a:stretch>
                        <a:fillRect/>
                      </a:stretch>
                    </p:blipFill>
                    <p:spPr>
                      <a:xfrm>
                        <a:off x="1333103" y="4603348"/>
                        <a:ext cx="1478281" cy="280685"/>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931E9C11-5ACD-4534-B3B0-FCCEA3C79FB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08005849"/>
              </p:ext>
            </p:extLst>
          </p:nvPr>
        </p:nvGraphicFramePr>
        <p:xfrm>
          <a:off x="4392517" y="4611272"/>
          <a:ext cx="373533" cy="242797"/>
        </p:xfrm>
        <a:graphic>
          <a:graphicData uri="http://schemas.openxmlformats.org/presentationml/2006/ole">
            <mc:AlternateContent xmlns:mc="http://schemas.openxmlformats.org/markup-compatibility/2006">
              <mc:Choice xmlns:v="urn:schemas-microsoft-com:vml" Requires="v">
                <p:oleObj name="Equation" r:id="rId22" imgW="253800" imgH="164880" progId="Equation.DSMT4">
                  <p:embed/>
                </p:oleObj>
              </mc:Choice>
              <mc:Fallback>
                <p:oleObj name="Equation" r:id="rId22" imgW="253800" imgH="164880" progId="Equation.DSMT4">
                  <p:embed/>
                  <p:pic>
                    <p:nvPicPr>
                      <p:cNvPr id="0" name=""/>
                      <p:cNvPicPr/>
                      <p:nvPr/>
                    </p:nvPicPr>
                    <p:blipFill>
                      <a:blip r:embed="rId23"/>
                      <a:stretch>
                        <a:fillRect/>
                      </a:stretch>
                    </p:blipFill>
                    <p:spPr>
                      <a:xfrm>
                        <a:off x="4392517" y="4611272"/>
                        <a:ext cx="373533" cy="242797"/>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F51FB3B1-8120-4C0B-B169-53922709D15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19789198"/>
              </p:ext>
            </p:extLst>
          </p:nvPr>
        </p:nvGraphicFramePr>
        <p:xfrm>
          <a:off x="7019925" y="4543425"/>
          <a:ext cx="247650" cy="284163"/>
        </p:xfrm>
        <a:graphic>
          <a:graphicData uri="http://schemas.openxmlformats.org/presentationml/2006/ole">
            <mc:AlternateContent xmlns:mc="http://schemas.openxmlformats.org/markup-compatibility/2006">
              <mc:Choice xmlns:v="urn:schemas-microsoft-com:vml" Requires="v">
                <p:oleObj name="Equation" r:id="rId24" imgW="164880" imgH="190440" progId="Equation.DSMT4">
                  <p:embed/>
                </p:oleObj>
              </mc:Choice>
              <mc:Fallback>
                <p:oleObj name="Equation" r:id="rId24" imgW="164880" imgH="190440" progId="Equation.DSMT4">
                  <p:embed/>
                  <p:pic>
                    <p:nvPicPr>
                      <p:cNvPr id="7" name="Object 6">
                        <a:extLst>
                          <a:ext uri="{C183D7F6-B498-43B3-948B-1728B52AA6E4}">
                            <adec:decorative xmlns:adec="http://schemas.microsoft.com/office/drawing/2017/decorative" val="1"/>
                          </a:ext>
                        </a:extLst>
                      </p:cNvPr>
                      <p:cNvPicPr/>
                      <p:nvPr/>
                    </p:nvPicPr>
                    <p:blipFill>
                      <a:blip r:embed="rId25"/>
                      <a:stretch>
                        <a:fillRect/>
                      </a:stretch>
                    </p:blipFill>
                    <p:spPr>
                      <a:xfrm>
                        <a:off x="7019925" y="4543425"/>
                        <a:ext cx="247650" cy="284163"/>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36701EBB-E065-40C8-BF82-5CA616AA41F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92143030"/>
              </p:ext>
            </p:extLst>
          </p:nvPr>
        </p:nvGraphicFramePr>
        <p:xfrm>
          <a:off x="1317625" y="5487922"/>
          <a:ext cx="1493759" cy="264716"/>
        </p:xfrm>
        <a:graphic>
          <a:graphicData uri="http://schemas.openxmlformats.org/presentationml/2006/ole">
            <mc:AlternateContent xmlns:mc="http://schemas.openxmlformats.org/markup-compatibility/2006">
              <mc:Choice xmlns:v="urn:schemas-microsoft-com:vml" Requires="v">
                <p:oleObj name="Equation" r:id="rId26" imgW="1002960" imgH="177480" progId="Equation.DSMT4">
                  <p:embed/>
                </p:oleObj>
              </mc:Choice>
              <mc:Fallback>
                <p:oleObj name="Equation" r:id="rId26" imgW="1002960" imgH="177480" progId="Equation.DSMT4">
                  <p:embed/>
                  <p:pic>
                    <p:nvPicPr>
                      <p:cNvPr id="0" name=""/>
                      <p:cNvPicPr/>
                      <p:nvPr/>
                    </p:nvPicPr>
                    <p:blipFill>
                      <a:blip r:embed="rId27"/>
                      <a:stretch>
                        <a:fillRect/>
                      </a:stretch>
                    </p:blipFill>
                    <p:spPr>
                      <a:xfrm>
                        <a:off x="1317625" y="5487922"/>
                        <a:ext cx="1493759" cy="264716"/>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18C4F154-1462-4E87-9131-44FB4E1F103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98355815"/>
              </p:ext>
            </p:extLst>
          </p:nvPr>
        </p:nvGraphicFramePr>
        <p:xfrm>
          <a:off x="4392860" y="5506407"/>
          <a:ext cx="374405" cy="242797"/>
        </p:xfrm>
        <a:graphic>
          <a:graphicData uri="http://schemas.openxmlformats.org/presentationml/2006/ole">
            <mc:AlternateContent xmlns:mc="http://schemas.openxmlformats.org/markup-compatibility/2006">
              <mc:Choice xmlns:v="urn:schemas-microsoft-com:vml" Requires="v">
                <p:oleObj name="Equation" r:id="rId28" imgW="253800" imgH="164880" progId="Equation.DSMT4">
                  <p:embed/>
                </p:oleObj>
              </mc:Choice>
              <mc:Fallback>
                <p:oleObj name="Equation" r:id="rId28" imgW="253800" imgH="164880" progId="Equation.DSMT4">
                  <p:embed/>
                  <p:pic>
                    <p:nvPicPr>
                      <p:cNvPr id="0" name=""/>
                      <p:cNvPicPr/>
                      <p:nvPr/>
                    </p:nvPicPr>
                    <p:blipFill>
                      <a:blip r:embed="rId29"/>
                      <a:stretch>
                        <a:fillRect/>
                      </a:stretch>
                    </p:blipFill>
                    <p:spPr>
                      <a:xfrm>
                        <a:off x="4392860" y="5506407"/>
                        <a:ext cx="374405" cy="242797"/>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FD4E337C-4DB5-465D-9A79-4DCE01BF869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95590953"/>
              </p:ext>
            </p:extLst>
          </p:nvPr>
        </p:nvGraphicFramePr>
        <p:xfrm>
          <a:off x="6686158" y="5251385"/>
          <a:ext cx="1046162" cy="704850"/>
        </p:xfrm>
        <a:graphic>
          <a:graphicData uri="http://schemas.openxmlformats.org/presentationml/2006/ole">
            <mc:AlternateContent xmlns:mc="http://schemas.openxmlformats.org/markup-compatibility/2006">
              <mc:Choice xmlns:v="urn:schemas-microsoft-com:vml" Requires="v">
                <p:oleObj name="Equation" r:id="rId30" imgW="698400" imgH="469800" progId="Equation.DSMT4">
                  <p:embed/>
                </p:oleObj>
              </mc:Choice>
              <mc:Fallback>
                <p:oleObj name="Equation" r:id="rId30" imgW="698400" imgH="469800" progId="Equation.DSMT4">
                  <p:embed/>
                  <p:pic>
                    <p:nvPicPr>
                      <p:cNvPr id="8" name="Object 7">
                        <a:extLst>
                          <a:ext uri="{C183D7F6-B498-43B3-948B-1728B52AA6E4}">
                            <adec:decorative xmlns:adec="http://schemas.microsoft.com/office/drawing/2017/decorative" val="1"/>
                          </a:ext>
                        </a:extLst>
                      </p:cNvPr>
                      <p:cNvPicPr/>
                      <p:nvPr/>
                    </p:nvPicPr>
                    <p:blipFill>
                      <a:blip r:embed="rId31"/>
                      <a:stretch>
                        <a:fillRect/>
                      </a:stretch>
                    </p:blipFill>
                    <p:spPr>
                      <a:xfrm>
                        <a:off x="6686158" y="5251385"/>
                        <a:ext cx="1046162" cy="704850"/>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7391276B-9634-4707-81DF-81B801E7313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59</a:t>
            </a:fld>
            <a:endParaRPr lang="en-US" dirty="0">
              <a:solidFill>
                <a:schemeClr val="bg1"/>
              </a:solidFill>
            </a:endParaRPr>
          </a:p>
        </p:txBody>
      </p:sp>
    </p:spTree>
    <p:extLst>
      <p:ext uri="{BB962C8B-B14F-4D97-AF65-F5344CB8AC3E}">
        <p14:creationId xmlns:p14="http://schemas.microsoft.com/office/powerpoint/2010/main" val="828091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F715F-CC62-4BB1-9018-4762CC6BC486}"/>
              </a:ext>
            </a:extLst>
          </p:cNvPr>
          <p:cNvSpPr>
            <a:spLocks noGrp="1"/>
          </p:cNvSpPr>
          <p:nvPr>
            <p:ph type="title"/>
          </p:nvPr>
        </p:nvSpPr>
        <p:spPr/>
        <p:txBody>
          <a:bodyPr/>
          <a:lstStyle/>
          <a:p>
            <a:r>
              <a:rPr lang="en-US" dirty="0"/>
              <a:t>The Product Rule</a:t>
            </a:r>
            <a:endParaRPr lang="en-IN" dirty="0"/>
          </a:p>
        </p:txBody>
      </p:sp>
      <p:sp>
        <p:nvSpPr>
          <p:cNvPr id="3" name="Content Placeholder 2">
            <a:extLst>
              <a:ext uri="{FF2B5EF4-FFF2-40B4-BE49-F238E27FC236}">
                <a16:creationId xmlns:a16="http://schemas.microsoft.com/office/drawing/2014/main" id="{C07255D0-E15A-4649-9B29-D8FCB60314DD}"/>
              </a:ext>
            </a:extLst>
          </p:cNvPr>
          <p:cNvSpPr>
            <a:spLocks noGrp="1"/>
          </p:cNvSpPr>
          <p:nvPr>
            <p:ph idx="1"/>
          </p:nvPr>
        </p:nvSpPr>
        <p:spPr>
          <a:xfrm>
            <a:off x="476250" y="1295400"/>
            <a:ext cx="8191500" cy="2819400"/>
          </a:xfrm>
        </p:spPr>
        <p:txBody>
          <a:bodyPr/>
          <a:lstStyle/>
          <a:p>
            <a:pPr>
              <a:spcBef>
                <a:spcPts val="600"/>
              </a:spcBef>
            </a:pPr>
            <a:r>
              <a:rPr lang="en-US" sz="3000" b="1" dirty="0">
                <a:latin typeface="+mn-lt"/>
              </a:rPr>
              <a:t>Example</a:t>
            </a:r>
            <a:r>
              <a:rPr lang="en-US" sz="3000" dirty="0">
                <a:latin typeface="+mn-lt"/>
              </a:rPr>
              <a:t>: How many different license plates can be made if each plate contains a sequence of three uppercase English letters followed by three digits?</a:t>
            </a:r>
          </a:p>
          <a:p>
            <a:pPr>
              <a:spcBef>
                <a:spcPts val="600"/>
              </a:spcBef>
            </a:pPr>
            <a:r>
              <a:rPr lang="en-US" sz="3000" b="1" dirty="0">
                <a:latin typeface="+mn-lt"/>
              </a:rPr>
              <a:t>Solution</a:t>
            </a:r>
            <a:r>
              <a:rPr lang="en-US" sz="3000" dirty="0">
                <a:latin typeface="+mn-lt"/>
              </a:rPr>
              <a:t>:  By the product rule,</a:t>
            </a:r>
          </a:p>
          <a:p>
            <a:pPr>
              <a:spcBef>
                <a:spcPts val="600"/>
              </a:spcBef>
            </a:pPr>
            <a:r>
              <a:rPr lang="en-US" sz="3000" dirty="0">
                <a:latin typeface="+mn-lt"/>
                <a:ea typeface="Cambria Math" pitchFamily="18" charset="0"/>
              </a:rPr>
              <a:t>there are</a:t>
            </a:r>
            <a:endParaRPr lang="en-IN" sz="3000" dirty="0">
              <a:latin typeface="+mn-lt"/>
            </a:endParaRPr>
          </a:p>
        </p:txBody>
      </p:sp>
      <p:graphicFrame>
        <p:nvGraphicFramePr>
          <p:cNvPr id="11" name="Object 10">
            <a:extLst>
              <a:ext uri="{FF2B5EF4-FFF2-40B4-BE49-F238E27FC236}">
                <a16:creationId xmlns:a16="http://schemas.microsoft.com/office/drawing/2014/main" id="{9329DC57-6809-49D8-AF1E-B38859A35AF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01178506"/>
              </p:ext>
            </p:extLst>
          </p:nvPr>
        </p:nvGraphicFramePr>
        <p:xfrm>
          <a:off x="2012950" y="3523077"/>
          <a:ext cx="5790522" cy="502496"/>
        </p:xfrm>
        <a:graphic>
          <a:graphicData uri="http://schemas.openxmlformats.org/presentationml/2006/ole">
            <mc:AlternateContent xmlns:mc="http://schemas.openxmlformats.org/markup-compatibility/2006">
              <mc:Choice xmlns:v="urn:schemas-microsoft-com:vml" Requires="v">
                <p:oleObj name="Equation" r:id="rId2" imgW="2336760" imgH="203040" progId="Equation.DSMT4">
                  <p:embed/>
                </p:oleObj>
              </mc:Choice>
              <mc:Fallback>
                <p:oleObj name="Equation" r:id="rId2" imgW="2336760" imgH="203040" progId="Equation.DSMT4">
                  <p:embed/>
                  <p:pic>
                    <p:nvPicPr>
                      <p:cNvPr id="4" name="Object 3">
                        <a:extLst>
                          <a:ext uri="{FF2B5EF4-FFF2-40B4-BE49-F238E27FC236}">
                            <a16:creationId xmlns:a16="http://schemas.microsoft.com/office/drawing/2014/main" id="{6A4FAEB0-2EC7-4145-A99A-BB590C010C08}"/>
                          </a:ext>
                        </a:extLst>
                      </p:cNvPr>
                      <p:cNvPicPr/>
                      <p:nvPr/>
                    </p:nvPicPr>
                    <p:blipFill>
                      <a:blip r:embed="rId3"/>
                      <a:stretch>
                        <a:fillRect/>
                      </a:stretch>
                    </p:blipFill>
                    <p:spPr>
                      <a:xfrm>
                        <a:off x="2012950" y="3523077"/>
                        <a:ext cx="5790522" cy="502496"/>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C1D0E580-3149-4260-A51A-2A3ED3E78F47}"/>
              </a:ext>
            </a:extLst>
          </p:cNvPr>
          <p:cNvSpPr>
            <a:spLocks noGrp="1"/>
          </p:cNvSpPr>
          <p:nvPr>
            <p:ph idx="13"/>
          </p:nvPr>
        </p:nvSpPr>
        <p:spPr>
          <a:xfrm>
            <a:off x="457200" y="3886200"/>
            <a:ext cx="5334000" cy="609600"/>
          </a:xfrm>
        </p:spPr>
        <p:txBody>
          <a:bodyPr/>
          <a:lstStyle/>
          <a:p>
            <a:r>
              <a:rPr lang="en-US" sz="3000" dirty="0">
                <a:latin typeface="+mn-lt"/>
                <a:ea typeface="Cambria Math"/>
              </a:rPr>
              <a:t>different possible license plates.</a:t>
            </a:r>
            <a:endParaRPr lang="en-IN" sz="3000" dirty="0">
              <a:latin typeface="+mn-lt"/>
            </a:endParaRPr>
          </a:p>
        </p:txBody>
      </p:sp>
      <p:pic>
        <p:nvPicPr>
          <p:cNvPr id="9" name="Picture 3" descr="Illustration of the solution in example 5.">
            <a:extLst>
              <a:ext uri="{FF2B5EF4-FFF2-40B4-BE49-F238E27FC236}">
                <a16:creationId xmlns:a16="http://schemas.microsoft.com/office/drawing/2014/main" id="{17AB2107-E36E-4BE2-B855-E2848B3B20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609633"/>
            <a:ext cx="3505200" cy="158846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D74A8682-5C76-40E0-BBAF-C99AAECFCA0B}"/>
              </a:ext>
            </a:extLst>
          </p:cNvPr>
          <p:cNvSpPr>
            <a:spLocks noGrp="1"/>
          </p:cNvSpPr>
          <p:nvPr>
            <p:ph type="body" sz="quarter" idx="15"/>
          </p:nvPr>
        </p:nvSpPr>
        <p:spPr>
          <a:xfrm>
            <a:off x="3465576" y="6528816"/>
            <a:ext cx="2212848" cy="100584"/>
          </a:xfrm>
        </p:spPr>
        <p:txBody>
          <a:bodyPr/>
          <a:lstStyle/>
          <a:p>
            <a:r>
              <a:rPr lang="en-US" dirty="0">
                <a:hlinkClick r:id="rId5" action="ppaction://hlinksldjump"/>
              </a:rPr>
              <a:t>Access the text alternative for slide images.</a:t>
            </a:r>
            <a:endParaRPr lang="en-US" dirty="0"/>
          </a:p>
        </p:txBody>
      </p:sp>
      <p:sp>
        <p:nvSpPr>
          <p:cNvPr id="8" name="Slide Number Placeholder 5">
            <a:extLst>
              <a:ext uri="{FF2B5EF4-FFF2-40B4-BE49-F238E27FC236}">
                <a16:creationId xmlns:a16="http://schemas.microsoft.com/office/drawing/2014/main" id="{F9AAA425-0F8A-40A6-B55C-7D97435801E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a:t>
            </a:fld>
            <a:endParaRPr lang="en-US" dirty="0">
              <a:solidFill>
                <a:schemeClr val="bg1"/>
              </a:solidFill>
            </a:endParaRPr>
          </a:p>
        </p:txBody>
      </p:sp>
    </p:spTree>
    <p:extLst>
      <p:ext uri="{BB962C8B-B14F-4D97-AF65-F5344CB8AC3E}">
        <p14:creationId xmlns:p14="http://schemas.microsoft.com/office/powerpoint/2010/main" val="26787443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Permutations with Indistinguishable Objects</a:t>
            </a:r>
            <a:r>
              <a:rPr lang="en-US" sz="1500" dirty="0"/>
              <a:t> 1</a:t>
            </a:r>
          </a:p>
        </p:txBody>
      </p:sp>
      <p:sp>
        <p:nvSpPr>
          <p:cNvPr id="8" name="Content Placeholder 2"/>
          <p:cNvSpPr>
            <a:spLocks noGrp="1"/>
          </p:cNvSpPr>
          <p:nvPr>
            <p:ph idx="1"/>
          </p:nvPr>
        </p:nvSpPr>
        <p:spPr>
          <a:xfrm>
            <a:off x="457200" y="1295400"/>
            <a:ext cx="8458200" cy="4191000"/>
          </a:xfrm>
        </p:spPr>
        <p:txBody>
          <a:bodyPr/>
          <a:lstStyle/>
          <a:p>
            <a:pPr>
              <a:spcBef>
                <a:spcPts val="0"/>
              </a:spcBef>
            </a:pPr>
            <a:r>
              <a:rPr lang="en-US" sz="2400" b="1" dirty="0"/>
              <a:t>Example</a:t>
            </a:r>
            <a:r>
              <a:rPr lang="en-US" sz="2400" dirty="0"/>
              <a:t>: How many different strings can be made by reordering the letters of the word </a:t>
            </a:r>
            <a:r>
              <a:rPr lang="en-US" sz="2400" i="1" dirty="0"/>
              <a:t>SUCCESS</a:t>
            </a:r>
            <a:r>
              <a:rPr lang="en-US" sz="2400" dirty="0"/>
              <a:t>.</a:t>
            </a:r>
          </a:p>
          <a:p>
            <a:pPr>
              <a:spcBef>
                <a:spcPts val="0"/>
              </a:spcBef>
            </a:pPr>
            <a:r>
              <a:rPr lang="en-US" sz="2400" b="1" dirty="0"/>
              <a:t>Solution</a:t>
            </a:r>
            <a:r>
              <a:rPr lang="en-US" sz="2400" dirty="0"/>
              <a:t>: There are seven possible positions for the three </a:t>
            </a:r>
            <a:r>
              <a:rPr lang="en-US" sz="2400" dirty="0" err="1"/>
              <a:t>Ss</a:t>
            </a:r>
            <a:r>
              <a:rPr lang="en-US" sz="2400" dirty="0"/>
              <a:t>, two Cs, one U, and one E. </a:t>
            </a:r>
          </a:p>
          <a:p>
            <a:pPr marL="342000" lvl="1">
              <a:spcBef>
                <a:spcPts val="0"/>
              </a:spcBef>
            </a:pPr>
            <a:r>
              <a:rPr lang="en-US" sz="2000" dirty="0"/>
              <a:t>The three  </a:t>
            </a:r>
            <a:r>
              <a:rPr lang="en-US" sz="2000" dirty="0" err="1"/>
              <a:t>Ss</a:t>
            </a:r>
            <a:r>
              <a:rPr lang="en-US" sz="2000" dirty="0"/>
              <a:t> can be placed in </a:t>
            </a:r>
            <a:r>
              <a:rPr lang="en-US" sz="2000" i="1" dirty="0"/>
              <a:t>C</a:t>
            </a:r>
            <a:r>
              <a:rPr lang="en-US" sz="2000" dirty="0"/>
              <a:t>(</a:t>
            </a:r>
            <a:r>
              <a:rPr lang="en-US" sz="2000" dirty="0">
                <a:ea typeface="Cambria Math" pitchFamily="18" charset="0"/>
              </a:rPr>
              <a:t>7</a:t>
            </a:r>
            <a:r>
              <a:rPr lang="en-US" sz="2000" dirty="0"/>
              <a:t>,</a:t>
            </a:r>
            <a:r>
              <a:rPr lang="en-US" sz="2000" dirty="0">
                <a:ea typeface="Cambria Math" pitchFamily="18" charset="0"/>
              </a:rPr>
              <a:t>3</a:t>
            </a:r>
            <a:r>
              <a:rPr lang="en-US" sz="2000" dirty="0"/>
              <a:t>) different ways, leaving four positions free.</a:t>
            </a:r>
          </a:p>
          <a:p>
            <a:pPr marL="342000" lvl="1">
              <a:spcBef>
                <a:spcPts val="0"/>
              </a:spcBef>
            </a:pPr>
            <a:r>
              <a:rPr lang="en-US" sz="2000" dirty="0"/>
              <a:t>The two  Cs can be placed in </a:t>
            </a:r>
            <a:r>
              <a:rPr lang="en-US" sz="2000" i="1" dirty="0"/>
              <a:t>C</a:t>
            </a:r>
            <a:r>
              <a:rPr lang="en-US" sz="2000" dirty="0"/>
              <a:t>(</a:t>
            </a:r>
            <a:r>
              <a:rPr lang="en-US" sz="2000" dirty="0">
                <a:ea typeface="Cambria Math" pitchFamily="18" charset="0"/>
              </a:rPr>
              <a:t>4</a:t>
            </a:r>
            <a:r>
              <a:rPr lang="en-US" sz="2000" dirty="0"/>
              <a:t>,</a:t>
            </a:r>
            <a:r>
              <a:rPr lang="en-US" sz="2000" dirty="0">
                <a:ea typeface="Cambria Math" pitchFamily="18" charset="0"/>
              </a:rPr>
              <a:t>2</a:t>
            </a:r>
            <a:r>
              <a:rPr lang="en-US" sz="2000" dirty="0"/>
              <a:t>) different ways, leaving two positions free. </a:t>
            </a:r>
          </a:p>
          <a:p>
            <a:pPr marL="342000" lvl="1">
              <a:spcBef>
                <a:spcPts val="0"/>
              </a:spcBef>
            </a:pPr>
            <a:r>
              <a:rPr lang="en-US" sz="2000" dirty="0"/>
              <a:t>The U can be placed in </a:t>
            </a:r>
            <a:r>
              <a:rPr lang="en-US" sz="2000" i="1" dirty="0"/>
              <a:t>C</a:t>
            </a:r>
            <a:r>
              <a:rPr lang="en-US" sz="2000" dirty="0"/>
              <a:t>(</a:t>
            </a:r>
            <a:r>
              <a:rPr lang="en-US" sz="2000" dirty="0">
                <a:ea typeface="Cambria Math" pitchFamily="18" charset="0"/>
              </a:rPr>
              <a:t>2</a:t>
            </a:r>
            <a:r>
              <a:rPr lang="en-US" sz="2000" dirty="0"/>
              <a:t>,</a:t>
            </a:r>
            <a:r>
              <a:rPr lang="en-US" sz="2000" dirty="0">
                <a:ea typeface="Cambria Math" pitchFamily="18" charset="0"/>
              </a:rPr>
              <a:t>1</a:t>
            </a:r>
            <a:r>
              <a:rPr lang="en-US" sz="2000" dirty="0"/>
              <a:t>) different ways, leaving one position free. </a:t>
            </a:r>
          </a:p>
          <a:p>
            <a:pPr marL="342000" lvl="1">
              <a:spcBef>
                <a:spcPts val="0"/>
              </a:spcBef>
            </a:pPr>
            <a:r>
              <a:rPr lang="en-US" sz="2000" dirty="0"/>
              <a:t>The E can be placed in </a:t>
            </a:r>
            <a:r>
              <a:rPr lang="en-US" sz="2000" i="1" dirty="0"/>
              <a:t>C</a:t>
            </a:r>
            <a:r>
              <a:rPr lang="en-US" sz="2000" dirty="0"/>
              <a:t>(</a:t>
            </a:r>
            <a:r>
              <a:rPr lang="en-US" sz="2000" dirty="0">
                <a:ea typeface="Cambria Math" pitchFamily="18" charset="0"/>
              </a:rPr>
              <a:t>1</a:t>
            </a:r>
            <a:r>
              <a:rPr lang="en-US" sz="2000" dirty="0"/>
              <a:t>,</a:t>
            </a:r>
            <a:r>
              <a:rPr lang="en-US" sz="2000" dirty="0">
                <a:ea typeface="Cambria Math" pitchFamily="18" charset="0"/>
              </a:rPr>
              <a:t>1</a:t>
            </a:r>
            <a:r>
              <a:rPr lang="en-US" sz="2000" dirty="0"/>
              <a:t>) way.</a:t>
            </a:r>
          </a:p>
          <a:p>
            <a:pPr>
              <a:spcBef>
                <a:spcPts val="0"/>
              </a:spcBef>
            </a:pPr>
            <a:r>
              <a:rPr lang="en-US" sz="2400" dirty="0"/>
              <a:t>By the product rule, the number of different strings is:</a:t>
            </a:r>
          </a:p>
        </p:txBody>
      </p:sp>
      <p:graphicFrame>
        <p:nvGraphicFramePr>
          <p:cNvPr id="11"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68773712"/>
              </p:ext>
            </p:extLst>
          </p:nvPr>
        </p:nvGraphicFramePr>
        <p:xfrm>
          <a:off x="1671638" y="5486400"/>
          <a:ext cx="6029325" cy="633413"/>
        </p:xfrm>
        <a:graphic>
          <a:graphicData uri="http://schemas.openxmlformats.org/presentationml/2006/ole">
            <mc:AlternateContent xmlns:mc="http://schemas.openxmlformats.org/markup-compatibility/2006">
              <mc:Choice xmlns:v="urn:schemas-microsoft-com:vml" Requires="v">
                <p:oleObj name="Equation" r:id="rId2" imgW="3746160" imgH="393480" progId="Equation.DSMT4">
                  <p:embed/>
                </p:oleObj>
              </mc:Choice>
              <mc:Fallback>
                <p:oleObj name="Equation" r:id="rId2" imgW="3746160" imgH="393480" progId="Equation.DSMT4">
                  <p:embed/>
                  <p:pic>
                    <p:nvPicPr>
                      <p:cNvPr id="0" name=""/>
                      <p:cNvPicPr/>
                      <p:nvPr/>
                    </p:nvPicPr>
                    <p:blipFill>
                      <a:blip r:embed="rId3"/>
                      <a:stretch>
                        <a:fillRect/>
                      </a:stretch>
                    </p:blipFill>
                    <p:spPr>
                      <a:xfrm>
                        <a:off x="1671638" y="5486400"/>
                        <a:ext cx="6029325" cy="633413"/>
                      </a:xfrm>
                      <a:prstGeom prst="rect">
                        <a:avLst/>
                      </a:prstGeom>
                    </p:spPr>
                  </p:pic>
                </p:oleObj>
              </mc:Fallback>
            </mc:AlternateContent>
          </a:graphicData>
        </a:graphic>
      </p:graphicFrame>
      <p:sp>
        <p:nvSpPr>
          <p:cNvPr id="7" name="Content Placeholder 4"/>
          <p:cNvSpPr>
            <a:spLocks noGrp="1"/>
          </p:cNvSpPr>
          <p:nvPr>
            <p:ph idx="13"/>
          </p:nvPr>
        </p:nvSpPr>
        <p:spPr>
          <a:xfrm>
            <a:off x="457200" y="6096000"/>
            <a:ext cx="8229600" cy="457200"/>
          </a:xfrm>
        </p:spPr>
        <p:txBody>
          <a:bodyPr/>
          <a:lstStyle/>
          <a:p>
            <a:r>
              <a:rPr lang="en-US" sz="2400" i="1" dirty="0"/>
              <a:t>The reasoning can be generalized to the following theorem. →</a:t>
            </a:r>
          </a:p>
        </p:txBody>
      </p:sp>
      <p:sp>
        <p:nvSpPr>
          <p:cNvPr id="6" name="Slide Number Placeholder 5">
            <a:extLst>
              <a:ext uri="{FF2B5EF4-FFF2-40B4-BE49-F238E27FC236}">
                <a16:creationId xmlns:a16="http://schemas.microsoft.com/office/drawing/2014/main" id="{F5BD815A-2DB8-4E48-8031-449C68A715A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60</a:t>
            </a:fld>
            <a:endParaRPr lang="en-US" dirty="0">
              <a:solidFill>
                <a:schemeClr val="bg1"/>
              </a:solidFill>
            </a:endParaRPr>
          </a:p>
        </p:txBody>
      </p:sp>
    </p:spTree>
    <p:extLst>
      <p:ext uri="{BB962C8B-B14F-4D97-AF65-F5344CB8AC3E}">
        <p14:creationId xmlns:p14="http://schemas.microsoft.com/office/powerpoint/2010/main" val="3568921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C7B8A-83D3-4C4D-B4A3-AD25863F67D7}"/>
              </a:ext>
            </a:extLst>
          </p:cNvPr>
          <p:cNvSpPr>
            <a:spLocks noGrp="1"/>
          </p:cNvSpPr>
          <p:nvPr>
            <p:ph type="title"/>
          </p:nvPr>
        </p:nvSpPr>
        <p:spPr/>
        <p:txBody>
          <a:bodyPr/>
          <a:lstStyle/>
          <a:p>
            <a:r>
              <a:rPr lang="en-US" dirty="0"/>
              <a:t>Permutations with Indistinguishable Objects</a:t>
            </a:r>
            <a:r>
              <a:rPr lang="en-US" sz="1500" dirty="0"/>
              <a:t> 2</a:t>
            </a:r>
            <a:endParaRPr lang="en-IN" dirty="0"/>
          </a:p>
        </p:txBody>
      </p:sp>
      <p:sp>
        <p:nvSpPr>
          <p:cNvPr id="3" name="Content Placeholder 2">
            <a:extLst>
              <a:ext uri="{FF2B5EF4-FFF2-40B4-BE49-F238E27FC236}">
                <a16:creationId xmlns:a16="http://schemas.microsoft.com/office/drawing/2014/main" id="{AD1B70DD-CA30-4C6C-B309-78A0291C3C2F}"/>
              </a:ext>
            </a:extLst>
          </p:cNvPr>
          <p:cNvSpPr>
            <a:spLocks noGrp="1"/>
          </p:cNvSpPr>
          <p:nvPr>
            <p:ph idx="1"/>
          </p:nvPr>
        </p:nvSpPr>
        <p:spPr>
          <a:xfrm>
            <a:off x="457200" y="1295400"/>
            <a:ext cx="8229600" cy="762000"/>
          </a:xfrm>
        </p:spPr>
        <p:txBody>
          <a:bodyPr/>
          <a:lstStyle/>
          <a:p>
            <a:r>
              <a:rPr lang="en-US" sz="2200" b="1" dirty="0"/>
              <a:t>Theorem </a:t>
            </a:r>
            <a:r>
              <a:rPr lang="en-US" sz="2200" b="1" dirty="0">
                <a:ea typeface="Cambria Math" pitchFamily="18" charset="0"/>
              </a:rPr>
              <a:t>3</a:t>
            </a:r>
            <a:r>
              <a:rPr lang="en-US" sz="2200" dirty="0"/>
              <a:t>: The number of different permutations of </a:t>
            </a:r>
            <a:r>
              <a:rPr lang="en-US" sz="2200" i="1" dirty="0"/>
              <a:t>n</a:t>
            </a:r>
            <a:r>
              <a:rPr lang="en-US" sz="2200" dirty="0"/>
              <a:t> objects, where there are</a:t>
            </a:r>
            <a:endParaRPr lang="en-IN" sz="2200" dirty="0"/>
          </a:p>
        </p:txBody>
      </p:sp>
      <p:graphicFrame>
        <p:nvGraphicFramePr>
          <p:cNvPr id="27" name="Object 26">
            <a:extLst>
              <a:ext uri="{FF2B5EF4-FFF2-40B4-BE49-F238E27FC236}">
                <a16:creationId xmlns:a16="http://schemas.microsoft.com/office/drawing/2014/main" id="{C1788543-823D-48B6-BFCC-270B478EF9E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49782451"/>
              </p:ext>
            </p:extLst>
          </p:nvPr>
        </p:nvGraphicFramePr>
        <p:xfrm>
          <a:off x="1611275" y="1646790"/>
          <a:ext cx="304800" cy="422030"/>
        </p:xfrm>
        <a:graphic>
          <a:graphicData uri="http://schemas.openxmlformats.org/presentationml/2006/ole">
            <mc:AlternateContent xmlns:mc="http://schemas.openxmlformats.org/markup-compatibility/2006">
              <mc:Choice xmlns:v="urn:schemas-microsoft-com:vml" Requires="v">
                <p:oleObj name="Equation" r:id="rId2" imgW="164880" imgH="228600" progId="Equation.DSMT4">
                  <p:embed/>
                </p:oleObj>
              </mc:Choice>
              <mc:Fallback>
                <p:oleObj name="Equation" r:id="rId2" imgW="164880" imgH="228600" progId="Equation.DSMT4">
                  <p:embed/>
                  <p:pic>
                    <p:nvPicPr>
                      <p:cNvPr id="5" name="Object 4">
                        <a:extLst>
                          <a:ext uri="{FF2B5EF4-FFF2-40B4-BE49-F238E27FC236}">
                            <a16:creationId xmlns:a16="http://schemas.microsoft.com/office/drawing/2014/main" id="{9B12F82F-52D2-40BF-964C-EB9C2542CAF5}"/>
                          </a:ext>
                        </a:extLst>
                      </p:cNvPr>
                      <p:cNvPicPr/>
                      <p:nvPr/>
                    </p:nvPicPr>
                    <p:blipFill>
                      <a:blip r:embed="rId3"/>
                      <a:stretch>
                        <a:fillRect/>
                      </a:stretch>
                    </p:blipFill>
                    <p:spPr>
                      <a:xfrm>
                        <a:off x="1611275" y="1646790"/>
                        <a:ext cx="304800" cy="42203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653B1BDA-BE08-4D66-8D4B-EB6E9D397EB2}"/>
              </a:ext>
            </a:extLst>
          </p:cNvPr>
          <p:cNvSpPr>
            <a:spLocks noGrp="1"/>
          </p:cNvSpPr>
          <p:nvPr>
            <p:ph idx="10"/>
          </p:nvPr>
        </p:nvSpPr>
        <p:spPr>
          <a:xfrm>
            <a:off x="1869206" y="1631362"/>
            <a:ext cx="4267200" cy="381000"/>
          </a:xfrm>
        </p:spPr>
        <p:txBody>
          <a:bodyPr/>
          <a:lstStyle/>
          <a:p>
            <a:r>
              <a:rPr lang="en-US" sz="2200" dirty="0"/>
              <a:t>indistinguishable objects of type  </a:t>
            </a:r>
            <a:r>
              <a:rPr lang="en-US" sz="2200" dirty="0">
                <a:ea typeface="Cambria Math" pitchFamily="18" charset="0"/>
              </a:rPr>
              <a:t>1</a:t>
            </a:r>
            <a:r>
              <a:rPr lang="en-US" sz="2200" dirty="0"/>
              <a:t>,</a:t>
            </a:r>
            <a:endParaRPr lang="en-IN" sz="2200" dirty="0"/>
          </a:p>
        </p:txBody>
      </p:sp>
      <p:graphicFrame>
        <p:nvGraphicFramePr>
          <p:cNvPr id="28" name="Object 27">
            <a:extLst>
              <a:ext uri="{FF2B5EF4-FFF2-40B4-BE49-F238E27FC236}">
                <a16:creationId xmlns:a16="http://schemas.microsoft.com/office/drawing/2014/main" id="{69E6BC44-C3B1-4DB1-A163-E974C601BC3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35153932"/>
              </p:ext>
            </p:extLst>
          </p:nvPr>
        </p:nvGraphicFramePr>
        <p:xfrm>
          <a:off x="5984006" y="1650666"/>
          <a:ext cx="304800" cy="422031"/>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0" name=""/>
                      <p:cNvPicPr/>
                      <p:nvPr/>
                    </p:nvPicPr>
                    <p:blipFill>
                      <a:blip r:embed="rId5"/>
                      <a:stretch>
                        <a:fillRect/>
                      </a:stretch>
                    </p:blipFill>
                    <p:spPr>
                      <a:xfrm>
                        <a:off x="5984006" y="1650666"/>
                        <a:ext cx="304800" cy="422031"/>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F378171-CAB6-4ED5-82A9-8CBBB9E9A15A}"/>
              </a:ext>
            </a:extLst>
          </p:cNvPr>
          <p:cNvSpPr>
            <a:spLocks noGrp="1"/>
          </p:cNvSpPr>
          <p:nvPr>
            <p:ph idx="11"/>
          </p:nvPr>
        </p:nvSpPr>
        <p:spPr>
          <a:xfrm>
            <a:off x="6192403" y="1630670"/>
            <a:ext cx="2438400" cy="381000"/>
          </a:xfrm>
        </p:spPr>
        <p:txBody>
          <a:bodyPr/>
          <a:lstStyle/>
          <a:p>
            <a:r>
              <a:rPr lang="en-US" sz="2200" dirty="0"/>
              <a:t>indistinguishable</a:t>
            </a:r>
            <a:endParaRPr lang="en-IN" sz="2200" dirty="0"/>
          </a:p>
        </p:txBody>
      </p:sp>
      <p:sp>
        <p:nvSpPr>
          <p:cNvPr id="6" name="Content Placeholder 5">
            <a:extLst>
              <a:ext uri="{FF2B5EF4-FFF2-40B4-BE49-F238E27FC236}">
                <a16:creationId xmlns:a16="http://schemas.microsoft.com/office/drawing/2014/main" id="{235DC655-131D-4D1C-BBBD-324D63D0736E}"/>
              </a:ext>
            </a:extLst>
          </p:cNvPr>
          <p:cNvSpPr>
            <a:spLocks noGrp="1"/>
          </p:cNvSpPr>
          <p:nvPr>
            <p:ph idx="12"/>
          </p:nvPr>
        </p:nvSpPr>
        <p:spPr>
          <a:xfrm>
            <a:off x="457200" y="1981200"/>
            <a:ext cx="1981200" cy="381000"/>
          </a:xfrm>
        </p:spPr>
        <p:txBody>
          <a:bodyPr/>
          <a:lstStyle/>
          <a:p>
            <a:r>
              <a:rPr lang="en-US" sz="2200" dirty="0"/>
              <a:t>objects of type</a:t>
            </a:r>
            <a:endParaRPr lang="en-IN" sz="2200" dirty="0"/>
          </a:p>
        </p:txBody>
      </p:sp>
      <p:graphicFrame>
        <p:nvGraphicFramePr>
          <p:cNvPr id="29" name="Object 28">
            <a:extLst>
              <a:ext uri="{FF2B5EF4-FFF2-40B4-BE49-F238E27FC236}">
                <a16:creationId xmlns:a16="http://schemas.microsoft.com/office/drawing/2014/main" id="{56855BAE-7FF7-4736-9614-0604FF4C57B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81478150"/>
              </p:ext>
            </p:extLst>
          </p:nvPr>
        </p:nvGraphicFramePr>
        <p:xfrm>
          <a:off x="2267743" y="1999865"/>
          <a:ext cx="1408113" cy="409518"/>
        </p:xfrm>
        <a:graphic>
          <a:graphicData uri="http://schemas.openxmlformats.org/presentationml/2006/ole">
            <mc:AlternateContent xmlns:mc="http://schemas.openxmlformats.org/markup-compatibility/2006">
              <mc:Choice xmlns:v="urn:schemas-microsoft-com:vml" Requires="v">
                <p:oleObj name="Equation" r:id="rId6" imgW="787320" imgH="228600" progId="Equation.DSMT4">
                  <p:embed/>
                </p:oleObj>
              </mc:Choice>
              <mc:Fallback>
                <p:oleObj name="Equation" r:id="rId6" imgW="787320" imgH="228600" progId="Equation.DSMT4">
                  <p:embed/>
                  <p:pic>
                    <p:nvPicPr>
                      <p:cNvPr id="6" name="Object 5">
                        <a:extLst>
                          <a:ext uri="{FF2B5EF4-FFF2-40B4-BE49-F238E27FC236}">
                            <a16:creationId xmlns:a16="http://schemas.microsoft.com/office/drawing/2014/main" id="{E23CDB09-674F-461F-A482-B0C7DA1A0CE8}"/>
                          </a:ext>
                        </a:extLst>
                      </p:cNvPr>
                      <p:cNvPicPr/>
                      <p:nvPr/>
                    </p:nvPicPr>
                    <p:blipFill>
                      <a:blip r:embed="rId7"/>
                      <a:stretch>
                        <a:fillRect/>
                      </a:stretch>
                    </p:blipFill>
                    <p:spPr>
                      <a:xfrm>
                        <a:off x="2267743" y="1999865"/>
                        <a:ext cx="1408113" cy="40951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9DEB1293-2DF9-4B9E-96CB-51B4212E72FD}"/>
              </a:ext>
            </a:extLst>
          </p:cNvPr>
          <p:cNvSpPr>
            <a:spLocks noGrp="1"/>
          </p:cNvSpPr>
          <p:nvPr>
            <p:ph idx="13"/>
          </p:nvPr>
        </p:nvSpPr>
        <p:spPr>
          <a:xfrm>
            <a:off x="3592475" y="1965940"/>
            <a:ext cx="4724400" cy="381000"/>
          </a:xfrm>
        </p:spPr>
        <p:txBody>
          <a:bodyPr/>
          <a:lstStyle/>
          <a:p>
            <a:r>
              <a:rPr lang="en-US" sz="2200" baseline="-25000" dirty="0"/>
              <a:t> </a:t>
            </a:r>
            <a:r>
              <a:rPr lang="en-US" sz="2200" dirty="0"/>
              <a:t>indistinguishable objects of type </a:t>
            </a:r>
            <a:r>
              <a:rPr lang="en-US" sz="2200" i="1" dirty="0"/>
              <a:t>k</a:t>
            </a:r>
            <a:r>
              <a:rPr lang="en-US" sz="2200" dirty="0"/>
              <a:t>, is:</a:t>
            </a:r>
            <a:endParaRPr lang="en-IN" sz="2200" dirty="0"/>
          </a:p>
        </p:txBody>
      </p:sp>
      <p:graphicFrame>
        <p:nvGraphicFramePr>
          <p:cNvPr id="26" name="Object 25">
            <a:extLst>
              <a:ext uri="{FF2B5EF4-FFF2-40B4-BE49-F238E27FC236}">
                <a16:creationId xmlns:a16="http://schemas.microsoft.com/office/drawing/2014/main" id="{3F55A932-FFC3-4D84-8F1A-B964E20F2C0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02016626"/>
              </p:ext>
            </p:extLst>
          </p:nvPr>
        </p:nvGraphicFramePr>
        <p:xfrm>
          <a:off x="3743324" y="2277995"/>
          <a:ext cx="1350963" cy="728662"/>
        </p:xfrm>
        <a:graphic>
          <a:graphicData uri="http://schemas.openxmlformats.org/presentationml/2006/ole">
            <mc:AlternateContent xmlns:mc="http://schemas.openxmlformats.org/markup-compatibility/2006">
              <mc:Choice xmlns:v="urn:schemas-microsoft-com:vml" Requires="v">
                <p:oleObj name="Equation" r:id="rId8" imgW="799920" imgH="431640" progId="Equation.DSMT4">
                  <p:embed/>
                </p:oleObj>
              </mc:Choice>
              <mc:Fallback>
                <p:oleObj name="Equation" r:id="rId8" imgW="799920" imgH="431640" progId="Equation.DSMT4">
                  <p:embed/>
                  <p:pic>
                    <p:nvPicPr>
                      <p:cNvPr id="4" name="Object 3">
                        <a:extLst>
                          <a:ext uri="{C183D7F6-B498-43B3-948B-1728B52AA6E4}">
                            <adec:decorative xmlns:adec="http://schemas.microsoft.com/office/drawing/2017/decorative" val="1"/>
                          </a:ext>
                        </a:extLst>
                      </p:cNvPr>
                      <p:cNvPicPr/>
                      <p:nvPr/>
                    </p:nvPicPr>
                    <p:blipFill>
                      <a:blip r:embed="rId9"/>
                      <a:stretch>
                        <a:fillRect/>
                      </a:stretch>
                    </p:blipFill>
                    <p:spPr>
                      <a:xfrm>
                        <a:off x="3743324" y="2277995"/>
                        <a:ext cx="1350963" cy="728662"/>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88EECD56-C2B1-45F9-81DC-F8DEEC7D52A6}"/>
              </a:ext>
            </a:extLst>
          </p:cNvPr>
          <p:cNvSpPr>
            <a:spLocks noGrp="1"/>
          </p:cNvSpPr>
          <p:nvPr>
            <p:ph idx="14"/>
          </p:nvPr>
        </p:nvSpPr>
        <p:spPr>
          <a:xfrm>
            <a:off x="457200" y="2971800"/>
            <a:ext cx="7924800" cy="381000"/>
          </a:xfrm>
        </p:spPr>
        <p:txBody>
          <a:bodyPr/>
          <a:lstStyle/>
          <a:p>
            <a:r>
              <a:rPr lang="en-US" sz="2200" b="1" dirty="0"/>
              <a:t>Proof</a:t>
            </a:r>
            <a:r>
              <a:rPr lang="en-US" sz="2200" dirty="0"/>
              <a:t>: By the product rule the total number of permutations is:</a:t>
            </a:r>
            <a:endParaRPr lang="en-IN" sz="2200" dirty="0"/>
          </a:p>
        </p:txBody>
      </p:sp>
      <p:graphicFrame>
        <p:nvGraphicFramePr>
          <p:cNvPr id="30" name="Object 29">
            <a:extLst>
              <a:ext uri="{FF2B5EF4-FFF2-40B4-BE49-F238E27FC236}">
                <a16:creationId xmlns:a16="http://schemas.microsoft.com/office/drawing/2014/main" id="{AEDA014A-CCD3-4674-BE64-E959626AC44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06276050"/>
              </p:ext>
            </p:extLst>
          </p:nvPr>
        </p:nvGraphicFramePr>
        <p:xfrm>
          <a:off x="529067" y="3304729"/>
          <a:ext cx="5245100" cy="433388"/>
        </p:xfrm>
        <a:graphic>
          <a:graphicData uri="http://schemas.openxmlformats.org/presentationml/2006/ole">
            <mc:AlternateContent xmlns:mc="http://schemas.openxmlformats.org/markup-compatibility/2006">
              <mc:Choice xmlns:v="urn:schemas-microsoft-com:vml" Requires="v">
                <p:oleObj name="Equation" r:id="rId10" imgW="3073320" imgH="253800" progId="Equation.DSMT4">
                  <p:embed/>
                </p:oleObj>
              </mc:Choice>
              <mc:Fallback>
                <p:oleObj name="Equation" r:id="rId10" imgW="3073320" imgH="253800" progId="Equation.DSMT4">
                  <p:embed/>
                  <p:pic>
                    <p:nvPicPr>
                      <p:cNvPr id="10" name="Object 9">
                        <a:extLst>
                          <a:ext uri="{FF2B5EF4-FFF2-40B4-BE49-F238E27FC236}">
                            <a16:creationId xmlns:a16="http://schemas.microsoft.com/office/drawing/2014/main" id="{FEA4A994-5D8D-4B18-9790-1EE62B766E78}"/>
                          </a:ext>
                        </a:extLst>
                      </p:cNvPr>
                      <p:cNvPicPr/>
                      <p:nvPr/>
                    </p:nvPicPr>
                    <p:blipFill>
                      <a:blip r:embed="rId11"/>
                      <a:stretch>
                        <a:fillRect/>
                      </a:stretch>
                    </p:blipFill>
                    <p:spPr>
                      <a:xfrm>
                        <a:off x="529067" y="3304729"/>
                        <a:ext cx="5245100" cy="433388"/>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966DE6DD-4478-4A52-9754-F4C708A8C0AE}"/>
              </a:ext>
            </a:extLst>
          </p:cNvPr>
          <p:cNvSpPr>
            <a:spLocks noGrp="1"/>
          </p:cNvSpPr>
          <p:nvPr>
            <p:ph idx="15"/>
          </p:nvPr>
        </p:nvSpPr>
        <p:spPr>
          <a:xfrm>
            <a:off x="5715000" y="3302479"/>
            <a:ext cx="914400" cy="381000"/>
          </a:xfrm>
        </p:spPr>
        <p:txBody>
          <a:bodyPr/>
          <a:lstStyle/>
          <a:p>
            <a:pPr>
              <a:spcBef>
                <a:spcPts val="0"/>
              </a:spcBef>
              <a:spcAft>
                <a:spcPts val="0"/>
              </a:spcAft>
            </a:pPr>
            <a:r>
              <a:rPr lang="en-US" sz="2200" dirty="0"/>
              <a:t>since:</a:t>
            </a:r>
          </a:p>
        </p:txBody>
      </p:sp>
      <p:sp>
        <p:nvSpPr>
          <p:cNvPr id="10" name="Content Placeholder 9">
            <a:extLst>
              <a:ext uri="{FF2B5EF4-FFF2-40B4-BE49-F238E27FC236}">
                <a16:creationId xmlns:a16="http://schemas.microsoft.com/office/drawing/2014/main" id="{B228808B-25A9-4019-9C7B-794CB6ACA020}"/>
              </a:ext>
            </a:extLst>
          </p:cNvPr>
          <p:cNvSpPr>
            <a:spLocks noGrp="1"/>
          </p:cNvSpPr>
          <p:nvPr>
            <p:ph idx="16"/>
          </p:nvPr>
        </p:nvSpPr>
        <p:spPr>
          <a:xfrm>
            <a:off x="457200" y="3657600"/>
            <a:ext cx="1066800" cy="381000"/>
          </a:xfrm>
        </p:spPr>
        <p:txBody>
          <a:bodyPr/>
          <a:lstStyle/>
          <a:p>
            <a:pPr marL="342900" indent="-342900">
              <a:buClr>
                <a:srgbClr val="04617B"/>
              </a:buClr>
              <a:buFont typeface="Arial" panose="020B0604020202020204" pitchFamily="34" charset="0"/>
              <a:buChar char="•"/>
            </a:pPr>
            <a:r>
              <a:rPr lang="en-US" sz="2000" dirty="0"/>
              <a:t>The</a:t>
            </a:r>
            <a:endParaRPr lang="en-IN" sz="2000" dirty="0"/>
          </a:p>
        </p:txBody>
      </p:sp>
      <p:graphicFrame>
        <p:nvGraphicFramePr>
          <p:cNvPr id="31" name="Object 30">
            <a:extLst>
              <a:ext uri="{FF2B5EF4-FFF2-40B4-BE49-F238E27FC236}">
                <a16:creationId xmlns:a16="http://schemas.microsoft.com/office/drawing/2014/main" id="{1B9D6446-4168-4E3C-B388-C09081C7F5D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24868076"/>
              </p:ext>
            </p:extLst>
          </p:nvPr>
        </p:nvGraphicFramePr>
        <p:xfrm>
          <a:off x="1289336" y="3643914"/>
          <a:ext cx="310648" cy="430128"/>
        </p:xfrm>
        <a:graphic>
          <a:graphicData uri="http://schemas.openxmlformats.org/presentationml/2006/ole">
            <mc:AlternateContent xmlns:mc="http://schemas.openxmlformats.org/markup-compatibility/2006">
              <mc:Choice xmlns:v="urn:schemas-microsoft-com:vml" Requires="v">
                <p:oleObj name="Equation" r:id="rId12" imgW="164880" imgH="228600" progId="Equation.DSMT4">
                  <p:embed/>
                </p:oleObj>
              </mc:Choice>
              <mc:Fallback>
                <p:oleObj name="Equation" r:id="rId12" imgW="164880" imgH="228600" progId="Equation.DSMT4">
                  <p:embed/>
                  <p:pic>
                    <p:nvPicPr>
                      <p:cNvPr id="11" name="Object 10">
                        <a:extLst>
                          <a:ext uri="{FF2B5EF4-FFF2-40B4-BE49-F238E27FC236}">
                            <a16:creationId xmlns:a16="http://schemas.microsoft.com/office/drawing/2014/main" id="{10786BB1-4309-491A-B3B5-E8EA1007F710}"/>
                          </a:ext>
                        </a:extLst>
                      </p:cNvPr>
                      <p:cNvPicPr/>
                      <p:nvPr/>
                    </p:nvPicPr>
                    <p:blipFill>
                      <a:blip r:embed="rId13"/>
                      <a:stretch>
                        <a:fillRect/>
                      </a:stretch>
                    </p:blipFill>
                    <p:spPr>
                      <a:xfrm>
                        <a:off x="1289336" y="3643914"/>
                        <a:ext cx="310648" cy="430128"/>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C5FB540F-D817-4C7D-B1AE-4DB94F40B1FE}"/>
              </a:ext>
            </a:extLst>
          </p:cNvPr>
          <p:cNvSpPr>
            <a:spLocks noGrp="1"/>
          </p:cNvSpPr>
          <p:nvPr>
            <p:ph idx="17"/>
          </p:nvPr>
        </p:nvSpPr>
        <p:spPr>
          <a:xfrm>
            <a:off x="1498388" y="3660150"/>
            <a:ext cx="5791200" cy="381000"/>
          </a:xfrm>
        </p:spPr>
        <p:txBody>
          <a:bodyPr/>
          <a:lstStyle/>
          <a:p>
            <a:r>
              <a:rPr lang="en-US" sz="2000" dirty="0"/>
              <a:t>objects of type one can be placed in the </a:t>
            </a:r>
            <a:r>
              <a:rPr lang="en-US" sz="2000" i="1" dirty="0"/>
              <a:t>n</a:t>
            </a:r>
            <a:r>
              <a:rPr lang="en-US" sz="2000" dirty="0"/>
              <a:t> positions in</a:t>
            </a:r>
            <a:endParaRPr lang="en-IN" sz="2000" dirty="0"/>
          </a:p>
        </p:txBody>
      </p:sp>
      <p:graphicFrame>
        <p:nvGraphicFramePr>
          <p:cNvPr id="32" name="Object 31">
            <a:extLst>
              <a:ext uri="{FF2B5EF4-FFF2-40B4-BE49-F238E27FC236}">
                <a16:creationId xmlns:a16="http://schemas.microsoft.com/office/drawing/2014/main" id="{A7C44ACA-52F1-4C39-8847-A0E04687DE2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05171418"/>
              </p:ext>
            </p:extLst>
          </p:nvPr>
        </p:nvGraphicFramePr>
        <p:xfrm>
          <a:off x="7165339" y="3666478"/>
          <a:ext cx="878483" cy="408597"/>
        </p:xfrm>
        <a:graphic>
          <a:graphicData uri="http://schemas.openxmlformats.org/presentationml/2006/ole">
            <mc:AlternateContent xmlns:mc="http://schemas.openxmlformats.org/markup-compatibility/2006">
              <mc:Choice xmlns:v="urn:schemas-microsoft-com:vml" Requires="v">
                <p:oleObj name="Equation" r:id="rId14" imgW="545760" imgH="253800" progId="Equation.DSMT4">
                  <p:embed/>
                </p:oleObj>
              </mc:Choice>
              <mc:Fallback>
                <p:oleObj name="Equation" r:id="rId14" imgW="545760" imgH="253800" progId="Equation.DSMT4">
                  <p:embed/>
                  <p:pic>
                    <p:nvPicPr>
                      <p:cNvPr id="12" name="Object 11">
                        <a:extLst>
                          <a:ext uri="{FF2B5EF4-FFF2-40B4-BE49-F238E27FC236}">
                            <a16:creationId xmlns:a16="http://schemas.microsoft.com/office/drawing/2014/main" id="{9977152E-F356-4F4C-A722-099F5078E093}"/>
                          </a:ext>
                        </a:extLst>
                      </p:cNvPr>
                      <p:cNvPicPr/>
                      <p:nvPr/>
                    </p:nvPicPr>
                    <p:blipFill>
                      <a:blip r:embed="rId15"/>
                      <a:stretch>
                        <a:fillRect/>
                      </a:stretch>
                    </p:blipFill>
                    <p:spPr>
                      <a:xfrm>
                        <a:off x="7165339" y="3666478"/>
                        <a:ext cx="878483" cy="408597"/>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F5E1DC46-50EB-4585-B5BB-01419522E014}"/>
              </a:ext>
            </a:extLst>
          </p:cNvPr>
          <p:cNvSpPr>
            <a:spLocks noGrp="1"/>
          </p:cNvSpPr>
          <p:nvPr>
            <p:ph idx="18"/>
          </p:nvPr>
        </p:nvSpPr>
        <p:spPr>
          <a:xfrm>
            <a:off x="7966075" y="3639237"/>
            <a:ext cx="831850" cy="381000"/>
          </a:xfrm>
        </p:spPr>
        <p:txBody>
          <a:bodyPr/>
          <a:lstStyle/>
          <a:p>
            <a:r>
              <a:rPr lang="en-US" sz="2000" dirty="0"/>
              <a:t>ways,</a:t>
            </a:r>
            <a:endParaRPr lang="en-IN" sz="2000" dirty="0"/>
          </a:p>
        </p:txBody>
      </p:sp>
      <p:sp>
        <p:nvSpPr>
          <p:cNvPr id="13" name="Content Placeholder 12">
            <a:extLst>
              <a:ext uri="{FF2B5EF4-FFF2-40B4-BE49-F238E27FC236}">
                <a16:creationId xmlns:a16="http://schemas.microsoft.com/office/drawing/2014/main" id="{9D33BC12-6C53-4BB1-BE9D-D3F7CE23A381}"/>
              </a:ext>
            </a:extLst>
          </p:cNvPr>
          <p:cNvSpPr>
            <a:spLocks noGrp="1"/>
          </p:cNvSpPr>
          <p:nvPr>
            <p:ph idx="19"/>
          </p:nvPr>
        </p:nvSpPr>
        <p:spPr>
          <a:xfrm>
            <a:off x="812666" y="3941822"/>
            <a:ext cx="1066800" cy="381000"/>
          </a:xfrm>
        </p:spPr>
        <p:txBody>
          <a:bodyPr/>
          <a:lstStyle/>
          <a:p>
            <a:r>
              <a:rPr lang="en-US" sz="2000" dirty="0"/>
              <a:t>leaving</a:t>
            </a:r>
            <a:endParaRPr lang="en-IN" sz="2000" dirty="0"/>
          </a:p>
        </p:txBody>
      </p:sp>
      <p:graphicFrame>
        <p:nvGraphicFramePr>
          <p:cNvPr id="33" name="Object 32">
            <a:extLst>
              <a:ext uri="{FF2B5EF4-FFF2-40B4-BE49-F238E27FC236}">
                <a16:creationId xmlns:a16="http://schemas.microsoft.com/office/drawing/2014/main" id="{9BAC25FB-D2D2-4772-BE40-D30176CD0C9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92842929"/>
              </p:ext>
            </p:extLst>
          </p:nvPr>
        </p:nvGraphicFramePr>
        <p:xfrm>
          <a:off x="1684421" y="3964167"/>
          <a:ext cx="642895" cy="399039"/>
        </p:xfrm>
        <a:graphic>
          <a:graphicData uri="http://schemas.openxmlformats.org/presentationml/2006/ole">
            <mc:AlternateContent xmlns:mc="http://schemas.openxmlformats.org/markup-compatibility/2006">
              <mc:Choice xmlns:v="urn:schemas-microsoft-com:vml" Requires="v">
                <p:oleObj name="Equation" r:id="rId16" imgW="368280" imgH="228600" progId="Equation.DSMT4">
                  <p:embed/>
                </p:oleObj>
              </mc:Choice>
              <mc:Fallback>
                <p:oleObj name="Equation" r:id="rId16" imgW="368280" imgH="228600" progId="Equation.DSMT4">
                  <p:embed/>
                  <p:pic>
                    <p:nvPicPr>
                      <p:cNvPr id="13" name="Object 12">
                        <a:extLst>
                          <a:ext uri="{FF2B5EF4-FFF2-40B4-BE49-F238E27FC236}">
                            <a16:creationId xmlns:a16="http://schemas.microsoft.com/office/drawing/2014/main" id="{1CA0F754-4A0F-48B5-B0E5-72440FD4349C}"/>
                          </a:ext>
                        </a:extLst>
                      </p:cNvPr>
                      <p:cNvPicPr/>
                      <p:nvPr/>
                    </p:nvPicPr>
                    <p:blipFill>
                      <a:blip r:embed="rId17"/>
                      <a:stretch>
                        <a:fillRect/>
                      </a:stretch>
                    </p:blipFill>
                    <p:spPr>
                      <a:xfrm>
                        <a:off x="1684421" y="3964167"/>
                        <a:ext cx="642895" cy="399039"/>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83331273-9C1E-4B91-8F3E-399BCF9F9AD4}"/>
              </a:ext>
            </a:extLst>
          </p:cNvPr>
          <p:cNvSpPr>
            <a:spLocks noGrp="1"/>
          </p:cNvSpPr>
          <p:nvPr>
            <p:ph idx="20"/>
          </p:nvPr>
        </p:nvSpPr>
        <p:spPr>
          <a:xfrm>
            <a:off x="2286000" y="3948523"/>
            <a:ext cx="1371600" cy="381000"/>
          </a:xfrm>
        </p:spPr>
        <p:txBody>
          <a:bodyPr/>
          <a:lstStyle/>
          <a:p>
            <a:r>
              <a:rPr lang="en-US" sz="2000" dirty="0"/>
              <a:t>positions. </a:t>
            </a:r>
          </a:p>
        </p:txBody>
      </p:sp>
      <p:sp>
        <p:nvSpPr>
          <p:cNvPr id="15" name="Content Placeholder 14">
            <a:extLst>
              <a:ext uri="{FF2B5EF4-FFF2-40B4-BE49-F238E27FC236}">
                <a16:creationId xmlns:a16="http://schemas.microsoft.com/office/drawing/2014/main" id="{80764BFC-4075-436F-A340-0CA11BDFFE8D}"/>
              </a:ext>
            </a:extLst>
          </p:cNvPr>
          <p:cNvSpPr>
            <a:spLocks noGrp="1"/>
          </p:cNvSpPr>
          <p:nvPr>
            <p:ph idx="21"/>
          </p:nvPr>
        </p:nvSpPr>
        <p:spPr>
          <a:xfrm>
            <a:off x="457200" y="4260565"/>
            <a:ext cx="1524000" cy="381000"/>
          </a:xfrm>
        </p:spPr>
        <p:txBody>
          <a:bodyPr/>
          <a:lstStyle/>
          <a:p>
            <a:pPr marL="342900" indent="-342900">
              <a:buClr>
                <a:srgbClr val="04617B"/>
              </a:buClr>
              <a:buFont typeface="Arial" panose="020B0604020202020204" pitchFamily="34" charset="0"/>
              <a:buChar char="•"/>
            </a:pPr>
            <a:r>
              <a:rPr lang="en-US" sz="2000" dirty="0"/>
              <a:t>Then the</a:t>
            </a:r>
            <a:endParaRPr lang="en-IN" sz="2000" dirty="0"/>
          </a:p>
        </p:txBody>
      </p:sp>
      <p:graphicFrame>
        <p:nvGraphicFramePr>
          <p:cNvPr id="35" name="Object 34">
            <a:extLst>
              <a:ext uri="{FF2B5EF4-FFF2-40B4-BE49-F238E27FC236}">
                <a16:creationId xmlns:a16="http://schemas.microsoft.com/office/drawing/2014/main" id="{F79C3617-E109-4656-8AD2-E83731C1A6E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94745629"/>
              </p:ext>
            </p:extLst>
          </p:nvPr>
        </p:nvGraphicFramePr>
        <p:xfrm>
          <a:off x="1839830" y="4288443"/>
          <a:ext cx="262827" cy="363914"/>
        </p:xfrm>
        <a:graphic>
          <a:graphicData uri="http://schemas.openxmlformats.org/presentationml/2006/ole">
            <mc:AlternateContent xmlns:mc="http://schemas.openxmlformats.org/markup-compatibility/2006">
              <mc:Choice xmlns:v="urn:schemas-microsoft-com:vml" Requires="v">
                <p:oleObj name="Equation" r:id="rId18" imgW="164880" imgH="228600" progId="Equation.DSMT4">
                  <p:embed/>
                </p:oleObj>
              </mc:Choice>
              <mc:Fallback>
                <p:oleObj name="Equation" r:id="rId18" imgW="164880" imgH="228600" progId="Equation.DSMT4">
                  <p:embed/>
                  <p:pic>
                    <p:nvPicPr>
                      <p:cNvPr id="0" name=""/>
                      <p:cNvPicPr/>
                      <p:nvPr/>
                    </p:nvPicPr>
                    <p:blipFill>
                      <a:blip r:embed="rId19"/>
                      <a:stretch>
                        <a:fillRect/>
                      </a:stretch>
                    </p:blipFill>
                    <p:spPr>
                      <a:xfrm>
                        <a:off x="1839830" y="4288443"/>
                        <a:ext cx="262827" cy="363914"/>
                      </a:xfrm>
                      <a:prstGeom prst="rect">
                        <a:avLst/>
                      </a:prstGeom>
                    </p:spPr>
                  </p:pic>
                </p:oleObj>
              </mc:Fallback>
            </mc:AlternateContent>
          </a:graphicData>
        </a:graphic>
      </p:graphicFrame>
      <p:sp>
        <p:nvSpPr>
          <p:cNvPr id="16" name="Content Placeholder 15">
            <a:extLst>
              <a:ext uri="{FF2B5EF4-FFF2-40B4-BE49-F238E27FC236}">
                <a16:creationId xmlns:a16="http://schemas.microsoft.com/office/drawing/2014/main" id="{75EC3325-50C6-4BFA-964E-8834E1CCF050}"/>
              </a:ext>
            </a:extLst>
          </p:cNvPr>
          <p:cNvSpPr>
            <a:spLocks noGrp="1"/>
          </p:cNvSpPr>
          <p:nvPr>
            <p:ph idx="22"/>
          </p:nvPr>
        </p:nvSpPr>
        <p:spPr>
          <a:xfrm>
            <a:off x="2032396" y="4256572"/>
            <a:ext cx="4476750" cy="381000"/>
          </a:xfrm>
        </p:spPr>
        <p:txBody>
          <a:bodyPr/>
          <a:lstStyle/>
          <a:p>
            <a:r>
              <a:rPr lang="en-US" sz="2000" dirty="0"/>
              <a:t>objects of type two can be placed in the</a:t>
            </a:r>
            <a:endParaRPr lang="en-IN" sz="2000" dirty="0"/>
          </a:p>
        </p:txBody>
      </p:sp>
      <p:graphicFrame>
        <p:nvGraphicFramePr>
          <p:cNvPr id="34" name="Object 33">
            <a:extLst>
              <a:ext uri="{FF2B5EF4-FFF2-40B4-BE49-F238E27FC236}">
                <a16:creationId xmlns:a16="http://schemas.microsoft.com/office/drawing/2014/main" id="{CBB775B6-D698-4068-BF3A-4F49EFDA985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17057663"/>
              </p:ext>
            </p:extLst>
          </p:nvPr>
        </p:nvGraphicFramePr>
        <p:xfrm>
          <a:off x="6248400" y="4267200"/>
          <a:ext cx="658813" cy="407987"/>
        </p:xfrm>
        <a:graphic>
          <a:graphicData uri="http://schemas.openxmlformats.org/presentationml/2006/ole">
            <mc:AlternateContent xmlns:mc="http://schemas.openxmlformats.org/markup-compatibility/2006">
              <mc:Choice xmlns:v="urn:schemas-microsoft-com:vml" Requires="v">
                <p:oleObj name="Equation" r:id="rId20" imgW="658495" imgH="408465" progId="Equation.DSMT4">
                  <p:embed/>
                </p:oleObj>
              </mc:Choice>
              <mc:Fallback>
                <p:oleObj name="Equation" r:id="rId20" imgW="658495" imgH="408465" progId="Equation.DSMT4">
                  <p:embed/>
                  <p:pic>
                    <p:nvPicPr>
                      <p:cNvPr id="0" name=""/>
                      <p:cNvPicPr/>
                      <p:nvPr/>
                    </p:nvPicPr>
                    <p:blipFill>
                      <a:blip r:embed="rId21"/>
                      <a:stretch>
                        <a:fillRect/>
                      </a:stretch>
                    </p:blipFill>
                    <p:spPr>
                      <a:xfrm>
                        <a:off x="6248400" y="4267200"/>
                        <a:ext cx="658813" cy="407987"/>
                      </a:xfrm>
                      <a:prstGeom prst="rect">
                        <a:avLst/>
                      </a:prstGeom>
                    </p:spPr>
                  </p:pic>
                </p:oleObj>
              </mc:Fallback>
            </mc:AlternateContent>
          </a:graphicData>
        </a:graphic>
      </p:graphicFrame>
      <p:sp>
        <p:nvSpPr>
          <p:cNvPr id="17" name="Content Placeholder 16">
            <a:extLst>
              <a:ext uri="{FF2B5EF4-FFF2-40B4-BE49-F238E27FC236}">
                <a16:creationId xmlns:a16="http://schemas.microsoft.com/office/drawing/2014/main" id="{7CB234DC-DAF1-4555-9B0D-3FBF76846A8B}"/>
              </a:ext>
            </a:extLst>
          </p:cNvPr>
          <p:cNvSpPr>
            <a:spLocks noGrp="1"/>
          </p:cNvSpPr>
          <p:nvPr>
            <p:ph idx="23"/>
          </p:nvPr>
        </p:nvSpPr>
        <p:spPr>
          <a:xfrm>
            <a:off x="6813946" y="4243933"/>
            <a:ext cx="1752600" cy="381000"/>
          </a:xfrm>
        </p:spPr>
        <p:txBody>
          <a:bodyPr/>
          <a:lstStyle/>
          <a:p>
            <a:r>
              <a:rPr lang="en-US" sz="2000" dirty="0"/>
              <a:t>positions in</a:t>
            </a:r>
            <a:endParaRPr lang="en-IN" sz="2000" dirty="0"/>
          </a:p>
        </p:txBody>
      </p:sp>
      <p:graphicFrame>
        <p:nvGraphicFramePr>
          <p:cNvPr id="36" name="Object 35">
            <a:extLst>
              <a:ext uri="{FF2B5EF4-FFF2-40B4-BE49-F238E27FC236}">
                <a16:creationId xmlns:a16="http://schemas.microsoft.com/office/drawing/2014/main" id="{AECAF2EF-7131-475D-809C-3A82818B060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90145206"/>
              </p:ext>
            </p:extLst>
          </p:nvPr>
        </p:nvGraphicFramePr>
        <p:xfrm>
          <a:off x="868452" y="4571614"/>
          <a:ext cx="1424689" cy="407324"/>
        </p:xfrm>
        <a:graphic>
          <a:graphicData uri="http://schemas.openxmlformats.org/presentationml/2006/ole">
            <mc:AlternateContent xmlns:mc="http://schemas.openxmlformats.org/markup-compatibility/2006">
              <mc:Choice xmlns:v="urn:schemas-microsoft-com:vml" Requires="v">
                <p:oleObj name="Equation" r:id="rId22" imgW="812520" imgH="253800" progId="Equation.DSMT4">
                  <p:embed/>
                </p:oleObj>
              </mc:Choice>
              <mc:Fallback>
                <p:oleObj name="Equation" r:id="rId22" imgW="812520" imgH="253800" progId="Equation.DSMT4">
                  <p:embed/>
                  <p:pic>
                    <p:nvPicPr>
                      <p:cNvPr id="14" name="Object 13">
                        <a:extLst>
                          <a:ext uri="{FF2B5EF4-FFF2-40B4-BE49-F238E27FC236}">
                            <a16:creationId xmlns:a16="http://schemas.microsoft.com/office/drawing/2014/main" id="{A8FBD676-2C9D-42BB-840B-300FAA88B616}"/>
                          </a:ext>
                        </a:extLst>
                      </p:cNvPr>
                      <p:cNvPicPr/>
                      <p:nvPr/>
                    </p:nvPicPr>
                    <p:blipFill>
                      <a:blip r:embed="rId23"/>
                      <a:stretch>
                        <a:fillRect/>
                      </a:stretch>
                    </p:blipFill>
                    <p:spPr>
                      <a:xfrm>
                        <a:off x="868452" y="4571614"/>
                        <a:ext cx="1424689" cy="407324"/>
                      </a:xfrm>
                      <a:prstGeom prst="rect">
                        <a:avLst/>
                      </a:prstGeom>
                    </p:spPr>
                  </p:pic>
                </p:oleObj>
              </mc:Fallback>
            </mc:AlternateContent>
          </a:graphicData>
        </a:graphic>
      </p:graphicFrame>
      <p:sp>
        <p:nvSpPr>
          <p:cNvPr id="18" name="Content Placeholder 17">
            <a:extLst>
              <a:ext uri="{FF2B5EF4-FFF2-40B4-BE49-F238E27FC236}">
                <a16:creationId xmlns:a16="http://schemas.microsoft.com/office/drawing/2014/main" id="{71A45251-87A7-40E5-AD28-DDC3D7F9FD8F}"/>
              </a:ext>
            </a:extLst>
          </p:cNvPr>
          <p:cNvSpPr>
            <a:spLocks noGrp="1"/>
          </p:cNvSpPr>
          <p:nvPr>
            <p:ph idx="24"/>
          </p:nvPr>
        </p:nvSpPr>
        <p:spPr>
          <a:xfrm>
            <a:off x="2209800" y="4572000"/>
            <a:ext cx="1752600" cy="381000"/>
          </a:xfrm>
        </p:spPr>
        <p:txBody>
          <a:bodyPr/>
          <a:lstStyle/>
          <a:p>
            <a:r>
              <a:rPr lang="en-US" sz="2000" dirty="0"/>
              <a:t>ways, leaving</a:t>
            </a:r>
            <a:endParaRPr lang="en-IN" sz="2000" dirty="0"/>
          </a:p>
        </p:txBody>
      </p:sp>
      <p:graphicFrame>
        <p:nvGraphicFramePr>
          <p:cNvPr id="37" name="Object 36">
            <a:extLst>
              <a:ext uri="{FF2B5EF4-FFF2-40B4-BE49-F238E27FC236}">
                <a16:creationId xmlns:a16="http://schemas.microsoft.com/office/drawing/2014/main" id="{6021A8AC-EBB2-4C98-86B3-2C07A360911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54749310"/>
              </p:ext>
            </p:extLst>
          </p:nvPr>
        </p:nvGraphicFramePr>
        <p:xfrm>
          <a:off x="3678364" y="4577906"/>
          <a:ext cx="1125166" cy="405060"/>
        </p:xfrm>
        <a:graphic>
          <a:graphicData uri="http://schemas.openxmlformats.org/presentationml/2006/ole">
            <mc:AlternateContent xmlns:mc="http://schemas.openxmlformats.org/markup-compatibility/2006">
              <mc:Choice xmlns:v="urn:schemas-microsoft-com:vml" Requires="v">
                <p:oleObj name="Equation" r:id="rId24" imgW="634680" imgH="228600" progId="Equation.DSMT4">
                  <p:embed/>
                </p:oleObj>
              </mc:Choice>
              <mc:Fallback>
                <p:oleObj name="Equation" r:id="rId24" imgW="634680" imgH="228600" progId="Equation.DSMT4">
                  <p:embed/>
                  <p:pic>
                    <p:nvPicPr>
                      <p:cNvPr id="16" name="Object 15">
                        <a:extLst>
                          <a:ext uri="{FF2B5EF4-FFF2-40B4-BE49-F238E27FC236}">
                            <a16:creationId xmlns:a16="http://schemas.microsoft.com/office/drawing/2014/main" id="{10E96811-FBC2-47D5-882D-14405EEE27E8}"/>
                          </a:ext>
                        </a:extLst>
                      </p:cNvPr>
                      <p:cNvPicPr/>
                      <p:nvPr/>
                    </p:nvPicPr>
                    <p:blipFill>
                      <a:blip r:embed="rId25"/>
                      <a:stretch>
                        <a:fillRect/>
                      </a:stretch>
                    </p:blipFill>
                    <p:spPr>
                      <a:xfrm>
                        <a:off x="3678364" y="4577906"/>
                        <a:ext cx="1125166" cy="405060"/>
                      </a:xfrm>
                      <a:prstGeom prst="rect">
                        <a:avLst/>
                      </a:prstGeom>
                    </p:spPr>
                  </p:pic>
                </p:oleObj>
              </mc:Fallback>
            </mc:AlternateContent>
          </a:graphicData>
        </a:graphic>
      </p:graphicFrame>
      <p:sp>
        <p:nvSpPr>
          <p:cNvPr id="19" name="Content Placeholder 18">
            <a:extLst>
              <a:ext uri="{FF2B5EF4-FFF2-40B4-BE49-F238E27FC236}">
                <a16:creationId xmlns:a16="http://schemas.microsoft.com/office/drawing/2014/main" id="{D5E50ABF-ED23-4191-A58B-479FACE43178}"/>
              </a:ext>
            </a:extLst>
          </p:cNvPr>
          <p:cNvSpPr>
            <a:spLocks noGrp="1"/>
          </p:cNvSpPr>
          <p:nvPr>
            <p:ph idx="25"/>
          </p:nvPr>
        </p:nvSpPr>
        <p:spPr>
          <a:xfrm>
            <a:off x="4800600" y="4572000"/>
            <a:ext cx="1295400" cy="381000"/>
          </a:xfrm>
        </p:spPr>
        <p:txBody>
          <a:bodyPr/>
          <a:lstStyle/>
          <a:p>
            <a:r>
              <a:rPr lang="en-US" sz="2000" dirty="0"/>
              <a:t>positions.</a:t>
            </a:r>
            <a:endParaRPr lang="en-IN" sz="2000" dirty="0"/>
          </a:p>
        </p:txBody>
      </p:sp>
      <p:sp>
        <p:nvSpPr>
          <p:cNvPr id="20" name="Content Placeholder 19">
            <a:extLst>
              <a:ext uri="{FF2B5EF4-FFF2-40B4-BE49-F238E27FC236}">
                <a16:creationId xmlns:a16="http://schemas.microsoft.com/office/drawing/2014/main" id="{71743FC0-501E-45A6-A145-B8A650071DE1}"/>
              </a:ext>
            </a:extLst>
          </p:cNvPr>
          <p:cNvSpPr>
            <a:spLocks noGrp="1"/>
          </p:cNvSpPr>
          <p:nvPr>
            <p:ph idx="26"/>
          </p:nvPr>
        </p:nvSpPr>
        <p:spPr>
          <a:xfrm>
            <a:off x="457200" y="4876800"/>
            <a:ext cx="3886200" cy="381000"/>
          </a:xfrm>
        </p:spPr>
        <p:txBody>
          <a:bodyPr/>
          <a:lstStyle/>
          <a:p>
            <a:pPr marL="342900" indent="-342900">
              <a:buClr>
                <a:srgbClr val="04617B"/>
              </a:buClr>
              <a:buFont typeface="Arial" panose="020B0604020202020204" pitchFamily="34" charset="0"/>
              <a:buChar char="•"/>
            </a:pPr>
            <a:r>
              <a:rPr lang="en-US" sz="2000" dirty="0"/>
              <a:t>Continue in this fashion, until</a:t>
            </a:r>
            <a:endParaRPr lang="en-IN" sz="2000" dirty="0"/>
          </a:p>
        </p:txBody>
      </p:sp>
      <p:graphicFrame>
        <p:nvGraphicFramePr>
          <p:cNvPr id="38" name="Object 37">
            <a:extLst>
              <a:ext uri="{FF2B5EF4-FFF2-40B4-BE49-F238E27FC236}">
                <a16:creationId xmlns:a16="http://schemas.microsoft.com/office/drawing/2014/main" id="{C7D6408F-DC9F-4811-8BBB-DECCB067443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11230598"/>
              </p:ext>
            </p:extLst>
          </p:nvPr>
        </p:nvGraphicFramePr>
        <p:xfrm>
          <a:off x="3978648" y="4876800"/>
          <a:ext cx="289348" cy="400636"/>
        </p:xfrm>
        <a:graphic>
          <a:graphicData uri="http://schemas.openxmlformats.org/presentationml/2006/ole">
            <mc:AlternateContent xmlns:mc="http://schemas.openxmlformats.org/markup-compatibility/2006">
              <mc:Choice xmlns:v="urn:schemas-microsoft-com:vml" Requires="v">
                <p:oleObj name="Equation" r:id="rId26" imgW="164880" imgH="228600" progId="Equation.DSMT4">
                  <p:embed/>
                </p:oleObj>
              </mc:Choice>
              <mc:Fallback>
                <p:oleObj name="Equation" r:id="rId26" imgW="164880" imgH="228600" progId="Equation.DSMT4">
                  <p:embed/>
                  <p:pic>
                    <p:nvPicPr>
                      <p:cNvPr id="0" name=""/>
                      <p:cNvPicPr/>
                      <p:nvPr/>
                    </p:nvPicPr>
                    <p:blipFill>
                      <a:blip r:embed="rId27"/>
                      <a:stretch>
                        <a:fillRect/>
                      </a:stretch>
                    </p:blipFill>
                    <p:spPr>
                      <a:xfrm>
                        <a:off x="3978648" y="4876800"/>
                        <a:ext cx="289348" cy="400636"/>
                      </a:xfrm>
                      <a:prstGeom prst="rect">
                        <a:avLst/>
                      </a:prstGeom>
                    </p:spPr>
                  </p:pic>
                </p:oleObj>
              </mc:Fallback>
            </mc:AlternateContent>
          </a:graphicData>
        </a:graphic>
      </p:graphicFrame>
      <p:sp>
        <p:nvSpPr>
          <p:cNvPr id="21" name="Content Placeholder 20">
            <a:extLst>
              <a:ext uri="{FF2B5EF4-FFF2-40B4-BE49-F238E27FC236}">
                <a16:creationId xmlns:a16="http://schemas.microsoft.com/office/drawing/2014/main" id="{1DAF32AE-E953-4312-BBEF-E49BFCD8B631}"/>
              </a:ext>
            </a:extLst>
          </p:cNvPr>
          <p:cNvSpPr>
            <a:spLocks noGrp="1"/>
          </p:cNvSpPr>
          <p:nvPr>
            <p:ph idx="27"/>
          </p:nvPr>
        </p:nvSpPr>
        <p:spPr>
          <a:xfrm>
            <a:off x="4191796" y="4876246"/>
            <a:ext cx="4190204" cy="381000"/>
          </a:xfrm>
        </p:spPr>
        <p:txBody>
          <a:bodyPr/>
          <a:lstStyle/>
          <a:p>
            <a:r>
              <a:rPr lang="en-US" sz="2000" dirty="0"/>
              <a:t>objects of type </a:t>
            </a:r>
            <a:r>
              <a:rPr lang="en-US" sz="2000" i="1" dirty="0"/>
              <a:t>k</a:t>
            </a:r>
            <a:r>
              <a:rPr lang="en-US" sz="2000" dirty="0"/>
              <a:t> are placed in</a:t>
            </a:r>
            <a:endParaRPr lang="en-IN" sz="2000" dirty="0"/>
          </a:p>
        </p:txBody>
      </p:sp>
      <p:graphicFrame>
        <p:nvGraphicFramePr>
          <p:cNvPr id="39" name="Object 38">
            <a:extLst>
              <a:ext uri="{FF2B5EF4-FFF2-40B4-BE49-F238E27FC236}">
                <a16:creationId xmlns:a16="http://schemas.microsoft.com/office/drawing/2014/main" id="{1451DEF1-7EC3-432A-9309-6AEC57C40F7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58823516"/>
              </p:ext>
            </p:extLst>
          </p:nvPr>
        </p:nvGraphicFramePr>
        <p:xfrm>
          <a:off x="864393" y="5177443"/>
          <a:ext cx="3148013" cy="406400"/>
        </p:xfrm>
        <a:graphic>
          <a:graphicData uri="http://schemas.openxmlformats.org/presentationml/2006/ole">
            <mc:AlternateContent xmlns:mc="http://schemas.openxmlformats.org/markup-compatibility/2006">
              <mc:Choice xmlns:v="urn:schemas-microsoft-com:vml" Requires="v">
                <p:oleObj name="Equation" r:id="rId28" imgW="1968480" imgH="253800" progId="Equation.DSMT4">
                  <p:embed/>
                </p:oleObj>
              </mc:Choice>
              <mc:Fallback>
                <p:oleObj name="Equation" r:id="rId28" imgW="1968480" imgH="253800" progId="Equation.DSMT4">
                  <p:embed/>
                  <p:pic>
                    <p:nvPicPr>
                      <p:cNvPr id="0" name=""/>
                      <p:cNvPicPr/>
                      <p:nvPr/>
                    </p:nvPicPr>
                    <p:blipFill>
                      <a:blip r:embed="rId29"/>
                      <a:stretch>
                        <a:fillRect/>
                      </a:stretch>
                    </p:blipFill>
                    <p:spPr>
                      <a:xfrm>
                        <a:off x="864393" y="5177443"/>
                        <a:ext cx="3148013" cy="406400"/>
                      </a:xfrm>
                      <a:prstGeom prst="rect">
                        <a:avLst/>
                      </a:prstGeom>
                    </p:spPr>
                  </p:pic>
                </p:oleObj>
              </mc:Fallback>
            </mc:AlternateContent>
          </a:graphicData>
        </a:graphic>
      </p:graphicFrame>
      <p:sp>
        <p:nvSpPr>
          <p:cNvPr id="22" name="Content Placeholder 21">
            <a:extLst>
              <a:ext uri="{FF2B5EF4-FFF2-40B4-BE49-F238E27FC236}">
                <a16:creationId xmlns:a16="http://schemas.microsoft.com/office/drawing/2014/main" id="{E2778794-BD31-4670-BE02-6AC4A0BB5E34}"/>
              </a:ext>
            </a:extLst>
          </p:cNvPr>
          <p:cNvSpPr>
            <a:spLocks noGrp="1"/>
          </p:cNvSpPr>
          <p:nvPr>
            <p:ph idx="28"/>
          </p:nvPr>
        </p:nvSpPr>
        <p:spPr>
          <a:xfrm>
            <a:off x="457200" y="5486400"/>
            <a:ext cx="7924800" cy="381000"/>
          </a:xfrm>
        </p:spPr>
        <p:txBody>
          <a:bodyPr/>
          <a:lstStyle/>
          <a:p>
            <a:r>
              <a:rPr lang="en-US" sz="2200" dirty="0"/>
              <a:t>The product can be manipulated into the desired result as follows:</a:t>
            </a:r>
          </a:p>
        </p:txBody>
      </p:sp>
      <p:graphicFrame>
        <p:nvGraphicFramePr>
          <p:cNvPr id="42" name="Object 5">
            <a:extLst>
              <a:ext uri="{FF2B5EF4-FFF2-40B4-BE49-F238E27FC236}">
                <a16:creationId xmlns:a16="http://schemas.microsoft.com/office/drawing/2014/main" id="{54EBCE13-CE3C-43C2-BC95-543B67B1734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9281860"/>
              </p:ext>
            </p:extLst>
          </p:nvPr>
        </p:nvGraphicFramePr>
        <p:xfrm>
          <a:off x="1054100" y="5837237"/>
          <a:ext cx="6729413" cy="792163"/>
        </p:xfrm>
        <a:graphic>
          <a:graphicData uri="http://schemas.openxmlformats.org/presentationml/2006/ole">
            <mc:AlternateContent xmlns:mc="http://schemas.openxmlformats.org/markup-compatibility/2006">
              <mc:Choice xmlns:v="urn:schemas-microsoft-com:vml" Requires="v">
                <p:oleObj name="Equation" r:id="rId30" imgW="3987720" imgH="469800" progId="Equation.DSMT4">
                  <p:embed/>
                </p:oleObj>
              </mc:Choice>
              <mc:Fallback>
                <p:oleObj name="Equation" r:id="rId30" imgW="3987720" imgH="469800" progId="Equation.DSMT4">
                  <p:embed/>
                  <p:pic>
                    <p:nvPicPr>
                      <p:cNvPr id="9" name="Object 5">
                        <a:extLst>
                          <a:ext uri="{C183D7F6-B498-43B3-948B-1728B52AA6E4}">
                            <adec:decorative xmlns:adec="http://schemas.microsoft.com/office/drawing/2017/decorative" val="1"/>
                          </a:ext>
                        </a:extLst>
                      </p:cNvPr>
                      <p:cNvPicPr/>
                      <p:nvPr/>
                    </p:nvPicPr>
                    <p:blipFill>
                      <a:blip r:embed="rId31"/>
                      <a:stretch>
                        <a:fillRect/>
                      </a:stretch>
                    </p:blipFill>
                    <p:spPr>
                      <a:xfrm>
                        <a:off x="1054100" y="5837237"/>
                        <a:ext cx="6729413" cy="792163"/>
                      </a:xfrm>
                      <a:prstGeom prst="rect">
                        <a:avLst/>
                      </a:prstGeom>
                    </p:spPr>
                  </p:pic>
                </p:oleObj>
              </mc:Fallback>
            </mc:AlternateContent>
          </a:graphicData>
        </a:graphic>
      </p:graphicFrame>
      <p:sp>
        <p:nvSpPr>
          <p:cNvPr id="25" name="Slide Number Placeholder 5">
            <a:extLst>
              <a:ext uri="{FF2B5EF4-FFF2-40B4-BE49-F238E27FC236}">
                <a16:creationId xmlns:a16="http://schemas.microsoft.com/office/drawing/2014/main" id="{3C571A1D-F412-4AED-AA16-667864EEC51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61</a:t>
            </a:fld>
            <a:endParaRPr lang="en-US" dirty="0">
              <a:solidFill>
                <a:schemeClr val="bg1"/>
              </a:solidFill>
            </a:endParaRPr>
          </a:p>
        </p:txBody>
      </p:sp>
    </p:spTree>
    <p:extLst>
      <p:ext uri="{BB962C8B-B14F-4D97-AF65-F5344CB8AC3E}">
        <p14:creationId xmlns:p14="http://schemas.microsoft.com/office/powerpoint/2010/main" val="41552449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Distributing Objects into Boxes</a:t>
            </a:r>
            <a:r>
              <a:rPr lang="en-US" sz="1500" dirty="0"/>
              <a:t> 1</a:t>
            </a:r>
          </a:p>
        </p:txBody>
      </p:sp>
      <p:sp>
        <p:nvSpPr>
          <p:cNvPr id="3" name="Content Placeholder 2"/>
          <p:cNvSpPr>
            <a:spLocks noGrp="1"/>
          </p:cNvSpPr>
          <p:nvPr>
            <p:ph idx="1"/>
          </p:nvPr>
        </p:nvSpPr>
        <p:spPr>
          <a:xfrm>
            <a:off x="457200" y="1295400"/>
            <a:ext cx="8458200" cy="4495800"/>
          </a:xfrm>
        </p:spPr>
        <p:txBody>
          <a:bodyPr/>
          <a:lstStyle/>
          <a:p>
            <a:r>
              <a:rPr lang="en-US" dirty="0"/>
              <a:t>Many counting problems can be solved by counting the ways objects can be placed in boxes.</a:t>
            </a:r>
          </a:p>
          <a:p>
            <a:pPr marL="342000" lvl="1"/>
            <a:r>
              <a:rPr lang="en-US" dirty="0"/>
              <a:t>The objects may be either different from each other (</a:t>
            </a:r>
            <a:r>
              <a:rPr lang="en-US" i="1" dirty="0"/>
              <a:t>distinguishable</a:t>
            </a:r>
            <a:r>
              <a:rPr lang="en-US" dirty="0"/>
              <a:t>) or identical (</a:t>
            </a:r>
            <a:r>
              <a:rPr lang="en-US" i="1" dirty="0"/>
              <a:t>indistinguishable</a:t>
            </a:r>
            <a:r>
              <a:rPr lang="en-US" dirty="0"/>
              <a:t>).</a:t>
            </a:r>
          </a:p>
          <a:p>
            <a:pPr marL="342000" lvl="1"/>
            <a:r>
              <a:rPr lang="en-US" dirty="0"/>
              <a:t>The boxes may be labeled (</a:t>
            </a:r>
            <a:r>
              <a:rPr lang="en-US" i="1" dirty="0"/>
              <a:t>distinguishable</a:t>
            </a:r>
            <a:r>
              <a:rPr lang="en-US" dirty="0"/>
              <a:t>) or unlabeled (</a:t>
            </a:r>
            <a:r>
              <a:rPr lang="en-US" i="1" dirty="0"/>
              <a:t>indistinguishable</a:t>
            </a:r>
            <a:r>
              <a:rPr lang="en-US" dirty="0"/>
              <a:t>).</a:t>
            </a:r>
          </a:p>
        </p:txBody>
      </p:sp>
      <p:sp>
        <p:nvSpPr>
          <p:cNvPr id="4" name="Slide Number Placeholder 5">
            <a:extLst>
              <a:ext uri="{FF2B5EF4-FFF2-40B4-BE49-F238E27FC236}">
                <a16:creationId xmlns:a16="http://schemas.microsoft.com/office/drawing/2014/main" id="{3139AEE7-AC1D-4CB1-887E-B09DB0A30DA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62</a:t>
            </a:fld>
            <a:endParaRPr lang="en-US" dirty="0">
              <a:solidFill>
                <a:schemeClr val="bg1"/>
              </a:solidFill>
            </a:endParaRPr>
          </a:p>
        </p:txBody>
      </p:sp>
    </p:spTree>
    <p:extLst>
      <p:ext uri="{BB962C8B-B14F-4D97-AF65-F5344CB8AC3E}">
        <p14:creationId xmlns:p14="http://schemas.microsoft.com/office/powerpoint/2010/main" val="20806666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C7B8A-83D3-4C4D-B4A3-AD25863F67D7}"/>
              </a:ext>
            </a:extLst>
          </p:cNvPr>
          <p:cNvSpPr>
            <a:spLocks noGrp="1"/>
          </p:cNvSpPr>
          <p:nvPr>
            <p:ph type="title"/>
          </p:nvPr>
        </p:nvSpPr>
        <p:spPr/>
        <p:txBody>
          <a:bodyPr/>
          <a:lstStyle/>
          <a:p>
            <a:r>
              <a:rPr lang="en-US" dirty="0"/>
              <a:t>Distributing Objects into Boxes</a:t>
            </a:r>
            <a:r>
              <a:rPr lang="en-US" sz="1500" dirty="0"/>
              <a:t> 2</a:t>
            </a:r>
            <a:endParaRPr lang="en-IN" dirty="0"/>
          </a:p>
        </p:txBody>
      </p:sp>
      <p:sp>
        <p:nvSpPr>
          <p:cNvPr id="3" name="Content Placeholder 2">
            <a:extLst>
              <a:ext uri="{FF2B5EF4-FFF2-40B4-BE49-F238E27FC236}">
                <a16:creationId xmlns:a16="http://schemas.microsoft.com/office/drawing/2014/main" id="{AD1B70DD-CA30-4C6C-B309-78A0291C3C2F}"/>
              </a:ext>
            </a:extLst>
          </p:cNvPr>
          <p:cNvSpPr>
            <a:spLocks noGrp="1"/>
          </p:cNvSpPr>
          <p:nvPr>
            <p:ph idx="1"/>
          </p:nvPr>
        </p:nvSpPr>
        <p:spPr>
          <a:xfrm>
            <a:off x="457200" y="1295400"/>
            <a:ext cx="8229600" cy="1447800"/>
          </a:xfrm>
        </p:spPr>
        <p:txBody>
          <a:bodyPr/>
          <a:lstStyle/>
          <a:p>
            <a:pPr>
              <a:spcBef>
                <a:spcPts val="0"/>
              </a:spcBef>
              <a:spcAft>
                <a:spcPts val="0"/>
              </a:spcAft>
            </a:pPr>
            <a:r>
              <a:rPr lang="en-US" sz="2400" i="1" dirty="0"/>
              <a:t>Distinguishable objects </a:t>
            </a:r>
            <a:r>
              <a:rPr lang="en-US" sz="2400" dirty="0"/>
              <a:t>and </a:t>
            </a:r>
            <a:r>
              <a:rPr lang="en-US" sz="2400" i="1" dirty="0"/>
              <a:t>distinguishable boxes</a:t>
            </a:r>
            <a:r>
              <a:rPr lang="en-US" sz="2400" dirty="0"/>
              <a:t>.</a:t>
            </a:r>
          </a:p>
          <a:p>
            <a:pPr marL="342000" lvl="1">
              <a:spcBef>
                <a:spcPts val="0"/>
              </a:spcBef>
              <a:spcAft>
                <a:spcPts val="0"/>
              </a:spcAft>
              <a:buClr>
                <a:srgbClr val="04617B"/>
              </a:buClr>
            </a:pPr>
            <a:r>
              <a:rPr lang="en-US" sz="2200" dirty="0">
                <a:latin typeface="+mn-lt"/>
              </a:rPr>
              <a:t>There are</a:t>
            </a:r>
            <a:endParaRPr lang="en-IN" sz="2200" dirty="0">
              <a:latin typeface="+mn-lt"/>
            </a:endParaRPr>
          </a:p>
        </p:txBody>
      </p:sp>
      <p:graphicFrame>
        <p:nvGraphicFramePr>
          <p:cNvPr id="27" name="Object 26">
            <a:extLst>
              <a:ext uri="{FF2B5EF4-FFF2-40B4-BE49-F238E27FC236}">
                <a16:creationId xmlns:a16="http://schemas.microsoft.com/office/drawing/2014/main" id="{D4EB6323-7F0C-4428-AF84-2946CAE3FE4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0778044"/>
              </p:ext>
            </p:extLst>
          </p:nvPr>
        </p:nvGraphicFramePr>
        <p:xfrm>
          <a:off x="2002277" y="1664426"/>
          <a:ext cx="1886498" cy="460122"/>
        </p:xfrm>
        <a:graphic>
          <a:graphicData uri="http://schemas.openxmlformats.org/presentationml/2006/ole">
            <mc:AlternateContent xmlns:mc="http://schemas.openxmlformats.org/markup-compatibility/2006">
              <mc:Choice xmlns:v="urn:schemas-microsoft-com:vml" Requires="v">
                <p:oleObj name="Equation" r:id="rId2" imgW="1041120" imgH="253800" progId="Equation.DSMT4">
                  <p:embed/>
                </p:oleObj>
              </mc:Choice>
              <mc:Fallback>
                <p:oleObj name="Equation" r:id="rId2" imgW="1041120" imgH="253800" progId="Equation.DSMT4">
                  <p:embed/>
                  <p:pic>
                    <p:nvPicPr>
                      <p:cNvPr id="5" name="Object 4">
                        <a:extLst>
                          <a:ext uri="{FF2B5EF4-FFF2-40B4-BE49-F238E27FC236}">
                            <a16:creationId xmlns:a16="http://schemas.microsoft.com/office/drawing/2014/main" id="{BDB32947-CEBD-44C6-8E9D-E9D65F2704A1}"/>
                          </a:ext>
                        </a:extLst>
                      </p:cNvPr>
                      <p:cNvPicPr/>
                      <p:nvPr/>
                    </p:nvPicPr>
                    <p:blipFill>
                      <a:blip r:embed="rId3"/>
                      <a:stretch>
                        <a:fillRect/>
                      </a:stretch>
                    </p:blipFill>
                    <p:spPr>
                      <a:xfrm>
                        <a:off x="2002277" y="1664426"/>
                        <a:ext cx="1886498" cy="460122"/>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653B1BDA-BE08-4D66-8D4B-EB6E9D397EB2}"/>
              </a:ext>
            </a:extLst>
          </p:cNvPr>
          <p:cNvSpPr>
            <a:spLocks noGrp="1"/>
          </p:cNvSpPr>
          <p:nvPr>
            <p:ph idx="10"/>
          </p:nvPr>
        </p:nvSpPr>
        <p:spPr>
          <a:xfrm>
            <a:off x="3810000" y="1664426"/>
            <a:ext cx="4267200" cy="381000"/>
          </a:xfrm>
        </p:spPr>
        <p:txBody>
          <a:bodyPr/>
          <a:lstStyle/>
          <a:p>
            <a:r>
              <a:rPr lang="en-US" sz="2200" dirty="0"/>
              <a:t>ways to distribute </a:t>
            </a:r>
            <a:r>
              <a:rPr lang="en-US" sz="2200" i="1" dirty="0"/>
              <a:t>n</a:t>
            </a:r>
            <a:r>
              <a:rPr lang="en-US" sz="2200" dirty="0"/>
              <a:t> distinguishable</a:t>
            </a:r>
            <a:endParaRPr lang="en-IN" sz="2200" dirty="0"/>
          </a:p>
        </p:txBody>
      </p:sp>
      <p:sp>
        <p:nvSpPr>
          <p:cNvPr id="5" name="Content Placeholder 4">
            <a:extLst>
              <a:ext uri="{FF2B5EF4-FFF2-40B4-BE49-F238E27FC236}">
                <a16:creationId xmlns:a16="http://schemas.microsoft.com/office/drawing/2014/main" id="{3F378171-CAB6-4ED5-82A9-8CBBB9E9A15A}"/>
              </a:ext>
            </a:extLst>
          </p:cNvPr>
          <p:cNvSpPr>
            <a:spLocks noGrp="1"/>
          </p:cNvSpPr>
          <p:nvPr>
            <p:ph idx="11"/>
          </p:nvPr>
        </p:nvSpPr>
        <p:spPr>
          <a:xfrm>
            <a:off x="804312" y="1996851"/>
            <a:ext cx="4343400" cy="381000"/>
          </a:xfrm>
        </p:spPr>
        <p:txBody>
          <a:bodyPr/>
          <a:lstStyle/>
          <a:p>
            <a:r>
              <a:rPr lang="en-US" sz="2200" dirty="0"/>
              <a:t>objects into </a:t>
            </a:r>
            <a:r>
              <a:rPr lang="en-US" sz="2200" i="1" dirty="0"/>
              <a:t>k</a:t>
            </a:r>
            <a:r>
              <a:rPr lang="en-US" sz="2200" dirty="0"/>
              <a:t> distinguishable boxes.</a:t>
            </a:r>
            <a:endParaRPr lang="en-IN" sz="2200" dirty="0"/>
          </a:p>
        </p:txBody>
      </p:sp>
      <p:sp>
        <p:nvSpPr>
          <p:cNvPr id="6" name="Content Placeholder 5">
            <a:extLst>
              <a:ext uri="{FF2B5EF4-FFF2-40B4-BE49-F238E27FC236}">
                <a16:creationId xmlns:a16="http://schemas.microsoft.com/office/drawing/2014/main" id="{235DC655-131D-4D1C-BBBD-324D63D0736E}"/>
              </a:ext>
            </a:extLst>
          </p:cNvPr>
          <p:cNvSpPr>
            <a:spLocks noGrp="1"/>
          </p:cNvSpPr>
          <p:nvPr>
            <p:ph idx="12"/>
          </p:nvPr>
        </p:nvSpPr>
        <p:spPr>
          <a:xfrm>
            <a:off x="457200" y="2329542"/>
            <a:ext cx="8001000" cy="718458"/>
          </a:xfrm>
        </p:spPr>
        <p:txBody>
          <a:bodyPr/>
          <a:lstStyle/>
          <a:p>
            <a:pPr marL="342000" lvl="1">
              <a:spcBef>
                <a:spcPts val="0"/>
              </a:spcBef>
              <a:spcAft>
                <a:spcPts val="0"/>
              </a:spcAft>
              <a:buClr>
                <a:srgbClr val="04617B"/>
              </a:buClr>
            </a:pPr>
            <a:r>
              <a:rPr lang="en-US" sz="2200" dirty="0"/>
              <a:t>(</a:t>
            </a:r>
            <a:r>
              <a:rPr lang="en-US" sz="2200" i="1" dirty="0"/>
              <a:t>See Exercises </a:t>
            </a:r>
            <a:r>
              <a:rPr lang="en-US" sz="2200" dirty="0">
                <a:ea typeface="Cambria Math" pitchFamily="18" charset="0"/>
              </a:rPr>
              <a:t>47</a:t>
            </a:r>
            <a:r>
              <a:rPr lang="en-US" sz="2200" dirty="0"/>
              <a:t> </a:t>
            </a:r>
            <a:r>
              <a:rPr lang="en-US" sz="2200" i="1" dirty="0"/>
              <a:t>and</a:t>
            </a:r>
            <a:r>
              <a:rPr lang="en-US" sz="2200" dirty="0"/>
              <a:t> </a:t>
            </a:r>
            <a:r>
              <a:rPr lang="en-US" sz="2200" dirty="0">
                <a:ea typeface="Cambria Math" pitchFamily="18" charset="0"/>
              </a:rPr>
              <a:t>48 </a:t>
            </a:r>
            <a:r>
              <a:rPr lang="en-US" sz="2200" i="1" dirty="0"/>
              <a:t>for two different proofs.</a:t>
            </a:r>
            <a:r>
              <a:rPr lang="en-US" sz="2200" dirty="0"/>
              <a:t>)</a:t>
            </a:r>
          </a:p>
          <a:p>
            <a:pPr marL="342000" lvl="1">
              <a:spcBef>
                <a:spcPts val="0"/>
              </a:spcBef>
              <a:spcAft>
                <a:spcPts val="0"/>
              </a:spcAft>
              <a:buClr>
                <a:srgbClr val="04617B"/>
              </a:buClr>
            </a:pPr>
            <a:r>
              <a:rPr lang="en-US" sz="2200" dirty="0"/>
              <a:t>Example: There are</a:t>
            </a:r>
            <a:endParaRPr lang="en-IN" sz="2200" dirty="0"/>
          </a:p>
        </p:txBody>
      </p:sp>
      <p:graphicFrame>
        <p:nvGraphicFramePr>
          <p:cNvPr id="28" name="Object 27">
            <a:extLst>
              <a:ext uri="{FF2B5EF4-FFF2-40B4-BE49-F238E27FC236}">
                <a16:creationId xmlns:a16="http://schemas.microsoft.com/office/drawing/2014/main" id="{35D1B577-ECDA-45ED-9F6E-F520BDAD287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51835649"/>
              </p:ext>
            </p:extLst>
          </p:nvPr>
        </p:nvGraphicFramePr>
        <p:xfrm>
          <a:off x="3124200" y="2675350"/>
          <a:ext cx="2050259" cy="455613"/>
        </p:xfrm>
        <a:graphic>
          <a:graphicData uri="http://schemas.openxmlformats.org/presentationml/2006/ole">
            <mc:AlternateContent xmlns:mc="http://schemas.openxmlformats.org/markup-compatibility/2006">
              <mc:Choice xmlns:v="urn:schemas-microsoft-com:vml" Requires="v">
                <p:oleObj name="Equation" r:id="rId4" imgW="1143000" imgH="253800" progId="Equation.DSMT4">
                  <p:embed/>
                </p:oleObj>
              </mc:Choice>
              <mc:Fallback>
                <p:oleObj name="Equation" r:id="rId4" imgW="1143000" imgH="253800" progId="Equation.DSMT4">
                  <p:embed/>
                  <p:pic>
                    <p:nvPicPr>
                      <p:cNvPr id="6" name="Object 5">
                        <a:extLst>
                          <a:ext uri="{FF2B5EF4-FFF2-40B4-BE49-F238E27FC236}">
                            <a16:creationId xmlns:a16="http://schemas.microsoft.com/office/drawing/2014/main" id="{D47C61FA-52D2-4E41-AF90-7E284489B481}"/>
                          </a:ext>
                        </a:extLst>
                      </p:cNvPr>
                      <p:cNvPicPr/>
                      <p:nvPr/>
                    </p:nvPicPr>
                    <p:blipFill>
                      <a:blip r:embed="rId5"/>
                      <a:stretch>
                        <a:fillRect/>
                      </a:stretch>
                    </p:blipFill>
                    <p:spPr>
                      <a:xfrm>
                        <a:off x="3124200" y="2675350"/>
                        <a:ext cx="2050259" cy="455613"/>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9DEB1293-2DF9-4B9E-96CB-51B4212E72FD}"/>
              </a:ext>
            </a:extLst>
          </p:cNvPr>
          <p:cNvSpPr>
            <a:spLocks noGrp="1"/>
          </p:cNvSpPr>
          <p:nvPr>
            <p:ph idx="13"/>
          </p:nvPr>
        </p:nvSpPr>
        <p:spPr>
          <a:xfrm>
            <a:off x="5105400" y="2667794"/>
            <a:ext cx="3505200" cy="381000"/>
          </a:xfrm>
        </p:spPr>
        <p:txBody>
          <a:bodyPr/>
          <a:lstStyle/>
          <a:p>
            <a:r>
              <a:rPr lang="en-US" sz="2200" dirty="0"/>
              <a:t>ways to distribute hands of </a:t>
            </a:r>
            <a:r>
              <a:rPr lang="en-US" sz="2200" dirty="0">
                <a:ea typeface="Cambria Math" pitchFamily="18" charset="0"/>
              </a:rPr>
              <a:t>5</a:t>
            </a:r>
            <a:endParaRPr lang="en-IN" sz="2200" dirty="0"/>
          </a:p>
        </p:txBody>
      </p:sp>
      <p:sp>
        <p:nvSpPr>
          <p:cNvPr id="8" name="Content Placeholder 7">
            <a:extLst>
              <a:ext uri="{FF2B5EF4-FFF2-40B4-BE49-F238E27FC236}">
                <a16:creationId xmlns:a16="http://schemas.microsoft.com/office/drawing/2014/main" id="{88EECD56-C2B1-45F9-81DC-F8DEEC7D52A6}"/>
              </a:ext>
            </a:extLst>
          </p:cNvPr>
          <p:cNvSpPr>
            <a:spLocks noGrp="1"/>
          </p:cNvSpPr>
          <p:nvPr>
            <p:ph idx="14"/>
          </p:nvPr>
        </p:nvSpPr>
        <p:spPr>
          <a:xfrm>
            <a:off x="803670" y="2996837"/>
            <a:ext cx="3352800" cy="381000"/>
          </a:xfrm>
        </p:spPr>
        <p:txBody>
          <a:bodyPr/>
          <a:lstStyle/>
          <a:p>
            <a:r>
              <a:rPr lang="en-US" sz="2200" dirty="0"/>
              <a:t>cards each to four players.</a:t>
            </a:r>
            <a:endParaRPr lang="en-IN" sz="2200" dirty="0"/>
          </a:p>
        </p:txBody>
      </p:sp>
      <p:sp>
        <p:nvSpPr>
          <p:cNvPr id="9" name="Content Placeholder 8">
            <a:extLst>
              <a:ext uri="{FF2B5EF4-FFF2-40B4-BE49-F238E27FC236}">
                <a16:creationId xmlns:a16="http://schemas.microsoft.com/office/drawing/2014/main" id="{966DE6DD-4478-4A52-9754-F4C708A8C0AE}"/>
              </a:ext>
            </a:extLst>
          </p:cNvPr>
          <p:cNvSpPr>
            <a:spLocks noGrp="1"/>
          </p:cNvSpPr>
          <p:nvPr>
            <p:ph idx="15"/>
          </p:nvPr>
        </p:nvSpPr>
        <p:spPr>
          <a:xfrm>
            <a:off x="457200" y="3352800"/>
            <a:ext cx="7162800" cy="838200"/>
          </a:xfrm>
        </p:spPr>
        <p:txBody>
          <a:bodyPr/>
          <a:lstStyle/>
          <a:p>
            <a:pPr>
              <a:spcBef>
                <a:spcPts val="0"/>
              </a:spcBef>
              <a:spcAft>
                <a:spcPts val="0"/>
              </a:spcAft>
            </a:pPr>
            <a:r>
              <a:rPr lang="en-US" sz="2400" i="1" dirty="0"/>
              <a:t>Indistinguishable objects </a:t>
            </a:r>
            <a:r>
              <a:rPr lang="en-US" sz="2400" dirty="0"/>
              <a:t>and </a:t>
            </a:r>
            <a:r>
              <a:rPr lang="en-US" sz="2400" i="1" dirty="0"/>
              <a:t>distinguishable boxes</a:t>
            </a:r>
            <a:r>
              <a:rPr lang="en-US" sz="2400" dirty="0"/>
              <a:t>.</a:t>
            </a:r>
          </a:p>
          <a:p>
            <a:pPr marL="342000" lvl="1">
              <a:spcBef>
                <a:spcPts val="0"/>
              </a:spcBef>
              <a:spcAft>
                <a:spcPts val="0"/>
              </a:spcAft>
              <a:buClr>
                <a:srgbClr val="04617B"/>
              </a:buClr>
            </a:pPr>
            <a:r>
              <a:rPr lang="en-US" sz="2200" dirty="0">
                <a:latin typeface="+mn-lt"/>
              </a:rPr>
              <a:t>There are</a:t>
            </a:r>
          </a:p>
        </p:txBody>
      </p:sp>
      <p:graphicFrame>
        <p:nvGraphicFramePr>
          <p:cNvPr id="29" name="Object 28">
            <a:extLst>
              <a:ext uri="{FF2B5EF4-FFF2-40B4-BE49-F238E27FC236}">
                <a16:creationId xmlns:a16="http://schemas.microsoft.com/office/drawing/2014/main" id="{59EFF45F-0428-4A92-9BD0-029B9743D93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74043979"/>
              </p:ext>
            </p:extLst>
          </p:nvPr>
        </p:nvGraphicFramePr>
        <p:xfrm>
          <a:off x="2002277" y="3733437"/>
          <a:ext cx="2036323" cy="452691"/>
        </p:xfrm>
        <a:graphic>
          <a:graphicData uri="http://schemas.openxmlformats.org/presentationml/2006/ole">
            <mc:AlternateContent xmlns:mc="http://schemas.openxmlformats.org/markup-compatibility/2006">
              <mc:Choice xmlns:v="urn:schemas-microsoft-com:vml" Requires="v">
                <p:oleObj name="Equation" r:id="rId6" imgW="1143000" imgH="253800" progId="Equation.DSMT4">
                  <p:embed/>
                </p:oleObj>
              </mc:Choice>
              <mc:Fallback>
                <p:oleObj name="Equation" r:id="rId6" imgW="1143000" imgH="253800" progId="Equation.DSMT4">
                  <p:embed/>
                  <p:pic>
                    <p:nvPicPr>
                      <p:cNvPr id="7" name="Object 6">
                        <a:extLst>
                          <a:ext uri="{FF2B5EF4-FFF2-40B4-BE49-F238E27FC236}">
                            <a16:creationId xmlns:a16="http://schemas.microsoft.com/office/drawing/2014/main" id="{73F00354-1623-4AC7-9079-6C9BDD5E8B12}"/>
                          </a:ext>
                        </a:extLst>
                      </p:cNvPr>
                      <p:cNvPicPr/>
                      <p:nvPr/>
                    </p:nvPicPr>
                    <p:blipFill>
                      <a:blip r:embed="rId7"/>
                      <a:stretch>
                        <a:fillRect/>
                      </a:stretch>
                    </p:blipFill>
                    <p:spPr>
                      <a:xfrm>
                        <a:off x="2002277" y="3733437"/>
                        <a:ext cx="2036323" cy="452691"/>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B228808B-25A9-4019-9C7B-794CB6ACA020}"/>
              </a:ext>
            </a:extLst>
          </p:cNvPr>
          <p:cNvSpPr>
            <a:spLocks noGrp="1"/>
          </p:cNvSpPr>
          <p:nvPr>
            <p:ph idx="16"/>
          </p:nvPr>
        </p:nvSpPr>
        <p:spPr>
          <a:xfrm>
            <a:off x="3962400" y="3733801"/>
            <a:ext cx="4876800" cy="381000"/>
          </a:xfrm>
        </p:spPr>
        <p:txBody>
          <a:bodyPr/>
          <a:lstStyle/>
          <a:p>
            <a:r>
              <a:rPr lang="en-US" sz="2200" dirty="0"/>
              <a:t>ways to place </a:t>
            </a:r>
            <a:r>
              <a:rPr lang="en-US" sz="2200" i="1" dirty="0"/>
              <a:t>r</a:t>
            </a:r>
            <a:r>
              <a:rPr lang="en-US" sz="2200" dirty="0"/>
              <a:t> indistinguishable objects</a:t>
            </a:r>
            <a:endParaRPr lang="en-IN" sz="2200" dirty="0"/>
          </a:p>
        </p:txBody>
      </p:sp>
      <p:sp>
        <p:nvSpPr>
          <p:cNvPr id="11" name="Content Placeholder 10">
            <a:extLst>
              <a:ext uri="{FF2B5EF4-FFF2-40B4-BE49-F238E27FC236}">
                <a16:creationId xmlns:a16="http://schemas.microsoft.com/office/drawing/2014/main" id="{C5FB540F-D817-4C7D-B1AE-4DB94F40B1FE}"/>
              </a:ext>
            </a:extLst>
          </p:cNvPr>
          <p:cNvSpPr>
            <a:spLocks noGrp="1"/>
          </p:cNvSpPr>
          <p:nvPr>
            <p:ph idx="17"/>
          </p:nvPr>
        </p:nvSpPr>
        <p:spPr>
          <a:xfrm>
            <a:off x="803670" y="4038789"/>
            <a:ext cx="3733800" cy="381000"/>
          </a:xfrm>
        </p:spPr>
        <p:txBody>
          <a:bodyPr/>
          <a:lstStyle/>
          <a:p>
            <a:pPr marL="0" lvl="1" indent="0">
              <a:spcBef>
                <a:spcPts val="0"/>
              </a:spcBef>
              <a:spcAft>
                <a:spcPts val="0"/>
              </a:spcAft>
              <a:buNone/>
            </a:pPr>
            <a:r>
              <a:rPr lang="en-US" sz="2200" dirty="0">
                <a:latin typeface="+mn-lt"/>
              </a:rPr>
              <a:t>into </a:t>
            </a:r>
            <a:r>
              <a:rPr lang="en-US" sz="2200" i="1" dirty="0">
                <a:latin typeface="+mn-lt"/>
              </a:rPr>
              <a:t>n</a:t>
            </a:r>
            <a:r>
              <a:rPr lang="en-US" sz="2200" dirty="0">
                <a:latin typeface="+mn-lt"/>
              </a:rPr>
              <a:t> distinguishable boxes.</a:t>
            </a:r>
          </a:p>
        </p:txBody>
      </p:sp>
      <p:sp>
        <p:nvSpPr>
          <p:cNvPr id="12" name="Content Placeholder 11">
            <a:extLst>
              <a:ext uri="{FF2B5EF4-FFF2-40B4-BE49-F238E27FC236}">
                <a16:creationId xmlns:a16="http://schemas.microsoft.com/office/drawing/2014/main" id="{F5E1DC46-50EB-4585-B5BB-01419522E014}"/>
              </a:ext>
            </a:extLst>
          </p:cNvPr>
          <p:cNvSpPr>
            <a:spLocks noGrp="1"/>
          </p:cNvSpPr>
          <p:nvPr>
            <p:ph idx="18"/>
          </p:nvPr>
        </p:nvSpPr>
        <p:spPr>
          <a:xfrm>
            <a:off x="457200" y="4381500"/>
            <a:ext cx="8229600" cy="1714500"/>
          </a:xfrm>
        </p:spPr>
        <p:txBody>
          <a:bodyPr/>
          <a:lstStyle/>
          <a:p>
            <a:pPr marL="342000" lvl="1">
              <a:spcBef>
                <a:spcPts val="0"/>
              </a:spcBef>
              <a:spcAft>
                <a:spcPts val="0"/>
              </a:spcAft>
              <a:buClr>
                <a:srgbClr val="04617B"/>
              </a:buClr>
            </a:pPr>
            <a:r>
              <a:rPr lang="en-US" sz="2200" dirty="0">
                <a:latin typeface="+mn-lt"/>
              </a:rPr>
              <a:t>Proof based on one-to-one correspondence between </a:t>
            </a:r>
            <a:r>
              <a:rPr lang="en-US" sz="2200" i="1" dirty="0">
                <a:latin typeface="+mn-lt"/>
              </a:rPr>
              <a:t>n</a:t>
            </a:r>
            <a:r>
              <a:rPr lang="en-US" sz="2200" dirty="0">
                <a:latin typeface="+mn-lt"/>
              </a:rPr>
              <a:t>-combinations from a set with </a:t>
            </a:r>
            <a:r>
              <a:rPr lang="en-US" sz="2200" i="1" dirty="0">
                <a:latin typeface="+mn-lt"/>
              </a:rPr>
              <a:t>k</a:t>
            </a:r>
            <a:r>
              <a:rPr lang="en-US" sz="2200" dirty="0">
                <a:latin typeface="+mn-lt"/>
              </a:rPr>
              <a:t>-elements when repetition is allowed and the ways to place </a:t>
            </a:r>
            <a:r>
              <a:rPr lang="en-US" sz="2200" i="1" dirty="0">
                <a:latin typeface="+mn-lt"/>
              </a:rPr>
              <a:t>n</a:t>
            </a:r>
            <a:r>
              <a:rPr lang="en-US" sz="2200" dirty="0">
                <a:latin typeface="+mn-lt"/>
              </a:rPr>
              <a:t> indistinguishable objects into </a:t>
            </a:r>
            <a:r>
              <a:rPr lang="en-US" sz="2200" i="1" dirty="0">
                <a:latin typeface="+mn-lt"/>
              </a:rPr>
              <a:t>k</a:t>
            </a:r>
            <a:r>
              <a:rPr lang="en-US" sz="2200" dirty="0">
                <a:latin typeface="+mn-lt"/>
              </a:rPr>
              <a:t> distinguishable boxes.</a:t>
            </a:r>
          </a:p>
          <a:p>
            <a:pPr marL="342000" lvl="1">
              <a:spcBef>
                <a:spcPts val="0"/>
              </a:spcBef>
              <a:spcAft>
                <a:spcPts val="0"/>
              </a:spcAft>
              <a:buClr>
                <a:srgbClr val="04617B"/>
              </a:buClr>
            </a:pPr>
            <a:r>
              <a:rPr lang="en-US" sz="2200" dirty="0">
                <a:latin typeface="+mn-lt"/>
              </a:rPr>
              <a:t>Example: There are</a:t>
            </a:r>
            <a:endParaRPr lang="en-IN" sz="2200" dirty="0">
              <a:latin typeface="+mn-lt"/>
            </a:endParaRPr>
          </a:p>
        </p:txBody>
      </p:sp>
      <p:graphicFrame>
        <p:nvGraphicFramePr>
          <p:cNvPr id="40" name="Object 39">
            <a:extLst>
              <a:ext uri="{FF2B5EF4-FFF2-40B4-BE49-F238E27FC236}">
                <a16:creationId xmlns:a16="http://schemas.microsoft.com/office/drawing/2014/main" id="{940C2ACA-37A3-488F-8981-79CC97D0313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72178119"/>
              </p:ext>
            </p:extLst>
          </p:nvPr>
        </p:nvGraphicFramePr>
        <p:xfrm>
          <a:off x="3124200" y="5749595"/>
          <a:ext cx="4114800" cy="440085"/>
        </p:xfrm>
        <a:graphic>
          <a:graphicData uri="http://schemas.openxmlformats.org/presentationml/2006/ole">
            <mc:AlternateContent xmlns:mc="http://schemas.openxmlformats.org/markup-compatibility/2006">
              <mc:Choice xmlns:v="urn:schemas-microsoft-com:vml" Requires="v">
                <p:oleObj name="Equation" r:id="rId8" imgW="2374560" imgH="253800" progId="Equation.DSMT4">
                  <p:embed/>
                </p:oleObj>
              </mc:Choice>
              <mc:Fallback>
                <p:oleObj name="Equation" r:id="rId8" imgW="2374560" imgH="253800" progId="Equation.DSMT4">
                  <p:embed/>
                  <p:pic>
                    <p:nvPicPr>
                      <p:cNvPr id="5" name="Object 4">
                        <a:extLst>
                          <a:ext uri="{FF2B5EF4-FFF2-40B4-BE49-F238E27FC236}">
                            <a16:creationId xmlns:a16="http://schemas.microsoft.com/office/drawing/2014/main" id="{FDEB50A6-579C-4439-8057-83065809D3E1}"/>
                          </a:ext>
                        </a:extLst>
                      </p:cNvPr>
                      <p:cNvPicPr/>
                      <p:nvPr/>
                    </p:nvPicPr>
                    <p:blipFill>
                      <a:blip r:embed="rId9"/>
                      <a:stretch>
                        <a:fillRect/>
                      </a:stretch>
                    </p:blipFill>
                    <p:spPr>
                      <a:xfrm>
                        <a:off x="3124200" y="5749595"/>
                        <a:ext cx="4114800" cy="440085"/>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9D33BC12-6C53-4BB1-BE9D-D3F7CE23A381}"/>
              </a:ext>
            </a:extLst>
          </p:cNvPr>
          <p:cNvSpPr>
            <a:spLocks noGrp="1"/>
          </p:cNvSpPr>
          <p:nvPr>
            <p:ph idx="19"/>
          </p:nvPr>
        </p:nvSpPr>
        <p:spPr>
          <a:xfrm>
            <a:off x="7159092" y="5697926"/>
            <a:ext cx="1733006" cy="381000"/>
          </a:xfrm>
        </p:spPr>
        <p:txBody>
          <a:bodyPr/>
          <a:lstStyle/>
          <a:p>
            <a:r>
              <a:rPr lang="en-US" sz="2200" dirty="0"/>
              <a:t> ways to</a:t>
            </a:r>
            <a:endParaRPr lang="en-IN" sz="2200" dirty="0"/>
          </a:p>
        </p:txBody>
      </p:sp>
      <p:sp>
        <p:nvSpPr>
          <p:cNvPr id="14" name="Content Placeholder 13">
            <a:extLst>
              <a:ext uri="{FF2B5EF4-FFF2-40B4-BE49-F238E27FC236}">
                <a16:creationId xmlns:a16="http://schemas.microsoft.com/office/drawing/2014/main" id="{83331273-9C1E-4B91-8F3E-399BCF9F9AD4}"/>
              </a:ext>
            </a:extLst>
          </p:cNvPr>
          <p:cNvSpPr>
            <a:spLocks noGrp="1"/>
          </p:cNvSpPr>
          <p:nvPr>
            <p:ph idx="20"/>
          </p:nvPr>
        </p:nvSpPr>
        <p:spPr>
          <a:xfrm>
            <a:off x="791596" y="6064944"/>
            <a:ext cx="7315200" cy="381000"/>
          </a:xfrm>
        </p:spPr>
        <p:txBody>
          <a:bodyPr/>
          <a:lstStyle/>
          <a:p>
            <a:pPr marL="0" lvl="1" indent="0">
              <a:spcBef>
                <a:spcPts val="0"/>
              </a:spcBef>
              <a:spcAft>
                <a:spcPts val="0"/>
              </a:spcAft>
              <a:buNone/>
            </a:pPr>
            <a:r>
              <a:rPr lang="en-US" sz="2200" dirty="0">
                <a:latin typeface="+mn-lt"/>
              </a:rPr>
              <a:t>place </a:t>
            </a:r>
            <a:r>
              <a:rPr lang="en-US" sz="2200" dirty="0">
                <a:latin typeface="+mn-lt"/>
                <a:ea typeface="Cambria Math" pitchFamily="18" charset="0"/>
              </a:rPr>
              <a:t>10</a:t>
            </a:r>
            <a:r>
              <a:rPr lang="en-US" sz="2200" dirty="0">
                <a:latin typeface="+mn-lt"/>
              </a:rPr>
              <a:t> indistinguishable objects into </a:t>
            </a:r>
            <a:r>
              <a:rPr lang="en-US" sz="2200" dirty="0">
                <a:latin typeface="+mn-lt"/>
                <a:ea typeface="Cambria Math" pitchFamily="18" charset="0"/>
              </a:rPr>
              <a:t>8</a:t>
            </a:r>
            <a:r>
              <a:rPr lang="en-US" sz="2200" dirty="0">
                <a:latin typeface="+mn-lt"/>
              </a:rPr>
              <a:t> distinguishable boxes.</a:t>
            </a:r>
          </a:p>
        </p:txBody>
      </p:sp>
      <p:sp>
        <p:nvSpPr>
          <p:cNvPr id="25" name="Slide Number Placeholder 5">
            <a:extLst>
              <a:ext uri="{FF2B5EF4-FFF2-40B4-BE49-F238E27FC236}">
                <a16:creationId xmlns:a16="http://schemas.microsoft.com/office/drawing/2014/main" id="{3C571A1D-F412-4AED-AA16-667864EEC51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63</a:t>
            </a:fld>
            <a:endParaRPr lang="en-US" dirty="0">
              <a:solidFill>
                <a:schemeClr val="bg1"/>
              </a:solidFill>
            </a:endParaRPr>
          </a:p>
        </p:txBody>
      </p:sp>
    </p:spTree>
    <p:extLst>
      <p:ext uri="{BB962C8B-B14F-4D97-AF65-F5344CB8AC3E}">
        <p14:creationId xmlns:p14="http://schemas.microsoft.com/office/powerpoint/2010/main" val="4803831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09988-9AA9-45B7-8418-5860763DDF78}"/>
              </a:ext>
            </a:extLst>
          </p:cNvPr>
          <p:cNvSpPr>
            <a:spLocks noGrp="1"/>
          </p:cNvSpPr>
          <p:nvPr>
            <p:ph type="title"/>
          </p:nvPr>
        </p:nvSpPr>
        <p:spPr/>
        <p:txBody>
          <a:bodyPr/>
          <a:lstStyle/>
          <a:p>
            <a:r>
              <a:rPr lang="en-US" dirty="0"/>
              <a:t>Distributing Objects into Boxes</a:t>
            </a:r>
            <a:r>
              <a:rPr lang="en-US" sz="1500" dirty="0"/>
              <a:t> 3</a:t>
            </a:r>
            <a:endParaRPr lang="en-IN" dirty="0"/>
          </a:p>
        </p:txBody>
      </p:sp>
      <p:sp>
        <p:nvSpPr>
          <p:cNvPr id="3" name="Content Placeholder 2">
            <a:extLst>
              <a:ext uri="{FF2B5EF4-FFF2-40B4-BE49-F238E27FC236}">
                <a16:creationId xmlns:a16="http://schemas.microsoft.com/office/drawing/2014/main" id="{387931FC-6747-4FA9-9B77-D49021615EE1}"/>
              </a:ext>
            </a:extLst>
          </p:cNvPr>
          <p:cNvSpPr>
            <a:spLocks noGrp="1"/>
          </p:cNvSpPr>
          <p:nvPr>
            <p:ph idx="1"/>
          </p:nvPr>
        </p:nvSpPr>
        <p:spPr>
          <a:xfrm>
            <a:off x="457200" y="1295400"/>
            <a:ext cx="8382000" cy="4572000"/>
          </a:xfrm>
        </p:spPr>
        <p:txBody>
          <a:bodyPr/>
          <a:lstStyle/>
          <a:p>
            <a:pPr>
              <a:spcBef>
                <a:spcPts val="0"/>
              </a:spcBef>
            </a:pPr>
            <a:r>
              <a:rPr lang="en-US" sz="2400" i="1" dirty="0"/>
              <a:t>Distinguishable objects </a:t>
            </a:r>
            <a:r>
              <a:rPr lang="en-US" sz="2400" dirty="0"/>
              <a:t>and </a:t>
            </a:r>
            <a:r>
              <a:rPr lang="en-US" sz="2400" i="1" dirty="0"/>
              <a:t>indistinguishable boxes</a:t>
            </a:r>
            <a:r>
              <a:rPr lang="en-US" sz="2400" dirty="0"/>
              <a:t>.</a:t>
            </a:r>
          </a:p>
          <a:p>
            <a:pPr marL="342000" lvl="1">
              <a:spcBef>
                <a:spcPts val="0"/>
              </a:spcBef>
            </a:pPr>
            <a:r>
              <a:rPr lang="en-US" sz="2200" dirty="0"/>
              <a:t>Example: There are </a:t>
            </a:r>
            <a:r>
              <a:rPr lang="en-US" sz="2200" dirty="0">
                <a:ea typeface="Cambria Math" pitchFamily="18" charset="0"/>
              </a:rPr>
              <a:t>14</a:t>
            </a:r>
            <a:r>
              <a:rPr lang="en-US" sz="2200" dirty="0"/>
              <a:t> ways to put four employees into three indistinguishable offices (</a:t>
            </a:r>
            <a:r>
              <a:rPr lang="en-US" sz="2200" i="1" dirty="0"/>
              <a:t>see Example </a:t>
            </a:r>
            <a:r>
              <a:rPr lang="en-US" sz="2200" dirty="0">
                <a:ea typeface="Cambria Math" pitchFamily="18" charset="0"/>
              </a:rPr>
              <a:t>10</a:t>
            </a:r>
            <a:r>
              <a:rPr lang="en-US" sz="2200" dirty="0"/>
              <a:t>).</a:t>
            </a:r>
          </a:p>
          <a:p>
            <a:pPr marL="342000" lvl="1">
              <a:spcBef>
                <a:spcPts val="0"/>
              </a:spcBef>
            </a:pPr>
            <a:r>
              <a:rPr lang="en-US" sz="2200" dirty="0"/>
              <a:t>There is no simple closed formula for the number of ways to distribute </a:t>
            </a:r>
            <a:r>
              <a:rPr lang="en-US" sz="2200" i="1" dirty="0"/>
              <a:t>n</a:t>
            </a:r>
            <a:r>
              <a:rPr lang="en-US" sz="2200" dirty="0"/>
              <a:t> distinguishable objects into </a:t>
            </a:r>
            <a:r>
              <a:rPr lang="en-US" sz="2200" i="1" dirty="0"/>
              <a:t>j</a:t>
            </a:r>
            <a:r>
              <a:rPr lang="en-US" sz="2200" dirty="0"/>
              <a:t> indistinguishable boxes. </a:t>
            </a:r>
          </a:p>
          <a:p>
            <a:pPr marL="342000" lvl="1">
              <a:spcBef>
                <a:spcPts val="0"/>
              </a:spcBef>
            </a:pPr>
            <a:r>
              <a:rPr lang="en-US" sz="2200" dirty="0"/>
              <a:t>See the text for a formula involving </a:t>
            </a:r>
            <a:r>
              <a:rPr lang="en-US" sz="2200" i="1" dirty="0"/>
              <a:t>Stirling numbers of the second kind</a:t>
            </a:r>
            <a:r>
              <a:rPr lang="en-US" sz="2200" dirty="0"/>
              <a:t>.</a:t>
            </a:r>
          </a:p>
          <a:p>
            <a:pPr>
              <a:spcBef>
                <a:spcPts val="0"/>
              </a:spcBef>
              <a:spcAft>
                <a:spcPts val="400"/>
              </a:spcAft>
            </a:pPr>
            <a:r>
              <a:rPr lang="en-US" sz="2400" i="1" dirty="0"/>
              <a:t>Indistinguishable objects </a:t>
            </a:r>
            <a:r>
              <a:rPr lang="en-US" sz="2400" dirty="0"/>
              <a:t>and </a:t>
            </a:r>
            <a:r>
              <a:rPr lang="en-US" sz="2400" i="1" dirty="0"/>
              <a:t>indistinguishable boxes</a:t>
            </a:r>
            <a:r>
              <a:rPr lang="en-US" sz="2400" dirty="0"/>
              <a:t>.</a:t>
            </a:r>
          </a:p>
          <a:p>
            <a:pPr marL="342000" lvl="1">
              <a:spcBef>
                <a:spcPts val="0"/>
              </a:spcBef>
            </a:pPr>
            <a:r>
              <a:rPr lang="en-US" sz="2200" dirty="0"/>
              <a:t>Example: There are </a:t>
            </a:r>
            <a:r>
              <a:rPr lang="en-US" sz="2200" dirty="0">
                <a:ea typeface="Cambria Math" pitchFamily="18" charset="0"/>
              </a:rPr>
              <a:t>9</a:t>
            </a:r>
            <a:r>
              <a:rPr lang="en-US" sz="2200" dirty="0"/>
              <a:t>  ways to pack six copies of the same book into four identical boxes (</a:t>
            </a:r>
            <a:r>
              <a:rPr lang="en-US" sz="2200" i="1" dirty="0"/>
              <a:t>see Example </a:t>
            </a:r>
            <a:r>
              <a:rPr lang="en-US" sz="2200" dirty="0">
                <a:ea typeface="Cambria Math" pitchFamily="18" charset="0"/>
              </a:rPr>
              <a:t>11</a:t>
            </a:r>
            <a:r>
              <a:rPr lang="en-US" sz="2200" dirty="0"/>
              <a:t>).</a:t>
            </a:r>
          </a:p>
          <a:p>
            <a:pPr marL="342000" lvl="1">
              <a:spcBef>
                <a:spcPts val="0"/>
              </a:spcBef>
            </a:pPr>
            <a:r>
              <a:rPr lang="en-US" sz="2200" dirty="0"/>
              <a:t>The number of ways of distributing </a:t>
            </a:r>
            <a:r>
              <a:rPr lang="en-US" sz="2200" i="1" dirty="0"/>
              <a:t>n</a:t>
            </a:r>
            <a:r>
              <a:rPr lang="en-US" sz="2200" dirty="0"/>
              <a:t> indistinguishable objects into </a:t>
            </a:r>
            <a:r>
              <a:rPr lang="en-US" sz="2200" i="1" dirty="0"/>
              <a:t>k </a:t>
            </a:r>
            <a:r>
              <a:rPr lang="en-US" sz="2200" dirty="0"/>
              <a:t>indistinguishable boxes equals</a:t>
            </a:r>
            <a:endParaRPr lang="en-IN" dirty="0"/>
          </a:p>
        </p:txBody>
      </p:sp>
      <p:graphicFrame>
        <p:nvGraphicFramePr>
          <p:cNvPr id="11" name="Object 10">
            <a:extLst>
              <a:ext uri="{FF2B5EF4-FFF2-40B4-BE49-F238E27FC236}">
                <a16:creationId xmlns:a16="http://schemas.microsoft.com/office/drawing/2014/main" id="{7F16E7CB-2497-441A-82A8-92E96622C05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55746056"/>
              </p:ext>
            </p:extLst>
          </p:nvPr>
        </p:nvGraphicFramePr>
        <p:xfrm>
          <a:off x="4343400" y="5498171"/>
          <a:ext cx="647700" cy="417871"/>
        </p:xfrm>
        <a:graphic>
          <a:graphicData uri="http://schemas.openxmlformats.org/presentationml/2006/ole">
            <mc:AlternateContent xmlns:mc="http://schemas.openxmlformats.org/markup-compatibility/2006">
              <mc:Choice xmlns:v="urn:schemas-microsoft-com:vml" Requires="v">
                <p:oleObj name="Equation" r:id="rId2" imgW="393480" imgH="253800" progId="Equation.DSMT4">
                  <p:embed/>
                </p:oleObj>
              </mc:Choice>
              <mc:Fallback>
                <p:oleObj name="Equation" r:id="rId2" imgW="393480" imgH="253800" progId="Equation.DSMT4">
                  <p:embed/>
                  <p:pic>
                    <p:nvPicPr>
                      <p:cNvPr id="5" name="Object 4">
                        <a:extLst>
                          <a:ext uri="{FF2B5EF4-FFF2-40B4-BE49-F238E27FC236}">
                            <a16:creationId xmlns:a16="http://schemas.microsoft.com/office/drawing/2014/main" id="{45A1480F-EAE5-4FB2-B207-FC8F9A586BA2}"/>
                          </a:ext>
                        </a:extLst>
                      </p:cNvPr>
                      <p:cNvPicPr/>
                      <p:nvPr/>
                    </p:nvPicPr>
                    <p:blipFill>
                      <a:blip r:embed="rId3"/>
                      <a:stretch>
                        <a:fillRect/>
                      </a:stretch>
                    </p:blipFill>
                    <p:spPr>
                      <a:xfrm>
                        <a:off x="4343400" y="5498171"/>
                        <a:ext cx="647700" cy="417871"/>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EAB5F6DC-DE27-4973-B369-B2A8392C0335}"/>
              </a:ext>
            </a:extLst>
          </p:cNvPr>
          <p:cNvSpPr>
            <a:spLocks noGrp="1"/>
          </p:cNvSpPr>
          <p:nvPr>
            <p:ph idx="13"/>
          </p:nvPr>
        </p:nvSpPr>
        <p:spPr>
          <a:xfrm>
            <a:off x="4876800" y="5487030"/>
            <a:ext cx="4343400" cy="318856"/>
          </a:xfrm>
        </p:spPr>
        <p:txBody>
          <a:bodyPr/>
          <a:lstStyle/>
          <a:p>
            <a:r>
              <a:rPr lang="en-US" sz="2200" dirty="0"/>
              <a:t>, the number of ways to write </a:t>
            </a:r>
            <a:r>
              <a:rPr lang="en-US" sz="2200" i="1" dirty="0"/>
              <a:t>n </a:t>
            </a:r>
            <a:r>
              <a:rPr lang="en-US" sz="2200" dirty="0"/>
              <a:t>as</a:t>
            </a:r>
            <a:endParaRPr lang="en-IN" sz="2200" dirty="0"/>
          </a:p>
        </p:txBody>
      </p:sp>
      <p:sp>
        <p:nvSpPr>
          <p:cNvPr id="5" name="Content Placeholder 4">
            <a:extLst>
              <a:ext uri="{FF2B5EF4-FFF2-40B4-BE49-F238E27FC236}">
                <a16:creationId xmlns:a16="http://schemas.microsoft.com/office/drawing/2014/main" id="{A8991D1A-36B4-4429-9AA2-359CE1133C81}"/>
              </a:ext>
            </a:extLst>
          </p:cNvPr>
          <p:cNvSpPr>
            <a:spLocks noGrp="1"/>
          </p:cNvSpPr>
          <p:nvPr>
            <p:ph idx="14"/>
          </p:nvPr>
        </p:nvSpPr>
        <p:spPr>
          <a:xfrm>
            <a:off x="800101" y="5791200"/>
            <a:ext cx="6934200" cy="457200"/>
          </a:xfrm>
        </p:spPr>
        <p:txBody>
          <a:bodyPr/>
          <a:lstStyle/>
          <a:p>
            <a:r>
              <a:rPr lang="en-US" sz="2200" dirty="0"/>
              <a:t>the sum of at most </a:t>
            </a:r>
            <a:r>
              <a:rPr lang="en-US" sz="2200" i="1" dirty="0"/>
              <a:t>k </a:t>
            </a:r>
            <a:r>
              <a:rPr lang="en-US" sz="2200" dirty="0"/>
              <a:t>positive integers in increasing order.</a:t>
            </a:r>
            <a:endParaRPr lang="en-IN" sz="2200" dirty="0"/>
          </a:p>
        </p:txBody>
      </p:sp>
      <p:sp>
        <p:nvSpPr>
          <p:cNvPr id="6" name="Content Placeholder 5">
            <a:extLst>
              <a:ext uri="{FF2B5EF4-FFF2-40B4-BE49-F238E27FC236}">
                <a16:creationId xmlns:a16="http://schemas.microsoft.com/office/drawing/2014/main" id="{4C661837-437F-4D75-8048-4D077D57CF46}"/>
              </a:ext>
            </a:extLst>
          </p:cNvPr>
          <p:cNvSpPr>
            <a:spLocks noGrp="1"/>
          </p:cNvSpPr>
          <p:nvPr>
            <p:ph idx="15"/>
          </p:nvPr>
        </p:nvSpPr>
        <p:spPr>
          <a:xfrm>
            <a:off x="457200" y="6210892"/>
            <a:ext cx="8229600" cy="388028"/>
          </a:xfrm>
        </p:spPr>
        <p:txBody>
          <a:bodyPr/>
          <a:lstStyle/>
          <a:p>
            <a:pPr marL="342900" indent="-342900">
              <a:buClr>
                <a:srgbClr val="04617B"/>
              </a:buClr>
              <a:buFont typeface="Arial" panose="020B0604020202020204" pitchFamily="34" charset="0"/>
              <a:buChar char="•"/>
            </a:pPr>
            <a:r>
              <a:rPr lang="en-US" sz="2200" dirty="0"/>
              <a:t>No simple closed formula exists for this number.</a:t>
            </a:r>
          </a:p>
        </p:txBody>
      </p:sp>
      <p:sp>
        <p:nvSpPr>
          <p:cNvPr id="9" name="Slide Number Placeholder 5">
            <a:extLst>
              <a:ext uri="{FF2B5EF4-FFF2-40B4-BE49-F238E27FC236}">
                <a16:creationId xmlns:a16="http://schemas.microsoft.com/office/drawing/2014/main" id="{58625BB8-D213-46C1-84DB-E777288AE37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64</a:t>
            </a:fld>
            <a:endParaRPr lang="en-US" dirty="0">
              <a:solidFill>
                <a:schemeClr val="bg1"/>
              </a:solidFill>
            </a:endParaRPr>
          </a:p>
        </p:txBody>
      </p:sp>
    </p:spTree>
    <p:extLst>
      <p:ext uri="{BB962C8B-B14F-4D97-AF65-F5344CB8AC3E}">
        <p14:creationId xmlns:p14="http://schemas.microsoft.com/office/powerpoint/2010/main" val="11368854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3291D5D-1D63-4F35-A360-AD001756BE72}"/>
              </a:ext>
            </a:extLst>
          </p:cNvPr>
          <p:cNvSpPr>
            <a:spLocks noGrp="1"/>
          </p:cNvSpPr>
          <p:nvPr>
            <p:ph type="title"/>
          </p:nvPr>
        </p:nvSpPr>
        <p:spPr/>
        <p:txBody>
          <a:bodyPr/>
          <a:lstStyle/>
          <a:p>
            <a:r>
              <a:rPr lang="en-US" dirty="0"/>
              <a:t>End of Main Content</a:t>
            </a:r>
          </a:p>
        </p:txBody>
      </p:sp>
      <p:sp>
        <p:nvSpPr>
          <p:cNvPr id="4" name="Text Placeholder 2">
            <a:extLst>
              <a:ext uri="{FF2B5EF4-FFF2-40B4-BE49-F238E27FC236}">
                <a16:creationId xmlns:a16="http://schemas.microsoft.com/office/drawing/2014/main" id="{1C413F83-E8EF-424B-99EB-16E838313408}"/>
              </a:ext>
            </a:extLst>
          </p:cNvPr>
          <p:cNvSpPr txBox="1">
            <a:spLocks/>
          </p:cNvSpPr>
          <p:nvPr/>
        </p:nvSpPr>
        <p:spPr>
          <a:xfrm>
            <a:off x="3464" y="6248400"/>
            <a:ext cx="9144000" cy="502920"/>
          </a:xfrm>
          <a:prstGeom prst="rect">
            <a:avLst/>
          </a:prstGeom>
        </p:spPr>
        <p:txBody>
          <a:bodyPr anchor="ctr"/>
          <a:lstStyle>
            <a:lvl1pPr marL="0" indent="0" algn="ctr" defTabSz="457200" rtl="0" eaLnBrk="1" latinLnBrk="0" hangingPunct="1">
              <a:spcBef>
                <a:spcPct val="20000"/>
              </a:spcBef>
              <a:buFont typeface="Arial"/>
              <a:buNone/>
              <a:defRPr sz="800" kern="1200">
                <a:solidFill>
                  <a:schemeClr val="bg1"/>
                </a:solidFill>
                <a:latin typeface="+mn-lt"/>
                <a:ea typeface="+mn-ea"/>
                <a:cs typeface="+mn-cs"/>
              </a:defRPr>
            </a:lvl1pPr>
            <a:lvl2pPr marL="742950" indent="-285750" algn="ctr"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ctr"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ctr"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ctr"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42440758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A52C1-BF0E-4C10-A0B7-290BEB1F0C09}"/>
              </a:ext>
            </a:extLst>
          </p:cNvPr>
          <p:cNvSpPr>
            <a:spLocks noGrp="1"/>
          </p:cNvSpPr>
          <p:nvPr>
            <p:ph type="title"/>
          </p:nvPr>
        </p:nvSpPr>
        <p:spPr/>
        <p:txBody>
          <a:bodyPr/>
          <a:lstStyle/>
          <a:p>
            <a:r>
              <a:rPr lang="en-US" sz="6000" b="1"/>
              <a:t>Accessibility Content: </a:t>
            </a:r>
            <a:br>
              <a:rPr lang="en-US" sz="6000" b="1"/>
            </a:br>
            <a:r>
              <a:rPr lang="en-US" sz="6000" b="1"/>
              <a:t>Text Alternatives for Images</a:t>
            </a:r>
            <a:endParaRPr lang="en-US" dirty="0"/>
          </a:p>
        </p:txBody>
      </p:sp>
      <p:sp>
        <p:nvSpPr>
          <p:cNvPr id="3" name="Slide Number Placeholder 5">
            <a:extLst>
              <a:ext uri="{FF2B5EF4-FFF2-40B4-BE49-F238E27FC236}">
                <a16:creationId xmlns:a16="http://schemas.microsoft.com/office/drawing/2014/main" id="{BDB6828C-A4E4-44E4-AB73-782A936B251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66</a:t>
            </a:fld>
            <a:endParaRPr lang="en-US" dirty="0">
              <a:solidFill>
                <a:schemeClr val="bg1"/>
              </a:solidFill>
            </a:endParaRPr>
          </a:p>
        </p:txBody>
      </p:sp>
    </p:spTree>
    <p:extLst>
      <p:ext uri="{BB962C8B-B14F-4D97-AF65-F5344CB8AC3E}">
        <p14:creationId xmlns:p14="http://schemas.microsoft.com/office/powerpoint/2010/main" val="21015570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27A3A-4540-4AE1-98FE-4FFCD3CBAFA5}"/>
              </a:ext>
            </a:extLst>
          </p:cNvPr>
          <p:cNvSpPr>
            <a:spLocks noGrp="1"/>
          </p:cNvSpPr>
          <p:nvPr>
            <p:ph type="title"/>
          </p:nvPr>
        </p:nvSpPr>
        <p:spPr/>
        <p:txBody>
          <a:bodyPr/>
          <a:lstStyle/>
          <a:p>
            <a:r>
              <a:rPr lang="en-US" sz="3600" dirty="0"/>
              <a:t>The Product Rule </a:t>
            </a:r>
            <a:r>
              <a:rPr lang="en-US" dirty="0"/>
              <a:t>– Text Alternative</a:t>
            </a:r>
          </a:p>
        </p:txBody>
      </p:sp>
      <p:sp>
        <p:nvSpPr>
          <p:cNvPr id="3" name="Text Placeholder 2">
            <a:extLst>
              <a:ext uri="{FF2B5EF4-FFF2-40B4-BE49-F238E27FC236}">
                <a16:creationId xmlns:a16="http://schemas.microsoft.com/office/drawing/2014/main" id="{45EA704E-A3D6-4394-8183-06231CC8BD9C}"/>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9DB78091-3EBC-4717-BA1F-D57F6B7634F1}"/>
              </a:ext>
            </a:extLst>
          </p:cNvPr>
          <p:cNvSpPr>
            <a:spLocks noGrp="1"/>
          </p:cNvSpPr>
          <p:nvPr>
            <p:ph sz="quarter" idx="14"/>
          </p:nvPr>
        </p:nvSpPr>
        <p:spPr/>
        <p:txBody>
          <a:bodyPr/>
          <a:lstStyle/>
          <a:p>
            <a:r>
              <a:rPr lang="en-US" sz="2400" dirty="0"/>
              <a:t>There are 6 gaps, 3 for letters and 3 for digits. There is a curly bracket under the gaps for letters showing that there are 26 choices for each letter. Also, there is a curly bracket under the gaps for digits showing that there are 10 choices for each digit.</a:t>
            </a:r>
          </a:p>
        </p:txBody>
      </p:sp>
      <p:sp>
        <p:nvSpPr>
          <p:cNvPr id="5" name="Text Placeholder 4">
            <a:extLst>
              <a:ext uri="{FF2B5EF4-FFF2-40B4-BE49-F238E27FC236}">
                <a16:creationId xmlns:a16="http://schemas.microsoft.com/office/drawing/2014/main" id="{EEEFF03D-E460-41D3-B6FF-14BB68CB2096}"/>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7B79386F-EB90-4A96-9F30-3160C736A39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67</a:t>
            </a:fld>
            <a:endParaRPr lang="en-US" dirty="0">
              <a:solidFill>
                <a:schemeClr val="bg1"/>
              </a:solidFill>
            </a:endParaRPr>
          </a:p>
        </p:txBody>
      </p:sp>
    </p:spTree>
    <p:extLst>
      <p:ext uri="{BB962C8B-B14F-4D97-AF65-F5344CB8AC3E}">
        <p14:creationId xmlns:p14="http://schemas.microsoft.com/office/powerpoint/2010/main" val="27840903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27A3A-4540-4AE1-98FE-4FFCD3CBAFA5}"/>
              </a:ext>
            </a:extLst>
          </p:cNvPr>
          <p:cNvSpPr>
            <a:spLocks noGrp="1"/>
          </p:cNvSpPr>
          <p:nvPr>
            <p:ph type="title"/>
          </p:nvPr>
        </p:nvSpPr>
        <p:spPr/>
        <p:txBody>
          <a:bodyPr/>
          <a:lstStyle/>
          <a:p>
            <a:r>
              <a:rPr lang="en-US" sz="3600" dirty="0"/>
              <a:t>Internet Addresses </a:t>
            </a:r>
            <a:r>
              <a:rPr lang="en-US" dirty="0"/>
              <a:t>– Text Alternative</a:t>
            </a:r>
          </a:p>
        </p:txBody>
      </p:sp>
      <p:sp>
        <p:nvSpPr>
          <p:cNvPr id="3" name="Text Placeholder 2">
            <a:extLst>
              <a:ext uri="{FF2B5EF4-FFF2-40B4-BE49-F238E27FC236}">
                <a16:creationId xmlns:a16="http://schemas.microsoft.com/office/drawing/2014/main" id="{45EA704E-A3D6-4394-8183-06231CC8BD9C}"/>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9DB78091-3EBC-4717-BA1F-D57F6B7634F1}"/>
              </a:ext>
            </a:extLst>
          </p:cNvPr>
          <p:cNvSpPr>
            <a:spLocks noGrp="1"/>
          </p:cNvSpPr>
          <p:nvPr>
            <p:ph sz="quarter" idx="14"/>
          </p:nvPr>
        </p:nvSpPr>
        <p:spPr/>
        <p:txBody>
          <a:bodyPr/>
          <a:lstStyle/>
          <a:p>
            <a:r>
              <a:rPr lang="en-US" b="0" i="0" u="none" strike="noStrike" dirty="0">
                <a:effectLst/>
                <a:latin typeface="Calibri (Body)"/>
              </a:rPr>
              <a:t>There is a table consisting of 32 columns and 5 rows. The columns are numbered from 0 to 31, and they represent a bit number. The rows are Class A, Class B, Class C, Class D, and Class E. Bit 0 in Class A is 0. Bits 1 through 7 are labeled net ID. Bits 8 through 31 are labeled host ID. Bit 0 in Class B is 1, bit 1 is 0. Bits 2 through 15 are labeled net ID. Bits 16 through 31 are labeled host ID. Bits 0 and 1 in Class C are 1, bit 2 is 0, bits 3 through 23 are labeled net ID. Bits 24 through 31 are labeled host ID. Bits 0, 1, and 2 in Class D are 1, bit 3 is 0. Bits 4 through 31 are labeled Multicast Address. Bits 0, 1, 2, and 3 in Class E are 1. Bit 4 is 0. Bits 5 through 31 are labeled Address.</a:t>
            </a:r>
            <a:endParaRPr lang="en-US" sz="3200" dirty="0">
              <a:latin typeface="Calibri (Body)"/>
            </a:endParaRPr>
          </a:p>
        </p:txBody>
      </p:sp>
      <p:sp>
        <p:nvSpPr>
          <p:cNvPr id="5" name="Text Placeholder 4">
            <a:extLst>
              <a:ext uri="{FF2B5EF4-FFF2-40B4-BE49-F238E27FC236}">
                <a16:creationId xmlns:a16="http://schemas.microsoft.com/office/drawing/2014/main" id="{EEEFF03D-E460-41D3-B6FF-14BB68CB2096}"/>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86B49013-5618-4C5A-96C5-71A034FA84E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68</a:t>
            </a:fld>
            <a:endParaRPr lang="en-US" dirty="0">
              <a:solidFill>
                <a:schemeClr val="bg1"/>
              </a:solidFill>
            </a:endParaRPr>
          </a:p>
        </p:txBody>
      </p:sp>
    </p:spTree>
    <p:extLst>
      <p:ext uri="{BB962C8B-B14F-4D97-AF65-F5344CB8AC3E}">
        <p14:creationId xmlns:p14="http://schemas.microsoft.com/office/powerpoint/2010/main" val="1876998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27A3A-4540-4AE1-98FE-4FFCD3CBAFA5}"/>
              </a:ext>
            </a:extLst>
          </p:cNvPr>
          <p:cNvSpPr>
            <a:spLocks noGrp="1"/>
          </p:cNvSpPr>
          <p:nvPr>
            <p:ph type="title"/>
          </p:nvPr>
        </p:nvSpPr>
        <p:spPr/>
        <p:txBody>
          <a:bodyPr/>
          <a:lstStyle/>
          <a:p>
            <a:r>
              <a:rPr lang="en-US" sz="3600" dirty="0"/>
              <a:t>Counting Bit Strings </a:t>
            </a:r>
            <a:r>
              <a:rPr lang="en-US" dirty="0"/>
              <a:t>– Text Alternative</a:t>
            </a:r>
          </a:p>
        </p:txBody>
      </p:sp>
      <p:sp>
        <p:nvSpPr>
          <p:cNvPr id="3" name="Text Placeholder 2">
            <a:extLst>
              <a:ext uri="{FF2B5EF4-FFF2-40B4-BE49-F238E27FC236}">
                <a16:creationId xmlns:a16="http://schemas.microsoft.com/office/drawing/2014/main" id="{45EA704E-A3D6-4394-8183-06231CC8BD9C}"/>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9DB78091-3EBC-4717-BA1F-D57F6B7634F1}"/>
              </a:ext>
            </a:extLst>
          </p:cNvPr>
          <p:cNvSpPr>
            <a:spLocks noGrp="1"/>
          </p:cNvSpPr>
          <p:nvPr>
            <p:ph sz="quarter" idx="14"/>
          </p:nvPr>
        </p:nvSpPr>
        <p:spPr/>
        <p:txBody>
          <a:bodyPr/>
          <a:lstStyle/>
          <a:p>
            <a:r>
              <a:rPr lang="en-US" sz="2400" dirty="0"/>
              <a:t>There are three lines of 8 gaps each. In the first line, the first gap is 1, and there is a curly bracket under other gaps showing that there are 2 to the seventh power equal to 128 ways to place 0 and 1 on the remaining 7 gaps. The two last gaps of the second line are 0, and there is a curly bracket under other gaps showing that there are 2 to the sixth power equal to 64 ways to place 0 and 1 on the remaining 6 gaps. The first gap of the third line is 1, two last gaps are 0. Also, there is a curly bracket under other gaps showing that there are 2 to the fifth power equal to 32 ways to place 0 and 1 on the remaining 5 gaps.</a:t>
            </a:r>
          </a:p>
        </p:txBody>
      </p:sp>
      <p:sp>
        <p:nvSpPr>
          <p:cNvPr id="5" name="Text Placeholder 4">
            <a:extLst>
              <a:ext uri="{FF2B5EF4-FFF2-40B4-BE49-F238E27FC236}">
                <a16:creationId xmlns:a16="http://schemas.microsoft.com/office/drawing/2014/main" id="{EEEFF03D-E460-41D3-B6FF-14BB68CB2096}"/>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49511D7C-8C10-4355-B005-BB232F13340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69</a:t>
            </a:fld>
            <a:endParaRPr lang="en-US" dirty="0">
              <a:solidFill>
                <a:schemeClr val="bg1"/>
              </a:solidFill>
            </a:endParaRPr>
          </a:p>
        </p:txBody>
      </p:sp>
    </p:spTree>
    <p:extLst>
      <p:ext uri="{BB962C8B-B14F-4D97-AF65-F5344CB8AC3E}">
        <p14:creationId xmlns:p14="http://schemas.microsoft.com/office/powerpoint/2010/main" val="1274321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07C5-3D12-4E57-93B1-EF0B9CC80131}"/>
              </a:ext>
            </a:extLst>
          </p:cNvPr>
          <p:cNvSpPr>
            <a:spLocks noGrp="1"/>
          </p:cNvSpPr>
          <p:nvPr>
            <p:ph type="title"/>
          </p:nvPr>
        </p:nvSpPr>
        <p:spPr/>
        <p:txBody>
          <a:bodyPr/>
          <a:lstStyle/>
          <a:p>
            <a:r>
              <a:rPr lang="en-US" dirty="0"/>
              <a:t>Counting Functions</a:t>
            </a:r>
            <a:endParaRPr lang="en-IN" dirty="0"/>
          </a:p>
        </p:txBody>
      </p:sp>
      <p:sp>
        <p:nvSpPr>
          <p:cNvPr id="3" name="Content Placeholder 2">
            <a:extLst>
              <a:ext uri="{FF2B5EF4-FFF2-40B4-BE49-F238E27FC236}">
                <a16:creationId xmlns:a16="http://schemas.microsoft.com/office/drawing/2014/main" id="{145769E9-7753-4F19-9645-D38E54B00993}"/>
              </a:ext>
            </a:extLst>
          </p:cNvPr>
          <p:cNvSpPr>
            <a:spLocks noGrp="1"/>
          </p:cNvSpPr>
          <p:nvPr>
            <p:ph idx="1"/>
          </p:nvPr>
        </p:nvSpPr>
        <p:spPr>
          <a:xfrm>
            <a:off x="457200" y="1366886"/>
            <a:ext cx="8458200" cy="1985914"/>
          </a:xfrm>
        </p:spPr>
        <p:txBody>
          <a:bodyPr/>
          <a:lstStyle/>
          <a:p>
            <a:r>
              <a:rPr lang="en-US" b="1" dirty="0"/>
              <a:t>Counting Functions</a:t>
            </a:r>
            <a:r>
              <a:rPr lang="en-US" dirty="0"/>
              <a:t>: How many functions are there from a set</a:t>
            </a:r>
            <a:br>
              <a:rPr lang="en-US" dirty="0"/>
            </a:br>
            <a:r>
              <a:rPr lang="en-US" dirty="0"/>
              <a:t>with </a:t>
            </a:r>
            <a:r>
              <a:rPr lang="en-US" i="1" dirty="0"/>
              <a:t>m</a:t>
            </a:r>
            <a:r>
              <a:rPr lang="en-US" dirty="0"/>
              <a:t> elements to a set with </a:t>
            </a:r>
            <a:r>
              <a:rPr lang="en-US" i="1" dirty="0"/>
              <a:t>n</a:t>
            </a:r>
            <a:r>
              <a:rPr lang="en-US" dirty="0"/>
              <a:t> elements?</a:t>
            </a:r>
            <a:br>
              <a:rPr lang="en-US" dirty="0"/>
            </a:br>
            <a:r>
              <a:rPr lang="en-US" b="1" dirty="0"/>
              <a:t>Solution</a:t>
            </a:r>
            <a:r>
              <a:rPr lang="en-US" dirty="0"/>
              <a:t>:  Since a function represents a choice of one of the </a:t>
            </a:r>
            <a:r>
              <a:rPr lang="en-US" i="1" dirty="0"/>
              <a:t>n</a:t>
            </a:r>
            <a:r>
              <a:rPr lang="en-US" dirty="0"/>
              <a:t> elements of the codomain for each of the </a:t>
            </a:r>
            <a:r>
              <a:rPr lang="en-US" i="1" dirty="0"/>
              <a:t>m</a:t>
            </a:r>
            <a:r>
              <a:rPr lang="en-US" dirty="0"/>
              <a:t> elements in the domain, the product rule tells us that there are</a:t>
            </a:r>
            <a:endParaRPr lang="en-IN" dirty="0"/>
          </a:p>
        </p:txBody>
      </p:sp>
      <p:graphicFrame>
        <p:nvGraphicFramePr>
          <p:cNvPr id="27" name="Object 26">
            <a:extLst>
              <a:ext uri="{FF2B5EF4-FFF2-40B4-BE49-F238E27FC236}">
                <a16:creationId xmlns:a16="http://schemas.microsoft.com/office/drawing/2014/main" id="{4BABB278-D95B-475D-83ED-FB06D9D950B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7301909"/>
              </p:ext>
            </p:extLst>
          </p:nvPr>
        </p:nvGraphicFramePr>
        <p:xfrm>
          <a:off x="6400800" y="2797175"/>
          <a:ext cx="1981200" cy="522817"/>
        </p:xfrm>
        <a:graphic>
          <a:graphicData uri="http://schemas.openxmlformats.org/presentationml/2006/ole">
            <mc:AlternateContent xmlns:mc="http://schemas.openxmlformats.org/markup-compatibility/2006">
              <mc:Choice xmlns:v="urn:schemas-microsoft-com:vml" Requires="v">
                <p:oleObj name="Equation" r:id="rId2" imgW="914400" imgH="241200" progId="Equation.DSMT4">
                  <p:embed/>
                </p:oleObj>
              </mc:Choice>
              <mc:Fallback>
                <p:oleObj name="Equation" r:id="rId2" imgW="914400" imgH="241200" progId="Equation.DSMT4">
                  <p:embed/>
                  <p:pic>
                    <p:nvPicPr>
                      <p:cNvPr id="5" name="Object 4">
                        <a:extLst>
                          <a:ext uri="{FF2B5EF4-FFF2-40B4-BE49-F238E27FC236}">
                            <a16:creationId xmlns:a16="http://schemas.microsoft.com/office/drawing/2014/main" id="{AFA4B5F2-D5F8-44A9-A2E1-D9B49673CD0A}"/>
                          </a:ext>
                        </a:extLst>
                      </p:cNvPr>
                      <p:cNvPicPr/>
                      <p:nvPr/>
                    </p:nvPicPr>
                    <p:blipFill>
                      <a:blip r:embed="rId3"/>
                      <a:stretch>
                        <a:fillRect/>
                      </a:stretch>
                    </p:blipFill>
                    <p:spPr>
                      <a:xfrm>
                        <a:off x="6400800" y="2797175"/>
                        <a:ext cx="1981200" cy="522817"/>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4F4C597C-6084-4306-A28F-B5F4B27F076C}"/>
              </a:ext>
            </a:extLst>
          </p:cNvPr>
          <p:cNvSpPr>
            <a:spLocks noGrp="1"/>
          </p:cNvSpPr>
          <p:nvPr>
            <p:ph idx="10"/>
          </p:nvPr>
        </p:nvSpPr>
        <p:spPr>
          <a:xfrm>
            <a:off x="457200" y="3200400"/>
            <a:ext cx="2133600" cy="524608"/>
          </a:xfrm>
        </p:spPr>
        <p:txBody>
          <a:bodyPr/>
          <a:lstStyle/>
          <a:p>
            <a:r>
              <a:rPr lang="en-US" dirty="0"/>
              <a:t>such functions.</a:t>
            </a:r>
          </a:p>
        </p:txBody>
      </p:sp>
      <p:sp>
        <p:nvSpPr>
          <p:cNvPr id="5" name="Content Placeholder 4">
            <a:extLst>
              <a:ext uri="{FF2B5EF4-FFF2-40B4-BE49-F238E27FC236}">
                <a16:creationId xmlns:a16="http://schemas.microsoft.com/office/drawing/2014/main" id="{1A7731A8-9D62-41AB-AFEF-D610358BBBF6}"/>
              </a:ext>
            </a:extLst>
          </p:cNvPr>
          <p:cNvSpPr>
            <a:spLocks noGrp="1"/>
          </p:cNvSpPr>
          <p:nvPr>
            <p:ph idx="11"/>
          </p:nvPr>
        </p:nvSpPr>
        <p:spPr>
          <a:xfrm>
            <a:off x="470146" y="3810000"/>
            <a:ext cx="8203707" cy="1741770"/>
          </a:xfrm>
        </p:spPr>
        <p:txBody>
          <a:bodyPr/>
          <a:lstStyle/>
          <a:p>
            <a:r>
              <a:rPr lang="en-US" b="1" dirty="0"/>
              <a:t>Counting One-to-One Functions</a:t>
            </a:r>
            <a:r>
              <a:rPr lang="en-US" dirty="0"/>
              <a:t>: How many one-to-one</a:t>
            </a:r>
            <a:br>
              <a:rPr lang="en-US" dirty="0"/>
            </a:br>
            <a:r>
              <a:rPr lang="en-US" dirty="0"/>
              <a:t>functions are there from a set with </a:t>
            </a:r>
            <a:r>
              <a:rPr lang="en-US" i="1" dirty="0"/>
              <a:t>m</a:t>
            </a:r>
            <a:r>
              <a:rPr lang="en-US" dirty="0"/>
              <a:t> elements to one with </a:t>
            </a:r>
            <a:r>
              <a:rPr lang="en-US" i="1" dirty="0"/>
              <a:t>n</a:t>
            </a:r>
            <a:r>
              <a:rPr lang="en-US" dirty="0"/>
              <a:t> elements?</a:t>
            </a:r>
            <a:br>
              <a:rPr lang="en-US" dirty="0"/>
            </a:br>
            <a:r>
              <a:rPr lang="en-US" b="1" dirty="0"/>
              <a:t>Solution</a:t>
            </a:r>
            <a:r>
              <a:rPr lang="en-US" dirty="0"/>
              <a:t>: Suppose the elements in the domain are</a:t>
            </a:r>
            <a:endParaRPr lang="en-IN" dirty="0"/>
          </a:p>
        </p:txBody>
      </p:sp>
      <p:graphicFrame>
        <p:nvGraphicFramePr>
          <p:cNvPr id="30" name="Object 29">
            <a:extLst>
              <a:ext uri="{FF2B5EF4-FFF2-40B4-BE49-F238E27FC236}">
                <a16:creationId xmlns:a16="http://schemas.microsoft.com/office/drawing/2014/main" id="{11AA8C5C-635D-4D5B-BB69-DACB9ABDD20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53390963"/>
              </p:ext>
            </p:extLst>
          </p:nvPr>
        </p:nvGraphicFramePr>
        <p:xfrm>
          <a:off x="501282" y="5248232"/>
          <a:ext cx="1632318" cy="497996"/>
        </p:xfrm>
        <a:graphic>
          <a:graphicData uri="http://schemas.openxmlformats.org/presentationml/2006/ole">
            <mc:AlternateContent xmlns:mc="http://schemas.openxmlformats.org/markup-compatibility/2006">
              <mc:Choice xmlns:v="urn:schemas-microsoft-com:vml" Requires="v">
                <p:oleObj name="Equation" r:id="rId4" imgW="749160" imgH="228600" progId="Equation.DSMT4">
                  <p:embed/>
                </p:oleObj>
              </mc:Choice>
              <mc:Fallback>
                <p:oleObj name="Equation" r:id="rId4" imgW="749160" imgH="228600" progId="Equation.DSMT4">
                  <p:embed/>
                  <p:pic>
                    <p:nvPicPr>
                      <p:cNvPr id="5" name="Object 4">
                        <a:extLst>
                          <a:ext uri="{FF2B5EF4-FFF2-40B4-BE49-F238E27FC236}">
                            <a16:creationId xmlns:a16="http://schemas.microsoft.com/office/drawing/2014/main" id="{C92A1147-0FC6-4F59-BD87-1DE69728BA31}"/>
                          </a:ext>
                        </a:extLst>
                      </p:cNvPr>
                      <p:cNvPicPr/>
                      <p:nvPr/>
                    </p:nvPicPr>
                    <p:blipFill>
                      <a:blip r:embed="rId5"/>
                      <a:stretch>
                        <a:fillRect/>
                      </a:stretch>
                    </p:blipFill>
                    <p:spPr>
                      <a:xfrm>
                        <a:off x="501282" y="5248232"/>
                        <a:ext cx="1632318" cy="497996"/>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D4945E63-A8C4-40E9-B0EC-4AD0CAC117EB}"/>
              </a:ext>
            </a:extLst>
          </p:cNvPr>
          <p:cNvSpPr>
            <a:spLocks noGrp="1"/>
          </p:cNvSpPr>
          <p:nvPr>
            <p:ph idx="12"/>
          </p:nvPr>
        </p:nvSpPr>
        <p:spPr>
          <a:xfrm>
            <a:off x="2014622" y="5264099"/>
            <a:ext cx="5410201" cy="524608"/>
          </a:xfrm>
        </p:spPr>
        <p:txBody>
          <a:bodyPr/>
          <a:lstStyle/>
          <a:p>
            <a:r>
              <a:rPr lang="en-US" dirty="0"/>
              <a:t>There are </a:t>
            </a:r>
            <a:r>
              <a:rPr lang="en-US" i="1" dirty="0"/>
              <a:t>n</a:t>
            </a:r>
            <a:r>
              <a:rPr lang="en-US" dirty="0"/>
              <a:t> ways to choose the value of</a:t>
            </a:r>
            <a:endParaRPr lang="en-IN" dirty="0"/>
          </a:p>
        </p:txBody>
      </p:sp>
      <p:graphicFrame>
        <p:nvGraphicFramePr>
          <p:cNvPr id="23" name="Object 22">
            <a:extLst>
              <a:ext uri="{FF2B5EF4-FFF2-40B4-BE49-F238E27FC236}">
                <a16:creationId xmlns:a16="http://schemas.microsoft.com/office/drawing/2014/main" id="{03212AA3-77FB-42A6-A670-9185354F8E6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52319176"/>
              </p:ext>
            </p:extLst>
          </p:nvPr>
        </p:nvGraphicFramePr>
        <p:xfrm>
          <a:off x="7035968" y="5242255"/>
          <a:ext cx="355432" cy="492137"/>
        </p:xfrm>
        <a:graphic>
          <a:graphicData uri="http://schemas.openxmlformats.org/presentationml/2006/ole">
            <mc:AlternateContent xmlns:mc="http://schemas.openxmlformats.org/markup-compatibility/2006">
              <mc:Choice xmlns:v="urn:schemas-microsoft-com:vml" Requires="v">
                <p:oleObj name="Equation" r:id="rId6" imgW="164880" imgH="228600" progId="Equation.DSMT4">
                  <p:embed/>
                </p:oleObj>
              </mc:Choice>
              <mc:Fallback>
                <p:oleObj name="Equation" r:id="rId6" imgW="164880" imgH="228600" progId="Equation.DSMT4">
                  <p:embed/>
                  <p:pic>
                    <p:nvPicPr>
                      <p:cNvPr id="0" name=""/>
                      <p:cNvPicPr/>
                      <p:nvPr/>
                    </p:nvPicPr>
                    <p:blipFill>
                      <a:blip r:embed="rId7"/>
                      <a:stretch>
                        <a:fillRect/>
                      </a:stretch>
                    </p:blipFill>
                    <p:spPr>
                      <a:xfrm>
                        <a:off x="7035968" y="5242255"/>
                        <a:ext cx="355432" cy="492137"/>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CD428369-2B67-432E-8D45-E8850D4FA4BF}"/>
              </a:ext>
            </a:extLst>
          </p:cNvPr>
          <p:cNvSpPr>
            <a:spLocks noGrp="1"/>
          </p:cNvSpPr>
          <p:nvPr>
            <p:ph idx="13"/>
          </p:nvPr>
        </p:nvSpPr>
        <p:spPr>
          <a:xfrm>
            <a:off x="7308883" y="5249167"/>
            <a:ext cx="1284111" cy="461913"/>
          </a:xfrm>
        </p:spPr>
        <p:txBody>
          <a:bodyPr/>
          <a:lstStyle/>
          <a:p>
            <a:r>
              <a:rPr lang="en-US" dirty="0"/>
              <a:t>and </a:t>
            </a:r>
            <a:r>
              <a:rPr lang="en-US" i="1" dirty="0"/>
              <a:t>n</a:t>
            </a:r>
            <a:r>
              <a:rPr lang="en-US" dirty="0">
                <a:ea typeface="Cambria Math"/>
              </a:rPr>
              <a:t>−1</a:t>
            </a:r>
            <a:endParaRPr lang="en-IN" dirty="0"/>
          </a:p>
        </p:txBody>
      </p:sp>
      <p:sp>
        <p:nvSpPr>
          <p:cNvPr id="8" name="Content Placeholder 7">
            <a:extLst>
              <a:ext uri="{FF2B5EF4-FFF2-40B4-BE49-F238E27FC236}">
                <a16:creationId xmlns:a16="http://schemas.microsoft.com/office/drawing/2014/main" id="{506C5629-7D4C-4F26-B0D5-DDE543E30D31}"/>
              </a:ext>
            </a:extLst>
          </p:cNvPr>
          <p:cNvSpPr>
            <a:spLocks noGrp="1"/>
          </p:cNvSpPr>
          <p:nvPr>
            <p:ph idx="14"/>
          </p:nvPr>
        </p:nvSpPr>
        <p:spPr>
          <a:xfrm>
            <a:off x="457200" y="5628255"/>
            <a:ext cx="2438400" cy="524609"/>
          </a:xfrm>
        </p:spPr>
        <p:txBody>
          <a:bodyPr/>
          <a:lstStyle/>
          <a:p>
            <a:r>
              <a:rPr lang="en-US" dirty="0"/>
              <a:t>ways to choose</a:t>
            </a:r>
            <a:endParaRPr lang="en-IN" dirty="0"/>
          </a:p>
        </p:txBody>
      </p:sp>
      <p:graphicFrame>
        <p:nvGraphicFramePr>
          <p:cNvPr id="24" name="Object 23">
            <a:extLst>
              <a:ext uri="{FF2B5EF4-FFF2-40B4-BE49-F238E27FC236}">
                <a16:creationId xmlns:a16="http://schemas.microsoft.com/office/drawing/2014/main" id="{97543F1C-DAFA-44F2-9A67-05364A58577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3376684"/>
              </p:ext>
            </p:extLst>
          </p:nvPr>
        </p:nvGraphicFramePr>
        <p:xfrm>
          <a:off x="2444918" y="5633819"/>
          <a:ext cx="342012" cy="473555"/>
        </p:xfrm>
        <a:graphic>
          <a:graphicData uri="http://schemas.openxmlformats.org/presentationml/2006/ole">
            <mc:AlternateContent xmlns:mc="http://schemas.openxmlformats.org/markup-compatibility/2006">
              <mc:Choice xmlns:v="urn:schemas-microsoft-com:vml" Requires="v">
                <p:oleObj name="Equation" r:id="rId8" imgW="164880" imgH="228600" progId="Equation.DSMT4">
                  <p:embed/>
                </p:oleObj>
              </mc:Choice>
              <mc:Fallback>
                <p:oleObj name="Equation" r:id="rId8" imgW="164880" imgH="228600" progId="Equation.DSMT4">
                  <p:embed/>
                  <p:pic>
                    <p:nvPicPr>
                      <p:cNvPr id="0" name=""/>
                      <p:cNvPicPr/>
                      <p:nvPr/>
                    </p:nvPicPr>
                    <p:blipFill>
                      <a:blip r:embed="rId9"/>
                      <a:stretch>
                        <a:fillRect/>
                      </a:stretch>
                    </p:blipFill>
                    <p:spPr>
                      <a:xfrm>
                        <a:off x="2444918" y="5633819"/>
                        <a:ext cx="342012" cy="473555"/>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723B61C7-72D4-4C07-9DC3-E2FC0EAF06D2}"/>
              </a:ext>
            </a:extLst>
          </p:cNvPr>
          <p:cNvSpPr>
            <a:spLocks noGrp="1"/>
          </p:cNvSpPr>
          <p:nvPr>
            <p:ph idx="15"/>
          </p:nvPr>
        </p:nvSpPr>
        <p:spPr>
          <a:xfrm>
            <a:off x="2650721" y="5607277"/>
            <a:ext cx="5734050" cy="461914"/>
          </a:xfrm>
        </p:spPr>
        <p:txBody>
          <a:bodyPr/>
          <a:lstStyle/>
          <a:p>
            <a:r>
              <a:rPr lang="en-US" dirty="0"/>
              <a:t>, etc. The product rule tells us that there are</a:t>
            </a:r>
          </a:p>
        </p:txBody>
      </p:sp>
      <p:graphicFrame>
        <p:nvGraphicFramePr>
          <p:cNvPr id="29" name="Object 28">
            <a:extLst>
              <a:ext uri="{FF2B5EF4-FFF2-40B4-BE49-F238E27FC236}">
                <a16:creationId xmlns:a16="http://schemas.microsoft.com/office/drawing/2014/main" id="{3587D28E-5861-4A7D-AAC3-FFAA9B80C6C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52680152"/>
              </p:ext>
            </p:extLst>
          </p:nvPr>
        </p:nvGraphicFramePr>
        <p:xfrm>
          <a:off x="539041" y="6016624"/>
          <a:ext cx="2951162" cy="425450"/>
        </p:xfrm>
        <a:graphic>
          <a:graphicData uri="http://schemas.openxmlformats.org/presentationml/2006/ole">
            <mc:AlternateContent xmlns:mc="http://schemas.openxmlformats.org/markup-compatibility/2006">
              <mc:Choice xmlns:v="urn:schemas-microsoft-com:vml" Requires="v">
                <p:oleObj name="Equation" r:id="rId10" imgW="1765080" imgH="253800" progId="Equation.DSMT4">
                  <p:embed/>
                </p:oleObj>
              </mc:Choice>
              <mc:Fallback>
                <p:oleObj name="Equation" r:id="rId10" imgW="1765080" imgH="253800" progId="Equation.DSMT4">
                  <p:embed/>
                  <p:pic>
                    <p:nvPicPr>
                      <p:cNvPr id="6" name="Object 5">
                        <a:extLst>
                          <a:ext uri="{FF2B5EF4-FFF2-40B4-BE49-F238E27FC236}">
                            <a16:creationId xmlns:a16="http://schemas.microsoft.com/office/drawing/2014/main" id="{00411088-8111-4432-BD02-F8BA59B266E2}"/>
                          </a:ext>
                        </a:extLst>
                      </p:cNvPr>
                      <p:cNvPicPr/>
                      <p:nvPr/>
                    </p:nvPicPr>
                    <p:blipFill>
                      <a:blip r:embed="rId11"/>
                      <a:stretch>
                        <a:fillRect/>
                      </a:stretch>
                    </p:blipFill>
                    <p:spPr>
                      <a:xfrm>
                        <a:off x="539041" y="6016624"/>
                        <a:ext cx="2951162" cy="425450"/>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41FE74AD-5A22-4556-BE8F-C1C36C937F6E}"/>
              </a:ext>
            </a:extLst>
          </p:cNvPr>
          <p:cNvSpPr>
            <a:spLocks noGrp="1"/>
          </p:cNvSpPr>
          <p:nvPr>
            <p:ph idx="16"/>
          </p:nvPr>
        </p:nvSpPr>
        <p:spPr>
          <a:xfrm>
            <a:off x="3412721" y="5980160"/>
            <a:ext cx="3276600" cy="461914"/>
          </a:xfrm>
        </p:spPr>
        <p:txBody>
          <a:bodyPr/>
          <a:lstStyle/>
          <a:p>
            <a:r>
              <a:rPr lang="en-US" dirty="0">
                <a:ea typeface="Cambria Math"/>
              </a:rPr>
              <a:t>such functions.</a:t>
            </a:r>
            <a:endParaRPr lang="en-IN" dirty="0"/>
          </a:p>
        </p:txBody>
      </p:sp>
      <p:sp>
        <p:nvSpPr>
          <p:cNvPr id="25" name="Slide Number Placeholder 5">
            <a:extLst>
              <a:ext uri="{FF2B5EF4-FFF2-40B4-BE49-F238E27FC236}">
                <a16:creationId xmlns:a16="http://schemas.microsoft.com/office/drawing/2014/main" id="{C0F71D7D-1E53-4504-AEC1-DD40A0D3B554}"/>
              </a:ext>
            </a:extLst>
          </p:cNvPr>
          <p:cNvSpPr txBox="1">
            <a:spLocks/>
          </p:cNvSpPr>
          <p:nvPr/>
        </p:nvSpPr>
        <p:spPr>
          <a:xfrm>
            <a:off x="8686800" y="6700887"/>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a:t>
            </a:fld>
            <a:endParaRPr lang="en-US" dirty="0">
              <a:solidFill>
                <a:schemeClr val="bg1"/>
              </a:solidFill>
            </a:endParaRPr>
          </a:p>
        </p:txBody>
      </p:sp>
    </p:spTree>
    <p:extLst>
      <p:ext uri="{BB962C8B-B14F-4D97-AF65-F5344CB8AC3E}">
        <p14:creationId xmlns:p14="http://schemas.microsoft.com/office/powerpoint/2010/main" val="31143199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27A3A-4540-4AE1-98FE-4FFCD3CBAFA5}"/>
              </a:ext>
            </a:extLst>
          </p:cNvPr>
          <p:cNvSpPr>
            <a:spLocks noGrp="1"/>
          </p:cNvSpPr>
          <p:nvPr>
            <p:ph type="title"/>
          </p:nvPr>
        </p:nvSpPr>
        <p:spPr/>
        <p:txBody>
          <a:bodyPr/>
          <a:lstStyle/>
          <a:p>
            <a:r>
              <a:rPr lang="en-US" sz="3600" dirty="0"/>
              <a:t>Tree Diagrams </a:t>
            </a:r>
            <a:r>
              <a:rPr lang="en-US" dirty="0"/>
              <a:t>– Text Alternative</a:t>
            </a:r>
          </a:p>
        </p:txBody>
      </p:sp>
      <p:sp>
        <p:nvSpPr>
          <p:cNvPr id="3" name="Text Placeholder 2">
            <a:extLst>
              <a:ext uri="{FF2B5EF4-FFF2-40B4-BE49-F238E27FC236}">
                <a16:creationId xmlns:a16="http://schemas.microsoft.com/office/drawing/2014/main" id="{45EA704E-A3D6-4394-8183-06231CC8BD9C}"/>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9DB78091-3EBC-4717-BA1F-D57F6B7634F1}"/>
              </a:ext>
            </a:extLst>
          </p:cNvPr>
          <p:cNvSpPr>
            <a:spLocks noGrp="1"/>
          </p:cNvSpPr>
          <p:nvPr>
            <p:ph sz="quarter" idx="14"/>
          </p:nvPr>
        </p:nvSpPr>
        <p:spPr/>
        <p:txBody>
          <a:bodyPr/>
          <a:lstStyle/>
          <a:p>
            <a:r>
              <a:rPr lang="en-US" sz="2400" dirty="0"/>
              <a:t>The tree has a root on a basic level. The root has five branches to the vertices that labeled as S, M, L, X L, and X </a:t>
            </a:r>
            <a:r>
              <a:rPr lang="en-US" sz="2400" dirty="0" err="1"/>
              <a:t>X</a:t>
            </a:r>
            <a:r>
              <a:rPr lang="en-US" sz="2400" dirty="0"/>
              <a:t> L. Each of vertices S, M, and L has four branches to the vertices labeled W, R, G, and B. Vertex X L has three branches to vertices labeled R, G, and B. Vertex X </a:t>
            </a:r>
            <a:r>
              <a:rPr lang="en-US" sz="2400" dirty="0" err="1"/>
              <a:t>X</a:t>
            </a:r>
            <a:r>
              <a:rPr lang="en-US" sz="2400" dirty="0"/>
              <a:t> L has two branches to vertices labeled G and B.</a:t>
            </a:r>
          </a:p>
        </p:txBody>
      </p:sp>
      <p:sp>
        <p:nvSpPr>
          <p:cNvPr id="5" name="Text Placeholder 4">
            <a:extLst>
              <a:ext uri="{FF2B5EF4-FFF2-40B4-BE49-F238E27FC236}">
                <a16:creationId xmlns:a16="http://schemas.microsoft.com/office/drawing/2014/main" id="{EEEFF03D-E460-41D3-B6FF-14BB68CB2096}"/>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4BB41679-E529-4FEE-BBD0-6CB278BBA9F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70</a:t>
            </a:fld>
            <a:endParaRPr lang="en-US" dirty="0">
              <a:solidFill>
                <a:schemeClr val="bg1"/>
              </a:solidFill>
            </a:endParaRPr>
          </a:p>
        </p:txBody>
      </p:sp>
    </p:spTree>
    <p:extLst>
      <p:ext uri="{BB962C8B-B14F-4D97-AF65-F5344CB8AC3E}">
        <p14:creationId xmlns:p14="http://schemas.microsoft.com/office/powerpoint/2010/main" val="40884635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27A3A-4540-4AE1-98FE-4FFCD3CBAFA5}"/>
              </a:ext>
            </a:extLst>
          </p:cNvPr>
          <p:cNvSpPr>
            <a:spLocks noGrp="1"/>
          </p:cNvSpPr>
          <p:nvPr>
            <p:ph type="title"/>
          </p:nvPr>
        </p:nvSpPr>
        <p:spPr/>
        <p:txBody>
          <a:bodyPr/>
          <a:lstStyle/>
          <a:p>
            <a:r>
              <a:rPr lang="en-US" dirty="0"/>
              <a:t>The Pigeonhole Principle </a:t>
            </a:r>
            <a:r>
              <a:rPr lang="en-US" sz="1600" dirty="0"/>
              <a:t>1</a:t>
            </a:r>
            <a:r>
              <a:rPr lang="en-US" dirty="0"/>
              <a:t> – Text Alternative</a:t>
            </a:r>
          </a:p>
        </p:txBody>
      </p:sp>
      <p:sp>
        <p:nvSpPr>
          <p:cNvPr id="3" name="Text Placeholder 2">
            <a:extLst>
              <a:ext uri="{FF2B5EF4-FFF2-40B4-BE49-F238E27FC236}">
                <a16:creationId xmlns:a16="http://schemas.microsoft.com/office/drawing/2014/main" id="{45EA704E-A3D6-4394-8183-06231CC8BD9C}"/>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9DB78091-3EBC-4717-BA1F-D57F6B7634F1}"/>
              </a:ext>
            </a:extLst>
          </p:cNvPr>
          <p:cNvSpPr>
            <a:spLocks noGrp="1"/>
          </p:cNvSpPr>
          <p:nvPr>
            <p:ph sz="quarter" idx="14"/>
          </p:nvPr>
        </p:nvSpPr>
        <p:spPr/>
        <p:txBody>
          <a:bodyPr/>
          <a:lstStyle/>
          <a:p>
            <a:r>
              <a:rPr lang="en-US" b="0" i="0" u="none" strike="noStrike" dirty="0">
                <a:effectLst/>
                <a:latin typeface="Calibri (Body)"/>
              </a:rPr>
              <a:t>There are three 4 by 3 tables labeled A, B, and C. Table A. Cells 1, 3 and 2, 2 are empty. There are 3 pigeons in cell 1, 2 and 2 pigeons in cell 3, 3. All other cells have one pigeon. Table B. There are 2 pigeons in cell 2,1. All other cells have one pigeon. Table C. Cells 1, 2 and 4, 1 and 4, 2 are empty. There are 3 pigeons in cell 1, 3. There are 2 pigeons in cells 2, 1 and 3, 1. All other cells have one pigeon.</a:t>
            </a:r>
            <a:endParaRPr lang="en-US" sz="3200" dirty="0">
              <a:latin typeface="Calibri (Body)"/>
            </a:endParaRPr>
          </a:p>
        </p:txBody>
      </p:sp>
      <p:sp>
        <p:nvSpPr>
          <p:cNvPr id="5" name="Text Placeholder 4">
            <a:extLst>
              <a:ext uri="{FF2B5EF4-FFF2-40B4-BE49-F238E27FC236}">
                <a16:creationId xmlns:a16="http://schemas.microsoft.com/office/drawing/2014/main" id="{EEEFF03D-E460-41D3-B6FF-14BB68CB2096}"/>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767914F7-D3F0-4A99-A005-D461F54B149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71</a:t>
            </a:fld>
            <a:endParaRPr lang="en-US" dirty="0">
              <a:solidFill>
                <a:schemeClr val="bg1"/>
              </a:solidFill>
            </a:endParaRPr>
          </a:p>
        </p:txBody>
      </p:sp>
    </p:spTree>
    <p:extLst>
      <p:ext uri="{BB962C8B-B14F-4D97-AF65-F5344CB8AC3E}">
        <p14:creationId xmlns:p14="http://schemas.microsoft.com/office/powerpoint/2010/main" val="7897984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27A3A-4540-4AE1-98FE-4FFCD3CBAFA5}"/>
              </a:ext>
            </a:extLst>
          </p:cNvPr>
          <p:cNvSpPr>
            <a:spLocks noGrp="1"/>
          </p:cNvSpPr>
          <p:nvPr>
            <p:ph type="title"/>
          </p:nvPr>
        </p:nvSpPr>
        <p:spPr/>
        <p:txBody>
          <a:bodyPr/>
          <a:lstStyle/>
          <a:p>
            <a:r>
              <a:rPr lang="en-US" sz="3600" dirty="0"/>
              <a:t>Pascal’s Triangle </a:t>
            </a:r>
            <a:r>
              <a:rPr lang="en-US" dirty="0"/>
              <a:t>– Text Alternative</a:t>
            </a:r>
          </a:p>
        </p:txBody>
      </p:sp>
      <p:sp>
        <p:nvSpPr>
          <p:cNvPr id="3" name="Text Placeholder 2">
            <a:extLst>
              <a:ext uri="{FF2B5EF4-FFF2-40B4-BE49-F238E27FC236}">
                <a16:creationId xmlns:a16="http://schemas.microsoft.com/office/drawing/2014/main" id="{45EA704E-A3D6-4394-8183-06231CC8BD9C}"/>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9DB78091-3EBC-4717-BA1F-D57F6B7634F1}"/>
              </a:ext>
            </a:extLst>
          </p:cNvPr>
          <p:cNvSpPr>
            <a:spLocks noGrp="1"/>
          </p:cNvSpPr>
          <p:nvPr>
            <p:ph sz="quarter" idx="14"/>
          </p:nvPr>
        </p:nvSpPr>
        <p:spPr/>
        <p:txBody>
          <a:bodyPr/>
          <a:lstStyle/>
          <a:p>
            <a:r>
              <a:rPr lang="en-US" sz="2400" dirty="0"/>
              <a:t>The elements of the first triangle are binomial coefficients. The top number is the row number, and the bottom number is the column number, both starting from 0. Coefficient 0, 0 is at the top. The elements of the second triangle are natural numbers. 1 is at the top of the triangle and along the left and right edges. The numbers between them are the sums of two numbers above.</a:t>
            </a:r>
          </a:p>
        </p:txBody>
      </p:sp>
      <p:sp>
        <p:nvSpPr>
          <p:cNvPr id="5" name="Text Placeholder 4">
            <a:extLst>
              <a:ext uri="{FF2B5EF4-FFF2-40B4-BE49-F238E27FC236}">
                <a16:creationId xmlns:a16="http://schemas.microsoft.com/office/drawing/2014/main" id="{EEEFF03D-E460-41D3-B6FF-14BB68CB2096}"/>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673C9971-CEEC-4147-BFE4-C08B9844FBA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72</a:t>
            </a:fld>
            <a:endParaRPr lang="en-US" dirty="0">
              <a:solidFill>
                <a:schemeClr val="bg1"/>
              </a:solidFill>
            </a:endParaRPr>
          </a:p>
        </p:txBody>
      </p:sp>
    </p:spTree>
    <p:extLst>
      <p:ext uri="{BB962C8B-B14F-4D97-AF65-F5344CB8AC3E}">
        <p14:creationId xmlns:p14="http://schemas.microsoft.com/office/powerpoint/2010/main" val="24713037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27A3A-4540-4AE1-98FE-4FFCD3CBAFA5}"/>
              </a:ext>
            </a:extLst>
          </p:cNvPr>
          <p:cNvSpPr>
            <a:spLocks noGrp="1"/>
          </p:cNvSpPr>
          <p:nvPr>
            <p:ph type="title"/>
          </p:nvPr>
        </p:nvSpPr>
        <p:spPr/>
        <p:txBody>
          <a:bodyPr/>
          <a:lstStyle/>
          <a:p>
            <a:r>
              <a:rPr lang="en-US" dirty="0"/>
              <a:t>Combinations with Repetition </a:t>
            </a:r>
            <a:r>
              <a:rPr lang="en-US" sz="1600" dirty="0"/>
              <a:t>2</a:t>
            </a:r>
            <a:r>
              <a:rPr lang="en-US" dirty="0"/>
              <a:t> – Text Alternative</a:t>
            </a:r>
          </a:p>
        </p:txBody>
      </p:sp>
      <p:sp>
        <p:nvSpPr>
          <p:cNvPr id="3" name="Text Placeholder 2">
            <a:extLst>
              <a:ext uri="{FF2B5EF4-FFF2-40B4-BE49-F238E27FC236}">
                <a16:creationId xmlns:a16="http://schemas.microsoft.com/office/drawing/2014/main" id="{45EA704E-A3D6-4394-8183-06231CC8BD9C}"/>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9DB78091-3EBC-4717-BA1F-D57F6B7634F1}"/>
              </a:ext>
            </a:extLst>
          </p:cNvPr>
          <p:cNvSpPr>
            <a:spLocks noGrp="1"/>
          </p:cNvSpPr>
          <p:nvPr>
            <p:ph sz="quarter" idx="14"/>
          </p:nvPr>
        </p:nvSpPr>
        <p:spPr/>
        <p:txBody>
          <a:bodyPr/>
          <a:lstStyle/>
          <a:p>
            <a:r>
              <a:rPr lang="en-US" sz="2400" dirty="0"/>
              <a:t>The first way is 2 10 dollar bills from the fourth compartment and 3 1 dollar bills from the seventh compartment. Or 3 bars, 2 stars, 3 bars, and 3 stars. The second way is 1 100 dollar bill from the first compartment. 1 50 dollar bill from the second compartment. 2 20 dollar bills from the third compartment, and 1 5 dollar bill from the fifth compartment. Or 1 star, 1 bar, 1 star. 1 bar, 2 stars, 2 bars. 1 star, and 2 bars. The third way is 1 100 dollar bill from the first compartment. 2 10 dollar bills from the fourth compartment. 1 2 dollar bill from the sixth compartment, and 1 1 dollar bill from the seventh compartment. Or 1 star, 3 bars, 2 stars. 2 bars, 1 star, 1 bar, and 1 star.</a:t>
            </a:r>
          </a:p>
        </p:txBody>
      </p:sp>
      <p:sp>
        <p:nvSpPr>
          <p:cNvPr id="5" name="Text Placeholder 4">
            <a:extLst>
              <a:ext uri="{FF2B5EF4-FFF2-40B4-BE49-F238E27FC236}">
                <a16:creationId xmlns:a16="http://schemas.microsoft.com/office/drawing/2014/main" id="{EEEFF03D-E460-41D3-B6FF-14BB68CB2096}"/>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A4561CC6-A21A-464A-853A-559A3E52678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73</a:t>
            </a:fld>
            <a:endParaRPr lang="en-US" dirty="0">
              <a:solidFill>
                <a:schemeClr val="bg1"/>
              </a:solidFill>
            </a:endParaRPr>
          </a:p>
        </p:txBody>
      </p:sp>
    </p:spTree>
    <p:extLst>
      <p:ext uri="{BB962C8B-B14F-4D97-AF65-F5344CB8AC3E}">
        <p14:creationId xmlns:p14="http://schemas.microsoft.com/office/powerpoint/2010/main" val="911223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AD2EF-3688-469F-9C29-05E4626737B1}"/>
              </a:ext>
            </a:extLst>
          </p:cNvPr>
          <p:cNvSpPr>
            <a:spLocks noGrp="1"/>
          </p:cNvSpPr>
          <p:nvPr>
            <p:ph type="title"/>
          </p:nvPr>
        </p:nvSpPr>
        <p:spPr/>
        <p:txBody>
          <a:bodyPr/>
          <a:lstStyle/>
          <a:p>
            <a:r>
              <a:rPr lang="en-US" dirty="0"/>
              <a:t>Telephone Numbering Plan</a:t>
            </a:r>
            <a:endParaRPr lang="en-IN" dirty="0"/>
          </a:p>
        </p:txBody>
      </p:sp>
      <p:sp>
        <p:nvSpPr>
          <p:cNvPr id="3" name="Content Placeholder 2">
            <a:extLst>
              <a:ext uri="{FF2B5EF4-FFF2-40B4-BE49-F238E27FC236}">
                <a16:creationId xmlns:a16="http://schemas.microsoft.com/office/drawing/2014/main" id="{33B4FC07-9040-45D2-A100-09E70D009942}"/>
              </a:ext>
            </a:extLst>
          </p:cNvPr>
          <p:cNvSpPr>
            <a:spLocks noGrp="1"/>
          </p:cNvSpPr>
          <p:nvPr>
            <p:ph idx="1"/>
          </p:nvPr>
        </p:nvSpPr>
        <p:spPr>
          <a:xfrm>
            <a:off x="457200" y="1295400"/>
            <a:ext cx="8503920" cy="3657600"/>
          </a:xfrm>
        </p:spPr>
        <p:txBody>
          <a:bodyPr/>
          <a:lstStyle/>
          <a:p>
            <a:pPr>
              <a:lnSpc>
                <a:spcPct val="95000"/>
              </a:lnSpc>
              <a:spcBef>
                <a:spcPts val="0"/>
              </a:spcBef>
            </a:pPr>
            <a:r>
              <a:rPr lang="en-US" sz="1800" b="1" dirty="0"/>
              <a:t>Example</a:t>
            </a:r>
            <a:r>
              <a:rPr lang="en-US" sz="1800" dirty="0"/>
              <a:t>: The </a:t>
            </a:r>
            <a:r>
              <a:rPr lang="en-US" sz="1800" i="1" dirty="0"/>
              <a:t>North American numbering plan </a:t>
            </a:r>
            <a:r>
              <a:rPr lang="en-US" sz="1800" dirty="0"/>
              <a:t>(</a:t>
            </a:r>
            <a:r>
              <a:rPr lang="en-US" sz="1800" i="1" dirty="0"/>
              <a:t>NANP</a:t>
            </a:r>
            <a:r>
              <a:rPr lang="en-US" sz="1800" dirty="0"/>
              <a:t>) specifies that a telephone number consists of </a:t>
            </a:r>
            <a:r>
              <a:rPr lang="en-US" sz="1800" dirty="0">
                <a:ea typeface="Cambria Math" pitchFamily="18" charset="0"/>
              </a:rPr>
              <a:t>10</a:t>
            </a:r>
            <a:r>
              <a:rPr lang="en-US" sz="1800" dirty="0"/>
              <a:t> digits, consisting of a three-digit area code, a three-digit office code, and a four-digit station code.  There are some restrictions on the digits.</a:t>
            </a:r>
          </a:p>
          <a:p>
            <a:pPr marL="342000" lvl="1">
              <a:lnSpc>
                <a:spcPct val="95000"/>
              </a:lnSpc>
              <a:spcBef>
                <a:spcPts val="0"/>
              </a:spcBef>
              <a:buClr>
                <a:srgbClr val="04617B"/>
              </a:buClr>
            </a:pPr>
            <a:r>
              <a:rPr lang="en-US" sz="1600" dirty="0">
                <a:latin typeface="+mn-lt"/>
              </a:rPr>
              <a:t>Let </a:t>
            </a:r>
            <a:r>
              <a:rPr lang="en-US" sz="1600" i="1" dirty="0">
                <a:latin typeface="+mn-lt"/>
              </a:rPr>
              <a:t>X</a:t>
            </a:r>
            <a:r>
              <a:rPr lang="en-US" sz="1600" dirty="0">
                <a:latin typeface="+mn-lt"/>
              </a:rPr>
              <a:t> denote a digit from </a:t>
            </a:r>
            <a:r>
              <a:rPr lang="en-US" sz="1600" dirty="0">
                <a:latin typeface="+mn-lt"/>
                <a:ea typeface="Cambria Math" pitchFamily="18" charset="0"/>
              </a:rPr>
              <a:t>0</a:t>
            </a:r>
            <a:r>
              <a:rPr lang="en-US" sz="1600" dirty="0">
                <a:latin typeface="+mn-lt"/>
              </a:rPr>
              <a:t> through </a:t>
            </a:r>
            <a:r>
              <a:rPr lang="en-US" sz="1600" dirty="0">
                <a:latin typeface="+mn-lt"/>
                <a:ea typeface="Cambria Math" pitchFamily="18" charset="0"/>
              </a:rPr>
              <a:t>9</a:t>
            </a:r>
            <a:r>
              <a:rPr lang="en-US" sz="1600" dirty="0">
                <a:latin typeface="+mn-lt"/>
              </a:rPr>
              <a:t>.</a:t>
            </a:r>
          </a:p>
          <a:p>
            <a:pPr marL="342000" lvl="1">
              <a:lnSpc>
                <a:spcPct val="95000"/>
              </a:lnSpc>
              <a:spcBef>
                <a:spcPts val="0"/>
              </a:spcBef>
              <a:buClr>
                <a:srgbClr val="04617B"/>
              </a:buClr>
            </a:pPr>
            <a:r>
              <a:rPr lang="en-US" sz="1600" dirty="0">
                <a:latin typeface="+mn-lt"/>
              </a:rPr>
              <a:t>Let </a:t>
            </a:r>
            <a:r>
              <a:rPr lang="en-US" sz="1600" i="1" dirty="0">
                <a:latin typeface="+mn-lt"/>
              </a:rPr>
              <a:t>N</a:t>
            </a:r>
            <a:r>
              <a:rPr lang="en-US" sz="1600" dirty="0">
                <a:latin typeface="+mn-lt"/>
              </a:rPr>
              <a:t> denote a digit from </a:t>
            </a:r>
            <a:r>
              <a:rPr lang="en-US" sz="1600" dirty="0">
                <a:latin typeface="+mn-lt"/>
                <a:ea typeface="Cambria Math" pitchFamily="18" charset="0"/>
              </a:rPr>
              <a:t>2</a:t>
            </a:r>
            <a:r>
              <a:rPr lang="en-US" sz="1600" dirty="0">
                <a:latin typeface="+mn-lt"/>
              </a:rPr>
              <a:t> through </a:t>
            </a:r>
            <a:r>
              <a:rPr lang="en-US" sz="1600" dirty="0">
                <a:latin typeface="+mn-lt"/>
                <a:ea typeface="Cambria Math" pitchFamily="18" charset="0"/>
              </a:rPr>
              <a:t>9</a:t>
            </a:r>
            <a:r>
              <a:rPr lang="en-US" sz="1600" dirty="0">
                <a:latin typeface="+mn-lt"/>
              </a:rPr>
              <a:t>.</a:t>
            </a:r>
          </a:p>
          <a:p>
            <a:pPr marL="342000" lvl="1">
              <a:lnSpc>
                <a:spcPct val="95000"/>
              </a:lnSpc>
              <a:spcBef>
                <a:spcPts val="0"/>
              </a:spcBef>
              <a:buClr>
                <a:srgbClr val="04617B"/>
              </a:buClr>
            </a:pPr>
            <a:r>
              <a:rPr lang="en-US" sz="1600" dirty="0">
                <a:latin typeface="+mn-lt"/>
              </a:rPr>
              <a:t>Let </a:t>
            </a:r>
            <a:r>
              <a:rPr lang="en-US" sz="1600" i="1" dirty="0">
                <a:latin typeface="+mn-lt"/>
              </a:rPr>
              <a:t>Y</a:t>
            </a:r>
            <a:r>
              <a:rPr lang="en-US" sz="1600" dirty="0">
                <a:latin typeface="+mn-lt"/>
              </a:rPr>
              <a:t> denote a digit that is  </a:t>
            </a:r>
            <a:r>
              <a:rPr lang="en-US" sz="1600" dirty="0">
                <a:latin typeface="+mn-lt"/>
                <a:ea typeface="Cambria Math" pitchFamily="18" charset="0"/>
              </a:rPr>
              <a:t>0</a:t>
            </a:r>
            <a:r>
              <a:rPr lang="en-US" sz="1600" dirty="0">
                <a:latin typeface="+mn-lt"/>
              </a:rPr>
              <a:t> or </a:t>
            </a:r>
            <a:r>
              <a:rPr lang="en-US" sz="1600" dirty="0">
                <a:latin typeface="+mn-lt"/>
                <a:ea typeface="Cambria Math" pitchFamily="18" charset="0"/>
              </a:rPr>
              <a:t>1</a:t>
            </a:r>
            <a:r>
              <a:rPr lang="en-US" sz="1600" dirty="0">
                <a:latin typeface="+mn-lt"/>
              </a:rPr>
              <a:t>.</a:t>
            </a:r>
          </a:p>
          <a:p>
            <a:pPr marL="342000" lvl="1">
              <a:lnSpc>
                <a:spcPct val="95000"/>
              </a:lnSpc>
              <a:spcBef>
                <a:spcPts val="0"/>
              </a:spcBef>
              <a:buClr>
                <a:srgbClr val="04617B"/>
              </a:buClr>
            </a:pPr>
            <a:r>
              <a:rPr lang="en-US" sz="1600" dirty="0">
                <a:latin typeface="+mn-lt"/>
              </a:rPr>
              <a:t>In the old plan (in use in the </a:t>
            </a:r>
            <a:r>
              <a:rPr lang="en-US" sz="1600" dirty="0">
                <a:latin typeface="+mn-lt"/>
                <a:ea typeface="Cambria Math" pitchFamily="18" charset="0"/>
              </a:rPr>
              <a:t>1960</a:t>
            </a:r>
            <a:r>
              <a:rPr lang="en-US" sz="1600" dirty="0">
                <a:latin typeface="+mn-lt"/>
              </a:rPr>
              <a:t>s) the format was </a:t>
            </a:r>
            <a:r>
              <a:rPr lang="en-US" sz="1600" i="1" dirty="0">
                <a:latin typeface="+mn-lt"/>
              </a:rPr>
              <a:t>NYX</a:t>
            </a:r>
            <a:r>
              <a:rPr lang="en-US" sz="1600" dirty="0">
                <a:latin typeface="+mn-lt"/>
              </a:rPr>
              <a:t>-</a:t>
            </a:r>
            <a:r>
              <a:rPr lang="en-US" sz="1600" i="1" dirty="0">
                <a:latin typeface="+mn-lt"/>
              </a:rPr>
              <a:t>NNX-XXXX</a:t>
            </a:r>
            <a:r>
              <a:rPr lang="en-US" sz="1600" dirty="0">
                <a:latin typeface="+mn-lt"/>
              </a:rPr>
              <a:t>.</a:t>
            </a:r>
          </a:p>
          <a:p>
            <a:pPr marL="342000" lvl="1">
              <a:lnSpc>
                <a:spcPct val="95000"/>
              </a:lnSpc>
              <a:spcBef>
                <a:spcPts val="0"/>
              </a:spcBef>
              <a:buClr>
                <a:srgbClr val="04617B"/>
              </a:buClr>
            </a:pPr>
            <a:r>
              <a:rPr lang="en-US" sz="1600" dirty="0">
                <a:latin typeface="+mn-lt"/>
              </a:rPr>
              <a:t>In the new plan, the format is </a:t>
            </a:r>
            <a:r>
              <a:rPr lang="en-US" sz="1600" i="1" dirty="0">
                <a:latin typeface="+mn-lt"/>
              </a:rPr>
              <a:t>NXX</a:t>
            </a:r>
            <a:r>
              <a:rPr lang="en-US" sz="1600" dirty="0">
                <a:latin typeface="+mn-lt"/>
              </a:rPr>
              <a:t>-</a:t>
            </a:r>
            <a:r>
              <a:rPr lang="en-US" sz="1600" i="1" dirty="0">
                <a:latin typeface="+mn-lt"/>
              </a:rPr>
              <a:t>NXX</a:t>
            </a:r>
            <a:r>
              <a:rPr lang="en-US" sz="1600" dirty="0">
                <a:latin typeface="+mn-lt"/>
              </a:rPr>
              <a:t>-</a:t>
            </a:r>
            <a:r>
              <a:rPr lang="en-US" sz="1600" i="1" dirty="0">
                <a:latin typeface="+mn-lt"/>
              </a:rPr>
              <a:t>XXXX</a:t>
            </a:r>
            <a:r>
              <a:rPr lang="en-US" sz="1600" dirty="0">
                <a:latin typeface="+mn-lt"/>
              </a:rPr>
              <a:t>.</a:t>
            </a:r>
          </a:p>
          <a:p>
            <a:pPr>
              <a:lnSpc>
                <a:spcPct val="95000"/>
              </a:lnSpc>
              <a:spcBef>
                <a:spcPts val="0"/>
              </a:spcBef>
            </a:pPr>
            <a:r>
              <a:rPr lang="en-US" sz="1800" dirty="0"/>
              <a:t>How many different telephone numbers are possible under the old plan and the new plan?</a:t>
            </a:r>
          </a:p>
          <a:p>
            <a:pPr>
              <a:lnSpc>
                <a:spcPct val="95000"/>
              </a:lnSpc>
              <a:spcBef>
                <a:spcPts val="0"/>
              </a:spcBef>
            </a:pPr>
            <a:r>
              <a:rPr lang="en-US" sz="1800" b="1" dirty="0"/>
              <a:t>Solution</a:t>
            </a:r>
            <a:r>
              <a:rPr lang="en-US" sz="1800" dirty="0"/>
              <a:t>:  Use the Product Rule.</a:t>
            </a:r>
          </a:p>
          <a:p>
            <a:pPr marL="342000" lvl="1">
              <a:lnSpc>
                <a:spcPct val="95000"/>
              </a:lnSpc>
              <a:spcBef>
                <a:spcPts val="0"/>
              </a:spcBef>
              <a:buClr>
                <a:srgbClr val="04617B"/>
              </a:buClr>
            </a:pPr>
            <a:r>
              <a:rPr lang="en-US" sz="1600" dirty="0">
                <a:latin typeface="+mn-lt"/>
              </a:rPr>
              <a:t>There are</a:t>
            </a:r>
            <a:endParaRPr lang="en-IN" dirty="0">
              <a:latin typeface="+mn-lt"/>
            </a:endParaRPr>
          </a:p>
        </p:txBody>
      </p:sp>
      <p:graphicFrame>
        <p:nvGraphicFramePr>
          <p:cNvPr id="26" name="Object 25">
            <a:extLst>
              <a:ext uri="{FF2B5EF4-FFF2-40B4-BE49-F238E27FC236}">
                <a16:creationId xmlns:a16="http://schemas.microsoft.com/office/drawing/2014/main" id="{48ED65A8-9923-4446-86E5-5522A04DEFA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0903419"/>
              </p:ext>
            </p:extLst>
          </p:nvPr>
        </p:nvGraphicFramePr>
        <p:xfrm>
          <a:off x="1711369" y="4677006"/>
          <a:ext cx="650831" cy="222654"/>
        </p:xfrm>
        <a:graphic>
          <a:graphicData uri="http://schemas.openxmlformats.org/presentationml/2006/ole">
            <mc:AlternateContent xmlns:mc="http://schemas.openxmlformats.org/markup-compatibility/2006">
              <mc:Choice xmlns:v="urn:schemas-microsoft-com:vml" Requires="v">
                <p:oleObj name="Equation" r:id="rId2" imgW="482400" imgH="164880" progId="Equation.DSMT4">
                  <p:embed/>
                </p:oleObj>
              </mc:Choice>
              <mc:Fallback>
                <p:oleObj name="Equation" r:id="rId2" imgW="482400" imgH="164880" progId="Equation.DSMT4">
                  <p:embed/>
                  <p:pic>
                    <p:nvPicPr>
                      <p:cNvPr id="3" name="Object 2">
                        <a:extLst>
                          <a:ext uri="{FF2B5EF4-FFF2-40B4-BE49-F238E27FC236}">
                            <a16:creationId xmlns:a16="http://schemas.microsoft.com/office/drawing/2014/main" id="{8A8BC0CB-03B9-4347-ABEB-E0AF6E62930E}"/>
                          </a:ext>
                        </a:extLst>
                      </p:cNvPr>
                      <p:cNvPicPr/>
                      <p:nvPr/>
                    </p:nvPicPr>
                    <p:blipFill>
                      <a:blip r:embed="rId3"/>
                      <a:stretch>
                        <a:fillRect/>
                      </a:stretch>
                    </p:blipFill>
                    <p:spPr>
                      <a:xfrm>
                        <a:off x="1711369" y="4677006"/>
                        <a:ext cx="650831" cy="222654"/>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449DD686-5676-4A55-9B51-9B7B6367B955}"/>
              </a:ext>
            </a:extLst>
          </p:cNvPr>
          <p:cNvSpPr>
            <a:spLocks noGrp="1"/>
          </p:cNvSpPr>
          <p:nvPr>
            <p:ph idx="10"/>
          </p:nvPr>
        </p:nvSpPr>
        <p:spPr>
          <a:xfrm>
            <a:off x="2279885" y="4605969"/>
            <a:ext cx="3810000" cy="381000"/>
          </a:xfrm>
        </p:spPr>
        <p:txBody>
          <a:bodyPr/>
          <a:lstStyle/>
          <a:p>
            <a:r>
              <a:rPr lang="en-US" sz="1600" dirty="0"/>
              <a:t>= </a:t>
            </a:r>
            <a:r>
              <a:rPr lang="en-US" sz="1600" dirty="0">
                <a:ea typeface="Cambria Math" pitchFamily="18" charset="0"/>
              </a:rPr>
              <a:t>160</a:t>
            </a:r>
            <a:r>
              <a:rPr lang="en-US" sz="1600" dirty="0"/>
              <a:t> area codes with the format </a:t>
            </a:r>
            <a:r>
              <a:rPr lang="en-US" sz="1600" i="1" dirty="0"/>
              <a:t>NYX.</a:t>
            </a:r>
          </a:p>
        </p:txBody>
      </p:sp>
      <p:sp>
        <p:nvSpPr>
          <p:cNvPr id="5" name="Content Placeholder 4">
            <a:extLst>
              <a:ext uri="{FF2B5EF4-FFF2-40B4-BE49-F238E27FC236}">
                <a16:creationId xmlns:a16="http://schemas.microsoft.com/office/drawing/2014/main" id="{16955DA9-CA8B-4419-9013-2DF1B9FEB626}"/>
              </a:ext>
            </a:extLst>
          </p:cNvPr>
          <p:cNvSpPr>
            <a:spLocks noGrp="1"/>
          </p:cNvSpPr>
          <p:nvPr>
            <p:ph idx="11"/>
          </p:nvPr>
        </p:nvSpPr>
        <p:spPr>
          <a:xfrm>
            <a:off x="460480" y="4921928"/>
            <a:ext cx="1752600" cy="381000"/>
          </a:xfrm>
        </p:spPr>
        <p:txBody>
          <a:bodyPr/>
          <a:lstStyle/>
          <a:p>
            <a:pPr marL="342000" indent="-342000">
              <a:buClr>
                <a:srgbClr val="04617B"/>
              </a:buClr>
              <a:buFont typeface="Arial" panose="020B0604020202020204" pitchFamily="34" charset="0"/>
              <a:buChar char="•"/>
            </a:pPr>
            <a:r>
              <a:rPr lang="en-US" sz="1600" dirty="0"/>
              <a:t>There are</a:t>
            </a:r>
            <a:endParaRPr lang="en-IN" sz="1600" dirty="0"/>
          </a:p>
        </p:txBody>
      </p:sp>
      <p:graphicFrame>
        <p:nvGraphicFramePr>
          <p:cNvPr id="27" name="Object 26">
            <a:extLst>
              <a:ext uri="{FF2B5EF4-FFF2-40B4-BE49-F238E27FC236}">
                <a16:creationId xmlns:a16="http://schemas.microsoft.com/office/drawing/2014/main" id="{859AF67A-2B93-4C85-A1B0-D29B8DD5325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04003939"/>
              </p:ext>
            </p:extLst>
          </p:nvPr>
        </p:nvGraphicFramePr>
        <p:xfrm>
          <a:off x="1752600" y="4981303"/>
          <a:ext cx="744537" cy="224945"/>
        </p:xfrm>
        <a:graphic>
          <a:graphicData uri="http://schemas.openxmlformats.org/presentationml/2006/ole">
            <mc:AlternateContent xmlns:mc="http://schemas.openxmlformats.org/markup-compatibility/2006">
              <mc:Choice xmlns:v="urn:schemas-microsoft-com:vml" Requires="v">
                <p:oleObj name="Equation" r:id="rId4" imgW="545760" imgH="164880" progId="Equation.DSMT4">
                  <p:embed/>
                </p:oleObj>
              </mc:Choice>
              <mc:Fallback>
                <p:oleObj name="Equation" r:id="rId4" imgW="545760" imgH="164880" progId="Equation.DSMT4">
                  <p:embed/>
                  <p:pic>
                    <p:nvPicPr>
                      <p:cNvPr id="3" name="Object 2">
                        <a:extLst>
                          <a:ext uri="{FF2B5EF4-FFF2-40B4-BE49-F238E27FC236}">
                            <a16:creationId xmlns:a16="http://schemas.microsoft.com/office/drawing/2014/main" id="{8A8BC0CB-03B9-4347-ABEB-E0AF6E62930E}"/>
                          </a:ext>
                        </a:extLst>
                      </p:cNvPr>
                      <p:cNvPicPr/>
                      <p:nvPr/>
                    </p:nvPicPr>
                    <p:blipFill>
                      <a:blip r:embed="rId5"/>
                      <a:stretch>
                        <a:fillRect/>
                      </a:stretch>
                    </p:blipFill>
                    <p:spPr>
                      <a:xfrm>
                        <a:off x="1752600" y="4981303"/>
                        <a:ext cx="744537" cy="224945"/>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41B1A21F-9A93-4C35-83ED-5AE935EF31B4}"/>
              </a:ext>
            </a:extLst>
          </p:cNvPr>
          <p:cNvSpPr>
            <a:spLocks noGrp="1"/>
          </p:cNvSpPr>
          <p:nvPr>
            <p:ph idx="12"/>
          </p:nvPr>
        </p:nvSpPr>
        <p:spPr>
          <a:xfrm>
            <a:off x="2376722" y="4926910"/>
            <a:ext cx="3581400" cy="381000"/>
          </a:xfrm>
        </p:spPr>
        <p:txBody>
          <a:bodyPr/>
          <a:lstStyle/>
          <a:p>
            <a:r>
              <a:rPr lang="en-US" sz="1600" dirty="0">
                <a:ea typeface="Cambria Math" pitchFamily="18" charset="0"/>
              </a:rPr>
              <a:t> </a:t>
            </a:r>
            <a:r>
              <a:rPr lang="en-US" sz="1600" dirty="0"/>
              <a:t>= </a:t>
            </a:r>
            <a:r>
              <a:rPr lang="en-US" sz="1600" dirty="0">
                <a:ea typeface="Cambria Math" pitchFamily="18" charset="0"/>
              </a:rPr>
              <a:t>800</a:t>
            </a:r>
            <a:r>
              <a:rPr lang="en-US" sz="1600" dirty="0"/>
              <a:t> area codes with the format </a:t>
            </a:r>
            <a:r>
              <a:rPr lang="en-US" sz="1600" i="1" dirty="0"/>
              <a:t>NXX.</a:t>
            </a:r>
            <a:endParaRPr lang="en-IN" sz="1600" dirty="0"/>
          </a:p>
        </p:txBody>
      </p:sp>
      <p:sp>
        <p:nvSpPr>
          <p:cNvPr id="7" name="Content Placeholder 6">
            <a:extLst>
              <a:ext uri="{FF2B5EF4-FFF2-40B4-BE49-F238E27FC236}">
                <a16:creationId xmlns:a16="http://schemas.microsoft.com/office/drawing/2014/main" id="{6F9BC131-CEE1-406B-A4D5-3D16ABEE3905}"/>
              </a:ext>
            </a:extLst>
          </p:cNvPr>
          <p:cNvSpPr>
            <a:spLocks noGrp="1"/>
          </p:cNvSpPr>
          <p:nvPr>
            <p:ph idx="13"/>
          </p:nvPr>
        </p:nvSpPr>
        <p:spPr>
          <a:xfrm>
            <a:off x="457200" y="5235436"/>
            <a:ext cx="1387876" cy="381000"/>
          </a:xfrm>
        </p:spPr>
        <p:txBody>
          <a:bodyPr/>
          <a:lstStyle/>
          <a:p>
            <a:pPr marL="342900" indent="-342900">
              <a:buClr>
                <a:srgbClr val="04617B"/>
              </a:buClr>
              <a:buFont typeface="Arial" panose="020B0604020202020204" pitchFamily="34" charset="0"/>
              <a:buChar char="•"/>
            </a:pPr>
            <a:r>
              <a:rPr lang="en-US" sz="1600" dirty="0"/>
              <a:t>There are</a:t>
            </a:r>
            <a:endParaRPr lang="en-IN" sz="1600" dirty="0"/>
          </a:p>
        </p:txBody>
      </p:sp>
      <p:graphicFrame>
        <p:nvGraphicFramePr>
          <p:cNvPr id="29" name="Object 28">
            <a:extLst>
              <a:ext uri="{FF2B5EF4-FFF2-40B4-BE49-F238E27FC236}">
                <a16:creationId xmlns:a16="http://schemas.microsoft.com/office/drawing/2014/main" id="{8ED858E6-D40B-45E1-9617-A93381CCB71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14791231"/>
              </p:ext>
            </p:extLst>
          </p:nvPr>
        </p:nvGraphicFramePr>
        <p:xfrm>
          <a:off x="1711369" y="5302928"/>
          <a:ext cx="658812" cy="225425"/>
        </p:xfrm>
        <a:graphic>
          <a:graphicData uri="http://schemas.openxmlformats.org/presentationml/2006/ole">
            <mc:AlternateContent xmlns:mc="http://schemas.openxmlformats.org/markup-compatibility/2006">
              <mc:Choice xmlns:v="urn:schemas-microsoft-com:vml" Requires="v">
                <p:oleObj name="Equation" r:id="rId6" imgW="482400" imgH="164880" progId="Equation.DSMT4">
                  <p:embed/>
                </p:oleObj>
              </mc:Choice>
              <mc:Fallback>
                <p:oleObj name="Equation" r:id="rId6" imgW="482400" imgH="164880" progId="Equation.DSMT4">
                  <p:embed/>
                  <p:pic>
                    <p:nvPicPr>
                      <p:cNvPr id="6" name="Object 5">
                        <a:extLst>
                          <a:ext uri="{FF2B5EF4-FFF2-40B4-BE49-F238E27FC236}">
                            <a16:creationId xmlns:a16="http://schemas.microsoft.com/office/drawing/2014/main" id="{7F7A2AB9-C005-4EC7-BEE4-B10A93C91888}"/>
                          </a:ext>
                        </a:extLst>
                      </p:cNvPr>
                      <p:cNvPicPr/>
                      <p:nvPr/>
                    </p:nvPicPr>
                    <p:blipFill>
                      <a:blip r:embed="rId7"/>
                      <a:stretch>
                        <a:fillRect/>
                      </a:stretch>
                    </p:blipFill>
                    <p:spPr>
                      <a:xfrm>
                        <a:off x="1711369" y="5302928"/>
                        <a:ext cx="658812" cy="225425"/>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1001B595-724B-40EF-A912-D5FC2136DA06}"/>
              </a:ext>
            </a:extLst>
          </p:cNvPr>
          <p:cNvSpPr>
            <a:spLocks noGrp="1"/>
          </p:cNvSpPr>
          <p:nvPr>
            <p:ph idx="14"/>
          </p:nvPr>
        </p:nvSpPr>
        <p:spPr>
          <a:xfrm>
            <a:off x="2279073" y="5235436"/>
            <a:ext cx="3731026" cy="381000"/>
          </a:xfrm>
        </p:spPr>
        <p:txBody>
          <a:bodyPr/>
          <a:lstStyle/>
          <a:p>
            <a:r>
              <a:rPr lang="en-US" sz="1600" dirty="0"/>
              <a:t>= </a:t>
            </a:r>
            <a:r>
              <a:rPr lang="en-US" sz="1600" dirty="0">
                <a:ea typeface="Cambria Math" pitchFamily="18" charset="0"/>
              </a:rPr>
              <a:t>640</a:t>
            </a:r>
            <a:r>
              <a:rPr lang="en-US" sz="1600" dirty="0"/>
              <a:t> office codes with the format </a:t>
            </a:r>
            <a:r>
              <a:rPr lang="en-US" sz="1600" i="1" dirty="0"/>
              <a:t>NNX.</a:t>
            </a:r>
            <a:endParaRPr lang="en-IN" sz="1600" dirty="0"/>
          </a:p>
        </p:txBody>
      </p:sp>
      <p:sp>
        <p:nvSpPr>
          <p:cNvPr id="9" name="Content Placeholder 8">
            <a:extLst>
              <a:ext uri="{FF2B5EF4-FFF2-40B4-BE49-F238E27FC236}">
                <a16:creationId xmlns:a16="http://schemas.microsoft.com/office/drawing/2014/main" id="{397BB259-C5EC-4AA0-BB9F-D7961582DF10}"/>
              </a:ext>
            </a:extLst>
          </p:cNvPr>
          <p:cNvSpPr>
            <a:spLocks noGrp="1"/>
          </p:cNvSpPr>
          <p:nvPr>
            <p:ph idx="15"/>
          </p:nvPr>
        </p:nvSpPr>
        <p:spPr>
          <a:xfrm>
            <a:off x="457200" y="5535586"/>
            <a:ext cx="1583924" cy="381000"/>
          </a:xfrm>
        </p:spPr>
        <p:txBody>
          <a:bodyPr/>
          <a:lstStyle/>
          <a:p>
            <a:pPr marL="342000" indent="-342000">
              <a:buClr>
                <a:srgbClr val="04617B"/>
              </a:buClr>
              <a:buFont typeface="Arial" panose="020B0604020202020204" pitchFamily="34" charset="0"/>
              <a:buChar char="•"/>
            </a:pPr>
            <a:r>
              <a:rPr lang="en-US" sz="1600" dirty="0"/>
              <a:t>There are</a:t>
            </a:r>
            <a:endParaRPr lang="en-IN" sz="1600" dirty="0"/>
          </a:p>
        </p:txBody>
      </p:sp>
      <p:graphicFrame>
        <p:nvGraphicFramePr>
          <p:cNvPr id="28" name="Object 27">
            <a:extLst>
              <a:ext uri="{FF2B5EF4-FFF2-40B4-BE49-F238E27FC236}">
                <a16:creationId xmlns:a16="http://schemas.microsoft.com/office/drawing/2014/main" id="{8D704090-E5A5-4BC7-BBDF-E91401F9914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11785843"/>
              </p:ext>
            </p:extLst>
          </p:nvPr>
        </p:nvGraphicFramePr>
        <p:xfrm>
          <a:off x="1752600" y="5601636"/>
          <a:ext cx="1163637" cy="225425"/>
        </p:xfrm>
        <a:graphic>
          <a:graphicData uri="http://schemas.openxmlformats.org/presentationml/2006/ole">
            <mc:AlternateContent xmlns:mc="http://schemas.openxmlformats.org/markup-compatibility/2006">
              <mc:Choice xmlns:v="urn:schemas-microsoft-com:vml" Requires="v">
                <p:oleObj name="Equation" r:id="rId8" imgW="850680" imgH="164880" progId="Equation.DSMT4">
                  <p:embed/>
                </p:oleObj>
              </mc:Choice>
              <mc:Fallback>
                <p:oleObj name="Equation" r:id="rId8" imgW="850680" imgH="164880" progId="Equation.DSMT4">
                  <p:embed/>
                  <p:pic>
                    <p:nvPicPr>
                      <p:cNvPr id="3" name="Object 2">
                        <a:extLst>
                          <a:ext uri="{FF2B5EF4-FFF2-40B4-BE49-F238E27FC236}">
                            <a16:creationId xmlns:a16="http://schemas.microsoft.com/office/drawing/2014/main" id="{8A8BC0CB-03B9-4347-ABEB-E0AF6E62930E}"/>
                          </a:ext>
                        </a:extLst>
                      </p:cNvPr>
                      <p:cNvPicPr/>
                      <p:nvPr/>
                    </p:nvPicPr>
                    <p:blipFill>
                      <a:blip r:embed="rId9"/>
                      <a:stretch>
                        <a:fillRect/>
                      </a:stretch>
                    </p:blipFill>
                    <p:spPr>
                      <a:xfrm>
                        <a:off x="1752600" y="5601636"/>
                        <a:ext cx="1163637" cy="225425"/>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7F317EE9-DDEC-4CC6-9E6B-AD0A0751539E}"/>
              </a:ext>
            </a:extLst>
          </p:cNvPr>
          <p:cNvSpPr>
            <a:spLocks noGrp="1"/>
          </p:cNvSpPr>
          <p:nvPr>
            <p:ph idx="16"/>
          </p:nvPr>
        </p:nvSpPr>
        <p:spPr>
          <a:xfrm>
            <a:off x="2790072" y="5539585"/>
            <a:ext cx="4461214" cy="381000"/>
          </a:xfrm>
        </p:spPr>
        <p:txBody>
          <a:bodyPr/>
          <a:lstStyle/>
          <a:p>
            <a:r>
              <a:rPr lang="en-US" sz="1600" dirty="0">
                <a:ea typeface="Cambria Math" pitchFamily="18" charset="0"/>
              </a:rPr>
              <a:t> </a:t>
            </a:r>
            <a:r>
              <a:rPr lang="en-US" sz="1600" dirty="0"/>
              <a:t>= </a:t>
            </a:r>
            <a:r>
              <a:rPr lang="en-US" sz="1600" dirty="0">
                <a:ea typeface="Cambria Math" pitchFamily="18" charset="0"/>
              </a:rPr>
              <a:t>10,000</a:t>
            </a:r>
            <a:r>
              <a:rPr lang="en-US" sz="1600" dirty="0"/>
              <a:t> station codes with the format </a:t>
            </a:r>
            <a:r>
              <a:rPr lang="en-US" sz="1600" i="1" dirty="0"/>
              <a:t>XXXX. </a:t>
            </a:r>
          </a:p>
        </p:txBody>
      </p:sp>
      <p:sp>
        <p:nvSpPr>
          <p:cNvPr id="11" name="Content Placeholder 10">
            <a:extLst>
              <a:ext uri="{FF2B5EF4-FFF2-40B4-BE49-F238E27FC236}">
                <a16:creationId xmlns:a16="http://schemas.microsoft.com/office/drawing/2014/main" id="{1626EA51-93CC-4714-8BA0-90A31F4B4B09}"/>
              </a:ext>
            </a:extLst>
          </p:cNvPr>
          <p:cNvSpPr>
            <a:spLocks noGrp="1"/>
          </p:cNvSpPr>
          <p:nvPr>
            <p:ph idx="17"/>
          </p:nvPr>
        </p:nvSpPr>
        <p:spPr>
          <a:xfrm>
            <a:off x="457200" y="5845036"/>
            <a:ext cx="8229600" cy="381000"/>
          </a:xfrm>
        </p:spPr>
        <p:txBody>
          <a:bodyPr/>
          <a:lstStyle/>
          <a:p>
            <a:r>
              <a:rPr lang="en-US" sz="1800" dirty="0"/>
              <a:t>Number of  old plan telephone numbers:</a:t>
            </a:r>
          </a:p>
        </p:txBody>
      </p:sp>
      <p:graphicFrame>
        <p:nvGraphicFramePr>
          <p:cNvPr id="30" name="Object 29">
            <a:extLst>
              <a:ext uri="{FF2B5EF4-FFF2-40B4-BE49-F238E27FC236}">
                <a16:creationId xmlns:a16="http://schemas.microsoft.com/office/drawing/2014/main" id="{8E6AC5C3-42DD-442C-AA58-17479035656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67778565"/>
              </p:ext>
            </p:extLst>
          </p:nvPr>
        </p:nvGraphicFramePr>
        <p:xfrm>
          <a:off x="4384114" y="5917565"/>
          <a:ext cx="949886" cy="252010"/>
        </p:xfrm>
        <a:graphic>
          <a:graphicData uri="http://schemas.openxmlformats.org/presentationml/2006/ole">
            <mc:AlternateContent xmlns:mc="http://schemas.openxmlformats.org/markup-compatibility/2006">
              <mc:Choice xmlns:v="urn:schemas-microsoft-com:vml" Requires="v">
                <p:oleObj name="Equation" r:id="rId10" imgW="622080" imgH="164880" progId="Equation.DSMT4">
                  <p:embed/>
                </p:oleObj>
              </mc:Choice>
              <mc:Fallback>
                <p:oleObj name="Equation" r:id="rId10" imgW="622080" imgH="164880" progId="Equation.DSMT4">
                  <p:embed/>
                  <p:pic>
                    <p:nvPicPr>
                      <p:cNvPr id="0" name=""/>
                      <p:cNvPicPr/>
                      <p:nvPr/>
                    </p:nvPicPr>
                    <p:blipFill>
                      <a:blip r:embed="rId11"/>
                      <a:stretch>
                        <a:fillRect/>
                      </a:stretch>
                    </p:blipFill>
                    <p:spPr>
                      <a:xfrm>
                        <a:off x="4384114" y="5917565"/>
                        <a:ext cx="949886" cy="252010"/>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527208E6-4484-4F79-855B-EE18C467A604}"/>
              </a:ext>
            </a:extLst>
          </p:cNvPr>
          <p:cNvSpPr>
            <a:spLocks noGrp="1"/>
          </p:cNvSpPr>
          <p:nvPr>
            <p:ph idx="18"/>
          </p:nvPr>
        </p:nvSpPr>
        <p:spPr>
          <a:xfrm>
            <a:off x="5230902" y="5837416"/>
            <a:ext cx="2743200" cy="381000"/>
          </a:xfrm>
        </p:spPr>
        <p:txBody>
          <a:bodyPr/>
          <a:lstStyle/>
          <a:p>
            <a:r>
              <a:rPr lang="en-US" sz="1800" dirty="0">
                <a:ea typeface="Cambria Math" pitchFamily="18" charset="0"/>
              </a:rPr>
              <a:t>10,000 </a:t>
            </a:r>
            <a:r>
              <a:rPr lang="en-US" sz="1800" dirty="0"/>
              <a:t>= </a:t>
            </a:r>
            <a:r>
              <a:rPr lang="en-US" sz="1800" dirty="0">
                <a:ea typeface="Cambria Math" pitchFamily="18" charset="0"/>
              </a:rPr>
              <a:t>1,024,000,000</a:t>
            </a:r>
            <a:r>
              <a:rPr lang="en-US" sz="1800" dirty="0"/>
              <a:t>.</a:t>
            </a:r>
          </a:p>
        </p:txBody>
      </p:sp>
      <p:sp>
        <p:nvSpPr>
          <p:cNvPr id="13" name="Content Placeholder 12">
            <a:extLst>
              <a:ext uri="{FF2B5EF4-FFF2-40B4-BE49-F238E27FC236}">
                <a16:creationId xmlns:a16="http://schemas.microsoft.com/office/drawing/2014/main" id="{D36EAE20-569C-4A63-87A2-13EE0084D19B}"/>
              </a:ext>
            </a:extLst>
          </p:cNvPr>
          <p:cNvSpPr>
            <a:spLocks noGrp="1"/>
          </p:cNvSpPr>
          <p:nvPr>
            <p:ph idx="19"/>
          </p:nvPr>
        </p:nvSpPr>
        <p:spPr>
          <a:xfrm>
            <a:off x="449580" y="6180862"/>
            <a:ext cx="4340626" cy="381000"/>
          </a:xfrm>
        </p:spPr>
        <p:txBody>
          <a:bodyPr/>
          <a:lstStyle/>
          <a:p>
            <a:r>
              <a:rPr lang="en-US" sz="1800" dirty="0"/>
              <a:t>Number of new plan telephone numbers:</a:t>
            </a:r>
            <a:endParaRPr lang="en-IN" sz="1800" dirty="0"/>
          </a:p>
        </p:txBody>
      </p:sp>
      <p:graphicFrame>
        <p:nvGraphicFramePr>
          <p:cNvPr id="31" name="Object 30">
            <a:extLst>
              <a:ext uri="{FF2B5EF4-FFF2-40B4-BE49-F238E27FC236}">
                <a16:creationId xmlns:a16="http://schemas.microsoft.com/office/drawing/2014/main" id="{97634374-7F82-44D6-ACBD-BA3B6728D64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62026179"/>
              </p:ext>
            </p:extLst>
          </p:nvPr>
        </p:nvGraphicFramePr>
        <p:xfrm>
          <a:off x="4418273" y="6253987"/>
          <a:ext cx="945601" cy="255568"/>
        </p:xfrm>
        <a:graphic>
          <a:graphicData uri="http://schemas.openxmlformats.org/presentationml/2006/ole">
            <mc:AlternateContent xmlns:mc="http://schemas.openxmlformats.org/markup-compatibility/2006">
              <mc:Choice xmlns:v="urn:schemas-microsoft-com:vml" Requires="v">
                <p:oleObj name="Equation" r:id="rId12" imgW="609480" imgH="164880" progId="Equation.DSMT4">
                  <p:embed/>
                </p:oleObj>
              </mc:Choice>
              <mc:Fallback>
                <p:oleObj name="Equation" r:id="rId12" imgW="609480" imgH="164880" progId="Equation.DSMT4">
                  <p:embed/>
                  <p:pic>
                    <p:nvPicPr>
                      <p:cNvPr id="7" name="Object 6">
                        <a:extLst>
                          <a:ext uri="{FF2B5EF4-FFF2-40B4-BE49-F238E27FC236}">
                            <a16:creationId xmlns:a16="http://schemas.microsoft.com/office/drawing/2014/main" id="{79281481-E716-4D02-918A-3896E7905086}"/>
                          </a:ext>
                        </a:extLst>
                      </p:cNvPr>
                      <p:cNvPicPr/>
                      <p:nvPr/>
                    </p:nvPicPr>
                    <p:blipFill>
                      <a:blip r:embed="rId13"/>
                      <a:stretch>
                        <a:fillRect/>
                      </a:stretch>
                    </p:blipFill>
                    <p:spPr>
                      <a:xfrm>
                        <a:off x="4418273" y="6253987"/>
                        <a:ext cx="945601" cy="255568"/>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2B8BC228-938E-49F9-98EF-A1CB8C56DF70}"/>
              </a:ext>
            </a:extLst>
          </p:cNvPr>
          <p:cNvSpPr>
            <a:spLocks noGrp="1"/>
          </p:cNvSpPr>
          <p:nvPr>
            <p:ph idx="20"/>
          </p:nvPr>
        </p:nvSpPr>
        <p:spPr>
          <a:xfrm>
            <a:off x="5270692" y="6180862"/>
            <a:ext cx="3314700" cy="381000"/>
          </a:xfrm>
        </p:spPr>
        <p:txBody>
          <a:bodyPr/>
          <a:lstStyle/>
          <a:p>
            <a:r>
              <a:rPr lang="en-US" sz="1800" dirty="0">
                <a:ea typeface="Cambria Math" pitchFamily="18" charset="0"/>
              </a:rPr>
              <a:t>10,000 </a:t>
            </a:r>
            <a:r>
              <a:rPr lang="en-US" sz="1800" dirty="0"/>
              <a:t>= </a:t>
            </a:r>
            <a:r>
              <a:rPr lang="en-US" sz="1800" dirty="0">
                <a:ea typeface="Cambria Math" pitchFamily="18" charset="0"/>
              </a:rPr>
              <a:t>6,400,000,000</a:t>
            </a:r>
            <a:r>
              <a:rPr lang="en-US" sz="1800" dirty="0"/>
              <a:t>.</a:t>
            </a:r>
          </a:p>
        </p:txBody>
      </p:sp>
      <p:sp>
        <p:nvSpPr>
          <p:cNvPr id="25" name="Slide Number Placeholder 5">
            <a:extLst>
              <a:ext uri="{FF2B5EF4-FFF2-40B4-BE49-F238E27FC236}">
                <a16:creationId xmlns:a16="http://schemas.microsoft.com/office/drawing/2014/main" id="{26807DEB-31B5-4772-A3E5-9D0FFDF7128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a:t>
            </a:fld>
            <a:endParaRPr lang="en-US" dirty="0">
              <a:solidFill>
                <a:schemeClr val="bg1"/>
              </a:solidFill>
            </a:endParaRPr>
          </a:p>
        </p:txBody>
      </p:sp>
    </p:spTree>
    <p:extLst>
      <p:ext uri="{BB962C8B-B14F-4D97-AF65-F5344CB8AC3E}">
        <p14:creationId xmlns:p14="http://schemas.microsoft.com/office/powerpoint/2010/main" val="329809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4005C-415F-4923-AC21-6B26E9FEF660}"/>
              </a:ext>
            </a:extLst>
          </p:cNvPr>
          <p:cNvSpPr>
            <a:spLocks noGrp="1"/>
          </p:cNvSpPr>
          <p:nvPr>
            <p:ph type="title"/>
          </p:nvPr>
        </p:nvSpPr>
        <p:spPr/>
        <p:txBody>
          <a:bodyPr/>
          <a:lstStyle/>
          <a:p>
            <a:r>
              <a:rPr lang="en-US" dirty="0"/>
              <a:t>Counting Subsets of a Finite Set</a:t>
            </a:r>
            <a:endParaRPr lang="en-IN" dirty="0"/>
          </a:p>
        </p:txBody>
      </p:sp>
      <p:sp>
        <p:nvSpPr>
          <p:cNvPr id="3" name="Content Placeholder 2">
            <a:extLst>
              <a:ext uri="{FF2B5EF4-FFF2-40B4-BE49-F238E27FC236}">
                <a16:creationId xmlns:a16="http://schemas.microsoft.com/office/drawing/2014/main" id="{05A03775-24ED-45E0-A57A-9F9A1F8BEC3E}"/>
              </a:ext>
            </a:extLst>
          </p:cNvPr>
          <p:cNvSpPr>
            <a:spLocks noGrp="1"/>
          </p:cNvSpPr>
          <p:nvPr>
            <p:ph idx="1"/>
          </p:nvPr>
        </p:nvSpPr>
        <p:spPr>
          <a:xfrm>
            <a:off x="381000" y="1295400"/>
            <a:ext cx="8534400" cy="1219200"/>
          </a:xfrm>
        </p:spPr>
        <p:txBody>
          <a:bodyPr/>
          <a:lstStyle/>
          <a:p>
            <a:r>
              <a:rPr lang="en-US" sz="2800" b="1" dirty="0"/>
              <a:t>Counting Subsets of a Finite Set</a:t>
            </a:r>
            <a:r>
              <a:rPr lang="en-US" sz="2800" dirty="0"/>
              <a:t>: Use the product rule to show that the number of different subsets of a finite set </a:t>
            </a:r>
            <a:r>
              <a:rPr lang="en-US" sz="2800" i="1" dirty="0"/>
              <a:t>S</a:t>
            </a:r>
            <a:r>
              <a:rPr lang="en-US" sz="2800" dirty="0"/>
              <a:t> is</a:t>
            </a:r>
            <a:endParaRPr lang="en-IN" sz="2800" dirty="0"/>
          </a:p>
        </p:txBody>
      </p:sp>
      <p:graphicFrame>
        <p:nvGraphicFramePr>
          <p:cNvPr id="14" name="Object 13">
            <a:extLst>
              <a:ext uri="{FF2B5EF4-FFF2-40B4-BE49-F238E27FC236}">
                <a16:creationId xmlns:a16="http://schemas.microsoft.com/office/drawing/2014/main" id="{3BB681BF-3911-417E-9EDC-1675C3480B9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43763808"/>
              </p:ext>
            </p:extLst>
          </p:nvPr>
        </p:nvGraphicFramePr>
        <p:xfrm>
          <a:off x="762000" y="2133600"/>
          <a:ext cx="647700" cy="470727"/>
        </p:xfrm>
        <a:graphic>
          <a:graphicData uri="http://schemas.openxmlformats.org/presentationml/2006/ole">
            <mc:AlternateContent xmlns:mc="http://schemas.openxmlformats.org/markup-compatibility/2006">
              <mc:Choice xmlns:v="urn:schemas-microsoft-com:vml" Requires="v">
                <p:oleObj name="Equation" r:id="rId2" imgW="279360" imgH="203040" progId="Equation.DSMT4">
                  <p:embed/>
                </p:oleObj>
              </mc:Choice>
              <mc:Fallback>
                <p:oleObj name="Equation" r:id="rId2" imgW="279360" imgH="203040" progId="Equation.DSMT4">
                  <p:embed/>
                  <p:pic>
                    <p:nvPicPr>
                      <p:cNvPr id="3" name="Object 2">
                        <a:extLst>
                          <a:ext uri="{FF2B5EF4-FFF2-40B4-BE49-F238E27FC236}">
                            <a16:creationId xmlns:a16="http://schemas.microsoft.com/office/drawing/2014/main" id="{22F67708-1CD3-4638-9392-48C6237ED55C}"/>
                          </a:ext>
                        </a:extLst>
                      </p:cNvPr>
                      <p:cNvPicPr/>
                      <p:nvPr/>
                    </p:nvPicPr>
                    <p:blipFill>
                      <a:blip r:embed="rId3"/>
                      <a:stretch>
                        <a:fillRect/>
                      </a:stretch>
                    </p:blipFill>
                    <p:spPr>
                      <a:xfrm>
                        <a:off x="762000" y="2133600"/>
                        <a:ext cx="647700" cy="470727"/>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DCE401C-7F45-44D3-B111-17C177D229B2}"/>
              </a:ext>
            </a:extLst>
          </p:cNvPr>
          <p:cNvSpPr>
            <a:spLocks noGrp="1"/>
          </p:cNvSpPr>
          <p:nvPr>
            <p:ph idx="10"/>
          </p:nvPr>
        </p:nvSpPr>
        <p:spPr>
          <a:xfrm>
            <a:off x="1389856" y="2149959"/>
            <a:ext cx="7315200" cy="609600"/>
          </a:xfrm>
        </p:spPr>
        <p:txBody>
          <a:bodyPr/>
          <a:lstStyle/>
          <a:p>
            <a:r>
              <a:rPr lang="en-US" sz="2800" dirty="0"/>
              <a:t>(</a:t>
            </a:r>
            <a:r>
              <a:rPr lang="en-US" sz="2800" i="1" dirty="0"/>
              <a:t>In Section </a:t>
            </a:r>
            <a:r>
              <a:rPr lang="en-US" sz="2800" dirty="0">
                <a:ea typeface="Cambria Math" pitchFamily="18" charset="0"/>
              </a:rPr>
              <a:t>5.1</a:t>
            </a:r>
            <a:r>
              <a:rPr lang="en-US" sz="2800" dirty="0"/>
              <a:t>, </a:t>
            </a:r>
            <a:r>
              <a:rPr lang="en-US" sz="2800" i="1" dirty="0"/>
              <a:t>mathematical induction was used</a:t>
            </a:r>
            <a:endParaRPr lang="en-IN" sz="2800" dirty="0"/>
          </a:p>
        </p:txBody>
      </p:sp>
      <p:sp>
        <p:nvSpPr>
          <p:cNvPr id="5" name="Content Placeholder 4">
            <a:extLst>
              <a:ext uri="{FF2B5EF4-FFF2-40B4-BE49-F238E27FC236}">
                <a16:creationId xmlns:a16="http://schemas.microsoft.com/office/drawing/2014/main" id="{3959D850-69E8-447C-B742-C97B577B4766}"/>
              </a:ext>
            </a:extLst>
          </p:cNvPr>
          <p:cNvSpPr>
            <a:spLocks noGrp="1"/>
          </p:cNvSpPr>
          <p:nvPr>
            <p:ph idx="11"/>
          </p:nvPr>
        </p:nvSpPr>
        <p:spPr>
          <a:xfrm>
            <a:off x="402482" y="2566671"/>
            <a:ext cx="7924800" cy="1939623"/>
          </a:xfrm>
        </p:spPr>
        <p:txBody>
          <a:bodyPr/>
          <a:lstStyle/>
          <a:p>
            <a:r>
              <a:rPr lang="en-US" sz="2800" i="1" dirty="0"/>
              <a:t>to prove this same result</a:t>
            </a:r>
            <a:r>
              <a:rPr lang="en-US" sz="2800" dirty="0"/>
              <a:t>.)</a:t>
            </a:r>
            <a:br>
              <a:rPr lang="en-US" sz="2800" dirty="0"/>
            </a:br>
            <a:r>
              <a:rPr lang="en-US" sz="2800" b="1" dirty="0"/>
              <a:t>Solution</a:t>
            </a:r>
            <a:r>
              <a:rPr lang="en-US" sz="2800" dirty="0"/>
              <a:t>: When the elements of S are listed in an arbitrary order, there is a one-to-one correspondence between subsets of </a:t>
            </a:r>
            <a:r>
              <a:rPr lang="en-US" sz="2800" i="1" dirty="0"/>
              <a:t>S</a:t>
            </a:r>
            <a:r>
              <a:rPr lang="en-US" sz="2800" dirty="0"/>
              <a:t> and bit strings of length</a:t>
            </a:r>
            <a:endParaRPr lang="en-IN" sz="2800" dirty="0"/>
          </a:p>
        </p:txBody>
      </p:sp>
      <p:graphicFrame>
        <p:nvGraphicFramePr>
          <p:cNvPr id="17" name="Object 16">
            <a:extLst>
              <a:ext uri="{FF2B5EF4-FFF2-40B4-BE49-F238E27FC236}">
                <a16:creationId xmlns:a16="http://schemas.microsoft.com/office/drawing/2014/main" id="{4BA9DA7A-45D8-42DE-A947-FE96C675DBB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29797340"/>
              </p:ext>
            </p:extLst>
          </p:nvPr>
        </p:nvGraphicFramePr>
        <p:xfrm>
          <a:off x="7162800" y="3871246"/>
          <a:ext cx="523132" cy="497263"/>
        </p:xfrm>
        <a:graphic>
          <a:graphicData uri="http://schemas.openxmlformats.org/presentationml/2006/ole">
            <mc:AlternateContent xmlns:mc="http://schemas.openxmlformats.org/markup-compatibility/2006">
              <mc:Choice xmlns:v="urn:schemas-microsoft-com:vml" Requires="v">
                <p:oleObj name="Equation" r:id="rId4" imgW="266400" imgH="253800" progId="Equation.DSMT4">
                  <p:embed/>
                </p:oleObj>
              </mc:Choice>
              <mc:Fallback>
                <p:oleObj name="Equation" r:id="rId4" imgW="266400" imgH="253800" progId="Equation.DSMT4">
                  <p:embed/>
                  <p:pic>
                    <p:nvPicPr>
                      <p:cNvPr id="3" name="Object 2">
                        <a:extLst>
                          <a:ext uri="{FF2B5EF4-FFF2-40B4-BE49-F238E27FC236}">
                            <a16:creationId xmlns:a16="http://schemas.microsoft.com/office/drawing/2014/main" id="{22F67708-1CD3-4638-9392-48C6237ED55C}"/>
                          </a:ext>
                        </a:extLst>
                      </p:cNvPr>
                      <p:cNvPicPr/>
                      <p:nvPr/>
                    </p:nvPicPr>
                    <p:blipFill>
                      <a:blip r:embed="rId5"/>
                      <a:stretch>
                        <a:fillRect/>
                      </a:stretch>
                    </p:blipFill>
                    <p:spPr>
                      <a:xfrm>
                        <a:off x="7162800" y="3871246"/>
                        <a:ext cx="523132" cy="497263"/>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6876941C-76C3-47FC-8A86-735064C25396}"/>
              </a:ext>
            </a:extLst>
          </p:cNvPr>
          <p:cNvSpPr>
            <a:spLocks noGrp="1"/>
          </p:cNvSpPr>
          <p:nvPr>
            <p:ph idx="12"/>
          </p:nvPr>
        </p:nvSpPr>
        <p:spPr>
          <a:xfrm>
            <a:off x="7696200" y="3862367"/>
            <a:ext cx="1371600" cy="457200"/>
          </a:xfrm>
        </p:spPr>
        <p:txBody>
          <a:bodyPr/>
          <a:lstStyle/>
          <a:p>
            <a:r>
              <a:rPr lang="en-US" sz="2800" dirty="0"/>
              <a:t>When</a:t>
            </a:r>
            <a:endParaRPr lang="en-IN" sz="2800" dirty="0"/>
          </a:p>
        </p:txBody>
      </p:sp>
      <p:sp>
        <p:nvSpPr>
          <p:cNvPr id="7" name="Content Placeholder 6">
            <a:extLst>
              <a:ext uri="{FF2B5EF4-FFF2-40B4-BE49-F238E27FC236}">
                <a16:creationId xmlns:a16="http://schemas.microsoft.com/office/drawing/2014/main" id="{CFFA56EB-2680-47C6-9ABF-F15A414420E2}"/>
              </a:ext>
            </a:extLst>
          </p:cNvPr>
          <p:cNvSpPr>
            <a:spLocks noGrp="1"/>
          </p:cNvSpPr>
          <p:nvPr>
            <p:ph idx="13"/>
          </p:nvPr>
        </p:nvSpPr>
        <p:spPr>
          <a:xfrm>
            <a:off x="393660" y="4273665"/>
            <a:ext cx="8216940" cy="1482423"/>
          </a:xfrm>
        </p:spPr>
        <p:txBody>
          <a:bodyPr/>
          <a:lstStyle/>
          <a:p>
            <a:r>
              <a:rPr lang="en-US" sz="2800" dirty="0"/>
              <a:t>the </a:t>
            </a:r>
            <a:r>
              <a:rPr lang="en-US" sz="2800" i="1" dirty="0" err="1"/>
              <a:t>i</a:t>
            </a:r>
            <a:r>
              <a:rPr lang="en-US" sz="2800" dirty="0" err="1"/>
              <a:t>th</a:t>
            </a:r>
            <a:r>
              <a:rPr lang="en-US" sz="2800" dirty="0"/>
              <a:t> element is in the subset, the bit string has a </a:t>
            </a:r>
            <a:r>
              <a:rPr lang="en-US" sz="2800" dirty="0">
                <a:ea typeface="Cambria Math" pitchFamily="18" charset="0"/>
              </a:rPr>
              <a:t>1</a:t>
            </a:r>
            <a:r>
              <a:rPr lang="en-US" sz="2800" dirty="0"/>
              <a:t> in the </a:t>
            </a:r>
            <a:r>
              <a:rPr lang="en-US" sz="2800" i="1" dirty="0" err="1"/>
              <a:t>i</a:t>
            </a:r>
            <a:r>
              <a:rPr lang="en-US" sz="2800" dirty="0" err="1"/>
              <a:t>th</a:t>
            </a:r>
            <a:r>
              <a:rPr lang="en-US" sz="2800" dirty="0"/>
              <a:t> position and a </a:t>
            </a:r>
            <a:r>
              <a:rPr lang="en-US" sz="2800" dirty="0">
                <a:ea typeface="Cambria Math" pitchFamily="18" charset="0"/>
              </a:rPr>
              <a:t>0</a:t>
            </a:r>
            <a:r>
              <a:rPr lang="en-US" sz="2800" dirty="0"/>
              <a:t> otherwise.</a:t>
            </a:r>
          </a:p>
          <a:p>
            <a:r>
              <a:rPr lang="en-US" sz="2800" dirty="0"/>
              <a:t>By the product rule, there are</a:t>
            </a:r>
            <a:endParaRPr lang="en-IN" sz="2800" dirty="0"/>
          </a:p>
        </p:txBody>
      </p:sp>
      <p:graphicFrame>
        <p:nvGraphicFramePr>
          <p:cNvPr id="16" name="Object 15">
            <a:extLst>
              <a:ext uri="{FF2B5EF4-FFF2-40B4-BE49-F238E27FC236}">
                <a16:creationId xmlns:a16="http://schemas.microsoft.com/office/drawing/2014/main" id="{9ACE7E5D-CB4C-4F58-8727-2FD1B7F81C0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23564591"/>
              </p:ext>
            </p:extLst>
          </p:nvPr>
        </p:nvGraphicFramePr>
        <p:xfrm>
          <a:off x="4895473" y="5314425"/>
          <a:ext cx="588963" cy="471487"/>
        </p:xfrm>
        <a:graphic>
          <a:graphicData uri="http://schemas.openxmlformats.org/presentationml/2006/ole">
            <mc:AlternateContent xmlns:mc="http://schemas.openxmlformats.org/markup-compatibility/2006">
              <mc:Choice xmlns:v="urn:schemas-microsoft-com:vml" Requires="v">
                <p:oleObj name="Equation" r:id="rId6" imgW="253800" imgH="203040" progId="Equation.DSMT4">
                  <p:embed/>
                </p:oleObj>
              </mc:Choice>
              <mc:Fallback>
                <p:oleObj name="Equation" r:id="rId6" imgW="253800" imgH="203040" progId="Equation.DSMT4">
                  <p:embed/>
                  <p:pic>
                    <p:nvPicPr>
                      <p:cNvPr id="3" name="Object 2">
                        <a:extLst>
                          <a:ext uri="{FF2B5EF4-FFF2-40B4-BE49-F238E27FC236}">
                            <a16:creationId xmlns:a16="http://schemas.microsoft.com/office/drawing/2014/main" id="{22F67708-1CD3-4638-9392-48C6237ED55C}"/>
                          </a:ext>
                        </a:extLst>
                      </p:cNvPr>
                      <p:cNvPicPr/>
                      <p:nvPr/>
                    </p:nvPicPr>
                    <p:blipFill>
                      <a:blip r:embed="rId7"/>
                      <a:stretch>
                        <a:fillRect/>
                      </a:stretch>
                    </p:blipFill>
                    <p:spPr>
                      <a:xfrm>
                        <a:off x="4895473" y="5314425"/>
                        <a:ext cx="588963" cy="471487"/>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C97500A6-3F76-4A02-9DEF-CF5C48692F59}"/>
              </a:ext>
            </a:extLst>
          </p:cNvPr>
          <p:cNvSpPr>
            <a:spLocks noGrp="1"/>
          </p:cNvSpPr>
          <p:nvPr>
            <p:ph idx="14"/>
          </p:nvPr>
        </p:nvSpPr>
        <p:spPr>
          <a:xfrm>
            <a:off x="5410200" y="5337027"/>
            <a:ext cx="3276600" cy="457199"/>
          </a:xfrm>
        </p:spPr>
        <p:txBody>
          <a:bodyPr/>
          <a:lstStyle/>
          <a:p>
            <a:r>
              <a:rPr lang="en-US" sz="2800" dirty="0"/>
              <a:t>such bit strings, and</a:t>
            </a:r>
            <a:endParaRPr lang="en-IN" sz="2800" dirty="0"/>
          </a:p>
        </p:txBody>
      </p:sp>
      <p:sp>
        <p:nvSpPr>
          <p:cNvPr id="9" name="Content Placeholder 8">
            <a:extLst>
              <a:ext uri="{FF2B5EF4-FFF2-40B4-BE49-F238E27FC236}">
                <a16:creationId xmlns:a16="http://schemas.microsoft.com/office/drawing/2014/main" id="{3F8AE20C-5E8C-48CB-B2D1-18E0FAE7399A}"/>
              </a:ext>
            </a:extLst>
          </p:cNvPr>
          <p:cNvSpPr>
            <a:spLocks noGrp="1"/>
          </p:cNvSpPr>
          <p:nvPr>
            <p:ph idx="15"/>
          </p:nvPr>
        </p:nvSpPr>
        <p:spPr>
          <a:xfrm>
            <a:off x="381261" y="5797885"/>
            <a:ext cx="1613517" cy="457198"/>
          </a:xfrm>
        </p:spPr>
        <p:txBody>
          <a:bodyPr/>
          <a:lstStyle/>
          <a:p>
            <a:r>
              <a:rPr lang="en-US" sz="2800" dirty="0"/>
              <a:t>therefore</a:t>
            </a:r>
            <a:endParaRPr lang="en-IN" sz="2800" dirty="0"/>
          </a:p>
        </p:txBody>
      </p:sp>
      <p:graphicFrame>
        <p:nvGraphicFramePr>
          <p:cNvPr id="13" name="Object 12">
            <a:extLst>
              <a:ext uri="{FF2B5EF4-FFF2-40B4-BE49-F238E27FC236}">
                <a16:creationId xmlns:a16="http://schemas.microsoft.com/office/drawing/2014/main" id="{AB2A5D73-79FC-43CC-AEB7-02E8F94368E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9421849"/>
              </p:ext>
            </p:extLst>
          </p:nvPr>
        </p:nvGraphicFramePr>
        <p:xfrm>
          <a:off x="1892402" y="5749102"/>
          <a:ext cx="627634" cy="502108"/>
        </p:xfrm>
        <a:graphic>
          <a:graphicData uri="http://schemas.openxmlformats.org/presentationml/2006/ole">
            <mc:AlternateContent xmlns:mc="http://schemas.openxmlformats.org/markup-compatibility/2006">
              <mc:Choice xmlns:v="urn:schemas-microsoft-com:vml" Requires="v">
                <p:oleObj name="Equation" r:id="rId8" imgW="253800" imgH="203040" progId="Equation.DSMT4">
                  <p:embed/>
                </p:oleObj>
              </mc:Choice>
              <mc:Fallback>
                <p:oleObj name="Equation" r:id="rId8" imgW="253800" imgH="203040" progId="Equation.DSMT4">
                  <p:embed/>
                  <p:pic>
                    <p:nvPicPr>
                      <p:cNvPr id="0" name=""/>
                      <p:cNvPicPr/>
                      <p:nvPr/>
                    </p:nvPicPr>
                    <p:blipFill>
                      <a:blip r:embed="rId9"/>
                      <a:stretch>
                        <a:fillRect/>
                      </a:stretch>
                    </p:blipFill>
                    <p:spPr>
                      <a:xfrm>
                        <a:off x="1892402" y="5749102"/>
                        <a:ext cx="627634" cy="502108"/>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A73D6888-D342-4AF5-A217-FE4AF28BDFF6}"/>
              </a:ext>
            </a:extLst>
          </p:cNvPr>
          <p:cNvSpPr>
            <a:spLocks noGrp="1"/>
          </p:cNvSpPr>
          <p:nvPr>
            <p:ph idx="16"/>
          </p:nvPr>
        </p:nvSpPr>
        <p:spPr>
          <a:xfrm>
            <a:off x="2434331" y="5785912"/>
            <a:ext cx="1447801" cy="457198"/>
          </a:xfrm>
        </p:spPr>
        <p:txBody>
          <a:bodyPr/>
          <a:lstStyle/>
          <a:p>
            <a:r>
              <a:rPr lang="en-US" sz="2800" dirty="0"/>
              <a:t>subsets.</a:t>
            </a:r>
            <a:endParaRPr lang="en-IN" sz="2800" dirty="0"/>
          </a:p>
        </p:txBody>
      </p:sp>
      <p:sp>
        <p:nvSpPr>
          <p:cNvPr id="15" name="Slide Number Placeholder 5">
            <a:extLst>
              <a:ext uri="{FF2B5EF4-FFF2-40B4-BE49-F238E27FC236}">
                <a16:creationId xmlns:a16="http://schemas.microsoft.com/office/drawing/2014/main" id="{2FD12AAD-3178-4AAE-8891-674FCDB851B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9</a:t>
            </a:fld>
            <a:endParaRPr lang="en-US" dirty="0">
              <a:solidFill>
                <a:schemeClr val="bg1"/>
              </a:solidFill>
            </a:endParaRPr>
          </a:p>
        </p:txBody>
      </p:sp>
    </p:spTree>
    <p:extLst>
      <p:ext uri="{BB962C8B-B14F-4D97-AF65-F5344CB8AC3E}">
        <p14:creationId xmlns:p14="http://schemas.microsoft.com/office/powerpoint/2010/main" val="1952290836"/>
      </p:ext>
    </p:extLst>
  </p:cSld>
  <p:clrMapOvr>
    <a:masterClrMapping/>
  </p:clrMapOvr>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Custom 19">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Appendix_Master">
  <a:themeElements>
    <a:clrScheme name="Custom 12">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End slide">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6_Modified_MHHE_Accessible" id="{E82C14FF-4BDE-4F64-9A68-F6EDA5AFB1BB}" vid="{F737F535-3048-4356-99AF-2805CA228E6B}"/>
    </a:ext>
  </a:extLst>
</a:theme>
</file>

<file path=ppt/theme/theme7.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MHHE_Accessible_PPT_Template-v4</Template>
  <TotalTime>6467</TotalTime>
  <Words>6815</Words>
  <Application>Microsoft Office PowerPoint</Application>
  <PresentationFormat>On-screen Show (4:3)</PresentationFormat>
  <Paragraphs>588</Paragraphs>
  <Slides>73</Slides>
  <Notes>2</Notes>
  <HiddenSlides>8</HiddenSlides>
  <MMClips>0</MMClips>
  <ScaleCrop>false</ScaleCrop>
  <HeadingPairs>
    <vt:vector size="8" baseType="variant">
      <vt:variant>
        <vt:lpstr>Fonts Used</vt:lpstr>
      </vt:variant>
      <vt:variant>
        <vt:i4>6</vt:i4>
      </vt:variant>
      <vt:variant>
        <vt:lpstr>Theme</vt:lpstr>
      </vt:variant>
      <vt:variant>
        <vt:i4>11</vt:i4>
      </vt:variant>
      <vt:variant>
        <vt:lpstr>Embedded OLE Servers</vt:lpstr>
      </vt:variant>
      <vt:variant>
        <vt:i4>1</vt:i4>
      </vt:variant>
      <vt:variant>
        <vt:lpstr>Slide Titles</vt:lpstr>
      </vt:variant>
      <vt:variant>
        <vt:i4>73</vt:i4>
      </vt:variant>
    </vt:vector>
  </HeadingPairs>
  <TitlesOfParts>
    <vt:vector size="91" baseType="lpstr">
      <vt:lpstr>Arial</vt:lpstr>
      <vt:lpstr>ArumSans Bold</vt:lpstr>
      <vt:lpstr>ArumSans Regular</vt:lpstr>
      <vt:lpstr>Calibri</vt:lpstr>
      <vt:lpstr>Calibri (Body)</vt:lpstr>
      <vt:lpstr>Vectipede Rg</vt:lpstr>
      <vt:lpstr>FIRST, BREAK, LAST slides </vt:lpstr>
      <vt:lpstr>Alternate FIRST, BREAK, LAST slides</vt:lpstr>
      <vt:lpstr>Plain BODY/MAIN CONTENT</vt:lpstr>
      <vt:lpstr>Red bar footer BODY/MAIN CONTENT</vt:lpstr>
      <vt:lpstr>Appendix_Master</vt:lpstr>
      <vt:lpstr>End slide</vt:lpstr>
      <vt:lpstr>PLAIN Section Divider, Quotes, Callouts</vt:lpstr>
      <vt:lpstr>RED FOOTER Section Divider, Quotes, Callouts</vt:lpstr>
      <vt:lpstr>BLUE Section Divider, Quotes, Callouts</vt:lpstr>
      <vt:lpstr>Plain_APPENDIX</vt:lpstr>
      <vt:lpstr>Red Bar Footer_APPENDIX</vt:lpstr>
      <vt:lpstr>Equation</vt:lpstr>
      <vt:lpstr>Counting</vt:lpstr>
      <vt:lpstr>Chapter Summary</vt:lpstr>
      <vt:lpstr>The Basics of Counting</vt:lpstr>
      <vt:lpstr>Section Summary 1</vt:lpstr>
      <vt:lpstr>Basic Counting Principles: The Product Rule</vt:lpstr>
      <vt:lpstr>The Product Rule</vt:lpstr>
      <vt:lpstr>Counting Functions</vt:lpstr>
      <vt:lpstr>Telephone Numbering Plan</vt:lpstr>
      <vt:lpstr>Counting Subsets of a Finite Set</vt:lpstr>
      <vt:lpstr>Product Rule in Terms of Sets</vt:lpstr>
      <vt:lpstr>DNA and Genomes</vt:lpstr>
      <vt:lpstr>Basic Counting Principles:  The Sum Rule</vt:lpstr>
      <vt:lpstr>The Sum Rule in terms of sets.</vt:lpstr>
      <vt:lpstr>Combining the Sum and Product Rule</vt:lpstr>
      <vt:lpstr>Counting Passwords</vt:lpstr>
      <vt:lpstr>Internet Addresses</vt:lpstr>
      <vt:lpstr>Counting Internet Addresses</vt:lpstr>
      <vt:lpstr>Basic Counting Principles: Subtraction Rule</vt:lpstr>
      <vt:lpstr>Counting Bit Strings</vt:lpstr>
      <vt:lpstr>Basic Counting Principles: Division Rule</vt:lpstr>
      <vt:lpstr>Tree Diagrams</vt:lpstr>
      <vt:lpstr>The Pigeonhole Principle</vt:lpstr>
      <vt:lpstr>Section Summary 2</vt:lpstr>
      <vt:lpstr>The Pigeonhole Principle 1</vt:lpstr>
      <vt:lpstr>The Pigeonhole Principle 2</vt:lpstr>
      <vt:lpstr>Pigeonhole Principle</vt:lpstr>
      <vt:lpstr>The Generalized Pigeonhole Principle 1</vt:lpstr>
      <vt:lpstr>The Generalized Pigeonhole Principle 2</vt:lpstr>
      <vt:lpstr>Permutations and Combinations</vt:lpstr>
      <vt:lpstr>Section Summary 3</vt:lpstr>
      <vt:lpstr>Permutations</vt:lpstr>
      <vt:lpstr>A Formula for the Number of Permutations</vt:lpstr>
      <vt:lpstr>Solving Counting Problems by Counting Permutations 1</vt:lpstr>
      <vt:lpstr>Solving Counting Problems by Counting Permutations 2</vt:lpstr>
      <vt:lpstr>Solving Counting Problems by Counting Permutations 3</vt:lpstr>
      <vt:lpstr>Combinations 1</vt:lpstr>
      <vt:lpstr>Combinations 2</vt:lpstr>
      <vt:lpstr>Combinations 3</vt:lpstr>
      <vt:lpstr>Combinations 4</vt:lpstr>
      <vt:lpstr>Combinatorial Proofs 1</vt:lpstr>
      <vt:lpstr>Combinatorial Proofs 2</vt:lpstr>
      <vt:lpstr>Combinations 5</vt:lpstr>
      <vt:lpstr>Binomial Coefficients and Identities</vt:lpstr>
      <vt:lpstr>Section Summary 4</vt:lpstr>
      <vt:lpstr>Powers of Binomial Expressions</vt:lpstr>
      <vt:lpstr>Binomial Theorem</vt:lpstr>
      <vt:lpstr>Using the Binomial Theorem</vt:lpstr>
      <vt:lpstr> A Useful Identity</vt:lpstr>
      <vt:lpstr>Pascal’s Identity</vt:lpstr>
      <vt:lpstr>Pascal’s Triangle</vt:lpstr>
      <vt:lpstr>Generalized Permutations and Combinations</vt:lpstr>
      <vt:lpstr>Section Summary 5</vt:lpstr>
      <vt:lpstr>Permutations with Repetition</vt:lpstr>
      <vt:lpstr>Combinations with Repetition 1</vt:lpstr>
      <vt:lpstr>Combinations with Repetition 2</vt:lpstr>
      <vt:lpstr>Combinations with Repetition 3</vt:lpstr>
      <vt:lpstr>Combinations with Repetition 4</vt:lpstr>
      <vt:lpstr>Combinations with Repetition 5</vt:lpstr>
      <vt:lpstr>Summarizing the Formulas for Counting Permutations and Combinations with and without Repetition</vt:lpstr>
      <vt:lpstr>Permutations with Indistinguishable Objects 1</vt:lpstr>
      <vt:lpstr>Permutations with Indistinguishable Objects 2</vt:lpstr>
      <vt:lpstr>Distributing Objects into Boxes 1</vt:lpstr>
      <vt:lpstr>Distributing Objects into Boxes 2</vt:lpstr>
      <vt:lpstr>Distributing Objects into Boxes 3</vt:lpstr>
      <vt:lpstr>End of Main Content</vt:lpstr>
      <vt:lpstr>Accessibility Content:  Text Alternatives for Images</vt:lpstr>
      <vt:lpstr>The Product Rule – Text Alternative</vt:lpstr>
      <vt:lpstr>Internet Addresses – Text Alternative</vt:lpstr>
      <vt:lpstr>Counting Bit Strings – Text Alternative</vt:lpstr>
      <vt:lpstr>Tree Diagrams – Text Alternative</vt:lpstr>
      <vt:lpstr>The Pigeonhole Principle 1 – Text Alternative</vt:lpstr>
      <vt:lpstr>Pascal’s Triangle – Text Alternative</vt:lpstr>
      <vt:lpstr>Combinations with Repetition 2 – Text Alternative</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Counting</dc:title>
  <dc:creator>Hahn, Sandra</dc:creator>
  <cp:lastModifiedBy>Ritik Singh</cp:lastModifiedBy>
  <cp:revision>1223</cp:revision>
  <dcterms:created xsi:type="dcterms:W3CDTF">2017-12-05T17:18:18Z</dcterms:created>
  <dcterms:modified xsi:type="dcterms:W3CDTF">2021-09-16T10:55:21Z</dcterms:modified>
</cp:coreProperties>
</file>