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1" r:id="rId5"/>
    <p:sldMasterId id="2147483974" r:id="rId6"/>
    <p:sldMasterId id="2147483838" r:id="rId7"/>
    <p:sldMasterId id="2147483713" r:id="rId8"/>
    <p:sldMasterId id="2147483674" r:id="rId9"/>
    <p:sldMasterId id="2147483897" r:id="rId10"/>
    <p:sldMasterId id="2147483960" r:id="rId11"/>
  </p:sldMasterIdLst>
  <p:notesMasterIdLst>
    <p:notesMasterId r:id="rId96"/>
  </p:notesMasterIdLst>
  <p:handoutMasterIdLst>
    <p:handoutMasterId r:id="rId97"/>
  </p:handoutMasterIdLst>
  <p:sldIdLst>
    <p:sldId id="273" r:id="rId12"/>
    <p:sldId id="276" r:id="rId13"/>
    <p:sldId id="414" r:id="rId14"/>
    <p:sldId id="419" r:id="rId15"/>
    <p:sldId id="415" r:id="rId16"/>
    <p:sldId id="416" r:id="rId17"/>
    <p:sldId id="420" r:id="rId18"/>
    <p:sldId id="478" r:id="rId19"/>
    <p:sldId id="479" r:id="rId20"/>
    <p:sldId id="577" r:id="rId21"/>
    <p:sldId id="578" r:id="rId22"/>
    <p:sldId id="579" r:id="rId23"/>
    <p:sldId id="580" r:id="rId24"/>
    <p:sldId id="581" r:id="rId25"/>
    <p:sldId id="582" r:id="rId26"/>
    <p:sldId id="583" r:id="rId27"/>
    <p:sldId id="584" r:id="rId28"/>
    <p:sldId id="585" r:id="rId29"/>
    <p:sldId id="489" r:id="rId30"/>
    <p:sldId id="586" r:id="rId31"/>
    <p:sldId id="491" r:id="rId32"/>
    <p:sldId id="492" r:id="rId33"/>
    <p:sldId id="493" r:id="rId34"/>
    <p:sldId id="516" r:id="rId35"/>
    <p:sldId id="495" r:id="rId36"/>
    <p:sldId id="496" r:id="rId37"/>
    <p:sldId id="497" r:id="rId38"/>
    <p:sldId id="587" r:id="rId39"/>
    <p:sldId id="499" r:id="rId40"/>
    <p:sldId id="500" r:id="rId41"/>
    <p:sldId id="501" r:id="rId42"/>
    <p:sldId id="588" r:id="rId43"/>
    <p:sldId id="503" r:id="rId44"/>
    <p:sldId id="504" r:id="rId45"/>
    <p:sldId id="589" r:id="rId46"/>
    <p:sldId id="590" r:id="rId47"/>
    <p:sldId id="518" r:id="rId48"/>
    <p:sldId id="591" r:id="rId49"/>
    <p:sldId id="592" r:id="rId50"/>
    <p:sldId id="593" r:id="rId51"/>
    <p:sldId id="594" r:id="rId52"/>
    <p:sldId id="524" r:id="rId53"/>
    <p:sldId id="525" r:id="rId54"/>
    <p:sldId id="526" r:id="rId55"/>
    <p:sldId id="595" r:id="rId56"/>
    <p:sldId id="529" r:id="rId57"/>
    <p:sldId id="596" r:id="rId58"/>
    <p:sldId id="597" r:id="rId59"/>
    <p:sldId id="598" r:id="rId60"/>
    <p:sldId id="533" r:id="rId61"/>
    <p:sldId id="599" r:id="rId62"/>
    <p:sldId id="535" r:id="rId63"/>
    <p:sldId id="600" r:id="rId64"/>
    <p:sldId id="537" r:id="rId65"/>
    <p:sldId id="601" r:id="rId66"/>
    <p:sldId id="602" r:id="rId67"/>
    <p:sldId id="603" r:id="rId68"/>
    <p:sldId id="604" r:id="rId69"/>
    <p:sldId id="542" r:id="rId70"/>
    <p:sldId id="543" r:id="rId71"/>
    <p:sldId id="544" r:id="rId72"/>
    <p:sldId id="605" r:id="rId73"/>
    <p:sldId id="606" r:id="rId74"/>
    <p:sldId id="547" r:id="rId75"/>
    <p:sldId id="607" r:id="rId76"/>
    <p:sldId id="608" r:id="rId77"/>
    <p:sldId id="609" r:id="rId78"/>
    <p:sldId id="551" r:id="rId79"/>
    <p:sldId id="552" r:id="rId80"/>
    <p:sldId id="610" r:id="rId81"/>
    <p:sldId id="611" r:id="rId82"/>
    <p:sldId id="555" r:id="rId83"/>
    <p:sldId id="612" r:id="rId84"/>
    <p:sldId id="557" r:id="rId85"/>
    <p:sldId id="576" r:id="rId86"/>
    <p:sldId id="567" r:id="rId87"/>
    <p:sldId id="568" r:id="rId88"/>
    <p:sldId id="569" r:id="rId89"/>
    <p:sldId id="570" r:id="rId90"/>
    <p:sldId id="571" r:id="rId91"/>
    <p:sldId id="572" r:id="rId92"/>
    <p:sldId id="573" r:id="rId93"/>
    <p:sldId id="574" r:id="rId94"/>
    <p:sldId id="575"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C477331-BF32-4C31-A7BB-F847ECFAB15A}">
          <p14:sldIdLst>
            <p14:sldId id="273"/>
            <p14:sldId id="276"/>
            <p14:sldId id="414"/>
            <p14:sldId id="419"/>
            <p14:sldId id="415"/>
            <p14:sldId id="416"/>
            <p14:sldId id="420"/>
            <p14:sldId id="478"/>
            <p14:sldId id="479"/>
            <p14:sldId id="577"/>
            <p14:sldId id="578"/>
            <p14:sldId id="579"/>
            <p14:sldId id="580"/>
            <p14:sldId id="581"/>
            <p14:sldId id="582"/>
            <p14:sldId id="583"/>
            <p14:sldId id="584"/>
            <p14:sldId id="585"/>
            <p14:sldId id="489"/>
            <p14:sldId id="586"/>
            <p14:sldId id="491"/>
            <p14:sldId id="492"/>
            <p14:sldId id="493"/>
            <p14:sldId id="516"/>
            <p14:sldId id="495"/>
            <p14:sldId id="496"/>
            <p14:sldId id="497"/>
            <p14:sldId id="587"/>
            <p14:sldId id="499"/>
            <p14:sldId id="500"/>
            <p14:sldId id="501"/>
            <p14:sldId id="588"/>
            <p14:sldId id="503"/>
            <p14:sldId id="504"/>
            <p14:sldId id="589"/>
            <p14:sldId id="590"/>
            <p14:sldId id="518"/>
            <p14:sldId id="591"/>
            <p14:sldId id="592"/>
            <p14:sldId id="593"/>
            <p14:sldId id="594"/>
            <p14:sldId id="524"/>
            <p14:sldId id="525"/>
            <p14:sldId id="526"/>
            <p14:sldId id="595"/>
            <p14:sldId id="529"/>
            <p14:sldId id="596"/>
            <p14:sldId id="597"/>
            <p14:sldId id="598"/>
            <p14:sldId id="533"/>
            <p14:sldId id="599"/>
            <p14:sldId id="535"/>
            <p14:sldId id="600"/>
            <p14:sldId id="537"/>
            <p14:sldId id="601"/>
            <p14:sldId id="602"/>
            <p14:sldId id="603"/>
            <p14:sldId id="604"/>
            <p14:sldId id="542"/>
            <p14:sldId id="543"/>
            <p14:sldId id="544"/>
            <p14:sldId id="605"/>
            <p14:sldId id="606"/>
            <p14:sldId id="547"/>
            <p14:sldId id="607"/>
            <p14:sldId id="608"/>
            <p14:sldId id="609"/>
            <p14:sldId id="551"/>
            <p14:sldId id="552"/>
            <p14:sldId id="610"/>
            <p14:sldId id="611"/>
            <p14:sldId id="555"/>
            <p14:sldId id="612"/>
            <p14:sldId id="557"/>
            <p14:sldId id="576"/>
          </p14:sldIdLst>
        </p14:section>
        <p14:section name="Appendix: Image Descriptions for Unsighted Students" id="{1611FF42-DDAE-49D2-A7FA-08B61D09A0A2}">
          <p14:sldIdLst>
            <p14:sldId id="567"/>
            <p14:sldId id="568"/>
            <p14:sldId id="569"/>
            <p14:sldId id="570"/>
            <p14:sldId id="571"/>
            <p14:sldId id="572"/>
            <p14:sldId id="573"/>
            <p14:sldId id="574"/>
            <p14:sldId id="575"/>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87B"/>
    <a:srgbClr val="E1F3FF"/>
    <a:srgbClr val="14AAE1"/>
    <a:srgbClr val="505050"/>
    <a:srgbClr val="04617B"/>
    <a:srgbClr val="B60000"/>
    <a:srgbClr val="00518B"/>
    <a:srgbClr val="214E91"/>
    <a:srgbClr val="085367"/>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4769" autoAdjust="0"/>
  </p:normalViewPr>
  <p:slideViewPr>
    <p:cSldViewPr>
      <p:cViewPr varScale="1">
        <p:scale>
          <a:sx n="104" d="100"/>
          <a:sy n="104" d="100"/>
        </p:scale>
        <p:origin x="828" y="108"/>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presProps" Target="pres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19-Aug-21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19-Aug-21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243240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196333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50</a:t>
            </a:fld>
            <a:endParaRPr lang="en-US"/>
          </a:p>
        </p:txBody>
      </p:sp>
    </p:spTree>
    <p:extLst>
      <p:ext uri="{BB962C8B-B14F-4D97-AF65-F5344CB8AC3E}">
        <p14:creationId xmlns:p14="http://schemas.microsoft.com/office/powerpoint/2010/main" val="234281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55</a:t>
            </a:fld>
            <a:endParaRPr lang="en-US"/>
          </a:p>
        </p:txBody>
      </p:sp>
    </p:spTree>
    <p:extLst>
      <p:ext uri="{BB962C8B-B14F-4D97-AF65-F5344CB8AC3E}">
        <p14:creationId xmlns:p14="http://schemas.microsoft.com/office/powerpoint/2010/main" val="20953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65</a:t>
            </a:fld>
            <a:endParaRPr lang="en-US"/>
          </a:p>
        </p:txBody>
      </p:sp>
    </p:spTree>
    <p:extLst>
      <p:ext uri="{BB962C8B-B14F-4D97-AF65-F5344CB8AC3E}">
        <p14:creationId xmlns:p14="http://schemas.microsoft.com/office/powerpoint/2010/main" val="187109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36947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938854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96561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62428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956135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775407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A2F88B6-E335-4DFB-ADDE-9E40DE2CB2C4}"/>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7F676DF4-823B-475B-B7D2-CA35A7AE6783}"/>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pic>
        <p:nvPicPr>
          <p:cNvPr id="6" name="MGH logo">
            <a:extLst>
              <a:ext uri="{FF2B5EF4-FFF2-40B4-BE49-F238E27FC236}">
                <a16:creationId xmlns:a16="http://schemas.microsoft.com/office/drawing/2014/main" id="{531D7289-E479-48FD-933E-6A2177240AF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564C7C13-EDF0-41A2-A946-13545B606A29}"/>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6DDD703F-E231-49FB-9A6D-395DF4A44B2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MH Tagline" descr="Tag line: Because learning changes everythi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pic>
        <p:nvPicPr>
          <p:cNvPr id="4" name="MGH logo">
            <a:extLst>
              <a:ext uri="{FF2B5EF4-FFF2-40B4-BE49-F238E27FC236}">
                <a16:creationId xmlns:a16="http://schemas.microsoft.com/office/drawing/2014/main" id="{E8F5527B-82A1-4942-8D39-8E3D4A68DC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Copyright" descr="©McGraw-Hill Education&#10;">
            <a:extLst>
              <a:ext uri="{FF2B5EF4-FFF2-40B4-BE49-F238E27FC236}">
                <a16:creationId xmlns:a16="http://schemas.microsoft.com/office/drawing/2014/main" id="{0F050AA7-9F7D-4DB2-A273-12E78B5155A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10;">
            <a:extLst>
              <a:ext uri="{FF2B5EF4-FFF2-40B4-BE49-F238E27FC236}">
                <a16:creationId xmlns:a16="http://schemas.microsoft.com/office/drawing/2014/main" id="{3366D937-C42D-4D3D-9978-31FDEDD431D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51" r:id="rId4"/>
    <p:sldLayoutId id="2147483966" r:id="rId5"/>
    <p:sldLayoutId id="2147483967" r:id="rId6"/>
    <p:sldLayoutId id="2147483968" r:id="rId7"/>
    <p:sldLayoutId id="2147483969" r:id="rId8"/>
    <p:sldLayoutId id="2147483970"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A9963751-42E5-4342-8B06-145B5257625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978731754"/>
      </p:ext>
    </p:extLst>
  </p:cSld>
  <p:clrMap bg1="lt1" tx1="dk1" bg2="lt2" tx2="dk2" accent1="accent1" accent2="accent2" accent3="accent3" accent4="accent4" accent5="accent5" accent6="accent6" hlink="hlink" folHlink="folHlink"/>
  <p:sldLayoutIdLst>
    <p:sldLayoutId id="2147483972" r:id="rId1"/>
    <p:sldLayoutId id="21474839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380551659"/>
      </p:ext>
    </p:extLst>
  </p:cSld>
  <p:clrMap bg1="lt1" tx1="dk1" bg2="lt2" tx2="dk2" accent1="accent1" accent2="accent2" accent3="accent3" accent4="accent4" accent5="accent5" accent6="accent6" hlink="hlink" folHlink="folHlink"/>
  <p:sldLayoutIdLst>
    <p:sldLayoutId id="214748397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D0FFFB81-0974-4473-91BF-2E406BFFA667}"/>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03F3BE12-C5C8-4C54-A968-CC59593E015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B15F24DE-4D94-44C7-BE34-5D1630B5D93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25.x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11.bin"/><Relationship Id="rId2" Type="http://schemas.openxmlformats.org/officeDocument/2006/relationships/oleObject" Target="../embeddings/oleObject6.bin"/><Relationship Id="rId1" Type="http://schemas.openxmlformats.org/officeDocument/2006/relationships/slideLayout" Target="../slideLayouts/slideLayout25.xml"/><Relationship Id="rId6" Type="http://schemas.openxmlformats.org/officeDocument/2006/relationships/oleObject" Target="../embeddings/oleObject8.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5.wmf"/><Relationship Id="rId1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25.x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2.wmf"/><Relationship Id="rId1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25.xml"/><Relationship Id="rId6" Type="http://schemas.openxmlformats.org/officeDocument/2006/relationships/oleObject" Target="../embeddings/oleObject22.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31.bin"/><Relationship Id="rId17" Type="http://schemas.openxmlformats.org/officeDocument/2006/relationships/image" Target="../media/image39.wmf"/><Relationship Id="rId2" Type="http://schemas.openxmlformats.org/officeDocument/2006/relationships/oleObject" Target="../embeddings/oleObject26.bin"/><Relationship Id="rId16" Type="http://schemas.openxmlformats.org/officeDocument/2006/relationships/oleObject" Target="../embeddings/oleObject33.bin"/><Relationship Id="rId1" Type="http://schemas.openxmlformats.org/officeDocument/2006/relationships/slideLayout" Target="../slideLayouts/slideLayout26.xml"/><Relationship Id="rId6" Type="http://schemas.openxmlformats.org/officeDocument/2006/relationships/oleObject" Target="../embeddings/oleObject28.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5.wmf"/><Relationship Id="rId1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4.bin"/><Relationship Id="rId1" Type="http://schemas.openxmlformats.org/officeDocument/2006/relationships/slideLayout" Target="../slideLayouts/slideLayout25.xml"/><Relationship Id="rId6" Type="http://schemas.openxmlformats.org/officeDocument/2006/relationships/oleObject" Target="../embeddings/oleObject36.bin"/><Relationship Id="rId5" Type="http://schemas.openxmlformats.org/officeDocument/2006/relationships/image" Target="../media/image41.wmf"/><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7.bin"/><Relationship Id="rId7" Type="http://schemas.openxmlformats.org/officeDocument/2006/relationships/image" Target="../media/image45.jpg"/><Relationship Id="rId12" Type="http://schemas.openxmlformats.org/officeDocument/2006/relationships/slide" Target="slide79.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4.wmf"/><Relationship Id="rId11" Type="http://schemas.openxmlformats.org/officeDocument/2006/relationships/image" Target="../media/image47.wmf"/><Relationship Id="rId5" Type="http://schemas.openxmlformats.org/officeDocument/2006/relationships/oleObject" Target="../embeddings/oleObject38.bin"/><Relationship Id="rId10" Type="http://schemas.openxmlformats.org/officeDocument/2006/relationships/oleObject" Target="../embeddings/oleObject40.bin"/><Relationship Id="rId4" Type="http://schemas.openxmlformats.org/officeDocument/2006/relationships/image" Target="../media/image43.wmf"/><Relationship Id="rId9"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8.wmf"/><Relationship Id="rId7" Type="http://schemas.openxmlformats.org/officeDocument/2006/relationships/image" Target="../media/image51.jpg"/><Relationship Id="rId2" Type="http://schemas.openxmlformats.org/officeDocument/2006/relationships/oleObject" Target="../embeddings/oleObject41.bin"/><Relationship Id="rId1" Type="http://schemas.openxmlformats.org/officeDocument/2006/relationships/slideLayout" Target="../slideLayouts/slideLayout25.xml"/><Relationship Id="rId6" Type="http://schemas.openxmlformats.org/officeDocument/2006/relationships/image" Target="../media/image50.wmf"/><Relationship Id="rId5" Type="http://schemas.openxmlformats.org/officeDocument/2006/relationships/oleObject" Target="../embeddings/oleObject42.bin"/><Relationship Id="rId10" Type="http://schemas.openxmlformats.org/officeDocument/2006/relationships/slide" Target="slide80.xml"/><Relationship Id="rId4" Type="http://schemas.openxmlformats.org/officeDocument/2006/relationships/image" Target="../media/image49.png"/><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59.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48.bin"/><Relationship Id="rId2" Type="http://schemas.openxmlformats.org/officeDocument/2006/relationships/oleObject" Target="../embeddings/oleObject44.bin"/><Relationship Id="rId1" Type="http://schemas.openxmlformats.org/officeDocument/2006/relationships/slideLayout" Target="../slideLayouts/slideLayout25.xml"/><Relationship Id="rId6" Type="http://schemas.openxmlformats.org/officeDocument/2006/relationships/oleObject" Target="../embeddings/oleObject46.bin"/><Relationship Id="rId11" Type="http://schemas.openxmlformats.org/officeDocument/2006/relationships/image" Target="../media/image58.wmf"/><Relationship Id="rId5" Type="http://schemas.openxmlformats.org/officeDocument/2006/relationships/image" Target="../media/image54.wmf"/><Relationship Id="rId10" Type="http://schemas.openxmlformats.org/officeDocument/2006/relationships/oleObject" Target="../embeddings/oleObject47.bin"/><Relationship Id="rId4" Type="http://schemas.openxmlformats.org/officeDocument/2006/relationships/oleObject" Target="../embeddings/oleObject45.bin"/><Relationship Id="rId9" Type="http://schemas.openxmlformats.org/officeDocument/2006/relationships/image" Target="../media/image57.jpg"/><Relationship Id="rId14" Type="http://schemas.openxmlformats.org/officeDocument/2006/relationships/slide" Target="slide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54.bin"/><Relationship Id="rId2" Type="http://schemas.openxmlformats.org/officeDocument/2006/relationships/oleObject" Target="../embeddings/oleObject49.bin"/><Relationship Id="rId1" Type="http://schemas.openxmlformats.org/officeDocument/2006/relationships/slideLayout" Target="../slideLayouts/slideLayout26.xml"/><Relationship Id="rId6" Type="http://schemas.openxmlformats.org/officeDocument/2006/relationships/oleObject" Target="../embeddings/oleObject51.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6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5.bin"/><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6.bin"/><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7.bin"/><Relationship Id="rId1" Type="http://schemas.openxmlformats.org/officeDocument/2006/relationships/slideLayout" Target="../slideLayouts/slideLayout25.xml"/><Relationship Id="rId5" Type="http://schemas.openxmlformats.org/officeDocument/2006/relationships/image" Target="../media/image69.wmf"/><Relationship Id="rId4" Type="http://schemas.openxmlformats.org/officeDocument/2006/relationships/oleObject" Target="../embeddings/oleObject58.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59.bin"/><Relationship Id="rId1" Type="http://schemas.openxmlformats.org/officeDocument/2006/relationships/slideLayout" Target="../slideLayouts/slideLayout25.xml"/><Relationship Id="rId6" Type="http://schemas.openxmlformats.org/officeDocument/2006/relationships/oleObject" Target="../embeddings/oleObject61.bin"/><Relationship Id="rId5" Type="http://schemas.openxmlformats.org/officeDocument/2006/relationships/image" Target="../media/image71.wmf"/><Relationship Id="rId4" Type="http://schemas.openxmlformats.org/officeDocument/2006/relationships/oleObject" Target="../embeddings/oleObject60.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2.bin"/><Relationship Id="rId1" Type="http://schemas.openxmlformats.org/officeDocument/2006/relationships/slideLayout" Target="../slideLayouts/slideLayout25.xml"/><Relationship Id="rId6" Type="http://schemas.openxmlformats.org/officeDocument/2006/relationships/oleObject" Target="../embeddings/oleObject64.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6.wmf"/></Relationships>
</file>

<file path=ppt/slides/_rels/slide37.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67.bin"/><Relationship Id="rId1" Type="http://schemas.openxmlformats.org/officeDocument/2006/relationships/slideLayout" Target="../slideLayouts/slideLayout30.xml"/><Relationship Id="rId6" Type="http://schemas.openxmlformats.org/officeDocument/2006/relationships/oleObject" Target="../embeddings/oleObject69.bin"/><Relationship Id="rId5" Type="http://schemas.openxmlformats.org/officeDocument/2006/relationships/image" Target="../media/image79.wmf"/><Relationship Id="rId4" Type="http://schemas.openxmlformats.org/officeDocument/2006/relationships/oleObject" Target="../embeddings/oleObject68.bin"/></Relationships>
</file>

<file path=ppt/slides/_rels/slide38.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image" Target="../media/image81.jpg"/><Relationship Id="rId1" Type="http://schemas.openxmlformats.org/officeDocument/2006/relationships/slideLayout" Target="../slideLayouts/slideLayout25.xml"/><Relationship Id="rId6" Type="http://schemas.openxmlformats.org/officeDocument/2006/relationships/image" Target="../media/image83.wmf"/><Relationship Id="rId5" Type="http://schemas.openxmlformats.org/officeDocument/2006/relationships/oleObject" Target="../embeddings/oleObject71.bin"/><Relationship Id="rId4" Type="http://schemas.openxmlformats.org/officeDocument/2006/relationships/image" Target="../media/image8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90.wmf"/><Relationship Id="rId18" Type="http://schemas.openxmlformats.org/officeDocument/2006/relationships/oleObject" Target="../embeddings/oleObject81.bin"/><Relationship Id="rId3" Type="http://schemas.openxmlformats.org/officeDocument/2006/relationships/image" Target="../media/image85.wmf"/><Relationship Id="rId21" Type="http://schemas.openxmlformats.org/officeDocument/2006/relationships/image" Target="../media/image94.wmf"/><Relationship Id="rId7" Type="http://schemas.openxmlformats.org/officeDocument/2006/relationships/image" Target="../media/image87.wmf"/><Relationship Id="rId12" Type="http://schemas.openxmlformats.org/officeDocument/2006/relationships/oleObject" Target="../embeddings/oleObject78.bin"/><Relationship Id="rId17" Type="http://schemas.openxmlformats.org/officeDocument/2006/relationships/image" Target="../media/image92.wmf"/><Relationship Id="rId25" Type="http://schemas.openxmlformats.org/officeDocument/2006/relationships/image" Target="../media/image96.wmf"/><Relationship Id="rId2" Type="http://schemas.openxmlformats.org/officeDocument/2006/relationships/oleObject" Target="../embeddings/oleObject73.bin"/><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slideLayout" Target="../slideLayouts/slideLayout26.xml"/><Relationship Id="rId6" Type="http://schemas.openxmlformats.org/officeDocument/2006/relationships/oleObject" Target="../embeddings/oleObject75.bin"/><Relationship Id="rId11" Type="http://schemas.openxmlformats.org/officeDocument/2006/relationships/image" Target="../media/image89.wmf"/><Relationship Id="rId24" Type="http://schemas.openxmlformats.org/officeDocument/2006/relationships/oleObject" Target="../embeddings/oleObject84.bin"/><Relationship Id="rId5" Type="http://schemas.openxmlformats.org/officeDocument/2006/relationships/image" Target="../media/image86.wmf"/><Relationship Id="rId15" Type="http://schemas.openxmlformats.org/officeDocument/2006/relationships/image" Target="../media/image91.wmf"/><Relationship Id="rId23" Type="http://schemas.openxmlformats.org/officeDocument/2006/relationships/image" Target="../media/image95.wmf"/><Relationship Id="rId10" Type="http://schemas.openxmlformats.org/officeDocument/2006/relationships/oleObject" Target="../embeddings/oleObject77.bin"/><Relationship Id="rId19" Type="http://schemas.openxmlformats.org/officeDocument/2006/relationships/image" Target="../media/image93.wmf"/><Relationship Id="rId4" Type="http://schemas.openxmlformats.org/officeDocument/2006/relationships/oleObject" Target="../embeddings/oleObject74.bin"/><Relationship Id="rId9" Type="http://schemas.openxmlformats.org/officeDocument/2006/relationships/image" Target="../media/image88.wmf"/><Relationship Id="rId14" Type="http://schemas.openxmlformats.org/officeDocument/2006/relationships/oleObject" Target="../embeddings/oleObject79.bin"/><Relationship Id="rId22" Type="http://schemas.openxmlformats.org/officeDocument/2006/relationships/oleObject" Target="../embeddings/oleObject8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102.wmf"/><Relationship Id="rId2" Type="http://schemas.openxmlformats.org/officeDocument/2006/relationships/image" Target="../media/image97.jpg"/><Relationship Id="rId1" Type="http://schemas.openxmlformats.org/officeDocument/2006/relationships/slideLayout" Target="../slideLayouts/slideLayout25.xml"/><Relationship Id="rId6" Type="http://schemas.openxmlformats.org/officeDocument/2006/relationships/image" Target="../media/image99.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88.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08.wmf"/><Relationship Id="rId18" Type="http://schemas.openxmlformats.org/officeDocument/2006/relationships/oleObject" Target="../embeddings/oleObject98.bin"/><Relationship Id="rId3" Type="http://schemas.openxmlformats.org/officeDocument/2006/relationships/image" Target="../media/image103.wmf"/><Relationship Id="rId21" Type="http://schemas.openxmlformats.org/officeDocument/2006/relationships/image" Target="../media/image112.wmf"/><Relationship Id="rId7" Type="http://schemas.openxmlformats.org/officeDocument/2006/relationships/image" Target="../media/image105.wmf"/><Relationship Id="rId12" Type="http://schemas.openxmlformats.org/officeDocument/2006/relationships/oleObject" Target="../embeddings/oleObject95.bin"/><Relationship Id="rId17" Type="http://schemas.openxmlformats.org/officeDocument/2006/relationships/image" Target="../media/image110.wmf"/><Relationship Id="rId2" Type="http://schemas.openxmlformats.org/officeDocument/2006/relationships/oleObject" Target="../embeddings/oleObject90.bin"/><Relationship Id="rId16" Type="http://schemas.openxmlformats.org/officeDocument/2006/relationships/oleObject" Target="../embeddings/oleObject97.bin"/><Relationship Id="rId20" Type="http://schemas.openxmlformats.org/officeDocument/2006/relationships/oleObject" Target="../embeddings/oleObject99.bin"/><Relationship Id="rId1" Type="http://schemas.openxmlformats.org/officeDocument/2006/relationships/slideLayout" Target="../slideLayouts/slideLayout26.xml"/><Relationship Id="rId6" Type="http://schemas.openxmlformats.org/officeDocument/2006/relationships/oleObject" Target="../embeddings/oleObject92.bin"/><Relationship Id="rId11" Type="http://schemas.openxmlformats.org/officeDocument/2006/relationships/image" Target="../media/image107.wmf"/><Relationship Id="rId5" Type="http://schemas.openxmlformats.org/officeDocument/2006/relationships/image" Target="../media/image104.wmf"/><Relationship Id="rId15" Type="http://schemas.openxmlformats.org/officeDocument/2006/relationships/image" Target="../media/image109.wmf"/><Relationship Id="rId10" Type="http://schemas.openxmlformats.org/officeDocument/2006/relationships/oleObject" Target="../embeddings/oleObject94.bin"/><Relationship Id="rId19" Type="http://schemas.openxmlformats.org/officeDocument/2006/relationships/image" Target="../media/image111.wmf"/><Relationship Id="rId4" Type="http://schemas.openxmlformats.org/officeDocument/2006/relationships/oleObject" Target="../embeddings/oleObject91.bin"/><Relationship Id="rId9" Type="http://schemas.openxmlformats.org/officeDocument/2006/relationships/image" Target="../media/image106.wmf"/><Relationship Id="rId14" Type="http://schemas.openxmlformats.org/officeDocument/2006/relationships/oleObject" Target="../embeddings/oleObject9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18.wmf"/><Relationship Id="rId18" Type="http://schemas.openxmlformats.org/officeDocument/2006/relationships/oleObject" Target="../embeddings/oleObject108.bin"/><Relationship Id="rId3" Type="http://schemas.openxmlformats.org/officeDocument/2006/relationships/image" Target="../media/image113.wmf"/><Relationship Id="rId7" Type="http://schemas.openxmlformats.org/officeDocument/2006/relationships/image" Target="../media/image115.wmf"/><Relationship Id="rId12" Type="http://schemas.openxmlformats.org/officeDocument/2006/relationships/oleObject" Target="../embeddings/oleObject105.bin"/><Relationship Id="rId17" Type="http://schemas.openxmlformats.org/officeDocument/2006/relationships/image" Target="../media/image120.wmf"/><Relationship Id="rId2" Type="http://schemas.openxmlformats.org/officeDocument/2006/relationships/oleObject" Target="../embeddings/oleObject100.bin"/><Relationship Id="rId16" Type="http://schemas.openxmlformats.org/officeDocument/2006/relationships/oleObject" Target="../embeddings/oleObject107.bin"/><Relationship Id="rId1" Type="http://schemas.openxmlformats.org/officeDocument/2006/relationships/slideLayout" Target="../slideLayouts/slideLayout25.xml"/><Relationship Id="rId6" Type="http://schemas.openxmlformats.org/officeDocument/2006/relationships/oleObject" Target="../embeddings/oleObject102.bin"/><Relationship Id="rId11" Type="http://schemas.openxmlformats.org/officeDocument/2006/relationships/image" Target="../media/image117.wmf"/><Relationship Id="rId5" Type="http://schemas.openxmlformats.org/officeDocument/2006/relationships/image" Target="../media/image114.wmf"/><Relationship Id="rId15" Type="http://schemas.openxmlformats.org/officeDocument/2006/relationships/image" Target="../media/image119.wmf"/><Relationship Id="rId10" Type="http://schemas.openxmlformats.org/officeDocument/2006/relationships/oleObject" Target="../embeddings/oleObject104.bin"/><Relationship Id="rId19" Type="http://schemas.openxmlformats.org/officeDocument/2006/relationships/image" Target="../media/image121.wmf"/><Relationship Id="rId4" Type="http://schemas.openxmlformats.org/officeDocument/2006/relationships/oleObject" Target="../embeddings/oleObject101.bin"/><Relationship Id="rId9" Type="http://schemas.openxmlformats.org/officeDocument/2006/relationships/image" Target="../media/image116.wmf"/><Relationship Id="rId14" Type="http://schemas.openxmlformats.org/officeDocument/2006/relationships/oleObject" Target="../embeddings/oleObject10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122.wmf"/><Relationship Id="rId7" Type="http://schemas.openxmlformats.org/officeDocument/2006/relationships/image" Target="../media/image124.wmf"/><Relationship Id="rId2" Type="http://schemas.openxmlformats.org/officeDocument/2006/relationships/oleObject" Target="../embeddings/oleObject109.bin"/><Relationship Id="rId1" Type="http://schemas.openxmlformats.org/officeDocument/2006/relationships/slideLayout" Target="../slideLayouts/slideLayout28.xml"/><Relationship Id="rId6" Type="http://schemas.openxmlformats.org/officeDocument/2006/relationships/oleObject" Target="../embeddings/oleObject111.bin"/><Relationship Id="rId5" Type="http://schemas.openxmlformats.org/officeDocument/2006/relationships/image" Target="../media/image123.wmf"/><Relationship Id="rId4" Type="http://schemas.openxmlformats.org/officeDocument/2006/relationships/oleObject" Target="../embeddings/oleObject110.bin"/><Relationship Id="rId9" Type="http://schemas.openxmlformats.org/officeDocument/2006/relationships/image" Target="../media/image125.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28.wmf"/><Relationship Id="rId12" Type="http://schemas.openxmlformats.org/officeDocument/2006/relationships/oleObject" Target="../embeddings/oleObject118.bin"/><Relationship Id="rId2" Type="http://schemas.openxmlformats.org/officeDocument/2006/relationships/oleObject" Target="../embeddings/oleObject113.bin"/><Relationship Id="rId1" Type="http://schemas.openxmlformats.org/officeDocument/2006/relationships/slideLayout" Target="../slideLayouts/slideLayout25.xml"/><Relationship Id="rId6" Type="http://schemas.openxmlformats.org/officeDocument/2006/relationships/oleObject" Target="../embeddings/oleObject115.bin"/><Relationship Id="rId11" Type="http://schemas.openxmlformats.org/officeDocument/2006/relationships/image" Target="../media/image130.wmf"/><Relationship Id="rId5" Type="http://schemas.openxmlformats.org/officeDocument/2006/relationships/image" Target="../media/image127.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29.wmf"/></Relationships>
</file>

<file path=ppt/slides/_rels/slide48.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119.bin"/><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image" Target="../media/image133.wmf"/><Relationship Id="rId7" Type="http://schemas.openxmlformats.org/officeDocument/2006/relationships/image" Target="../media/image135.wmf"/><Relationship Id="rId2" Type="http://schemas.openxmlformats.org/officeDocument/2006/relationships/oleObject" Target="../embeddings/oleObject120.bin"/><Relationship Id="rId1" Type="http://schemas.openxmlformats.org/officeDocument/2006/relationships/slideLayout" Target="../slideLayouts/slideLayout25.xml"/><Relationship Id="rId6" Type="http://schemas.openxmlformats.org/officeDocument/2006/relationships/oleObject" Target="../embeddings/oleObject122.bin"/><Relationship Id="rId5" Type="http://schemas.openxmlformats.org/officeDocument/2006/relationships/image" Target="../media/image134.wmf"/><Relationship Id="rId4" Type="http://schemas.openxmlformats.org/officeDocument/2006/relationships/oleObject" Target="../embeddings/oleObject121.bin"/><Relationship Id="rId9" Type="http://schemas.openxmlformats.org/officeDocument/2006/relationships/image" Target="../media/image136.w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slide" Target="slide64.xml"/><Relationship Id="rId4" Type="http://schemas.openxmlformats.org/officeDocument/2006/relationships/slide" Target="slide77.xml"/></Relationships>
</file>

<file path=ppt/slides/_rels/slide50.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slide" Target="slide64.xml"/><Relationship Id="rId4" Type="http://schemas.openxmlformats.org/officeDocument/2006/relationships/slide" Target="slide8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38.wmf"/><Relationship Id="rId7" Type="http://schemas.openxmlformats.org/officeDocument/2006/relationships/image" Target="../media/image140.wmf"/><Relationship Id="rId2" Type="http://schemas.openxmlformats.org/officeDocument/2006/relationships/oleObject" Target="../embeddings/oleObject124.bin"/><Relationship Id="rId1" Type="http://schemas.openxmlformats.org/officeDocument/2006/relationships/slideLayout" Target="../slideLayouts/slideLayout25.xml"/><Relationship Id="rId6" Type="http://schemas.openxmlformats.org/officeDocument/2006/relationships/oleObject" Target="../embeddings/oleObject126.bin"/><Relationship Id="rId5" Type="http://schemas.openxmlformats.org/officeDocument/2006/relationships/image" Target="../media/image139.wmf"/><Relationship Id="rId4" Type="http://schemas.openxmlformats.org/officeDocument/2006/relationships/oleObject" Target="../embeddings/oleObject125.bin"/><Relationship Id="rId9" Type="http://schemas.openxmlformats.org/officeDocument/2006/relationships/image" Target="../media/image141.wmf"/></Relationships>
</file>

<file path=ppt/slides/_rels/slide5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142.jpg"/><Relationship Id="rId1" Type="http://schemas.openxmlformats.org/officeDocument/2006/relationships/slideLayout" Target="../slideLayouts/slideLayout28.xml"/><Relationship Id="rId4" Type="http://schemas.openxmlformats.org/officeDocument/2006/relationships/slide" Target="slide64.xml"/></Relationships>
</file>

<file path=ppt/slides/_rels/slide53.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oleObject" Target="../embeddings/oleObject128.bin"/><Relationship Id="rId1" Type="http://schemas.openxmlformats.org/officeDocument/2006/relationships/slideLayout" Target="../slideLayouts/slideLayout25.xml"/><Relationship Id="rId5" Type="http://schemas.openxmlformats.org/officeDocument/2006/relationships/image" Target="../media/image144.wmf"/><Relationship Id="rId4" Type="http://schemas.openxmlformats.org/officeDocument/2006/relationships/oleObject" Target="../embeddings/oleObject12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49.wmf"/><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46.w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133.bin"/><Relationship Id="rId14" Type="http://schemas.openxmlformats.org/officeDocument/2006/relationships/image" Target="../media/image150.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45.wmf"/><Relationship Id="rId3" Type="http://schemas.openxmlformats.org/officeDocument/2006/relationships/image" Target="../media/image151.wmf"/><Relationship Id="rId7" Type="http://schemas.openxmlformats.org/officeDocument/2006/relationships/image" Target="../media/image153.wmf"/><Relationship Id="rId12" Type="http://schemas.openxmlformats.org/officeDocument/2006/relationships/oleObject" Target="../embeddings/oleObject141.bin"/><Relationship Id="rId2" Type="http://schemas.openxmlformats.org/officeDocument/2006/relationships/oleObject" Target="../embeddings/oleObject136.bin"/><Relationship Id="rId1" Type="http://schemas.openxmlformats.org/officeDocument/2006/relationships/slideLayout" Target="../slideLayouts/slideLayout25.xml"/><Relationship Id="rId6" Type="http://schemas.openxmlformats.org/officeDocument/2006/relationships/oleObject" Target="../embeddings/oleObject138.bin"/><Relationship Id="rId11" Type="http://schemas.openxmlformats.org/officeDocument/2006/relationships/image" Target="../media/image155.wmf"/><Relationship Id="rId5" Type="http://schemas.openxmlformats.org/officeDocument/2006/relationships/image" Target="../media/image152.wmf"/><Relationship Id="rId15" Type="http://schemas.openxmlformats.org/officeDocument/2006/relationships/image" Target="../media/image156.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54.wmf"/><Relationship Id="rId14" Type="http://schemas.openxmlformats.org/officeDocument/2006/relationships/oleObject" Target="../embeddings/oleObject142.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image" Target="../media/image157.wmf"/><Relationship Id="rId7" Type="http://schemas.openxmlformats.org/officeDocument/2006/relationships/image" Target="../media/image159.wmf"/><Relationship Id="rId2" Type="http://schemas.openxmlformats.org/officeDocument/2006/relationships/oleObject" Target="../embeddings/oleObject143.bin"/><Relationship Id="rId1" Type="http://schemas.openxmlformats.org/officeDocument/2006/relationships/slideLayout" Target="../slideLayouts/slideLayout25.xml"/><Relationship Id="rId6" Type="http://schemas.openxmlformats.org/officeDocument/2006/relationships/oleObject" Target="../embeddings/oleObject145.bin"/><Relationship Id="rId5" Type="http://schemas.openxmlformats.org/officeDocument/2006/relationships/image" Target="../media/image158.wmf"/><Relationship Id="rId4" Type="http://schemas.openxmlformats.org/officeDocument/2006/relationships/oleObject" Target="../embeddings/oleObject144.bin"/><Relationship Id="rId9" Type="http://schemas.openxmlformats.org/officeDocument/2006/relationships/image" Target="../media/image160.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66.wmf"/><Relationship Id="rId18" Type="http://schemas.openxmlformats.org/officeDocument/2006/relationships/oleObject" Target="../embeddings/oleObject155.bin"/><Relationship Id="rId3" Type="http://schemas.openxmlformats.org/officeDocument/2006/relationships/image" Target="../media/image161.wmf"/><Relationship Id="rId21" Type="http://schemas.openxmlformats.org/officeDocument/2006/relationships/image" Target="../media/image170.wmf"/><Relationship Id="rId7" Type="http://schemas.openxmlformats.org/officeDocument/2006/relationships/image" Target="../media/image163.wmf"/><Relationship Id="rId12" Type="http://schemas.openxmlformats.org/officeDocument/2006/relationships/oleObject" Target="../embeddings/oleObject152.bin"/><Relationship Id="rId17" Type="http://schemas.openxmlformats.org/officeDocument/2006/relationships/image" Target="../media/image168.wmf"/><Relationship Id="rId2" Type="http://schemas.openxmlformats.org/officeDocument/2006/relationships/oleObject" Target="../embeddings/oleObject147.bin"/><Relationship Id="rId16" Type="http://schemas.openxmlformats.org/officeDocument/2006/relationships/oleObject" Target="../embeddings/oleObject154.bin"/><Relationship Id="rId20" Type="http://schemas.openxmlformats.org/officeDocument/2006/relationships/oleObject" Target="../embeddings/oleObject156.bin"/><Relationship Id="rId1" Type="http://schemas.openxmlformats.org/officeDocument/2006/relationships/slideLayout" Target="../slideLayouts/slideLayout26.xml"/><Relationship Id="rId6" Type="http://schemas.openxmlformats.org/officeDocument/2006/relationships/oleObject" Target="../embeddings/oleObject149.bin"/><Relationship Id="rId11" Type="http://schemas.openxmlformats.org/officeDocument/2006/relationships/image" Target="../media/image165.wmf"/><Relationship Id="rId5" Type="http://schemas.openxmlformats.org/officeDocument/2006/relationships/image" Target="../media/image162.wmf"/><Relationship Id="rId15" Type="http://schemas.openxmlformats.org/officeDocument/2006/relationships/image" Target="../media/image167.wmf"/><Relationship Id="rId10" Type="http://schemas.openxmlformats.org/officeDocument/2006/relationships/oleObject" Target="../embeddings/oleObject151.bin"/><Relationship Id="rId19" Type="http://schemas.openxmlformats.org/officeDocument/2006/relationships/image" Target="../media/image169.wmf"/><Relationship Id="rId4" Type="http://schemas.openxmlformats.org/officeDocument/2006/relationships/oleObject" Target="../embeddings/oleObject148.bin"/><Relationship Id="rId9" Type="http://schemas.openxmlformats.org/officeDocument/2006/relationships/image" Target="../media/image164.wmf"/><Relationship Id="rId14" Type="http://schemas.openxmlformats.org/officeDocument/2006/relationships/oleObject" Target="../embeddings/oleObject153.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171.wmf"/><Relationship Id="rId7" Type="http://schemas.openxmlformats.org/officeDocument/2006/relationships/image" Target="../media/image173.wmf"/><Relationship Id="rId2" Type="http://schemas.openxmlformats.org/officeDocument/2006/relationships/oleObject" Target="../embeddings/oleObject157.bin"/><Relationship Id="rId1" Type="http://schemas.openxmlformats.org/officeDocument/2006/relationships/slideLayout" Target="../slideLayouts/slideLayout25.xml"/><Relationship Id="rId6" Type="http://schemas.openxmlformats.org/officeDocument/2006/relationships/oleObject" Target="../embeddings/oleObject159.bin"/><Relationship Id="rId5" Type="http://schemas.openxmlformats.org/officeDocument/2006/relationships/image" Target="../media/image172.wmf"/><Relationship Id="rId4" Type="http://schemas.openxmlformats.org/officeDocument/2006/relationships/oleObject" Target="../embeddings/oleObject158.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image" Target="../media/image174.wmf"/><Relationship Id="rId7" Type="http://schemas.openxmlformats.org/officeDocument/2006/relationships/image" Target="../media/image176.wmf"/><Relationship Id="rId2" Type="http://schemas.openxmlformats.org/officeDocument/2006/relationships/oleObject" Target="../embeddings/oleObject160.bin"/><Relationship Id="rId1" Type="http://schemas.openxmlformats.org/officeDocument/2006/relationships/slideLayout" Target="../slideLayouts/slideLayout25.xml"/><Relationship Id="rId6" Type="http://schemas.openxmlformats.org/officeDocument/2006/relationships/oleObject" Target="../embeddings/oleObject162.bin"/><Relationship Id="rId5" Type="http://schemas.openxmlformats.org/officeDocument/2006/relationships/image" Target="../media/image175.wmf"/><Relationship Id="rId4" Type="http://schemas.openxmlformats.org/officeDocument/2006/relationships/oleObject" Target="../embeddings/oleObject161.bin"/><Relationship Id="rId9" Type="http://schemas.openxmlformats.org/officeDocument/2006/relationships/image" Target="../media/image177.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oleObject" Target="../embeddings/oleObject164.bin"/><Relationship Id="rId7" Type="http://schemas.openxmlformats.org/officeDocument/2006/relationships/oleObject" Target="../embeddings/oleObject166.bin"/><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79.wmf"/><Relationship Id="rId5" Type="http://schemas.openxmlformats.org/officeDocument/2006/relationships/oleObject" Target="../embeddings/oleObject165.bin"/><Relationship Id="rId10" Type="http://schemas.openxmlformats.org/officeDocument/2006/relationships/image" Target="../media/image181.wmf"/><Relationship Id="rId4" Type="http://schemas.openxmlformats.org/officeDocument/2006/relationships/image" Target="../media/image178.wmf"/><Relationship Id="rId9" Type="http://schemas.openxmlformats.org/officeDocument/2006/relationships/oleObject" Target="../embeddings/oleObject167.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87.wmf"/><Relationship Id="rId3" Type="http://schemas.openxmlformats.org/officeDocument/2006/relationships/image" Target="../media/image182.wmf"/><Relationship Id="rId7" Type="http://schemas.openxmlformats.org/officeDocument/2006/relationships/image" Target="../media/image184.wmf"/><Relationship Id="rId12" Type="http://schemas.openxmlformats.org/officeDocument/2006/relationships/oleObject" Target="../embeddings/oleObject173.bin"/><Relationship Id="rId2" Type="http://schemas.openxmlformats.org/officeDocument/2006/relationships/oleObject" Target="../embeddings/oleObject168.bin"/><Relationship Id="rId1" Type="http://schemas.openxmlformats.org/officeDocument/2006/relationships/slideLayout" Target="../slideLayouts/slideLayout26.xml"/><Relationship Id="rId6" Type="http://schemas.openxmlformats.org/officeDocument/2006/relationships/oleObject" Target="../embeddings/oleObject170.bin"/><Relationship Id="rId11" Type="http://schemas.openxmlformats.org/officeDocument/2006/relationships/image" Target="../media/image186.wmf"/><Relationship Id="rId5" Type="http://schemas.openxmlformats.org/officeDocument/2006/relationships/image" Target="../media/image183.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85.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77.bin"/><Relationship Id="rId13" Type="http://schemas.openxmlformats.org/officeDocument/2006/relationships/image" Target="../media/image193.wmf"/><Relationship Id="rId3" Type="http://schemas.openxmlformats.org/officeDocument/2006/relationships/image" Target="../media/image188.wmf"/><Relationship Id="rId7" Type="http://schemas.openxmlformats.org/officeDocument/2006/relationships/image" Target="../media/image190.wmf"/><Relationship Id="rId12" Type="http://schemas.openxmlformats.org/officeDocument/2006/relationships/oleObject" Target="../embeddings/oleObject179.bin"/><Relationship Id="rId2" Type="http://schemas.openxmlformats.org/officeDocument/2006/relationships/oleObject" Target="../embeddings/oleObject174.bin"/><Relationship Id="rId1" Type="http://schemas.openxmlformats.org/officeDocument/2006/relationships/slideLayout" Target="../slideLayouts/slideLayout25.xml"/><Relationship Id="rId6" Type="http://schemas.openxmlformats.org/officeDocument/2006/relationships/oleObject" Target="../embeddings/oleObject176.bin"/><Relationship Id="rId11" Type="http://schemas.openxmlformats.org/officeDocument/2006/relationships/image" Target="../media/image192.wmf"/><Relationship Id="rId5" Type="http://schemas.openxmlformats.org/officeDocument/2006/relationships/image" Target="../media/image189.wmf"/><Relationship Id="rId10" Type="http://schemas.openxmlformats.org/officeDocument/2006/relationships/oleObject" Target="../embeddings/oleObject178.bin"/><Relationship Id="rId4" Type="http://schemas.openxmlformats.org/officeDocument/2006/relationships/oleObject" Target="../embeddings/oleObject175.bin"/><Relationship Id="rId9" Type="http://schemas.openxmlformats.org/officeDocument/2006/relationships/image" Target="../media/image191.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94.jpg"/><Relationship Id="rId1" Type="http://schemas.openxmlformats.org/officeDocument/2006/relationships/slideLayout" Target="../slideLayouts/slideLayout29.xml"/><Relationship Id="rId4" Type="http://schemas.openxmlformats.org/officeDocument/2006/relationships/slide" Target="sl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83.bin"/><Relationship Id="rId3" Type="http://schemas.openxmlformats.org/officeDocument/2006/relationships/image" Target="../media/image195.wmf"/><Relationship Id="rId7" Type="http://schemas.openxmlformats.org/officeDocument/2006/relationships/image" Target="../media/image197.wmf"/><Relationship Id="rId2" Type="http://schemas.openxmlformats.org/officeDocument/2006/relationships/oleObject" Target="../embeddings/oleObject180.bin"/><Relationship Id="rId1" Type="http://schemas.openxmlformats.org/officeDocument/2006/relationships/slideLayout" Target="../slideLayouts/slideLayout25.xml"/><Relationship Id="rId6" Type="http://schemas.openxmlformats.org/officeDocument/2006/relationships/oleObject" Target="../embeddings/oleObject182.bin"/><Relationship Id="rId11" Type="http://schemas.openxmlformats.org/officeDocument/2006/relationships/image" Target="../media/image199.wmf"/><Relationship Id="rId5" Type="http://schemas.openxmlformats.org/officeDocument/2006/relationships/image" Target="../media/image196.wmf"/><Relationship Id="rId10" Type="http://schemas.openxmlformats.org/officeDocument/2006/relationships/oleObject" Target="../embeddings/oleObject184.bin"/><Relationship Id="rId4" Type="http://schemas.openxmlformats.org/officeDocument/2006/relationships/oleObject" Target="../embeddings/oleObject181.bin"/><Relationship Id="rId9" Type="http://schemas.openxmlformats.org/officeDocument/2006/relationships/image" Target="../media/image198.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image" Target="../media/image200.wmf"/><Relationship Id="rId7" Type="http://schemas.openxmlformats.org/officeDocument/2006/relationships/image" Target="../media/image202.wmf"/><Relationship Id="rId2" Type="http://schemas.openxmlformats.org/officeDocument/2006/relationships/oleObject" Target="../embeddings/oleObject185.bin"/><Relationship Id="rId1" Type="http://schemas.openxmlformats.org/officeDocument/2006/relationships/slideLayout" Target="../slideLayouts/slideLayout25.xml"/><Relationship Id="rId6" Type="http://schemas.openxmlformats.org/officeDocument/2006/relationships/oleObject" Target="../embeddings/oleObject187.bin"/><Relationship Id="rId5" Type="http://schemas.openxmlformats.org/officeDocument/2006/relationships/image" Target="../media/image201.wmf"/><Relationship Id="rId4" Type="http://schemas.openxmlformats.org/officeDocument/2006/relationships/oleObject" Target="../embeddings/oleObject186.bin"/><Relationship Id="rId9" Type="http://schemas.openxmlformats.org/officeDocument/2006/relationships/image" Target="../media/image203.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92.bin"/><Relationship Id="rId13" Type="http://schemas.openxmlformats.org/officeDocument/2006/relationships/image" Target="../media/image209.wmf"/><Relationship Id="rId18" Type="http://schemas.openxmlformats.org/officeDocument/2006/relationships/oleObject" Target="../embeddings/oleObject197.bin"/><Relationship Id="rId3" Type="http://schemas.openxmlformats.org/officeDocument/2006/relationships/image" Target="../media/image204.wmf"/><Relationship Id="rId7" Type="http://schemas.openxmlformats.org/officeDocument/2006/relationships/image" Target="../media/image206.wmf"/><Relationship Id="rId12" Type="http://schemas.openxmlformats.org/officeDocument/2006/relationships/oleObject" Target="../embeddings/oleObject194.bin"/><Relationship Id="rId17" Type="http://schemas.openxmlformats.org/officeDocument/2006/relationships/image" Target="../media/image211.wmf"/><Relationship Id="rId2" Type="http://schemas.openxmlformats.org/officeDocument/2006/relationships/oleObject" Target="../embeddings/oleObject189.bin"/><Relationship Id="rId16" Type="http://schemas.openxmlformats.org/officeDocument/2006/relationships/oleObject" Target="../embeddings/oleObject196.bin"/><Relationship Id="rId1" Type="http://schemas.openxmlformats.org/officeDocument/2006/relationships/slideLayout" Target="../slideLayouts/slideLayout26.xml"/><Relationship Id="rId6" Type="http://schemas.openxmlformats.org/officeDocument/2006/relationships/oleObject" Target="../embeddings/oleObject191.bin"/><Relationship Id="rId11" Type="http://schemas.openxmlformats.org/officeDocument/2006/relationships/image" Target="../media/image208.wmf"/><Relationship Id="rId5" Type="http://schemas.openxmlformats.org/officeDocument/2006/relationships/image" Target="../media/image205.wmf"/><Relationship Id="rId15" Type="http://schemas.openxmlformats.org/officeDocument/2006/relationships/image" Target="../media/image210.wmf"/><Relationship Id="rId10" Type="http://schemas.openxmlformats.org/officeDocument/2006/relationships/oleObject" Target="../embeddings/oleObject193.bin"/><Relationship Id="rId19" Type="http://schemas.openxmlformats.org/officeDocument/2006/relationships/image" Target="../media/image212.wmf"/><Relationship Id="rId4" Type="http://schemas.openxmlformats.org/officeDocument/2006/relationships/oleObject" Target="../embeddings/oleObject190.bin"/><Relationship Id="rId9" Type="http://schemas.openxmlformats.org/officeDocument/2006/relationships/image" Target="../media/image207.wmf"/><Relationship Id="rId14" Type="http://schemas.openxmlformats.org/officeDocument/2006/relationships/oleObject" Target="../embeddings/oleObject195.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01.bin"/><Relationship Id="rId3" Type="http://schemas.openxmlformats.org/officeDocument/2006/relationships/image" Target="../media/image213.wmf"/><Relationship Id="rId7" Type="http://schemas.openxmlformats.org/officeDocument/2006/relationships/image" Target="../media/image215.wmf"/><Relationship Id="rId2" Type="http://schemas.openxmlformats.org/officeDocument/2006/relationships/oleObject" Target="../embeddings/oleObject198.bin"/><Relationship Id="rId1" Type="http://schemas.openxmlformats.org/officeDocument/2006/relationships/slideLayout" Target="../slideLayouts/slideLayout32.xml"/><Relationship Id="rId6" Type="http://schemas.openxmlformats.org/officeDocument/2006/relationships/oleObject" Target="../embeddings/oleObject200.bin"/><Relationship Id="rId5" Type="http://schemas.openxmlformats.org/officeDocument/2006/relationships/image" Target="../media/image214.wmf"/><Relationship Id="rId4" Type="http://schemas.openxmlformats.org/officeDocument/2006/relationships/oleObject" Target="../embeddings/oleObject199.bin"/><Relationship Id="rId9" Type="http://schemas.openxmlformats.org/officeDocument/2006/relationships/image" Target="../media/image216.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7.jpeg"/><Relationship Id="rId1" Type="http://schemas.openxmlformats.org/officeDocument/2006/relationships/slideLayout" Target="../slideLayouts/slideLayout31.xml"/><Relationship Id="rId4" Type="http://schemas.openxmlformats.org/officeDocument/2006/relationships/slide" Target="slide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dirty="0"/>
              <a:t>Induction and recursion</a:t>
            </a:r>
          </a:p>
        </p:txBody>
      </p:sp>
      <p:sp>
        <p:nvSpPr>
          <p:cNvPr id="6" name="Subtitle 2"/>
          <p:cNvSpPr>
            <a:spLocks noGrp="1"/>
          </p:cNvSpPr>
          <p:nvPr>
            <p:ph type="subTitle" idx="1"/>
          </p:nvPr>
        </p:nvSpPr>
        <p:spPr/>
        <p:txBody>
          <a:bodyPr/>
          <a:lstStyle/>
          <a:p>
            <a:r>
              <a:rPr lang="fr-FR" dirty="0"/>
              <a:t>Chapter 5</a:t>
            </a:r>
          </a:p>
        </p:txBody>
      </p:sp>
      <p:sp>
        <p:nvSpPr>
          <p:cNvPr id="9" name="Content Placeholder 3"/>
          <p:cNvSpPr>
            <a:spLocks noGrp="1"/>
          </p:cNvSpPr>
          <p:nvPr>
            <p:ph sz="quarter" idx="12"/>
          </p:nvPr>
        </p:nvSpPr>
        <p:spPr/>
        <p:txBody>
          <a:bodyPr/>
          <a:lstStyle/>
          <a:p>
            <a:r>
              <a:rPr lang="en-US" dirty="0"/>
              <a:t>With Question/Answer Animations</a:t>
            </a:r>
          </a:p>
        </p:txBody>
      </p:sp>
      <p:sp>
        <p:nvSpPr>
          <p:cNvPr id="7" name="Text Placeholder 15">
            <a:extLst>
              <a:ext uri="{FF2B5EF4-FFF2-40B4-BE49-F238E27FC236}">
                <a16:creationId xmlns:a16="http://schemas.microsoft.com/office/drawing/2014/main" id="{875A2CE0-A8DF-4744-B094-45674ED17D58}"/>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472E-6A8A-4474-87FE-49718C895ABD}"/>
              </a:ext>
            </a:extLst>
          </p:cNvPr>
          <p:cNvSpPr>
            <a:spLocks noGrp="1"/>
          </p:cNvSpPr>
          <p:nvPr>
            <p:ph type="title"/>
          </p:nvPr>
        </p:nvSpPr>
        <p:spPr/>
        <p:txBody>
          <a:bodyPr/>
          <a:lstStyle/>
          <a:p>
            <a:r>
              <a:rPr lang="en-US" dirty="0"/>
              <a:t>Proving a Summation Formula by Mathematical Induction</a:t>
            </a:r>
          </a:p>
        </p:txBody>
      </p:sp>
      <p:sp>
        <p:nvSpPr>
          <p:cNvPr id="3" name="Content Placeholder 2">
            <a:extLst>
              <a:ext uri="{FF2B5EF4-FFF2-40B4-BE49-F238E27FC236}">
                <a16:creationId xmlns:a16="http://schemas.microsoft.com/office/drawing/2014/main" id="{A0A9C60A-9748-4376-AC28-277EA624ACD9}"/>
              </a:ext>
            </a:extLst>
          </p:cNvPr>
          <p:cNvSpPr>
            <a:spLocks noGrp="1"/>
          </p:cNvSpPr>
          <p:nvPr>
            <p:ph idx="1"/>
          </p:nvPr>
        </p:nvSpPr>
        <p:spPr>
          <a:xfrm>
            <a:off x="457200" y="1295400"/>
            <a:ext cx="2590800" cy="457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a:t>
            </a:r>
          </a:p>
        </p:txBody>
      </p:sp>
      <p:graphicFrame>
        <p:nvGraphicFramePr>
          <p:cNvPr id="16" name="Object 3">
            <a:extLst>
              <a:ext uri="{FF2B5EF4-FFF2-40B4-BE49-F238E27FC236}">
                <a16:creationId xmlns:a16="http://schemas.microsoft.com/office/drawing/2014/main" id="{CF80A222-019B-4A48-BCA1-51C4AA4D74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7196987"/>
              </p:ext>
            </p:extLst>
          </p:nvPr>
        </p:nvGraphicFramePr>
        <p:xfrm>
          <a:off x="3187700" y="1219200"/>
          <a:ext cx="1701800" cy="889000"/>
        </p:xfrm>
        <a:graphic>
          <a:graphicData uri="http://schemas.openxmlformats.org/presentationml/2006/ole">
            <mc:AlternateContent xmlns:mc="http://schemas.openxmlformats.org/markup-compatibility/2006">
              <mc:Choice xmlns:v="urn:schemas-microsoft-com:vml" Requires="v">
                <p:oleObj name="Equation" r:id="rId2" imgW="850680" imgH="444240" progId="Equation.DSMT4">
                  <p:embed/>
                </p:oleObj>
              </mc:Choice>
              <mc:Fallback>
                <p:oleObj name="Equation" r:id="rId2" imgW="850680" imgH="444240" progId="Equation.DSMT4">
                  <p:embed/>
                  <p:pic>
                    <p:nvPicPr>
                      <p:cNvPr id="9" name="Object 3">
                        <a:extLst>
                          <a:ext uri="{C183D7F6-B498-43B3-948B-1728B52AA6E4}">
                            <adec:decorative xmlns:adec="http://schemas.microsoft.com/office/drawing/2017/decorative" val="1"/>
                          </a:ext>
                        </a:extLst>
                      </p:cNvPr>
                      <p:cNvPicPr/>
                      <p:nvPr/>
                    </p:nvPicPr>
                    <p:blipFill>
                      <a:blip r:embed="rId3"/>
                      <a:stretch>
                        <a:fillRect/>
                      </a:stretch>
                    </p:blipFill>
                    <p:spPr>
                      <a:xfrm>
                        <a:off x="3187700" y="1219200"/>
                        <a:ext cx="1701800" cy="889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175399E-9240-4C79-9FBD-8FD07BFAB31F}"/>
              </a:ext>
            </a:extLst>
          </p:cNvPr>
          <p:cNvSpPr>
            <a:spLocks noGrp="1"/>
          </p:cNvSpPr>
          <p:nvPr>
            <p:ph idx="10"/>
          </p:nvPr>
        </p:nvSpPr>
        <p:spPr>
          <a:xfrm>
            <a:off x="457200" y="1773936"/>
            <a:ext cx="4038600" cy="951402"/>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just"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p>
        </p:txBody>
      </p:sp>
      <p:graphicFrame>
        <p:nvGraphicFramePr>
          <p:cNvPr id="19" name="Object 18">
            <a:extLst>
              <a:ext uri="{FF2B5EF4-FFF2-40B4-BE49-F238E27FC236}">
                <a16:creationId xmlns:a16="http://schemas.microsoft.com/office/drawing/2014/main" id="{7347034B-2A97-4B9F-827A-AB86AFD71D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050919"/>
              </p:ext>
            </p:extLst>
          </p:nvPr>
        </p:nvGraphicFramePr>
        <p:xfrm>
          <a:off x="4191000" y="2260627"/>
          <a:ext cx="1676399" cy="453081"/>
        </p:xfrm>
        <a:graphic>
          <a:graphicData uri="http://schemas.openxmlformats.org/presentationml/2006/ole">
            <mc:AlternateContent xmlns:mc="http://schemas.openxmlformats.org/markup-compatibility/2006">
              <mc:Choice xmlns:v="urn:schemas-microsoft-com:vml" Requires="v">
                <p:oleObj name="Equation" r:id="rId4" imgW="939600" imgH="253800" progId="Equation.DSMT4">
                  <p:embed/>
                </p:oleObj>
              </mc:Choice>
              <mc:Fallback>
                <p:oleObj name="Equation" r:id="rId4" imgW="939600" imgH="253800" progId="Equation.DSMT4">
                  <p:embed/>
                  <p:pic>
                    <p:nvPicPr>
                      <p:cNvPr id="0" name=""/>
                      <p:cNvPicPr/>
                      <p:nvPr/>
                    </p:nvPicPr>
                    <p:blipFill>
                      <a:blip r:embed="rId5"/>
                      <a:stretch>
                        <a:fillRect/>
                      </a:stretch>
                    </p:blipFill>
                    <p:spPr>
                      <a:xfrm>
                        <a:off x="4191000" y="2260627"/>
                        <a:ext cx="1676399" cy="4530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468021-1A3B-4E2C-8A62-ED8F93150C56}"/>
              </a:ext>
            </a:extLst>
          </p:cNvPr>
          <p:cNvSpPr>
            <a:spLocks noGrp="1"/>
          </p:cNvSpPr>
          <p:nvPr>
            <p:ph idx="11"/>
          </p:nvPr>
        </p:nvSpPr>
        <p:spPr>
          <a:xfrm>
            <a:off x="457200" y="2761488"/>
            <a:ext cx="5029200" cy="941787"/>
          </a:xfrm>
        </p:spPr>
        <p:txBody>
          <a:bodyPr/>
          <a:lstStyle/>
          <a:p>
            <a:pPr marL="347472" marR="0" lvl="1" indent="-342900" algn="just"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true for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137160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inductive hypothesis is</a:t>
            </a:r>
          </a:p>
        </p:txBody>
      </p:sp>
      <p:graphicFrame>
        <p:nvGraphicFramePr>
          <p:cNvPr id="17" name="Object 5">
            <a:extLst>
              <a:ext uri="{FF2B5EF4-FFF2-40B4-BE49-F238E27FC236}">
                <a16:creationId xmlns:a16="http://schemas.microsoft.com/office/drawing/2014/main" id="{86A49795-814E-46DA-808A-74FB280839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50375795"/>
              </p:ext>
            </p:extLst>
          </p:nvPr>
        </p:nvGraphicFramePr>
        <p:xfrm>
          <a:off x="5194300" y="3124200"/>
          <a:ext cx="1676400" cy="889000"/>
        </p:xfrm>
        <a:graphic>
          <a:graphicData uri="http://schemas.openxmlformats.org/presentationml/2006/ole">
            <mc:AlternateContent xmlns:mc="http://schemas.openxmlformats.org/markup-compatibility/2006">
              <mc:Choice xmlns:v="urn:schemas-microsoft-com:vml" Requires="v">
                <p:oleObj name="Equation" r:id="rId6" imgW="838080" imgH="444240" progId="Equation.DSMT4">
                  <p:embed/>
                </p:oleObj>
              </mc:Choice>
              <mc:Fallback>
                <p:oleObj name="Equation" r:id="rId6" imgW="838080" imgH="444240" progId="Equation.DSMT4">
                  <p:embed/>
                  <p:pic>
                    <p:nvPicPr>
                      <p:cNvPr id="10" name="Object 5">
                        <a:extLst>
                          <a:ext uri="{C183D7F6-B498-43B3-948B-1728B52AA6E4}">
                            <adec:decorative xmlns:adec="http://schemas.microsoft.com/office/drawing/2017/decorative" val="1"/>
                          </a:ext>
                        </a:extLst>
                      </p:cNvPr>
                      <p:cNvPicPr/>
                      <p:nvPr/>
                    </p:nvPicPr>
                    <p:blipFill>
                      <a:blip r:embed="rId7"/>
                      <a:stretch>
                        <a:fillRect/>
                      </a:stretch>
                    </p:blipFill>
                    <p:spPr>
                      <a:xfrm>
                        <a:off x="5194300" y="3124200"/>
                        <a:ext cx="1676400" cy="889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3A092B8-8886-4904-9750-C1CDD54A136F}"/>
              </a:ext>
            </a:extLst>
          </p:cNvPr>
          <p:cNvSpPr>
            <a:spLocks noGrp="1"/>
          </p:cNvSpPr>
          <p:nvPr>
            <p:ph idx="12"/>
          </p:nvPr>
        </p:nvSpPr>
        <p:spPr>
          <a:xfrm>
            <a:off x="457200" y="3733800"/>
            <a:ext cx="3352800" cy="573449"/>
          </a:xfrm>
        </p:spPr>
        <p:txBody>
          <a:bodyPr/>
          <a:lstStyle/>
          <a:p>
            <a:pPr marL="45720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Under this assumption,</a:t>
            </a:r>
          </a:p>
        </p:txBody>
      </p:sp>
      <p:graphicFrame>
        <p:nvGraphicFramePr>
          <p:cNvPr id="18" name="Object 17">
            <a:extLst>
              <a:ext uri="{FF2B5EF4-FFF2-40B4-BE49-F238E27FC236}">
                <a16:creationId xmlns:a16="http://schemas.microsoft.com/office/drawing/2014/main" id="{1FEE563D-F97A-4591-B39B-14FDA784D8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4725919"/>
              </p:ext>
            </p:extLst>
          </p:nvPr>
        </p:nvGraphicFramePr>
        <p:xfrm>
          <a:off x="1206500" y="4079875"/>
          <a:ext cx="5118100" cy="2559050"/>
        </p:xfrm>
        <a:graphic>
          <a:graphicData uri="http://schemas.openxmlformats.org/presentationml/2006/ole">
            <mc:AlternateContent xmlns:mc="http://schemas.openxmlformats.org/markup-compatibility/2006">
              <mc:Choice xmlns:v="urn:schemas-microsoft-com:vml" Requires="v">
                <p:oleObj name="Equation" r:id="rId8" imgW="2565360" imgH="1282680" progId="Equation.DSMT4">
                  <p:embed/>
                </p:oleObj>
              </mc:Choice>
              <mc:Fallback>
                <p:oleObj name="Equation" r:id="rId8" imgW="2565360" imgH="1282680" progId="Equation.DSMT4">
                  <p:embed/>
                  <p:pic>
                    <p:nvPicPr>
                      <p:cNvPr id="7" name="Object 6">
                        <a:extLst>
                          <a:ext uri="{FF2B5EF4-FFF2-40B4-BE49-F238E27FC236}">
                            <a16:creationId xmlns:a16="http://schemas.microsoft.com/office/drawing/2014/main" id="{3983DBFD-5224-4562-A4AB-E72661A7E0FA}"/>
                          </a:ext>
                        </a:extLst>
                      </p:cNvPr>
                      <p:cNvPicPr/>
                      <p:nvPr/>
                    </p:nvPicPr>
                    <p:blipFill>
                      <a:blip r:embed="rId9"/>
                      <a:stretch>
                        <a:fillRect/>
                      </a:stretch>
                    </p:blipFill>
                    <p:spPr>
                      <a:xfrm>
                        <a:off x="1206500" y="4079875"/>
                        <a:ext cx="5118100" cy="25590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3E6D67C-55A9-4AA8-92BE-E7EB346BECA0}"/>
              </a:ext>
            </a:extLst>
          </p:cNvPr>
          <p:cNvSpPr>
            <a:spLocks noGrp="1"/>
          </p:cNvSpPr>
          <p:nvPr>
            <p:ph idx="13"/>
          </p:nvPr>
        </p:nvSpPr>
        <p:spPr>
          <a:xfrm>
            <a:off x="6473952" y="1417320"/>
            <a:ext cx="2362200" cy="1069848"/>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Once we have this conjecture, mathematical induction can be used to prove it correct.</a:t>
            </a:r>
          </a:p>
        </p:txBody>
      </p:sp>
      <p:sp>
        <p:nvSpPr>
          <p:cNvPr id="15" name="Slide Number Placeholder 5">
            <a:extLst>
              <a:ext uri="{FF2B5EF4-FFF2-40B4-BE49-F238E27FC236}">
                <a16:creationId xmlns:a16="http://schemas.microsoft.com/office/drawing/2014/main" id="{83FF21C5-06EA-4EED-AE25-19D7C029041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206016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4F16-C818-4DDA-BCF2-D123B9A0E1DD}"/>
              </a:ext>
            </a:extLst>
          </p:cNvPr>
          <p:cNvSpPr>
            <a:spLocks noGrp="1"/>
          </p:cNvSpPr>
          <p:nvPr>
            <p:ph type="title"/>
          </p:nvPr>
        </p:nvSpPr>
        <p:spPr/>
        <p:txBody>
          <a:bodyPr/>
          <a:lstStyle/>
          <a:p>
            <a:r>
              <a:rPr lang="en-US" dirty="0"/>
              <a:t>Conjecturing and Proving Correct a Summation Formula</a:t>
            </a:r>
          </a:p>
        </p:txBody>
      </p:sp>
      <p:sp>
        <p:nvSpPr>
          <p:cNvPr id="3" name="Content Placeholder 2">
            <a:extLst>
              <a:ext uri="{FF2B5EF4-FFF2-40B4-BE49-F238E27FC236}">
                <a16:creationId xmlns:a16="http://schemas.microsoft.com/office/drawing/2014/main" id="{08AB3F9C-DB89-4E9E-B5AD-225E3088EE6A}"/>
              </a:ext>
            </a:extLst>
          </p:cNvPr>
          <p:cNvSpPr>
            <a:spLocks noGrp="1"/>
          </p:cNvSpPr>
          <p:nvPr>
            <p:ph idx="1"/>
          </p:nvPr>
        </p:nvSpPr>
        <p:spPr>
          <a:xfrm>
            <a:off x="457200" y="1295400"/>
            <a:ext cx="8229600" cy="914400"/>
          </a:xfrm>
        </p:spPr>
        <p:txBody>
          <a:bodyPr/>
          <a:lstStyle/>
          <a:p>
            <a:pPr marL="0" marR="0" lvl="0" indent="0" algn="l" defTabSz="457200" rtl="0" eaLnBrk="1" fontAlgn="auto" latinLnBrk="0" hangingPunct="1">
              <a:lnSpc>
                <a:spcPct val="100000"/>
              </a:lnSpc>
              <a:spcBef>
                <a:spcPts val="1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Conjecture and prove correct a formula for the sum of the first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positive odd integers. Then prove your conjecture.</a:t>
            </a:r>
          </a:p>
          <a:p>
            <a:pPr marL="0" marR="0" lvl="0" indent="0" algn="l" defTabSz="457200" rtl="0" eaLnBrk="1" fontAlgn="auto" latinLnBrk="0" hangingPunct="1">
              <a:lnSpc>
                <a:spcPct val="100000"/>
              </a:lnSpc>
              <a:spcBef>
                <a:spcPts val="1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have:</a:t>
            </a:r>
            <a:endPar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3">
            <a:extLst>
              <a:ext uri="{FF2B5EF4-FFF2-40B4-BE49-F238E27FC236}">
                <a16:creationId xmlns:a16="http://schemas.microsoft.com/office/drawing/2014/main" id="{9FB011FC-CDA7-40C4-B34C-F3C5250D0D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2925348"/>
              </p:ext>
            </p:extLst>
          </p:nvPr>
        </p:nvGraphicFramePr>
        <p:xfrm>
          <a:off x="2219325" y="1890713"/>
          <a:ext cx="5705475" cy="249237"/>
        </p:xfrm>
        <a:graphic>
          <a:graphicData uri="http://schemas.openxmlformats.org/presentationml/2006/ole">
            <mc:AlternateContent xmlns:mc="http://schemas.openxmlformats.org/markup-compatibility/2006">
              <mc:Choice xmlns:v="urn:schemas-microsoft-com:vml" Requires="v">
                <p:oleObj name="Equation" r:id="rId2" imgW="4076640" imgH="177480" progId="Equation.DSMT4">
                  <p:embed/>
                </p:oleObj>
              </mc:Choice>
              <mc:Fallback>
                <p:oleObj name="Equation" r:id="rId2" imgW="4076640" imgH="177480" progId="Equation.DSMT4">
                  <p:embed/>
                  <p:pic>
                    <p:nvPicPr>
                      <p:cNvPr id="12" name="Object 3">
                        <a:extLst>
                          <a:ext uri="{C183D7F6-B498-43B3-948B-1728B52AA6E4}">
                            <adec:decorative xmlns:adec="http://schemas.microsoft.com/office/drawing/2017/decorative" val="1"/>
                          </a:ext>
                        </a:extLst>
                      </p:cNvPr>
                      <p:cNvPicPr/>
                      <p:nvPr/>
                    </p:nvPicPr>
                    <p:blipFill>
                      <a:blip r:embed="rId3"/>
                      <a:stretch>
                        <a:fillRect/>
                      </a:stretch>
                    </p:blipFill>
                    <p:spPr>
                      <a:xfrm>
                        <a:off x="2219325" y="1890713"/>
                        <a:ext cx="5705475" cy="2492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2BBE3A1-B237-4B86-90F5-5119CEDE29C5}"/>
              </a:ext>
            </a:extLst>
          </p:cNvPr>
          <p:cNvSpPr>
            <a:spLocks noGrp="1"/>
          </p:cNvSpPr>
          <p:nvPr>
            <p:ph idx="10"/>
          </p:nvPr>
        </p:nvSpPr>
        <p:spPr>
          <a:xfrm>
            <a:off x="457200" y="2176272"/>
            <a:ext cx="7924800" cy="422275"/>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We can conjecture that the sum of the first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positive odd integers is</a:t>
            </a:r>
          </a:p>
        </p:txBody>
      </p:sp>
      <p:graphicFrame>
        <p:nvGraphicFramePr>
          <p:cNvPr id="20" name="Object 19">
            <a:extLst>
              <a:ext uri="{FF2B5EF4-FFF2-40B4-BE49-F238E27FC236}">
                <a16:creationId xmlns:a16="http://schemas.microsoft.com/office/drawing/2014/main" id="{E10B7459-6D62-4A7F-907A-BB3BAF7D4C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5909269"/>
              </p:ext>
            </p:extLst>
          </p:nvPr>
        </p:nvGraphicFramePr>
        <p:xfrm>
          <a:off x="6537960" y="2203704"/>
          <a:ext cx="266700" cy="284162"/>
        </p:xfrm>
        <a:graphic>
          <a:graphicData uri="http://schemas.openxmlformats.org/presentationml/2006/ole">
            <mc:AlternateContent xmlns:mc="http://schemas.openxmlformats.org/markup-compatibility/2006">
              <mc:Choice xmlns:v="urn:schemas-microsoft-com:vml" Requires="v">
                <p:oleObj name="Equation" r:id="rId4" imgW="203040" imgH="215640" progId="Equation.DSMT4">
                  <p:embed/>
                </p:oleObj>
              </mc:Choice>
              <mc:Fallback>
                <p:oleObj name="Equation" r:id="rId4" imgW="203040" imgH="215640" progId="Equation.DSMT4">
                  <p:embed/>
                  <p:pic>
                    <p:nvPicPr>
                      <p:cNvPr id="0" name=""/>
                      <p:cNvPicPr/>
                      <p:nvPr/>
                    </p:nvPicPr>
                    <p:blipFill>
                      <a:blip r:embed="rId5"/>
                      <a:stretch>
                        <a:fillRect/>
                      </a:stretch>
                    </p:blipFill>
                    <p:spPr>
                      <a:xfrm>
                        <a:off x="6537960" y="2203704"/>
                        <a:ext cx="266700" cy="284162"/>
                      </a:xfrm>
                      <a:prstGeom prst="rect">
                        <a:avLst/>
                      </a:prstGeom>
                    </p:spPr>
                  </p:pic>
                </p:oleObj>
              </mc:Fallback>
            </mc:AlternateContent>
          </a:graphicData>
        </a:graphic>
      </p:graphicFrame>
      <p:graphicFrame>
        <p:nvGraphicFramePr>
          <p:cNvPr id="17" name="Object 5">
            <a:extLst>
              <a:ext uri="{FF2B5EF4-FFF2-40B4-BE49-F238E27FC236}">
                <a16:creationId xmlns:a16="http://schemas.microsoft.com/office/drawing/2014/main" id="{1771B2A6-40BB-46D4-9C49-96AC8EAEDD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5576769"/>
              </p:ext>
            </p:extLst>
          </p:nvPr>
        </p:nvGraphicFramePr>
        <p:xfrm>
          <a:off x="3389313" y="2505075"/>
          <a:ext cx="2365375" cy="357188"/>
        </p:xfrm>
        <a:graphic>
          <a:graphicData uri="http://schemas.openxmlformats.org/presentationml/2006/ole">
            <mc:AlternateContent xmlns:mc="http://schemas.openxmlformats.org/markup-compatibility/2006">
              <mc:Choice xmlns:v="urn:schemas-microsoft-com:vml" Requires="v">
                <p:oleObj name="Equation" r:id="rId6" imgW="1688760" imgH="253800" progId="Equation.DSMT4">
                  <p:embed/>
                </p:oleObj>
              </mc:Choice>
              <mc:Fallback>
                <p:oleObj name="Equation" r:id="rId6" imgW="1688760" imgH="253800" progId="Equation.DSMT4">
                  <p:embed/>
                  <p:pic>
                    <p:nvPicPr>
                      <p:cNvPr id="11" name="Object 5">
                        <a:extLst>
                          <a:ext uri="{C183D7F6-B498-43B3-948B-1728B52AA6E4}">
                            <adec:decorative xmlns:adec="http://schemas.microsoft.com/office/drawing/2017/decorative" val="1"/>
                          </a:ext>
                        </a:extLst>
                      </p:cNvPr>
                      <p:cNvPicPr/>
                      <p:nvPr/>
                    </p:nvPicPr>
                    <p:blipFill>
                      <a:blip r:embed="rId7"/>
                      <a:stretch>
                        <a:fillRect/>
                      </a:stretch>
                    </p:blipFill>
                    <p:spPr>
                      <a:xfrm>
                        <a:off x="3389313" y="2505075"/>
                        <a:ext cx="2365375" cy="3571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E39E3DB-2EAA-4B46-83F8-87397F35139C}"/>
              </a:ext>
            </a:extLst>
          </p:cNvPr>
          <p:cNvSpPr>
            <a:spLocks noGrp="1"/>
          </p:cNvSpPr>
          <p:nvPr>
            <p:ph idx="11"/>
          </p:nvPr>
        </p:nvSpPr>
        <p:spPr>
          <a:xfrm>
            <a:off x="457200" y="2852928"/>
            <a:ext cx="7924800" cy="626491"/>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We prove the conjecture is proved correct with mathematical induction.</a:t>
            </a:r>
          </a:p>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endParaRPr>
          </a:p>
        </p:txBody>
      </p:sp>
      <p:graphicFrame>
        <p:nvGraphicFramePr>
          <p:cNvPr id="21" name="Object 20">
            <a:extLst>
              <a:ext uri="{FF2B5EF4-FFF2-40B4-BE49-F238E27FC236}">
                <a16:creationId xmlns:a16="http://schemas.microsoft.com/office/drawing/2014/main" id="{E3D42091-6458-4C53-9A48-631924914D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13110514"/>
              </p:ext>
            </p:extLst>
          </p:nvPr>
        </p:nvGraphicFramePr>
        <p:xfrm>
          <a:off x="3282696" y="3145536"/>
          <a:ext cx="587623" cy="338328"/>
        </p:xfrm>
        <a:graphic>
          <a:graphicData uri="http://schemas.openxmlformats.org/presentationml/2006/ole">
            <mc:AlternateContent xmlns:mc="http://schemas.openxmlformats.org/markup-compatibility/2006">
              <mc:Choice xmlns:v="urn:schemas-microsoft-com:vml" Requires="v">
                <p:oleObj name="Equation" r:id="rId8" imgW="419040" imgH="241200" progId="Equation.DSMT4">
                  <p:embed/>
                </p:oleObj>
              </mc:Choice>
              <mc:Fallback>
                <p:oleObj name="Equation" r:id="rId8" imgW="419040" imgH="241200" progId="Equation.DSMT4">
                  <p:embed/>
                  <p:pic>
                    <p:nvPicPr>
                      <p:cNvPr id="0" name=""/>
                      <p:cNvPicPr/>
                      <p:nvPr/>
                    </p:nvPicPr>
                    <p:blipFill>
                      <a:blip r:embed="rId9"/>
                      <a:stretch>
                        <a:fillRect/>
                      </a:stretch>
                    </p:blipFill>
                    <p:spPr>
                      <a:xfrm>
                        <a:off x="3282696" y="3145536"/>
                        <a:ext cx="587623" cy="33832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2DCA170-9038-4E71-8E78-72E63BCA5282}"/>
              </a:ext>
            </a:extLst>
          </p:cNvPr>
          <p:cNvSpPr>
            <a:spLocks noGrp="1"/>
          </p:cNvSpPr>
          <p:nvPr>
            <p:ph idx="12"/>
          </p:nvPr>
        </p:nvSpPr>
        <p:spPr>
          <a:xfrm>
            <a:off x="457200" y="3429000"/>
            <a:ext cx="7924800" cy="690753"/>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INDUCTIVE STEP: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P(k)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P</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k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for every positive integer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k</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p>
          <a:p>
            <a:pPr marL="347472" marR="0" lvl="0" indent="0" algn="l" defTabSz="457200" rtl="0" eaLnBrk="1" fontAlgn="auto" latinLnBrk="0" hangingPunct="1">
              <a:lnSpc>
                <a:spcPct val="100000"/>
              </a:lnSpc>
              <a:spcBef>
                <a:spcPts val="100"/>
              </a:spcBef>
              <a:spcAft>
                <a:spcPts val="3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Assume the inductive hypothesis holds and then show that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k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+ 1) holds has well.</a:t>
            </a:r>
          </a:p>
        </p:txBody>
      </p:sp>
      <p:sp>
        <p:nvSpPr>
          <p:cNvPr id="7" name="Content Placeholder 6">
            <a:extLst>
              <a:ext uri="{FF2B5EF4-FFF2-40B4-BE49-F238E27FC236}">
                <a16:creationId xmlns:a16="http://schemas.microsoft.com/office/drawing/2014/main" id="{F7C5A46C-FF64-4229-A26D-CB1BF99C496F}"/>
              </a:ext>
            </a:extLst>
          </p:cNvPr>
          <p:cNvSpPr>
            <a:spLocks noGrp="1"/>
          </p:cNvSpPr>
          <p:nvPr>
            <p:ph idx="13"/>
          </p:nvPr>
        </p:nvSpPr>
        <p:spPr>
          <a:xfrm>
            <a:off x="2331720" y="4050792"/>
            <a:ext cx="4480560" cy="36576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Inductive Hypothesis</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8" name="Object 8">
            <a:extLst>
              <a:ext uri="{FF2B5EF4-FFF2-40B4-BE49-F238E27FC236}">
                <a16:creationId xmlns:a16="http://schemas.microsoft.com/office/drawing/2014/main" id="{562FBBC4-8619-4992-B66B-E5DCA465F3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7801719"/>
              </p:ext>
            </p:extLst>
          </p:nvPr>
        </p:nvGraphicFramePr>
        <p:xfrm>
          <a:off x="4335463" y="4062413"/>
          <a:ext cx="2309812" cy="355600"/>
        </p:xfrm>
        <a:graphic>
          <a:graphicData uri="http://schemas.openxmlformats.org/presentationml/2006/ole">
            <mc:AlternateContent xmlns:mc="http://schemas.openxmlformats.org/markup-compatibility/2006">
              <mc:Choice xmlns:v="urn:schemas-microsoft-com:vml" Requires="v">
                <p:oleObj name="Equation" r:id="rId10" imgW="1650960" imgH="253800" progId="Equation.DSMT4">
                  <p:embed/>
                </p:oleObj>
              </mc:Choice>
              <mc:Fallback>
                <p:oleObj name="Equation" r:id="rId10" imgW="1650960" imgH="253800" progId="Equation.DSMT4">
                  <p:embed/>
                  <p:pic>
                    <p:nvPicPr>
                      <p:cNvPr id="14" name="Object 8">
                        <a:extLst>
                          <a:ext uri="{C183D7F6-B498-43B3-948B-1728B52AA6E4}">
                            <adec:decorative xmlns:adec="http://schemas.microsoft.com/office/drawing/2017/decorative" val="1"/>
                          </a:ext>
                        </a:extLst>
                      </p:cNvPr>
                      <p:cNvPicPr/>
                      <p:nvPr/>
                    </p:nvPicPr>
                    <p:blipFill>
                      <a:blip r:embed="rId11"/>
                      <a:stretch>
                        <a:fillRect/>
                      </a:stretch>
                    </p:blipFill>
                    <p:spPr>
                      <a:xfrm>
                        <a:off x="4335463" y="4062413"/>
                        <a:ext cx="2309812" cy="3556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94F8709-4719-46EE-8ECD-1CA0B29C151D}"/>
              </a:ext>
            </a:extLst>
          </p:cNvPr>
          <p:cNvSpPr>
            <a:spLocks noGrp="1"/>
          </p:cNvSpPr>
          <p:nvPr>
            <p:ph idx="14"/>
          </p:nvPr>
        </p:nvSpPr>
        <p:spPr>
          <a:xfrm>
            <a:off x="457200" y="4428173"/>
            <a:ext cx="7924800" cy="448626"/>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So, assuming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k</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 it follows that:</a:t>
            </a:r>
          </a:p>
        </p:txBody>
      </p:sp>
      <p:graphicFrame>
        <p:nvGraphicFramePr>
          <p:cNvPr id="19" name="Object 18">
            <a:extLst>
              <a:ext uri="{FF2B5EF4-FFF2-40B4-BE49-F238E27FC236}">
                <a16:creationId xmlns:a16="http://schemas.microsoft.com/office/drawing/2014/main" id="{2278738D-D7B5-462F-B8AF-DCD61E1260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4508688"/>
              </p:ext>
            </p:extLst>
          </p:nvPr>
        </p:nvGraphicFramePr>
        <p:xfrm>
          <a:off x="1185863" y="4770438"/>
          <a:ext cx="6475412" cy="1389062"/>
        </p:xfrm>
        <a:graphic>
          <a:graphicData uri="http://schemas.openxmlformats.org/presentationml/2006/ole">
            <mc:AlternateContent xmlns:mc="http://schemas.openxmlformats.org/markup-compatibility/2006">
              <mc:Choice xmlns:v="urn:schemas-microsoft-com:vml" Requires="v">
                <p:oleObj name="Equation" r:id="rId12" imgW="4622760" imgH="990360" progId="Equation.DSMT4">
                  <p:embed/>
                </p:oleObj>
              </mc:Choice>
              <mc:Fallback>
                <p:oleObj name="Equation" r:id="rId12" imgW="4622760" imgH="990360" progId="Equation.DSMT4">
                  <p:embed/>
                  <p:pic>
                    <p:nvPicPr>
                      <p:cNvPr id="9" name="Object 8">
                        <a:extLst>
                          <a:ext uri="{FF2B5EF4-FFF2-40B4-BE49-F238E27FC236}">
                            <a16:creationId xmlns:a16="http://schemas.microsoft.com/office/drawing/2014/main" id="{8462219D-7CE0-4B8D-A5D2-B74F4CC3AED9}"/>
                          </a:ext>
                        </a:extLst>
                      </p:cNvPr>
                      <p:cNvPicPr/>
                      <p:nvPr/>
                    </p:nvPicPr>
                    <p:blipFill>
                      <a:blip r:embed="rId13"/>
                      <a:stretch>
                        <a:fillRect/>
                      </a:stretch>
                    </p:blipFill>
                    <p:spPr>
                      <a:xfrm>
                        <a:off x="1185863" y="4770438"/>
                        <a:ext cx="6475412" cy="138906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81EC22E-B2DD-441D-BC05-EE315B52A165}"/>
              </a:ext>
            </a:extLst>
          </p:cNvPr>
          <p:cNvSpPr>
            <a:spLocks noGrp="1"/>
          </p:cNvSpPr>
          <p:nvPr>
            <p:ph idx="15"/>
          </p:nvPr>
        </p:nvSpPr>
        <p:spPr>
          <a:xfrm>
            <a:off x="457200" y="6080760"/>
            <a:ext cx="7924800" cy="624840"/>
          </a:xfrm>
        </p:spPr>
        <p:txBody>
          <a:bodyPr/>
          <a:lstStyle/>
          <a:p>
            <a:pPr marL="347472" marR="0" lvl="1" indent="-342900" algn="l" defTabSz="457200" rtl="0" eaLnBrk="1" fontAlgn="auto" latinLnBrk="0" hangingPunct="1">
              <a:lnSpc>
                <a:spcPct val="100000"/>
              </a:lnSpc>
              <a:spcBef>
                <a:spcPts val="6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Hence, we have shown that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k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follows from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k</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 Therefore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sum of the first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positive odd integers is</a:t>
            </a:r>
          </a:p>
        </p:txBody>
      </p:sp>
      <p:graphicFrame>
        <p:nvGraphicFramePr>
          <p:cNvPr id="22" name="Object 21">
            <a:extLst>
              <a:ext uri="{FF2B5EF4-FFF2-40B4-BE49-F238E27FC236}">
                <a16:creationId xmlns:a16="http://schemas.microsoft.com/office/drawing/2014/main" id="{E6475832-4C54-40FE-BA94-27BF334C6FC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1700577"/>
              </p:ext>
            </p:extLst>
          </p:nvPr>
        </p:nvGraphicFramePr>
        <p:xfrm>
          <a:off x="2819400" y="6324600"/>
          <a:ext cx="321259" cy="283464"/>
        </p:xfrm>
        <a:graphic>
          <a:graphicData uri="http://schemas.openxmlformats.org/presentationml/2006/ole">
            <mc:AlternateContent xmlns:mc="http://schemas.openxmlformats.org/markup-compatibility/2006">
              <mc:Choice xmlns:v="urn:schemas-microsoft-com:vml" Requires="v">
                <p:oleObj name="Equation" r:id="rId14" imgW="215640" imgH="190440" progId="Equation.DSMT4">
                  <p:embed/>
                </p:oleObj>
              </mc:Choice>
              <mc:Fallback>
                <p:oleObj name="Equation" r:id="rId14" imgW="215640" imgH="190440" progId="Equation.DSMT4">
                  <p:embed/>
                  <p:pic>
                    <p:nvPicPr>
                      <p:cNvPr id="0" name=""/>
                      <p:cNvPicPr/>
                      <p:nvPr/>
                    </p:nvPicPr>
                    <p:blipFill>
                      <a:blip r:embed="rId15"/>
                      <a:stretch>
                        <a:fillRect/>
                      </a:stretch>
                    </p:blipFill>
                    <p:spPr>
                      <a:xfrm>
                        <a:off x="2819400" y="6324600"/>
                        <a:ext cx="321259" cy="283464"/>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BF25121-C085-452F-A401-E08C96D2902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195314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2278-CA79-4F4D-B32F-3DC659F4F51F}"/>
              </a:ext>
            </a:extLst>
          </p:cNvPr>
          <p:cNvSpPr>
            <a:spLocks noGrp="1"/>
          </p:cNvSpPr>
          <p:nvPr>
            <p:ph type="title"/>
          </p:nvPr>
        </p:nvSpPr>
        <p:spPr/>
        <p:txBody>
          <a:bodyPr/>
          <a:lstStyle/>
          <a:p>
            <a:r>
              <a:rPr lang="en-US" dirty="0"/>
              <a:t>Proving Inequalities</a:t>
            </a:r>
            <a:r>
              <a:rPr lang="en-US" sz="1500" dirty="0"/>
              <a:t>1</a:t>
            </a:r>
            <a:endParaRPr lang="en-US" dirty="0"/>
          </a:p>
        </p:txBody>
      </p:sp>
      <p:sp>
        <p:nvSpPr>
          <p:cNvPr id="3" name="Content Placeholder 2">
            <a:extLst>
              <a:ext uri="{FF2B5EF4-FFF2-40B4-BE49-F238E27FC236}">
                <a16:creationId xmlns:a16="http://schemas.microsoft.com/office/drawing/2014/main" id="{87E4D7CD-C811-4AEF-AF92-C8EC5BF691E6}"/>
              </a:ext>
            </a:extLst>
          </p:cNvPr>
          <p:cNvSpPr>
            <a:spLocks noGrp="1"/>
          </p:cNvSpPr>
          <p:nvPr>
            <p:ph idx="1"/>
          </p:nvPr>
        </p:nvSpPr>
        <p:spPr>
          <a:xfrm>
            <a:off x="457200" y="1295400"/>
            <a:ext cx="8229600" cy="5334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a:t>
            </a:r>
          </a:p>
        </p:txBody>
      </p:sp>
      <p:graphicFrame>
        <p:nvGraphicFramePr>
          <p:cNvPr id="17" name="Object 16">
            <a:extLst>
              <a:ext uri="{FF2B5EF4-FFF2-40B4-BE49-F238E27FC236}">
                <a16:creationId xmlns:a16="http://schemas.microsoft.com/office/drawing/2014/main" id="{31B7CE02-20F5-4DC1-BDB7-0E295A7D5A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2380249"/>
              </p:ext>
            </p:extLst>
          </p:nvPr>
        </p:nvGraphicFramePr>
        <p:xfrm>
          <a:off x="7507243" y="1254252"/>
          <a:ext cx="907084" cy="438912"/>
        </p:xfrm>
        <a:graphic>
          <a:graphicData uri="http://schemas.openxmlformats.org/presentationml/2006/ole">
            <mc:AlternateContent xmlns:mc="http://schemas.openxmlformats.org/markup-compatibility/2006">
              <mc:Choice xmlns:v="urn:schemas-microsoft-com:vml" Requires="v">
                <p:oleObj name="Equation" r:id="rId2" imgW="393480" imgH="190440" progId="Equation.DSMT4">
                  <p:embed/>
                </p:oleObj>
              </mc:Choice>
              <mc:Fallback>
                <p:oleObj name="Equation" r:id="rId2" imgW="393480" imgH="190440" progId="Equation.DSMT4">
                  <p:embed/>
                  <p:pic>
                    <p:nvPicPr>
                      <p:cNvPr id="0" name=""/>
                      <p:cNvPicPr/>
                      <p:nvPr/>
                    </p:nvPicPr>
                    <p:blipFill>
                      <a:blip r:embed="rId3"/>
                      <a:stretch>
                        <a:fillRect/>
                      </a:stretch>
                    </p:blipFill>
                    <p:spPr>
                      <a:xfrm>
                        <a:off x="7507243" y="1254252"/>
                        <a:ext cx="907084" cy="4389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517281A-932D-4A85-A289-56F375426963}"/>
              </a:ext>
            </a:extLst>
          </p:cNvPr>
          <p:cNvSpPr>
            <a:spLocks noGrp="1"/>
          </p:cNvSpPr>
          <p:nvPr>
            <p:ph idx="10"/>
          </p:nvPr>
        </p:nvSpPr>
        <p:spPr>
          <a:xfrm>
            <a:off x="445655" y="1693150"/>
            <a:ext cx="7924800" cy="112625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positive integers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a:t>
            </a:r>
            <a:endParaRPr lang="en-US" dirty="0"/>
          </a:p>
        </p:txBody>
      </p:sp>
      <p:graphicFrame>
        <p:nvGraphicFramePr>
          <p:cNvPr id="18" name="Object 17">
            <a:extLst>
              <a:ext uri="{FF2B5EF4-FFF2-40B4-BE49-F238E27FC236}">
                <a16:creationId xmlns:a16="http://schemas.microsoft.com/office/drawing/2014/main" id="{1C77BBA5-9F1E-46CF-B51A-DB41CE227D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3270254"/>
              </p:ext>
            </p:extLst>
          </p:nvPr>
        </p:nvGraphicFramePr>
        <p:xfrm>
          <a:off x="6096000" y="2209800"/>
          <a:ext cx="994867" cy="438912"/>
        </p:xfrm>
        <a:graphic>
          <a:graphicData uri="http://schemas.openxmlformats.org/presentationml/2006/ole">
            <mc:AlternateContent xmlns:mc="http://schemas.openxmlformats.org/markup-compatibility/2006">
              <mc:Choice xmlns:v="urn:schemas-microsoft-com:vml" Requires="v">
                <p:oleObj name="Equation" r:id="rId4" imgW="431640" imgH="190440" progId="Equation.DSMT4">
                  <p:embed/>
                </p:oleObj>
              </mc:Choice>
              <mc:Fallback>
                <p:oleObj name="Equation" r:id="rId4" imgW="431640" imgH="190440" progId="Equation.DSMT4">
                  <p:embed/>
                  <p:pic>
                    <p:nvPicPr>
                      <p:cNvPr id="0" name=""/>
                      <p:cNvPicPr/>
                      <p:nvPr/>
                    </p:nvPicPr>
                    <p:blipFill>
                      <a:blip r:embed="rId5"/>
                      <a:stretch>
                        <a:fillRect/>
                      </a:stretch>
                    </p:blipFill>
                    <p:spPr>
                      <a:xfrm>
                        <a:off x="6096000" y="2209800"/>
                        <a:ext cx="994867" cy="4389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4F2FF65-0F57-46AA-BEB5-D44AFF8AC80A}"/>
              </a:ext>
            </a:extLst>
          </p:cNvPr>
          <p:cNvSpPr>
            <a:spLocks noGrp="1"/>
          </p:cNvSpPr>
          <p:nvPr>
            <p:ph idx="11"/>
          </p:nvPr>
        </p:nvSpPr>
        <p:spPr>
          <a:xfrm>
            <a:off x="457200" y="2801112"/>
            <a:ext cx="4495800" cy="475488"/>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lang="en-US" dirty="0"/>
          </a:p>
        </p:txBody>
      </p:sp>
      <p:graphicFrame>
        <p:nvGraphicFramePr>
          <p:cNvPr id="19" name="Object 18">
            <a:extLst>
              <a:ext uri="{FF2B5EF4-FFF2-40B4-BE49-F238E27FC236}">
                <a16:creationId xmlns:a16="http://schemas.microsoft.com/office/drawing/2014/main" id="{423207CF-412C-4A17-9AF1-319E6F60D8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8073498"/>
              </p:ext>
            </p:extLst>
          </p:nvPr>
        </p:nvGraphicFramePr>
        <p:xfrm>
          <a:off x="4800600" y="2761488"/>
          <a:ext cx="1431290" cy="438150"/>
        </p:xfrm>
        <a:graphic>
          <a:graphicData uri="http://schemas.openxmlformats.org/presentationml/2006/ole">
            <mc:AlternateContent xmlns:mc="http://schemas.openxmlformats.org/markup-compatibility/2006">
              <mc:Choice xmlns:v="urn:schemas-microsoft-com:vml" Requires="v">
                <p:oleObj name="Equation" r:id="rId6" imgW="622080" imgH="190440" progId="Equation.DSMT4">
                  <p:embed/>
                </p:oleObj>
              </mc:Choice>
              <mc:Fallback>
                <p:oleObj name="Equation" r:id="rId6" imgW="622080" imgH="190440" progId="Equation.DSMT4">
                  <p:embed/>
                  <p:pic>
                    <p:nvPicPr>
                      <p:cNvPr id="0" name=""/>
                      <p:cNvPicPr/>
                      <p:nvPr/>
                    </p:nvPicPr>
                    <p:blipFill>
                      <a:blip r:embed="rId7"/>
                      <a:stretch>
                        <a:fillRect/>
                      </a:stretch>
                    </p:blipFill>
                    <p:spPr>
                      <a:xfrm>
                        <a:off x="4800600" y="2761488"/>
                        <a:ext cx="1431290" cy="4381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7135204-3274-415E-85DC-A93D15A6DEAF}"/>
              </a:ext>
            </a:extLst>
          </p:cNvPr>
          <p:cNvSpPr>
            <a:spLocks noGrp="1"/>
          </p:cNvSpPr>
          <p:nvPr>
            <p:ph idx="12"/>
          </p:nvPr>
        </p:nvSpPr>
        <p:spPr>
          <a:xfrm>
            <a:off x="457200" y="3354959"/>
            <a:ext cx="7924800" cy="869568"/>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holds, i.e., </a:t>
            </a:r>
          </a:p>
        </p:txBody>
      </p:sp>
      <p:graphicFrame>
        <p:nvGraphicFramePr>
          <p:cNvPr id="20" name="Object 19">
            <a:extLst>
              <a:ext uri="{FF2B5EF4-FFF2-40B4-BE49-F238E27FC236}">
                <a16:creationId xmlns:a16="http://schemas.microsoft.com/office/drawing/2014/main" id="{D758DB2B-D39B-4BD7-B6B0-F013FFFDA9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1431665"/>
              </p:ext>
            </p:extLst>
          </p:nvPr>
        </p:nvGraphicFramePr>
        <p:xfrm>
          <a:off x="6396038" y="3328988"/>
          <a:ext cx="923925" cy="474662"/>
        </p:xfrm>
        <a:graphic>
          <a:graphicData uri="http://schemas.openxmlformats.org/presentationml/2006/ole">
            <mc:AlternateContent xmlns:mc="http://schemas.openxmlformats.org/markup-compatibility/2006">
              <mc:Choice xmlns:v="urn:schemas-microsoft-com:vml" Requires="v">
                <p:oleObj name="Equation" r:id="rId8" imgW="419040" imgH="215640" progId="Equation.DSMT4">
                  <p:embed/>
                </p:oleObj>
              </mc:Choice>
              <mc:Fallback>
                <p:oleObj name="Equation" r:id="rId8" imgW="419040" imgH="215640" progId="Equation.DSMT4">
                  <p:embed/>
                  <p:pic>
                    <p:nvPicPr>
                      <p:cNvPr id="0" name=""/>
                      <p:cNvPicPr/>
                      <p:nvPr/>
                    </p:nvPicPr>
                    <p:blipFill>
                      <a:blip r:embed="rId9"/>
                      <a:stretch>
                        <a:fillRect/>
                      </a:stretch>
                    </p:blipFill>
                    <p:spPr>
                      <a:xfrm>
                        <a:off x="6396038" y="3328988"/>
                        <a:ext cx="923925" cy="474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2168C9E-C1BB-41C9-A205-C88B22089741}"/>
              </a:ext>
            </a:extLst>
          </p:cNvPr>
          <p:cNvSpPr>
            <a:spLocks noGrp="1"/>
          </p:cNvSpPr>
          <p:nvPr>
            <p:ph idx="13"/>
          </p:nvPr>
        </p:nvSpPr>
        <p:spPr>
          <a:xfrm>
            <a:off x="7223760" y="3346704"/>
            <a:ext cx="1034473" cy="438150"/>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an</a:t>
            </a:r>
            <a:endParaRPr lang="en-US" dirty="0"/>
          </a:p>
        </p:txBody>
      </p:sp>
      <p:sp>
        <p:nvSpPr>
          <p:cNvPr id="8" name="Content Placeholder 7">
            <a:extLst>
              <a:ext uri="{FF2B5EF4-FFF2-40B4-BE49-F238E27FC236}">
                <a16:creationId xmlns:a16="http://schemas.microsoft.com/office/drawing/2014/main" id="{35A63929-EA84-4EBE-A3A7-A7A37D353E38}"/>
              </a:ext>
            </a:extLst>
          </p:cNvPr>
          <p:cNvSpPr>
            <a:spLocks noGrp="1"/>
          </p:cNvSpPr>
          <p:nvPr>
            <p:ph idx="14"/>
          </p:nvPr>
        </p:nvSpPr>
        <p:spPr>
          <a:xfrm>
            <a:off x="438727" y="3735197"/>
            <a:ext cx="7924800" cy="1500377"/>
          </a:xfrm>
        </p:spPr>
        <p:txBody>
          <a:bodyPr/>
          <a:lstStyle/>
          <a:p>
            <a:pPr marL="347472" marR="0" lvl="1" indent="0" algn="l" defTabSz="457200" rtl="0" eaLnBrk="1" fontAlgn="auto" latinLnBrk="0" hangingPunct="1">
              <a:lnSpc>
                <a:spcPct val="100000"/>
              </a:lnSpc>
              <a:spcBef>
                <a:spcPts val="600"/>
              </a:spcBef>
              <a:spcAft>
                <a:spcPts val="600"/>
              </a:spcAft>
              <a:buClr>
                <a:srgbClr val="04617B"/>
              </a:buClr>
              <a:buSzTx/>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arbitrary positive integer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Must show that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 Since by the inductive hypothesis,</a:t>
            </a:r>
            <a:endParaRPr lang="en-US" dirty="0"/>
          </a:p>
        </p:txBody>
      </p:sp>
      <p:graphicFrame>
        <p:nvGraphicFramePr>
          <p:cNvPr id="22" name="Object 21">
            <a:extLst>
              <a:ext uri="{FF2B5EF4-FFF2-40B4-BE49-F238E27FC236}">
                <a16:creationId xmlns:a16="http://schemas.microsoft.com/office/drawing/2014/main" id="{A1B8EE93-BA4A-4DFA-BFAA-501CB24BC4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4271088"/>
              </p:ext>
            </p:extLst>
          </p:nvPr>
        </p:nvGraphicFramePr>
        <p:xfrm>
          <a:off x="2452688" y="4681538"/>
          <a:ext cx="922337" cy="476250"/>
        </p:xfrm>
        <a:graphic>
          <a:graphicData uri="http://schemas.openxmlformats.org/presentationml/2006/ole">
            <mc:AlternateContent xmlns:mc="http://schemas.openxmlformats.org/markup-compatibility/2006">
              <mc:Choice xmlns:v="urn:schemas-microsoft-com:vml" Requires="v">
                <p:oleObj name="Equation" r:id="rId10" imgW="419040" imgH="215640" progId="Equation.DSMT4">
                  <p:embed/>
                </p:oleObj>
              </mc:Choice>
              <mc:Fallback>
                <p:oleObj name="Equation" r:id="rId10" imgW="419040" imgH="215640" progId="Equation.DSMT4">
                  <p:embed/>
                  <p:pic>
                    <p:nvPicPr>
                      <p:cNvPr id="0" name=""/>
                      <p:cNvPicPr/>
                      <p:nvPr/>
                    </p:nvPicPr>
                    <p:blipFill>
                      <a:blip r:embed="rId11"/>
                      <a:stretch>
                        <a:fillRect/>
                      </a:stretch>
                    </p:blipFill>
                    <p:spPr>
                      <a:xfrm>
                        <a:off x="2452688" y="4681538"/>
                        <a:ext cx="922337" cy="47625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1F8F39E-D84B-4ED6-9EBE-DD058E40A827}"/>
              </a:ext>
            </a:extLst>
          </p:cNvPr>
          <p:cNvSpPr>
            <a:spLocks noGrp="1"/>
          </p:cNvSpPr>
          <p:nvPr>
            <p:ph idx="15"/>
          </p:nvPr>
        </p:nvSpPr>
        <p:spPr>
          <a:xfrm>
            <a:off x="3296227" y="4685014"/>
            <a:ext cx="2209800" cy="475488"/>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it follows that:</a:t>
            </a:r>
            <a:endParaRPr lang="en-US" dirty="0"/>
          </a:p>
        </p:txBody>
      </p:sp>
      <p:graphicFrame>
        <p:nvGraphicFramePr>
          <p:cNvPr id="16" name="Object 3">
            <a:extLst>
              <a:ext uri="{FF2B5EF4-FFF2-40B4-BE49-F238E27FC236}">
                <a16:creationId xmlns:a16="http://schemas.microsoft.com/office/drawing/2014/main" id="{850EDA6C-89C0-40F0-8B29-E97650F7C8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982262"/>
              </p:ext>
            </p:extLst>
          </p:nvPr>
        </p:nvGraphicFramePr>
        <p:xfrm>
          <a:off x="1295400" y="5235575"/>
          <a:ext cx="4848225" cy="438150"/>
        </p:xfrm>
        <a:graphic>
          <a:graphicData uri="http://schemas.openxmlformats.org/presentationml/2006/ole">
            <mc:AlternateContent xmlns:mc="http://schemas.openxmlformats.org/markup-compatibility/2006">
              <mc:Choice xmlns:v="urn:schemas-microsoft-com:vml" Requires="v">
                <p:oleObj name="Equation" r:id="rId12" imgW="2108160" imgH="190440" progId="Equation.DSMT4">
                  <p:embed/>
                </p:oleObj>
              </mc:Choice>
              <mc:Fallback>
                <p:oleObj name="Equation" r:id="rId12" imgW="2108160" imgH="190440" progId="Equation.DSMT4">
                  <p:embed/>
                  <p:pic>
                    <p:nvPicPr>
                      <p:cNvPr id="7" name="Object 3">
                        <a:extLst>
                          <a:ext uri="{C183D7F6-B498-43B3-948B-1728B52AA6E4}">
                            <adec:decorative xmlns:adec="http://schemas.microsoft.com/office/drawing/2017/decorative" val="1"/>
                          </a:ext>
                        </a:extLst>
                      </p:cNvPr>
                      <p:cNvPicPr/>
                      <p:nvPr/>
                    </p:nvPicPr>
                    <p:blipFill>
                      <a:blip r:embed="rId13"/>
                      <a:stretch>
                        <a:fillRect/>
                      </a:stretch>
                    </p:blipFill>
                    <p:spPr>
                      <a:xfrm>
                        <a:off x="1295400" y="5235575"/>
                        <a:ext cx="4848225" cy="43815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C4423A1-9FEA-412D-9E86-5C0D77E1FBF6}"/>
              </a:ext>
            </a:extLst>
          </p:cNvPr>
          <p:cNvSpPr>
            <a:spLocks noGrp="1"/>
          </p:cNvSpPr>
          <p:nvPr>
            <p:ph idx="16"/>
          </p:nvPr>
        </p:nvSpPr>
        <p:spPr>
          <a:xfrm>
            <a:off x="457200" y="5793359"/>
            <a:ext cx="1600200" cy="43814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a:t>
            </a:r>
            <a:endParaRPr lang="en-US" dirty="0"/>
          </a:p>
        </p:txBody>
      </p:sp>
      <p:graphicFrame>
        <p:nvGraphicFramePr>
          <p:cNvPr id="23" name="Object 22">
            <a:extLst>
              <a:ext uri="{FF2B5EF4-FFF2-40B4-BE49-F238E27FC236}">
                <a16:creationId xmlns:a16="http://schemas.microsoft.com/office/drawing/2014/main" id="{0F603AAE-64AE-4755-9F34-173D2F0781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2856704"/>
              </p:ext>
            </p:extLst>
          </p:nvPr>
        </p:nvGraphicFramePr>
        <p:xfrm>
          <a:off x="1905000" y="5752084"/>
          <a:ext cx="907085" cy="438912"/>
        </p:xfrm>
        <a:graphic>
          <a:graphicData uri="http://schemas.openxmlformats.org/presentationml/2006/ole">
            <mc:AlternateContent xmlns:mc="http://schemas.openxmlformats.org/markup-compatibility/2006">
              <mc:Choice xmlns:v="urn:schemas-microsoft-com:vml" Requires="v">
                <p:oleObj name="Equation" r:id="rId14" imgW="393480" imgH="190440" progId="Equation.DSMT4">
                  <p:embed/>
                </p:oleObj>
              </mc:Choice>
              <mc:Fallback>
                <p:oleObj name="Equation" r:id="rId14" imgW="393480" imgH="190440" progId="Equation.DSMT4">
                  <p:embed/>
                  <p:pic>
                    <p:nvPicPr>
                      <p:cNvPr id="0" name=""/>
                      <p:cNvPicPr/>
                      <p:nvPr/>
                    </p:nvPicPr>
                    <p:blipFill>
                      <a:blip r:embed="rId15"/>
                      <a:stretch>
                        <a:fillRect/>
                      </a:stretch>
                    </p:blipFill>
                    <p:spPr>
                      <a:xfrm>
                        <a:off x="1905000" y="5752084"/>
                        <a:ext cx="907085" cy="43891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1AF54210-CDC8-4093-B768-5983B847FFA7}"/>
              </a:ext>
            </a:extLst>
          </p:cNvPr>
          <p:cNvSpPr>
            <a:spLocks noGrp="1"/>
          </p:cNvSpPr>
          <p:nvPr>
            <p:ph idx="17"/>
          </p:nvPr>
        </p:nvSpPr>
        <p:spPr>
          <a:xfrm>
            <a:off x="2724912" y="5788152"/>
            <a:ext cx="4419600" cy="43814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positive integers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endParaRPr lang="en-US" dirty="0"/>
          </a:p>
        </p:txBody>
      </p:sp>
      <p:sp>
        <p:nvSpPr>
          <p:cNvPr id="15" name="Slide Number Placeholder 5">
            <a:extLst>
              <a:ext uri="{FF2B5EF4-FFF2-40B4-BE49-F238E27FC236}">
                <a16:creationId xmlns:a16="http://schemas.microsoft.com/office/drawing/2014/main" id="{B0D640FC-58E4-44CB-A8A6-AF3EE67650F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67208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6675-9C0C-4DA9-977D-5ADF95E9D49E}"/>
              </a:ext>
            </a:extLst>
          </p:cNvPr>
          <p:cNvSpPr>
            <a:spLocks noGrp="1"/>
          </p:cNvSpPr>
          <p:nvPr>
            <p:ph type="title"/>
          </p:nvPr>
        </p:nvSpPr>
        <p:spPr/>
        <p:txBody>
          <a:bodyPr/>
          <a:lstStyle/>
          <a:p>
            <a:r>
              <a:rPr lang="en-US" dirty="0"/>
              <a:t>Proving Inequalities</a:t>
            </a:r>
            <a:r>
              <a:rPr lang="en-US" sz="1500" dirty="0"/>
              <a:t>2</a:t>
            </a:r>
            <a:endParaRPr lang="en-US" dirty="0"/>
          </a:p>
        </p:txBody>
      </p:sp>
      <p:sp>
        <p:nvSpPr>
          <p:cNvPr id="3" name="Content Placeholder 2">
            <a:extLst>
              <a:ext uri="{FF2B5EF4-FFF2-40B4-BE49-F238E27FC236}">
                <a16:creationId xmlns:a16="http://schemas.microsoft.com/office/drawing/2014/main" id="{5629E068-797F-43B1-BB3D-4CA6089D309D}"/>
              </a:ext>
            </a:extLst>
          </p:cNvPr>
          <p:cNvSpPr>
            <a:spLocks noGrp="1"/>
          </p:cNvSpPr>
          <p:nvPr>
            <p:ph idx="1"/>
          </p:nvPr>
        </p:nvSpPr>
        <p:spPr>
          <a:xfrm>
            <a:off x="457200" y="1295399"/>
            <a:ext cx="8153400" cy="2416175"/>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a:t>
            </a:r>
          </a:p>
        </p:txBody>
      </p:sp>
      <p:graphicFrame>
        <p:nvGraphicFramePr>
          <p:cNvPr id="17" name="Object 16">
            <a:extLst>
              <a:ext uri="{FF2B5EF4-FFF2-40B4-BE49-F238E27FC236}">
                <a16:creationId xmlns:a16="http://schemas.microsoft.com/office/drawing/2014/main" id="{7F8B082B-DC71-48CA-9481-2E786C8CCD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7312185"/>
              </p:ext>
            </p:extLst>
          </p:nvPr>
        </p:nvGraphicFramePr>
        <p:xfrm>
          <a:off x="6409944" y="1298448"/>
          <a:ext cx="876300" cy="392029"/>
        </p:xfrm>
        <a:graphic>
          <a:graphicData uri="http://schemas.openxmlformats.org/presentationml/2006/ole">
            <mc:AlternateContent xmlns:mc="http://schemas.openxmlformats.org/markup-compatibility/2006">
              <mc:Choice xmlns:v="urn:schemas-microsoft-com:vml" Requires="v">
                <p:oleObj name="Equation" r:id="rId2" imgW="482400" imgH="215640" progId="Equation.DSMT4">
                  <p:embed/>
                </p:oleObj>
              </mc:Choice>
              <mc:Fallback>
                <p:oleObj name="Equation" r:id="rId2" imgW="482400" imgH="215640" progId="Equation.DSMT4">
                  <p:embed/>
                  <p:pic>
                    <p:nvPicPr>
                      <p:cNvPr id="0" name=""/>
                      <p:cNvPicPr/>
                      <p:nvPr/>
                    </p:nvPicPr>
                    <p:blipFill>
                      <a:blip r:embed="rId3"/>
                      <a:stretch>
                        <a:fillRect/>
                      </a:stretch>
                    </p:blipFill>
                    <p:spPr>
                      <a:xfrm>
                        <a:off x="6409944" y="1298448"/>
                        <a:ext cx="876300" cy="3920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360BF7E-D3E2-476A-8493-CC95F9EBB753}"/>
              </a:ext>
            </a:extLst>
          </p:cNvPr>
          <p:cNvSpPr>
            <a:spLocks noGrp="1"/>
          </p:cNvSpPr>
          <p:nvPr>
            <p:ph idx="10"/>
          </p:nvPr>
        </p:nvSpPr>
        <p:spPr>
          <a:xfrm>
            <a:off x="7244680" y="1295398"/>
            <a:ext cx="1295400" cy="36576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a:t>
            </a:r>
            <a:endParaRPr lang="en-US" dirty="0"/>
          </a:p>
        </p:txBody>
      </p:sp>
      <p:sp>
        <p:nvSpPr>
          <p:cNvPr id="5" name="Content Placeholder 4">
            <a:extLst>
              <a:ext uri="{FF2B5EF4-FFF2-40B4-BE49-F238E27FC236}">
                <a16:creationId xmlns:a16="http://schemas.microsoft.com/office/drawing/2014/main" id="{878CC553-A6C0-4C60-910F-F962C0A4FCBF}"/>
              </a:ext>
            </a:extLst>
          </p:cNvPr>
          <p:cNvSpPr>
            <a:spLocks noGrp="1"/>
          </p:cNvSpPr>
          <p:nvPr>
            <p:ph idx="11"/>
          </p:nvPr>
        </p:nvSpPr>
        <p:spPr>
          <a:xfrm>
            <a:off x="457200" y="1638299"/>
            <a:ext cx="7924800" cy="883031"/>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a:t>
            </a:r>
            <a:endParaRPr lang="en-US" dirty="0"/>
          </a:p>
        </p:txBody>
      </p:sp>
      <p:graphicFrame>
        <p:nvGraphicFramePr>
          <p:cNvPr id="19" name="Object 18">
            <a:extLst>
              <a:ext uri="{FF2B5EF4-FFF2-40B4-BE49-F238E27FC236}">
                <a16:creationId xmlns:a16="http://schemas.microsoft.com/office/drawing/2014/main" id="{38E20885-9093-4CA3-85DC-F3EE823D54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0504520"/>
              </p:ext>
            </p:extLst>
          </p:nvPr>
        </p:nvGraphicFramePr>
        <p:xfrm>
          <a:off x="5266944" y="2084832"/>
          <a:ext cx="868680" cy="365760"/>
        </p:xfrm>
        <a:graphic>
          <a:graphicData uri="http://schemas.openxmlformats.org/presentationml/2006/ole">
            <mc:AlternateContent xmlns:mc="http://schemas.openxmlformats.org/markup-compatibility/2006">
              <mc:Choice xmlns:v="urn:schemas-microsoft-com:vml" Requires="v">
                <p:oleObj name="Equation" r:id="rId4" imgW="482400" imgH="203040" progId="Equation.DSMT4">
                  <p:embed/>
                </p:oleObj>
              </mc:Choice>
              <mc:Fallback>
                <p:oleObj name="Equation" r:id="rId4" imgW="482400" imgH="203040" progId="Equation.DSMT4">
                  <p:embed/>
                  <p:pic>
                    <p:nvPicPr>
                      <p:cNvPr id="0" name=""/>
                      <p:cNvPicPr/>
                      <p:nvPr/>
                    </p:nvPicPr>
                    <p:blipFill>
                      <a:blip r:embed="rId5"/>
                      <a:stretch>
                        <a:fillRect/>
                      </a:stretch>
                    </p:blipFill>
                    <p:spPr>
                      <a:xfrm>
                        <a:off x="5266944" y="2084832"/>
                        <a:ext cx="868680" cy="36576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CF0BD03-0736-453E-810B-5667208AC591}"/>
              </a:ext>
            </a:extLst>
          </p:cNvPr>
          <p:cNvSpPr>
            <a:spLocks noGrp="1"/>
          </p:cNvSpPr>
          <p:nvPr>
            <p:ph idx="12"/>
          </p:nvPr>
        </p:nvSpPr>
        <p:spPr>
          <a:xfrm>
            <a:off x="457200" y="2521330"/>
            <a:ext cx="4038600" cy="446533"/>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lang="en-US" dirty="0"/>
          </a:p>
        </p:txBody>
      </p:sp>
      <p:graphicFrame>
        <p:nvGraphicFramePr>
          <p:cNvPr id="20" name="Object 19">
            <a:extLst>
              <a:ext uri="{FF2B5EF4-FFF2-40B4-BE49-F238E27FC236}">
                <a16:creationId xmlns:a16="http://schemas.microsoft.com/office/drawing/2014/main" id="{C23028CF-5E5E-4088-99C0-AE8804E173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7865302"/>
              </p:ext>
            </p:extLst>
          </p:nvPr>
        </p:nvGraphicFramePr>
        <p:xfrm>
          <a:off x="4215384" y="2523744"/>
          <a:ext cx="1969796" cy="384048"/>
        </p:xfrm>
        <a:graphic>
          <a:graphicData uri="http://schemas.openxmlformats.org/presentationml/2006/ole">
            <mc:AlternateContent xmlns:mc="http://schemas.openxmlformats.org/markup-compatibility/2006">
              <mc:Choice xmlns:v="urn:schemas-microsoft-com:vml" Requires="v">
                <p:oleObj name="Equation" r:id="rId6" imgW="1041120" imgH="203040" progId="Equation.DSMT4">
                  <p:embed/>
                </p:oleObj>
              </mc:Choice>
              <mc:Fallback>
                <p:oleObj name="Equation" r:id="rId6" imgW="1041120" imgH="203040" progId="Equation.DSMT4">
                  <p:embed/>
                  <p:pic>
                    <p:nvPicPr>
                      <p:cNvPr id="0" name=""/>
                      <p:cNvPicPr/>
                      <p:nvPr/>
                    </p:nvPicPr>
                    <p:blipFill>
                      <a:blip r:embed="rId7"/>
                      <a:stretch>
                        <a:fillRect/>
                      </a:stretch>
                    </p:blipFill>
                    <p:spPr>
                      <a:xfrm>
                        <a:off x="4215384" y="2523744"/>
                        <a:ext cx="1969796" cy="38404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CA0198E-E276-42D9-B424-CC90C4654DA8}"/>
              </a:ext>
            </a:extLst>
          </p:cNvPr>
          <p:cNvSpPr>
            <a:spLocks noGrp="1"/>
          </p:cNvSpPr>
          <p:nvPr>
            <p:ph idx="13"/>
          </p:nvPr>
        </p:nvSpPr>
        <p:spPr>
          <a:xfrm>
            <a:off x="457200" y="2980944"/>
            <a:ext cx="5562600" cy="446533"/>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holds, i.e.,</a:t>
            </a:r>
            <a:endParaRPr lang="en-US" dirty="0"/>
          </a:p>
        </p:txBody>
      </p:sp>
      <p:graphicFrame>
        <p:nvGraphicFramePr>
          <p:cNvPr id="21" name="Object 20">
            <a:extLst>
              <a:ext uri="{FF2B5EF4-FFF2-40B4-BE49-F238E27FC236}">
                <a16:creationId xmlns:a16="http://schemas.microsoft.com/office/drawing/2014/main" id="{80664F14-99ED-4DF4-A866-3D5F5FC36B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9716437"/>
              </p:ext>
            </p:extLst>
          </p:nvPr>
        </p:nvGraphicFramePr>
        <p:xfrm>
          <a:off x="5541264" y="2980944"/>
          <a:ext cx="840104" cy="384048"/>
        </p:xfrm>
        <a:graphic>
          <a:graphicData uri="http://schemas.openxmlformats.org/presentationml/2006/ole">
            <mc:AlternateContent xmlns:mc="http://schemas.openxmlformats.org/markup-compatibility/2006">
              <mc:Choice xmlns:v="urn:schemas-microsoft-com:vml" Requires="v">
                <p:oleObj name="Equation" r:id="rId8" imgW="444240" imgH="203040" progId="Equation.DSMT4">
                  <p:embed/>
                </p:oleObj>
              </mc:Choice>
              <mc:Fallback>
                <p:oleObj name="Equation" r:id="rId8" imgW="444240" imgH="203040" progId="Equation.DSMT4">
                  <p:embed/>
                  <p:pic>
                    <p:nvPicPr>
                      <p:cNvPr id="0" name=""/>
                      <p:cNvPicPr/>
                      <p:nvPr/>
                    </p:nvPicPr>
                    <p:blipFill>
                      <a:blip r:embed="rId9"/>
                      <a:stretch>
                        <a:fillRect/>
                      </a:stretch>
                    </p:blipFill>
                    <p:spPr>
                      <a:xfrm>
                        <a:off x="5541264" y="2980944"/>
                        <a:ext cx="840104" cy="38404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B298000-C863-40C2-B1CD-32FA2DFE3BD0}"/>
              </a:ext>
            </a:extLst>
          </p:cNvPr>
          <p:cNvSpPr>
            <a:spLocks noGrp="1"/>
          </p:cNvSpPr>
          <p:nvPr>
            <p:ph idx="14"/>
          </p:nvPr>
        </p:nvSpPr>
        <p:spPr>
          <a:xfrm>
            <a:off x="6360586" y="2982103"/>
            <a:ext cx="1981200"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an arbitrary</a:t>
            </a:r>
            <a:endParaRPr lang="en-US" dirty="0"/>
          </a:p>
        </p:txBody>
      </p:sp>
      <p:sp>
        <p:nvSpPr>
          <p:cNvPr id="9" name="Content Placeholder 8">
            <a:extLst>
              <a:ext uri="{FF2B5EF4-FFF2-40B4-BE49-F238E27FC236}">
                <a16:creationId xmlns:a16="http://schemas.microsoft.com/office/drawing/2014/main" id="{F8423E95-AEBC-48B3-BC48-F087CD93DBC5}"/>
              </a:ext>
            </a:extLst>
          </p:cNvPr>
          <p:cNvSpPr>
            <a:spLocks noGrp="1"/>
          </p:cNvSpPr>
          <p:nvPr>
            <p:ph idx="15"/>
          </p:nvPr>
        </p:nvSpPr>
        <p:spPr>
          <a:xfrm>
            <a:off x="802214" y="3321193"/>
            <a:ext cx="4953000" cy="40959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show that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a:t>
            </a:r>
            <a:endParaRPr lang="en-US" dirty="0"/>
          </a:p>
        </p:txBody>
      </p:sp>
      <p:graphicFrame>
        <p:nvGraphicFramePr>
          <p:cNvPr id="23" name="Object 22">
            <a:extLst>
              <a:ext uri="{FF2B5EF4-FFF2-40B4-BE49-F238E27FC236}">
                <a16:creationId xmlns:a16="http://schemas.microsoft.com/office/drawing/2014/main" id="{18C65C9F-C75F-41A4-8318-F8F73FB97F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7440068"/>
              </p:ext>
            </p:extLst>
          </p:nvPr>
        </p:nvGraphicFramePr>
        <p:xfrm>
          <a:off x="1566862" y="3711574"/>
          <a:ext cx="6010275" cy="2314575"/>
        </p:xfrm>
        <a:graphic>
          <a:graphicData uri="http://schemas.openxmlformats.org/presentationml/2006/ole">
            <mc:AlternateContent xmlns:mc="http://schemas.openxmlformats.org/markup-compatibility/2006">
              <mc:Choice xmlns:v="urn:schemas-microsoft-com:vml" Requires="v">
                <p:oleObj name="Equation" r:id="rId10" imgW="3035160" imgH="1168200" progId="Equation.DSMT4">
                  <p:embed/>
                </p:oleObj>
              </mc:Choice>
              <mc:Fallback>
                <p:oleObj name="Equation" r:id="rId10" imgW="3035160" imgH="1168200" progId="Equation.DSMT4">
                  <p:embed/>
                  <p:pic>
                    <p:nvPicPr>
                      <p:cNvPr id="0" name=""/>
                      <p:cNvPicPr/>
                      <p:nvPr/>
                    </p:nvPicPr>
                    <p:blipFill>
                      <a:blip r:embed="rId11"/>
                      <a:stretch>
                        <a:fillRect/>
                      </a:stretch>
                    </p:blipFill>
                    <p:spPr>
                      <a:xfrm>
                        <a:off x="1566862" y="3711574"/>
                        <a:ext cx="6010275" cy="231457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76A336B-8B3B-44C2-AAB1-384917DEBBDF}"/>
              </a:ext>
            </a:extLst>
          </p:cNvPr>
          <p:cNvSpPr>
            <a:spLocks noGrp="1"/>
          </p:cNvSpPr>
          <p:nvPr>
            <p:ph idx="16"/>
          </p:nvPr>
        </p:nvSpPr>
        <p:spPr>
          <a:xfrm>
            <a:off x="457200" y="5641848"/>
            <a:ext cx="2057400" cy="381000"/>
          </a:xfrm>
        </p:spPr>
        <p:txBody>
          <a:bodyPr/>
          <a:lstStyle/>
          <a:p>
            <a:pPr marL="457200" marR="0" lvl="1" indent="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a:t>
            </a:r>
          </a:p>
        </p:txBody>
      </p:sp>
      <p:graphicFrame>
        <p:nvGraphicFramePr>
          <p:cNvPr id="22" name="Object 21">
            <a:extLst>
              <a:ext uri="{FF2B5EF4-FFF2-40B4-BE49-F238E27FC236}">
                <a16:creationId xmlns:a16="http://schemas.microsoft.com/office/drawing/2014/main" id="{E5E2D284-20D7-4A70-AEEB-8E53825489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6998297"/>
              </p:ext>
            </p:extLst>
          </p:nvPr>
        </p:nvGraphicFramePr>
        <p:xfrm>
          <a:off x="2209800" y="5627243"/>
          <a:ext cx="860108" cy="393192"/>
        </p:xfrm>
        <a:graphic>
          <a:graphicData uri="http://schemas.openxmlformats.org/presentationml/2006/ole">
            <mc:AlternateContent xmlns:mc="http://schemas.openxmlformats.org/markup-compatibility/2006">
              <mc:Choice xmlns:v="urn:schemas-microsoft-com:vml" Requires="v">
                <p:oleObj name="Equation" r:id="rId12" imgW="444240" imgH="203040" progId="Equation.DSMT4">
                  <p:embed/>
                </p:oleObj>
              </mc:Choice>
              <mc:Fallback>
                <p:oleObj name="Equation" r:id="rId12" imgW="444240" imgH="203040" progId="Equation.DSMT4">
                  <p:embed/>
                  <p:pic>
                    <p:nvPicPr>
                      <p:cNvPr id="0" name=""/>
                      <p:cNvPicPr/>
                      <p:nvPr/>
                    </p:nvPicPr>
                    <p:blipFill>
                      <a:blip r:embed="rId13"/>
                      <a:stretch>
                        <a:fillRect/>
                      </a:stretch>
                    </p:blipFill>
                    <p:spPr>
                      <a:xfrm>
                        <a:off x="2209800" y="5627243"/>
                        <a:ext cx="860108" cy="39319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518EA2E-76F0-4756-AD70-0678077754D0}"/>
              </a:ext>
            </a:extLst>
          </p:cNvPr>
          <p:cNvSpPr>
            <a:spLocks noGrp="1"/>
          </p:cNvSpPr>
          <p:nvPr>
            <p:ph idx="17"/>
          </p:nvPr>
        </p:nvSpPr>
        <p:spPr>
          <a:xfrm>
            <a:off x="3069908" y="5638802"/>
            <a:ext cx="3505200"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2" name="Content Placeholder 11">
            <a:extLst>
              <a:ext uri="{FF2B5EF4-FFF2-40B4-BE49-F238E27FC236}">
                <a16:creationId xmlns:a16="http://schemas.microsoft.com/office/drawing/2014/main" id="{FC078A20-F668-4946-841B-9DC38E9F49D4}"/>
              </a:ext>
            </a:extLst>
          </p:cNvPr>
          <p:cNvSpPr>
            <a:spLocks noGrp="1"/>
          </p:cNvSpPr>
          <p:nvPr>
            <p:ph idx="18"/>
          </p:nvPr>
        </p:nvSpPr>
        <p:spPr>
          <a:xfrm>
            <a:off x="457200" y="6153912"/>
            <a:ext cx="8412480" cy="457200"/>
          </a:xfrm>
          <a:ln w="12700">
            <a:solidFill>
              <a:srgbClr val="1A587B"/>
            </a:solidFill>
          </a:ln>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 here the basis step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since</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all false.</a:t>
            </a:r>
          </a:p>
        </p:txBody>
      </p:sp>
      <p:sp>
        <p:nvSpPr>
          <p:cNvPr id="16" name="Slide Number Placeholder 5">
            <a:extLst>
              <a:ext uri="{FF2B5EF4-FFF2-40B4-BE49-F238E27FC236}">
                <a16:creationId xmlns:a16="http://schemas.microsoft.com/office/drawing/2014/main" id="{B0C3CD02-B83F-48EA-9D5F-E2214A717BE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20756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F001-05AD-401E-8D70-96292B300AF8}"/>
              </a:ext>
            </a:extLst>
          </p:cNvPr>
          <p:cNvSpPr>
            <a:spLocks noGrp="1"/>
          </p:cNvSpPr>
          <p:nvPr>
            <p:ph type="title"/>
          </p:nvPr>
        </p:nvSpPr>
        <p:spPr/>
        <p:txBody>
          <a:bodyPr/>
          <a:lstStyle/>
          <a:p>
            <a:r>
              <a:rPr lang="en-US" dirty="0"/>
              <a:t>Proving Divisibility Results</a:t>
            </a:r>
          </a:p>
        </p:txBody>
      </p:sp>
      <p:sp>
        <p:nvSpPr>
          <p:cNvPr id="3" name="Content Placeholder 2">
            <a:extLst>
              <a:ext uri="{FF2B5EF4-FFF2-40B4-BE49-F238E27FC236}">
                <a16:creationId xmlns:a16="http://schemas.microsoft.com/office/drawing/2014/main" id="{B11DF19C-3ADD-4C5B-BC0D-850131AB73D8}"/>
              </a:ext>
            </a:extLst>
          </p:cNvPr>
          <p:cNvSpPr>
            <a:spLocks noGrp="1"/>
          </p:cNvSpPr>
          <p:nvPr>
            <p:ph idx="1"/>
          </p:nvPr>
        </p:nvSpPr>
        <p:spPr>
          <a:xfrm>
            <a:off x="457200" y="1295400"/>
            <a:ext cx="8153400" cy="2514600"/>
          </a:xfrm>
        </p:spPr>
        <p: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a:t>
            </a:r>
          </a:p>
        </p:txBody>
      </p:sp>
      <p:graphicFrame>
        <p:nvGraphicFramePr>
          <p:cNvPr id="27" name="Object 26">
            <a:extLst>
              <a:ext uri="{FF2B5EF4-FFF2-40B4-BE49-F238E27FC236}">
                <a16:creationId xmlns:a16="http://schemas.microsoft.com/office/drawing/2014/main" id="{A240EACF-4C8A-43D0-8E62-B3B4C4F0D1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1491758"/>
              </p:ext>
            </p:extLst>
          </p:nvPr>
        </p:nvGraphicFramePr>
        <p:xfrm>
          <a:off x="6419088" y="1298448"/>
          <a:ext cx="715222" cy="346075"/>
        </p:xfrm>
        <a:graphic>
          <a:graphicData uri="http://schemas.openxmlformats.org/presentationml/2006/ole">
            <mc:AlternateContent xmlns:mc="http://schemas.openxmlformats.org/markup-compatibility/2006">
              <mc:Choice xmlns:v="urn:schemas-microsoft-com:vml" Requires="v">
                <p:oleObj name="Equation" r:id="rId2" imgW="393480" imgH="190440" progId="Equation.DSMT4">
                  <p:embed/>
                </p:oleObj>
              </mc:Choice>
              <mc:Fallback>
                <p:oleObj name="Equation" r:id="rId2" imgW="393480" imgH="190440" progId="Equation.DSMT4">
                  <p:embed/>
                  <p:pic>
                    <p:nvPicPr>
                      <p:cNvPr id="0" name=""/>
                      <p:cNvPicPr/>
                      <p:nvPr/>
                    </p:nvPicPr>
                    <p:blipFill>
                      <a:blip r:embed="rId3"/>
                      <a:stretch>
                        <a:fillRect/>
                      </a:stretch>
                    </p:blipFill>
                    <p:spPr>
                      <a:xfrm>
                        <a:off x="6419088" y="1298448"/>
                        <a:ext cx="715222" cy="3460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329530F-047B-487C-913D-16E72A091526}"/>
              </a:ext>
            </a:extLst>
          </p:cNvPr>
          <p:cNvSpPr>
            <a:spLocks noGrp="1"/>
          </p:cNvSpPr>
          <p:nvPr>
            <p:ph idx="10"/>
          </p:nvPr>
        </p:nvSpPr>
        <p:spPr>
          <a:xfrm>
            <a:off x="7059168" y="1289813"/>
            <a:ext cx="1416254" cy="40903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a:t>
            </a:r>
            <a:endParaRPr lang="en-US" dirty="0"/>
          </a:p>
        </p:txBody>
      </p:sp>
      <p:sp>
        <p:nvSpPr>
          <p:cNvPr id="5" name="Content Placeholder 4">
            <a:extLst>
              <a:ext uri="{FF2B5EF4-FFF2-40B4-BE49-F238E27FC236}">
                <a16:creationId xmlns:a16="http://schemas.microsoft.com/office/drawing/2014/main" id="{62941B8B-A984-4826-B80E-A8A8EA1117EF}"/>
              </a:ext>
            </a:extLst>
          </p:cNvPr>
          <p:cNvSpPr>
            <a:spLocks noGrp="1"/>
          </p:cNvSpPr>
          <p:nvPr>
            <p:ph idx="11"/>
          </p:nvPr>
        </p:nvSpPr>
        <p:spPr>
          <a:xfrm>
            <a:off x="457200" y="1637609"/>
            <a:ext cx="5074920" cy="876991"/>
          </a:xfrm>
        </p:spPr>
        <p: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positive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a:t>
            </a:r>
            <a:endParaRPr lang="en-US" dirty="0"/>
          </a:p>
        </p:txBody>
      </p:sp>
      <p:graphicFrame>
        <p:nvGraphicFramePr>
          <p:cNvPr id="28" name="Object 27">
            <a:extLst>
              <a:ext uri="{FF2B5EF4-FFF2-40B4-BE49-F238E27FC236}">
                <a16:creationId xmlns:a16="http://schemas.microsoft.com/office/drawing/2014/main" id="{CA41D422-8F0B-4630-BA20-8DF7F52887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9992732"/>
              </p:ext>
            </p:extLst>
          </p:nvPr>
        </p:nvGraphicFramePr>
        <p:xfrm>
          <a:off x="5230368" y="2048256"/>
          <a:ext cx="718109" cy="347472"/>
        </p:xfrm>
        <a:graphic>
          <a:graphicData uri="http://schemas.openxmlformats.org/presentationml/2006/ole">
            <mc:AlternateContent xmlns:mc="http://schemas.openxmlformats.org/markup-compatibility/2006">
              <mc:Choice xmlns:v="urn:schemas-microsoft-com:vml" Requires="v">
                <p:oleObj name="Equation" r:id="rId4" imgW="393480" imgH="190440" progId="Equation.DSMT4">
                  <p:embed/>
                </p:oleObj>
              </mc:Choice>
              <mc:Fallback>
                <p:oleObj name="Equation" r:id="rId4" imgW="393480" imgH="190440" progId="Equation.DSMT4">
                  <p:embed/>
                  <p:pic>
                    <p:nvPicPr>
                      <p:cNvPr id="0" name=""/>
                      <p:cNvPicPr/>
                      <p:nvPr/>
                    </p:nvPicPr>
                    <p:blipFill>
                      <a:blip r:embed="rId5"/>
                      <a:stretch>
                        <a:fillRect/>
                      </a:stretch>
                    </p:blipFill>
                    <p:spPr>
                      <a:xfrm>
                        <a:off x="5230368" y="2048256"/>
                        <a:ext cx="718109" cy="34747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515DB19-C29D-479E-9267-E49307AA69B0}"/>
              </a:ext>
            </a:extLst>
          </p:cNvPr>
          <p:cNvSpPr>
            <a:spLocks noGrp="1"/>
          </p:cNvSpPr>
          <p:nvPr>
            <p:ph idx="12"/>
          </p:nvPr>
        </p:nvSpPr>
        <p:spPr>
          <a:xfrm>
            <a:off x="5854903" y="2048256"/>
            <a:ext cx="2016557" cy="457200"/>
          </a:xfrm>
        </p:spPr>
        <p: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30000" noProof="0" dirty="0">
                <a:ln>
                  <a:noFill/>
                </a:ln>
                <a:solidFill>
                  <a:prstClr val="black"/>
                </a:solidFill>
                <a:effectLst/>
                <a:uLnTx/>
                <a:uFillTx/>
                <a:latin typeface="Calibri (Body)"/>
                <a:ea typeface="+mn-ea"/>
                <a:cs typeface="Arial" panose="020B0604020202020204" pitchFamily="34" charset="0"/>
              </a:rPr>
              <a:t> </a:t>
            </a:r>
          </a:p>
        </p:txBody>
      </p:sp>
      <p:sp>
        <p:nvSpPr>
          <p:cNvPr id="7" name="Content Placeholder 6">
            <a:extLst>
              <a:ext uri="{FF2B5EF4-FFF2-40B4-BE49-F238E27FC236}">
                <a16:creationId xmlns:a16="http://schemas.microsoft.com/office/drawing/2014/main" id="{3D0078FC-2018-426A-B53A-6C124C1C19EB}"/>
              </a:ext>
            </a:extLst>
          </p:cNvPr>
          <p:cNvSpPr>
            <a:spLocks noGrp="1"/>
          </p:cNvSpPr>
          <p:nvPr>
            <p:ph idx="13"/>
          </p:nvPr>
        </p:nvSpPr>
        <p:spPr>
          <a:xfrm>
            <a:off x="457200" y="2438400"/>
            <a:ext cx="3886200" cy="381000"/>
          </a:xfrm>
        </p:spPr>
        <p:txBody>
          <a:bodyPr/>
          <a:lstStyle/>
          <a:p>
            <a:pPr marL="347472" marR="0" lvl="1" indent="-34290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lang="en-US" dirty="0"/>
          </a:p>
        </p:txBody>
      </p:sp>
      <p:graphicFrame>
        <p:nvGraphicFramePr>
          <p:cNvPr id="29" name="Object 28">
            <a:extLst>
              <a:ext uri="{FF2B5EF4-FFF2-40B4-BE49-F238E27FC236}">
                <a16:creationId xmlns:a16="http://schemas.microsoft.com/office/drawing/2014/main" id="{61F3AB6B-6A00-485F-A5FF-2CB27D1F3A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84590244"/>
              </p:ext>
            </p:extLst>
          </p:nvPr>
        </p:nvGraphicFramePr>
        <p:xfrm>
          <a:off x="4191000" y="2438400"/>
          <a:ext cx="1203157" cy="457200"/>
        </p:xfrm>
        <a:graphic>
          <a:graphicData uri="http://schemas.openxmlformats.org/presentationml/2006/ole">
            <mc:AlternateContent xmlns:mc="http://schemas.openxmlformats.org/markup-compatibility/2006">
              <mc:Choice xmlns:v="urn:schemas-microsoft-com:vml" Requires="v">
                <p:oleObj name="Equation" r:id="rId6" imgW="634680" imgH="241200" progId="Equation.DSMT4">
                  <p:embed/>
                </p:oleObj>
              </mc:Choice>
              <mc:Fallback>
                <p:oleObj name="Equation" r:id="rId6" imgW="634680" imgH="241200" progId="Equation.DSMT4">
                  <p:embed/>
                  <p:pic>
                    <p:nvPicPr>
                      <p:cNvPr id="0" name=""/>
                      <p:cNvPicPr/>
                      <p:nvPr/>
                    </p:nvPicPr>
                    <p:blipFill>
                      <a:blip r:embed="rId7"/>
                      <a:stretch>
                        <a:fillRect/>
                      </a:stretch>
                    </p:blipFill>
                    <p:spPr>
                      <a:xfrm>
                        <a:off x="4191000" y="2438400"/>
                        <a:ext cx="1203157" cy="457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B2D57AC-60F7-45EF-B671-C7892B79324A}"/>
              </a:ext>
            </a:extLst>
          </p:cNvPr>
          <p:cNvSpPr>
            <a:spLocks noGrp="1"/>
          </p:cNvSpPr>
          <p:nvPr>
            <p:ph idx="14"/>
          </p:nvPr>
        </p:nvSpPr>
        <p:spPr>
          <a:xfrm>
            <a:off x="5292436" y="2464303"/>
            <a:ext cx="2819400" cy="431297"/>
          </a:xfrm>
        </p:spPr>
        <p:txBody>
          <a:bodyPr/>
          <a:lstStyle/>
          <a:p>
            <a:pPr marL="4572" marR="0" lvl="1" indent="0" algn="l" defTabSz="457200" rtl="0" eaLnBrk="1" fontAlgn="auto" latinLnBrk="0" hangingPunct="1">
              <a:lnSpc>
                <a:spcPct val="100000"/>
              </a:lnSpc>
              <a:spcBef>
                <a:spcPts val="300"/>
              </a:spcBef>
              <a:spcAft>
                <a:spcPts val="300"/>
              </a:spcAft>
              <a:buClr>
                <a:srgbClr val="04617B"/>
              </a:buClr>
              <a:buSzTx/>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which is divisible by 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F03EEC28-BEFE-404F-B804-2F5E351BF026}"/>
              </a:ext>
            </a:extLst>
          </p:cNvPr>
          <p:cNvSpPr>
            <a:spLocks noGrp="1"/>
          </p:cNvSpPr>
          <p:nvPr>
            <p:ph idx="15"/>
          </p:nvPr>
        </p:nvSpPr>
        <p:spPr>
          <a:xfrm>
            <a:off x="457200" y="2862072"/>
            <a:ext cx="5523359" cy="475904"/>
          </a:xfrm>
        </p:spPr>
        <p:txBody>
          <a:bodyPr/>
          <a:lstStyle/>
          <a:p>
            <a:pPr marL="347472" marR="0" lvl="1" indent="-34290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holds, i.e.,</a:t>
            </a:r>
          </a:p>
        </p:txBody>
      </p:sp>
      <p:graphicFrame>
        <p:nvGraphicFramePr>
          <p:cNvPr id="30" name="Object 29">
            <a:extLst>
              <a:ext uri="{FF2B5EF4-FFF2-40B4-BE49-F238E27FC236}">
                <a16:creationId xmlns:a16="http://schemas.microsoft.com/office/drawing/2014/main" id="{D68C38CE-F1CE-4A69-8B2D-996C0D46E8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3379909"/>
              </p:ext>
            </p:extLst>
          </p:nvPr>
        </p:nvGraphicFramePr>
        <p:xfrm>
          <a:off x="5532120" y="2852928"/>
          <a:ext cx="755903" cy="365760"/>
        </p:xfrm>
        <a:graphic>
          <a:graphicData uri="http://schemas.openxmlformats.org/presentationml/2006/ole">
            <mc:AlternateContent xmlns:mc="http://schemas.openxmlformats.org/markup-compatibility/2006">
              <mc:Choice xmlns:v="urn:schemas-microsoft-com:vml" Requires="v">
                <p:oleObj name="Equation" r:id="rId8" imgW="393480" imgH="190440" progId="Equation.DSMT4">
                  <p:embed/>
                </p:oleObj>
              </mc:Choice>
              <mc:Fallback>
                <p:oleObj name="Equation" r:id="rId8" imgW="393480" imgH="190440" progId="Equation.DSMT4">
                  <p:embed/>
                  <p:pic>
                    <p:nvPicPr>
                      <p:cNvPr id="0" name=""/>
                      <p:cNvPicPr/>
                      <p:nvPr/>
                    </p:nvPicPr>
                    <p:blipFill>
                      <a:blip r:embed="rId9"/>
                      <a:stretch>
                        <a:fillRect/>
                      </a:stretch>
                    </p:blipFill>
                    <p:spPr>
                      <a:xfrm>
                        <a:off x="5532120" y="2852928"/>
                        <a:ext cx="755903" cy="36576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6C63BB1B-6FC4-45DC-93DC-7635A8621D12}"/>
              </a:ext>
            </a:extLst>
          </p:cNvPr>
          <p:cNvSpPr>
            <a:spLocks noGrp="1"/>
          </p:cNvSpPr>
          <p:nvPr>
            <p:ph idx="16"/>
          </p:nvPr>
        </p:nvSpPr>
        <p:spPr>
          <a:xfrm>
            <a:off x="6190488" y="2864761"/>
            <a:ext cx="2376039" cy="39975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 for</a:t>
            </a:r>
            <a:endParaRPr lang="en-US" dirty="0"/>
          </a:p>
        </p:txBody>
      </p:sp>
      <p:sp>
        <p:nvSpPr>
          <p:cNvPr id="11" name="Content Placeholder 10">
            <a:extLst>
              <a:ext uri="{FF2B5EF4-FFF2-40B4-BE49-F238E27FC236}">
                <a16:creationId xmlns:a16="http://schemas.microsoft.com/office/drawing/2014/main" id="{4F4A3397-76DD-40D7-A403-9A59FD6D1A31}"/>
              </a:ext>
            </a:extLst>
          </p:cNvPr>
          <p:cNvSpPr>
            <a:spLocks noGrp="1"/>
          </p:cNvSpPr>
          <p:nvPr>
            <p:ph idx="17"/>
          </p:nvPr>
        </p:nvSpPr>
        <p:spPr>
          <a:xfrm>
            <a:off x="796636" y="3211327"/>
            <a:ext cx="7315200"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 arbitrary positive integer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3000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show that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follows:</a:t>
            </a:r>
            <a:endParaRPr lang="en-US" dirty="0"/>
          </a:p>
        </p:txBody>
      </p:sp>
      <p:graphicFrame>
        <p:nvGraphicFramePr>
          <p:cNvPr id="31" name="Object 30">
            <a:extLst>
              <a:ext uri="{FF2B5EF4-FFF2-40B4-BE49-F238E27FC236}">
                <a16:creationId xmlns:a16="http://schemas.microsoft.com/office/drawing/2014/main" id="{440689D2-7773-4E09-AADD-6FCEFB7A11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8546959"/>
              </p:ext>
            </p:extLst>
          </p:nvPr>
        </p:nvGraphicFramePr>
        <p:xfrm>
          <a:off x="1803401" y="3622963"/>
          <a:ext cx="5523359" cy="1216152"/>
        </p:xfrm>
        <a:graphic>
          <a:graphicData uri="http://schemas.openxmlformats.org/presentationml/2006/ole">
            <mc:AlternateContent xmlns:mc="http://schemas.openxmlformats.org/markup-compatibility/2006">
              <mc:Choice xmlns:v="urn:schemas-microsoft-com:vml" Requires="v">
                <p:oleObj name="Equation" r:id="rId10" imgW="2768400" imgH="609480" progId="Equation.DSMT4">
                  <p:embed/>
                </p:oleObj>
              </mc:Choice>
              <mc:Fallback>
                <p:oleObj name="Equation" r:id="rId10" imgW="2768400" imgH="609480" progId="Equation.DSMT4">
                  <p:embed/>
                  <p:pic>
                    <p:nvPicPr>
                      <p:cNvPr id="0" name=""/>
                      <p:cNvPicPr/>
                      <p:nvPr/>
                    </p:nvPicPr>
                    <p:blipFill>
                      <a:blip r:embed="rId11"/>
                      <a:stretch>
                        <a:fillRect/>
                      </a:stretch>
                    </p:blipFill>
                    <p:spPr>
                      <a:xfrm>
                        <a:off x="1803401" y="3622963"/>
                        <a:ext cx="5523359" cy="121615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F6D2244C-6B8F-429B-B3AC-7CF1553E02D6}"/>
              </a:ext>
            </a:extLst>
          </p:cNvPr>
          <p:cNvSpPr>
            <a:spLocks noGrp="1"/>
          </p:cNvSpPr>
          <p:nvPr>
            <p:ph idx="18"/>
          </p:nvPr>
        </p:nvSpPr>
        <p:spPr>
          <a:xfrm>
            <a:off x="457200" y="4724400"/>
            <a:ext cx="8229600" cy="1854200"/>
          </a:xfrm>
        </p:spPr>
        <p:txBody>
          <a:bodyPr/>
          <a:lstStyle/>
          <a:p>
            <a:pPr marL="347472" marR="0" lvl="1" indent="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 the inductive hypothesis, the first term</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32" name="Object 31">
            <a:extLst>
              <a:ext uri="{FF2B5EF4-FFF2-40B4-BE49-F238E27FC236}">
                <a16:creationId xmlns:a16="http://schemas.microsoft.com/office/drawing/2014/main" id="{F6E29515-B09B-4288-AD05-A65BF8AF9C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1844697"/>
              </p:ext>
            </p:extLst>
          </p:nvPr>
        </p:nvGraphicFramePr>
        <p:xfrm>
          <a:off x="5638800" y="4699702"/>
          <a:ext cx="873638" cy="480501"/>
        </p:xfrm>
        <a:graphic>
          <a:graphicData uri="http://schemas.openxmlformats.org/presentationml/2006/ole">
            <mc:AlternateContent xmlns:mc="http://schemas.openxmlformats.org/markup-compatibility/2006">
              <mc:Choice xmlns:v="urn:schemas-microsoft-com:vml" Requires="v">
                <p:oleObj name="Equation" r:id="rId12" imgW="507960" imgH="279360" progId="Equation.DSMT4">
                  <p:embed/>
                </p:oleObj>
              </mc:Choice>
              <mc:Fallback>
                <p:oleObj name="Equation" r:id="rId12" imgW="507960" imgH="279360" progId="Equation.DSMT4">
                  <p:embed/>
                  <p:pic>
                    <p:nvPicPr>
                      <p:cNvPr id="0" name=""/>
                      <p:cNvPicPr/>
                      <p:nvPr/>
                    </p:nvPicPr>
                    <p:blipFill>
                      <a:blip r:embed="rId13"/>
                      <a:stretch>
                        <a:fillRect/>
                      </a:stretch>
                    </p:blipFill>
                    <p:spPr>
                      <a:xfrm>
                        <a:off x="5638800" y="4699702"/>
                        <a:ext cx="873638" cy="480501"/>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82A1F56-4A71-40FF-83B2-595BB33D457C}"/>
              </a:ext>
            </a:extLst>
          </p:cNvPr>
          <p:cNvSpPr>
            <a:spLocks noGrp="1"/>
          </p:cNvSpPr>
          <p:nvPr>
            <p:ph idx="19"/>
          </p:nvPr>
        </p:nvSpPr>
        <p:spPr>
          <a:xfrm>
            <a:off x="6470410" y="4734068"/>
            <a:ext cx="2016557" cy="411768"/>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endParaRPr lang="en-US" dirty="0"/>
          </a:p>
        </p:txBody>
      </p:sp>
      <p:sp>
        <p:nvSpPr>
          <p:cNvPr id="14" name="Content Placeholder 13">
            <a:extLst>
              <a:ext uri="{FF2B5EF4-FFF2-40B4-BE49-F238E27FC236}">
                <a16:creationId xmlns:a16="http://schemas.microsoft.com/office/drawing/2014/main" id="{2E47A0D4-263F-463C-8999-65186E49AFC0}"/>
              </a:ext>
            </a:extLst>
          </p:cNvPr>
          <p:cNvSpPr>
            <a:spLocks noGrp="1"/>
          </p:cNvSpPr>
          <p:nvPr>
            <p:ph idx="20"/>
          </p:nvPr>
        </p:nvSpPr>
        <p:spPr>
          <a:xfrm>
            <a:off x="796636" y="5056358"/>
            <a:ext cx="7924800" cy="75645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second term 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since it is an integer multiplied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So by part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Theorem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Section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graphicFrame>
        <p:nvGraphicFramePr>
          <p:cNvPr id="34" name="Object 33">
            <a:extLst>
              <a:ext uri="{FF2B5EF4-FFF2-40B4-BE49-F238E27FC236}">
                <a16:creationId xmlns:a16="http://schemas.microsoft.com/office/drawing/2014/main" id="{2BBD9BBD-C823-4643-8AF0-5F02094E1E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1828198"/>
              </p:ext>
            </p:extLst>
          </p:nvPr>
        </p:nvGraphicFramePr>
        <p:xfrm>
          <a:off x="6272784" y="5349240"/>
          <a:ext cx="1908603" cy="512064"/>
        </p:xfrm>
        <a:graphic>
          <a:graphicData uri="http://schemas.openxmlformats.org/presentationml/2006/ole">
            <mc:AlternateContent xmlns:mc="http://schemas.openxmlformats.org/markup-compatibility/2006">
              <mc:Choice xmlns:v="urn:schemas-microsoft-com:vml" Requires="v">
                <p:oleObj name="Equation" r:id="rId14" imgW="1041120" imgH="279360" progId="Equation.DSMT4">
                  <p:embed/>
                </p:oleObj>
              </mc:Choice>
              <mc:Fallback>
                <p:oleObj name="Equation" r:id="rId14" imgW="1041120" imgH="279360" progId="Equation.DSMT4">
                  <p:embed/>
                  <p:pic>
                    <p:nvPicPr>
                      <p:cNvPr id="0" name=""/>
                      <p:cNvPicPr/>
                      <p:nvPr/>
                    </p:nvPicPr>
                    <p:blipFill>
                      <a:blip r:embed="rId15"/>
                      <a:stretch>
                        <a:fillRect/>
                      </a:stretch>
                    </p:blipFill>
                    <p:spPr>
                      <a:xfrm>
                        <a:off x="6272784" y="5349240"/>
                        <a:ext cx="1908603" cy="512064"/>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572AA288-B4FB-4B0C-8E38-F8C593C681F5}"/>
              </a:ext>
            </a:extLst>
          </p:cNvPr>
          <p:cNvSpPr>
            <a:spLocks noGrp="1"/>
          </p:cNvSpPr>
          <p:nvPr>
            <p:ph idx="21"/>
          </p:nvPr>
        </p:nvSpPr>
        <p:spPr>
          <a:xfrm>
            <a:off x="8111836" y="5389179"/>
            <a:ext cx="441157" cy="44832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a:t>
            </a:r>
            <a:endParaRPr lang="en-US" dirty="0"/>
          </a:p>
        </p:txBody>
      </p:sp>
      <p:sp>
        <p:nvSpPr>
          <p:cNvPr id="16" name="Content Placeholder 15">
            <a:extLst>
              <a:ext uri="{FF2B5EF4-FFF2-40B4-BE49-F238E27FC236}">
                <a16:creationId xmlns:a16="http://schemas.microsoft.com/office/drawing/2014/main" id="{BAB5DDFF-31D1-4D03-94F7-C41C616DF99F}"/>
              </a:ext>
            </a:extLst>
          </p:cNvPr>
          <p:cNvSpPr>
            <a:spLocks noGrp="1"/>
          </p:cNvSpPr>
          <p:nvPr>
            <p:ph idx="22"/>
          </p:nvPr>
        </p:nvSpPr>
        <p:spPr>
          <a:xfrm>
            <a:off x="457200" y="5735188"/>
            <a:ext cx="2133254" cy="397231"/>
          </a:xfrm>
        </p:spPr>
        <p:txBody>
          <a:bodyPr/>
          <a:lstStyle/>
          <a:p>
            <a:pPr marL="347472" marR="0" lvl="1" indent="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17" name="Content Placeholder 16">
            <a:extLst>
              <a:ext uri="{FF2B5EF4-FFF2-40B4-BE49-F238E27FC236}">
                <a16:creationId xmlns:a16="http://schemas.microsoft.com/office/drawing/2014/main" id="{34BC398B-F90E-4195-BC04-8AA9BDE9EF48}"/>
              </a:ext>
            </a:extLst>
          </p:cNvPr>
          <p:cNvSpPr>
            <a:spLocks noGrp="1"/>
          </p:cNvSpPr>
          <p:nvPr>
            <p:ph idx="23"/>
          </p:nvPr>
        </p:nvSpPr>
        <p:spPr>
          <a:xfrm>
            <a:off x="457200" y="6152523"/>
            <a:ext cx="1466088" cy="410918"/>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a:t>
            </a:r>
            <a:endParaRPr lang="en-US" dirty="0"/>
          </a:p>
        </p:txBody>
      </p:sp>
      <p:graphicFrame>
        <p:nvGraphicFramePr>
          <p:cNvPr id="35" name="Object 34">
            <a:extLst>
              <a:ext uri="{FF2B5EF4-FFF2-40B4-BE49-F238E27FC236}">
                <a16:creationId xmlns:a16="http://schemas.microsoft.com/office/drawing/2014/main" id="{6AC90EE6-9071-4EF3-A640-9F07F043BE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0868037"/>
              </p:ext>
            </p:extLst>
          </p:nvPr>
        </p:nvGraphicFramePr>
        <p:xfrm>
          <a:off x="1755648" y="6144768"/>
          <a:ext cx="718109" cy="347472"/>
        </p:xfrm>
        <a:graphic>
          <a:graphicData uri="http://schemas.openxmlformats.org/presentationml/2006/ole">
            <mc:AlternateContent xmlns:mc="http://schemas.openxmlformats.org/markup-compatibility/2006">
              <mc:Choice xmlns:v="urn:schemas-microsoft-com:vml" Requires="v">
                <p:oleObj name="Equation" r:id="rId16" imgW="393480" imgH="190440" progId="Equation.DSMT4">
                  <p:embed/>
                </p:oleObj>
              </mc:Choice>
              <mc:Fallback>
                <p:oleObj name="Equation" r:id="rId16" imgW="393480" imgH="190440" progId="Equation.DSMT4">
                  <p:embed/>
                  <p:pic>
                    <p:nvPicPr>
                      <p:cNvPr id="0" name=""/>
                      <p:cNvPicPr/>
                      <p:nvPr/>
                    </p:nvPicPr>
                    <p:blipFill>
                      <a:blip r:embed="rId17"/>
                      <a:stretch>
                        <a:fillRect/>
                      </a:stretch>
                    </p:blipFill>
                    <p:spPr>
                      <a:xfrm>
                        <a:off x="1755648" y="6144768"/>
                        <a:ext cx="718109" cy="347472"/>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670E5E64-46C9-48D5-BE5F-E91D02A4FA75}"/>
              </a:ext>
            </a:extLst>
          </p:cNvPr>
          <p:cNvSpPr>
            <a:spLocks noGrp="1"/>
          </p:cNvSpPr>
          <p:nvPr>
            <p:ph idx="24"/>
          </p:nvPr>
        </p:nvSpPr>
        <p:spPr>
          <a:xfrm>
            <a:off x="2384257" y="6141331"/>
            <a:ext cx="6019800" cy="43674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integer positive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25" name="Slide Number Placeholder 5">
            <a:extLst>
              <a:ext uri="{FF2B5EF4-FFF2-40B4-BE49-F238E27FC236}">
                <a16:creationId xmlns:a16="http://schemas.microsoft.com/office/drawing/2014/main" id="{BD2A25C9-7B82-40B7-8840-1FF61733235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37932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7341-ADBD-427E-9D8E-8CFB2960E5C8}"/>
              </a:ext>
            </a:extLst>
          </p:cNvPr>
          <p:cNvSpPr>
            <a:spLocks noGrp="1"/>
          </p:cNvSpPr>
          <p:nvPr>
            <p:ph type="title"/>
          </p:nvPr>
        </p:nvSpPr>
        <p:spPr/>
        <p:txBody>
          <a:bodyPr/>
          <a:lstStyle/>
          <a:p>
            <a:r>
              <a:rPr lang="en-US" dirty="0"/>
              <a:t>Number of Subsets of a Finite Set</a:t>
            </a:r>
            <a:r>
              <a:rPr lang="en-US" sz="1500" dirty="0"/>
              <a:t>1</a:t>
            </a:r>
            <a:endParaRPr lang="en-US" dirty="0"/>
          </a:p>
        </p:txBody>
      </p:sp>
      <p:sp>
        <p:nvSpPr>
          <p:cNvPr id="3" name="Content Placeholder 2">
            <a:extLst>
              <a:ext uri="{FF2B5EF4-FFF2-40B4-BE49-F238E27FC236}">
                <a16:creationId xmlns:a16="http://schemas.microsoft.com/office/drawing/2014/main" id="{38CE4682-2BF6-4094-877C-0986A0CE0D62}"/>
              </a:ext>
            </a:extLst>
          </p:cNvPr>
          <p:cNvSpPr>
            <a:spLocks noGrp="1"/>
          </p:cNvSpPr>
          <p:nvPr>
            <p:ph idx="1"/>
          </p:nvPr>
        </p:nvSpPr>
        <p:spPr>
          <a:xfrm>
            <a:off x="457200" y="1335024"/>
            <a:ext cx="8229600" cy="5181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show that if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finite set with n elements, where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nonnegative integer, then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has</a:t>
            </a:r>
          </a:p>
        </p:txBody>
      </p:sp>
      <p:graphicFrame>
        <p:nvGraphicFramePr>
          <p:cNvPr id="16" name="Object 15">
            <a:extLst>
              <a:ext uri="{FF2B5EF4-FFF2-40B4-BE49-F238E27FC236}">
                <a16:creationId xmlns:a16="http://schemas.microsoft.com/office/drawing/2014/main" id="{43344D48-076E-4898-B791-A353963231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4352105"/>
              </p:ext>
            </p:extLst>
          </p:nvPr>
        </p:nvGraphicFramePr>
        <p:xfrm>
          <a:off x="1975104" y="2075688"/>
          <a:ext cx="396240" cy="457200"/>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0" name=""/>
                      <p:cNvPicPr/>
                      <p:nvPr/>
                    </p:nvPicPr>
                    <p:blipFill>
                      <a:blip r:embed="rId3"/>
                      <a:stretch>
                        <a:fillRect/>
                      </a:stretch>
                    </p:blipFill>
                    <p:spPr>
                      <a:xfrm>
                        <a:off x="1975104" y="2075688"/>
                        <a:ext cx="39624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F684B3-DEB1-41E2-9D97-6F7B88675186}"/>
              </a:ext>
            </a:extLst>
          </p:cNvPr>
          <p:cNvSpPr>
            <a:spLocks noGrp="1"/>
          </p:cNvSpPr>
          <p:nvPr>
            <p:ph idx="10"/>
          </p:nvPr>
        </p:nvSpPr>
        <p:spPr>
          <a:xfrm>
            <a:off x="2286000" y="2121408"/>
            <a:ext cx="1371600" cy="45719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a:t>
            </a:r>
          </a:p>
        </p:txBody>
      </p:sp>
      <p:sp>
        <p:nvSpPr>
          <p:cNvPr id="5" name="Content Placeholder 4">
            <a:extLst>
              <a:ext uri="{FF2B5EF4-FFF2-40B4-BE49-F238E27FC236}">
                <a16:creationId xmlns:a16="http://schemas.microsoft.com/office/drawing/2014/main" id="{2A59BD6C-39F8-4277-84A9-07D5A533E731}"/>
              </a:ext>
            </a:extLst>
          </p:cNvPr>
          <p:cNvSpPr>
            <a:spLocks noGrp="1"/>
          </p:cNvSpPr>
          <p:nvPr>
            <p:ph idx="11"/>
          </p:nvPr>
        </p:nvSpPr>
        <p:spPr>
          <a:xfrm>
            <a:off x="1066800" y="2686814"/>
            <a:ext cx="7620000" cy="45719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Chapter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6</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uses combinatorial methods to prove this result.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6" name="Content Placeholder 5">
            <a:extLst>
              <a:ext uri="{FF2B5EF4-FFF2-40B4-BE49-F238E27FC236}">
                <a16:creationId xmlns:a16="http://schemas.microsoft.com/office/drawing/2014/main" id="{056F8FF9-982E-47A1-8AB5-AE27EF95619C}"/>
              </a:ext>
            </a:extLst>
          </p:cNvPr>
          <p:cNvSpPr>
            <a:spLocks noGrp="1"/>
          </p:cNvSpPr>
          <p:nvPr>
            <p:ph idx="12"/>
          </p:nvPr>
        </p:nvSpPr>
        <p:spPr>
          <a:xfrm>
            <a:off x="457200" y="3213980"/>
            <a:ext cx="7924800" cy="824620"/>
          </a:xfrm>
        </p:spPr>
        <p:txBody>
          <a:bodyPr/>
          <a:lstStyle/>
          <a:p>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 a set with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has</a:t>
            </a:r>
            <a:endParaRPr lang="en-US" dirty="0"/>
          </a:p>
        </p:txBody>
      </p:sp>
      <p:graphicFrame>
        <p:nvGraphicFramePr>
          <p:cNvPr id="13" name="Object 12">
            <a:extLst>
              <a:ext uri="{FF2B5EF4-FFF2-40B4-BE49-F238E27FC236}">
                <a16:creationId xmlns:a16="http://schemas.microsoft.com/office/drawing/2014/main" id="{BFF3286F-B855-446E-90A2-3354228895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0259374"/>
              </p:ext>
            </p:extLst>
          </p:nvPr>
        </p:nvGraphicFramePr>
        <p:xfrm>
          <a:off x="2348253" y="3602736"/>
          <a:ext cx="356616" cy="411480"/>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0" name=""/>
                      <p:cNvPicPr/>
                      <p:nvPr/>
                    </p:nvPicPr>
                    <p:blipFill>
                      <a:blip r:embed="rId5"/>
                      <a:stretch>
                        <a:fillRect/>
                      </a:stretch>
                    </p:blipFill>
                    <p:spPr>
                      <a:xfrm>
                        <a:off x="2348253" y="3602736"/>
                        <a:ext cx="356616" cy="41148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57CDE12-4BC9-48FB-B52A-299356A2C4B8}"/>
              </a:ext>
            </a:extLst>
          </p:cNvPr>
          <p:cNvSpPr>
            <a:spLocks noGrp="1"/>
          </p:cNvSpPr>
          <p:nvPr>
            <p:ph idx="13"/>
          </p:nvPr>
        </p:nvSpPr>
        <p:spPr>
          <a:xfrm>
            <a:off x="2667000" y="3621024"/>
            <a:ext cx="1295400" cy="411480"/>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a:t>
            </a:r>
            <a:endParaRPr lang="en-US" dirty="0"/>
          </a:p>
        </p:txBody>
      </p:sp>
      <p:sp>
        <p:nvSpPr>
          <p:cNvPr id="8" name="Content Placeholder 7">
            <a:extLst>
              <a:ext uri="{FF2B5EF4-FFF2-40B4-BE49-F238E27FC236}">
                <a16:creationId xmlns:a16="http://schemas.microsoft.com/office/drawing/2014/main" id="{B81EE8BD-36A5-4993-A8CA-8133DE49D2BF}"/>
              </a:ext>
            </a:extLst>
          </p:cNvPr>
          <p:cNvSpPr>
            <a:spLocks noGrp="1"/>
          </p:cNvSpPr>
          <p:nvPr>
            <p:ph idx="14"/>
          </p:nvPr>
        </p:nvSpPr>
        <p:spPr>
          <a:xfrm>
            <a:off x="459509" y="4187953"/>
            <a:ext cx="7924800" cy="993648"/>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because the empty set has only itself as a subset and</a:t>
            </a:r>
            <a:endParaRPr lang="en-US" dirty="0"/>
          </a:p>
        </p:txBody>
      </p:sp>
      <p:graphicFrame>
        <p:nvGraphicFramePr>
          <p:cNvPr id="14" name="Object 13">
            <a:extLst>
              <a:ext uri="{FF2B5EF4-FFF2-40B4-BE49-F238E27FC236}">
                <a16:creationId xmlns:a16="http://schemas.microsoft.com/office/drawing/2014/main" id="{9576894F-FD90-4D3E-9639-8C91A2C1E3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7681812"/>
              </p:ext>
            </p:extLst>
          </p:nvPr>
        </p:nvGraphicFramePr>
        <p:xfrm>
          <a:off x="3794760" y="4553712"/>
          <a:ext cx="932687" cy="411480"/>
        </p:xfrm>
        <a:graphic>
          <a:graphicData uri="http://schemas.openxmlformats.org/presentationml/2006/ole">
            <mc:AlternateContent xmlns:mc="http://schemas.openxmlformats.org/markup-compatibility/2006">
              <mc:Choice xmlns:v="urn:schemas-microsoft-com:vml" Requires="v">
                <p:oleObj name="Equation" r:id="rId6" imgW="431640" imgH="190440" progId="Equation.DSMT4">
                  <p:embed/>
                </p:oleObj>
              </mc:Choice>
              <mc:Fallback>
                <p:oleObj name="Equation" r:id="rId6" imgW="431640" imgH="190440" progId="Equation.DSMT4">
                  <p:embed/>
                  <p:pic>
                    <p:nvPicPr>
                      <p:cNvPr id="0" name=""/>
                      <p:cNvPicPr/>
                      <p:nvPr/>
                    </p:nvPicPr>
                    <p:blipFill>
                      <a:blip r:embed="rId7"/>
                      <a:stretch>
                        <a:fillRect/>
                      </a:stretch>
                    </p:blipFill>
                    <p:spPr>
                      <a:xfrm>
                        <a:off x="3794760" y="4553712"/>
                        <a:ext cx="932687" cy="41148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3754214-767E-4B8F-975A-45A71A6B4102}"/>
              </a:ext>
            </a:extLst>
          </p:cNvPr>
          <p:cNvSpPr>
            <a:spLocks noGrp="1"/>
          </p:cNvSpPr>
          <p:nvPr>
            <p:ph idx="15"/>
          </p:nvPr>
        </p:nvSpPr>
        <p:spPr>
          <a:xfrm>
            <a:off x="457200" y="5115817"/>
            <a:ext cx="7924800" cy="1132583"/>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an arbitrary nonnegative integer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15" name="Slide Number Placeholder 5">
            <a:extLst>
              <a:ext uri="{FF2B5EF4-FFF2-40B4-BE49-F238E27FC236}">
                <a16:creationId xmlns:a16="http://schemas.microsoft.com/office/drawing/2014/main" id="{235B3741-D459-4983-BFBF-2AFA47DC65C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25151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CFE7-0F56-4120-8297-A9735292C84D}"/>
              </a:ext>
            </a:extLst>
          </p:cNvPr>
          <p:cNvSpPr>
            <a:spLocks noGrp="1"/>
          </p:cNvSpPr>
          <p:nvPr>
            <p:ph type="title"/>
          </p:nvPr>
        </p:nvSpPr>
        <p:spPr/>
        <p:txBody>
          <a:bodyPr/>
          <a:lstStyle/>
          <a:p>
            <a:r>
              <a:rPr lang="en-US" dirty="0"/>
              <a:t>Number of Subsets of a Finite Set</a:t>
            </a:r>
            <a:r>
              <a:rPr lang="en-US" sz="1500" dirty="0"/>
              <a:t>2</a:t>
            </a:r>
            <a:endParaRPr lang="en-US" dirty="0"/>
          </a:p>
        </p:txBody>
      </p:sp>
      <p:sp>
        <p:nvSpPr>
          <p:cNvPr id="3" name="Content Placeholder 2">
            <a:extLst>
              <a:ext uri="{FF2B5EF4-FFF2-40B4-BE49-F238E27FC236}">
                <a16:creationId xmlns:a16="http://schemas.microsoft.com/office/drawing/2014/main" id="{3C4C35F1-B356-4F01-8279-EF5A657611E9}"/>
              </a:ext>
            </a:extLst>
          </p:cNvPr>
          <p:cNvSpPr>
            <a:spLocks noGrp="1"/>
          </p:cNvSpPr>
          <p:nvPr>
            <p:ph idx="1"/>
          </p:nvPr>
        </p:nvSpPr>
        <p:spPr>
          <a:xfrm>
            <a:off x="457200" y="1295400"/>
            <a:ext cx="8229600" cy="762000"/>
          </a:xfrm>
          <a:ln w="12700">
            <a:solidFill>
              <a:srgbClr val="0461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Hypothesis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For an arbitrary nonnegative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 set with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has</a:t>
            </a:r>
          </a:p>
        </p:txBody>
      </p:sp>
      <p:graphicFrame>
        <p:nvGraphicFramePr>
          <p:cNvPr id="17" name="Object 16">
            <a:extLst>
              <a:ext uri="{FF2B5EF4-FFF2-40B4-BE49-F238E27FC236}">
                <a16:creationId xmlns:a16="http://schemas.microsoft.com/office/drawing/2014/main" id="{2DC5F7B2-2D3B-4F97-AC59-4913126843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1050656"/>
              </p:ext>
            </p:extLst>
          </p:nvPr>
        </p:nvGraphicFramePr>
        <p:xfrm>
          <a:off x="2820924" y="1639914"/>
          <a:ext cx="316991" cy="365760"/>
        </p:xfrm>
        <a:graphic>
          <a:graphicData uri="http://schemas.openxmlformats.org/presentationml/2006/ole">
            <mc:AlternateContent xmlns:mc="http://schemas.openxmlformats.org/markup-compatibility/2006">
              <mc:Choice xmlns:v="urn:schemas-microsoft-com:vml" Requires="v">
                <p:oleObj name="Equation" r:id="rId3" imgW="164880" imgH="190440" progId="Equation.DSMT4">
                  <p:embed/>
                </p:oleObj>
              </mc:Choice>
              <mc:Fallback>
                <p:oleObj name="Equation" r:id="rId3" imgW="164880" imgH="190440" progId="Equation.DSMT4">
                  <p:embed/>
                  <p:pic>
                    <p:nvPicPr>
                      <p:cNvPr id="0" name=""/>
                      <p:cNvPicPr/>
                      <p:nvPr/>
                    </p:nvPicPr>
                    <p:blipFill>
                      <a:blip r:embed="rId4"/>
                      <a:stretch>
                        <a:fillRect/>
                      </a:stretch>
                    </p:blipFill>
                    <p:spPr>
                      <a:xfrm>
                        <a:off x="2820924" y="1639914"/>
                        <a:ext cx="316991" cy="36576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049FD89-091A-4CE9-B8DD-D46F69FB2F61}"/>
              </a:ext>
            </a:extLst>
          </p:cNvPr>
          <p:cNvSpPr>
            <a:spLocks noGrp="1"/>
          </p:cNvSpPr>
          <p:nvPr>
            <p:ph idx="10"/>
          </p:nvPr>
        </p:nvSpPr>
        <p:spPr>
          <a:xfrm>
            <a:off x="3096351" y="1644108"/>
            <a:ext cx="1109230" cy="45123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a:t>
            </a:r>
            <a:endParaRPr lang="en-US" dirty="0"/>
          </a:p>
        </p:txBody>
      </p:sp>
      <p:sp>
        <p:nvSpPr>
          <p:cNvPr id="5" name="Content Placeholder 4">
            <a:extLst>
              <a:ext uri="{FF2B5EF4-FFF2-40B4-BE49-F238E27FC236}">
                <a16:creationId xmlns:a16="http://schemas.microsoft.com/office/drawing/2014/main" id="{1F972ADC-9C57-4045-8617-52610D3FCED6}"/>
              </a:ext>
            </a:extLst>
          </p:cNvPr>
          <p:cNvSpPr>
            <a:spLocks noGrp="1"/>
          </p:cNvSpPr>
          <p:nvPr>
            <p:ph idx="11"/>
          </p:nvPr>
        </p:nvSpPr>
        <p:spPr>
          <a:xfrm>
            <a:off x="457200" y="2057400"/>
            <a:ext cx="8153400" cy="913210"/>
          </a:xfrm>
        </p:spPr>
        <p:txBody>
          <a:bodyPr/>
          <a:lstStyle/>
          <a:p>
            <a:pPr marL="0" marR="0" lvl="2" indent="0" algn="l" defTabSz="457200" rtl="0" eaLnBrk="1" fontAlgn="auto" latinLnBrk="0" hangingPunct="1">
              <a:lnSpc>
                <a:spcPct val="100000"/>
              </a:lnSpc>
              <a:spcBef>
                <a:spcPts val="6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 set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Then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Hence</a:t>
            </a:r>
            <a:endPar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graphicFrame>
        <p:nvGraphicFramePr>
          <p:cNvPr id="19" name="Object 18">
            <a:extLst>
              <a:ext uri="{FF2B5EF4-FFF2-40B4-BE49-F238E27FC236}">
                <a16:creationId xmlns:a16="http://schemas.microsoft.com/office/drawing/2014/main" id="{29A7B739-ABE5-467D-A330-F73C414354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3316794"/>
              </p:ext>
            </p:extLst>
          </p:nvPr>
        </p:nvGraphicFramePr>
        <p:xfrm>
          <a:off x="3352800" y="2438400"/>
          <a:ext cx="914400" cy="494270"/>
        </p:xfrm>
        <a:graphic>
          <a:graphicData uri="http://schemas.openxmlformats.org/presentationml/2006/ole">
            <mc:AlternateContent xmlns:mc="http://schemas.openxmlformats.org/markup-compatibility/2006">
              <mc:Choice xmlns:v="urn:schemas-microsoft-com:vml" Requires="v">
                <p:oleObj name="Equation" r:id="rId5" imgW="469800" imgH="253800" progId="Equation.DSMT4">
                  <p:embed/>
                </p:oleObj>
              </mc:Choice>
              <mc:Fallback>
                <p:oleObj name="Equation" r:id="rId5" imgW="469800" imgH="253800" progId="Equation.DSMT4">
                  <p:embed/>
                  <p:pic>
                    <p:nvPicPr>
                      <p:cNvPr id="0" name=""/>
                      <p:cNvPicPr/>
                      <p:nvPr/>
                    </p:nvPicPr>
                    <p:blipFill>
                      <a:blip r:embed="rId6"/>
                      <a:stretch>
                        <a:fillRect/>
                      </a:stretch>
                    </p:blipFill>
                    <p:spPr>
                      <a:xfrm>
                        <a:off x="3352800" y="2438400"/>
                        <a:ext cx="914400" cy="49427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5185A2A-F7C4-4C69-9F95-A792D8A5A71E}"/>
              </a:ext>
            </a:extLst>
          </p:cNvPr>
          <p:cNvSpPr>
            <a:spLocks noGrp="1"/>
          </p:cNvSpPr>
          <p:nvPr>
            <p:ph idx="15"/>
          </p:nvPr>
        </p:nvSpPr>
        <p:spPr>
          <a:xfrm>
            <a:off x="457200" y="2932670"/>
            <a:ext cx="8153400" cy="942445"/>
          </a:xfrm>
        </p:spPr>
        <p:txBody>
          <a:bodyPr/>
          <a:lstStyle/>
          <a:p>
            <a:pPr marL="0" marR="0" lvl="2" indent="0" algn="l" defTabSz="457200" rtl="0" eaLnBrk="1" fontAlgn="auto" latinLnBrk="0" hangingPunct="1">
              <a:lnSpc>
                <a:spcPct val="100000"/>
              </a:lnSpc>
              <a:spcBef>
                <a:spcPts val="6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each subset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there are exactly two subsets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pic>
        <p:nvPicPr>
          <p:cNvPr id="16" name="Picture 4" descr="Generating subsets of a set with k plus one elements. Here T equals S union left brace A right brace.">
            <a:extLst>
              <a:ext uri="{FF2B5EF4-FFF2-40B4-BE49-F238E27FC236}">
                <a16:creationId xmlns:a16="http://schemas.microsoft.com/office/drawing/2014/main" id="{380181C1-069D-4FFB-BD7A-2B68FDEED56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979420" y="3429000"/>
            <a:ext cx="2880360" cy="1920240"/>
          </a:xfrm>
          <a:prstGeom prst="rect">
            <a:avLst/>
          </a:prstGeom>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DB3EC143-C7D9-4A3B-94B9-1295250E4E20}"/>
              </a:ext>
            </a:extLst>
          </p:cNvPr>
          <p:cNvSpPr>
            <a:spLocks noGrp="1"/>
          </p:cNvSpPr>
          <p:nvPr>
            <p:ph idx="16"/>
          </p:nvPr>
        </p:nvSpPr>
        <p:spPr>
          <a:xfrm>
            <a:off x="457200" y="5410201"/>
            <a:ext cx="8229600" cy="1066799"/>
          </a:xfrm>
        </p:spPr>
        <p:txBody>
          <a:bodyPr/>
          <a:lstStyle/>
          <a:p>
            <a:pPr marL="0" marR="0" lvl="2" indent="0" algn="l" defTabSz="457200" rtl="0" eaLnBrk="1" fontAlgn="auto" latinLnBrk="0" hangingPunct="1">
              <a:lnSpc>
                <a:spcPct val="100000"/>
              </a:lnSpc>
              <a:spcBef>
                <a:spcPts val="6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By the inductive hypothesis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has</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0" name="Object 19">
            <a:extLst>
              <a:ext uri="{FF2B5EF4-FFF2-40B4-BE49-F238E27FC236}">
                <a16:creationId xmlns:a16="http://schemas.microsoft.com/office/drawing/2014/main" id="{9A4786BB-7813-4249-A1EA-BDE4583FA4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5713729"/>
              </p:ext>
            </p:extLst>
          </p:nvPr>
        </p:nvGraphicFramePr>
        <p:xfrm>
          <a:off x="4745736" y="5422392"/>
          <a:ext cx="319434" cy="372673"/>
        </p:xfrm>
        <a:graphic>
          <a:graphicData uri="http://schemas.openxmlformats.org/presentationml/2006/ole">
            <mc:AlternateContent xmlns:mc="http://schemas.openxmlformats.org/markup-compatibility/2006">
              <mc:Choice xmlns:v="urn:schemas-microsoft-com:vml" Requires="v">
                <p:oleObj name="Equation" r:id="rId8" imgW="164880" imgH="190440" progId="Equation.DSMT4">
                  <p:embed/>
                </p:oleObj>
              </mc:Choice>
              <mc:Fallback>
                <p:oleObj name="Equation" r:id="rId8" imgW="164880" imgH="190440" progId="Equation.DSMT4">
                  <p:embed/>
                  <p:pic>
                    <p:nvPicPr>
                      <p:cNvPr id="0" name=""/>
                      <p:cNvPicPr/>
                      <p:nvPr/>
                    </p:nvPicPr>
                    <p:blipFill>
                      <a:blip r:embed="rId9"/>
                      <a:stretch>
                        <a:fillRect/>
                      </a:stretch>
                    </p:blipFill>
                    <p:spPr>
                      <a:xfrm>
                        <a:off x="4745736" y="5422392"/>
                        <a:ext cx="319434" cy="37267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E76D8F5-D4AA-4E42-BDC7-8E29118D7730}"/>
              </a:ext>
            </a:extLst>
          </p:cNvPr>
          <p:cNvSpPr>
            <a:spLocks noGrp="1"/>
          </p:cNvSpPr>
          <p:nvPr>
            <p:ph idx="17"/>
          </p:nvPr>
        </p:nvSpPr>
        <p:spPr>
          <a:xfrm>
            <a:off x="4975225" y="5415280"/>
            <a:ext cx="3771900" cy="41471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 Since there are two</a:t>
            </a:r>
            <a:endParaRPr lang="en-US" dirty="0"/>
          </a:p>
        </p:txBody>
      </p:sp>
      <p:sp>
        <p:nvSpPr>
          <p:cNvPr id="12" name="Content Placeholder 11">
            <a:extLst>
              <a:ext uri="{FF2B5EF4-FFF2-40B4-BE49-F238E27FC236}">
                <a16:creationId xmlns:a16="http://schemas.microsoft.com/office/drawing/2014/main" id="{488AFB9F-C7A9-405C-8A0C-0DFB8628163F}"/>
              </a:ext>
            </a:extLst>
          </p:cNvPr>
          <p:cNvSpPr>
            <a:spLocks noGrp="1"/>
          </p:cNvSpPr>
          <p:nvPr>
            <p:ph idx="18"/>
          </p:nvPr>
        </p:nvSpPr>
        <p:spPr>
          <a:xfrm>
            <a:off x="441325" y="5752940"/>
            <a:ext cx="83058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 of T  for each subset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number of subsets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a:t>
            </a:r>
            <a:endParaRPr lang="en-US" dirty="0"/>
          </a:p>
        </p:txBody>
      </p:sp>
      <p:graphicFrame>
        <p:nvGraphicFramePr>
          <p:cNvPr id="21" name="Object 20">
            <a:extLst>
              <a:ext uri="{FF2B5EF4-FFF2-40B4-BE49-F238E27FC236}">
                <a16:creationId xmlns:a16="http://schemas.microsoft.com/office/drawing/2014/main" id="{0E899D88-8716-4F3F-A64A-3E9CA09ED2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5674385"/>
              </p:ext>
            </p:extLst>
          </p:nvPr>
        </p:nvGraphicFramePr>
        <p:xfrm>
          <a:off x="488950" y="6126163"/>
          <a:ext cx="1492250" cy="400050"/>
        </p:xfrm>
        <a:graphic>
          <a:graphicData uri="http://schemas.openxmlformats.org/presentationml/2006/ole">
            <mc:AlternateContent xmlns:mc="http://schemas.openxmlformats.org/markup-compatibility/2006">
              <mc:Choice xmlns:v="urn:schemas-microsoft-com:vml" Requires="v">
                <p:oleObj name="Equation" r:id="rId10" imgW="711000" imgH="190440" progId="Equation.DSMT4">
                  <p:embed/>
                </p:oleObj>
              </mc:Choice>
              <mc:Fallback>
                <p:oleObj name="Equation" r:id="rId10" imgW="711000" imgH="190440" progId="Equation.DSMT4">
                  <p:embed/>
                  <p:pic>
                    <p:nvPicPr>
                      <p:cNvPr id="0" name=""/>
                      <p:cNvPicPr/>
                      <p:nvPr/>
                    </p:nvPicPr>
                    <p:blipFill>
                      <a:blip r:embed="rId11"/>
                      <a:stretch>
                        <a:fillRect/>
                      </a:stretch>
                    </p:blipFill>
                    <p:spPr>
                      <a:xfrm>
                        <a:off x="488950" y="6126163"/>
                        <a:ext cx="1492250" cy="400050"/>
                      </a:xfrm>
                      <a:prstGeom prst="rect">
                        <a:avLst/>
                      </a:prstGeom>
                    </p:spPr>
                  </p:pic>
                </p:oleObj>
              </mc:Fallback>
            </mc:AlternateContent>
          </a:graphicData>
        </a:graphic>
      </p:graphicFrame>
      <p:sp>
        <p:nvSpPr>
          <p:cNvPr id="13" name="Text Placeholder 12">
            <a:extLst>
              <a:ext uri="{FF2B5EF4-FFF2-40B4-BE49-F238E27FC236}">
                <a16:creationId xmlns:a16="http://schemas.microsoft.com/office/drawing/2014/main" id="{9EB417C8-B02A-46D7-99D8-C3215ED8541B}"/>
              </a:ext>
            </a:extLst>
          </p:cNvPr>
          <p:cNvSpPr>
            <a:spLocks noGrp="1"/>
          </p:cNvSpPr>
          <p:nvPr>
            <p:ph type="body" sz="quarter" idx="39"/>
          </p:nvPr>
        </p:nvSpPr>
        <p:spPr/>
        <p:txBody>
          <a:bodyPr/>
          <a:lstStyle/>
          <a:p>
            <a:r>
              <a:rPr lang="en-US" dirty="0">
                <a:hlinkClick r:id="rId12" action="ppaction://hlinksldjump"/>
              </a:rPr>
              <a:t>Access the text alternative for slide images.</a:t>
            </a:r>
          </a:p>
        </p:txBody>
      </p:sp>
      <p:sp>
        <p:nvSpPr>
          <p:cNvPr id="15" name="Slide Number Placeholder 5">
            <a:extLst>
              <a:ext uri="{FF2B5EF4-FFF2-40B4-BE49-F238E27FC236}">
                <a16:creationId xmlns:a16="http://schemas.microsoft.com/office/drawing/2014/main" id="{FB3B4FF9-6317-4283-9770-F8DFD59EFB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174011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BCC4-0E2F-458C-8991-797DBCBE6295}"/>
              </a:ext>
            </a:extLst>
          </p:cNvPr>
          <p:cNvSpPr>
            <a:spLocks noGrp="1"/>
          </p:cNvSpPr>
          <p:nvPr>
            <p:ph type="title"/>
          </p:nvPr>
        </p:nvSpPr>
        <p:spPr/>
        <p:txBody>
          <a:bodyPr/>
          <a:lstStyle/>
          <a:p>
            <a:r>
              <a:rPr lang="en-US" dirty="0"/>
              <a:t>Tiling Checkerboards</a:t>
            </a:r>
            <a:r>
              <a:rPr lang="en-US" sz="1500" dirty="0"/>
              <a:t>1</a:t>
            </a:r>
            <a:endParaRPr lang="en-US" dirty="0"/>
          </a:p>
        </p:txBody>
      </p:sp>
      <p:sp>
        <p:nvSpPr>
          <p:cNvPr id="3" name="Content Placeholder 2">
            <a:extLst>
              <a:ext uri="{FF2B5EF4-FFF2-40B4-BE49-F238E27FC236}">
                <a16:creationId xmlns:a16="http://schemas.microsoft.com/office/drawing/2014/main" id="{2336F6BC-57E2-4D21-AA56-98BEEF71E30F}"/>
              </a:ext>
            </a:extLst>
          </p:cNvPr>
          <p:cNvSpPr>
            <a:spLocks noGrp="1"/>
          </p:cNvSpPr>
          <p:nvPr>
            <p:ph idx="1"/>
          </p:nvPr>
        </p:nvSpPr>
        <p:spPr>
          <a:xfrm>
            <a:off x="457200" y="1295400"/>
            <a:ext cx="7924800" cy="1371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every</a:t>
            </a:r>
          </a:p>
        </p:txBody>
      </p:sp>
      <p:graphicFrame>
        <p:nvGraphicFramePr>
          <p:cNvPr id="18" name="Object 17">
            <a:extLst>
              <a:ext uri="{FF2B5EF4-FFF2-40B4-BE49-F238E27FC236}">
                <a16:creationId xmlns:a16="http://schemas.microsoft.com/office/drawing/2014/main" id="{4347BC86-0DCB-46E0-B816-62C8AA8C28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5568214"/>
              </p:ext>
            </p:extLst>
          </p:nvPr>
        </p:nvGraphicFramePr>
        <p:xfrm>
          <a:off x="3276600" y="1292629"/>
          <a:ext cx="834542" cy="338328"/>
        </p:xfrm>
        <a:graphic>
          <a:graphicData uri="http://schemas.openxmlformats.org/presentationml/2006/ole">
            <mc:AlternateContent xmlns:mc="http://schemas.openxmlformats.org/markup-compatibility/2006">
              <mc:Choice xmlns:v="urn:schemas-microsoft-com:vml" Requires="v">
                <p:oleObj name="Equation" r:id="rId2" imgW="469800" imgH="190440" progId="Equation.DSMT4">
                  <p:embed/>
                </p:oleObj>
              </mc:Choice>
              <mc:Fallback>
                <p:oleObj name="Equation" r:id="rId2" imgW="469800" imgH="190440" progId="Equation.DSMT4">
                  <p:embed/>
                  <p:pic>
                    <p:nvPicPr>
                      <p:cNvPr id="0" name=""/>
                      <p:cNvPicPr/>
                      <p:nvPr/>
                    </p:nvPicPr>
                    <p:blipFill>
                      <a:blip r:embed="rId3"/>
                      <a:stretch>
                        <a:fillRect/>
                      </a:stretch>
                    </p:blipFill>
                    <p:spPr>
                      <a:xfrm>
                        <a:off x="3276600" y="1292629"/>
                        <a:ext cx="834542" cy="33832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DF6C103-3558-4558-A580-5ABE6CD01432}"/>
              </a:ext>
            </a:extLst>
          </p:cNvPr>
          <p:cNvSpPr>
            <a:spLocks noGrp="1"/>
          </p:cNvSpPr>
          <p:nvPr>
            <p:ph idx="10"/>
          </p:nvPr>
        </p:nvSpPr>
        <p:spPr>
          <a:xfrm>
            <a:off x="4000010" y="1300184"/>
            <a:ext cx="4419601" cy="425242"/>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 one square removed</a:t>
            </a:r>
            <a:endParaRPr lang="en-US" dirty="0"/>
          </a:p>
        </p:txBody>
      </p:sp>
      <p:sp>
        <p:nvSpPr>
          <p:cNvPr id="5" name="Content Placeholder 4">
            <a:extLst>
              <a:ext uri="{FF2B5EF4-FFF2-40B4-BE49-F238E27FC236}">
                <a16:creationId xmlns:a16="http://schemas.microsoft.com/office/drawing/2014/main" id="{007A9330-D11E-4F97-9359-8F14B12769C9}"/>
              </a:ext>
            </a:extLst>
          </p:cNvPr>
          <p:cNvSpPr>
            <a:spLocks noGrp="1"/>
          </p:cNvSpPr>
          <p:nvPr>
            <p:ph idx="11"/>
          </p:nvPr>
        </p:nvSpPr>
        <p:spPr>
          <a:xfrm>
            <a:off x="457199" y="1602518"/>
            <a:ext cx="5829790" cy="121064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be tiled using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an L-shaped tile which covers three squares at a time.</a:t>
            </a:r>
          </a:p>
        </p:txBody>
      </p:sp>
      <p:pic>
        <p:nvPicPr>
          <p:cNvPr id="16" name="Picture 3" descr="A right triomino.">
            <a:extLst>
              <a:ext uri="{FF2B5EF4-FFF2-40B4-BE49-F238E27FC236}">
                <a16:creationId xmlns:a16="http://schemas.microsoft.com/office/drawing/2014/main" id="{89D52538-6328-4831-9154-7FC2E90503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4600" y="1801626"/>
            <a:ext cx="2206937" cy="91440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FD67B84-1494-4DF2-89A4-9105FE24F8EB}"/>
              </a:ext>
            </a:extLst>
          </p:cNvPr>
          <p:cNvSpPr>
            <a:spLocks noGrp="1"/>
          </p:cNvSpPr>
          <p:nvPr>
            <p:ph idx="12"/>
          </p:nvPr>
        </p:nvSpPr>
        <p:spPr>
          <a:xfrm>
            <a:off x="457199" y="2889368"/>
            <a:ext cx="8074337" cy="168263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 every</a:t>
            </a:r>
            <a:endPar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9" name="Object 18">
            <a:extLst>
              <a:ext uri="{FF2B5EF4-FFF2-40B4-BE49-F238E27FC236}">
                <a16:creationId xmlns:a16="http://schemas.microsoft.com/office/drawing/2014/main" id="{286211AD-C36C-4AC4-8A77-24A469884C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7153265"/>
              </p:ext>
            </p:extLst>
          </p:nvPr>
        </p:nvGraphicFramePr>
        <p:xfrm>
          <a:off x="5468112" y="2889504"/>
          <a:ext cx="834542" cy="338328"/>
        </p:xfrm>
        <a:graphic>
          <a:graphicData uri="http://schemas.openxmlformats.org/presentationml/2006/ole">
            <mc:AlternateContent xmlns:mc="http://schemas.openxmlformats.org/markup-compatibility/2006">
              <mc:Choice xmlns:v="urn:schemas-microsoft-com:vml" Requires="v">
                <p:oleObj name="Equation" r:id="rId5" imgW="469800" imgH="190440" progId="Equation.DSMT4">
                  <p:embed/>
                </p:oleObj>
              </mc:Choice>
              <mc:Fallback>
                <p:oleObj name="Equation" r:id="rId5" imgW="469800" imgH="190440" progId="Equation.DSMT4">
                  <p:embed/>
                  <p:pic>
                    <p:nvPicPr>
                      <p:cNvPr id="0" name=""/>
                      <p:cNvPicPr/>
                      <p:nvPr/>
                    </p:nvPicPr>
                    <p:blipFill>
                      <a:blip r:embed="rId6"/>
                      <a:stretch>
                        <a:fillRect/>
                      </a:stretch>
                    </p:blipFill>
                    <p:spPr>
                      <a:xfrm>
                        <a:off x="5468112" y="2889504"/>
                        <a:ext cx="834542" cy="33832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E15668F-2FE2-4BB0-85D3-23E1F4D3D4F9}"/>
              </a:ext>
            </a:extLst>
          </p:cNvPr>
          <p:cNvSpPr>
            <a:spLocks noGrp="1"/>
          </p:cNvSpPr>
          <p:nvPr>
            <p:ph idx="13"/>
          </p:nvPr>
        </p:nvSpPr>
        <p:spPr>
          <a:xfrm>
            <a:off x="6175063" y="2891177"/>
            <a:ext cx="2206937" cy="43268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a:t>
            </a:r>
            <a:endParaRPr lang="en-US" dirty="0"/>
          </a:p>
        </p:txBody>
      </p:sp>
      <p:sp>
        <p:nvSpPr>
          <p:cNvPr id="8" name="Content Placeholder 7">
            <a:extLst>
              <a:ext uri="{FF2B5EF4-FFF2-40B4-BE49-F238E27FC236}">
                <a16:creationId xmlns:a16="http://schemas.microsoft.com/office/drawing/2014/main" id="{84794DD4-38D3-48CA-9CD0-F65F29E354F6}"/>
              </a:ext>
            </a:extLst>
          </p:cNvPr>
          <p:cNvSpPr>
            <a:spLocks noGrp="1"/>
          </p:cNvSpPr>
          <p:nvPr>
            <p:ph idx="14"/>
          </p:nvPr>
        </p:nvSpPr>
        <p:spPr>
          <a:xfrm>
            <a:off x="457198" y="3211152"/>
            <a:ext cx="8074337" cy="1497435"/>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one square removed can be tiled using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all positive integers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P(</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because each of the four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2</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checkerboards with one square removed can be tiled using one right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pic>
        <p:nvPicPr>
          <p:cNvPr id="17" name="Picture 5" descr="Tiling 2 multiply 2 checkerboards with one square removed.">
            <a:extLst>
              <a:ext uri="{FF2B5EF4-FFF2-40B4-BE49-F238E27FC236}">
                <a16:creationId xmlns:a16="http://schemas.microsoft.com/office/drawing/2014/main" id="{0E73356C-EA5D-4ACF-A7C4-B7284EBD168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08579" y="4800600"/>
            <a:ext cx="4926842" cy="914400"/>
          </a:xfrm>
          <a:prstGeom prst="rect">
            <a:avLst/>
          </a:prstGeom>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98E960BE-9471-4D8D-9E59-E5EAD8319E63}"/>
              </a:ext>
            </a:extLst>
          </p:cNvPr>
          <p:cNvSpPr>
            <a:spLocks noGrp="1"/>
          </p:cNvSpPr>
          <p:nvPr>
            <p:ph idx="15"/>
          </p:nvPr>
        </p:nvSpPr>
        <p:spPr>
          <a:xfrm>
            <a:off x="457200" y="5867400"/>
            <a:ext cx="7924800" cy="609600"/>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that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every</a:t>
            </a:r>
          </a:p>
        </p:txBody>
      </p:sp>
      <p:graphicFrame>
        <p:nvGraphicFramePr>
          <p:cNvPr id="20" name="Object 19">
            <a:extLst>
              <a:ext uri="{FF2B5EF4-FFF2-40B4-BE49-F238E27FC236}">
                <a16:creationId xmlns:a16="http://schemas.microsoft.com/office/drawing/2014/main" id="{D38F51EE-6D91-413E-899A-5E13CD90FB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1503121"/>
              </p:ext>
            </p:extLst>
          </p:nvPr>
        </p:nvGraphicFramePr>
        <p:xfrm>
          <a:off x="5791200" y="5861304"/>
          <a:ext cx="724204" cy="301752"/>
        </p:xfrm>
        <a:graphic>
          <a:graphicData uri="http://schemas.openxmlformats.org/presentationml/2006/ole">
            <mc:AlternateContent xmlns:mc="http://schemas.openxmlformats.org/markup-compatibility/2006">
              <mc:Choice xmlns:v="urn:schemas-microsoft-com:vml" Requires="v">
                <p:oleObj name="Equation" r:id="rId8" imgW="457200" imgH="190440" progId="Equation.DSMT4">
                  <p:embed/>
                </p:oleObj>
              </mc:Choice>
              <mc:Fallback>
                <p:oleObj name="Equation" r:id="rId8" imgW="457200" imgH="190440" progId="Equation.DSMT4">
                  <p:embed/>
                  <p:pic>
                    <p:nvPicPr>
                      <p:cNvPr id="0" name=""/>
                      <p:cNvPicPr/>
                      <p:nvPr/>
                    </p:nvPicPr>
                    <p:blipFill>
                      <a:blip r:embed="rId9"/>
                      <a:stretch>
                        <a:fillRect/>
                      </a:stretch>
                    </p:blipFill>
                    <p:spPr>
                      <a:xfrm>
                        <a:off x="5791200" y="5861304"/>
                        <a:ext cx="724204" cy="30175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5590409D-ACA4-4334-977E-7A514DCD4B9E}"/>
              </a:ext>
            </a:extLst>
          </p:cNvPr>
          <p:cNvSpPr>
            <a:spLocks noGrp="1"/>
          </p:cNvSpPr>
          <p:nvPr>
            <p:ph idx="16"/>
          </p:nvPr>
        </p:nvSpPr>
        <p:spPr>
          <a:xfrm>
            <a:off x="6432702" y="5867400"/>
            <a:ext cx="1981200" cy="395539"/>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for</a:t>
            </a:r>
            <a:endParaRPr lang="en-US" dirty="0"/>
          </a:p>
        </p:txBody>
      </p:sp>
      <p:sp>
        <p:nvSpPr>
          <p:cNvPr id="11" name="Content Placeholder 10">
            <a:extLst>
              <a:ext uri="{FF2B5EF4-FFF2-40B4-BE49-F238E27FC236}">
                <a16:creationId xmlns:a16="http://schemas.microsoft.com/office/drawing/2014/main" id="{1F479507-A347-45B0-9095-D0862C18F4E4}"/>
              </a:ext>
            </a:extLst>
          </p:cNvPr>
          <p:cNvSpPr>
            <a:spLocks noGrp="1"/>
          </p:cNvSpPr>
          <p:nvPr>
            <p:ph idx="17"/>
          </p:nvPr>
        </p:nvSpPr>
        <p:spPr>
          <a:xfrm>
            <a:off x="804672" y="6126480"/>
            <a:ext cx="2438400" cy="395538"/>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some positive integer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3" name="Text Placeholder 12">
            <a:extLst>
              <a:ext uri="{FF2B5EF4-FFF2-40B4-BE49-F238E27FC236}">
                <a16:creationId xmlns:a16="http://schemas.microsoft.com/office/drawing/2014/main" id="{E4294660-1165-483F-BC92-B0C2856D0453}"/>
              </a:ext>
            </a:extLst>
          </p:cNvPr>
          <p:cNvSpPr>
            <a:spLocks noGrp="1"/>
          </p:cNvSpPr>
          <p:nvPr>
            <p:ph type="body" sz="quarter" idx="39"/>
          </p:nvPr>
        </p:nvSpPr>
        <p:spPr/>
        <p:txBody>
          <a:bodyPr/>
          <a:lstStyle/>
          <a:p>
            <a:r>
              <a:rPr lang="en-US" dirty="0">
                <a:hlinkClick r:id="rId10" action="ppaction://hlinksldjump"/>
              </a:rPr>
              <a:t>Access the text alternative for slide images.</a:t>
            </a:r>
          </a:p>
        </p:txBody>
      </p:sp>
      <p:sp>
        <p:nvSpPr>
          <p:cNvPr id="15" name="Slide Number Placeholder 5">
            <a:extLst>
              <a:ext uri="{FF2B5EF4-FFF2-40B4-BE49-F238E27FC236}">
                <a16:creationId xmlns:a16="http://schemas.microsoft.com/office/drawing/2014/main" id="{561C391A-3DD1-4792-9FAB-002FE074032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16888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0005-11C1-45A3-97B4-DCA31EBED9A8}"/>
              </a:ext>
            </a:extLst>
          </p:cNvPr>
          <p:cNvSpPr>
            <a:spLocks noGrp="1"/>
          </p:cNvSpPr>
          <p:nvPr>
            <p:ph type="title"/>
          </p:nvPr>
        </p:nvSpPr>
        <p:spPr/>
        <p:txBody>
          <a:bodyPr/>
          <a:lstStyle/>
          <a:p>
            <a:r>
              <a:rPr lang="en-US" dirty="0"/>
              <a:t>Tiling Checkerboards</a:t>
            </a:r>
            <a:r>
              <a:rPr lang="en-US" sz="1500" dirty="0"/>
              <a:t>2</a:t>
            </a:r>
            <a:endParaRPr lang="en-US" dirty="0"/>
          </a:p>
        </p:txBody>
      </p:sp>
      <p:sp>
        <p:nvSpPr>
          <p:cNvPr id="3" name="Content Placeholder 2">
            <a:extLst>
              <a:ext uri="{FF2B5EF4-FFF2-40B4-BE49-F238E27FC236}">
                <a16:creationId xmlns:a16="http://schemas.microsoft.com/office/drawing/2014/main" id="{BCE1A9F8-C657-42F8-B5B0-AE9B1942938F}"/>
              </a:ext>
            </a:extLst>
          </p:cNvPr>
          <p:cNvSpPr>
            <a:spLocks noGrp="1"/>
          </p:cNvSpPr>
          <p:nvPr>
            <p:ph idx="1"/>
          </p:nvPr>
        </p:nvSpPr>
        <p:spPr>
          <a:xfrm>
            <a:off x="457200" y="1295400"/>
            <a:ext cx="8229600" cy="73152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Hypothesis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a:t>
            </a:r>
          </a:p>
        </p:txBody>
      </p:sp>
      <p:graphicFrame>
        <p:nvGraphicFramePr>
          <p:cNvPr id="18" name="Object 17">
            <a:extLst>
              <a:ext uri="{FF2B5EF4-FFF2-40B4-BE49-F238E27FC236}">
                <a16:creationId xmlns:a16="http://schemas.microsoft.com/office/drawing/2014/main" id="{F89AAD90-47D8-43AC-B421-34E7442A42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7204613"/>
              </p:ext>
            </p:extLst>
          </p:nvPr>
        </p:nvGraphicFramePr>
        <p:xfrm>
          <a:off x="3465576" y="1295400"/>
          <a:ext cx="790041" cy="329184"/>
        </p:xfrm>
        <a:graphic>
          <a:graphicData uri="http://schemas.openxmlformats.org/presentationml/2006/ole">
            <mc:AlternateContent xmlns:mc="http://schemas.openxmlformats.org/markup-compatibility/2006">
              <mc:Choice xmlns:v="urn:schemas-microsoft-com:vml" Requires="v">
                <p:oleObj name="Equation" r:id="rId2" imgW="457200" imgH="190440" progId="Equation.DSMT4">
                  <p:embed/>
                </p:oleObj>
              </mc:Choice>
              <mc:Fallback>
                <p:oleObj name="Equation" r:id="rId2" imgW="457200" imgH="190440" progId="Equation.DSMT4">
                  <p:embed/>
                  <p:pic>
                    <p:nvPicPr>
                      <p:cNvPr id="20" name="Object 19">
                        <a:extLst>
                          <a:ext uri="{FF2B5EF4-FFF2-40B4-BE49-F238E27FC236}">
                            <a16:creationId xmlns:a16="http://schemas.microsoft.com/office/drawing/2014/main" id="{D38F51EE-6D91-413E-899A-5E13CD90FBC6}"/>
                          </a:ext>
                        </a:extLst>
                      </p:cNvPr>
                      <p:cNvPicPr/>
                      <p:nvPr/>
                    </p:nvPicPr>
                    <p:blipFill>
                      <a:blip r:embed="rId3"/>
                      <a:stretch>
                        <a:fillRect/>
                      </a:stretch>
                    </p:blipFill>
                    <p:spPr>
                      <a:xfrm>
                        <a:off x="3465576" y="1295400"/>
                        <a:ext cx="790041" cy="3291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228527A-5070-4F55-B80C-CFB2FED065D1}"/>
              </a:ext>
            </a:extLst>
          </p:cNvPr>
          <p:cNvSpPr>
            <a:spLocks noGrp="1"/>
          </p:cNvSpPr>
          <p:nvPr>
            <p:ph idx="10"/>
          </p:nvPr>
        </p:nvSpPr>
        <p:spPr>
          <a:xfrm>
            <a:off x="4181878" y="1295400"/>
            <a:ext cx="4343400" cy="38596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for some positive integer</a:t>
            </a:r>
            <a:endParaRPr lang="en-US" dirty="0"/>
          </a:p>
        </p:txBody>
      </p:sp>
      <p:sp>
        <p:nvSpPr>
          <p:cNvPr id="5" name="Content Placeholder 4">
            <a:extLst>
              <a:ext uri="{FF2B5EF4-FFF2-40B4-BE49-F238E27FC236}">
                <a16:creationId xmlns:a16="http://schemas.microsoft.com/office/drawing/2014/main" id="{7634E4DF-DAE0-4C2D-BD28-2B848F668503}"/>
              </a:ext>
            </a:extLst>
          </p:cNvPr>
          <p:cNvSpPr>
            <a:spLocks noGrp="1"/>
          </p:cNvSpPr>
          <p:nvPr>
            <p:ph idx="11"/>
          </p:nvPr>
        </p:nvSpPr>
        <p:spPr>
          <a:xfrm>
            <a:off x="457200" y="1606052"/>
            <a:ext cx="6876677" cy="385960"/>
          </a:xfrm>
        </p:spPr>
        <p:txBody>
          <a:bodyPr/>
          <a:lstStyle/>
          <a:p>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one square removed can be tiled using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6" name="Content Placeholder 5">
            <a:extLst>
              <a:ext uri="{FF2B5EF4-FFF2-40B4-BE49-F238E27FC236}">
                <a16:creationId xmlns:a16="http://schemas.microsoft.com/office/drawing/2014/main" id="{E583B82F-81D0-42FA-B0FA-489D20EB119F}"/>
              </a:ext>
            </a:extLst>
          </p:cNvPr>
          <p:cNvSpPr>
            <a:spLocks noGrp="1"/>
          </p:cNvSpPr>
          <p:nvPr>
            <p:ph idx="12"/>
          </p:nvPr>
        </p:nvSpPr>
        <p:spPr>
          <a:xfrm>
            <a:off x="457200" y="2209800"/>
            <a:ext cx="8305800" cy="731520"/>
          </a:xfrm>
        </p:spPr>
        <p:txBody>
          <a:bodyPr/>
          <a:lstStyle/>
          <a:p>
            <a:pPr marL="0" marR="0" lvl="2" indent="0" algn="l" defTabSz="457200" rtl="0" eaLnBrk="1" fontAlgn="auto" latinLnBrk="0" hangingPunct="1">
              <a:lnSpc>
                <a:spcPct val="100000"/>
              </a:lnSpc>
              <a:spcBef>
                <a:spcPts val="90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Consider a</a:t>
            </a:r>
          </a:p>
        </p:txBody>
      </p:sp>
      <p:graphicFrame>
        <p:nvGraphicFramePr>
          <p:cNvPr id="21" name="Object 20">
            <a:extLst>
              <a:ext uri="{FF2B5EF4-FFF2-40B4-BE49-F238E27FC236}">
                <a16:creationId xmlns:a16="http://schemas.microsoft.com/office/drawing/2014/main" id="{5F8F3D76-647B-45CC-BF24-0022328ED9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10481317"/>
              </p:ext>
            </p:extLst>
          </p:nvPr>
        </p:nvGraphicFramePr>
        <p:xfrm>
          <a:off x="1620926" y="2188815"/>
          <a:ext cx="1046074" cy="301752"/>
        </p:xfrm>
        <a:graphic>
          <a:graphicData uri="http://schemas.openxmlformats.org/presentationml/2006/ole">
            <mc:AlternateContent xmlns:mc="http://schemas.openxmlformats.org/markup-compatibility/2006">
              <mc:Choice xmlns:v="urn:schemas-microsoft-com:vml" Requires="v">
                <p:oleObj name="Equation" r:id="rId4" imgW="660240" imgH="190440" progId="Equation.DSMT4">
                  <p:embed/>
                </p:oleObj>
              </mc:Choice>
              <mc:Fallback>
                <p:oleObj name="Equation" r:id="rId4" imgW="660240" imgH="190440" progId="Equation.DSMT4">
                  <p:embed/>
                  <p:pic>
                    <p:nvPicPr>
                      <p:cNvPr id="0" name=""/>
                      <p:cNvPicPr/>
                      <p:nvPr/>
                    </p:nvPicPr>
                    <p:blipFill>
                      <a:blip r:embed="rId5"/>
                      <a:stretch>
                        <a:fillRect/>
                      </a:stretch>
                    </p:blipFill>
                    <p:spPr>
                      <a:xfrm>
                        <a:off x="1620926" y="2188815"/>
                        <a:ext cx="1046074" cy="30175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8A56257-E08B-484A-AB12-BCB84C09D147}"/>
              </a:ext>
            </a:extLst>
          </p:cNvPr>
          <p:cNvSpPr>
            <a:spLocks noGrp="1"/>
          </p:cNvSpPr>
          <p:nvPr>
            <p:ph idx="13"/>
          </p:nvPr>
        </p:nvSpPr>
        <p:spPr>
          <a:xfrm>
            <a:off x="2590800" y="2206148"/>
            <a:ext cx="6248400" cy="385959"/>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 one square removed. Split this checkerboard</a:t>
            </a:r>
            <a:endParaRPr lang="en-US" dirty="0"/>
          </a:p>
        </p:txBody>
      </p:sp>
      <p:sp>
        <p:nvSpPr>
          <p:cNvPr id="8" name="Content Placeholder 7">
            <a:extLst>
              <a:ext uri="{FF2B5EF4-FFF2-40B4-BE49-F238E27FC236}">
                <a16:creationId xmlns:a16="http://schemas.microsoft.com/office/drawing/2014/main" id="{35315140-157F-466F-81D5-DA98604F4716}"/>
              </a:ext>
            </a:extLst>
          </p:cNvPr>
          <p:cNvSpPr>
            <a:spLocks noGrp="1"/>
          </p:cNvSpPr>
          <p:nvPr>
            <p:ph idx="14"/>
          </p:nvPr>
        </p:nvSpPr>
        <p:spPr>
          <a:xfrm>
            <a:off x="457200" y="2476608"/>
            <a:ext cx="3048000" cy="403928"/>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into four checkerboards of size</a:t>
            </a:r>
            <a:endParaRPr lang="en-US" dirty="0"/>
          </a:p>
        </p:txBody>
      </p:sp>
      <p:graphicFrame>
        <p:nvGraphicFramePr>
          <p:cNvPr id="19" name="Object 18">
            <a:extLst>
              <a:ext uri="{FF2B5EF4-FFF2-40B4-BE49-F238E27FC236}">
                <a16:creationId xmlns:a16="http://schemas.microsoft.com/office/drawing/2014/main" id="{1EAB38DD-81E9-4825-80C7-24D3A98AB1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7974234"/>
              </p:ext>
            </p:extLst>
          </p:nvPr>
        </p:nvGraphicFramePr>
        <p:xfrm>
          <a:off x="3429000" y="2490567"/>
          <a:ext cx="755187" cy="329184"/>
        </p:xfrm>
        <a:graphic>
          <a:graphicData uri="http://schemas.openxmlformats.org/presentationml/2006/ole">
            <mc:AlternateContent xmlns:mc="http://schemas.openxmlformats.org/markup-compatibility/2006">
              <mc:Choice xmlns:v="urn:schemas-microsoft-com:vml" Requires="v">
                <p:oleObj name="Equation" r:id="rId6" imgW="495000" imgH="215640" progId="Equation.DSMT4">
                  <p:embed/>
                </p:oleObj>
              </mc:Choice>
              <mc:Fallback>
                <p:oleObj name="Equation" r:id="rId6" imgW="495000" imgH="215640" progId="Equation.DSMT4">
                  <p:embed/>
                  <p:pic>
                    <p:nvPicPr>
                      <p:cNvPr id="0" name=""/>
                      <p:cNvPicPr/>
                      <p:nvPr/>
                    </p:nvPicPr>
                    <p:blipFill>
                      <a:blip r:embed="rId7"/>
                      <a:stretch>
                        <a:fillRect/>
                      </a:stretch>
                    </p:blipFill>
                    <p:spPr>
                      <a:xfrm>
                        <a:off x="3429000" y="2490567"/>
                        <a:ext cx="755187" cy="3291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963C210-24DE-41FC-BBDC-2AD2B02A997A}"/>
              </a:ext>
            </a:extLst>
          </p:cNvPr>
          <p:cNvSpPr>
            <a:spLocks noGrp="1"/>
          </p:cNvSpPr>
          <p:nvPr>
            <p:ph idx="15"/>
          </p:nvPr>
        </p:nvSpPr>
        <p:spPr>
          <a:xfrm>
            <a:off x="4087368" y="2487168"/>
            <a:ext cx="3798417" cy="393462"/>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dividing it in half in both directions.</a:t>
            </a:r>
            <a:endParaRPr lang="en-US" dirty="0"/>
          </a:p>
        </p:txBody>
      </p:sp>
      <p:pic>
        <p:nvPicPr>
          <p:cNvPr id="16" name="Picture 4" descr="Dividing a two to the power of k plus one times two to the power k plus one checkerboard into four two to the power of k times two to the power of k checkerboards.">
            <a:extLst>
              <a:ext uri="{FF2B5EF4-FFF2-40B4-BE49-F238E27FC236}">
                <a16:creationId xmlns:a16="http://schemas.microsoft.com/office/drawing/2014/main" id="{449DA12C-598B-46DE-ADFA-09103A765D8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05000" y="3048000"/>
            <a:ext cx="1524000" cy="1530096"/>
          </a:xfrm>
          <a:prstGeom prst="rect">
            <a:avLst/>
          </a:prstGeom>
          <a:extLst>
            <a:ext uri="{909E8E84-426E-40DD-AFC4-6F175D3DCCD1}">
              <a14:hiddenFill xmlns:a14="http://schemas.microsoft.com/office/drawing/2010/main">
                <a:solidFill>
                  <a:srgbClr val="FFFFFF"/>
                </a:solidFill>
              </a14:hiddenFill>
            </a:ext>
          </a:extLst>
        </p:spPr>
      </p:pic>
      <p:pic>
        <p:nvPicPr>
          <p:cNvPr id="17" name="Picture 5" descr="Tiling the two to the power of k plus one times two to the power of k plus one checkerboard with one square removed.">
            <a:extLst>
              <a:ext uri="{FF2B5EF4-FFF2-40B4-BE49-F238E27FC236}">
                <a16:creationId xmlns:a16="http://schemas.microsoft.com/office/drawing/2014/main" id="{F85069D1-F938-49E9-A5F8-AE8FD4A1714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867400" y="3054096"/>
            <a:ext cx="1524000" cy="1524000"/>
          </a:xfrm>
          <a:prstGeom prst="rect">
            <a:avLst/>
          </a:prstGeom>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ABD635D6-1B86-4444-8F8E-7DC939CF164B}"/>
              </a:ext>
            </a:extLst>
          </p:cNvPr>
          <p:cNvSpPr>
            <a:spLocks noGrp="1"/>
          </p:cNvSpPr>
          <p:nvPr>
            <p:ph idx="16"/>
          </p:nvPr>
        </p:nvSpPr>
        <p:spPr>
          <a:xfrm>
            <a:off x="457200" y="4724400"/>
            <a:ext cx="8229600" cy="1643703"/>
          </a:xfrm>
        </p:spPr>
        <p:txBody>
          <a:bodyPr/>
          <a:lstStyle/>
          <a:p>
            <a:pPr marL="0" marR="0" lvl="2" indent="0" algn="l" defTabSz="457200" rtl="0" eaLnBrk="1" fontAlgn="auto" latinLnBrk="0" hangingPunct="1">
              <a:lnSpc>
                <a:spcPct val="100000"/>
              </a:lnSpc>
              <a:spcBef>
                <a:spcPts val="120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Remove a square from one of the four</a:t>
            </a:r>
          </a:p>
        </p:txBody>
      </p:sp>
      <p:graphicFrame>
        <p:nvGraphicFramePr>
          <p:cNvPr id="20" name="Object 19">
            <a:extLst>
              <a:ext uri="{FF2B5EF4-FFF2-40B4-BE49-F238E27FC236}">
                <a16:creationId xmlns:a16="http://schemas.microsoft.com/office/drawing/2014/main" id="{D4BB2E87-5E1C-4DFC-970A-7C51E502D3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310721"/>
              </p:ext>
            </p:extLst>
          </p:nvPr>
        </p:nvGraphicFramePr>
        <p:xfrm>
          <a:off x="4114800" y="4724400"/>
          <a:ext cx="702260" cy="292608"/>
        </p:xfrm>
        <a:graphic>
          <a:graphicData uri="http://schemas.openxmlformats.org/presentationml/2006/ole">
            <mc:AlternateContent xmlns:mc="http://schemas.openxmlformats.org/markup-compatibility/2006">
              <mc:Choice xmlns:v="urn:schemas-microsoft-com:vml" Requires="v">
                <p:oleObj name="Equation" r:id="rId10" imgW="457200" imgH="190440" progId="Equation.DSMT4">
                  <p:embed/>
                </p:oleObj>
              </mc:Choice>
              <mc:Fallback>
                <p:oleObj name="Equation" r:id="rId10" imgW="457200" imgH="190440" progId="Equation.DSMT4">
                  <p:embed/>
                  <p:pic>
                    <p:nvPicPr>
                      <p:cNvPr id="0" name=""/>
                      <p:cNvPicPr/>
                      <p:nvPr/>
                    </p:nvPicPr>
                    <p:blipFill>
                      <a:blip r:embed="rId11"/>
                      <a:stretch>
                        <a:fillRect/>
                      </a:stretch>
                    </p:blipFill>
                    <p:spPr>
                      <a:xfrm>
                        <a:off x="4114800" y="4724400"/>
                        <a:ext cx="702260" cy="29260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18C0D65-CB27-466A-BE1F-9F3047C504C9}"/>
              </a:ext>
            </a:extLst>
          </p:cNvPr>
          <p:cNvSpPr>
            <a:spLocks noGrp="1"/>
          </p:cNvSpPr>
          <p:nvPr>
            <p:ph idx="17"/>
          </p:nvPr>
        </p:nvSpPr>
        <p:spPr>
          <a:xfrm>
            <a:off x="454891" y="4731327"/>
            <a:ext cx="8229600" cy="1643703"/>
          </a:xfrm>
        </p:spPr>
        <p:txBody>
          <a:bodyPr/>
          <a:lstStyle/>
          <a:p>
            <a:pPr marL="4297680" marR="0" lvl="2" indent="0" algn="l" defTabSz="457200" rtl="0" eaLnBrk="1" fontAlgn="auto" latinLnBrk="0" hangingPunct="1">
              <a:lnSpc>
                <a:spcPct val="100000"/>
              </a:lnSpc>
              <a:spcBef>
                <a:spcPts val="0"/>
              </a:spcBef>
              <a:spcAft>
                <a:spcPts val="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checkerboards. By the inductive</a:t>
            </a:r>
          </a:p>
          <a:p>
            <a:pPr marL="0" marR="0" lvl="2" indent="0" algn="l" defTabSz="457200" rtl="0" eaLnBrk="1" fontAlgn="auto" latinLnBrk="0" hangingPunct="1">
              <a:lnSpc>
                <a:spcPct val="100000"/>
              </a:lnSpc>
              <a:spcBef>
                <a:spcPts val="0"/>
              </a:spcBef>
              <a:spcAft>
                <a:spcPts val="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hypothesis, this board can be tiled.  Also by the inductive hypothesis, the other three boards can be tiled with the square from the corner of the center of the original board removed. We can then cover the three adjacent squares with a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2" indent="0" algn="l" defTabSz="457200" rtl="0" eaLnBrk="1" fontAlgn="auto" latinLnBrk="0" hangingPunct="1">
              <a:lnSpc>
                <a:spcPct val="100000"/>
              </a:lnSpc>
              <a:spcBef>
                <a:spcPts val="30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the entire</a:t>
            </a:r>
            <a:endParaRPr lang="en-US" dirty="0"/>
          </a:p>
        </p:txBody>
      </p:sp>
      <p:graphicFrame>
        <p:nvGraphicFramePr>
          <p:cNvPr id="22" name="Object 21">
            <a:extLst>
              <a:ext uri="{FF2B5EF4-FFF2-40B4-BE49-F238E27FC236}">
                <a16:creationId xmlns:a16="http://schemas.microsoft.com/office/drawing/2014/main" id="{392CA5FF-4D69-4A92-A2C5-313E503084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5828401"/>
              </p:ext>
            </p:extLst>
          </p:nvPr>
        </p:nvGraphicFramePr>
        <p:xfrm>
          <a:off x="2209800" y="5867400"/>
          <a:ext cx="1046074" cy="301752"/>
        </p:xfrm>
        <a:graphic>
          <a:graphicData uri="http://schemas.openxmlformats.org/presentationml/2006/ole">
            <mc:AlternateContent xmlns:mc="http://schemas.openxmlformats.org/markup-compatibility/2006">
              <mc:Choice xmlns:v="urn:schemas-microsoft-com:vml" Requires="v">
                <p:oleObj name="Equation" r:id="rId12" imgW="660240" imgH="190440" progId="Equation.DSMT4">
                  <p:embed/>
                </p:oleObj>
              </mc:Choice>
              <mc:Fallback>
                <p:oleObj name="Equation" r:id="rId12" imgW="660240" imgH="190440" progId="Equation.DSMT4">
                  <p:embed/>
                  <p:pic>
                    <p:nvPicPr>
                      <p:cNvPr id="0" name=""/>
                      <p:cNvPicPr/>
                      <p:nvPr/>
                    </p:nvPicPr>
                    <p:blipFill>
                      <a:blip r:embed="rId13"/>
                      <a:stretch>
                        <a:fillRect/>
                      </a:stretch>
                    </p:blipFill>
                    <p:spPr>
                      <a:xfrm>
                        <a:off x="2209800" y="5867400"/>
                        <a:ext cx="1046074" cy="30175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4AD76804-92B9-4CDF-9DCB-978EA035C229}"/>
              </a:ext>
            </a:extLst>
          </p:cNvPr>
          <p:cNvSpPr>
            <a:spLocks noGrp="1"/>
          </p:cNvSpPr>
          <p:nvPr>
            <p:ph idx="18"/>
          </p:nvPr>
        </p:nvSpPr>
        <p:spPr>
          <a:xfrm>
            <a:off x="452582" y="5867400"/>
            <a:ext cx="7924800" cy="661415"/>
          </a:xfrm>
        </p:spPr>
        <p:txBody>
          <a:bodyPr/>
          <a:lstStyle/>
          <a:p>
            <a:pPr marL="2743200">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 one square removed can be tiled </a:t>
            </a:r>
          </a:p>
          <a:p>
            <a:pPr>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using right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3" name="Text Placeholder 12">
            <a:extLst>
              <a:ext uri="{FF2B5EF4-FFF2-40B4-BE49-F238E27FC236}">
                <a16:creationId xmlns:a16="http://schemas.microsoft.com/office/drawing/2014/main" id="{7E445EC3-EDA2-4F99-8084-300107510BAD}"/>
              </a:ext>
            </a:extLst>
          </p:cNvPr>
          <p:cNvSpPr>
            <a:spLocks noGrp="1"/>
          </p:cNvSpPr>
          <p:nvPr>
            <p:ph type="body" sz="quarter" idx="39"/>
          </p:nvPr>
        </p:nvSpPr>
        <p:spPr/>
        <p:txBody>
          <a:bodyPr/>
          <a:lstStyle/>
          <a:p>
            <a:r>
              <a:rPr lang="en-US" dirty="0">
                <a:hlinkClick r:id="rId14" action="ppaction://hlinksldjump"/>
              </a:rPr>
              <a:t>Access the text alternative for slide images.</a:t>
            </a:r>
          </a:p>
        </p:txBody>
      </p:sp>
      <p:sp>
        <p:nvSpPr>
          <p:cNvPr id="15" name="Slide Number Placeholder 5">
            <a:extLst>
              <a:ext uri="{FF2B5EF4-FFF2-40B4-BE49-F238E27FC236}">
                <a16:creationId xmlns:a16="http://schemas.microsoft.com/office/drawing/2014/main" id="{3D545A38-E706-4549-B8E0-C366D4278C7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60059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Incorrect “Proof” by Mathematical Induction</a:t>
            </a:r>
            <a:r>
              <a:rPr lang="en-US" sz="1500" dirty="0"/>
              <a:t>1</a:t>
            </a:r>
          </a:p>
        </p:txBody>
      </p:sp>
      <p:sp>
        <p:nvSpPr>
          <p:cNvPr id="3" name="Content Placeholder 2"/>
          <p:cNvSpPr>
            <a:spLocks noGrp="1"/>
          </p:cNvSpPr>
          <p:nvPr>
            <p:ph idx="1"/>
          </p:nvPr>
        </p:nvSpPr>
        <p:spPr>
          <a:xfrm>
            <a:off x="426720" y="1295400"/>
            <a:ext cx="8412480" cy="5303520"/>
          </a:xfrm>
        </p:spPr>
        <p:txBody>
          <a:bodyPr/>
          <a:lstStyle/>
          <a:p>
            <a:r>
              <a:rPr lang="en-US" sz="2400" b="1" dirty="0">
                <a:latin typeface="Calibri (Body)"/>
              </a:rPr>
              <a:t>Example</a:t>
            </a:r>
            <a:r>
              <a:rPr lang="en-US" sz="2400" dirty="0">
                <a:latin typeface="Calibri (Body)"/>
              </a:rPr>
              <a:t>: Let </a:t>
            </a:r>
            <a:r>
              <a:rPr lang="en-US" sz="2400" i="1" dirty="0">
                <a:latin typeface="Calibri (Body)"/>
              </a:rPr>
              <a:t>P</a:t>
            </a:r>
            <a:r>
              <a:rPr lang="en-US" sz="2400" dirty="0">
                <a:latin typeface="Calibri (Body)"/>
              </a:rPr>
              <a:t>(</a:t>
            </a:r>
            <a:r>
              <a:rPr lang="en-US" sz="2400" i="1" dirty="0">
                <a:latin typeface="Calibri (Body)"/>
              </a:rPr>
              <a:t>n</a:t>
            </a:r>
            <a:r>
              <a:rPr lang="en-US" sz="2400" dirty="0">
                <a:latin typeface="Calibri (Body)"/>
              </a:rPr>
              <a:t>) be the statement that every set of </a:t>
            </a:r>
            <a:r>
              <a:rPr lang="en-US" sz="2400" i="1" dirty="0">
                <a:latin typeface="Calibri (Body)"/>
              </a:rPr>
              <a:t>n</a:t>
            </a:r>
            <a:r>
              <a:rPr lang="en-US" sz="2400" dirty="0">
                <a:latin typeface="Calibri (Body)"/>
              </a:rPr>
              <a:t> lines in the plane, no two of which are parallel, meet in a common point. Here is a “proof” that </a:t>
            </a:r>
            <a:r>
              <a:rPr lang="en-US" sz="2400" i="1" dirty="0">
                <a:latin typeface="Calibri (Body)"/>
              </a:rPr>
              <a:t>P</a:t>
            </a:r>
            <a:r>
              <a:rPr lang="en-US" sz="2400" dirty="0">
                <a:latin typeface="Calibri (Body)"/>
              </a:rPr>
              <a:t>(</a:t>
            </a:r>
            <a:r>
              <a:rPr lang="en-US" sz="2400" i="1" dirty="0">
                <a:latin typeface="Calibri (Body)"/>
              </a:rPr>
              <a:t>n</a:t>
            </a:r>
            <a:r>
              <a:rPr lang="en-US" sz="2400" dirty="0">
                <a:latin typeface="Calibri (Body)"/>
              </a:rPr>
              <a:t>) is true for all positive integers </a:t>
            </a:r>
            <a:r>
              <a:rPr lang="en-US" sz="2400" i="1" dirty="0">
                <a:latin typeface="Calibri (Body)"/>
              </a:rPr>
              <a:t>n</a:t>
            </a:r>
            <a:r>
              <a:rPr lang="en-US" sz="2400" dirty="0">
                <a:latin typeface="Calibri (Body)"/>
              </a:rPr>
              <a:t> </a:t>
            </a:r>
            <a:r>
              <a:rPr lang="en-US" sz="2400" dirty="0">
                <a:latin typeface="Calibri (Body)"/>
                <a:ea typeface="Cambria Math"/>
              </a:rPr>
              <a:t>≥ 2.  </a:t>
            </a:r>
          </a:p>
          <a:p>
            <a:pPr marL="347472" lvl="1"/>
            <a:r>
              <a:rPr lang="en-US" sz="2200" dirty="0">
                <a:latin typeface="Calibri (Body)"/>
                <a:ea typeface="Cambria Math"/>
              </a:rPr>
              <a:t>BASIS STEP: The statement </a:t>
            </a:r>
            <a:r>
              <a:rPr lang="en-US" sz="2200" i="1" dirty="0">
                <a:latin typeface="Calibri (Body)"/>
                <a:ea typeface="Cambria Math"/>
              </a:rPr>
              <a:t>P</a:t>
            </a:r>
            <a:r>
              <a:rPr lang="en-US" sz="2200" dirty="0">
                <a:latin typeface="Calibri (Body)"/>
                <a:ea typeface="Cambria Math"/>
              </a:rPr>
              <a:t>(</a:t>
            </a:r>
            <a:r>
              <a:rPr lang="en-US" sz="2200" dirty="0">
                <a:latin typeface="Calibri (Body)"/>
                <a:ea typeface="Cambria Math" pitchFamily="18" charset="0"/>
              </a:rPr>
              <a:t>2</a:t>
            </a:r>
            <a:r>
              <a:rPr lang="en-US" sz="2200" dirty="0">
                <a:latin typeface="Calibri (Body)"/>
                <a:ea typeface="Cambria Math"/>
              </a:rPr>
              <a:t>) is true because any two lines in the plane that are not parallel meet in a common point.</a:t>
            </a:r>
          </a:p>
          <a:p>
            <a:pPr marL="347472" lvl="1"/>
            <a:r>
              <a:rPr lang="en-US" sz="2200" dirty="0">
                <a:latin typeface="Calibri (Body)"/>
                <a:ea typeface="Cambria Math"/>
              </a:rPr>
              <a:t>INDUCTIVE STEP: The inductive hypothesis is the statement that </a:t>
            </a:r>
            <a:r>
              <a:rPr lang="en-US" sz="2200" i="1" dirty="0">
                <a:latin typeface="Calibri (Body)"/>
                <a:ea typeface="Cambria Math"/>
              </a:rPr>
              <a:t>P</a:t>
            </a:r>
            <a:r>
              <a:rPr lang="en-US" sz="2200" dirty="0">
                <a:latin typeface="Calibri (Body)"/>
                <a:ea typeface="Cambria Math"/>
              </a:rPr>
              <a:t>(</a:t>
            </a:r>
            <a:r>
              <a:rPr lang="en-US" sz="2200" i="1" dirty="0">
                <a:latin typeface="Calibri (Body)"/>
                <a:ea typeface="Cambria Math"/>
              </a:rPr>
              <a:t>k</a:t>
            </a:r>
            <a:r>
              <a:rPr lang="en-US" sz="2200" dirty="0">
                <a:latin typeface="Calibri (Body)"/>
                <a:ea typeface="Cambria Math"/>
              </a:rPr>
              <a:t>) is true for the positive integer </a:t>
            </a:r>
            <a:r>
              <a:rPr lang="en-US" sz="2200" i="1" dirty="0">
                <a:latin typeface="Calibri (Body)"/>
                <a:ea typeface="Cambria Math"/>
              </a:rPr>
              <a:t> k</a:t>
            </a:r>
            <a:r>
              <a:rPr lang="en-US" sz="2200" dirty="0">
                <a:latin typeface="Calibri (Body)"/>
                <a:ea typeface="Cambria Math"/>
              </a:rPr>
              <a:t> ≥ 2, i.e., every set of </a:t>
            </a:r>
            <a:r>
              <a:rPr lang="en-US" sz="2200" i="1" dirty="0">
                <a:latin typeface="Calibri (Body)"/>
                <a:ea typeface="Cambria Math"/>
              </a:rPr>
              <a:t>k</a:t>
            </a:r>
            <a:r>
              <a:rPr lang="en-US" sz="2200" dirty="0">
                <a:latin typeface="Calibri (Body)"/>
                <a:ea typeface="Cambria Math"/>
              </a:rPr>
              <a:t> lines in the plane, no two of which are parallel, meet in a common point.</a:t>
            </a:r>
          </a:p>
          <a:p>
            <a:pPr marL="347472" lvl="1"/>
            <a:r>
              <a:rPr lang="en-US" sz="2200" dirty="0">
                <a:latin typeface="Calibri (Body)"/>
                <a:ea typeface="Cambria Math"/>
              </a:rPr>
              <a:t>We must show that if </a:t>
            </a:r>
            <a:r>
              <a:rPr lang="en-US" sz="2200" i="1" dirty="0">
                <a:latin typeface="Calibri (Body)"/>
                <a:ea typeface="Cambria Math"/>
              </a:rPr>
              <a:t>P</a:t>
            </a:r>
            <a:r>
              <a:rPr lang="en-US" sz="2200" dirty="0">
                <a:latin typeface="Calibri (Body)"/>
                <a:ea typeface="Cambria Math"/>
              </a:rPr>
              <a:t>(</a:t>
            </a:r>
            <a:r>
              <a:rPr lang="en-US" sz="2200" i="1" dirty="0">
                <a:latin typeface="Calibri (Body)"/>
                <a:ea typeface="Cambria Math"/>
              </a:rPr>
              <a:t>k</a:t>
            </a:r>
            <a:r>
              <a:rPr lang="en-US" sz="2200" dirty="0">
                <a:latin typeface="Calibri (Body)"/>
                <a:ea typeface="Cambria Math"/>
              </a:rPr>
              <a:t>) holds, then </a:t>
            </a:r>
            <a:r>
              <a:rPr lang="en-US" sz="2200" i="1" dirty="0">
                <a:latin typeface="Calibri (Body)"/>
                <a:ea typeface="Cambria Math"/>
              </a:rPr>
              <a:t>P</a:t>
            </a:r>
            <a:r>
              <a:rPr lang="en-US" sz="2200" dirty="0">
                <a:latin typeface="Calibri (Body)"/>
                <a:ea typeface="Cambria Math"/>
              </a:rPr>
              <a:t>(</a:t>
            </a:r>
            <a:r>
              <a:rPr lang="en-US" sz="2200" i="1" dirty="0">
                <a:latin typeface="Calibri (Body)"/>
                <a:ea typeface="Cambria Math"/>
              </a:rPr>
              <a:t>k</a:t>
            </a:r>
            <a:r>
              <a:rPr lang="en-US" sz="2200" dirty="0">
                <a:latin typeface="Calibri (Body)"/>
                <a:ea typeface="Cambria Math"/>
              </a:rPr>
              <a:t> + </a:t>
            </a:r>
            <a:r>
              <a:rPr lang="en-US" sz="2200" dirty="0">
                <a:latin typeface="Calibri (Body)"/>
                <a:ea typeface="Cambria Math" pitchFamily="18" charset="0"/>
              </a:rPr>
              <a:t>1</a:t>
            </a:r>
            <a:r>
              <a:rPr lang="en-US" sz="2200" dirty="0">
                <a:latin typeface="Calibri (Body)"/>
                <a:ea typeface="Cambria Math"/>
              </a:rPr>
              <a:t>) holds, i.e.,  if every set of </a:t>
            </a:r>
            <a:r>
              <a:rPr lang="en-US" sz="2200" i="1" dirty="0">
                <a:latin typeface="Calibri (Body)"/>
                <a:ea typeface="Cambria Math"/>
              </a:rPr>
              <a:t>k</a:t>
            </a:r>
            <a:r>
              <a:rPr lang="en-US" sz="2200" dirty="0">
                <a:latin typeface="Calibri (Body)"/>
                <a:ea typeface="Cambria Math"/>
              </a:rPr>
              <a:t> lines in the plane, no two of which are parallel, </a:t>
            </a:r>
            <a:r>
              <a:rPr lang="en-US" sz="2200" i="1" dirty="0">
                <a:latin typeface="Calibri (Body)"/>
                <a:ea typeface="Cambria Math"/>
              </a:rPr>
              <a:t>k</a:t>
            </a:r>
            <a:r>
              <a:rPr lang="en-US" sz="2200" dirty="0">
                <a:latin typeface="Calibri (Body)"/>
                <a:ea typeface="Cambria Math"/>
              </a:rPr>
              <a:t> ≥ 2, meet in a common point, then every set of k + </a:t>
            </a:r>
            <a:r>
              <a:rPr lang="en-US" sz="2200" dirty="0">
                <a:latin typeface="Calibri (Body)"/>
                <a:ea typeface="Cambria Math" pitchFamily="18" charset="0"/>
              </a:rPr>
              <a:t>1</a:t>
            </a:r>
            <a:r>
              <a:rPr lang="en-US" sz="2200" dirty="0">
                <a:latin typeface="Calibri (Body)"/>
                <a:ea typeface="Cambria Math"/>
              </a:rPr>
              <a:t> lines in the plane, no two of which are parallel, meet in a common point.</a:t>
            </a:r>
          </a:p>
        </p:txBody>
      </p:sp>
      <p:sp>
        <p:nvSpPr>
          <p:cNvPr id="4" name="Slide Number Placeholder 5">
            <a:extLst>
              <a:ext uri="{FF2B5EF4-FFF2-40B4-BE49-F238E27FC236}">
                <a16:creationId xmlns:a16="http://schemas.microsoft.com/office/drawing/2014/main" id="{9CD05F18-924E-47B8-897A-1AB3C7D9C07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27900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lstStyle/>
          <a:p>
            <a:r>
              <a:rPr lang="en-US" sz="2800" dirty="0">
                <a:latin typeface="Calibri (Body)"/>
              </a:rPr>
              <a:t>Mathematical Induction.</a:t>
            </a:r>
          </a:p>
          <a:p>
            <a:r>
              <a:rPr lang="en-US" sz="2800" dirty="0">
                <a:latin typeface="Calibri (Body)"/>
              </a:rPr>
              <a:t>Strong Induction.</a:t>
            </a:r>
          </a:p>
          <a:p>
            <a:r>
              <a:rPr lang="en-US" sz="2800" dirty="0">
                <a:latin typeface="Calibri (Body)"/>
              </a:rPr>
              <a:t>Well-Ordering.</a:t>
            </a:r>
          </a:p>
          <a:p>
            <a:r>
              <a:rPr lang="en-US" sz="2800" dirty="0">
                <a:latin typeface="Calibri (Body)"/>
              </a:rPr>
              <a:t>Recursive Definitions.</a:t>
            </a:r>
          </a:p>
          <a:p>
            <a:r>
              <a:rPr lang="en-US" sz="2800" dirty="0">
                <a:latin typeface="Calibri (Body)"/>
              </a:rPr>
              <a:t>Structural Induction.</a:t>
            </a:r>
          </a:p>
          <a:p>
            <a:r>
              <a:rPr lang="en-US" sz="2800" dirty="0">
                <a:latin typeface="Calibri (Body)"/>
              </a:rPr>
              <a:t>Recursive Algorithms.</a:t>
            </a:r>
          </a:p>
          <a:p>
            <a:r>
              <a:rPr lang="en-US" sz="2800" dirty="0">
                <a:latin typeface="Calibri (Body)"/>
              </a:rPr>
              <a:t>Program Correctness (</a:t>
            </a:r>
            <a:r>
              <a:rPr lang="en-US" sz="2800" i="1" dirty="0">
                <a:latin typeface="Calibri (Body)"/>
              </a:rPr>
              <a:t>not yet included in overheads</a:t>
            </a:r>
            <a:r>
              <a:rPr lang="en-US" sz="2800" dirty="0">
                <a:latin typeface="Calibri (Body)"/>
              </a:rPr>
              <a:t>).</a:t>
            </a:r>
          </a:p>
        </p:txBody>
      </p:sp>
      <p:sp>
        <p:nvSpPr>
          <p:cNvPr id="4" name="Slide Number Placeholder 5">
            <a:extLst>
              <a:ext uri="{FF2B5EF4-FFF2-40B4-BE49-F238E27FC236}">
                <a16:creationId xmlns:a16="http://schemas.microsoft.com/office/drawing/2014/main" id="{D383E01A-82A5-44D6-B1C6-7584FEAF1F4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EFB8-64B2-4DA3-9649-0CA9EF0501DB}"/>
              </a:ext>
            </a:extLst>
          </p:cNvPr>
          <p:cNvSpPr>
            <a:spLocks noGrp="1"/>
          </p:cNvSpPr>
          <p:nvPr>
            <p:ph type="title"/>
          </p:nvPr>
        </p:nvSpPr>
        <p:spPr/>
        <p:txBody>
          <a:bodyPr/>
          <a:lstStyle/>
          <a:p>
            <a:r>
              <a:rPr lang="en-US" dirty="0"/>
              <a:t>An Incorrect “Proof” by Mathematical Induction</a:t>
            </a:r>
            <a:r>
              <a:rPr lang="en-US" sz="1500" dirty="0"/>
              <a:t>2</a:t>
            </a:r>
            <a:endParaRPr lang="en-US" dirty="0"/>
          </a:p>
        </p:txBody>
      </p:sp>
      <p:sp>
        <p:nvSpPr>
          <p:cNvPr id="3" name="Content Placeholder 2">
            <a:extLst>
              <a:ext uri="{FF2B5EF4-FFF2-40B4-BE49-F238E27FC236}">
                <a16:creationId xmlns:a16="http://schemas.microsoft.com/office/drawing/2014/main" id="{DE0D456E-2A3B-4219-884E-6BBA61A6ED67}"/>
              </a:ext>
            </a:extLst>
          </p:cNvPr>
          <p:cNvSpPr>
            <a:spLocks noGrp="1"/>
          </p:cNvSpPr>
          <p:nvPr>
            <p:ph idx="1"/>
          </p:nvPr>
        </p:nvSpPr>
        <p:spPr>
          <a:xfrm>
            <a:off x="758952" y="1295400"/>
            <a:ext cx="7616952" cy="68580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Hypothesis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set of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lines in the plane, where</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2,</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no two of which are parallel, meet in a common point.</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6E8CA06C-A591-4A2F-B6D5-CD1FF1B46461}"/>
              </a:ext>
            </a:extLst>
          </p:cNvPr>
          <p:cNvSpPr>
            <a:spLocks noGrp="1"/>
          </p:cNvSpPr>
          <p:nvPr>
            <p:ph idx="10"/>
          </p:nvPr>
        </p:nvSpPr>
        <p:spPr>
          <a:xfrm>
            <a:off x="457200" y="1984249"/>
            <a:ext cx="8503920" cy="685800"/>
          </a:xfrm>
        </p:spPr>
        <p:txBody>
          <a:bodyPr/>
          <a:lstStyle/>
          <a:p>
            <a:pPr marL="0" marR="0" lvl="1" indent="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Consider a set  of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distinct lines in the plane, no two parallel. By the inductive hypothesis, the first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of these lines must meet in a common point</a:t>
            </a:r>
            <a:endPar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graphicFrame>
        <p:nvGraphicFramePr>
          <p:cNvPr id="26" name="Object 25">
            <a:extLst>
              <a:ext uri="{FF2B5EF4-FFF2-40B4-BE49-F238E27FC236}">
                <a16:creationId xmlns:a16="http://schemas.microsoft.com/office/drawing/2014/main" id="{71B5A469-D97E-445D-988B-2EE5B24684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6921217"/>
              </p:ext>
            </p:extLst>
          </p:nvPr>
        </p:nvGraphicFramePr>
        <p:xfrm>
          <a:off x="8394192" y="2286000"/>
          <a:ext cx="373888" cy="420624"/>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
                      <p:cNvPicPr/>
                      <p:nvPr/>
                    </p:nvPicPr>
                    <p:blipFill>
                      <a:blip r:embed="rId3"/>
                      <a:stretch>
                        <a:fillRect/>
                      </a:stretch>
                    </p:blipFill>
                    <p:spPr>
                      <a:xfrm>
                        <a:off x="8394192" y="2286000"/>
                        <a:ext cx="373888" cy="42062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63B9277-9E74-4BA9-8062-E980BC9A715F}"/>
              </a:ext>
            </a:extLst>
          </p:cNvPr>
          <p:cNvSpPr>
            <a:spLocks noGrp="1"/>
          </p:cNvSpPr>
          <p:nvPr>
            <p:ph idx="11"/>
          </p:nvPr>
        </p:nvSpPr>
        <p:spPr>
          <a:xfrm>
            <a:off x="458585" y="2584704"/>
            <a:ext cx="8228215" cy="40233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By the inductive hypothesis, the last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of these lines meet in a common point</a:t>
            </a:r>
            <a:endParaRPr lang="en-US" dirty="0"/>
          </a:p>
        </p:txBody>
      </p:sp>
      <p:graphicFrame>
        <p:nvGraphicFramePr>
          <p:cNvPr id="27" name="Object 26">
            <a:extLst>
              <a:ext uri="{FF2B5EF4-FFF2-40B4-BE49-F238E27FC236}">
                <a16:creationId xmlns:a16="http://schemas.microsoft.com/office/drawing/2014/main" id="{24B6E553-3DE3-4241-A48C-AF7D2D0D05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8205619"/>
              </p:ext>
            </p:extLst>
          </p:nvPr>
        </p:nvGraphicFramePr>
        <p:xfrm>
          <a:off x="8488172" y="2591908"/>
          <a:ext cx="397256" cy="420624"/>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0" name=""/>
                      <p:cNvPicPr/>
                      <p:nvPr/>
                    </p:nvPicPr>
                    <p:blipFill>
                      <a:blip r:embed="rId5"/>
                      <a:stretch>
                        <a:fillRect/>
                      </a:stretch>
                    </p:blipFill>
                    <p:spPr>
                      <a:xfrm>
                        <a:off x="8488172" y="2591908"/>
                        <a:ext cx="397256" cy="42062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E41511E-9C78-40EB-9EDB-53A9E8F12969}"/>
              </a:ext>
            </a:extLst>
          </p:cNvPr>
          <p:cNvSpPr>
            <a:spLocks noGrp="1"/>
          </p:cNvSpPr>
          <p:nvPr>
            <p:ph idx="12"/>
          </p:nvPr>
        </p:nvSpPr>
        <p:spPr>
          <a:xfrm>
            <a:off x="457200" y="3054096"/>
            <a:ext cx="373888" cy="4439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If</a:t>
            </a:r>
            <a:endParaRPr lang="en-US" dirty="0"/>
          </a:p>
        </p:txBody>
      </p:sp>
      <p:graphicFrame>
        <p:nvGraphicFramePr>
          <p:cNvPr id="28" name="Object 27">
            <a:extLst>
              <a:ext uri="{FF2B5EF4-FFF2-40B4-BE49-F238E27FC236}">
                <a16:creationId xmlns:a16="http://schemas.microsoft.com/office/drawing/2014/main" id="{7FB7DF34-1600-4061-B91A-AA63F3E764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76001153"/>
              </p:ext>
            </p:extLst>
          </p:nvPr>
        </p:nvGraphicFramePr>
        <p:xfrm>
          <a:off x="704088" y="3054096"/>
          <a:ext cx="1050544" cy="402336"/>
        </p:xfrm>
        <a:graphic>
          <a:graphicData uri="http://schemas.openxmlformats.org/presentationml/2006/ole">
            <mc:AlternateContent xmlns:mc="http://schemas.openxmlformats.org/markup-compatibility/2006">
              <mc:Choice xmlns:v="urn:schemas-microsoft-com:vml" Requires="v">
                <p:oleObj name="Equation" r:id="rId6" imgW="596880" imgH="228600" progId="Equation.DSMT4">
                  <p:embed/>
                </p:oleObj>
              </mc:Choice>
              <mc:Fallback>
                <p:oleObj name="Equation" r:id="rId6" imgW="596880" imgH="228600" progId="Equation.DSMT4">
                  <p:embed/>
                  <p:pic>
                    <p:nvPicPr>
                      <p:cNvPr id="0" name=""/>
                      <p:cNvPicPr/>
                      <p:nvPr/>
                    </p:nvPicPr>
                    <p:blipFill>
                      <a:blip r:embed="rId7"/>
                      <a:stretch>
                        <a:fillRect/>
                      </a:stretch>
                    </p:blipFill>
                    <p:spPr>
                      <a:xfrm>
                        <a:off x="704088" y="3054096"/>
                        <a:ext cx="1050544" cy="40233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834F1D1-F0A4-4D5D-BA15-F0C75A595615}"/>
              </a:ext>
            </a:extLst>
          </p:cNvPr>
          <p:cNvSpPr>
            <a:spLocks noGrp="1"/>
          </p:cNvSpPr>
          <p:nvPr>
            <p:ph idx="13"/>
          </p:nvPr>
        </p:nvSpPr>
        <p:spPr>
          <a:xfrm>
            <a:off x="1691640" y="3065710"/>
            <a:ext cx="7040372" cy="34594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are different points, all lines containing both of them must be the</a:t>
            </a:r>
            <a:endParaRPr lang="en-US" dirty="0"/>
          </a:p>
        </p:txBody>
      </p:sp>
      <p:sp>
        <p:nvSpPr>
          <p:cNvPr id="8" name="Content Placeholder 7">
            <a:extLst>
              <a:ext uri="{FF2B5EF4-FFF2-40B4-BE49-F238E27FC236}">
                <a16:creationId xmlns:a16="http://schemas.microsoft.com/office/drawing/2014/main" id="{58537C8C-1720-4050-A977-695ABE096778}"/>
              </a:ext>
            </a:extLst>
          </p:cNvPr>
          <p:cNvSpPr>
            <a:spLocks noGrp="1"/>
          </p:cNvSpPr>
          <p:nvPr>
            <p:ph idx="14"/>
          </p:nvPr>
        </p:nvSpPr>
        <p:spPr>
          <a:xfrm>
            <a:off x="457200" y="3330420"/>
            <a:ext cx="8229600" cy="74780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same line since two points determine a line. This contradicts the assumption that the lines are distinct. Hence,</a:t>
            </a:r>
            <a:endParaRPr lang="en-US" dirty="0"/>
          </a:p>
        </p:txBody>
      </p:sp>
      <p:graphicFrame>
        <p:nvGraphicFramePr>
          <p:cNvPr id="29" name="Object 28">
            <a:extLst>
              <a:ext uri="{FF2B5EF4-FFF2-40B4-BE49-F238E27FC236}">
                <a16:creationId xmlns:a16="http://schemas.microsoft.com/office/drawing/2014/main" id="{ED251446-B4AD-415C-A0C0-9C88F7FEE2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02740075"/>
              </p:ext>
            </p:extLst>
          </p:nvPr>
        </p:nvGraphicFramePr>
        <p:xfrm>
          <a:off x="3962400" y="3657600"/>
          <a:ext cx="817880" cy="420624"/>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0" name=""/>
                      <p:cNvPicPr/>
                      <p:nvPr/>
                    </p:nvPicPr>
                    <p:blipFill>
                      <a:blip r:embed="rId9"/>
                      <a:stretch>
                        <a:fillRect/>
                      </a:stretch>
                    </p:blipFill>
                    <p:spPr>
                      <a:xfrm>
                        <a:off x="3962400" y="3657600"/>
                        <a:ext cx="817880" cy="42062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3AC99B1-E824-4858-8274-FBDD3DD31ED9}"/>
              </a:ext>
            </a:extLst>
          </p:cNvPr>
          <p:cNvSpPr>
            <a:spLocks noGrp="1"/>
          </p:cNvSpPr>
          <p:nvPr>
            <p:ph idx="15"/>
          </p:nvPr>
        </p:nvSpPr>
        <p:spPr>
          <a:xfrm>
            <a:off x="4709160" y="3657600"/>
            <a:ext cx="3657600" cy="47880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lies on all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distinct lines, and</a:t>
            </a:r>
            <a:endParaRPr lang="en-US" dirty="0"/>
          </a:p>
        </p:txBody>
      </p:sp>
      <p:sp>
        <p:nvSpPr>
          <p:cNvPr id="10" name="Content Placeholder 9">
            <a:extLst>
              <a:ext uri="{FF2B5EF4-FFF2-40B4-BE49-F238E27FC236}">
                <a16:creationId xmlns:a16="http://schemas.microsoft.com/office/drawing/2014/main" id="{24A80D9A-B038-4738-ADA1-38749BA1F0A6}"/>
              </a:ext>
            </a:extLst>
          </p:cNvPr>
          <p:cNvSpPr>
            <a:spLocks noGrp="1"/>
          </p:cNvSpPr>
          <p:nvPr>
            <p:ph idx="16"/>
          </p:nvPr>
        </p:nvSpPr>
        <p:spPr>
          <a:xfrm>
            <a:off x="457200" y="3965310"/>
            <a:ext cx="8503920" cy="2191650"/>
          </a:xfrm>
        </p:spPr>
        <p:txBody>
          <a:bodyPr/>
          <a:lstStyle/>
          <a:p>
            <a:pPr marL="0" marR="0" lvl="1" indent="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therefore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holds. Assuming that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≥2, distinct lines meet in a common point, then every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lines meet in a common point.</a:t>
            </a:r>
          </a:p>
          <a:p>
            <a:pPr marL="0" marR="0" lvl="1" indent="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There must be an error in this proof  since the conclusion is absurd. But where is the error?</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Answer</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only holds for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≥3. It is not the case that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implies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The first two lines must meet in a common point</a:t>
            </a:r>
            <a:endParaRPr lang="en-US" dirty="0"/>
          </a:p>
        </p:txBody>
      </p:sp>
      <p:graphicFrame>
        <p:nvGraphicFramePr>
          <p:cNvPr id="30" name="Object 29">
            <a:extLst>
              <a:ext uri="{FF2B5EF4-FFF2-40B4-BE49-F238E27FC236}">
                <a16:creationId xmlns:a16="http://schemas.microsoft.com/office/drawing/2014/main" id="{50857364-914D-402E-854B-1728B6E6E4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3250990"/>
              </p:ext>
            </p:extLst>
          </p:nvPr>
        </p:nvGraphicFramePr>
        <p:xfrm>
          <a:off x="5440680" y="5791200"/>
          <a:ext cx="264160" cy="365760"/>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5440680" y="5791200"/>
                        <a:ext cx="264160" cy="36576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3E59994-BAC2-4BF6-82D8-4649CDA6AE09}"/>
              </a:ext>
            </a:extLst>
          </p:cNvPr>
          <p:cNvSpPr>
            <a:spLocks noGrp="1"/>
          </p:cNvSpPr>
          <p:nvPr>
            <p:ph idx="17"/>
          </p:nvPr>
        </p:nvSpPr>
        <p:spPr>
          <a:xfrm>
            <a:off x="5632450" y="5775960"/>
            <a:ext cx="3314700"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and the second two must meet in</a:t>
            </a:r>
            <a:endParaRPr lang="en-US" dirty="0"/>
          </a:p>
        </p:txBody>
      </p:sp>
      <p:sp>
        <p:nvSpPr>
          <p:cNvPr id="12" name="Content Placeholder 11">
            <a:extLst>
              <a:ext uri="{FF2B5EF4-FFF2-40B4-BE49-F238E27FC236}">
                <a16:creationId xmlns:a16="http://schemas.microsoft.com/office/drawing/2014/main" id="{EA489122-BA04-406C-9B3A-C429A54FD004}"/>
              </a:ext>
            </a:extLst>
          </p:cNvPr>
          <p:cNvSpPr>
            <a:spLocks noGrp="1"/>
          </p:cNvSpPr>
          <p:nvPr>
            <p:ph idx="18"/>
          </p:nvPr>
        </p:nvSpPr>
        <p:spPr>
          <a:xfrm>
            <a:off x="813816" y="6036842"/>
            <a:ext cx="1831848" cy="36576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 common point</a:t>
            </a:r>
            <a:endParaRPr lang="en-US" dirty="0"/>
          </a:p>
        </p:txBody>
      </p:sp>
      <p:graphicFrame>
        <p:nvGraphicFramePr>
          <p:cNvPr id="31" name="Object 30">
            <a:extLst>
              <a:ext uri="{FF2B5EF4-FFF2-40B4-BE49-F238E27FC236}">
                <a16:creationId xmlns:a16="http://schemas.microsoft.com/office/drawing/2014/main" id="{BE4D556F-8561-442C-A2C0-5D1B00D673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41249897"/>
              </p:ext>
            </p:extLst>
          </p:nvPr>
        </p:nvGraphicFramePr>
        <p:xfrm>
          <a:off x="2441448" y="6053328"/>
          <a:ext cx="345440" cy="365760"/>
        </p:xfrm>
        <a:graphic>
          <a:graphicData uri="http://schemas.openxmlformats.org/presentationml/2006/ole">
            <mc:AlternateContent xmlns:mc="http://schemas.openxmlformats.org/markup-compatibility/2006">
              <mc:Choice xmlns:v="urn:schemas-microsoft-com:vml" Requires="v">
                <p:oleObj name="Equation" r:id="rId12" imgW="215640" imgH="228600" progId="Equation.DSMT4">
                  <p:embed/>
                </p:oleObj>
              </mc:Choice>
              <mc:Fallback>
                <p:oleObj name="Equation" r:id="rId12" imgW="215640" imgH="228600" progId="Equation.DSMT4">
                  <p:embed/>
                  <p:pic>
                    <p:nvPicPr>
                      <p:cNvPr id="0" name=""/>
                      <p:cNvPicPr/>
                      <p:nvPr/>
                    </p:nvPicPr>
                    <p:blipFill>
                      <a:blip r:embed="rId13"/>
                      <a:stretch>
                        <a:fillRect/>
                      </a:stretch>
                    </p:blipFill>
                    <p:spPr>
                      <a:xfrm>
                        <a:off x="2441448" y="6053328"/>
                        <a:ext cx="345440" cy="36576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62B8EE2-EB5B-4A86-BEF0-A40D80D173D8}"/>
              </a:ext>
            </a:extLst>
          </p:cNvPr>
          <p:cNvSpPr>
            <a:spLocks noGrp="1"/>
          </p:cNvSpPr>
          <p:nvPr>
            <p:ph idx="19"/>
          </p:nvPr>
        </p:nvSpPr>
        <p:spPr>
          <a:xfrm>
            <a:off x="2667000" y="6042245"/>
            <a:ext cx="6294120" cy="376844"/>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They do not have to be the same point since only the second line</a:t>
            </a:r>
            <a:endParaRPr lang="en-US" dirty="0"/>
          </a:p>
        </p:txBody>
      </p:sp>
      <p:sp>
        <p:nvSpPr>
          <p:cNvPr id="14" name="Content Placeholder 13">
            <a:extLst>
              <a:ext uri="{FF2B5EF4-FFF2-40B4-BE49-F238E27FC236}">
                <a16:creationId xmlns:a16="http://schemas.microsoft.com/office/drawing/2014/main" id="{927EB812-0EFD-43E7-A9C1-453C61EB3E6D}"/>
              </a:ext>
            </a:extLst>
          </p:cNvPr>
          <p:cNvSpPr>
            <a:spLocks noGrp="1"/>
          </p:cNvSpPr>
          <p:nvPr>
            <p:ph idx="20"/>
          </p:nvPr>
        </p:nvSpPr>
        <p:spPr>
          <a:xfrm>
            <a:off x="813816" y="6313726"/>
            <a:ext cx="3314700"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 common to both sets of lines.</a:t>
            </a:r>
            <a:endParaRPr lang="en-US" dirty="0"/>
          </a:p>
        </p:txBody>
      </p:sp>
      <p:sp>
        <p:nvSpPr>
          <p:cNvPr id="25" name="Slide Number Placeholder 5">
            <a:extLst>
              <a:ext uri="{FF2B5EF4-FFF2-40B4-BE49-F238E27FC236}">
                <a16:creationId xmlns:a16="http://schemas.microsoft.com/office/drawing/2014/main" id="{1B1EC54B-1A11-4FB6-B0BC-920044A3D80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398050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Guidelines:</a:t>
            </a:r>
            <a:br>
              <a:rPr lang="en-US" dirty="0"/>
            </a:br>
            <a:r>
              <a:rPr lang="en-US" dirty="0"/>
              <a:t>Mathematical Induction Proofs</a:t>
            </a:r>
            <a:endParaRPr lang="en-US" sz="1500" dirty="0"/>
          </a:p>
        </p:txBody>
      </p:sp>
      <p:sp>
        <p:nvSpPr>
          <p:cNvPr id="4" name="Content Placeholder 2"/>
          <p:cNvSpPr>
            <a:spLocks noGrp="1"/>
          </p:cNvSpPr>
          <p:nvPr>
            <p:ph idx="1"/>
          </p:nvPr>
        </p:nvSpPr>
        <p:spPr>
          <a:xfrm>
            <a:off x="457200" y="1295400"/>
            <a:ext cx="8229600" cy="5303520"/>
          </a:xfrm>
          <a:solidFill>
            <a:srgbClr val="E1F3FF"/>
          </a:solidFill>
        </p:spPr>
        <p:txBody>
          <a:bodyPr/>
          <a:lstStyle/>
          <a:p>
            <a:pPr>
              <a:spcBef>
                <a:spcPts val="0"/>
              </a:spcBef>
            </a:pPr>
            <a:r>
              <a:rPr lang="en-US" sz="2000" b="1" i="1" dirty="0">
                <a:solidFill>
                  <a:srgbClr val="1A587B"/>
                </a:solidFill>
                <a:latin typeface="Calibri (Body)"/>
              </a:rPr>
              <a:t>Template for Proofs by Mathematical Induction</a:t>
            </a:r>
          </a:p>
          <a:p>
            <a:pPr marL="457200" indent="-457200">
              <a:spcBef>
                <a:spcPts val="0"/>
              </a:spcBef>
              <a:spcAft>
                <a:spcPts val="500"/>
              </a:spcAft>
              <a:buFont typeface="+mj-lt"/>
              <a:buAutoNum type="arabicPeriod"/>
            </a:pPr>
            <a:r>
              <a:rPr lang="en-US" sz="1800" dirty="0">
                <a:latin typeface="Calibri (Body)"/>
              </a:rPr>
              <a:t>Express the statement that is to be proved in the form “for all </a:t>
            </a:r>
            <a:r>
              <a:rPr lang="en-US" sz="1800" i="1" dirty="0">
                <a:latin typeface="Calibri (Body)"/>
              </a:rPr>
              <a:t>n </a:t>
            </a:r>
            <a:r>
              <a:rPr lang="en-US" sz="1800" dirty="0">
                <a:latin typeface="Calibri (Body)"/>
              </a:rPr>
              <a:t>≥ </a:t>
            </a:r>
            <a:r>
              <a:rPr lang="en-US" sz="1800" i="1" dirty="0">
                <a:latin typeface="Calibri (Body)"/>
              </a:rPr>
              <a:t>b</a:t>
            </a:r>
            <a:r>
              <a:rPr lang="en-US" sz="1800" dirty="0">
                <a:latin typeface="Calibri (Body)"/>
              </a:rPr>
              <a:t>, </a:t>
            </a:r>
            <a:r>
              <a:rPr lang="en-US" sz="1800" i="1" dirty="0">
                <a:latin typeface="Calibri (Body)"/>
              </a:rPr>
              <a:t>P</a:t>
            </a:r>
            <a:r>
              <a:rPr lang="en-US" sz="1800" dirty="0">
                <a:latin typeface="Calibri (Body)"/>
              </a:rPr>
              <a:t>(</a:t>
            </a:r>
            <a:r>
              <a:rPr lang="en-US" sz="1800" i="1" dirty="0">
                <a:latin typeface="Calibri (Body)"/>
              </a:rPr>
              <a:t>n</a:t>
            </a:r>
            <a:r>
              <a:rPr lang="en-US" sz="1800" dirty="0">
                <a:latin typeface="Calibri (Body)"/>
              </a:rPr>
              <a:t>)” for a fixed integer </a:t>
            </a:r>
            <a:r>
              <a:rPr lang="en-US" sz="1800" i="1" dirty="0">
                <a:latin typeface="Calibri (Body)"/>
              </a:rPr>
              <a:t>b</a:t>
            </a:r>
            <a:r>
              <a:rPr lang="en-US" sz="1800" dirty="0">
                <a:latin typeface="Calibri (Body)"/>
              </a:rPr>
              <a:t>. </a:t>
            </a:r>
          </a:p>
          <a:p>
            <a:pPr marL="457200" indent="-457200">
              <a:spcBef>
                <a:spcPts val="0"/>
              </a:spcBef>
              <a:spcAft>
                <a:spcPts val="500"/>
              </a:spcAft>
              <a:buFont typeface="+mj-lt"/>
              <a:buAutoNum type="arabicPeriod"/>
            </a:pPr>
            <a:r>
              <a:rPr lang="en-US" sz="1800" dirty="0">
                <a:latin typeface="Calibri (Body)"/>
              </a:rPr>
              <a:t>Write out the words “Basis Step.” Then show that </a:t>
            </a:r>
            <a:r>
              <a:rPr lang="en-US" sz="1800" i="1" dirty="0">
                <a:latin typeface="Calibri (Body)"/>
              </a:rPr>
              <a:t>P</a:t>
            </a:r>
            <a:r>
              <a:rPr lang="en-US" sz="1800" dirty="0">
                <a:latin typeface="Calibri (Body)"/>
              </a:rPr>
              <a:t>(</a:t>
            </a:r>
            <a:r>
              <a:rPr lang="en-US" sz="1800" i="1" dirty="0">
                <a:latin typeface="Calibri (Body)"/>
              </a:rPr>
              <a:t>b</a:t>
            </a:r>
            <a:r>
              <a:rPr lang="en-US" sz="1800" dirty="0">
                <a:latin typeface="Calibri (Body)"/>
              </a:rPr>
              <a:t>) is true, taking care that the correct value of </a:t>
            </a:r>
            <a:r>
              <a:rPr lang="en-US" sz="1800" i="1" dirty="0">
                <a:latin typeface="Calibri (Body)"/>
              </a:rPr>
              <a:t>b </a:t>
            </a:r>
            <a:r>
              <a:rPr lang="en-US" sz="1800" dirty="0">
                <a:latin typeface="Calibri (Body)"/>
              </a:rPr>
              <a:t>is used. This completes the first part of the proof.</a:t>
            </a:r>
          </a:p>
          <a:p>
            <a:pPr marL="457200" indent="-457200">
              <a:spcBef>
                <a:spcPts val="0"/>
              </a:spcBef>
              <a:spcAft>
                <a:spcPts val="500"/>
              </a:spcAft>
              <a:buFont typeface="+mj-lt"/>
              <a:buAutoNum type="arabicPeriod"/>
            </a:pPr>
            <a:r>
              <a:rPr lang="en-US" sz="1800" dirty="0">
                <a:latin typeface="Calibri (Body)"/>
              </a:rPr>
              <a:t>Write out the words “Inductive Step”.</a:t>
            </a:r>
          </a:p>
          <a:p>
            <a:pPr marL="457200" indent="-457200">
              <a:spcBef>
                <a:spcPts val="0"/>
              </a:spcBef>
              <a:spcAft>
                <a:spcPts val="500"/>
              </a:spcAft>
              <a:buFont typeface="+mj-lt"/>
              <a:buAutoNum type="arabicPeriod"/>
            </a:pPr>
            <a:r>
              <a:rPr lang="en-US" sz="1800" dirty="0">
                <a:latin typeface="Calibri (Body)"/>
              </a:rPr>
              <a:t>State, and clearly identify, the inductive hypothesis, in the form “assume that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 is true for an arbitrary fixed integer </a:t>
            </a:r>
            <a:r>
              <a:rPr lang="en-US" sz="1800" i="1" dirty="0">
                <a:latin typeface="Calibri (Body)"/>
              </a:rPr>
              <a:t>k </a:t>
            </a:r>
            <a:r>
              <a:rPr lang="en-US" sz="1800" dirty="0">
                <a:latin typeface="Calibri (Body)"/>
              </a:rPr>
              <a:t>≥ </a:t>
            </a:r>
            <a:r>
              <a:rPr lang="en-US" sz="1800" i="1" dirty="0">
                <a:latin typeface="Calibri (Body)"/>
              </a:rPr>
              <a:t>b</a:t>
            </a:r>
            <a:r>
              <a:rPr lang="en-US" sz="1800" dirty="0">
                <a:latin typeface="Calibri (Body)"/>
              </a:rPr>
              <a:t>.”</a:t>
            </a:r>
          </a:p>
          <a:p>
            <a:pPr marL="457200" indent="-457200">
              <a:spcBef>
                <a:spcPts val="0"/>
              </a:spcBef>
              <a:spcAft>
                <a:spcPts val="500"/>
              </a:spcAft>
              <a:buFont typeface="+mj-lt"/>
              <a:buAutoNum type="arabicPeriod"/>
            </a:pPr>
            <a:r>
              <a:rPr lang="en-US" sz="1800" dirty="0">
                <a:latin typeface="Calibri (Body)"/>
              </a:rPr>
              <a:t>State what needs to be proved under the assumption that the inductive hypothesis is true. That is, write out what </a:t>
            </a:r>
            <a:r>
              <a:rPr lang="en-US" sz="1800" i="1" dirty="0">
                <a:latin typeface="Calibri (Body)"/>
              </a:rPr>
              <a:t>P</a:t>
            </a:r>
            <a:r>
              <a:rPr lang="en-US" sz="1800" dirty="0">
                <a:latin typeface="Calibri (Body)"/>
              </a:rPr>
              <a:t>(</a:t>
            </a:r>
            <a:r>
              <a:rPr lang="en-US" sz="1800" i="1" dirty="0">
                <a:latin typeface="Calibri (Body)"/>
              </a:rPr>
              <a:t>k </a:t>
            </a:r>
            <a:r>
              <a:rPr lang="en-US" sz="1800" dirty="0">
                <a:latin typeface="Calibri (Body)"/>
              </a:rPr>
              <a:t>+ 1) says.</a:t>
            </a:r>
          </a:p>
          <a:p>
            <a:pPr marL="457200" indent="-457200">
              <a:spcBef>
                <a:spcPts val="0"/>
              </a:spcBef>
              <a:spcAft>
                <a:spcPts val="500"/>
              </a:spcAft>
              <a:buFont typeface="+mj-lt"/>
              <a:buAutoNum type="arabicPeriod"/>
            </a:pPr>
            <a:r>
              <a:rPr lang="en-US" sz="1800" dirty="0">
                <a:latin typeface="Calibri (Body)"/>
              </a:rPr>
              <a:t>Prove the statement </a:t>
            </a:r>
            <a:r>
              <a:rPr lang="en-US" sz="1800" i="1" dirty="0">
                <a:latin typeface="Calibri (Body)"/>
              </a:rPr>
              <a:t>P</a:t>
            </a:r>
            <a:r>
              <a:rPr lang="en-US" sz="1800" dirty="0">
                <a:latin typeface="Calibri (Body)"/>
              </a:rPr>
              <a:t>(</a:t>
            </a:r>
            <a:r>
              <a:rPr lang="en-US" sz="1800" i="1" dirty="0">
                <a:latin typeface="Calibri (Body)"/>
              </a:rPr>
              <a:t>k </a:t>
            </a:r>
            <a:r>
              <a:rPr lang="en-US" sz="1800" dirty="0">
                <a:latin typeface="Calibri (Body)"/>
              </a:rPr>
              <a:t>+ 1) making use the assumption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 Be sure that your proof is valid for all integers </a:t>
            </a:r>
            <a:r>
              <a:rPr lang="en-US" sz="1800" i="1" dirty="0">
                <a:latin typeface="Calibri (Body)"/>
              </a:rPr>
              <a:t>k </a:t>
            </a:r>
            <a:r>
              <a:rPr lang="en-US" sz="1800" dirty="0">
                <a:latin typeface="Calibri (Body)"/>
              </a:rPr>
              <a:t>with </a:t>
            </a:r>
            <a:r>
              <a:rPr lang="en-US" sz="1800" i="1" dirty="0">
                <a:latin typeface="Calibri (Body)"/>
              </a:rPr>
              <a:t>k </a:t>
            </a:r>
            <a:r>
              <a:rPr lang="en-US" sz="1800" dirty="0">
                <a:latin typeface="Calibri (Body)"/>
              </a:rPr>
              <a:t>≥ </a:t>
            </a:r>
            <a:r>
              <a:rPr lang="en-US" sz="1800" i="1" dirty="0">
                <a:latin typeface="Calibri (Body)"/>
              </a:rPr>
              <a:t>b</a:t>
            </a:r>
            <a:r>
              <a:rPr lang="en-US" sz="1800" dirty="0">
                <a:latin typeface="Calibri (Body)"/>
              </a:rPr>
              <a:t>, taking care that the proof works for small values of </a:t>
            </a:r>
            <a:r>
              <a:rPr lang="en-US" sz="1800" i="1" dirty="0">
                <a:latin typeface="Calibri (Body)"/>
              </a:rPr>
              <a:t>k</a:t>
            </a:r>
            <a:r>
              <a:rPr lang="en-US" sz="1800" dirty="0">
                <a:latin typeface="Calibri (Body)"/>
              </a:rPr>
              <a:t>, including </a:t>
            </a:r>
            <a:r>
              <a:rPr lang="en-US" sz="1800" i="1" dirty="0">
                <a:latin typeface="Calibri (Body)"/>
              </a:rPr>
              <a:t>k </a:t>
            </a:r>
            <a:r>
              <a:rPr lang="en-US" sz="1800" dirty="0">
                <a:latin typeface="Calibri (Body)"/>
              </a:rPr>
              <a:t>= </a:t>
            </a:r>
            <a:r>
              <a:rPr lang="en-US" sz="1800" i="1" dirty="0">
                <a:latin typeface="Calibri (Body)"/>
              </a:rPr>
              <a:t>b</a:t>
            </a:r>
            <a:r>
              <a:rPr lang="en-US" sz="1800" dirty="0">
                <a:latin typeface="Calibri (Body)"/>
              </a:rPr>
              <a:t>.</a:t>
            </a:r>
          </a:p>
          <a:p>
            <a:pPr marL="457200" indent="-457200">
              <a:spcBef>
                <a:spcPts val="0"/>
              </a:spcBef>
              <a:spcAft>
                <a:spcPts val="500"/>
              </a:spcAft>
              <a:buFont typeface="+mj-lt"/>
              <a:buAutoNum type="arabicPeriod"/>
            </a:pPr>
            <a:r>
              <a:rPr lang="en-US" sz="1800" dirty="0">
                <a:latin typeface="Calibri (Body)"/>
              </a:rPr>
              <a:t>Clearly identify the conclusion of the inductive step, such as by saying “this completes the inductive step.”</a:t>
            </a:r>
          </a:p>
          <a:p>
            <a:pPr marL="457200" indent="-457200">
              <a:spcBef>
                <a:spcPts val="0"/>
              </a:spcBef>
              <a:spcAft>
                <a:spcPts val="500"/>
              </a:spcAft>
              <a:buFont typeface="+mj-lt"/>
              <a:buAutoNum type="arabicPeriod"/>
            </a:pPr>
            <a:r>
              <a:rPr lang="en-US" sz="1800" dirty="0">
                <a:latin typeface="Calibri (Body)"/>
              </a:rPr>
              <a:t>After completing the basis step and the inductive step, state the conclusion, namely, by mathematical induction, </a:t>
            </a:r>
            <a:r>
              <a:rPr lang="en-US" sz="1800" i="1" dirty="0">
                <a:latin typeface="Calibri (Body)"/>
              </a:rPr>
              <a:t>P</a:t>
            </a:r>
            <a:r>
              <a:rPr lang="en-US" sz="1800" dirty="0">
                <a:latin typeface="Calibri (Body)"/>
              </a:rPr>
              <a:t>(</a:t>
            </a:r>
            <a:r>
              <a:rPr lang="en-US" sz="1800" i="1" dirty="0">
                <a:latin typeface="Calibri (Body)"/>
              </a:rPr>
              <a:t>n</a:t>
            </a:r>
            <a:r>
              <a:rPr lang="en-US" sz="1800" dirty="0">
                <a:latin typeface="Calibri (Body)"/>
              </a:rPr>
              <a:t>) is true for all integers </a:t>
            </a:r>
            <a:r>
              <a:rPr lang="en-US" sz="1800" i="1" dirty="0">
                <a:latin typeface="Calibri (Body)"/>
              </a:rPr>
              <a:t>n </a:t>
            </a:r>
            <a:r>
              <a:rPr lang="en-US" sz="1800" dirty="0">
                <a:latin typeface="Calibri (Body)"/>
              </a:rPr>
              <a:t>with </a:t>
            </a:r>
            <a:r>
              <a:rPr lang="en-US" sz="1800" i="1" dirty="0">
                <a:latin typeface="Calibri (Body)"/>
              </a:rPr>
              <a:t>n </a:t>
            </a:r>
            <a:r>
              <a:rPr lang="en-US" sz="1800" dirty="0">
                <a:latin typeface="Calibri (Body)"/>
              </a:rPr>
              <a:t>≥ </a:t>
            </a:r>
            <a:r>
              <a:rPr lang="en-US" sz="1800" i="1" dirty="0">
                <a:latin typeface="Calibri (Body)"/>
              </a:rPr>
              <a:t>b</a:t>
            </a:r>
            <a:r>
              <a:rPr lang="en-US" sz="1800" dirty="0">
                <a:latin typeface="Calibri (Body)"/>
              </a:rPr>
              <a:t>.</a:t>
            </a:r>
          </a:p>
        </p:txBody>
      </p:sp>
      <p:sp>
        <p:nvSpPr>
          <p:cNvPr id="5" name="Slide Number Placeholder 5">
            <a:extLst>
              <a:ext uri="{FF2B5EF4-FFF2-40B4-BE49-F238E27FC236}">
                <a16:creationId xmlns:a16="http://schemas.microsoft.com/office/drawing/2014/main" id="{84D0EF79-1023-4ABA-AA9B-E9336E467D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51985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382000" cy="1188720"/>
          </a:xfrm>
        </p:spPr>
        <p:txBody>
          <a:bodyPr anchor="b"/>
          <a:lstStyle/>
          <a:p>
            <a:r>
              <a:rPr lang="en-US" sz="6000" b="1" dirty="0"/>
              <a:t>Strong Induction and Well-Ordering</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5.2</a:t>
            </a:r>
          </a:p>
        </p:txBody>
      </p:sp>
      <p:sp>
        <p:nvSpPr>
          <p:cNvPr id="4" name="Slide Number Placeholder 5">
            <a:extLst>
              <a:ext uri="{FF2B5EF4-FFF2-40B4-BE49-F238E27FC236}">
                <a16:creationId xmlns:a16="http://schemas.microsoft.com/office/drawing/2014/main" id="{4B311543-BC25-4A64-B282-3F6A72AB9EC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220604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p:txBody>
          <a:bodyPr/>
          <a:lstStyle/>
          <a:p>
            <a:pPr>
              <a:spcAft>
                <a:spcPts val="1200"/>
              </a:spcAft>
            </a:pPr>
            <a:r>
              <a:rPr lang="en-US" dirty="0">
                <a:latin typeface="Calibri (Body)"/>
              </a:rPr>
              <a:t>Strong Induction.</a:t>
            </a:r>
          </a:p>
          <a:p>
            <a:pPr>
              <a:spcAft>
                <a:spcPts val="1200"/>
              </a:spcAft>
            </a:pPr>
            <a:r>
              <a:rPr lang="en-US" dirty="0">
                <a:latin typeface="Calibri (Body)"/>
              </a:rPr>
              <a:t>Example Proofs using Strong Induction.</a:t>
            </a:r>
          </a:p>
          <a:p>
            <a:pPr>
              <a:spcAft>
                <a:spcPts val="1200"/>
              </a:spcAft>
            </a:pPr>
            <a:r>
              <a:rPr lang="en-US" dirty="0">
                <a:latin typeface="Calibri (Body)"/>
              </a:rPr>
              <a:t>Using Strong Induction in Computational Geometry (</a:t>
            </a:r>
            <a:r>
              <a:rPr lang="en-US" i="1" dirty="0">
                <a:latin typeface="Calibri (Body)"/>
              </a:rPr>
              <a:t>not yet included in overheads</a:t>
            </a:r>
            <a:r>
              <a:rPr lang="en-US" dirty="0">
                <a:latin typeface="Calibri (Body)"/>
              </a:rPr>
              <a:t>).</a:t>
            </a:r>
          </a:p>
          <a:p>
            <a:pPr>
              <a:spcAft>
                <a:spcPts val="1200"/>
              </a:spcAft>
            </a:pPr>
            <a:r>
              <a:rPr lang="en-US" dirty="0">
                <a:latin typeface="Calibri (Body)"/>
              </a:rPr>
              <a:t>Well-Ordering Property.</a:t>
            </a:r>
          </a:p>
        </p:txBody>
      </p:sp>
      <p:sp>
        <p:nvSpPr>
          <p:cNvPr id="4" name="Slide Number Placeholder 5">
            <a:extLst>
              <a:ext uri="{FF2B5EF4-FFF2-40B4-BE49-F238E27FC236}">
                <a16:creationId xmlns:a16="http://schemas.microsoft.com/office/drawing/2014/main" id="{5D101F13-A031-4C62-B35E-643BF8D0554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018867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a:xfrm>
            <a:off x="457200" y="1295400"/>
            <a:ext cx="8229600" cy="2494800"/>
          </a:xfrm>
        </p:spPr>
        <p:txBody>
          <a:bodyPr/>
          <a:lstStyle/>
          <a:p>
            <a:pPr lvl="0"/>
            <a:r>
              <a:rPr lang="en-US" sz="2600" i="1" dirty="0">
                <a:solidFill>
                  <a:prstClr val="black"/>
                </a:solidFill>
                <a:latin typeface="Calibri (Body)"/>
              </a:rPr>
              <a:t>Strong Induction</a:t>
            </a:r>
            <a:r>
              <a:rPr lang="en-US" sz="2600" dirty="0">
                <a:solidFill>
                  <a:prstClr val="black"/>
                </a:solidFill>
                <a:latin typeface="Calibri (Body)"/>
              </a:rPr>
              <a:t>: To prove that </a:t>
            </a:r>
            <a:r>
              <a:rPr lang="en-US" sz="2600" i="1" dirty="0">
                <a:solidFill>
                  <a:prstClr val="black"/>
                </a:solidFill>
                <a:latin typeface="Calibri (Body)"/>
              </a:rPr>
              <a:t>P</a:t>
            </a:r>
            <a:r>
              <a:rPr lang="en-US" sz="2600" dirty="0">
                <a:solidFill>
                  <a:prstClr val="black"/>
                </a:solidFill>
                <a:latin typeface="Calibri (Body)"/>
              </a:rPr>
              <a:t>(</a:t>
            </a:r>
            <a:r>
              <a:rPr lang="en-US" sz="2600" i="1" dirty="0">
                <a:solidFill>
                  <a:prstClr val="black"/>
                </a:solidFill>
                <a:latin typeface="Calibri (Body)"/>
              </a:rPr>
              <a:t>n</a:t>
            </a:r>
            <a:r>
              <a:rPr lang="en-US" sz="2600" dirty="0">
                <a:solidFill>
                  <a:prstClr val="black"/>
                </a:solidFill>
                <a:latin typeface="Calibri (Body)"/>
              </a:rPr>
              <a:t>) is true for all positive integers </a:t>
            </a:r>
            <a:r>
              <a:rPr lang="en-US" sz="2600" i="1" dirty="0">
                <a:solidFill>
                  <a:prstClr val="black"/>
                </a:solidFill>
                <a:latin typeface="Calibri (Body)"/>
              </a:rPr>
              <a:t>n</a:t>
            </a:r>
            <a:r>
              <a:rPr lang="en-US" sz="2600" dirty="0">
                <a:solidFill>
                  <a:prstClr val="black"/>
                </a:solidFill>
                <a:latin typeface="Calibri (Body)"/>
              </a:rPr>
              <a:t>, where </a:t>
            </a:r>
            <a:r>
              <a:rPr lang="en-US" sz="2600" i="1" dirty="0">
                <a:solidFill>
                  <a:prstClr val="black"/>
                </a:solidFill>
                <a:latin typeface="Calibri (Body)"/>
              </a:rPr>
              <a:t>P</a:t>
            </a:r>
            <a:r>
              <a:rPr lang="en-US" sz="2600" dirty="0">
                <a:solidFill>
                  <a:prstClr val="black"/>
                </a:solidFill>
                <a:latin typeface="Calibri (Body)"/>
              </a:rPr>
              <a:t>(</a:t>
            </a:r>
            <a:r>
              <a:rPr lang="en-US" sz="2600" i="1" dirty="0">
                <a:solidFill>
                  <a:prstClr val="black"/>
                </a:solidFill>
                <a:latin typeface="Calibri (Body)"/>
              </a:rPr>
              <a:t>n</a:t>
            </a:r>
            <a:r>
              <a:rPr lang="en-US" sz="2600" dirty="0">
                <a:solidFill>
                  <a:prstClr val="black"/>
                </a:solidFill>
                <a:latin typeface="Calibri (Body)"/>
              </a:rPr>
              <a:t>) is a propositional function, complete two steps:</a:t>
            </a:r>
          </a:p>
          <a:p>
            <a:pPr marL="347472" lvl="1"/>
            <a:r>
              <a:rPr lang="en-US" sz="2600" i="1" dirty="0">
                <a:solidFill>
                  <a:prstClr val="black"/>
                </a:solidFill>
                <a:latin typeface="Calibri (Body)"/>
              </a:rPr>
              <a:t>Basis Step</a:t>
            </a:r>
            <a:r>
              <a:rPr lang="en-US" sz="2600" dirty="0">
                <a:solidFill>
                  <a:prstClr val="black"/>
                </a:solidFill>
                <a:latin typeface="Calibri (Body)"/>
              </a:rPr>
              <a:t>: Verify that the proposition </a:t>
            </a:r>
            <a:r>
              <a:rPr lang="en-US" sz="2600" i="1" dirty="0">
                <a:solidFill>
                  <a:prstClr val="black"/>
                </a:solidFill>
                <a:latin typeface="Calibri (Body)"/>
              </a:rPr>
              <a:t>P</a:t>
            </a:r>
            <a:r>
              <a:rPr lang="en-US" sz="2600" dirty="0">
                <a:solidFill>
                  <a:prstClr val="black"/>
                </a:solidFill>
                <a:latin typeface="Calibri (Body)"/>
              </a:rPr>
              <a:t>(</a:t>
            </a:r>
            <a:r>
              <a:rPr lang="en-US" sz="2600" dirty="0">
                <a:solidFill>
                  <a:prstClr val="black"/>
                </a:solidFill>
                <a:latin typeface="Calibri (Body)"/>
                <a:ea typeface="Cambria Math" pitchFamily="18" charset="0"/>
              </a:rPr>
              <a:t>1</a:t>
            </a:r>
            <a:r>
              <a:rPr lang="en-US" sz="2600" dirty="0">
                <a:solidFill>
                  <a:prstClr val="black"/>
                </a:solidFill>
                <a:latin typeface="Calibri (Body)"/>
              </a:rPr>
              <a:t>) is true.</a:t>
            </a:r>
          </a:p>
          <a:p>
            <a:pPr marL="347472" lvl="1"/>
            <a:r>
              <a:rPr lang="en-US" sz="2600" i="1" dirty="0">
                <a:solidFill>
                  <a:prstClr val="black"/>
                </a:solidFill>
                <a:latin typeface="Calibri (Body)"/>
              </a:rPr>
              <a:t>Inductive Step</a:t>
            </a:r>
            <a:r>
              <a:rPr lang="en-US" sz="2600" dirty="0">
                <a:solidFill>
                  <a:prstClr val="black"/>
                </a:solidFill>
                <a:latin typeface="Calibri (Body)"/>
              </a:rPr>
              <a:t>: Show the conditional statement</a:t>
            </a:r>
            <a:endParaRPr lang="en-US" dirty="0">
              <a:latin typeface="Calibri (Body)"/>
            </a:endParaRP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82548370"/>
              </p:ext>
            </p:extLst>
          </p:nvPr>
        </p:nvGraphicFramePr>
        <p:xfrm>
          <a:off x="841248" y="3794125"/>
          <a:ext cx="5683250" cy="698500"/>
        </p:xfrm>
        <a:graphic>
          <a:graphicData uri="http://schemas.openxmlformats.org/presentationml/2006/ole">
            <mc:AlternateContent xmlns:mc="http://schemas.openxmlformats.org/markup-compatibility/2006">
              <mc:Choice xmlns:v="urn:schemas-microsoft-com:vml" Requires="v">
                <p:oleObj name="Equation" r:id="rId2" imgW="2273040" imgH="279360" progId="Equation.DSMT4">
                  <p:embed/>
                </p:oleObj>
              </mc:Choice>
              <mc:Fallback>
                <p:oleObj name="Equation" r:id="rId2" imgW="2273040" imgH="279360" progId="Equation.DSMT4">
                  <p:embed/>
                  <p:pic>
                    <p:nvPicPr>
                      <p:cNvPr id="0" name=""/>
                      <p:cNvPicPr/>
                      <p:nvPr/>
                    </p:nvPicPr>
                    <p:blipFill>
                      <a:blip r:embed="rId3"/>
                      <a:stretch>
                        <a:fillRect/>
                      </a:stretch>
                    </p:blipFill>
                    <p:spPr>
                      <a:xfrm>
                        <a:off x="841248" y="3794125"/>
                        <a:ext cx="5683250" cy="698500"/>
                      </a:xfrm>
                      <a:prstGeom prst="rect">
                        <a:avLst/>
                      </a:prstGeom>
                    </p:spPr>
                  </p:pic>
                </p:oleObj>
              </mc:Fallback>
            </mc:AlternateContent>
          </a:graphicData>
        </a:graphic>
      </p:graphicFrame>
      <p:sp>
        <p:nvSpPr>
          <p:cNvPr id="4" name="Content Placeholder 4"/>
          <p:cNvSpPr>
            <a:spLocks noGrp="1"/>
          </p:cNvSpPr>
          <p:nvPr>
            <p:ph idx="13"/>
          </p:nvPr>
        </p:nvSpPr>
        <p:spPr>
          <a:xfrm>
            <a:off x="457200" y="4495800"/>
            <a:ext cx="4937760" cy="457200"/>
          </a:xfrm>
        </p:spPr>
        <p:txBody>
          <a:bodyPr/>
          <a:lstStyle/>
          <a:p>
            <a:pPr marL="347472"/>
            <a:r>
              <a:rPr lang="en-US" sz="2600" dirty="0">
                <a:solidFill>
                  <a:prstClr val="black"/>
                </a:solidFill>
                <a:latin typeface="Calibri (Body)"/>
              </a:rPr>
              <a:t>holds for all positive integers </a:t>
            </a:r>
            <a:r>
              <a:rPr lang="en-US" sz="2600" i="1" dirty="0">
                <a:solidFill>
                  <a:prstClr val="black"/>
                </a:solidFill>
                <a:latin typeface="Calibri (Body)"/>
              </a:rPr>
              <a:t>k</a:t>
            </a:r>
            <a:r>
              <a:rPr lang="en-US" sz="2600" dirty="0">
                <a:solidFill>
                  <a:prstClr val="black"/>
                </a:solidFill>
                <a:latin typeface="Calibri (Body)"/>
              </a:rPr>
              <a:t>.</a:t>
            </a:r>
            <a:endParaRPr lang="en-US" dirty="0">
              <a:latin typeface="Calibri (Body)"/>
            </a:endParaRPr>
          </a:p>
        </p:txBody>
      </p:sp>
      <p:sp>
        <p:nvSpPr>
          <p:cNvPr id="8" name="Content Placeholder 5"/>
          <p:cNvSpPr>
            <a:spLocks noGrp="1"/>
          </p:cNvSpPr>
          <p:nvPr>
            <p:ph idx="14"/>
          </p:nvPr>
        </p:nvSpPr>
        <p:spPr>
          <a:xfrm>
            <a:off x="2331720" y="5303520"/>
            <a:ext cx="4480560" cy="1097280"/>
          </a:xfrm>
          <a:ln w="12700">
            <a:solidFill>
              <a:srgbClr val="1A587B"/>
            </a:solidFill>
          </a:ln>
        </p:spPr>
        <p:txBody>
          <a:bodyPr/>
          <a:lstStyle/>
          <a:p>
            <a:r>
              <a:rPr lang="en-US" sz="2200" dirty="0">
                <a:latin typeface="Calibri (Body)"/>
              </a:rPr>
              <a:t>Strong Induction is sometimes called the </a:t>
            </a:r>
            <a:r>
              <a:rPr lang="en-US" sz="2200" i="1" dirty="0">
                <a:latin typeface="Calibri (Body)"/>
              </a:rPr>
              <a:t>second principle of mathematical induction </a:t>
            </a:r>
            <a:r>
              <a:rPr lang="en-US" sz="2200" dirty="0">
                <a:latin typeface="Calibri (Body)"/>
              </a:rPr>
              <a:t>or </a:t>
            </a:r>
            <a:r>
              <a:rPr lang="en-US" sz="2200" i="1" dirty="0">
                <a:latin typeface="Calibri (Body)"/>
              </a:rPr>
              <a:t>complete induction</a:t>
            </a:r>
            <a:r>
              <a:rPr lang="en-US" sz="2200" dirty="0">
                <a:latin typeface="Calibri (Body)"/>
              </a:rPr>
              <a:t>.</a:t>
            </a:r>
          </a:p>
        </p:txBody>
      </p:sp>
      <p:sp>
        <p:nvSpPr>
          <p:cNvPr id="7" name="Slide Number Placeholder 5">
            <a:extLst>
              <a:ext uri="{FF2B5EF4-FFF2-40B4-BE49-F238E27FC236}">
                <a16:creationId xmlns:a16="http://schemas.microsoft.com/office/drawing/2014/main" id="{1AFD2A2A-1E11-43DD-B9AC-95C46230AED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50976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0"/>
            <a:ext cx="5715000" cy="1188720"/>
          </a:xfrm>
        </p:spPr>
        <p:txBody>
          <a:bodyPr/>
          <a:lstStyle/>
          <a:p>
            <a:r>
              <a:rPr lang="en-US" dirty="0"/>
              <a:t>Strong Induction and the Infinite Ladder</a:t>
            </a:r>
            <a:endParaRPr lang="en-US" sz="1500" dirty="0"/>
          </a:p>
        </p:txBody>
      </p:sp>
      <p:sp>
        <p:nvSpPr>
          <p:cNvPr id="9" name="Content Placeholder 2"/>
          <p:cNvSpPr>
            <a:spLocks noGrp="1"/>
          </p:cNvSpPr>
          <p:nvPr>
            <p:ph idx="1"/>
          </p:nvPr>
        </p:nvSpPr>
        <p:spPr>
          <a:xfrm>
            <a:off x="457200" y="1295400"/>
            <a:ext cx="6324600" cy="5212080"/>
          </a:xfrm>
        </p:spPr>
        <p:txBody>
          <a:bodyPr/>
          <a:lstStyle/>
          <a:p>
            <a:pPr>
              <a:spcBef>
                <a:spcPts val="600"/>
              </a:spcBef>
            </a:pPr>
            <a:r>
              <a:rPr lang="en-US" sz="2000" dirty="0">
                <a:latin typeface="Calibri (Body)"/>
              </a:rPr>
              <a:t>Strong induction tells us that we can reach all rungs if:</a:t>
            </a:r>
          </a:p>
          <a:p>
            <a:pPr marL="342900" indent="-342900">
              <a:spcBef>
                <a:spcPts val="600"/>
              </a:spcBef>
              <a:buFont typeface="+mj-lt"/>
              <a:buAutoNum type="arabicPeriod"/>
            </a:pPr>
            <a:r>
              <a:rPr lang="en-US" sz="2000" dirty="0">
                <a:latin typeface="Calibri (Body)"/>
              </a:rPr>
              <a:t>We can reach the first rung of the ladder.</a:t>
            </a:r>
          </a:p>
          <a:p>
            <a:pPr marL="342900" indent="-342900">
              <a:spcBef>
                <a:spcPts val="600"/>
              </a:spcBef>
              <a:buFont typeface="+mj-lt"/>
              <a:buAutoNum type="arabicPeriod"/>
            </a:pPr>
            <a:r>
              <a:rPr lang="en-US" sz="2000" dirty="0">
                <a:latin typeface="Calibri (Body)"/>
              </a:rPr>
              <a:t>For every integer </a:t>
            </a:r>
            <a:r>
              <a:rPr lang="en-US" sz="2000" i="1" dirty="0">
                <a:latin typeface="Calibri (Body)"/>
              </a:rPr>
              <a:t>k</a:t>
            </a:r>
            <a:r>
              <a:rPr lang="en-US" sz="2000" dirty="0">
                <a:latin typeface="Calibri (Body)"/>
              </a:rPr>
              <a:t>, if we can reach the first </a:t>
            </a:r>
            <a:r>
              <a:rPr lang="en-US" sz="2000" i="1" dirty="0">
                <a:latin typeface="Calibri (Body)"/>
              </a:rPr>
              <a:t>k</a:t>
            </a:r>
            <a:r>
              <a:rPr lang="en-US" sz="2000" dirty="0">
                <a:latin typeface="Calibri (Body)"/>
              </a:rPr>
              <a:t> rungs, then we can reach the (</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a:t>
            </a:r>
            <a:r>
              <a:rPr lang="en-US" sz="2000" dirty="0" err="1">
                <a:latin typeface="Calibri (Body)"/>
              </a:rPr>
              <a:t>st</a:t>
            </a:r>
            <a:r>
              <a:rPr lang="en-US" sz="2000" dirty="0">
                <a:latin typeface="Calibri (Body)"/>
              </a:rPr>
              <a:t> rung. </a:t>
            </a:r>
          </a:p>
          <a:p>
            <a:pPr>
              <a:spcBef>
                <a:spcPts val="600"/>
              </a:spcBef>
            </a:pPr>
            <a:r>
              <a:rPr lang="en-US" sz="2000" dirty="0">
                <a:latin typeface="Calibri (Body)"/>
              </a:rPr>
              <a:t>To conclude that we can reach every rung by strong induction:</a:t>
            </a:r>
          </a:p>
          <a:p>
            <a:pPr marL="347472" indent="-347472">
              <a:spcBef>
                <a:spcPts val="600"/>
              </a:spcBef>
              <a:buFont typeface="Arial" pitchFamily="34" charset="0"/>
              <a:buChar char="•"/>
            </a:pPr>
            <a:r>
              <a:rPr lang="en-US" sz="2000" dirty="0">
                <a:latin typeface="Calibri (Body)"/>
              </a:rPr>
              <a:t>BASIS STEP: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holds</a:t>
            </a:r>
          </a:p>
          <a:p>
            <a:pPr marL="347472" indent="-347472">
              <a:spcBef>
                <a:spcPts val="600"/>
              </a:spcBef>
              <a:buFont typeface="Arial" pitchFamily="34" charset="0"/>
              <a:buChar char="•"/>
            </a:pPr>
            <a:r>
              <a:rPr lang="en-US" sz="2000" dirty="0">
                <a:latin typeface="Calibri (Body)"/>
              </a:rPr>
              <a:t>INDUCTIVE STEP:  Assume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a:t>
            </a:r>
            <a:r>
              <a:rPr lang="en-US" sz="2000" i="1" dirty="0">
                <a:latin typeface="Calibri (Body)"/>
              </a:rPr>
              <a:t> </a:t>
            </a:r>
            <a:r>
              <a:rPr lang="en-US" sz="2000" dirty="0">
                <a:latin typeface="Calibri (Body)"/>
                <a:ea typeface="Cambria Math"/>
              </a:rPr>
              <a:t>∧</a:t>
            </a:r>
            <a:r>
              <a:rPr lang="en-US" sz="2000" dirty="0">
                <a:latin typeface="Calibri (Body)"/>
              </a:rPr>
              <a:t> </a:t>
            </a:r>
            <a:r>
              <a:rPr lang="en-US" sz="2000" i="1" dirty="0">
                <a:latin typeface="Calibri (Body)"/>
              </a:rPr>
              <a:t>P</a:t>
            </a:r>
            <a:r>
              <a:rPr lang="en-US" sz="2000" dirty="0">
                <a:latin typeface="Calibri (Body)"/>
              </a:rPr>
              <a:t>(</a:t>
            </a:r>
            <a:r>
              <a:rPr lang="en-US" sz="2000" dirty="0">
                <a:latin typeface="Calibri (Body)"/>
                <a:ea typeface="Cambria Math" pitchFamily="18" charset="0"/>
              </a:rPr>
              <a:t>2</a:t>
            </a:r>
            <a:r>
              <a:rPr lang="en-US" sz="2000" dirty="0">
                <a:latin typeface="Calibri (Body)"/>
              </a:rPr>
              <a:t>)</a:t>
            </a:r>
            <a:r>
              <a:rPr lang="en-US" sz="2000" i="1" dirty="0">
                <a:latin typeface="Calibri (Body)"/>
              </a:rPr>
              <a:t> </a:t>
            </a:r>
            <a:r>
              <a:rPr lang="en-US" sz="2000" dirty="0">
                <a:ea typeface="Cambria Math"/>
              </a:rPr>
              <a:t>∧</a:t>
            </a:r>
            <a:r>
              <a:rPr lang="en-US" sz="100" dirty="0">
                <a:ea typeface="Cambria Math"/>
              </a:rPr>
              <a:t> </a:t>
            </a:r>
            <a:r>
              <a:rPr lang="en-US" sz="2000" dirty="0">
                <a:ea typeface="Cambria Math"/>
              </a:rPr>
              <a:t>∙</a:t>
            </a:r>
            <a:r>
              <a:rPr lang="en-US" sz="100" dirty="0">
                <a:ea typeface="Cambria Math"/>
              </a:rPr>
              <a:t> </a:t>
            </a:r>
            <a:r>
              <a:rPr lang="en-US" sz="2000" dirty="0">
                <a:ea typeface="Cambria Math"/>
              </a:rPr>
              <a:t>∙</a:t>
            </a:r>
            <a:r>
              <a:rPr lang="en-US" sz="100" dirty="0">
                <a:ea typeface="Cambria Math"/>
              </a:rPr>
              <a:t> </a:t>
            </a:r>
            <a:r>
              <a:rPr lang="en-US" sz="2000" dirty="0">
                <a:ea typeface="Cambria Math"/>
              </a:rPr>
              <a:t>∙</a:t>
            </a:r>
            <a:r>
              <a:rPr lang="en-US" sz="2000" dirty="0"/>
              <a:t> </a:t>
            </a:r>
            <a:r>
              <a:rPr lang="en-US" sz="2000" dirty="0">
                <a:ea typeface="Cambria Math"/>
              </a:rPr>
              <a:t>∧</a:t>
            </a:r>
            <a:r>
              <a:rPr lang="en-US" sz="2000" i="1" dirty="0"/>
              <a:t>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br>
              <a:rPr lang="en-US" sz="2000" dirty="0">
                <a:latin typeface="Calibri (Body)"/>
              </a:rPr>
            </a:br>
            <a:r>
              <a:rPr lang="en-US" sz="2000" dirty="0">
                <a:latin typeface="Calibri (Body)"/>
                <a:ea typeface="Cambria Math"/>
              </a:rPr>
              <a:t>holds for an arbitrary integer </a:t>
            </a:r>
            <a:r>
              <a:rPr lang="en-US" sz="2000" i="1" dirty="0">
                <a:latin typeface="Calibri (Body)"/>
                <a:ea typeface="Cambria Math"/>
              </a:rPr>
              <a:t>k</a:t>
            </a:r>
            <a:r>
              <a:rPr lang="en-US" sz="2000" dirty="0">
                <a:latin typeface="Calibri (Body)"/>
                <a:ea typeface="Cambria Math"/>
              </a:rPr>
              <a:t>, and show that</a:t>
            </a:r>
            <a:br>
              <a:rPr lang="en-US" sz="2000" dirty="0">
                <a:latin typeface="Calibri (Body)"/>
                <a:ea typeface="Cambria Math"/>
              </a:rPr>
            </a:br>
            <a:r>
              <a:rPr lang="en-US" sz="2000" i="1" dirty="0">
                <a:latin typeface="Calibri (Body)"/>
              </a:rPr>
              <a:t>P</a:t>
            </a:r>
            <a:r>
              <a:rPr lang="en-US" sz="2000" dirty="0">
                <a:latin typeface="Calibri (Body)"/>
              </a:rPr>
              <a:t>(</a:t>
            </a:r>
            <a:r>
              <a:rPr lang="en-US" sz="2000" i="1" dirty="0">
                <a:latin typeface="Calibri (Body)"/>
              </a:rPr>
              <a:t>k </a:t>
            </a:r>
            <a:r>
              <a:rPr lang="en-US" sz="2000" dirty="0">
                <a:latin typeface="Calibri (Body)"/>
              </a:rPr>
              <a:t>+</a:t>
            </a:r>
            <a:r>
              <a:rPr lang="en-US" sz="2000" i="1" dirty="0">
                <a:latin typeface="Calibri (Body)"/>
              </a:rPr>
              <a:t> </a:t>
            </a:r>
            <a:r>
              <a:rPr lang="en-US" sz="2000" dirty="0">
                <a:latin typeface="Calibri (Body)"/>
                <a:ea typeface="Cambria Math" pitchFamily="18" charset="0"/>
              </a:rPr>
              <a:t>1</a:t>
            </a:r>
            <a:r>
              <a:rPr lang="en-US" sz="2000" dirty="0">
                <a:latin typeface="Calibri (Body)"/>
              </a:rPr>
              <a:t>)</a:t>
            </a:r>
            <a:r>
              <a:rPr lang="en-US" sz="2000" i="1" dirty="0">
                <a:latin typeface="Calibri (Body)"/>
              </a:rPr>
              <a:t> </a:t>
            </a:r>
            <a:r>
              <a:rPr lang="en-US" sz="2000" dirty="0">
                <a:latin typeface="Calibri (Body)"/>
              </a:rPr>
              <a:t>must also hold</a:t>
            </a:r>
            <a:r>
              <a:rPr lang="en-US" sz="2000" i="1" dirty="0">
                <a:latin typeface="Calibri (Body)"/>
              </a:rPr>
              <a:t>.</a:t>
            </a:r>
          </a:p>
          <a:p>
            <a:pPr>
              <a:spcBef>
                <a:spcPts val="600"/>
              </a:spcBef>
            </a:pPr>
            <a:r>
              <a:rPr lang="en-US" sz="2000" dirty="0">
                <a:latin typeface="Calibri (Body)"/>
              </a:rPr>
              <a:t>We will have then shown by strong induction that for</a:t>
            </a:r>
            <a:br>
              <a:rPr lang="en-US" sz="2000" dirty="0">
                <a:latin typeface="Calibri (Body)"/>
              </a:rPr>
            </a:br>
            <a:r>
              <a:rPr lang="en-US" sz="2000" dirty="0">
                <a:latin typeface="Calibri (Body)"/>
              </a:rPr>
              <a:t>every positive integer </a:t>
            </a:r>
            <a:r>
              <a:rPr lang="en-US" sz="2000" i="1" dirty="0">
                <a:latin typeface="Calibri (Body)"/>
              </a:rPr>
              <a:t>n</a:t>
            </a:r>
            <a:r>
              <a:rPr lang="en-US" sz="2000" dirty="0">
                <a:latin typeface="Calibri (Body)"/>
              </a:rPr>
              <a: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holds, i.e., we can</a:t>
            </a:r>
            <a:br>
              <a:rPr lang="en-US" sz="2000" dirty="0">
                <a:latin typeface="Calibri (Body)"/>
              </a:rPr>
            </a:br>
            <a:r>
              <a:rPr lang="en-US" sz="2000" dirty="0">
                <a:latin typeface="Calibri (Body)"/>
              </a:rPr>
              <a:t>reach the </a:t>
            </a:r>
            <a:r>
              <a:rPr lang="en-US" sz="2000" i="1" dirty="0">
                <a:latin typeface="Calibri (Body)"/>
              </a:rPr>
              <a:t>n</a:t>
            </a:r>
            <a:r>
              <a:rPr lang="en-US" sz="2000" dirty="0">
                <a:latin typeface="Calibri (Body)"/>
              </a:rPr>
              <a:t>th rung of the ladder.</a:t>
            </a:r>
          </a:p>
        </p:txBody>
      </p:sp>
      <p:pic>
        <p:nvPicPr>
          <p:cNvPr id="21" name="Picture 3" descr="Ladder with steps 1, 2, 3, 4, k, and k plus 1 and person climbing. It reads: &quot;We can reach step 1. We can reach step k plus 1 if we can reach step k.&quot;"/>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6324600" y="1447800"/>
            <a:ext cx="2704739" cy="4846320"/>
          </a:xfrm>
          <a:prstGeom prst="rect">
            <a:avLst/>
          </a:prstGeom>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5F07ADDA-8C08-4E31-AC5D-4D8298AFAF7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74942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US" sz="2400" b="1" dirty="0">
                <a:latin typeface="Calibri (Body)"/>
              </a:rPr>
              <a:t>Example</a:t>
            </a:r>
            <a:r>
              <a:rPr lang="en-US" sz="2400" dirty="0">
                <a:latin typeface="Calibri (Body)"/>
              </a:rPr>
              <a:t>: Suppose we can reach the first and second rungs of an infinite ladder, and we know that if we can reach a rung, then we can reach two rungs higher. Prove that we can reach every rung. (Try this with mathematical induction.)</a:t>
            </a:r>
          </a:p>
          <a:p>
            <a:r>
              <a:rPr lang="en-US" sz="2400" b="1" dirty="0">
                <a:latin typeface="Calibri (Body)"/>
              </a:rPr>
              <a:t>Solution</a:t>
            </a:r>
            <a:r>
              <a:rPr lang="en-US" sz="2400" dirty="0">
                <a:latin typeface="Calibri (Body)"/>
              </a:rPr>
              <a:t>: Prove the result using strong induction.</a:t>
            </a:r>
          </a:p>
          <a:p>
            <a:pPr marL="347472" lvl="1"/>
            <a:r>
              <a:rPr lang="en-US" sz="2400" dirty="0">
                <a:latin typeface="Calibri (Body)"/>
              </a:rPr>
              <a:t>BASIS STEP: We can reach the first step.</a:t>
            </a:r>
          </a:p>
          <a:p>
            <a:pPr marL="347472" lvl="1"/>
            <a:r>
              <a:rPr lang="en-US" sz="2400" dirty="0">
                <a:latin typeface="Calibri (Body)"/>
              </a:rPr>
              <a:t>INDUCTIVE STEP:  The inductive hypothesis is that we can reach the first </a:t>
            </a:r>
            <a:r>
              <a:rPr lang="en-US" sz="2400" i="1" dirty="0">
                <a:latin typeface="Calibri (Body)"/>
              </a:rPr>
              <a:t>k</a:t>
            </a:r>
            <a:r>
              <a:rPr lang="en-US" sz="2400" dirty="0">
                <a:latin typeface="Calibri (Body)"/>
              </a:rPr>
              <a:t> rungs, for any </a:t>
            </a:r>
            <a:r>
              <a:rPr lang="en-US" sz="2400" i="1" dirty="0">
                <a:latin typeface="Calibri (Body)"/>
              </a:rPr>
              <a:t>k</a:t>
            </a:r>
            <a:r>
              <a:rPr lang="en-US" sz="2400" dirty="0">
                <a:latin typeface="Calibri (Body)"/>
              </a:rPr>
              <a:t> </a:t>
            </a:r>
            <a:r>
              <a:rPr lang="en-US" sz="2400" dirty="0">
                <a:latin typeface="Calibri (Body)"/>
                <a:ea typeface="Cambria Math"/>
              </a:rPr>
              <a:t>≥ 2. We can reach the</a:t>
            </a:r>
            <a:br>
              <a:rPr lang="en-US" sz="2400" dirty="0">
                <a:latin typeface="Calibri (Body)"/>
                <a:ea typeface="Cambria Math"/>
              </a:rPr>
            </a:br>
            <a:r>
              <a:rPr lang="en-US" sz="2400" dirty="0">
                <a:latin typeface="Calibri (Body)"/>
                <a:ea typeface="Cambria Math"/>
              </a:rPr>
              <a:t>(</a:t>
            </a:r>
            <a:r>
              <a:rPr lang="en-US" sz="2400" i="1" dirty="0">
                <a:latin typeface="Calibri (Body)"/>
                <a:ea typeface="Cambria Math"/>
              </a:rPr>
              <a:t>k</a:t>
            </a:r>
            <a:r>
              <a:rPr lang="en-US" sz="2400" dirty="0">
                <a:latin typeface="Calibri (Body)"/>
                <a:ea typeface="Cambria Math"/>
              </a:rPr>
              <a:t> + 1)</a:t>
            </a:r>
            <a:r>
              <a:rPr lang="en-US" sz="2400" dirty="0" err="1">
                <a:latin typeface="Calibri (Body)"/>
                <a:ea typeface="Cambria Math"/>
              </a:rPr>
              <a:t>st</a:t>
            </a:r>
            <a:r>
              <a:rPr lang="en-US" sz="2400" dirty="0">
                <a:latin typeface="Calibri (Body)"/>
                <a:ea typeface="Cambria Math"/>
              </a:rPr>
              <a:t> rung since we can reach the (</a:t>
            </a:r>
            <a:r>
              <a:rPr lang="en-US" sz="2400" i="1" dirty="0">
                <a:latin typeface="Calibri (Body)"/>
                <a:ea typeface="Cambria Math"/>
              </a:rPr>
              <a:t>k</a:t>
            </a:r>
            <a:r>
              <a:rPr lang="en-US" sz="2400" dirty="0">
                <a:latin typeface="Calibri (Body)"/>
                <a:ea typeface="Cambria Math"/>
              </a:rPr>
              <a:t> − 1)</a:t>
            </a:r>
            <a:r>
              <a:rPr lang="en-US" sz="2400" dirty="0" err="1">
                <a:latin typeface="Calibri (Body)"/>
                <a:ea typeface="Cambria Math"/>
              </a:rPr>
              <a:t>st</a:t>
            </a:r>
            <a:r>
              <a:rPr lang="en-US" sz="2400" dirty="0">
                <a:latin typeface="Calibri (Body)"/>
                <a:ea typeface="Cambria Math"/>
              </a:rPr>
              <a:t> rung by the inductive hypothesis.</a:t>
            </a:r>
          </a:p>
          <a:p>
            <a:pPr marL="347472" lvl="1"/>
            <a:r>
              <a:rPr lang="en-US" sz="2400" dirty="0">
                <a:latin typeface="Calibri (Body)"/>
                <a:ea typeface="Cambria Math"/>
              </a:rPr>
              <a:t>Hence, we can reach all rungs of the ladder.</a:t>
            </a:r>
            <a:endParaRPr lang="en-US" sz="2400" i="1" dirty="0">
              <a:latin typeface="Calibri (Body)"/>
            </a:endParaRPr>
          </a:p>
        </p:txBody>
      </p:sp>
      <p:sp>
        <p:nvSpPr>
          <p:cNvPr id="4" name="Slide Number Placeholder 5">
            <a:extLst>
              <a:ext uri="{FF2B5EF4-FFF2-40B4-BE49-F238E27FC236}">
                <a16:creationId xmlns:a16="http://schemas.microsoft.com/office/drawing/2014/main" id="{DA1F8316-DFD9-406F-A350-0E6675234F6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67083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Form of Induction Should Be Used?</a:t>
            </a:r>
          </a:p>
        </p:txBody>
      </p:sp>
      <p:sp>
        <p:nvSpPr>
          <p:cNvPr id="3" name="Content Placeholder 2"/>
          <p:cNvSpPr>
            <a:spLocks noGrp="1"/>
          </p:cNvSpPr>
          <p:nvPr>
            <p:ph idx="1"/>
          </p:nvPr>
        </p:nvSpPr>
        <p:spPr>
          <a:xfrm>
            <a:off x="457200" y="1295400"/>
            <a:ext cx="8321040" cy="5257800"/>
          </a:xfrm>
        </p:spPr>
        <p:txBody>
          <a:bodyPr/>
          <a:lstStyle/>
          <a:p>
            <a:r>
              <a:rPr lang="en-US" sz="2800" dirty="0">
                <a:latin typeface="Calibri (Body)"/>
              </a:rPr>
              <a:t>We can always use strong induction instead of  mathematical induction. But there is no reason to use it if it is simpler to use mathematical induction. (</a:t>
            </a:r>
            <a:r>
              <a:rPr lang="en-US" sz="2800" i="1" dirty="0">
                <a:latin typeface="Calibri (Body)"/>
              </a:rPr>
              <a:t>See page </a:t>
            </a:r>
            <a:r>
              <a:rPr lang="en-US" sz="2800" dirty="0">
                <a:latin typeface="Calibri (Body)"/>
                <a:ea typeface="Cambria Math" pitchFamily="18" charset="0"/>
              </a:rPr>
              <a:t>335</a:t>
            </a:r>
            <a:r>
              <a:rPr lang="en-US" sz="2800" dirty="0">
                <a:latin typeface="Calibri (Body)"/>
              </a:rPr>
              <a:t> </a:t>
            </a:r>
            <a:r>
              <a:rPr lang="en-US" sz="2800" i="1" dirty="0">
                <a:latin typeface="Calibri (Body)"/>
              </a:rPr>
              <a:t>of text</a:t>
            </a:r>
            <a:r>
              <a:rPr lang="en-US" sz="2800" dirty="0">
                <a:latin typeface="Calibri (Body)"/>
              </a:rPr>
              <a:t>.)</a:t>
            </a:r>
          </a:p>
          <a:p>
            <a:r>
              <a:rPr lang="en-US" sz="2800" dirty="0">
                <a:latin typeface="Calibri (Body)"/>
              </a:rPr>
              <a:t>In fact, the principles of mathematical induction, strong induction, and the well-ordering property are all equivalent. (</a:t>
            </a:r>
            <a:r>
              <a:rPr lang="en-US" sz="2800" i="1" dirty="0">
                <a:latin typeface="Calibri (Body)"/>
              </a:rPr>
              <a:t>Exercises </a:t>
            </a:r>
            <a:r>
              <a:rPr lang="en-US" sz="2800" dirty="0">
                <a:latin typeface="Calibri (Body)"/>
                <a:ea typeface="Cambria Math" pitchFamily="18" charset="0"/>
              </a:rPr>
              <a:t>41</a:t>
            </a:r>
            <a:r>
              <a:rPr lang="en-US" sz="2800" dirty="0">
                <a:latin typeface="Calibri (Body)"/>
              </a:rPr>
              <a:t>-</a:t>
            </a:r>
            <a:r>
              <a:rPr lang="en-US" sz="2800" dirty="0">
                <a:latin typeface="Calibri (Body)"/>
                <a:ea typeface="Cambria Math" pitchFamily="18" charset="0"/>
              </a:rPr>
              <a:t>43</a:t>
            </a:r>
            <a:r>
              <a:rPr lang="en-US" sz="2800" dirty="0">
                <a:latin typeface="Calibri (Body)"/>
              </a:rPr>
              <a:t>)</a:t>
            </a:r>
          </a:p>
          <a:p>
            <a:r>
              <a:rPr lang="en-US" sz="2800" dirty="0">
                <a:latin typeface="Calibri (Body)"/>
              </a:rPr>
              <a:t>Sometimes it is clear how to proceed using one of the three methods, but not the other two.</a:t>
            </a:r>
          </a:p>
        </p:txBody>
      </p:sp>
      <p:sp>
        <p:nvSpPr>
          <p:cNvPr id="4" name="Slide Number Placeholder 5">
            <a:extLst>
              <a:ext uri="{FF2B5EF4-FFF2-40B4-BE49-F238E27FC236}">
                <a16:creationId xmlns:a16="http://schemas.microsoft.com/office/drawing/2014/main" id="{AC0434AD-7207-4144-BACE-2B8F0352F98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132454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9419-E33F-4446-A4A5-B291CB769081}"/>
              </a:ext>
            </a:extLst>
          </p:cNvPr>
          <p:cNvSpPr>
            <a:spLocks noGrp="1"/>
          </p:cNvSpPr>
          <p:nvPr>
            <p:ph type="title"/>
          </p:nvPr>
        </p:nvSpPr>
        <p:spPr/>
        <p:txBody>
          <a:bodyPr/>
          <a:lstStyle/>
          <a:p>
            <a:r>
              <a:rPr lang="en-US" dirty="0"/>
              <a:t>Completion of the proof of the Fundamental Theorem of Arithmetic</a:t>
            </a:r>
          </a:p>
        </p:txBody>
      </p:sp>
      <p:sp>
        <p:nvSpPr>
          <p:cNvPr id="3" name="Content Placeholder 2">
            <a:extLst>
              <a:ext uri="{FF2B5EF4-FFF2-40B4-BE49-F238E27FC236}">
                <a16:creationId xmlns:a16="http://schemas.microsoft.com/office/drawing/2014/main" id="{EE0EB500-8330-483D-8416-992CE67DBFF3}"/>
              </a:ext>
            </a:extLst>
          </p:cNvPr>
          <p:cNvSpPr>
            <a:spLocks noGrp="1"/>
          </p:cNvSpPr>
          <p:nvPr>
            <p:ph idx="1"/>
          </p:nvPr>
        </p:nvSpPr>
        <p:spPr>
          <a:xfrm>
            <a:off x="457200" y="1295400"/>
            <a:ext cx="8183880" cy="3536604"/>
          </a:xfrm>
        </p:spPr>
        <p:txBody>
          <a:bodyPr/>
          <a:lstStyle/>
          <a:p>
            <a:pPr marL="0" marR="0" lvl="0" indent="0" algn="l" defTabSz="4572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if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an integer greater than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be written as the product of primes.</a:t>
            </a:r>
          </a:p>
          <a:p>
            <a:pPr marL="0" marR="0" lvl="0" indent="0" algn="l" defTabSz="4572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be written as a product of primes.</a:t>
            </a:r>
          </a:p>
          <a:p>
            <a:pPr marL="0" marR="0" lvl="1" indent="0" algn="l" defTabSz="457200" rtl="0" eaLnBrk="1" fontAlgn="auto" latinLnBrk="0" hangingPunct="1">
              <a:lnSpc>
                <a:spcPct val="100000"/>
              </a:lnSpc>
              <a:spcBef>
                <a:spcPts val="600"/>
              </a:spcBef>
              <a:spcAft>
                <a:spcPts val="300"/>
              </a:spcAft>
              <a:buClr>
                <a:srgbClr val="04617B"/>
              </a:buClr>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itself is prime.</a:t>
            </a:r>
          </a:p>
          <a:p>
            <a:pPr marL="0" marR="0" lvl="1" indent="0" algn="l" defTabSz="457200" rtl="0" eaLnBrk="1" fontAlgn="auto" latinLnBrk="0" hangingPunct="1">
              <a:lnSpc>
                <a:spcPct val="100000"/>
              </a:lnSpc>
              <a:spcBef>
                <a:spcPts val="600"/>
              </a:spcBef>
              <a:spcAft>
                <a:spcPts val="300"/>
              </a:spcAft>
              <a:buClr>
                <a:srgbClr val="04617B"/>
              </a:buClr>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The inductive hypothesis is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all integers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show that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must be true under this assumption, two cases need to be considered:</a:t>
            </a:r>
          </a:p>
          <a:p>
            <a:pPr marL="347472" marR="0" lvl="2" indent="-347472" algn="l" defTabSz="457200" rtl="0" eaLnBrk="1" fontAlgn="auto" latinLnBrk="0" hangingPunct="1">
              <a:lnSpc>
                <a:spcPct val="100000"/>
              </a:lnSpc>
              <a:spcBef>
                <a:spcPts val="600"/>
              </a:spcBef>
              <a:spcAft>
                <a:spcPts val="3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is prime, then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a:t>
            </a:r>
          </a:p>
          <a:p>
            <a:pPr marL="347472" marR="0" lvl="2" indent="-347472" algn="l" defTabSz="457200" rtl="0" eaLnBrk="1" fontAlgn="auto" latinLnBrk="0" hangingPunct="1">
              <a:lnSpc>
                <a:spcPct val="100000"/>
              </a:lnSpc>
              <a:spcBef>
                <a:spcPts val="600"/>
              </a:spcBef>
              <a:spcAft>
                <a:spcPts val="3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Otherwise,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is composite and can be written as the product of two positive integers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with</a:t>
            </a:r>
            <a:endPar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90C78B32-1509-413F-AFB7-5EA99E79B1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5284774"/>
              </p:ext>
            </p:extLst>
          </p:nvPr>
        </p:nvGraphicFramePr>
        <p:xfrm>
          <a:off x="2880360" y="4480560"/>
          <a:ext cx="1528355" cy="274320"/>
        </p:xfrm>
        <a:graphic>
          <a:graphicData uri="http://schemas.openxmlformats.org/presentationml/2006/ole">
            <mc:AlternateContent xmlns:mc="http://schemas.openxmlformats.org/markup-compatibility/2006">
              <mc:Choice xmlns:v="urn:schemas-microsoft-com:vml" Requires="v">
                <p:oleObj name="Equation" r:id="rId2" imgW="990360" imgH="177480" progId="Equation.DSMT4">
                  <p:embed/>
                </p:oleObj>
              </mc:Choice>
              <mc:Fallback>
                <p:oleObj name="Equation" r:id="rId2" imgW="990360" imgH="177480" progId="Equation.DSMT4">
                  <p:embed/>
                  <p:pic>
                    <p:nvPicPr>
                      <p:cNvPr id="0" name=""/>
                      <p:cNvPicPr/>
                      <p:nvPr/>
                    </p:nvPicPr>
                    <p:blipFill>
                      <a:blip r:embed="rId3"/>
                      <a:stretch>
                        <a:fillRect/>
                      </a:stretch>
                    </p:blipFill>
                    <p:spPr>
                      <a:xfrm>
                        <a:off x="2880360" y="4480560"/>
                        <a:ext cx="1528355" cy="27432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AEF6737-FA60-403B-939F-9DD829E73B88}"/>
              </a:ext>
            </a:extLst>
          </p:cNvPr>
          <p:cNvSpPr>
            <a:spLocks noGrp="1"/>
          </p:cNvSpPr>
          <p:nvPr>
            <p:ph idx="10"/>
          </p:nvPr>
        </p:nvSpPr>
        <p:spPr>
          <a:xfrm>
            <a:off x="4370832" y="4451004"/>
            <a:ext cx="4191000"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 the inductive hypothesis a and b can be</a:t>
            </a:r>
            <a:endParaRPr lang="en-US" dirty="0"/>
          </a:p>
        </p:txBody>
      </p:sp>
      <p:sp>
        <p:nvSpPr>
          <p:cNvPr id="5" name="Content Placeholder 4">
            <a:extLst>
              <a:ext uri="{FF2B5EF4-FFF2-40B4-BE49-F238E27FC236}">
                <a16:creationId xmlns:a16="http://schemas.microsoft.com/office/drawing/2014/main" id="{B6A59396-4615-4664-AF36-97D06862278A}"/>
              </a:ext>
            </a:extLst>
          </p:cNvPr>
          <p:cNvSpPr>
            <a:spLocks noGrp="1"/>
          </p:cNvSpPr>
          <p:nvPr>
            <p:ph idx="11"/>
          </p:nvPr>
        </p:nvSpPr>
        <p:spPr>
          <a:xfrm>
            <a:off x="457200" y="4718304"/>
            <a:ext cx="8077200" cy="1798320"/>
          </a:xfrm>
        </p:spPr>
        <p:txBody>
          <a:bodyPr/>
          <a:lstStyle/>
          <a:p>
            <a:pPr marL="347472" marR="0" lvl="2" indent="0" algn="l" defTabSz="457200" rtl="0" eaLnBrk="1" fontAlgn="auto" latinLnBrk="0" hangingPunct="1">
              <a:lnSpc>
                <a:spcPct val="100000"/>
              </a:lnSpc>
              <a:spcBef>
                <a:spcPts val="600"/>
              </a:spcBef>
              <a:spcAft>
                <a:spcPts val="300"/>
              </a:spcAft>
              <a:buClr>
                <a:srgbClr val="B60000"/>
              </a:buClr>
              <a:buSzTx/>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written as the product of primes and therefore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can also be written as the product of those primes.</a:t>
            </a:r>
            <a:endPar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it has been shown that every integer greater than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be written as the product of primes.</a:t>
            </a:r>
          </a:p>
          <a:p>
            <a:pPr marL="347472" marR="0" lvl="0" indent="0" algn="l" defTabSz="4572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uniqueness proved in Section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4.3</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7" name="Slide Number Placeholder 5">
            <a:extLst>
              <a:ext uri="{FF2B5EF4-FFF2-40B4-BE49-F238E27FC236}">
                <a16:creationId xmlns:a16="http://schemas.microsoft.com/office/drawing/2014/main" id="{BCD67D8B-7E44-49D0-A384-A22016D3B3E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911226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r>
              <a:rPr lang="en-US" sz="1500" dirty="0"/>
              <a:t> 2</a:t>
            </a:r>
          </a:p>
        </p:txBody>
      </p:sp>
      <p:sp>
        <p:nvSpPr>
          <p:cNvPr id="3" name="Content Placeholder 2"/>
          <p:cNvSpPr>
            <a:spLocks noGrp="1"/>
          </p:cNvSpPr>
          <p:nvPr>
            <p:ph idx="1"/>
          </p:nvPr>
        </p:nvSpPr>
        <p:spPr>
          <a:xfrm>
            <a:off x="457200" y="1295400"/>
            <a:ext cx="7924800" cy="5257800"/>
          </a:xfrm>
        </p:spPr>
        <p:txBody>
          <a:bodyPr/>
          <a:lstStyle/>
          <a:p>
            <a:pPr>
              <a:spcBef>
                <a:spcPts val="200"/>
              </a:spcBef>
            </a:pPr>
            <a:r>
              <a:rPr lang="en-US" sz="2000" b="1" dirty="0">
                <a:latin typeface="Calibri (Body)"/>
              </a:rPr>
              <a:t>Example</a:t>
            </a:r>
            <a:r>
              <a:rPr lang="en-US" sz="2000" dirty="0">
                <a:latin typeface="Calibri (Body)"/>
              </a:rPr>
              <a:t>: Prove that every amount of postage of </a:t>
            </a:r>
            <a:r>
              <a:rPr lang="en-US" sz="2000" dirty="0">
                <a:latin typeface="Calibri (Body)"/>
                <a:ea typeface="Cambria Math" pitchFamily="18" charset="0"/>
              </a:rPr>
              <a:t>12</a:t>
            </a:r>
            <a:r>
              <a:rPr lang="en-US" sz="2000" dirty="0">
                <a:latin typeface="Calibri (Body)"/>
              </a:rPr>
              <a:t> cents or more can be formed using just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a:spcBef>
                <a:spcPts val="200"/>
              </a:spcBef>
            </a:pPr>
            <a:r>
              <a:rPr lang="en-US" sz="2000" b="1" dirty="0">
                <a:latin typeface="Calibri (Body)"/>
              </a:rPr>
              <a:t>Solution</a:t>
            </a:r>
            <a:r>
              <a:rPr lang="en-US" sz="2000" dirty="0">
                <a:latin typeface="Calibri (Body)"/>
              </a:rPr>
              <a:t>: Let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be the proposition that postage of </a:t>
            </a:r>
            <a:r>
              <a:rPr lang="en-US" sz="2000" i="1" dirty="0">
                <a:latin typeface="Calibri (Body)"/>
              </a:rPr>
              <a:t>n</a:t>
            </a:r>
            <a:r>
              <a:rPr lang="en-US" sz="2000" dirty="0">
                <a:latin typeface="Calibri (Body)"/>
              </a:rPr>
              <a:t> cents can be formed using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marL="0" lvl="1" indent="0">
              <a:spcBef>
                <a:spcPts val="200"/>
              </a:spcBef>
              <a:buNone/>
            </a:pPr>
            <a:r>
              <a:rPr lang="en-US" sz="2000" dirty="0">
                <a:latin typeface="Calibri (Body)"/>
              </a:rPr>
              <a:t>BASIS STEP: </a:t>
            </a:r>
            <a:r>
              <a:rPr lang="en-US" sz="2000" i="1" dirty="0">
                <a:latin typeface="Calibri (Body)"/>
              </a:rPr>
              <a:t>P</a:t>
            </a:r>
            <a:r>
              <a:rPr lang="en-US" sz="2000" dirty="0">
                <a:latin typeface="Calibri (Body)"/>
              </a:rPr>
              <a:t>(</a:t>
            </a:r>
            <a:r>
              <a:rPr lang="en-US" sz="2000" dirty="0">
                <a:latin typeface="Calibri (Body)"/>
                <a:ea typeface="Cambria Math" pitchFamily="18" charset="0"/>
              </a:rPr>
              <a:t>12</a:t>
            </a:r>
            <a:r>
              <a:rPr lang="en-US" sz="2000" dirty="0">
                <a:latin typeface="Calibri (Body)"/>
              </a:rPr>
              <a:t>), </a:t>
            </a:r>
            <a:r>
              <a:rPr lang="en-US" sz="2000" i="1" dirty="0">
                <a:latin typeface="Calibri (Body)"/>
              </a:rPr>
              <a:t>P</a:t>
            </a:r>
            <a:r>
              <a:rPr lang="en-US" sz="2000" dirty="0">
                <a:latin typeface="Calibri (Body)"/>
              </a:rPr>
              <a:t>(</a:t>
            </a:r>
            <a:r>
              <a:rPr lang="en-US" sz="2000" dirty="0">
                <a:latin typeface="Calibri (Body)"/>
                <a:ea typeface="Cambria Math" pitchFamily="18" charset="0"/>
              </a:rPr>
              <a:t>13</a:t>
            </a:r>
            <a:r>
              <a:rPr lang="en-US" sz="2000" dirty="0">
                <a:latin typeface="Calibri (Body)"/>
              </a:rPr>
              <a:t>),</a:t>
            </a:r>
            <a:r>
              <a:rPr lang="en-US" sz="2000" i="1" dirty="0">
                <a:latin typeface="Calibri (Body)"/>
              </a:rPr>
              <a:t> P</a:t>
            </a:r>
            <a:r>
              <a:rPr lang="en-US" sz="2000" dirty="0">
                <a:latin typeface="Calibri (Body)"/>
              </a:rPr>
              <a:t>(</a:t>
            </a:r>
            <a:r>
              <a:rPr lang="en-US" sz="2000" dirty="0">
                <a:latin typeface="Calibri (Body)"/>
                <a:ea typeface="Cambria Math" pitchFamily="18" charset="0"/>
              </a:rPr>
              <a:t>14</a:t>
            </a:r>
            <a:r>
              <a:rPr lang="en-US" sz="2000" dirty="0">
                <a:latin typeface="Calibri (Body)"/>
              </a:rPr>
              <a:t>), and </a:t>
            </a:r>
            <a:r>
              <a:rPr lang="en-US" sz="2000" i="1" dirty="0">
                <a:latin typeface="Calibri (Body)"/>
              </a:rPr>
              <a:t>P</a:t>
            </a:r>
            <a:r>
              <a:rPr lang="en-US" sz="2000" dirty="0">
                <a:latin typeface="Calibri (Body)"/>
              </a:rPr>
              <a:t>(</a:t>
            </a:r>
            <a:r>
              <a:rPr lang="en-US" sz="2000" dirty="0">
                <a:latin typeface="Calibri (Body)"/>
                <a:ea typeface="Cambria Math" pitchFamily="18" charset="0"/>
              </a:rPr>
              <a:t>15</a:t>
            </a:r>
            <a:r>
              <a:rPr lang="en-US" sz="2000" dirty="0">
                <a:latin typeface="Calibri (Body)"/>
              </a:rPr>
              <a:t>) hold.</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12</a:t>
            </a:r>
            <a:r>
              <a:rPr lang="en-US" sz="1800" dirty="0">
                <a:latin typeface="Calibri (Body)"/>
              </a:rPr>
              <a:t>) uses three </a:t>
            </a:r>
            <a:r>
              <a:rPr lang="en-US" sz="1800" dirty="0">
                <a:latin typeface="Calibri (Body)"/>
                <a:ea typeface="Cambria Math" pitchFamily="18" charset="0"/>
              </a:rPr>
              <a:t>4</a:t>
            </a:r>
            <a:r>
              <a:rPr lang="en-US" sz="1800" dirty="0">
                <a:latin typeface="Calibri (Body)"/>
              </a:rPr>
              <a:t>-cent stamps.</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13</a:t>
            </a:r>
            <a:r>
              <a:rPr lang="en-US" sz="1800" dirty="0">
                <a:latin typeface="Calibri (Body)"/>
              </a:rPr>
              <a:t>) uses two </a:t>
            </a:r>
            <a:r>
              <a:rPr lang="en-US" sz="1800" dirty="0">
                <a:latin typeface="Calibri (Body)"/>
                <a:ea typeface="Cambria Math" pitchFamily="18" charset="0"/>
              </a:rPr>
              <a:t>4</a:t>
            </a:r>
            <a:r>
              <a:rPr lang="en-US" sz="1800" dirty="0">
                <a:latin typeface="Calibri (Body)"/>
              </a:rPr>
              <a:t>-cent stamps and one </a:t>
            </a:r>
            <a:r>
              <a:rPr lang="en-US" sz="1800" dirty="0">
                <a:latin typeface="Calibri (Body)"/>
                <a:ea typeface="Cambria Math" pitchFamily="18" charset="0"/>
              </a:rPr>
              <a:t>5</a:t>
            </a:r>
            <a:r>
              <a:rPr lang="en-US" sz="1800" dirty="0">
                <a:latin typeface="Calibri (Body)"/>
              </a:rPr>
              <a:t>-cent stamp.</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14</a:t>
            </a:r>
            <a:r>
              <a:rPr lang="en-US" sz="1800" dirty="0">
                <a:latin typeface="Calibri (Body)"/>
              </a:rPr>
              <a:t>) uses one </a:t>
            </a:r>
            <a:r>
              <a:rPr lang="en-US" sz="1800" dirty="0">
                <a:latin typeface="Calibri (Body)"/>
                <a:ea typeface="Cambria Math" pitchFamily="18" charset="0"/>
              </a:rPr>
              <a:t>4</a:t>
            </a:r>
            <a:r>
              <a:rPr lang="en-US" sz="1800" dirty="0">
                <a:latin typeface="Calibri (Body)"/>
              </a:rPr>
              <a:t>-cent stamp and two </a:t>
            </a:r>
            <a:r>
              <a:rPr lang="en-US" sz="1800" dirty="0">
                <a:latin typeface="Calibri (Body)"/>
                <a:ea typeface="Cambria Math" pitchFamily="18" charset="0"/>
              </a:rPr>
              <a:t>5</a:t>
            </a:r>
            <a:r>
              <a:rPr lang="en-US" sz="1800" dirty="0">
                <a:latin typeface="Calibri (Body)"/>
              </a:rPr>
              <a:t>-cent stamps.</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15</a:t>
            </a:r>
            <a:r>
              <a:rPr lang="en-US" sz="1800" dirty="0">
                <a:latin typeface="Calibri (Body)"/>
              </a:rPr>
              <a:t>) uses three </a:t>
            </a:r>
            <a:r>
              <a:rPr lang="en-US" sz="1800" dirty="0">
                <a:latin typeface="Calibri (Body)"/>
                <a:ea typeface="Cambria Math" pitchFamily="18" charset="0"/>
              </a:rPr>
              <a:t>5</a:t>
            </a:r>
            <a:r>
              <a:rPr lang="en-US" sz="1800" dirty="0">
                <a:latin typeface="Calibri (Body)"/>
              </a:rPr>
              <a:t>-cent stamps.</a:t>
            </a:r>
          </a:p>
          <a:p>
            <a:pPr marL="0" lvl="1" indent="0">
              <a:spcBef>
                <a:spcPts val="200"/>
              </a:spcBef>
              <a:buNone/>
            </a:pPr>
            <a:r>
              <a:rPr lang="en-US" sz="2000" dirty="0">
                <a:latin typeface="Calibri (Body)"/>
              </a:rPr>
              <a:t>INDUCTIVE STEP: The inductive hypothesis  states that </a:t>
            </a:r>
            <a:r>
              <a:rPr lang="en-US" sz="2000" i="1" dirty="0">
                <a:latin typeface="Calibri (Body)"/>
              </a:rPr>
              <a:t>P</a:t>
            </a:r>
            <a:r>
              <a:rPr lang="en-US" sz="2000" dirty="0">
                <a:latin typeface="Calibri (Body)"/>
              </a:rPr>
              <a:t>(</a:t>
            </a:r>
            <a:r>
              <a:rPr lang="en-US" sz="2000" i="1" dirty="0">
                <a:latin typeface="Calibri (Body)"/>
              </a:rPr>
              <a:t>j</a:t>
            </a:r>
            <a:r>
              <a:rPr lang="en-US" sz="2000" dirty="0">
                <a:latin typeface="Calibri (Body)"/>
              </a:rPr>
              <a:t>) holds for </a:t>
            </a:r>
            <a:r>
              <a:rPr lang="en-US" sz="2000" dirty="0">
                <a:latin typeface="Calibri (Body)"/>
                <a:ea typeface="Cambria Math" pitchFamily="18" charset="0"/>
              </a:rPr>
              <a:t>12</a:t>
            </a:r>
            <a:r>
              <a:rPr lang="en-US" sz="2000" dirty="0">
                <a:latin typeface="Calibri (Body)"/>
              </a:rPr>
              <a:t> ≤ </a:t>
            </a:r>
            <a:r>
              <a:rPr lang="en-US" sz="2000" i="1" dirty="0">
                <a:latin typeface="Calibri (Body)"/>
              </a:rPr>
              <a:t>j</a:t>
            </a:r>
            <a:r>
              <a:rPr lang="en-US" sz="2000" dirty="0">
                <a:latin typeface="Calibri (Body)"/>
              </a:rPr>
              <a:t> ≤ </a:t>
            </a:r>
            <a:r>
              <a:rPr lang="en-US" sz="2000" i="1" dirty="0">
                <a:latin typeface="Calibri (Body)"/>
              </a:rPr>
              <a:t>k</a:t>
            </a:r>
            <a:r>
              <a:rPr lang="en-US" sz="2000" dirty="0">
                <a:latin typeface="Calibri (Body)"/>
              </a:rPr>
              <a:t>, where </a:t>
            </a:r>
            <a:r>
              <a:rPr lang="en-US" sz="2000" i="1" dirty="0">
                <a:latin typeface="Calibri (Body)"/>
              </a:rPr>
              <a:t>k</a:t>
            </a:r>
            <a:r>
              <a:rPr lang="en-US" sz="2000" dirty="0">
                <a:latin typeface="Calibri (Body)"/>
              </a:rPr>
              <a:t> ≥ </a:t>
            </a:r>
            <a:r>
              <a:rPr lang="en-US" sz="2000" dirty="0">
                <a:latin typeface="Calibri (Body)"/>
                <a:ea typeface="Cambria Math" pitchFamily="18" charset="0"/>
              </a:rPr>
              <a:t>15.  Assuming the inductive hypothesis, </a:t>
            </a:r>
            <a:r>
              <a:rPr lang="en-US" sz="2000" dirty="0">
                <a:latin typeface="Calibri (Body)"/>
              </a:rPr>
              <a:t> it can be shown that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 holds. </a:t>
            </a:r>
          </a:p>
          <a:p>
            <a:pPr marL="0" lvl="1" indent="0">
              <a:spcBef>
                <a:spcPts val="200"/>
              </a:spcBef>
              <a:buNone/>
            </a:pPr>
            <a:r>
              <a:rPr lang="en-US" sz="2000" dirty="0">
                <a:latin typeface="Calibri (Body)"/>
              </a:rPr>
              <a:t>Using the inductive hypothesis,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 </a:t>
            </a:r>
            <a:r>
              <a:rPr lang="en-US" sz="2000" dirty="0">
                <a:latin typeface="Calibri (Body)"/>
                <a:ea typeface="Cambria Math"/>
              </a:rPr>
              <a:t>− 3) holds since </a:t>
            </a:r>
            <a:r>
              <a:rPr lang="en-US" sz="2000" i="1" dirty="0">
                <a:latin typeface="Calibri (Body)"/>
              </a:rPr>
              <a:t>k</a:t>
            </a:r>
            <a:r>
              <a:rPr lang="en-US" sz="2000" dirty="0">
                <a:latin typeface="Calibri (Body)"/>
              </a:rPr>
              <a:t> </a:t>
            </a:r>
            <a:r>
              <a:rPr lang="en-US" sz="2000" dirty="0">
                <a:latin typeface="Calibri (Body)"/>
                <a:ea typeface="Cambria Math"/>
              </a:rPr>
              <a:t>− 3 ≥ </a:t>
            </a:r>
            <a:r>
              <a:rPr lang="en-US" sz="2000" dirty="0">
                <a:latin typeface="Calibri (Body)"/>
                <a:ea typeface="Cambria Math" pitchFamily="18" charset="0"/>
              </a:rPr>
              <a:t>12.</a:t>
            </a:r>
            <a:r>
              <a:rPr lang="en-US" sz="2000" dirty="0">
                <a:latin typeface="Calibri (Body)"/>
                <a:ea typeface="Cambria Math"/>
              </a:rPr>
              <a:t>  To form postage of  </a:t>
            </a:r>
            <a:r>
              <a:rPr lang="en-US" sz="2000" i="1" dirty="0">
                <a:latin typeface="Calibri (Body)"/>
              </a:rPr>
              <a:t>k</a:t>
            </a:r>
            <a:r>
              <a:rPr lang="en-US" sz="2000" dirty="0">
                <a:latin typeface="Calibri (Body)"/>
              </a:rPr>
              <a:t> + </a:t>
            </a:r>
            <a:r>
              <a:rPr lang="en-US" sz="2000" dirty="0">
                <a:latin typeface="Calibri (Body)"/>
                <a:ea typeface="Cambria Math" pitchFamily="18" charset="0"/>
              </a:rPr>
              <a:t>1 cents, add a 4</a:t>
            </a:r>
            <a:r>
              <a:rPr lang="en-US" sz="2000" dirty="0">
                <a:latin typeface="Calibri (Body)"/>
              </a:rPr>
              <a:t>-cent stamp to the postage for </a:t>
            </a:r>
            <a:r>
              <a:rPr lang="en-US" sz="2000" i="1" dirty="0">
                <a:latin typeface="Calibri (Body)"/>
              </a:rPr>
              <a:t>k</a:t>
            </a:r>
            <a:r>
              <a:rPr lang="en-US" sz="2000" dirty="0">
                <a:latin typeface="Calibri (Body)"/>
              </a:rPr>
              <a:t> </a:t>
            </a:r>
            <a:r>
              <a:rPr lang="en-US" sz="2000" dirty="0">
                <a:latin typeface="Calibri (Body)"/>
                <a:ea typeface="Cambria Math"/>
              </a:rPr>
              <a:t>− 3 cents.</a:t>
            </a:r>
            <a:r>
              <a:rPr lang="en-US" sz="2000" dirty="0">
                <a:latin typeface="Calibri (Body)"/>
                <a:ea typeface="Cambria Math" pitchFamily="18" charset="0"/>
              </a:rPr>
              <a:t> </a:t>
            </a:r>
            <a:r>
              <a:rPr lang="en-US" sz="2000" dirty="0">
                <a:latin typeface="Calibri (Body)"/>
              </a:rPr>
              <a:t>Hence,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holds for all </a:t>
            </a:r>
            <a:r>
              <a:rPr lang="en-US" sz="2000" i="1" dirty="0">
                <a:latin typeface="Calibri (Body)"/>
              </a:rPr>
              <a:t>n</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12</a:t>
            </a:r>
            <a:r>
              <a:rPr lang="en-US" sz="2000" dirty="0">
                <a:latin typeface="Calibri (Body)"/>
              </a:rPr>
              <a:t>.</a:t>
            </a:r>
          </a:p>
        </p:txBody>
      </p:sp>
      <p:sp>
        <p:nvSpPr>
          <p:cNvPr id="4" name="Slide Number Placeholder 5">
            <a:extLst>
              <a:ext uri="{FF2B5EF4-FFF2-40B4-BE49-F238E27FC236}">
                <a16:creationId xmlns:a16="http://schemas.microsoft.com/office/drawing/2014/main" id="{E5DAC4B2-284B-4FD0-980C-BE4747D946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91366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Mathematical Induction</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5.1</a:t>
            </a:r>
          </a:p>
        </p:txBody>
      </p:sp>
      <p:sp>
        <p:nvSpPr>
          <p:cNvPr id="4" name="Slide Number Placeholder 5">
            <a:extLst>
              <a:ext uri="{FF2B5EF4-FFF2-40B4-BE49-F238E27FC236}">
                <a16:creationId xmlns:a16="http://schemas.microsoft.com/office/drawing/2014/main" id="{9EDD074F-70A7-4557-8BEC-7FC4ED523F6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Same Example using Mathematical Induction</a:t>
            </a:r>
          </a:p>
        </p:txBody>
      </p:sp>
      <p:sp>
        <p:nvSpPr>
          <p:cNvPr id="3" name="Content Placeholder 2"/>
          <p:cNvSpPr>
            <a:spLocks noGrp="1"/>
          </p:cNvSpPr>
          <p:nvPr>
            <p:ph idx="1"/>
          </p:nvPr>
        </p:nvSpPr>
        <p:spPr>
          <a:xfrm>
            <a:off x="457200" y="1295400"/>
            <a:ext cx="7924800" cy="5257800"/>
          </a:xfrm>
        </p:spPr>
        <p:txBody>
          <a:bodyPr/>
          <a:lstStyle/>
          <a:p>
            <a:pPr>
              <a:spcBef>
                <a:spcPts val="600"/>
              </a:spcBef>
            </a:pPr>
            <a:r>
              <a:rPr lang="en-US" sz="2000" b="1" dirty="0">
                <a:latin typeface="Calibri (Body)"/>
              </a:rPr>
              <a:t>Example</a:t>
            </a:r>
            <a:r>
              <a:rPr lang="en-US" sz="2000" dirty="0">
                <a:latin typeface="Calibri (Body)"/>
              </a:rPr>
              <a:t>: Prove that every amount of postage of </a:t>
            </a:r>
            <a:r>
              <a:rPr lang="en-US" sz="2000" dirty="0">
                <a:latin typeface="Calibri (Body)"/>
                <a:ea typeface="Cambria Math" pitchFamily="18" charset="0"/>
              </a:rPr>
              <a:t>12</a:t>
            </a:r>
            <a:r>
              <a:rPr lang="en-US" sz="2000" dirty="0">
                <a:latin typeface="Calibri (Body)"/>
              </a:rPr>
              <a:t> cents or more can be formed using just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a:spcBef>
                <a:spcPts val="600"/>
              </a:spcBef>
            </a:pPr>
            <a:r>
              <a:rPr lang="en-US" sz="2000" b="1" dirty="0">
                <a:latin typeface="Calibri (Body)"/>
              </a:rPr>
              <a:t>Solution</a:t>
            </a:r>
            <a:r>
              <a:rPr lang="en-US" sz="2000" dirty="0">
                <a:latin typeface="Calibri (Body)"/>
              </a:rPr>
              <a:t>: Let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be the proposition that postage of </a:t>
            </a:r>
            <a:r>
              <a:rPr lang="en-US" sz="2000" i="1" dirty="0">
                <a:latin typeface="Calibri (Body)"/>
              </a:rPr>
              <a:t>n</a:t>
            </a:r>
            <a:r>
              <a:rPr lang="en-US" sz="2000" dirty="0">
                <a:latin typeface="Calibri (Body)"/>
              </a:rPr>
              <a:t> cents can be formed using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marL="0" lvl="1" indent="0">
              <a:spcBef>
                <a:spcPts val="600"/>
              </a:spcBef>
              <a:buNone/>
            </a:pPr>
            <a:r>
              <a:rPr lang="en-US" sz="2000" dirty="0">
                <a:latin typeface="Calibri (Body)"/>
              </a:rPr>
              <a:t>BASIS STEP: Postage of </a:t>
            </a:r>
            <a:r>
              <a:rPr lang="en-US" sz="2000" dirty="0">
                <a:latin typeface="Calibri (Body)"/>
                <a:ea typeface="Cambria Math" pitchFamily="18" charset="0"/>
              </a:rPr>
              <a:t>12</a:t>
            </a:r>
            <a:r>
              <a:rPr lang="en-US" sz="2000" dirty="0">
                <a:latin typeface="Calibri (Body)"/>
              </a:rPr>
              <a:t> cents can be formed using three </a:t>
            </a:r>
            <a:r>
              <a:rPr lang="en-US" sz="2000" dirty="0">
                <a:latin typeface="Calibri (Body)"/>
                <a:ea typeface="Cambria Math" pitchFamily="18" charset="0"/>
              </a:rPr>
              <a:t>4</a:t>
            </a:r>
            <a:r>
              <a:rPr lang="en-US" sz="2000" dirty="0">
                <a:latin typeface="Calibri (Body)"/>
              </a:rPr>
              <a:t>-cent stamps.</a:t>
            </a:r>
          </a:p>
          <a:p>
            <a:pPr marL="0" lvl="1" indent="0">
              <a:spcBef>
                <a:spcPts val="600"/>
              </a:spcBef>
              <a:buNone/>
            </a:pPr>
            <a:r>
              <a:rPr lang="en-US" sz="2000" dirty="0">
                <a:latin typeface="Calibri (Body)"/>
              </a:rPr>
              <a:t>INDUCTIVE STEP: The inductive hypothesis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 for any positive integer </a:t>
            </a:r>
            <a:r>
              <a:rPr lang="en-US" sz="2000" i="1" dirty="0">
                <a:latin typeface="Calibri (Body)"/>
              </a:rPr>
              <a:t>k</a:t>
            </a:r>
            <a:r>
              <a:rPr lang="en-US" sz="2000" dirty="0">
                <a:latin typeface="Calibri (Body)"/>
              </a:rPr>
              <a:t> is that postage of </a:t>
            </a:r>
            <a:r>
              <a:rPr lang="en-US" sz="2000" i="1" dirty="0">
                <a:latin typeface="Calibri (Body)"/>
              </a:rPr>
              <a:t>k</a:t>
            </a:r>
            <a:r>
              <a:rPr lang="en-US" sz="2000" dirty="0">
                <a:latin typeface="Calibri (Body)"/>
              </a:rPr>
              <a:t> cents can be formed using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 To  show P(</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 where </a:t>
            </a:r>
            <a:r>
              <a:rPr lang="en-US" sz="2000" i="1" dirty="0">
                <a:latin typeface="Calibri (Body)"/>
              </a:rPr>
              <a:t>k</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12</a:t>
            </a:r>
            <a:r>
              <a:rPr lang="en-US" sz="2000" dirty="0">
                <a:latin typeface="Calibri (Body)"/>
              </a:rPr>
              <a:t> , we consider two cases:</a:t>
            </a:r>
            <a:endParaRPr lang="en-US" sz="2000" dirty="0">
              <a:latin typeface="Calibri (Body)"/>
              <a:ea typeface="Cambria Math"/>
            </a:endParaRPr>
          </a:p>
          <a:p>
            <a:pPr marL="347472" lvl="2" indent="-347472">
              <a:spcBef>
                <a:spcPts val="600"/>
              </a:spcBef>
            </a:pPr>
            <a:r>
              <a:rPr lang="en-US" sz="1800" dirty="0">
                <a:latin typeface="Calibri (Body)"/>
                <a:ea typeface="Cambria Math"/>
              </a:rPr>
              <a:t>If at least one </a:t>
            </a:r>
            <a:r>
              <a:rPr lang="en-US" sz="1800" dirty="0">
                <a:latin typeface="Calibri (Body)"/>
                <a:ea typeface="Cambria Math" pitchFamily="18" charset="0"/>
              </a:rPr>
              <a:t>4</a:t>
            </a:r>
            <a:r>
              <a:rPr lang="en-US" sz="1800" dirty="0">
                <a:latin typeface="Calibri (Body)"/>
              </a:rPr>
              <a:t>-cent stamp has been used, then a </a:t>
            </a:r>
            <a:r>
              <a:rPr lang="en-US" sz="1800" dirty="0">
                <a:latin typeface="Calibri (Body)"/>
                <a:ea typeface="Cambria Math" pitchFamily="18" charset="0"/>
              </a:rPr>
              <a:t>4</a:t>
            </a:r>
            <a:r>
              <a:rPr lang="en-US" sz="1800" dirty="0">
                <a:latin typeface="Calibri (Body)"/>
              </a:rPr>
              <a:t>-cent stamp can be replaced with a </a:t>
            </a:r>
            <a:r>
              <a:rPr lang="en-US" sz="1800" dirty="0">
                <a:latin typeface="Calibri (Body)"/>
                <a:ea typeface="Cambria Math" pitchFamily="18" charset="0"/>
              </a:rPr>
              <a:t>5</a:t>
            </a:r>
            <a:r>
              <a:rPr lang="en-US" sz="1800" dirty="0">
                <a:latin typeface="Calibri (Body)"/>
              </a:rPr>
              <a:t>-cent stamp to yield a total of k + </a:t>
            </a:r>
            <a:r>
              <a:rPr lang="en-US" sz="1800" dirty="0">
                <a:latin typeface="Calibri (Body)"/>
                <a:ea typeface="Cambria Math" pitchFamily="18" charset="0"/>
              </a:rPr>
              <a:t>1 cents.</a:t>
            </a:r>
          </a:p>
          <a:p>
            <a:pPr marL="347472" lvl="2" indent="-347472">
              <a:spcBef>
                <a:spcPts val="600"/>
              </a:spcBef>
            </a:pPr>
            <a:r>
              <a:rPr lang="en-US" sz="1800" dirty="0">
                <a:latin typeface="Calibri (Body)"/>
                <a:ea typeface="Cambria Math"/>
              </a:rPr>
              <a:t>Otherwise, no </a:t>
            </a:r>
            <a:r>
              <a:rPr lang="en-US" sz="1800" dirty="0">
                <a:latin typeface="Calibri (Body)"/>
                <a:ea typeface="Cambria Math" pitchFamily="18" charset="0"/>
              </a:rPr>
              <a:t>4</a:t>
            </a:r>
            <a:r>
              <a:rPr lang="en-US" sz="1800" dirty="0">
                <a:latin typeface="Calibri (Body)"/>
              </a:rPr>
              <a:t>-cent stamp have been used and at least three </a:t>
            </a:r>
            <a:r>
              <a:rPr lang="en-US" sz="1800" dirty="0">
                <a:latin typeface="Calibri (Body)"/>
                <a:ea typeface="Cambria Math" pitchFamily="18" charset="0"/>
              </a:rPr>
              <a:t>5</a:t>
            </a:r>
            <a:r>
              <a:rPr lang="en-US" sz="1800" dirty="0">
                <a:latin typeface="Calibri (Body)"/>
              </a:rPr>
              <a:t>-cent stamps were used. Three </a:t>
            </a:r>
            <a:r>
              <a:rPr lang="en-US" sz="1800" dirty="0">
                <a:latin typeface="Calibri (Body)"/>
                <a:ea typeface="Cambria Math" pitchFamily="18" charset="0"/>
              </a:rPr>
              <a:t>5</a:t>
            </a:r>
            <a:r>
              <a:rPr lang="en-US" sz="1800" dirty="0">
                <a:latin typeface="Calibri (Body)"/>
              </a:rPr>
              <a:t>-cent stamps can be replaced by four </a:t>
            </a:r>
            <a:r>
              <a:rPr lang="en-US" sz="1800" dirty="0">
                <a:latin typeface="Calibri (Body)"/>
                <a:ea typeface="Cambria Math" pitchFamily="18" charset="0"/>
              </a:rPr>
              <a:t>4</a:t>
            </a:r>
            <a:r>
              <a:rPr lang="en-US" sz="1800" dirty="0">
                <a:latin typeface="Calibri (Body)"/>
              </a:rPr>
              <a:t>-cent stamps to yield a total of k + </a:t>
            </a:r>
            <a:r>
              <a:rPr lang="en-US" sz="1800" dirty="0">
                <a:latin typeface="Calibri (Body)"/>
                <a:ea typeface="Cambria Math" pitchFamily="18" charset="0"/>
              </a:rPr>
              <a:t>1 cents.</a:t>
            </a:r>
            <a:endParaRPr lang="en-US" sz="1800" dirty="0">
              <a:latin typeface="Calibri (Body)"/>
            </a:endParaRPr>
          </a:p>
          <a:p>
            <a:pPr>
              <a:spcBef>
                <a:spcPts val="600"/>
              </a:spcBef>
            </a:pPr>
            <a:r>
              <a:rPr lang="en-US" sz="2000" dirty="0">
                <a:latin typeface="Calibri (Body)"/>
              </a:rPr>
              <a:t>Hence,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holds for all </a:t>
            </a:r>
            <a:r>
              <a:rPr lang="en-US" sz="2000" i="1" dirty="0">
                <a:latin typeface="Calibri (Body)"/>
              </a:rPr>
              <a:t>n</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12</a:t>
            </a:r>
            <a:r>
              <a:rPr lang="en-US" sz="2000" dirty="0">
                <a:latin typeface="Calibri (Body)"/>
              </a:rPr>
              <a:t>.</a:t>
            </a:r>
          </a:p>
        </p:txBody>
      </p:sp>
      <p:sp>
        <p:nvSpPr>
          <p:cNvPr id="4" name="Slide Number Placeholder 5">
            <a:extLst>
              <a:ext uri="{FF2B5EF4-FFF2-40B4-BE49-F238E27FC236}">
                <a16:creationId xmlns:a16="http://schemas.microsoft.com/office/drawing/2014/main" id="{427EA619-16D6-486A-A86F-A4A601E7276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355280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Well-Ordering Property</a:t>
            </a:r>
            <a:r>
              <a:rPr lang="en-US" sz="1500" dirty="0"/>
              <a:t>1</a:t>
            </a:r>
          </a:p>
        </p:txBody>
      </p:sp>
      <p:sp>
        <p:nvSpPr>
          <p:cNvPr id="3" name="Content Placeholder 2"/>
          <p:cNvSpPr>
            <a:spLocks noGrp="1"/>
          </p:cNvSpPr>
          <p:nvPr>
            <p:ph idx="1"/>
          </p:nvPr>
        </p:nvSpPr>
        <p:spPr>
          <a:xfrm>
            <a:off x="457200" y="1295400"/>
            <a:ext cx="8153400" cy="5257800"/>
          </a:xfrm>
        </p:spPr>
        <p:txBody>
          <a:bodyPr/>
          <a:lstStyle/>
          <a:p>
            <a:pPr>
              <a:spcBef>
                <a:spcPts val="200"/>
              </a:spcBef>
            </a:pPr>
            <a:r>
              <a:rPr lang="en-US" sz="2400" i="1" dirty="0">
                <a:latin typeface="Calibri (Body)"/>
              </a:rPr>
              <a:t>Well-ordering property</a:t>
            </a:r>
            <a:r>
              <a:rPr lang="en-US" sz="2400" dirty="0">
                <a:latin typeface="Calibri (Body)"/>
              </a:rPr>
              <a:t>: Every nonempty set of nonnegative integers has a least element.</a:t>
            </a:r>
          </a:p>
          <a:p>
            <a:pPr>
              <a:spcBef>
                <a:spcPts val="200"/>
              </a:spcBef>
            </a:pPr>
            <a:r>
              <a:rPr lang="en-US" sz="2400" dirty="0">
                <a:latin typeface="Calibri (Body)"/>
              </a:rPr>
              <a:t>The well-ordering property is one of the axioms of the positive integers listed in Appendix </a:t>
            </a:r>
            <a:r>
              <a:rPr lang="en-US" sz="2400" dirty="0">
                <a:latin typeface="Calibri (Body)"/>
                <a:ea typeface="Cambria Math" pitchFamily="18" charset="0"/>
              </a:rPr>
              <a:t>1</a:t>
            </a:r>
            <a:r>
              <a:rPr lang="en-US" sz="2400" dirty="0">
                <a:latin typeface="Calibri (Body)"/>
              </a:rPr>
              <a:t>.</a:t>
            </a:r>
          </a:p>
          <a:p>
            <a:pPr>
              <a:spcBef>
                <a:spcPts val="200"/>
              </a:spcBef>
            </a:pPr>
            <a:r>
              <a:rPr lang="en-US" sz="2400" dirty="0">
                <a:latin typeface="Calibri (Body)"/>
              </a:rPr>
              <a:t>The well-ordering property can be used directly in proofs, as the next example illustrates.</a:t>
            </a:r>
          </a:p>
          <a:p>
            <a:pPr>
              <a:spcBef>
                <a:spcPts val="200"/>
              </a:spcBef>
            </a:pPr>
            <a:r>
              <a:rPr lang="en-US" sz="2400" dirty="0">
                <a:latin typeface="Calibri (Body)"/>
              </a:rPr>
              <a:t>The well-ordering property can be generalized.</a:t>
            </a:r>
          </a:p>
          <a:p>
            <a:pPr marL="0" lvl="1" indent="0">
              <a:spcBef>
                <a:spcPts val="200"/>
              </a:spcBef>
              <a:buNone/>
            </a:pPr>
            <a:r>
              <a:rPr lang="en-US" sz="2200" b="1" dirty="0">
                <a:latin typeface="Calibri (Body)"/>
              </a:rPr>
              <a:t>Definition: </a:t>
            </a:r>
            <a:r>
              <a:rPr lang="en-US" sz="2200" dirty="0">
                <a:latin typeface="Calibri (Body)"/>
              </a:rPr>
              <a:t>A set is </a:t>
            </a:r>
            <a:r>
              <a:rPr lang="en-US" sz="2200" i="1" dirty="0">
                <a:latin typeface="Calibri (Body)"/>
              </a:rPr>
              <a:t>well ordered if every subset has a least element.</a:t>
            </a:r>
          </a:p>
          <a:p>
            <a:pPr marL="347472" lvl="2" indent="-347472">
              <a:spcBef>
                <a:spcPts val="200"/>
              </a:spcBef>
            </a:pPr>
            <a:r>
              <a:rPr lang="en-US" sz="2000" b="1" dirty="0">
                <a:latin typeface="Calibri (Body)"/>
              </a:rPr>
              <a:t>N</a:t>
            </a:r>
            <a:r>
              <a:rPr lang="en-US" sz="2000" dirty="0">
                <a:latin typeface="Calibri (Body)"/>
              </a:rPr>
              <a:t> is well ordered under ≤.</a:t>
            </a:r>
          </a:p>
          <a:p>
            <a:pPr marL="347472" lvl="2" indent="-347472">
              <a:spcBef>
                <a:spcPts val="200"/>
              </a:spcBef>
            </a:pPr>
            <a:r>
              <a:rPr lang="en-US" sz="2000" dirty="0">
                <a:latin typeface="Calibri (Body)"/>
              </a:rPr>
              <a:t>The set of finite strings over an alphabet using lexicographic ordering is well ordered.</a:t>
            </a:r>
          </a:p>
          <a:p>
            <a:pPr marL="0" lvl="1" indent="0">
              <a:spcBef>
                <a:spcPts val="200"/>
              </a:spcBef>
              <a:buNone/>
            </a:pPr>
            <a:r>
              <a:rPr lang="en-US" sz="2200" dirty="0">
                <a:latin typeface="Calibri (Body)"/>
              </a:rPr>
              <a:t>We will see a generalization of induction to sets other than the integers in the next section.</a:t>
            </a:r>
          </a:p>
        </p:txBody>
      </p:sp>
      <p:sp>
        <p:nvSpPr>
          <p:cNvPr id="4" name="Slide Number Placeholder 5">
            <a:extLst>
              <a:ext uri="{FF2B5EF4-FFF2-40B4-BE49-F238E27FC236}">
                <a16:creationId xmlns:a16="http://schemas.microsoft.com/office/drawing/2014/main" id="{AC028F02-C90D-4319-B08C-F1FB1CDAC82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4245755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CFC3-BA3E-471A-A2A1-78C707E82395}"/>
              </a:ext>
            </a:extLst>
          </p:cNvPr>
          <p:cNvSpPr>
            <a:spLocks noGrp="1"/>
          </p:cNvSpPr>
          <p:nvPr>
            <p:ph type="title"/>
          </p:nvPr>
        </p:nvSpPr>
        <p:spPr/>
        <p:txBody>
          <a:bodyPr/>
          <a:lstStyle/>
          <a:p>
            <a:r>
              <a:rPr lang="en-US" dirty="0"/>
              <a:t>Well-Ordering Property</a:t>
            </a:r>
            <a:r>
              <a:rPr lang="en-US" sz="1500" dirty="0"/>
              <a:t>2</a:t>
            </a:r>
            <a:endParaRPr lang="en-US" dirty="0"/>
          </a:p>
        </p:txBody>
      </p:sp>
      <p:sp>
        <p:nvSpPr>
          <p:cNvPr id="3" name="Content Placeholder 2">
            <a:extLst>
              <a:ext uri="{FF2B5EF4-FFF2-40B4-BE49-F238E27FC236}">
                <a16:creationId xmlns:a16="http://schemas.microsoft.com/office/drawing/2014/main" id="{4EDCD45F-CDF9-4A7E-B45E-3D3DAA2B19A5}"/>
              </a:ext>
            </a:extLst>
          </p:cNvPr>
          <p:cNvSpPr>
            <a:spLocks noGrp="1"/>
          </p:cNvSpPr>
          <p:nvPr>
            <p:ph idx="1"/>
          </p:nvPr>
        </p:nvSpPr>
        <p:spPr>
          <a:xfrm>
            <a:off x="457200" y="1295400"/>
            <a:ext cx="8229600" cy="4495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the well-ordering property to prove the division algorithm, which states that if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an integer and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positive</a:t>
            </a:r>
            <a:b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b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 then there are unique integers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q</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such that</a:t>
            </a:r>
            <a:b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b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dq</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set of nonnegative integers of the form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dq</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where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q</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an integer. The set is nonempty since −</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dq</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be made as large as needed. </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the well-ordering property, S has a least element</a:t>
            </a:r>
          </a:p>
        </p:txBody>
      </p:sp>
      <p:graphicFrame>
        <p:nvGraphicFramePr>
          <p:cNvPr id="17" name="Object 16">
            <a:extLst>
              <a:ext uri="{FF2B5EF4-FFF2-40B4-BE49-F238E27FC236}">
                <a16:creationId xmlns:a16="http://schemas.microsoft.com/office/drawing/2014/main" id="{52D88D7F-1C75-489B-8AE0-1732AB04C8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53035456"/>
              </p:ext>
            </p:extLst>
          </p:nvPr>
        </p:nvGraphicFramePr>
        <p:xfrm>
          <a:off x="6781800" y="3962400"/>
          <a:ext cx="1295400" cy="416379"/>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0" name=""/>
                      <p:cNvPicPr/>
                      <p:nvPr/>
                    </p:nvPicPr>
                    <p:blipFill>
                      <a:blip r:embed="rId3"/>
                      <a:stretch>
                        <a:fillRect/>
                      </a:stretch>
                    </p:blipFill>
                    <p:spPr>
                      <a:xfrm>
                        <a:off x="6781800" y="3962400"/>
                        <a:ext cx="1295400" cy="41637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EBAA533-BA94-4345-8E6C-9BD99F582CB6}"/>
              </a:ext>
            </a:extLst>
          </p:cNvPr>
          <p:cNvSpPr>
            <a:spLocks noGrp="1"/>
          </p:cNvSpPr>
          <p:nvPr>
            <p:ph idx="12"/>
          </p:nvPr>
        </p:nvSpPr>
        <p:spPr>
          <a:xfrm>
            <a:off x="795528" y="4274820"/>
            <a:ext cx="7924800" cy="114299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 integer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r</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nonnegative. It also must be the case that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 it were not, then there would be a smaller nonnegative element in S, namely,</a:t>
            </a:r>
            <a:endParaRPr lang="en-US" dirty="0"/>
          </a:p>
        </p:txBody>
      </p:sp>
      <p:graphicFrame>
        <p:nvGraphicFramePr>
          <p:cNvPr id="16" name="Object 3">
            <a:extLst>
              <a:ext uri="{FF2B5EF4-FFF2-40B4-BE49-F238E27FC236}">
                <a16:creationId xmlns:a16="http://schemas.microsoft.com/office/drawing/2014/main" id="{7158F3AF-836C-465F-8771-3EF047A02A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88886262"/>
              </p:ext>
            </p:extLst>
          </p:nvPr>
        </p:nvGraphicFramePr>
        <p:xfrm>
          <a:off x="1792224" y="4953000"/>
          <a:ext cx="4521200" cy="508000"/>
        </p:xfrm>
        <a:graphic>
          <a:graphicData uri="http://schemas.openxmlformats.org/presentationml/2006/ole">
            <mc:AlternateContent xmlns:mc="http://schemas.openxmlformats.org/markup-compatibility/2006">
              <mc:Choice xmlns:v="urn:schemas-microsoft-com:vml" Requires="v">
                <p:oleObj name="Equation" r:id="rId4" imgW="2260440" imgH="253800" progId="Equation.DSMT4">
                  <p:embed/>
                </p:oleObj>
              </mc:Choice>
              <mc:Fallback>
                <p:oleObj name="Equation" r:id="rId4" imgW="2260440" imgH="253800" progId="Equation.DSMT4">
                  <p:embed/>
                  <p:pic>
                    <p:nvPicPr>
                      <p:cNvPr id="7" name="Object 3">
                        <a:extLst>
                          <a:ext uri="{C183D7F6-B498-43B3-948B-1728B52AA6E4}">
                            <adec:decorative xmlns:adec="http://schemas.microsoft.com/office/drawing/2017/decorative" val="1"/>
                          </a:ext>
                        </a:extLst>
                      </p:cNvPr>
                      <p:cNvPicPr/>
                      <p:nvPr/>
                    </p:nvPicPr>
                    <p:blipFill>
                      <a:blip r:embed="rId5"/>
                      <a:stretch>
                        <a:fillRect/>
                      </a:stretch>
                    </p:blipFill>
                    <p:spPr>
                      <a:xfrm>
                        <a:off x="1792224" y="4953000"/>
                        <a:ext cx="4521200" cy="508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FE226FE-E157-4548-B089-C07F2C717A37}"/>
              </a:ext>
            </a:extLst>
          </p:cNvPr>
          <p:cNvSpPr>
            <a:spLocks noGrp="1"/>
          </p:cNvSpPr>
          <p:nvPr>
            <p:ph idx="13"/>
          </p:nvPr>
        </p:nvSpPr>
        <p:spPr>
          <a:xfrm>
            <a:off x="457200" y="5410200"/>
            <a:ext cx="7924800" cy="914400"/>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Therefore, there are integers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q</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with 0</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a:t>
            </a:r>
          </a:p>
          <a:p>
            <a:pPr marL="109728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uniqueness of q and r is Exercise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37)</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744F916F-C9E2-4A9F-8025-DAC1BD44D9C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3362619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b"/>
          <a:lstStyle/>
          <a:p>
            <a:r>
              <a:rPr lang="en-US" sz="6000" b="1" dirty="0"/>
              <a:t>Recursive Definitions and Structural Induction</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5.3</a:t>
            </a:r>
          </a:p>
        </p:txBody>
      </p:sp>
      <p:sp>
        <p:nvSpPr>
          <p:cNvPr id="4" name="Slide Number Placeholder 5">
            <a:extLst>
              <a:ext uri="{FF2B5EF4-FFF2-40B4-BE49-F238E27FC236}">
                <a16:creationId xmlns:a16="http://schemas.microsoft.com/office/drawing/2014/main" id="{27404F47-54E0-4540-9F1C-DFF9DAB90AE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399027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3</a:t>
            </a:r>
            <a:endParaRPr lang="en-US" dirty="0"/>
          </a:p>
        </p:txBody>
      </p:sp>
      <p:sp>
        <p:nvSpPr>
          <p:cNvPr id="3" name="Content Placeholder 2"/>
          <p:cNvSpPr>
            <a:spLocks noGrp="1"/>
          </p:cNvSpPr>
          <p:nvPr>
            <p:ph idx="1"/>
          </p:nvPr>
        </p:nvSpPr>
        <p:spPr/>
        <p:txBody>
          <a:bodyPr/>
          <a:lstStyle/>
          <a:p>
            <a:r>
              <a:rPr lang="en-US" dirty="0">
                <a:latin typeface="Calibri (Body)"/>
              </a:rPr>
              <a:t>Recursively Defined Functions.</a:t>
            </a:r>
          </a:p>
          <a:p>
            <a:r>
              <a:rPr lang="en-US" dirty="0">
                <a:latin typeface="Calibri (Body)"/>
              </a:rPr>
              <a:t>Recursively Defined Sets and Structures.</a:t>
            </a:r>
          </a:p>
          <a:p>
            <a:r>
              <a:rPr lang="en-US" dirty="0">
                <a:latin typeface="Calibri (Body)"/>
              </a:rPr>
              <a:t>Structural Induction.</a:t>
            </a:r>
          </a:p>
          <a:p>
            <a:r>
              <a:rPr lang="en-US" dirty="0">
                <a:latin typeface="Calibri (Body)"/>
              </a:rPr>
              <a:t>Generalized Induction.</a:t>
            </a:r>
          </a:p>
        </p:txBody>
      </p:sp>
      <p:sp>
        <p:nvSpPr>
          <p:cNvPr id="4" name="Slide Number Placeholder 5">
            <a:extLst>
              <a:ext uri="{FF2B5EF4-FFF2-40B4-BE49-F238E27FC236}">
                <a16:creationId xmlns:a16="http://schemas.microsoft.com/office/drawing/2014/main" id="{7BA6017A-B396-4309-A829-D0F108D7C7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455431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41D9-9C23-4736-9801-76D098C8AAEA}"/>
              </a:ext>
            </a:extLst>
          </p:cNvPr>
          <p:cNvSpPr>
            <a:spLocks noGrp="1"/>
          </p:cNvSpPr>
          <p:nvPr>
            <p:ph type="title"/>
          </p:nvPr>
        </p:nvSpPr>
        <p:spPr/>
        <p:txBody>
          <a:bodyPr/>
          <a:lstStyle/>
          <a:p>
            <a:r>
              <a:rPr lang="en-US" dirty="0"/>
              <a:t>Recursively Defined Functions</a:t>
            </a:r>
            <a:r>
              <a:rPr lang="en-US" sz="1500" dirty="0"/>
              <a:t>1</a:t>
            </a:r>
            <a:endParaRPr lang="en-US" dirty="0"/>
          </a:p>
        </p:txBody>
      </p:sp>
      <p:sp>
        <p:nvSpPr>
          <p:cNvPr id="3" name="Content Placeholder 2">
            <a:extLst>
              <a:ext uri="{FF2B5EF4-FFF2-40B4-BE49-F238E27FC236}">
                <a16:creationId xmlns:a16="http://schemas.microsoft.com/office/drawing/2014/main" id="{6928A8BC-C228-4A2E-8D94-659311816EFE}"/>
              </a:ext>
            </a:extLst>
          </p:cNvPr>
          <p:cNvSpPr>
            <a:spLocks noGrp="1"/>
          </p:cNvSpPr>
          <p:nvPr>
            <p:ph idx="1"/>
          </p:nvPr>
        </p:nvSpPr>
        <p:spPr>
          <a:xfrm>
            <a:off x="457200" y="1295400"/>
            <a:ext cx="8305800" cy="4800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definition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 function consists of two steps.</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Specify the value of the function at zero.</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Give a rule for finding its value at  an integer from its values at smaller integers.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function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same as a sequence</a:t>
            </a:r>
            <a:endPar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50F61FF7-B247-46CA-9D60-103D79E5EF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5629445"/>
              </p:ext>
            </p:extLst>
          </p:nvPr>
        </p:nvGraphicFramePr>
        <p:xfrm>
          <a:off x="6599238" y="4114800"/>
          <a:ext cx="1554162" cy="549275"/>
        </p:xfrm>
        <a:graphic>
          <a:graphicData uri="http://schemas.openxmlformats.org/presentationml/2006/ole">
            <mc:AlternateContent xmlns:mc="http://schemas.openxmlformats.org/markup-compatibility/2006">
              <mc:Choice xmlns:v="urn:schemas-microsoft-com:vml" Requires="v">
                <p:oleObj name="Equation" r:id="rId2" imgW="647640" imgH="228600" progId="Equation.DSMT4">
                  <p:embed/>
                </p:oleObj>
              </mc:Choice>
              <mc:Fallback>
                <p:oleObj name="Equation" r:id="rId2" imgW="647640" imgH="228600" progId="Equation.DSMT4">
                  <p:embed/>
                  <p:pic>
                    <p:nvPicPr>
                      <p:cNvPr id="0" name=""/>
                      <p:cNvPicPr/>
                      <p:nvPr/>
                    </p:nvPicPr>
                    <p:blipFill>
                      <a:blip r:embed="rId3"/>
                      <a:stretch>
                        <a:fillRect/>
                      </a:stretch>
                    </p:blipFill>
                    <p:spPr>
                      <a:xfrm>
                        <a:off x="6599238" y="4114800"/>
                        <a:ext cx="1554162" cy="5492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B8F66CC-6535-4070-A675-B9177B669E92}"/>
              </a:ext>
            </a:extLst>
          </p:cNvPr>
          <p:cNvSpPr>
            <a:spLocks noGrp="1"/>
          </p:cNvSpPr>
          <p:nvPr>
            <p:ph idx="10"/>
          </p:nvPr>
        </p:nvSpPr>
        <p:spPr>
          <a:xfrm>
            <a:off x="457200" y="4539673"/>
            <a:ext cx="1219200" cy="47756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17" name="Object 16">
            <a:extLst>
              <a:ext uri="{FF2B5EF4-FFF2-40B4-BE49-F238E27FC236}">
                <a16:creationId xmlns:a16="http://schemas.microsoft.com/office/drawing/2014/main" id="{D3772464-9A68-4EA7-B8B3-1C9B7BAB8A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8639897"/>
              </p:ext>
            </p:extLst>
          </p:nvPr>
        </p:nvGraphicFramePr>
        <p:xfrm>
          <a:off x="1508760" y="4553712"/>
          <a:ext cx="487680" cy="548640"/>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1508760" y="4553712"/>
                        <a:ext cx="487680" cy="54864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074766F-6FAE-4782-ACF9-99CF7D21A750}"/>
              </a:ext>
            </a:extLst>
          </p:cNvPr>
          <p:cNvSpPr>
            <a:spLocks noGrp="1"/>
          </p:cNvSpPr>
          <p:nvPr>
            <p:ph idx="11"/>
          </p:nvPr>
        </p:nvSpPr>
        <p:spPr>
          <a:xfrm>
            <a:off x="1866900" y="4539673"/>
            <a:ext cx="2057400" cy="54864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graphicFrame>
        <p:nvGraphicFramePr>
          <p:cNvPr id="18" name="Object 17">
            <a:extLst>
              <a:ext uri="{FF2B5EF4-FFF2-40B4-BE49-F238E27FC236}">
                <a16:creationId xmlns:a16="http://schemas.microsoft.com/office/drawing/2014/main" id="{6A938721-3F0A-44EE-A9FB-8B6509C3DE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77683907"/>
              </p:ext>
            </p:extLst>
          </p:nvPr>
        </p:nvGraphicFramePr>
        <p:xfrm>
          <a:off x="3657600" y="4553712"/>
          <a:ext cx="457200" cy="548640"/>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3657600" y="4553712"/>
                        <a:ext cx="457200" cy="54864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6F3C8E2-AED8-47D8-B409-2F8144E917EC}"/>
              </a:ext>
            </a:extLst>
          </p:cNvPr>
          <p:cNvSpPr>
            <a:spLocks noGrp="1"/>
          </p:cNvSpPr>
          <p:nvPr>
            <p:ph idx="12"/>
          </p:nvPr>
        </p:nvSpPr>
        <p:spPr>
          <a:xfrm>
            <a:off x="4000500" y="4531337"/>
            <a:ext cx="4876800" cy="47756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was done using recurrence</a:t>
            </a:r>
            <a:endParaRPr lang="en-US" dirty="0"/>
          </a:p>
        </p:txBody>
      </p:sp>
      <p:sp>
        <p:nvSpPr>
          <p:cNvPr id="7" name="Content Placeholder 6">
            <a:extLst>
              <a:ext uri="{FF2B5EF4-FFF2-40B4-BE49-F238E27FC236}">
                <a16:creationId xmlns:a16="http://schemas.microsoft.com/office/drawing/2014/main" id="{9A953B25-361C-44A1-B2EE-C0A70058A545}"/>
              </a:ext>
            </a:extLst>
          </p:cNvPr>
          <p:cNvSpPr>
            <a:spLocks noGrp="1"/>
          </p:cNvSpPr>
          <p:nvPr>
            <p:ph idx="13"/>
          </p:nvPr>
        </p:nvSpPr>
        <p:spPr>
          <a:xfrm>
            <a:off x="457200" y="4958509"/>
            <a:ext cx="3657600" cy="50104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relations in Section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2.4</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5" name="Slide Number Placeholder 5">
            <a:extLst>
              <a:ext uri="{FF2B5EF4-FFF2-40B4-BE49-F238E27FC236}">
                <a16:creationId xmlns:a16="http://schemas.microsoft.com/office/drawing/2014/main" id="{F0DBC501-D27D-4425-A861-2302A21C092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3996669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99A6-6C7A-41AD-AEFE-4AA808359FE2}"/>
              </a:ext>
            </a:extLst>
          </p:cNvPr>
          <p:cNvSpPr>
            <a:spLocks noGrp="1"/>
          </p:cNvSpPr>
          <p:nvPr>
            <p:ph type="title"/>
          </p:nvPr>
        </p:nvSpPr>
        <p:spPr/>
        <p:txBody>
          <a:bodyPr/>
          <a:lstStyle/>
          <a:p>
            <a:r>
              <a:rPr lang="en-US" dirty="0"/>
              <a:t>Recursively Defined Functions</a:t>
            </a:r>
            <a:r>
              <a:rPr lang="en-US" sz="1500" dirty="0"/>
              <a:t>2</a:t>
            </a:r>
            <a:endParaRPr lang="en-US" dirty="0"/>
          </a:p>
        </p:txBody>
      </p:sp>
      <p:sp>
        <p:nvSpPr>
          <p:cNvPr id="3" name="Content Placeholder 2">
            <a:extLst>
              <a:ext uri="{FF2B5EF4-FFF2-40B4-BE49-F238E27FC236}">
                <a16:creationId xmlns:a16="http://schemas.microsoft.com/office/drawing/2014/main" id="{E5962A8E-7A10-44A6-B729-ABC84F7F49EE}"/>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Suppose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defined by:</a:t>
            </a:r>
          </a:p>
        </p:txBody>
      </p:sp>
      <p:graphicFrame>
        <p:nvGraphicFramePr>
          <p:cNvPr id="21" name="Object 20">
            <a:extLst>
              <a:ext uri="{FF2B5EF4-FFF2-40B4-BE49-F238E27FC236}">
                <a16:creationId xmlns:a16="http://schemas.microsoft.com/office/drawing/2014/main" id="{D1F31535-B234-4972-A3D9-58D76BD319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3909188"/>
              </p:ext>
            </p:extLst>
          </p:nvPr>
        </p:nvGraphicFramePr>
        <p:xfrm>
          <a:off x="868218" y="1682918"/>
          <a:ext cx="2336800" cy="1038578"/>
        </p:xfrm>
        <a:graphic>
          <a:graphicData uri="http://schemas.openxmlformats.org/presentationml/2006/ole">
            <mc:AlternateContent xmlns:mc="http://schemas.openxmlformats.org/markup-compatibility/2006">
              <mc:Choice xmlns:v="urn:schemas-microsoft-com:vml" Requires="v">
                <p:oleObj name="Equation" r:id="rId2" imgW="1257120" imgH="558720" progId="Equation.DSMT4">
                  <p:embed/>
                </p:oleObj>
              </mc:Choice>
              <mc:Fallback>
                <p:oleObj name="Equation" r:id="rId2" imgW="1257120" imgH="558720" progId="Equation.DSMT4">
                  <p:embed/>
                  <p:pic>
                    <p:nvPicPr>
                      <p:cNvPr id="0" name=""/>
                      <p:cNvPicPr/>
                      <p:nvPr/>
                    </p:nvPicPr>
                    <p:blipFill>
                      <a:blip r:embed="rId3"/>
                      <a:stretch>
                        <a:fillRect/>
                      </a:stretch>
                    </p:blipFill>
                    <p:spPr>
                      <a:xfrm>
                        <a:off x="868218" y="1682918"/>
                        <a:ext cx="2336800" cy="103857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A090EFF-99B9-4AAA-B0C5-9A09F6B2FAE5}"/>
              </a:ext>
            </a:extLst>
          </p:cNvPr>
          <p:cNvSpPr>
            <a:spLocks noGrp="1"/>
          </p:cNvSpPr>
          <p:nvPr>
            <p:ph idx="10"/>
          </p:nvPr>
        </p:nvSpPr>
        <p:spPr>
          <a:xfrm>
            <a:off x="457200" y="2590801"/>
            <a:ext cx="914400" cy="413609"/>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Find</a:t>
            </a:r>
          </a:p>
        </p:txBody>
      </p:sp>
      <p:graphicFrame>
        <p:nvGraphicFramePr>
          <p:cNvPr id="19" name="Object 18">
            <a:extLst>
              <a:ext uri="{FF2B5EF4-FFF2-40B4-BE49-F238E27FC236}">
                <a16:creationId xmlns:a16="http://schemas.microsoft.com/office/drawing/2014/main" id="{54C88C69-D2B5-4A87-974A-7D47BC3F0A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9881320"/>
              </p:ext>
            </p:extLst>
          </p:nvPr>
        </p:nvGraphicFramePr>
        <p:xfrm>
          <a:off x="1051560" y="2603500"/>
          <a:ext cx="2441905" cy="448056"/>
        </p:xfrm>
        <a:graphic>
          <a:graphicData uri="http://schemas.openxmlformats.org/presentationml/2006/ole">
            <mc:AlternateContent xmlns:mc="http://schemas.openxmlformats.org/markup-compatibility/2006">
              <mc:Choice xmlns:v="urn:schemas-microsoft-com:vml" Requires="v">
                <p:oleObj name="Equation" r:id="rId4" imgW="1384200" imgH="253800" progId="Equation.DSMT4">
                  <p:embed/>
                </p:oleObj>
              </mc:Choice>
              <mc:Fallback>
                <p:oleObj name="Equation" r:id="rId4" imgW="1384200" imgH="253800" progId="Equation.DSMT4">
                  <p:embed/>
                  <p:pic>
                    <p:nvPicPr>
                      <p:cNvPr id="0" name=""/>
                      <p:cNvPicPr/>
                      <p:nvPr/>
                    </p:nvPicPr>
                    <p:blipFill>
                      <a:blip r:embed="rId5"/>
                      <a:stretch>
                        <a:fillRect/>
                      </a:stretch>
                    </p:blipFill>
                    <p:spPr>
                      <a:xfrm>
                        <a:off x="1051560" y="2603500"/>
                        <a:ext cx="2441905" cy="44805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C65F4ED-F8E2-4A1D-8EC9-17FE18E3AEDD}"/>
              </a:ext>
            </a:extLst>
          </p:cNvPr>
          <p:cNvSpPr>
            <a:spLocks noGrp="1"/>
          </p:cNvSpPr>
          <p:nvPr>
            <p:ph idx="11"/>
          </p:nvPr>
        </p:nvSpPr>
        <p:spPr>
          <a:xfrm>
            <a:off x="457200" y="2969522"/>
            <a:ext cx="1284288" cy="381000"/>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22" name="Object 21">
            <a:extLst>
              <a:ext uri="{FF2B5EF4-FFF2-40B4-BE49-F238E27FC236}">
                <a16:creationId xmlns:a16="http://schemas.microsoft.com/office/drawing/2014/main" id="{5A76F9D4-5D1D-46D3-A767-2E21CE942E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6969080"/>
              </p:ext>
            </p:extLst>
          </p:nvPr>
        </p:nvGraphicFramePr>
        <p:xfrm>
          <a:off x="863600" y="3362404"/>
          <a:ext cx="3708400" cy="2201115"/>
        </p:xfrm>
        <a:graphic>
          <a:graphicData uri="http://schemas.openxmlformats.org/presentationml/2006/ole">
            <mc:AlternateContent xmlns:mc="http://schemas.openxmlformats.org/markup-compatibility/2006">
              <mc:Choice xmlns:v="urn:schemas-microsoft-com:vml" Requires="v">
                <p:oleObj name="Equation" r:id="rId6" imgW="1968480" imgH="1168200" progId="Equation.DSMT4">
                  <p:embed/>
                </p:oleObj>
              </mc:Choice>
              <mc:Fallback>
                <p:oleObj name="Equation" r:id="rId6" imgW="1968480" imgH="1168200" progId="Equation.DSMT4">
                  <p:embed/>
                  <p:pic>
                    <p:nvPicPr>
                      <p:cNvPr id="0" name=""/>
                      <p:cNvPicPr/>
                      <p:nvPr/>
                    </p:nvPicPr>
                    <p:blipFill>
                      <a:blip r:embed="rId7"/>
                      <a:stretch>
                        <a:fillRect/>
                      </a:stretch>
                    </p:blipFill>
                    <p:spPr>
                      <a:xfrm>
                        <a:off x="863600" y="3362404"/>
                        <a:ext cx="3708400" cy="220111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E9F72FB-351D-418B-B339-96B8BC64CB02}"/>
              </a:ext>
            </a:extLst>
          </p:cNvPr>
          <p:cNvSpPr>
            <a:spLocks noGrp="1"/>
          </p:cNvSpPr>
          <p:nvPr>
            <p:ph idx="13"/>
          </p:nvPr>
        </p:nvSpPr>
        <p:spPr>
          <a:xfrm>
            <a:off x="457200" y="5257800"/>
            <a:ext cx="7162800" cy="467586"/>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Give a recursive definition of the factorial function</a:t>
            </a:r>
          </a:p>
        </p:txBody>
      </p:sp>
      <p:graphicFrame>
        <p:nvGraphicFramePr>
          <p:cNvPr id="20" name="Object 19">
            <a:extLst>
              <a:ext uri="{FF2B5EF4-FFF2-40B4-BE49-F238E27FC236}">
                <a16:creationId xmlns:a16="http://schemas.microsoft.com/office/drawing/2014/main" id="{1676D3F8-A3A7-4E53-992A-25DAB6FA30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0287699"/>
              </p:ext>
            </p:extLst>
          </p:nvPr>
        </p:nvGraphicFramePr>
        <p:xfrm>
          <a:off x="7452360" y="5301511"/>
          <a:ext cx="399725" cy="329184"/>
        </p:xfrm>
        <a:graphic>
          <a:graphicData uri="http://schemas.openxmlformats.org/presentationml/2006/ole">
            <mc:AlternateContent xmlns:mc="http://schemas.openxmlformats.org/markup-compatibility/2006">
              <mc:Choice xmlns:v="urn:schemas-microsoft-com:vml" Requires="v">
                <p:oleObj name="Equation" r:id="rId8" imgW="215640" imgH="177480" progId="Equation.DSMT4">
                  <p:embed/>
                </p:oleObj>
              </mc:Choice>
              <mc:Fallback>
                <p:oleObj name="Equation" r:id="rId8" imgW="215640" imgH="177480" progId="Equation.DSMT4">
                  <p:embed/>
                  <p:pic>
                    <p:nvPicPr>
                      <p:cNvPr id="0" name=""/>
                      <p:cNvPicPr/>
                      <p:nvPr/>
                    </p:nvPicPr>
                    <p:blipFill>
                      <a:blip r:embed="rId9"/>
                      <a:stretch>
                        <a:fillRect/>
                      </a:stretch>
                    </p:blipFill>
                    <p:spPr>
                      <a:xfrm>
                        <a:off x="7452360" y="5301511"/>
                        <a:ext cx="399725" cy="32918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60B0825-6B0F-445C-8C28-946567C0BEA7}"/>
              </a:ext>
            </a:extLst>
          </p:cNvPr>
          <p:cNvSpPr>
            <a:spLocks noGrp="1"/>
          </p:cNvSpPr>
          <p:nvPr>
            <p:ph idx="14"/>
          </p:nvPr>
        </p:nvSpPr>
        <p:spPr>
          <a:xfrm>
            <a:off x="457200" y="5628415"/>
            <a:ext cx="1284288" cy="467585"/>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23" name="Object 22">
            <a:extLst>
              <a:ext uri="{FF2B5EF4-FFF2-40B4-BE49-F238E27FC236}">
                <a16:creationId xmlns:a16="http://schemas.microsoft.com/office/drawing/2014/main" id="{22D695D8-A028-45A8-BF44-8680B886C1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0431125"/>
              </p:ext>
            </p:extLst>
          </p:nvPr>
        </p:nvGraphicFramePr>
        <p:xfrm>
          <a:off x="1741488" y="5630808"/>
          <a:ext cx="2745911" cy="1059826"/>
        </p:xfrm>
        <a:graphic>
          <a:graphicData uri="http://schemas.openxmlformats.org/presentationml/2006/ole">
            <mc:AlternateContent xmlns:mc="http://schemas.openxmlformats.org/markup-compatibility/2006">
              <mc:Choice xmlns:v="urn:schemas-microsoft-com:vml" Requires="v">
                <p:oleObj name="Equation" r:id="rId10" imgW="1447560" imgH="558720" progId="Equation.DSMT4">
                  <p:embed/>
                </p:oleObj>
              </mc:Choice>
              <mc:Fallback>
                <p:oleObj name="Equation" r:id="rId10" imgW="1447560" imgH="558720" progId="Equation.DSMT4">
                  <p:embed/>
                  <p:pic>
                    <p:nvPicPr>
                      <p:cNvPr id="0" name=""/>
                      <p:cNvPicPr/>
                      <p:nvPr/>
                    </p:nvPicPr>
                    <p:blipFill>
                      <a:blip r:embed="rId11"/>
                      <a:stretch>
                        <a:fillRect/>
                      </a:stretch>
                    </p:blipFill>
                    <p:spPr>
                      <a:xfrm>
                        <a:off x="1741488" y="5630808"/>
                        <a:ext cx="2745911" cy="1059826"/>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211D88C2-5B42-48AE-BEAF-7ADF307F13B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24333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r>
              <a:rPr lang="en-US" sz="1500" dirty="0"/>
              <a:t>3</a:t>
            </a:r>
            <a:endParaRPr lang="en-US" dirty="0"/>
          </a:p>
        </p:txBody>
      </p:sp>
      <p:sp>
        <p:nvSpPr>
          <p:cNvPr id="3" name="Content Placeholder 2"/>
          <p:cNvSpPr>
            <a:spLocks noGrp="1"/>
          </p:cNvSpPr>
          <p:nvPr>
            <p:ph idx="1"/>
          </p:nvPr>
        </p:nvSpPr>
        <p:spPr>
          <a:xfrm>
            <a:off x="457200" y="1295400"/>
            <a:ext cx="6400800" cy="548640"/>
          </a:xfrm>
        </p:spPr>
        <p:txBody>
          <a:bodyPr/>
          <a:lstStyle/>
          <a:p>
            <a:pPr lvl="0"/>
            <a:r>
              <a:rPr lang="en-US" sz="2800" b="1" dirty="0">
                <a:solidFill>
                  <a:prstClr val="black"/>
                </a:solidFill>
                <a:latin typeface="Calibri (Body)"/>
              </a:rPr>
              <a:t>Example</a:t>
            </a:r>
            <a:r>
              <a:rPr lang="en-US" sz="2800" dirty="0">
                <a:solidFill>
                  <a:prstClr val="black"/>
                </a:solidFill>
                <a:latin typeface="Calibri (Body)"/>
              </a:rPr>
              <a:t>: Give a recursive definition of:</a:t>
            </a:r>
          </a:p>
        </p:txBody>
      </p:sp>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3886937"/>
              </p:ext>
            </p:extLst>
          </p:nvPr>
        </p:nvGraphicFramePr>
        <p:xfrm>
          <a:off x="3521075" y="1800225"/>
          <a:ext cx="952500" cy="1079500"/>
        </p:xfrm>
        <a:graphic>
          <a:graphicData uri="http://schemas.openxmlformats.org/presentationml/2006/ole">
            <mc:AlternateContent xmlns:mc="http://schemas.openxmlformats.org/markup-compatibility/2006">
              <mc:Choice xmlns:v="urn:schemas-microsoft-com:vml" Requires="v">
                <p:oleObj name="Equation" r:id="rId2" imgW="380880" imgH="431640" progId="Equation.DSMT4">
                  <p:embed/>
                </p:oleObj>
              </mc:Choice>
              <mc:Fallback>
                <p:oleObj name="Equation" r:id="rId2" imgW="380880" imgH="431640" progId="Equation.DSMT4">
                  <p:embed/>
                  <p:pic>
                    <p:nvPicPr>
                      <p:cNvPr id="7" name="Object 3"/>
                      <p:cNvPicPr/>
                      <p:nvPr/>
                    </p:nvPicPr>
                    <p:blipFill>
                      <a:blip r:embed="rId3"/>
                      <a:stretch>
                        <a:fillRect/>
                      </a:stretch>
                    </p:blipFill>
                    <p:spPr>
                      <a:xfrm>
                        <a:off x="3521075" y="1800225"/>
                        <a:ext cx="952500" cy="1079500"/>
                      </a:xfrm>
                      <a:prstGeom prst="rect">
                        <a:avLst/>
                      </a:prstGeom>
                    </p:spPr>
                  </p:pic>
                </p:oleObj>
              </mc:Fallback>
            </mc:AlternateContent>
          </a:graphicData>
        </a:graphic>
      </p:graphicFrame>
      <p:sp>
        <p:nvSpPr>
          <p:cNvPr id="4" name="Content Placeholder 4"/>
          <p:cNvSpPr>
            <a:spLocks noGrp="1"/>
          </p:cNvSpPr>
          <p:nvPr>
            <p:ph idx="13"/>
          </p:nvPr>
        </p:nvSpPr>
        <p:spPr>
          <a:xfrm>
            <a:off x="457200" y="2956560"/>
            <a:ext cx="6400800" cy="548640"/>
          </a:xfrm>
        </p:spPr>
        <p:txBody>
          <a:bodyPr/>
          <a:lstStyle/>
          <a:p>
            <a:pPr lvl="0"/>
            <a:r>
              <a:rPr lang="en-US" sz="2800" b="1" dirty="0">
                <a:solidFill>
                  <a:prstClr val="black"/>
                </a:solidFill>
                <a:latin typeface="Calibri (Body)"/>
              </a:rPr>
              <a:t>Solution</a:t>
            </a:r>
            <a:r>
              <a:rPr lang="en-US" sz="2800" dirty="0">
                <a:solidFill>
                  <a:prstClr val="black"/>
                </a:solidFill>
                <a:latin typeface="Calibri (Body)"/>
              </a:rPr>
              <a:t>: The first part of the definition is</a:t>
            </a:r>
          </a:p>
        </p:txBody>
      </p:sp>
      <p:graphicFrame>
        <p:nvGraphicFramePr>
          <p:cNvPr id="9"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96038"/>
              </p:ext>
            </p:extLst>
          </p:nvPr>
        </p:nvGraphicFramePr>
        <p:xfrm>
          <a:off x="3489036" y="3582035"/>
          <a:ext cx="1651000" cy="1079500"/>
        </p:xfrm>
        <a:graphic>
          <a:graphicData uri="http://schemas.openxmlformats.org/presentationml/2006/ole">
            <mc:AlternateContent xmlns:mc="http://schemas.openxmlformats.org/markup-compatibility/2006">
              <mc:Choice xmlns:v="urn:schemas-microsoft-com:vml" Requires="v">
                <p:oleObj name="Equation" r:id="rId4" imgW="660240" imgH="431640" progId="Equation.DSMT4">
                  <p:embed/>
                </p:oleObj>
              </mc:Choice>
              <mc:Fallback>
                <p:oleObj name="Equation" r:id="rId4" imgW="660240" imgH="431640" progId="Equation.DSMT4">
                  <p:embed/>
                  <p:pic>
                    <p:nvPicPr>
                      <p:cNvPr id="8" name="Object 4"/>
                      <p:cNvPicPr/>
                      <p:nvPr/>
                    </p:nvPicPr>
                    <p:blipFill>
                      <a:blip r:embed="rId5"/>
                      <a:stretch>
                        <a:fillRect/>
                      </a:stretch>
                    </p:blipFill>
                    <p:spPr>
                      <a:xfrm>
                        <a:off x="3489036" y="3582035"/>
                        <a:ext cx="1651000" cy="1079500"/>
                      </a:xfrm>
                      <a:prstGeom prst="rect">
                        <a:avLst/>
                      </a:prstGeom>
                    </p:spPr>
                  </p:pic>
                </p:oleObj>
              </mc:Fallback>
            </mc:AlternateContent>
          </a:graphicData>
        </a:graphic>
      </p:graphicFrame>
      <p:sp>
        <p:nvSpPr>
          <p:cNvPr id="5" name="Content Placeholder 6"/>
          <p:cNvSpPr>
            <a:spLocks noGrp="1"/>
          </p:cNvSpPr>
          <p:nvPr>
            <p:ph idx="14"/>
          </p:nvPr>
        </p:nvSpPr>
        <p:spPr>
          <a:xfrm>
            <a:off x="457200" y="4937760"/>
            <a:ext cx="2926080" cy="548640"/>
          </a:xfrm>
        </p:spPr>
        <p:txBody>
          <a:bodyPr/>
          <a:lstStyle/>
          <a:p>
            <a:pPr lvl="0"/>
            <a:r>
              <a:rPr lang="en-US" sz="2800" dirty="0">
                <a:solidFill>
                  <a:prstClr val="black"/>
                </a:solidFill>
                <a:latin typeface="Calibri (Body)"/>
              </a:rPr>
              <a:t>The second part is</a:t>
            </a:r>
          </a:p>
        </p:txBody>
      </p:sp>
      <p:graphicFrame>
        <p:nvGraphicFramePr>
          <p:cNvPr id="10"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0875444"/>
              </p:ext>
            </p:extLst>
          </p:nvPr>
        </p:nvGraphicFramePr>
        <p:xfrm>
          <a:off x="3298536" y="4914900"/>
          <a:ext cx="3683000" cy="1143000"/>
        </p:xfrm>
        <a:graphic>
          <a:graphicData uri="http://schemas.openxmlformats.org/presentationml/2006/ole">
            <mc:AlternateContent xmlns:mc="http://schemas.openxmlformats.org/markup-compatibility/2006">
              <mc:Choice xmlns:v="urn:schemas-microsoft-com:vml" Requires="v">
                <p:oleObj name="Equation" r:id="rId6" imgW="1473120" imgH="457200" progId="Equation.DSMT4">
                  <p:embed/>
                </p:oleObj>
              </mc:Choice>
              <mc:Fallback>
                <p:oleObj name="Equation" r:id="rId6" imgW="1473120" imgH="457200" progId="Equation.DSMT4">
                  <p:embed/>
                  <p:pic>
                    <p:nvPicPr>
                      <p:cNvPr id="9" name="Object 5"/>
                      <p:cNvPicPr/>
                      <p:nvPr/>
                    </p:nvPicPr>
                    <p:blipFill>
                      <a:blip r:embed="rId7"/>
                      <a:stretch>
                        <a:fillRect/>
                      </a:stretch>
                    </p:blipFill>
                    <p:spPr>
                      <a:xfrm>
                        <a:off x="3298536" y="4914900"/>
                        <a:ext cx="3683000" cy="114300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9DB49D0D-7A70-4123-A4A1-EA485AB8521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1565576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F6AE-A6E8-4ED7-8A0B-E1F8471731A2}"/>
              </a:ext>
            </a:extLst>
          </p:cNvPr>
          <p:cNvSpPr>
            <a:spLocks noGrp="1"/>
          </p:cNvSpPr>
          <p:nvPr>
            <p:ph type="title"/>
          </p:nvPr>
        </p:nvSpPr>
        <p:spPr/>
        <p:txBody>
          <a:bodyPr/>
          <a:lstStyle/>
          <a:p>
            <a:r>
              <a:rPr lang="en-US" dirty="0"/>
              <a:t>Fibonacci Numbers</a:t>
            </a:r>
            <a:r>
              <a:rPr lang="en-US" sz="1500" dirty="0"/>
              <a:t> 1</a:t>
            </a:r>
            <a:endParaRPr lang="en-US" dirty="0"/>
          </a:p>
        </p:txBody>
      </p:sp>
      <p:pic>
        <p:nvPicPr>
          <p:cNvPr id="15" name="Picture 2" descr="A portrait of Fibonacci.">
            <a:extLst>
              <a:ext uri="{FF2B5EF4-FFF2-40B4-BE49-F238E27FC236}">
                <a16:creationId xmlns:a16="http://schemas.microsoft.com/office/drawing/2014/main" id="{479AB14F-FAAE-4D2E-B776-F814A3B939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2400" y="76200"/>
            <a:ext cx="1173480" cy="137160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9785BCE-0A18-4B85-B44A-F58C1802D55D}"/>
              </a:ext>
            </a:extLst>
          </p:cNvPr>
          <p:cNvSpPr>
            <a:spLocks noGrp="1"/>
          </p:cNvSpPr>
          <p:nvPr>
            <p:ph idx="1"/>
          </p:nvPr>
        </p:nvSpPr>
        <p:spPr>
          <a:xfrm>
            <a:off x="7599218" y="1487055"/>
            <a:ext cx="1524000" cy="609600"/>
          </a:xfrm>
        </p:spPr>
        <p:txBody>
          <a:bodyPr/>
          <a:lstStyle/>
          <a:p>
            <a:pPr marL="0" marR="0" lvl="0" indent="0" algn="ct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Fibonacci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1170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1250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4" name="Content Placeholder 3">
            <a:extLst>
              <a:ext uri="{FF2B5EF4-FFF2-40B4-BE49-F238E27FC236}">
                <a16:creationId xmlns:a16="http://schemas.microsoft.com/office/drawing/2014/main" id="{9F842A88-5769-4FCF-8EB4-A2D7598B1BA6}"/>
              </a:ext>
            </a:extLst>
          </p:cNvPr>
          <p:cNvSpPr>
            <a:spLocks noGrp="1"/>
          </p:cNvSpPr>
          <p:nvPr>
            <p:ph idx="10"/>
          </p:nvPr>
        </p:nvSpPr>
        <p:spPr>
          <a:xfrm>
            <a:off x="452813" y="1295400"/>
            <a:ext cx="6709987" cy="914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Fibonacci numbers are defined as follows:</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endParaRPr>
          </a:p>
        </p:txBody>
      </p:sp>
      <p:graphicFrame>
        <p:nvGraphicFramePr>
          <p:cNvPr id="22" name="Object 21">
            <a:extLst>
              <a:ext uri="{FF2B5EF4-FFF2-40B4-BE49-F238E27FC236}">
                <a16:creationId xmlns:a16="http://schemas.microsoft.com/office/drawing/2014/main" id="{E4CAB79F-255B-4509-96C9-2D13213EC3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8630345"/>
              </p:ext>
            </p:extLst>
          </p:nvPr>
        </p:nvGraphicFramePr>
        <p:xfrm>
          <a:off x="615950" y="2218653"/>
          <a:ext cx="1974547" cy="1523222"/>
        </p:xfrm>
        <a:graphic>
          <a:graphicData uri="http://schemas.openxmlformats.org/presentationml/2006/ole">
            <mc:AlternateContent xmlns:mc="http://schemas.openxmlformats.org/markup-compatibility/2006">
              <mc:Choice xmlns:v="urn:schemas-microsoft-com:vml" Requires="v">
                <p:oleObj name="Equation" r:id="rId3" imgW="888840" imgH="685800" progId="Equation.DSMT4">
                  <p:embed/>
                </p:oleObj>
              </mc:Choice>
              <mc:Fallback>
                <p:oleObj name="Equation" r:id="rId3" imgW="888840" imgH="685800" progId="Equation.DSMT4">
                  <p:embed/>
                  <p:pic>
                    <p:nvPicPr>
                      <p:cNvPr id="0" name=""/>
                      <p:cNvPicPr/>
                      <p:nvPr/>
                    </p:nvPicPr>
                    <p:blipFill>
                      <a:blip r:embed="rId4"/>
                      <a:stretch>
                        <a:fillRect/>
                      </a:stretch>
                    </p:blipFill>
                    <p:spPr>
                      <a:xfrm>
                        <a:off x="615950" y="2218653"/>
                        <a:ext cx="1974547" cy="152322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20BB1A7-DA65-4115-8182-28A5C84BA27E}"/>
              </a:ext>
            </a:extLst>
          </p:cNvPr>
          <p:cNvSpPr>
            <a:spLocks noGrp="1"/>
          </p:cNvSpPr>
          <p:nvPr>
            <p:ph idx="11"/>
          </p:nvPr>
        </p:nvSpPr>
        <p:spPr>
          <a:xfrm>
            <a:off x="457200" y="3810000"/>
            <a:ext cx="1219200" cy="54249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Find</a:t>
            </a:r>
          </a:p>
        </p:txBody>
      </p:sp>
      <p:graphicFrame>
        <p:nvGraphicFramePr>
          <p:cNvPr id="20" name="Object 19">
            <a:extLst>
              <a:ext uri="{FF2B5EF4-FFF2-40B4-BE49-F238E27FC236}">
                <a16:creationId xmlns:a16="http://schemas.microsoft.com/office/drawing/2014/main" id="{9B929151-400D-4E2A-91E3-F14C536614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8027879"/>
              </p:ext>
            </p:extLst>
          </p:nvPr>
        </p:nvGraphicFramePr>
        <p:xfrm>
          <a:off x="1124712" y="3810000"/>
          <a:ext cx="1737361" cy="521208"/>
        </p:xfrm>
        <a:graphic>
          <a:graphicData uri="http://schemas.openxmlformats.org/presentationml/2006/ole">
            <mc:AlternateContent xmlns:mc="http://schemas.openxmlformats.org/markup-compatibility/2006">
              <mc:Choice xmlns:v="urn:schemas-microsoft-com:vml" Requires="v">
                <p:oleObj name="Equation" r:id="rId5" imgW="761760" imgH="228600" progId="Equation.DSMT4">
                  <p:embed/>
                </p:oleObj>
              </mc:Choice>
              <mc:Fallback>
                <p:oleObj name="Equation" r:id="rId5" imgW="761760" imgH="228600" progId="Equation.DSMT4">
                  <p:embed/>
                  <p:pic>
                    <p:nvPicPr>
                      <p:cNvPr id="0" name=""/>
                      <p:cNvPicPr/>
                      <p:nvPr/>
                    </p:nvPicPr>
                    <p:blipFill>
                      <a:blip r:embed="rId6"/>
                      <a:stretch>
                        <a:fillRect/>
                      </a:stretch>
                    </p:blipFill>
                    <p:spPr>
                      <a:xfrm>
                        <a:off x="1124712" y="3810000"/>
                        <a:ext cx="1737361" cy="52120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AEA791C-C460-4882-9764-874655CD32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215625"/>
              </p:ext>
            </p:extLst>
          </p:nvPr>
        </p:nvGraphicFramePr>
        <p:xfrm>
          <a:off x="900359" y="4420617"/>
          <a:ext cx="2932175" cy="2029968"/>
        </p:xfrm>
        <a:graphic>
          <a:graphicData uri="http://schemas.openxmlformats.org/presentationml/2006/ole">
            <mc:AlternateContent xmlns:mc="http://schemas.openxmlformats.org/markup-compatibility/2006">
              <mc:Choice xmlns:v="urn:schemas-microsoft-com:vml" Requires="v">
                <p:oleObj name="Equation" r:id="rId7" imgW="1320480" imgH="914400" progId="Equation.DSMT4">
                  <p:embed/>
                </p:oleObj>
              </mc:Choice>
              <mc:Fallback>
                <p:oleObj name="Equation" r:id="rId7" imgW="1320480" imgH="914400" progId="Equation.DSMT4">
                  <p:embed/>
                  <p:pic>
                    <p:nvPicPr>
                      <p:cNvPr id="0" name=""/>
                      <p:cNvPicPr/>
                      <p:nvPr/>
                    </p:nvPicPr>
                    <p:blipFill>
                      <a:blip r:embed="rId8"/>
                      <a:stretch>
                        <a:fillRect/>
                      </a:stretch>
                    </p:blipFill>
                    <p:spPr>
                      <a:xfrm>
                        <a:off x="900359" y="4420617"/>
                        <a:ext cx="2932175" cy="202996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5E4A32B-98E5-4ADC-9089-0CF0AC5FEACF}"/>
              </a:ext>
            </a:extLst>
          </p:cNvPr>
          <p:cNvSpPr>
            <a:spLocks noGrp="1"/>
          </p:cNvSpPr>
          <p:nvPr>
            <p:ph idx="12"/>
          </p:nvPr>
        </p:nvSpPr>
        <p:spPr>
          <a:xfrm>
            <a:off x="4798378" y="2706981"/>
            <a:ext cx="3749040" cy="3021874"/>
          </a:xfrm>
          <a:ln w="12700">
            <a:solidFill>
              <a:srgbClr val="1A587B"/>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mn-cs"/>
              </a:rPr>
              <a:t>In Chapter 8, we will use the Fibonacci numbers to model population growth of rabbits. This was an application described by Fibonacci himself.</a:t>
            </a:r>
          </a:p>
          <a:p>
            <a:pPr marL="0" marR="0" lvl="0" indent="0" algn="l" defTabSz="914400" rtl="0" eaLnBrk="1" fontAlgn="auto" latinLnBrk="0" hangingPunct="1">
              <a:lnSpc>
                <a:spcPct val="100000"/>
              </a:lnSpc>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mn-cs"/>
              </a:rPr>
              <a:t>Next, we use strong induction to prove a result about the Fibonacci numbers.</a:t>
            </a:r>
          </a:p>
        </p:txBody>
      </p:sp>
      <p:sp>
        <p:nvSpPr>
          <p:cNvPr id="18" name="Slide Number Placeholder 5">
            <a:extLst>
              <a:ext uri="{FF2B5EF4-FFF2-40B4-BE49-F238E27FC236}">
                <a16:creationId xmlns:a16="http://schemas.microsoft.com/office/drawing/2014/main" id="{4AC20445-FD74-49B2-B0A8-35753534D73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1842029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DE17-E351-44E4-963E-0B4A08EABFA3}"/>
              </a:ext>
            </a:extLst>
          </p:cNvPr>
          <p:cNvSpPr>
            <a:spLocks noGrp="1"/>
          </p:cNvSpPr>
          <p:nvPr>
            <p:ph type="title"/>
          </p:nvPr>
        </p:nvSpPr>
        <p:spPr/>
        <p:txBody>
          <a:bodyPr/>
          <a:lstStyle/>
          <a:p>
            <a:r>
              <a:rPr lang="en-US" dirty="0"/>
              <a:t>Fibonacci Numbers</a:t>
            </a:r>
            <a:r>
              <a:rPr lang="en-US" sz="1500" dirty="0"/>
              <a:t> 2</a:t>
            </a:r>
            <a:endParaRPr lang="en-US" dirty="0"/>
          </a:p>
        </p:txBody>
      </p:sp>
      <p:sp>
        <p:nvSpPr>
          <p:cNvPr id="3" name="Content Placeholder 2">
            <a:extLst>
              <a:ext uri="{FF2B5EF4-FFF2-40B4-BE49-F238E27FC236}">
                <a16:creationId xmlns:a16="http://schemas.microsoft.com/office/drawing/2014/main" id="{FFDF464A-352A-463C-AE15-D8CA66635DA4}"/>
              </a:ext>
            </a:extLst>
          </p:cNvPr>
          <p:cNvSpPr>
            <a:spLocks noGrp="1"/>
          </p:cNvSpPr>
          <p:nvPr>
            <p:ph idx="1"/>
          </p:nvPr>
        </p:nvSpPr>
        <p:spPr>
          <a:xfrm>
            <a:off x="460772" y="1308245"/>
            <a:ext cx="3657600" cy="50765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mn-cs"/>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mn-cs"/>
              </a:rPr>
              <a:t>4</a:t>
            </a:r>
            <a:r>
              <a:rPr kumimoji="0" lang="en-US" sz="2000" b="0" i="0" u="none" strike="noStrike" kern="1200" cap="none" spc="0" normalizeH="0" baseline="0" noProof="0" dirty="0">
                <a:ln>
                  <a:noFill/>
                </a:ln>
                <a:solidFill>
                  <a:prstClr val="black"/>
                </a:solidFill>
                <a:effectLst/>
                <a:uLnTx/>
                <a:uFillTx/>
                <a:latin typeface="Calibri (Body)"/>
                <a:ea typeface="+mn-ea"/>
                <a:cs typeface="+mn-cs"/>
              </a:rPr>
              <a:t>: Show that whenever</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graphicFrame>
        <p:nvGraphicFramePr>
          <p:cNvPr id="90" name="Object 3">
            <a:extLst>
              <a:ext uri="{FF2B5EF4-FFF2-40B4-BE49-F238E27FC236}">
                <a16:creationId xmlns:a16="http://schemas.microsoft.com/office/drawing/2014/main" id="{6E6BEB70-7050-413E-9191-32A5CB7316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6562986"/>
              </p:ext>
            </p:extLst>
          </p:nvPr>
        </p:nvGraphicFramePr>
        <p:xfrm>
          <a:off x="3962400" y="1307592"/>
          <a:ext cx="1663700" cy="409575"/>
        </p:xfrm>
        <a:graphic>
          <a:graphicData uri="http://schemas.openxmlformats.org/presentationml/2006/ole">
            <mc:AlternateContent xmlns:mc="http://schemas.openxmlformats.org/markup-compatibility/2006">
              <mc:Choice xmlns:v="urn:schemas-microsoft-com:vml" Requires="v">
                <p:oleObj name="Equation" r:id="rId2" imgW="977760" imgH="241200" progId="Equation.DSMT4">
                  <p:embed/>
                </p:oleObj>
              </mc:Choice>
              <mc:Fallback>
                <p:oleObj name="Equation" r:id="rId2" imgW="977760" imgH="241200" progId="Equation.DSMT4">
                  <p:embed/>
                  <p:pic>
                    <p:nvPicPr>
                      <p:cNvPr id="17" name="Object 3">
                        <a:extLst>
                          <a:ext uri="{C183D7F6-B498-43B3-948B-1728B52AA6E4}">
                            <adec:decorative xmlns:adec="http://schemas.microsoft.com/office/drawing/2017/decorative" val="1"/>
                          </a:ext>
                        </a:extLst>
                      </p:cNvPr>
                      <p:cNvPicPr/>
                      <p:nvPr/>
                    </p:nvPicPr>
                    <p:blipFill>
                      <a:blip r:embed="rId3"/>
                      <a:stretch>
                        <a:fillRect/>
                      </a:stretch>
                    </p:blipFill>
                    <p:spPr>
                      <a:xfrm>
                        <a:off x="3962400" y="1307592"/>
                        <a:ext cx="1663700" cy="4095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9DF7150-F646-4CAB-B589-10D6F78F074C}"/>
              </a:ext>
            </a:extLst>
          </p:cNvPr>
          <p:cNvSpPr>
            <a:spLocks noGrp="1"/>
          </p:cNvSpPr>
          <p:nvPr>
            <p:ph idx="10"/>
          </p:nvPr>
        </p:nvSpPr>
        <p:spPr>
          <a:xfrm>
            <a:off x="5562600" y="1291590"/>
            <a:ext cx="954087" cy="4286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where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graphicFrame>
        <p:nvGraphicFramePr>
          <p:cNvPr id="92" name="Object 5">
            <a:extLst>
              <a:ext uri="{FF2B5EF4-FFF2-40B4-BE49-F238E27FC236}">
                <a16:creationId xmlns:a16="http://schemas.microsoft.com/office/drawing/2014/main" id="{90E17914-907B-45DD-8CAD-BA03FB5C37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2217065"/>
              </p:ext>
            </p:extLst>
          </p:nvPr>
        </p:nvGraphicFramePr>
        <p:xfrm>
          <a:off x="6397279" y="1247775"/>
          <a:ext cx="1685925" cy="517525"/>
        </p:xfrm>
        <a:graphic>
          <a:graphicData uri="http://schemas.openxmlformats.org/presentationml/2006/ole">
            <mc:AlternateContent xmlns:mc="http://schemas.openxmlformats.org/markup-compatibility/2006">
              <mc:Choice xmlns:v="urn:schemas-microsoft-com:vml" Requires="v">
                <p:oleObj name="Equation" r:id="rId4" imgW="990360" imgH="304560" progId="Equation.DSMT4">
                  <p:embed/>
                </p:oleObj>
              </mc:Choice>
              <mc:Fallback>
                <p:oleObj name="Equation" r:id="rId4" imgW="990360" imgH="304560" progId="Equation.DSMT4">
                  <p:embed/>
                  <p:pic>
                    <p:nvPicPr>
                      <p:cNvPr id="18" name="Object 5">
                        <a:extLst>
                          <a:ext uri="{C183D7F6-B498-43B3-948B-1728B52AA6E4}">
                            <adec:decorative xmlns:adec="http://schemas.microsoft.com/office/drawing/2017/decorative" val="1"/>
                          </a:ext>
                        </a:extLst>
                      </p:cNvPr>
                      <p:cNvPicPr/>
                      <p:nvPr/>
                    </p:nvPicPr>
                    <p:blipFill>
                      <a:blip r:embed="rId5"/>
                      <a:stretch>
                        <a:fillRect/>
                      </a:stretch>
                    </p:blipFill>
                    <p:spPr>
                      <a:xfrm>
                        <a:off x="6397279" y="1247775"/>
                        <a:ext cx="1685925" cy="5175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28DCDD0-F31E-44F0-9A50-B967C1B879CE}"/>
              </a:ext>
            </a:extLst>
          </p:cNvPr>
          <p:cNvSpPr>
            <a:spLocks noGrp="1"/>
          </p:cNvSpPr>
          <p:nvPr>
            <p:ph idx="11"/>
          </p:nvPr>
        </p:nvSpPr>
        <p:spPr>
          <a:xfrm>
            <a:off x="447747" y="1684251"/>
            <a:ext cx="3966080" cy="381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a:cs typeface="+mn-cs"/>
              </a:rPr>
              <a:t>Solution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Let </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be the statement</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graphicFrame>
        <p:nvGraphicFramePr>
          <p:cNvPr id="94" name="Object 7">
            <a:extLst>
              <a:ext uri="{FF2B5EF4-FFF2-40B4-BE49-F238E27FC236}">
                <a16:creationId xmlns:a16="http://schemas.microsoft.com/office/drawing/2014/main" id="{9B9F8E1B-4074-42C5-A71F-5BCB9D2100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5993904"/>
              </p:ext>
            </p:extLst>
          </p:nvPr>
        </p:nvGraphicFramePr>
        <p:xfrm>
          <a:off x="4313238" y="1693863"/>
          <a:ext cx="1036637" cy="409575"/>
        </p:xfrm>
        <a:graphic>
          <a:graphicData uri="http://schemas.openxmlformats.org/presentationml/2006/ole">
            <mc:AlternateContent xmlns:mc="http://schemas.openxmlformats.org/markup-compatibility/2006">
              <mc:Choice xmlns:v="urn:schemas-microsoft-com:vml" Requires="v">
                <p:oleObj name="Equation" r:id="rId6" imgW="609480" imgH="241200" progId="Equation.DSMT4">
                  <p:embed/>
                </p:oleObj>
              </mc:Choice>
              <mc:Fallback>
                <p:oleObj name="Equation" r:id="rId6" imgW="609480" imgH="241200" progId="Equation.DSMT4">
                  <p:embed/>
                  <p:pic>
                    <p:nvPicPr>
                      <p:cNvPr id="19" name="Object 7">
                        <a:extLst>
                          <a:ext uri="{C183D7F6-B498-43B3-948B-1728B52AA6E4}">
                            <adec:decorative xmlns:adec="http://schemas.microsoft.com/office/drawing/2017/decorative" val="1"/>
                          </a:ext>
                        </a:extLst>
                      </p:cNvPr>
                      <p:cNvPicPr/>
                      <p:nvPr/>
                    </p:nvPicPr>
                    <p:blipFill>
                      <a:blip r:embed="rId7"/>
                      <a:stretch>
                        <a:fillRect/>
                      </a:stretch>
                    </p:blipFill>
                    <p:spPr>
                      <a:xfrm>
                        <a:off x="4313238" y="1693863"/>
                        <a:ext cx="1036637" cy="4095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DC9951B-3F13-40AB-9BE5-A68024AA9749}"/>
              </a:ext>
            </a:extLst>
          </p:cNvPr>
          <p:cNvSpPr>
            <a:spLocks noGrp="1"/>
          </p:cNvSpPr>
          <p:nvPr>
            <p:ph idx="12"/>
          </p:nvPr>
        </p:nvSpPr>
        <p:spPr>
          <a:xfrm>
            <a:off x="457200" y="2038033"/>
            <a:ext cx="6835378" cy="903146"/>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Use strong induction to show that </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is true whenever  </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 3.</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BASIS STEP:</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 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holds since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graphicFrame>
        <p:nvGraphicFramePr>
          <p:cNvPr id="96" name="Object 9">
            <a:extLst>
              <a:ext uri="{FF2B5EF4-FFF2-40B4-BE49-F238E27FC236}">
                <a16:creationId xmlns:a16="http://schemas.microsoft.com/office/drawing/2014/main" id="{73509061-B64D-4271-BD17-97F22A08C8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0947851"/>
              </p:ext>
            </p:extLst>
          </p:nvPr>
        </p:nvGraphicFramePr>
        <p:xfrm>
          <a:off x="3205163" y="2438400"/>
          <a:ext cx="1036637" cy="387350"/>
        </p:xfrm>
        <a:graphic>
          <a:graphicData uri="http://schemas.openxmlformats.org/presentationml/2006/ole">
            <mc:AlternateContent xmlns:mc="http://schemas.openxmlformats.org/markup-compatibility/2006">
              <mc:Choice xmlns:v="urn:schemas-microsoft-com:vml" Requires="v">
                <p:oleObj name="Equation" r:id="rId8" imgW="609480" imgH="228600" progId="Equation.DSMT4">
                  <p:embed/>
                </p:oleObj>
              </mc:Choice>
              <mc:Fallback>
                <p:oleObj name="Equation" r:id="rId8" imgW="609480" imgH="228600" progId="Equation.DSMT4">
                  <p:embed/>
                  <p:pic>
                    <p:nvPicPr>
                      <p:cNvPr id="20" name="Object 9">
                        <a:extLst>
                          <a:ext uri="{C183D7F6-B498-43B3-948B-1728B52AA6E4}">
                            <adec:decorative xmlns:adec="http://schemas.microsoft.com/office/drawing/2017/decorative" val="1"/>
                          </a:ext>
                        </a:extLst>
                      </p:cNvPr>
                      <p:cNvPicPr/>
                      <p:nvPr/>
                    </p:nvPicPr>
                    <p:blipFill>
                      <a:blip r:embed="rId9"/>
                      <a:stretch>
                        <a:fillRect/>
                      </a:stretch>
                    </p:blipFill>
                    <p:spPr>
                      <a:xfrm>
                        <a:off x="3205163" y="2438400"/>
                        <a:ext cx="1036637" cy="3873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DE9572E-85D3-4188-9D5D-8397695AB3B1}"/>
              </a:ext>
            </a:extLst>
          </p:cNvPr>
          <p:cNvSpPr>
            <a:spLocks noGrp="1"/>
          </p:cNvSpPr>
          <p:nvPr>
            <p:ph idx="13"/>
          </p:nvPr>
        </p:nvSpPr>
        <p:spPr>
          <a:xfrm>
            <a:off x="1571625" y="2900579"/>
            <a:ext cx="1676400" cy="317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4</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holds since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graphicFrame>
        <p:nvGraphicFramePr>
          <p:cNvPr id="98" name="Object 11">
            <a:extLst>
              <a:ext uri="{FF2B5EF4-FFF2-40B4-BE49-F238E27FC236}">
                <a16:creationId xmlns:a16="http://schemas.microsoft.com/office/drawing/2014/main" id="{2DB32FAA-FDC3-4732-897F-F8C0AF7BE4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7842396"/>
              </p:ext>
            </p:extLst>
          </p:nvPr>
        </p:nvGraphicFramePr>
        <p:xfrm>
          <a:off x="3200400" y="2834640"/>
          <a:ext cx="2593975" cy="515938"/>
        </p:xfrm>
        <a:graphic>
          <a:graphicData uri="http://schemas.openxmlformats.org/presentationml/2006/ole">
            <mc:AlternateContent xmlns:mc="http://schemas.openxmlformats.org/markup-compatibility/2006">
              <mc:Choice xmlns:v="urn:schemas-microsoft-com:vml" Requires="v">
                <p:oleObj name="Equation" r:id="rId10" imgW="1523880" imgH="304560" progId="Equation.DSMT4">
                  <p:embed/>
                </p:oleObj>
              </mc:Choice>
              <mc:Fallback>
                <p:oleObj name="Equation" r:id="rId10" imgW="1523880" imgH="304560" progId="Equation.DSMT4">
                  <p:embed/>
                  <p:pic>
                    <p:nvPicPr>
                      <p:cNvPr id="21" name="Object 11">
                        <a:extLst>
                          <a:ext uri="{C183D7F6-B498-43B3-948B-1728B52AA6E4}">
                            <adec:decorative xmlns:adec="http://schemas.microsoft.com/office/drawing/2017/decorative" val="1"/>
                          </a:ext>
                        </a:extLst>
                      </p:cNvPr>
                      <p:cNvPicPr/>
                      <p:nvPr/>
                    </p:nvPicPr>
                    <p:blipFill>
                      <a:blip r:embed="rId11"/>
                      <a:stretch>
                        <a:fillRect/>
                      </a:stretch>
                    </p:blipFill>
                    <p:spPr>
                      <a:xfrm>
                        <a:off x="3200400" y="2834640"/>
                        <a:ext cx="2593975" cy="51593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CAB82BA-4B6E-4786-95DD-5A35D65A5DF0}"/>
              </a:ext>
            </a:extLst>
          </p:cNvPr>
          <p:cNvSpPr>
            <a:spLocks noGrp="1"/>
          </p:cNvSpPr>
          <p:nvPr>
            <p:ph idx="14"/>
          </p:nvPr>
        </p:nvSpPr>
        <p:spPr>
          <a:xfrm>
            <a:off x="468962" y="3296582"/>
            <a:ext cx="4491038" cy="474032"/>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INDUCTIVE STEP: Assume that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j</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holds, i.e.,</a:t>
            </a:r>
            <a:endParaRPr lang="en-US" dirty="0"/>
          </a:p>
        </p:txBody>
      </p:sp>
      <p:graphicFrame>
        <p:nvGraphicFramePr>
          <p:cNvPr id="110" name="Object 109">
            <a:extLst>
              <a:ext uri="{FF2B5EF4-FFF2-40B4-BE49-F238E27FC236}">
                <a16:creationId xmlns:a16="http://schemas.microsoft.com/office/drawing/2014/main" id="{A2DF1C48-9E91-4E33-9348-2C7C0CFF5F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7224415"/>
              </p:ext>
            </p:extLst>
          </p:nvPr>
        </p:nvGraphicFramePr>
        <p:xfrm>
          <a:off x="4748645" y="3322655"/>
          <a:ext cx="813955" cy="378584"/>
        </p:xfrm>
        <a:graphic>
          <a:graphicData uri="http://schemas.openxmlformats.org/presentationml/2006/ole">
            <mc:AlternateContent xmlns:mc="http://schemas.openxmlformats.org/markup-compatibility/2006">
              <mc:Choice xmlns:v="urn:schemas-microsoft-com:vml" Requires="v">
                <p:oleObj name="Equation" r:id="rId12" imgW="545760" imgH="253800" progId="Equation.DSMT4">
                  <p:embed/>
                </p:oleObj>
              </mc:Choice>
              <mc:Fallback>
                <p:oleObj name="Equation" r:id="rId12" imgW="545760" imgH="253800" progId="Equation.DSMT4">
                  <p:embed/>
                  <p:pic>
                    <p:nvPicPr>
                      <p:cNvPr id="0" name=""/>
                      <p:cNvPicPr/>
                      <p:nvPr/>
                    </p:nvPicPr>
                    <p:blipFill>
                      <a:blip r:embed="rId13"/>
                      <a:stretch>
                        <a:fillRect/>
                      </a:stretch>
                    </p:blipFill>
                    <p:spPr>
                      <a:xfrm>
                        <a:off x="4748645" y="3322655"/>
                        <a:ext cx="813955" cy="3785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4F3F17FC-9AB2-447E-9D93-5C7BA1CA7E03}"/>
              </a:ext>
            </a:extLst>
          </p:cNvPr>
          <p:cNvSpPr>
            <a:spLocks noGrp="1"/>
          </p:cNvSpPr>
          <p:nvPr>
            <p:ph idx="15"/>
          </p:nvPr>
        </p:nvSpPr>
        <p:spPr>
          <a:xfrm>
            <a:off x="5486400" y="3309966"/>
            <a:ext cx="2209800" cy="36576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for all integers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j</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with</a:t>
            </a:r>
            <a:endParaRPr lang="en-US" dirty="0"/>
          </a:p>
        </p:txBody>
      </p:sp>
      <p:sp>
        <p:nvSpPr>
          <p:cNvPr id="10" name="Content Placeholder 9">
            <a:extLst>
              <a:ext uri="{FF2B5EF4-FFF2-40B4-BE49-F238E27FC236}">
                <a16:creationId xmlns:a16="http://schemas.microsoft.com/office/drawing/2014/main" id="{2A45AE80-6229-4F2B-9ABE-CFA60BA1260B}"/>
              </a:ext>
            </a:extLst>
          </p:cNvPr>
          <p:cNvSpPr>
            <a:spLocks noGrp="1"/>
          </p:cNvSpPr>
          <p:nvPr>
            <p:ph idx="16"/>
          </p:nvPr>
        </p:nvSpPr>
        <p:spPr>
          <a:xfrm>
            <a:off x="457200" y="3730894"/>
            <a:ext cx="4887913" cy="381000"/>
          </a:xfrm>
        </p:spPr>
        <p:txBody>
          <a:bodyPr/>
          <a:lstStyle/>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j</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where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4. Show that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+ 1) holds, i.e.,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graphicFrame>
        <p:nvGraphicFramePr>
          <p:cNvPr id="100" name="Object 13">
            <a:extLst>
              <a:ext uri="{FF2B5EF4-FFF2-40B4-BE49-F238E27FC236}">
                <a16:creationId xmlns:a16="http://schemas.microsoft.com/office/drawing/2014/main" id="{2F11E6EC-749A-4FD1-87D3-4BE5330C24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8302919"/>
              </p:ext>
            </p:extLst>
          </p:nvPr>
        </p:nvGraphicFramePr>
        <p:xfrm>
          <a:off x="5289550" y="3711575"/>
          <a:ext cx="1187450" cy="407988"/>
        </p:xfrm>
        <a:graphic>
          <a:graphicData uri="http://schemas.openxmlformats.org/presentationml/2006/ole">
            <mc:AlternateContent xmlns:mc="http://schemas.openxmlformats.org/markup-compatibility/2006">
              <mc:Choice xmlns:v="urn:schemas-microsoft-com:vml" Requires="v">
                <p:oleObj name="Equation" r:id="rId14" imgW="698400" imgH="241200" progId="Equation.DSMT4">
                  <p:embed/>
                </p:oleObj>
              </mc:Choice>
              <mc:Fallback>
                <p:oleObj name="Equation" r:id="rId14" imgW="698400" imgH="241200" progId="Equation.DSMT4">
                  <p:embed/>
                  <p:pic>
                    <p:nvPicPr>
                      <p:cNvPr id="22" name="Object 13">
                        <a:extLst>
                          <a:ext uri="{C183D7F6-B498-43B3-948B-1728B52AA6E4}">
                            <adec:decorative xmlns:adec="http://schemas.microsoft.com/office/drawing/2017/decorative" val="1"/>
                          </a:ext>
                        </a:extLst>
                      </p:cNvPr>
                      <p:cNvPicPr/>
                      <p:nvPr/>
                    </p:nvPicPr>
                    <p:blipFill>
                      <a:blip r:embed="rId15"/>
                      <a:stretch>
                        <a:fillRect/>
                      </a:stretch>
                    </p:blipFill>
                    <p:spPr>
                      <a:xfrm>
                        <a:off x="5289550" y="3711575"/>
                        <a:ext cx="1187450" cy="40798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1A48938-E1ED-49C7-9494-853486DCA00A}"/>
              </a:ext>
            </a:extLst>
          </p:cNvPr>
          <p:cNvSpPr>
            <a:spLocks noGrp="1"/>
          </p:cNvSpPr>
          <p:nvPr>
            <p:ph idx="17"/>
          </p:nvPr>
        </p:nvSpPr>
        <p:spPr>
          <a:xfrm>
            <a:off x="457200" y="4112617"/>
            <a:ext cx="1030666" cy="365760"/>
          </a:xfrm>
        </p:spPr>
        <p:txBody>
          <a:bodyPr/>
          <a:lstStyle/>
          <a:p>
            <a:pPr marL="347472" indent="-347472">
              <a:buClr>
                <a:srgbClr val="C00000"/>
              </a:buClr>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Since</a:t>
            </a:r>
            <a:endParaRPr lang="en-US" dirty="0"/>
          </a:p>
        </p:txBody>
      </p:sp>
      <p:graphicFrame>
        <p:nvGraphicFramePr>
          <p:cNvPr id="112" name="Object 111">
            <a:extLst>
              <a:ext uri="{FF2B5EF4-FFF2-40B4-BE49-F238E27FC236}">
                <a16:creationId xmlns:a16="http://schemas.microsoft.com/office/drawing/2014/main" id="{A35C40E7-072D-4543-AC4F-C4DDA1AA05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3227603"/>
              </p:ext>
            </p:extLst>
          </p:nvPr>
        </p:nvGraphicFramePr>
        <p:xfrm>
          <a:off x="1343025" y="4124325"/>
          <a:ext cx="936625" cy="282575"/>
        </p:xfrm>
        <a:graphic>
          <a:graphicData uri="http://schemas.openxmlformats.org/presentationml/2006/ole">
            <mc:AlternateContent xmlns:mc="http://schemas.openxmlformats.org/markup-compatibility/2006">
              <mc:Choice xmlns:v="urn:schemas-microsoft-com:vml" Requires="v">
                <p:oleObj name="Equation" r:id="rId16" imgW="672840" imgH="203040" progId="Equation.DSMT4">
                  <p:embed/>
                </p:oleObj>
              </mc:Choice>
              <mc:Fallback>
                <p:oleObj name="Equation" r:id="rId16" imgW="672840" imgH="203040" progId="Equation.DSMT4">
                  <p:embed/>
                  <p:pic>
                    <p:nvPicPr>
                      <p:cNvPr id="0" name=""/>
                      <p:cNvPicPr/>
                      <p:nvPr/>
                    </p:nvPicPr>
                    <p:blipFill>
                      <a:blip r:embed="rId17"/>
                      <a:stretch>
                        <a:fillRect/>
                      </a:stretch>
                    </p:blipFill>
                    <p:spPr>
                      <a:xfrm>
                        <a:off x="1343025" y="4124325"/>
                        <a:ext cx="936625" cy="2825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A9E75E3E-ECB1-43A7-8FB1-1BEEF0CD62BA}"/>
              </a:ext>
            </a:extLst>
          </p:cNvPr>
          <p:cNvSpPr>
            <a:spLocks noGrp="1"/>
          </p:cNvSpPr>
          <p:nvPr>
            <p:ph idx="18"/>
          </p:nvPr>
        </p:nvSpPr>
        <p:spPr>
          <a:xfrm>
            <a:off x="2209800" y="4119563"/>
            <a:ext cx="2514600" cy="333015"/>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(because </a:t>
            </a:r>
            <a:r>
              <a:rPr kumimoji="0" lang="el-GR" sz="1600" b="0" i="0" u="none" strike="noStrike" kern="1200" cap="none" spc="0" normalizeH="0" baseline="0" noProof="0" dirty="0">
                <a:ln>
                  <a:noFill/>
                </a:ln>
                <a:solidFill>
                  <a:prstClr val="black"/>
                </a:solidFill>
                <a:effectLst/>
                <a:uLnTx/>
                <a:uFillTx/>
                <a:latin typeface="Calibri (Body)"/>
                <a:ea typeface="Cambria Math"/>
                <a:cs typeface="+mn-cs"/>
              </a:rPr>
              <a:t>α </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is a solution of</a:t>
            </a:r>
            <a:endParaRPr lang="en-US" dirty="0"/>
          </a:p>
        </p:txBody>
      </p:sp>
      <p:graphicFrame>
        <p:nvGraphicFramePr>
          <p:cNvPr id="113" name="Object 112">
            <a:extLst>
              <a:ext uri="{FF2B5EF4-FFF2-40B4-BE49-F238E27FC236}">
                <a16:creationId xmlns:a16="http://schemas.microsoft.com/office/drawing/2014/main" id="{33161FD3-A191-4E79-BC5E-852F0CDB9E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88004671"/>
              </p:ext>
            </p:extLst>
          </p:nvPr>
        </p:nvGraphicFramePr>
        <p:xfrm>
          <a:off x="4460143" y="4140881"/>
          <a:ext cx="230429" cy="246888"/>
        </p:xfrm>
        <a:graphic>
          <a:graphicData uri="http://schemas.openxmlformats.org/presentationml/2006/ole">
            <mc:AlternateContent xmlns:mc="http://schemas.openxmlformats.org/markup-compatibility/2006">
              <mc:Choice xmlns:v="urn:schemas-microsoft-com:vml" Requires="v">
                <p:oleObj name="Equation" r:id="rId18" imgW="177480" imgH="190440" progId="Equation.DSMT4">
                  <p:embed/>
                </p:oleObj>
              </mc:Choice>
              <mc:Fallback>
                <p:oleObj name="Equation" r:id="rId18" imgW="177480" imgH="190440" progId="Equation.DSMT4">
                  <p:embed/>
                  <p:pic>
                    <p:nvPicPr>
                      <p:cNvPr id="0" name=""/>
                      <p:cNvPicPr/>
                      <p:nvPr/>
                    </p:nvPicPr>
                    <p:blipFill>
                      <a:blip r:embed="rId19"/>
                      <a:stretch>
                        <a:fillRect/>
                      </a:stretch>
                    </p:blipFill>
                    <p:spPr>
                      <a:xfrm>
                        <a:off x="4460143" y="4140881"/>
                        <a:ext cx="230429" cy="24688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0BBDDFA9-1C52-4F43-BCB0-144B4C3BCB22}"/>
              </a:ext>
            </a:extLst>
          </p:cNvPr>
          <p:cNvSpPr>
            <a:spLocks noGrp="1"/>
          </p:cNvSpPr>
          <p:nvPr>
            <p:ph idx="19"/>
          </p:nvPr>
        </p:nvSpPr>
        <p:spPr>
          <a:xfrm>
            <a:off x="4595334" y="4111964"/>
            <a:ext cx="1143216" cy="401911"/>
          </a:xfrm>
        </p:spPr>
        <p:txBody>
          <a:bodyPr/>
          <a:lstStyle/>
          <a:p>
            <a:pPr marL="347472" marR="0" lvl="2" indent="-347472" algn="l" defTabSz="914400" rtl="0" eaLnBrk="1" fontAlgn="auto" latinLnBrk="0" hangingPunct="1">
              <a:lnSpc>
                <a:spcPct val="100000"/>
              </a:lnSpc>
              <a:spcBef>
                <a:spcPts val="0"/>
              </a:spcBef>
              <a:spcAft>
                <a:spcPts val="0"/>
              </a:spcAft>
              <a:buClr>
                <a:srgbClr val="B60000"/>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 x</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 </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1 = 0),</a:t>
            </a:r>
          </a:p>
        </p:txBody>
      </p:sp>
      <p:graphicFrame>
        <p:nvGraphicFramePr>
          <p:cNvPr id="102" name="Object 15">
            <a:extLst>
              <a:ext uri="{FF2B5EF4-FFF2-40B4-BE49-F238E27FC236}">
                <a16:creationId xmlns:a16="http://schemas.microsoft.com/office/drawing/2014/main" id="{DAAAD10D-5B05-4C77-96EE-9DA62C27DC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7254408"/>
              </p:ext>
            </p:extLst>
          </p:nvPr>
        </p:nvGraphicFramePr>
        <p:xfrm>
          <a:off x="839788" y="4494213"/>
          <a:ext cx="6392862" cy="430212"/>
        </p:xfrm>
        <a:graphic>
          <a:graphicData uri="http://schemas.openxmlformats.org/presentationml/2006/ole">
            <mc:AlternateContent xmlns:mc="http://schemas.openxmlformats.org/markup-compatibility/2006">
              <mc:Choice xmlns:v="urn:schemas-microsoft-com:vml" Requires="v">
                <p:oleObj name="Equation" r:id="rId20" imgW="3759120" imgH="253800" progId="Equation.DSMT4">
                  <p:embed/>
                </p:oleObj>
              </mc:Choice>
              <mc:Fallback>
                <p:oleObj name="Equation" r:id="rId20" imgW="3759120" imgH="253800" progId="Equation.DSMT4">
                  <p:embed/>
                  <p:pic>
                    <p:nvPicPr>
                      <p:cNvPr id="23" name="Object 15">
                        <a:extLst>
                          <a:ext uri="{C183D7F6-B498-43B3-948B-1728B52AA6E4}">
                            <adec:decorative xmlns:adec="http://schemas.microsoft.com/office/drawing/2017/decorative" val="1"/>
                          </a:ext>
                        </a:extLst>
                      </p:cNvPr>
                      <p:cNvPicPr/>
                      <p:nvPr/>
                    </p:nvPicPr>
                    <p:blipFill>
                      <a:blip r:embed="rId21"/>
                      <a:stretch>
                        <a:fillRect/>
                      </a:stretch>
                    </p:blipFill>
                    <p:spPr>
                      <a:xfrm>
                        <a:off x="839788" y="4494213"/>
                        <a:ext cx="6392862" cy="43021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4289E6F6-6A57-4BA0-B66C-DA61DBF28358}"/>
              </a:ext>
            </a:extLst>
          </p:cNvPr>
          <p:cNvSpPr>
            <a:spLocks noGrp="1"/>
          </p:cNvSpPr>
          <p:nvPr>
            <p:ph idx="20"/>
          </p:nvPr>
        </p:nvSpPr>
        <p:spPr>
          <a:xfrm>
            <a:off x="456478" y="4904150"/>
            <a:ext cx="4887912" cy="381000"/>
          </a:xfrm>
        </p:spPr>
        <p:txBody>
          <a:bodyPr/>
          <a:lstStyle/>
          <a:p>
            <a:pPr marL="347472" lvl="2" indent="-347472" defTabSz="914400">
              <a:spcBef>
                <a:spcPts val="0"/>
              </a:spcBef>
              <a:spcAft>
                <a:spcPts val="0"/>
              </a:spcAft>
              <a:buClr>
                <a:srgbClr val="B60000"/>
              </a:buClr>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By the inductive hypothesis, because </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 4  we have</a:t>
            </a:r>
          </a:p>
        </p:txBody>
      </p:sp>
      <p:graphicFrame>
        <p:nvGraphicFramePr>
          <p:cNvPr id="104" name="Object 17">
            <a:extLst>
              <a:ext uri="{FF2B5EF4-FFF2-40B4-BE49-F238E27FC236}">
                <a16:creationId xmlns:a16="http://schemas.microsoft.com/office/drawing/2014/main" id="{2832C8B8-5C5C-470D-983C-C6C4282661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8825370"/>
              </p:ext>
            </p:extLst>
          </p:nvPr>
        </p:nvGraphicFramePr>
        <p:xfrm>
          <a:off x="2298700" y="5172075"/>
          <a:ext cx="2590800" cy="407988"/>
        </p:xfrm>
        <a:graphic>
          <a:graphicData uri="http://schemas.openxmlformats.org/presentationml/2006/ole">
            <mc:AlternateContent xmlns:mc="http://schemas.openxmlformats.org/markup-compatibility/2006">
              <mc:Choice xmlns:v="urn:schemas-microsoft-com:vml" Requires="v">
                <p:oleObj name="Equation" r:id="rId22" imgW="1523880" imgH="241200" progId="Equation.DSMT4">
                  <p:embed/>
                </p:oleObj>
              </mc:Choice>
              <mc:Fallback>
                <p:oleObj name="Equation" r:id="rId22" imgW="1523880" imgH="241200" progId="Equation.DSMT4">
                  <p:embed/>
                  <p:pic>
                    <p:nvPicPr>
                      <p:cNvPr id="25" name="Object 17">
                        <a:extLst>
                          <a:ext uri="{C183D7F6-B498-43B3-948B-1728B52AA6E4}">
                            <adec:decorative xmlns:adec="http://schemas.microsoft.com/office/drawing/2017/decorative" val="1"/>
                          </a:ext>
                        </a:extLst>
                      </p:cNvPr>
                      <p:cNvPicPr/>
                      <p:nvPr/>
                    </p:nvPicPr>
                    <p:blipFill>
                      <a:blip r:embed="rId23"/>
                      <a:stretch>
                        <a:fillRect/>
                      </a:stretch>
                    </p:blipFill>
                    <p:spPr>
                      <a:xfrm>
                        <a:off x="2298700" y="5172075"/>
                        <a:ext cx="2590800" cy="4079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4AD04426-AD66-4132-BA5E-15E689E3787F}"/>
              </a:ext>
            </a:extLst>
          </p:cNvPr>
          <p:cNvSpPr>
            <a:spLocks noGrp="1"/>
          </p:cNvSpPr>
          <p:nvPr>
            <p:ph idx="21"/>
          </p:nvPr>
        </p:nvSpPr>
        <p:spPr>
          <a:xfrm>
            <a:off x="456478" y="5516880"/>
            <a:ext cx="2807422" cy="381000"/>
          </a:xfrm>
        </p:spPr>
        <p:txBody>
          <a:bodyPr/>
          <a:lstStyle/>
          <a:p>
            <a:pPr marL="347472" lvl="2" indent="-347472" defTabSz="914400">
              <a:spcBef>
                <a:spcPts val="0"/>
              </a:spcBef>
              <a:spcAft>
                <a:spcPts val="0"/>
              </a:spcAft>
              <a:buClr>
                <a:srgbClr val="B60000"/>
              </a:buClr>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Therefore, it follows that</a:t>
            </a:r>
          </a:p>
        </p:txBody>
      </p:sp>
      <p:graphicFrame>
        <p:nvGraphicFramePr>
          <p:cNvPr id="106" name="Object 19">
            <a:extLst>
              <a:ext uri="{FF2B5EF4-FFF2-40B4-BE49-F238E27FC236}">
                <a16:creationId xmlns:a16="http://schemas.microsoft.com/office/drawing/2014/main" id="{2206D0FD-55AC-4E19-B6D3-847977CF9F1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3652934"/>
              </p:ext>
            </p:extLst>
          </p:nvPr>
        </p:nvGraphicFramePr>
        <p:xfrm>
          <a:off x="1903413" y="5791200"/>
          <a:ext cx="3586162" cy="407988"/>
        </p:xfrm>
        <a:graphic>
          <a:graphicData uri="http://schemas.openxmlformats.org/presentationml/2006/ole">
            <mc:AlternateContent xmlns:mc="http://schemas.openxmlformats.org/markup-compatibility/2006">
              <mc:Choice xmlns:v="urn:schemas-microsoft-com:vml" Requires="v">
                <p:oleObj name="Equation" r:id="rId24" imgW="2108160" imgH="241200" progId="Equation.DSMT4">
                  <p:embed/>
                </p:oleObj>
              </mc:Choice>
              <mc:Fallback>
                <p:oleObj name="Equation" r:id="rId24" imgW="2108160" imgH="241200" progId="Equation.DSMT4">
                  <p:embed/>
                  <p:pic>
                    <p:nvPicPr>
                      <p:cNvPr id="24" name="Object 19">
                        <a:extLst>
                          <a:ext uri="{C183D7F6-B498-43B3-948B-1728B52AA6E4}">
                            <adec:decorative xmlns:adec="http://schemas.microsoft.com/office/drawing/2017/decorative" val="1"/>
                          </a:ext>
                        </a:extLst>
                      </p:cNvPr>
                      <p:cNvPicPr/>
                      <p:nvPr/>
                    </p:nvPicPr>
                    <p:blipFill>
                      <a:blip r:embed="rId25"/>
                      <a:stretch>
                        <a:fillRect/>
                      </a:stretch>
                    </p:blipFill>
                    <p:spPr>
                      <a:xfrm>
                        <a:off x="1903413" y="5791200"/>
                        <a:ext cx="3586162" cy="407988"/>
                      </a:xfrm>
                      <a:prstGeom prst="rect">
                        <a:avLst/>
                      </a:prstGeom>
                    </p:spPr>
                  </p:pic>
                </p:oleObj>
              </mc:Fallback>
            </mc:AlternateContent>
          </a:graphicData>
        </a:graphic>
      </p:graphicFrame>
      <p:cxnSp>
        <p:nvCxnSpPr>
          <p:cNvPr id="107" name="Straight Arrow Connector 20">
            <a:extLst>
              <a:ext uri="{FF2B5EF4-FFF2-40B4-BE49-F238E27FC236}">
                <a16:creationId xmlns:a16="http://schemas.microsoft.com/office/drawing/2014/main" id="{4AA00B6B-1C4F-465A-8F8C-469F1AAA9609}"/>
              </a:ext>
              <a:ext uri="{C183D7F6-B498-43B3-948B-1728B52AA6E4}">
                <adec:decorative xmlns:adec="http://schemas.microsoft.com/office/drawing/2017/decorative" val="1"/>
              </a:ext>
            </a:extLst>
          </p:cNvPr>
          <p:cNvCxnSpPr>
            <a:cxnSpLocks/>
          </p:cNvCxnSpPr>
          <p:nvPr/>
        </p:nvCxnSpPr>
        <p:spPr>
          <a:xfrm flipH="1">
            <a:off x="5562600" y="5425440"/>
            <a:ext cx="1005840" cy="364308"/>
          </a:xfrm>
          <a:prstGeom prst="straightConnector1">
            <a:avLst/>
          </a:prstGeom>
          <a:ln w="12700">
            <a:solidFill>
              <a:srgbClr val="1A587B"/>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4C45165F-2290-4CE2-B0D6-A36E4A9E1852}"/>
              </a:ext>
            </a:extLst>
          </p:cNvPr>
          <p:cNvSpPr>
            <a:spLocks noGrp="1"/>
          </p:cNvSpPr>
          <p:nvPr>
            <p:ph idx="22"/>
          </p:nvPr>
        </p:nvSpPr>
        <p:spPr>
          <a:xfrm>
            <a:off x="6568440" y="5069292"/>
            <a:ext cx="1737360" cy="720456"/>
          </a:xfrm>
          <a:ln w="12700">
            <a:solidFill>
              <a:srgbClr val="1A587B"/>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Why does this equality hold?</a:t>
            </a:r>
          </a:p>
        </p:txBody>
      </p:sp>
      <p:sp>
        <p:nvSpPr>
          <p:cNvPr id="17" name="Content Placeholder 16">
            <a:extLst>
              <a:ext uri="{FF2B5EF4-FFF2-40B4-BE49-F238E27FC236}">
                <a16:creationId xmlns:a16="http://schemas.microsoft.com/office/drawing/2014/main" id="{147C55D3-D545-4270-A260-CD8B7D0F4CF2}"/>
              </a:ext>
            </a:extLst>
          </p:cNvPr>
          <p:cNvSpPr>
            <a:spLocks noGrp="1"/>
          </p:cNvSpPr>
          <p:nvPr>
            <p:ph idx="23"/>
          </p:nvPr>
        </p:nvSpPr>
        <p:spPr>
          <a:xfrm>
            <a:off x="456478" y="6268271"/>
            <a:ext cx="3314700" cy="381000"/>
          </a:xfrm>
        </p:spPr>
        <p:txBody>
          <a:bodyPr/>
          <a:lstStyle/>
          <a:p>
            <a:pPr marL="347472" lvl="2" indent="-347472" defTabSz="914400">
              <a:spcBef>
                <a:spcPts val="0"/>
              </a:spcBef>
              <a:spcAft>
                <a:spcPts val="0"/>
              </a:spcAft>
              <a:buClr>
                <a:srgbClr val="B60000"/>
              </a:buClr>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Hence, </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mn-cs"/>
              </a:rPr>
              <a:t>1</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is true.</a:t>
            </a:r>
          </a:p>
        </p:txBody>
      </p:sp>
      <p:sp>
        <p:nvSpPr>
          <p:cNvPr id="25" name="Slide Number Placeholder 5">
            <a:extLst>
              <a:ext uri="{FF2B5EF4-FFF2-40B4-BE49-F238E27FC236}">
                <a16:creationId xmlns:a16="http://schemas.microsoft.com/office/drawing/2014/main" id="{F86E8DFC-84DD-40BF-813F-78153F9D218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379615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p:txBody>
          <a:bodyPr/>
          <a:lstStyle/>
          <a:p>
            <a:r>
              <a:rPr lang="en-US" sz="2800" dirty="0">
                <a:latin typeface="Calibri (Body)"/>
              </a:rPr>
              <a:t>Mathematical Induction.</a:t>
            </a:r>
          </a:p>
          <a:p>
            <a:r>
              <a:rPr lang="en-US" sz="2800" dirty="0">
                <a:latin typeface="Calibri (Body)"/>
              </a:rPr>
              <a:t>Examples of Proof by Mathematical Induction.</a:t>
            </a:r>
          </a:p>
          <a:p>
            <a:r>
              <a:rPr lang="en-US" sz="2800" dirty="0">
                <a:latin typeface="Calibri (Body)"/>
              </a:rPr>
              <a:t>Mistaken Proofs by Mathematical Induction.</a:t>
            </a:r>
          </a:p>
          <a:p>
            <a:r>
              <a:rPr lang="en-US" sz="2800" dirty="0">
                <a:latin typeface="Calibri (Body)"/>
              </a:rPr>
              <a:t>Guidelines for Proofs by Mathematical Induction.</a:t>
            </a:r>
          </a:p>
        </p:txBody>
      </p:sp>
      <p:sp>
        <p:nvSpPr>
          <p:cNvPr id="4" name="Slide Number Placeholder 5">
            <a:extLst>
              <a:ext uri="{FF2B5EF4-FFF2-40B4-BE49-F238E27FC236}">
                <a16:creationId xmlns:a16="http://schemas.microsoft.com/office/drawing/2014/main" id="{6D9C9993-CAF5-4ED2-A810-0B043DF86D1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86D3-E3C0-43C8-9A27-CD5AC17FDF44}"/>
              </a:ext>
            </a:extLst>
          </p:cNvPr>
          <p:cNvSpPr>
            <a:spLocks noGrp="1"/>
          </p:cNvSpPr>
          <p:nvPr>
            <p:ph type="title"/>
          </p:nvPr>
        </p:nvSpPr>
        <p:spPr/>
        <p:txBody>
          <a:bodyPr/>
          <a:lstStyle/>
          <a:p>
            <a:r>
              <a:rPr lang="en-US" dirty="0" err="1"/>
              <a:t>Lam</a:t>
            </a:r>
            <a:r>
              <a:rPr lang="en-US" dirty="0" err="1">
                <a:latin typeface="Cambria Math"/>
                <a:ea typeface="Cambria Math"/>
              </a:rPr>
              <a:t>é</a:t>
            </a:r>
            <a:r>
              <a:rPr lang="en-US" dirty="0" err="1"/>
              <a:t>’s</a:t>
            </a:r>
            <a:r>
              <a:rPr lang="en-US" dirty="0"/>
              <a:t> Theorem</a:t>
            </a:r>
            <a:r>
              <a:rPr lang="en-US" sz="1500" dirty="0"/>
              <a:t> 1</a:t>
            </a:r>
            <a:endParaRPr lang="en-US" dirty="0"/>
          </a:p>
        </p:txBody>
      </p:sp>
      <p:pic>
        <p:nvPicPr>
          <p:cNvPr id="15" name="Picture 2" descr="A portrait of Gabriel Lamé .">
            <a:extLst>
              <a:ext uri="{FF2B5EF4-FFF2-40B4-BE49-F238E27FC236}">
                <a16:creationId xmlns:a16="http://schemas.microsoft.com/office/drawing/2014/main" id="{086E9314-2520-4643-BA85-EB42C0BFBD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21028" y="45720"/>
            <a:ext cx="1194372" cy="137160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9806CD-2A3E-4C68-BF48-C049578EEB88}"/>
              </a:ext>
            </a:extLst>
          </p:cNvPr>
          <p:cNvSpPr>
            <a:spLocks noGrp="1"/>
          </p:cNvSpPr>
          <p:nvPr>
            <p:ph idx="1"/>
          </p:nvPr>
        </p:nvSpPr>
        <p:spPr>
          <a:xfrm>
            <a:off x="7518114" y="1440180"/>
            <a:ext cx="1600200" cy="685800"/>
          </a:xfrm>
        </p:spPr>
        <p:txBody>
          <a:bodyPr/>
          <a:lstStyle/>
          <a:p>
            <a:pPr marL="0" marR="0" lvl="0" indent="0" algn="ct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Gabriel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(1795-1870)</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8D75C245-5F4D-480B-B996-D0BF51C99FBD}"/>
              </a:ext>
            </a:extLst>
          </p:cNvPr>
          <p:cNvSpPr>
            <a:spLocks noGrp="1"/>
          </p:cNvSpPr>
          <p:nvPr>
            <p:ph idx="10"/>
          </p:nvPr>
        </p:nvSpPr>
        <p:spPr>
          <a:xfrm>
            <a:off x="457200" y="1295399"/>
            <a:ext cx="7543800" cy="250240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000" b="1"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000" b="1"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Theorem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positive integers with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b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Then the number of divisions used by the Euclidian algorithm to</a:t>
            </a:r>
            <a:b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find </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gcd</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less than or equal to five times the number of</a:t>
            </a:r>
            <a:b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decimal digits in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Proof</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When we use the Euclidian algorithm to find </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gcd</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p>
          <a:p>
            <a:pPr marL="347472" marR="0" lvl="0" indent="-347472" algn="l" defTabSz="457200" rtl="0" eaLnBrk="1" fontAlgn="auto" latinLnBrk="0" hangingPunct="1">
              <a:lnSpc>
                <a:spcPct val="100000"/>
              </a:lnSpc>
              <a:spcBef>
                <a:spcPts val="600"/>
              </a:spcBef>
              <a:spcAft>
                <a:spcPts val="0"/>
              </a:spcAft>
              <a:buClr>
                <a:srgbClr val="1A587B"/>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divisions  are used to</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obtain</a:t>
            </a:r>
          </a:p>
          <a:p>
            <a:pPr marL="347472" marR="0" lvl="0" algn="l" defTabSz="457200" rtl="0" eaLnBrk="1" fontAlgn="auto" latinLnBrk="0" hangingPunct="1">
              <a:lnSpc>
                <a:spcPct val="100000"/>
              </a:lnSpc>
              <a:spcBef>
                <a:spcPts val="0"/>
              </a:spcBef>
              <a:spcAft>
                <a:spcPts val="0"/>
              </a:spcAft>
              <a:buClr>
                <a:srgbClr val="1A587B"/>
              </a:buClr>
              <a:buSzTx/>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a:t>
            </a:r>
            <a:endPar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graphicFrame>
        <p:nvGraphicFramePr>
          <p:cNvPr id="19" name="Object 18">
            <a:extLst>
              <a:ext uri="{FF2B5EF4-FFF2-40B4-BE49-F238E27FC236}">
                <a16:creationId xmlns:a16="http://schemas.microsoft.com/office/drawing/2014/main" id="{6303ACE6-629F-4A4F-A79F-4096DF54E7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7364298"/>
              </p:ext>
            </p:extLst>
          </p:nvPr>
        </p:nvGraphicFramePr>
        <p:xfrm>
          <a:off x="1469662" y="3447011"/>
          <a:ext cx="1245106" cy="393192"/>
        </p:xfrm>
        <a:graphic>
          <a:graphicData uri="http://schemas.openxmlformats.org/presentationml/2006/ole">
            <mc:AlternateContent xmlns:mc="http://schemas.openxmlformats.org/markup-compatibility/2006">
              <mc:Choice xmlns:v="urn:schemas-microsoft-com:vml" Requires="v">
                <p:oleObj name="Equation" r:id="rId3" imgW="723600" imgH="228600" progId="Equation.DSMT4">
                  <p:embed/>
                </p:oleObj>
              </mc:Choice>
              <mc:Fallback>
                <p:oleObj name="Equation" r:id="rId3" imgW="723600" imgH="228600" progId="Equation.DSMT4">
                  <p:embed/>
                  <p:pic>
                    <p:nvPicPr>
                      <p:cNvPr id="0" name=""/>
                      <p:cNvPicPr/>
                      <p:nvPr/>
                    </p:nvPicPr>
                    <p:blipFill>
                      <a:blip r:embed="rId4"/>
                      <a:stretch>
                        <a:fillRect/>
                      </a:stretch>
                    </p:blipFill>
                    <p:spPr>
                      <a:xfrm>
                        <a:off x="1469662" y="3447011"/>
                        <a:ext cx="1245106" cy="39319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696D8E7-32A1-47B3-94CC-2145B54B604F}"/>
              </a:ext>
            </a:extLst>
          </p:cNvPr>
          <p:cNvSpPr>
            <a:spLocks noGrp="1"/>
          </p:cNvSpPr>
          <p:nvPr>
            <p:ph idx="11"/>
          </p:nvPr>
        </p:nvSpPr>
        <p:spPr>
          <a:xfrm>
            <a:off x="2584664" y="3447011"/>
            <a:ext cx="463336"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lang="en-US" dirty="0"/>
          </a:p>
        </p:txBody>
      </p:sp>
      <p:graphicFrame>
        <p:nvGraphicFramePr>
          <p:cNvPr id="22" name="Object 21">
            <a:extLst>
              <a:ext uri="{FF2B5EF4-FFF2-40B4-BE49-F238E27FC236}">
                <a16:creationId xmlns:a16="http://schemas.microsoft.com/office/drawing/2014/main" id="{EB6FDB7B-58D6-481A-9346-4BD7F7E075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0571040"/>
              </p:ext>
            </p:extLst>
          </p:nvPr>
        </p:nvGraphicFramePr>
        <p:xfrm>
          <a:off x="919594" y="3951870"/>
          <a:ext cx="3526705" cy="2753729"/>
        </p:xfrm>
        <a:graphic>
          <a:graphicData uri="http://schemas.openxmlformats.org/presentationml/2006/ole">
            <mc:AlternateContent xmlns:mc="http://schemas.openxmlformats.org/markup-compatibility/2006">
              <mc:Choice xmlns:v="urn:schemas-microsoft-com:vml" Requires="v">
                <p:oleObj name="Equation" r:id="rId5" imgW="1854000" imgH="1447560" progId="Equation.DSMT4">
                  <p:embed/>
                </p:oleObj>
              </mc:Choice>
              <mc:Fallback>
                <p:oleObj name="Equation" r:id="rId5" imgW="1854000" imgH="1447560" progId="Equation.DSMT4">
                  <p:embed/>
                  <p:pic>
                    <p:nvPicPr>
                      <p:cNvPr id="0" name=""/>
                      <p:cNvPicPr/>
                      <p:nvPr/>
                    </p:nvPicPr>
                    <p:blipFill>
                      <a:blip r:embed="rId6"/>
                      <a:stretch>
                        <a:fillRect/>
                      </a:stretch>
                    </p:blipFill>
                    <p:spPr>
                      <a:xfrm>
                        <a:off x="919594" y="3951870"/>
                        <a:ext cx="3526705" cy="275372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A583808-342A-464E-B88C-CA08F6C2DA76}"/>
              </a:ext>
            </a:extLst>
          </p:cNvPr>
          <p:cNvSpPr>
            <a:spLocks noGrp="1"/>
          </p:cNvSpPr>
          <p:nvPr>
            <p:ph idx="13"/>
          </p:nvPr>
        </p:nvSpPr>
        <p:spPr>
          <a:xfrm>
            <a:off x="4572000" y="3127248"/>
            <a:ext cx="4267200" cy="835152"/>
          </a:xfrm>
        </p:spPr>
        <p:txBody>
          <a:bodyPr/>
          <a:lstStyle/>
          <a:p>
            <a:pPr marL="347472" marR="0" lvl="0" indent="-347472" algn="l" defTabSz="457200" rtl="0" eaLnBrk="1" fontAlgn="auto" latinLnBrk="0" hangingPunct="1">
              <a:lnSpc>
                <a:spcPct val="100000"/>
              </a:lnSpc>
              <a:spcBef>
                <a:spcPts val="1200"/>
              </a:spcBef>
              <a:spcAft>
                <a:spcPts val="600"/>
              </a:spcAft>
              <a:buClr>
                <a:srgbClr val="1A58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Since each quotient</a:t>
            </a:r>
          </a:p>
        </p:txBody>
      </p:sp>
      <p:graphicFrame>
        <p:nvGraphicFramePr>
          <p:cNvPr id="20" name="Object 19">
            <a:extLst>
              <a:ext uri="{FF2B5EF4-FFF2-40B4-BE49-F238E27FC236}">
                <a16:creationId xmlns:a16="http://schemas.microsoft.com/office/drawing/2014/main" id="{C8498129-D5B2-4E96-ADD0-C6C2C5DB33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3553556"/>
              </p:ext>
            </p:extLst>
          </p:nvPr>
        </p:nvGraphicFramePr>
        <p:xfrm>
          <a:off x="7074408" y="3147681"/>
          <a:ext cx="1472184" cy="384048"/>
        </p:xfrm>
        <a:graphic>
          <a:graphicData uri="http://schemas.openxmlformats.org/presentationml/2006/ole">
            <mc:AlternateContent xmlns:mc="http://schemas.openxmlformats.org/markup-compatibility/2006">
              <mc:Choice xmlns:v="urn:schemas-microsoft-com:vml" Requires="v">
                <p:oleObj name="Equation" r:id="rId7" imgW="876240" imgH="228600" progId="Equation.DSMT4">
                  <p:embed/>
                </p:oleObj>
              </mc:Choice>
              <mc:Fallback>
                <p:oleObj name="Equation" r:id="rId7" imgW="876240" imgH="228600" progId="Equation.DSMT4">
                  <p:embed/>
                  <p:pic>
                    <p:nvPicPr>
                      <p:cNvPr id="0" name=""/>
                      <p:cNvPicPr/>
                      <p:nvPr/>
                    </p:nvPicPr>
                    <p:blipFill>
                      <a:blip r:embed="rId8"/>
                      <a:stretch>
                        <a:fillRect/>
                      </a:stretch>
                    </p:blipFill>
                    <p:spPr>
                      <a:xfrm>
                        <a:off x="7074408" y="3147681"/>
                        <a:ext cx="1472184" cy="38404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FB1AF96-A7A9-494B-90DB-2F35382CFED7}"/>
              </a:ext>
            </a:extLst>
          </p:cNvPr>
          <p:cNvSpPr>
            <a:spLocks noGrp="1"/>
          </p:cNvSpPr>
          <p:nvPr>
            <p:ph idx="14"/>
          </p:nvPr>
        </p:nvSpPr>
        <p:spPr>
          <a:xfrm>
            <a:off x="8458200" y="3169926"/>
            <a:ext cx="462395" cy="467585"/>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a:t>
            </a:r>
            <a:endParaRPr lang="en-US" dirty="0"/>
          </a:p>
        </p:txBody>
      </p:sp>
      <p:sp>
        <p:nvSpPr>
          <p:cNvPr id="9" name="Content Placeholder 8">
            <a:extLst>
              <a:ext uri="{FF2B5EF4-FFF2-40B4-BE49-F238E27FC236}">
                <a16:creationId xmlns:a16="http://schemas.microsoft.com/office/drawing/2014/main" id="{F6643193-DC92-4064-9211-F30861DE9C35}"/>
              </a:ext>
            </a:extLst>
          </p:cNvPr>
          <p:cNvSpPr>
            <a:spLocks noGrp="1"/>
          </p:cNvSpPr>
          <p:nvPr>
            <p:ph idx="15"/>
          </p:nvPr>
        </p:nvSpPr>
        <p:spPr>
          <a:xfrm>
            <a:off x="4919373" y="3429000"/>
            <a:ext cx="16002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least 1 and</a:t>
            </a:r>
            <a:endParaRPr lang="en-US" dirty="0"/>
          </a:p>
        </p:txBody>
      </p:sp>
      <p:graphicFrame>
        <p:nvGraphicFramePr>
          <p:cNvPr id="21" name="Object 20">
            <a:extLst>
              <a:ext uri="{FF2B5EF4-FFF2-40B4-BE49-F238E27FC236}">
                <a16:creationId xmlns:a16="http://schemas.microsoft.com/office/drawing/2014/main" id="{EB2BCBCC-C116-40A9-B91A-23C6DBF641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7058651"/>
              </p:ext>
            </p:extLst>
          </p:nvPr>
        </p:nvGraphicFramePr>
        <p:xfrm>
          <a:off x="6440988" y="3447011"/>
          <a:ext cx="851916" cy="393192"/>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0" name=""/>
                      <p:cNvPicPr/>
                      <p:nvPr/>
                    </p:nvPicPr>
                    <p:blipFill>
                      <a:blip r:embed="rId10"/>
                      <a:stretch>
                        <a:fillRect/>
                      </a:stretch>
                    </p:blipFill>
                    <p:spPr>
                      <a:xfrm>
                        <a:off x="6440988" y="3447011"/>
                        <a:ext cx="851916" cy="39319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831F365-3D82-4944-9CEE-DF1D5BC37B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7407114"/>
              </p:ext>
            </p:extLst>
          </p:nvPr>
        </p:nvGraphicFramePr>
        <p:xfrm>
          <a:off x="5039519" y="3810000"/>
          <a:ext cx="3454400" cy="3309938"/>
        </p:xfrm>
        <a:graphic>
          <a:graphicData uri="http://schemas.openxmlformats.org/presentationml/2006/ole">
            <mc:AlternateContent xmlns:mc="http://schemas.openxmlformats.org/markup-compatibility/2006">
              <mc:Choice xmlns:v="urn:schemas-microsoft-com:vml" Requires="v">
                <p:oleObj name="Equation" r:id="rId11" imgW="1828800" imgH="1752480" progId="Equation.DSMT4">
                  <p:embed/>
                </p:oleObj>
              </mc:Choice>
              <mc:Fallback>
                <p:oleObj name="Equation" r:id="rId11" imgW="1828800" imgH="1752480" progId="Equation.DSMT4">
                  <p:embed/>
                  <p:pic>
                    <p:nvPicPr>
                      <p:cNvPr id="0" name=""/>
                      <p:cNvPicPr/>
                      <p:nvPr/>
                    </p:nvPicPr>
                    <p:blipFill>
                      <a:blip r:embed="rId12"/>
                      <a:stretch>
                        <a:fillRect/>
                      </a:stretch>
                    </p:blipFill>
                    <p:spPr>
                      <a:xfrm>
                        <a:off x="5039519" y="3810000"/>
                        <a:ext cx="3454400" cy="3309938"/>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C2333743-BA1B-47CA-89D3-C4BA863B156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4144436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FEA4-8D8B-40A0-A4E9-2380DE5AC1A3}"/>
              </a:ext>
            </a:extLst>
          </p:cNvPr>
          <p:cNvSpPr>
            <a:spLocks noGrp="1"/>
          </p:cNvSpPr>
          <p:nvPr>
            <p:ph type="title"/>
          </p:nvPr>
        </p:nvSpPr>
        <p:spPr/>
        <p:txBody>
          <a:bodyPr/>
          <a:lstStyle/>
          <a:p>
            <a:r>
              <a:rPr lang="en-US" dirty="0" err="1"/>
              <a:t>Lam</a:t>
            </a:r>
            <a:r>
              <a:rPr lang="en-US" dirty="0" err="1">
                <a:latin typeface="Cambria Math"/>
                <a:ea typeface="Cambria Math"/>
              </a:rPr>
              <a:t>é</a:t>
            </a:r>
            <a:r>
              <a:rPr lang="en-US" dirty="0" err="1"/>
              <a:t>’s</a:t>
            </a:r>
            <a:r>
              <a:rPr lang="en-US" dirty="0"/>
              <a:t> Theorem</a:t>
            </a:r>
            <a:r>
              <a:rPr lang="en-US" sz="1500" dirty="0"/>
              <a:t> 2</a:t>
            </a:r>
            <a:endParaRPr lang="en-US" dirty="0"/>
          </a:p>
        </p:txBody>
      </p:sp>
      <p:sp>
        <p:nvSpPr>
          <p:cNvPr id="3" name="Content Placeholder 2">
            <a:extLst>
              <a:ext uri="{FF2B5EF4-FFF2-40B4-BE49-F238E27FC236}">
                <a16:creationId xmlns:a16="http://schemas.microsoft.com/office/drawing/2014/main" id="{5CAC9477-356B-478F-A297-ED0CC36DE7AC}"/>
              </a:ext>
            </a:extLst>
          </p:cNvPr>
          <p:cNvSpPr>
            <a:spLocks noGrp="1"/>
          </p:cNvSpPr>
          <p:nvPr>
            <p:ph idx="1"/>
          </p:nvPr>
        </p:nvSpPr>
        <p:spPr>
          <a:xfrm>
            <a:off x="457200" y="1295399"/>
            <a:ext cx="8382000" cy="159861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It follows that if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divisions are used by the Euclidian algorithm to find </a:t>
            </a:r>
            <a:r>
              <a:rPr kumimoji="0" lang="en-US" sz="22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gcd</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then</a:t>
            </a:r>
          </a:p>
        </p:txBody>
      </p:sp>
      <p:graphicFrame>
        <p:nvGraphicFramePr>
          <p:cNvPr id="27" name="Object 26">
            <a:extLst>
              <a:ext uri="{FF2B5EF4-FFF2-40B4-BE49-F238E27FC236}">
                <a16:creationId xmlns:a16="http://schemas.microsoft.com/office/drawing/2014/main" id="{8263CF0D-A484-4CEA-96CB-645B107555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9039749"/>
              </p:ext>
            </p:extLst>
          </p:nvPr>
        </p:nvGraphicFramePr>
        <p:xfrm>
          <a:off x="3350651" y="1673352"/>
          <a:ext cx="1043389" cy="399596"/>
        </p:xfrm>
        <a:graphic>
          <a:graphicData uri="http://schemas.openxmlformats.org/presentationml/2006/ole">
            <mc:AlternateContent xmlns:mc="http://schemas.openxmlformats.org/markup-compatibility/2006">
              <mc:Choice xmlns:v="urn:schemas-microsoft-com:vml" Requires="v">
                <p:oleObj name="Equation" r:id="rId2" imgW="596880" imgH="228600" progId="Equation.DSMT4">
                  <p:embed/>
                </p:oleObj>
              </mc:Choice>
              <mc:Fallback>
                <p:oleObj name="Equation" r:id="rId2" imgW="596880" imgH="228600" progId="Equation.DSMT4">
                  <p:embed/>
                  <p:pic>
                    <p:nvPicPr>
                      <p:cNvPr id="0" name=""/>
                      <p:cNvPicPr/>
                      <p:nvPr/>
                    </p:nvPicPr>
                    <p:blipFill>
                      <a:blip r:embed="rId3"/>
                      <a:stretch>
                        <a:fillRect/>
                      </a:stretch>
                    </p:blipFill>
                    <p:spPr>
                      <a:xfrm>
                        <a:off x="3350651" y="1673352"/>
                        <a:ext cx="1043389" cy="39959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59097AF-E464-4BB0-A616-18A5BFDD96EF}"/>
              </a:ext>
            </a:extLst>
          </p:cNvPr>
          <p:cNvSpPr>
            <a:spLocks noGrp="1"/>
          </p:cNvSpPr>
          <p:nvPr>
            <p:ph idx="10"/>
          </p:nvPr>
        </p:nvSpPr>
        <p:spPr>
          <a:xfrm>
            <a:off x="4314093" y="1633144"/>
            <a:ext cx="1905000" cy="442217"/>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By Example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lang="en-US" dirty="0"/>
          </a:p>
        </p:txBody>
      </p:sp>
      <p:graphicFrame>
        <p:nvGraphicFramePr>
          <p:cNvPr id="28" name="Object 27">
            <a:extLst>
              <a:ext uri="{FF2B5EF4-FFF2-40B4-BE49-F238E27FC236}">
                <a16:creationId xmlns:a16="http://schemas.microsoft.com/office/drawing/2014/main" id="{0A56DD24-628C-4E29-BE3B-4AE51FF25DE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5074967"/>
              </p:ext>
            </p:extLst>
          </p:nvPr>
        </p:nvGraphicFramePr>
        <p:xfrm>
          <a:off x="5989320" y="1636713"/>
          <a:ext cx="1296988" cy="457200"/>
        </p:xfrm>
        <a:graphic>
          <a:graphicData uri="http://schemas.openxmlformats.org/presentationml/2006/ole">
            <mc:AlternateContent xmlns:mc="http://schemas.openxmlformats.org/markup-compatibility/2006">
              <mc:Choice xmlns:v="urn:schemas-microsoft-com:vml" Requires="v">
                <p:oleObj name="Equation" r:id="rId4" imgW="685800" imgH="241200" progId="Equation.DSMT4">
                  <p:embed/>
                </p:oleObj>
              </mc:Choice>
              <mc:Fallback>
                <p:oleObj name="Equation" r:id="rId4" imgW="685800" imgH="241200" progId="Equation.DSMT4">
                  <p:embed/>
                  <p:pic>
                    <p:nvPicPr>
                      <p:cNvPr id="0" name=""/>
                      <p:cNvPicPr/>
                      <p:nvPr/>
                    </p:nvPicPr>
                    <p:blipFill>
                      <a:blip r:embed="rId5"/>
                      <a:stretch>
                        <a:fillRect/>
                      </a:stretch>
                    </p:blipFill>
                    <p:spPr>
                      <a:xfrm>
                        <a:off x="5989320" y="1636713"/>
                        <a:ext cx="1296988" cy="457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7C7CA3A-8BDC-424E-98A8-3667EE77A9EB}"/>
              </a:ext>
            </a:extLst>
          </p:cNvPr>
          <p:cNvSpPr>
            <a:spLocks noGrp="1"/>
          </p:cNvSpPr>
          <p:nvPr>
            <p:ph idx="11"/>
          </p:nvPr>
        </p:nvSpPr>
        <p:spPr>
          <a:xfrm>
            <a:off x="7205472" y="1645920"/>
            <a:ext cx="1219200" cy="40233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&gt; 2,</a:t>
            </a:r>
            <a:endParaRPr lang="en-US" dirty="0"/>
          </a:p>
        </p:txBody>
      </p:sp>
      <p:sp>
        <p:nvSpPr>
          <p:cNvPr id="6" name="Content Placeholder 5">
            <a:extLst>
              <a:ext uri="{FF2B5EF4-FFF2-40B4-BE49-F238E27FC236}">
                <a16:creationId xmlns:a16="http://schemas.microsoft.com/office/drawing/2014/main" id="{4420035E-B9D2-4A57-86CB-2DE1391C4E77}"/>
              </a:ext>
            </a:extLst>
          </p:cNvPr>
          <p:cNvSpPr>
            <a:spLocks noGrp="1"/>
          </p:cNvSpPr>
          <p:nvPr>
            <p:ph idx="12"/>
          </p:nvPr>
        </p:nvSpPr>
        <p:spPr>
          <a:xfrm>
            <a:off x="459509" y="1985898"/>
            <a:ext cx="917667" cy="43288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29" name="Object 28">
            <a:extLst>
              <a:ext uri="{FF2B5EF4-FFF2-40B4-BE49-F238E27FC236}">
                <a16:creationId xmlns:a16="http://schemas.microsoft.com/office/drawing/2014/main" id="{8476CAFF-F5F2-4DE3-8CAA-267CCB048F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3634356"/>
              </p:ext>
            </p:extLst>
          </p:nvPr>
        </p:nvGraphicFramePr>
        <p:xfrm>
          <a:off x="1295400" y="1975104"/>
          <a:ext cx="1787469" cy="493776"/>
        </p:xfrm>
        <a:graphic>
          <a:graphicData uri="http://schemas.openxmlformats.org/presentationml/2006/ole">
            <mc:AlternateContent xmlns:mc="http://schemas.openxmlformats.org/markup-compatibility/2006">
              <mc:Choice xmlns:v="urn:schemas-microsoft-com:vml" Requires="v">
                <p:oleObj name="Equation" r:id="rId6" imgW="1104840" imgH="304560" progId="Equation.DSMT4">
                  <p:embed/>
                </p:oleObj>
              </mc:Choice>
              <mc:Fallback>
                <p:oleObj name="Equation" r:id="rId6" imgW="1104840" imgH="304560" progId="Equation.DSMT4">
                  <p:embed/>
                  <p:pic>
                    <p:nvPicPr>
                      <p:cNvPr id="0" name=""/>
                      <p:cNvPicPr/>
                      <p:nvPr/>
                    </p:nvPicPr>
                    <p:blipFill>
                      <a:blip r:embed="rId7"/>
                      <a:stretch>
                        <a:fillRect/>
                      </a:stretch>
                    </p:blipFill>
                    <p:spPr>
                      <a:xfrm>
                        <a:off x="1295400" y="1975104"/>
                        <a:ext cx="1787469" cy="49377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58A46E3-B8AA-49B2-B465-B9CDD9AA59AB}"/>
              </a:ext>
            </a:extLst>
          </p:cNvPr>
          <p:cNvSpPr>
            <a:spLocks noGrp="1"/>
          </p:cNvSpPr>
          <p:nvPr>
            <p:ph idx="13"/>
          </p:nvPr>
        </p:nvSpPr>
        <p:spPr>
          <a:xfrm>
            <a:off x="3001852" y="1965459"/>
            <a:ext cx="1447800" cy="4572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Therefore,</a:t>
            </a:r>
            <a:endParaRPr lang="en-US" dirty="0"/>
          </a:p>
        </p:txBody>
      </p:sp>
      <p:graphicFrame>
        <p:nvGraphicFramePr>
          <p:cNvPr id="30" name="Object 29">
            <a:extLst>
              <a:ext uri="{FF2B5EF4-FFF2-40B4-BE49-F238E27FC236}">
                <a16:creationId xmlns:a16="http://schemas.microsoft.com/office/drawing/2014/main" id="{78DD20F4-E1A0-46C1-B2A2-4C5F3A2047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84474838"/>
              </p:ext>
            </p:extLst>
          </p:nvPr>
        </p:nvGraphicFramePr>
        <p:xfrm>
          <a:off x="4295137" y="1955872"/>
          <a:ext cx="1038863" cy="386554"/>
        </p:xfrm>
        <a:graphic>
          <a:graphicData uri="http://schemas.openxmlformats.org/presentationml/2006/ole">
            <mc:AlternateContent xmlns:mc="http://schemas.openxmlformats.org/markup-compatibility/2006">
              <mc:Choice xmlns:v="urn:schemas-microsoft-com:vml" Requires="v">
                <p:oleObj name="Equation" r:id="rId8" imgW="545760" imgH="203040" progId="Equation.DSMT4">
                  <p:embed/>
                </p:oleObj>
              </mc:Choice>
              <mc:Fallback>
                <p:oleObj name="Equation" r:id="rId8" imgW="545760" imgH="203040" progId="Equation.DSMT4">
                  <p:embed/>
                  <p:pic>
                    <p:nvPicPr>
                      <p:cNvPr id="0" name=""/>
                      <p:cNvPicPr/>
                      <p:nvPr/>
                    </p:nvPicPr>
                    <p:blipFill>
                      <a:blip r:embed="rId9"/>
                      <a:stretch>
                        <a:fillRect/>
                      </a:stretch>
                    </p:blipFill>
                    <p:spPr>
                      <a:xfrm>
                        <a:off x="4295137" y="1955872"/>
                        <a:ext cx="1038863" cy="38655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465F47B-82E5-4EAC-B3B2-58728B97420A}"/>
              </a:ext>
            </a:extLst>
          </p:cNvPr>
          <p:cNvSpPr>
            <a:spLocks noGrp="1"/>
          </p:cNvSpPr>
          <p:nvPr>
            <p:ph idx="14"/>
          </p:nvPr>
        </p:nvSpPr>
        <p:spPr>
          <a:xfrm>
            <a:off x="459509" y="2444861"/>
            <a:ext cx="1222380" cy="43288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Because</a:t>
            </a:r>
            <a:endParaRPr lang="en-US" dirty="0"/>
          </a:p>
        </p:txBody>
      </p:sp>
      <p:graphicFrame>
        <p:nvGraphicFramePr>
          <p:cNvPr id="31" name="Object 30">
            <a:extLst>
              <a:ext uri="{FF2B5EF4-FFF2-40B4-BE49-F238E27FC236}">
                <a16:creationId xmlns:a16="http://schemas.microsoft.com/office/drawing/2014/main" id="{16CA87C5-2EA4-4BE7-9C18-56BA0370DC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4988386"/>
              </p:ext>
            </p:extLst>
          </p:nvPr>
        </p:nvGraphicFramePr>
        <p:xfrm>
          <a:off x="1554513" y="2468283"/>
          <a:ext cx="6266688" cy="429768"/>
        </p:xfrm>
        <a:graphic>
          <a:graphicData uri="http://schemas.openxmlformats.org/presentationml/2006/ole">
            <mc:AlternateContent xmlns:mc="http://schemas.openxmlformats.org/markup-compatibility/2006">
              <mc:Choice xmlns:v="urn:schemas-microsoft-com:vml" Requires="v">
                <p:oleObj name="Equation" r:id="rId10" imgW="3708360" imgH="253800" progId="Equation.DSMT4">
                  <p:embed/>
                </p:oleObj>
              </mc:Choice>
              <mc:Fallback>
                <p:oleObj name="Equation" r:id="rId10" imgW="3708360" imgH="253800" progId="Equation.DSMT4">
                  <p:embed/>
                  <p:pic>
                    <p:nvPicPr>
                      <p:cNvPr id="0" name=""/>
                      <p:cNvPicPr/>
                      <p:nvPr/>
                    </p:nvPicPr>
                    <p:blipFill>
                      <a:blip r:embed="rId11"/>
                      <a:stretch>
                        <a:fillRect/>
                      </a:stretch>
                    </p:blipFill>
                    <p:spPr>
                      <a:xfrm>
                        <a:off x="1554513" y="2468283"/>
                        <a:ext cx="6266688" cy="42976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6187222-6E67-4EF7-9C63-564EBF0F2110}"/>
              </a:ext>
            </a:extLst>
          </p:cNvPr>
          <p:cNvSpPr>
            <a:spLocks noGrp="1"/>
          </p:cNvSpPr>
          <p:nvPr>
            <p:ph idx="15"/>
          </p:nvPr>
        </p:nvSpPr>
        <p:spPr>
          <a:xfrm>
            <a:off x="7772400" y="2450592"/>
            <a:ext cx="1042261" cy="43288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Hence,</a:t>
            </a:r>
            <a:endParaRPr lang="en-US" dirty="0"/>
          </a:p>
        </p:txBody>
      </p:sp>
      <p:graphicFrame>
        <p:nvGraphicFramePr>
          <p:cNvPr id="25" name="Object 24">
            <a:extLst>
              <a:ext uri="{FF2B5EF4-FFF2-40B4-BE49-F238E27FC236}">
                <a16:creationId xmlns:a16="http://schemas.microsoft.com/office/drawing/2014/main" id="{FFECF9B5-E270-44BD-B012-5DC6A39474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2426561"/>
              </p:ext>
            </p:extLst>
          </p:nvPr>
        </p:nvGraphicFramePr>
        <p:xfrm>
          <a:off x="2362200" y="2894013"/>
          <a:ext cx="2031840" cy="457200"/>
        </p:xfrm>
        <a:graphic>
          <a:graphicData uri="http://schemas.openxmlformats.org/presentationml/2006/ole">
            <mc:AlternateContent xmlns:mc="http://schemas.openxmlformats.org/markup-compatibility/2006">
              <mc:Choice xmlns:v="urn:schemas-microsoft-com:vml" Requires="v">
                <p:oleObj name="Equation" r:id="rId12" imgW="1015920" imgH="228600" progId="Equation.DSMT4">
                  <p:embed/>
                </p:oleObj>
              </mc:Choice>
              <mc:Fallback>
                <p:oleObj name="Equation" r:id="rId12" imgW="1015920" imgH="228600" progId="Equation.DSMT4">
                  <p:embed/>
                  <p:pic>
                    <p:nvPicPr>
                      <p:cNvPr id="8" name="Object 7">
                        <a:extLst>
                          <a:ext uri="{C183D7F6-B498-43B3-948B-1728B52AA6E4}">
                            <adec:decorative xmlns:adec="http://schemas.microsoft.com/office/drawing/2017/decorative" val="1"/>
                          </a:ext>
                        </a:extLst>
                      </p:cNvPr>
                      <p:cNvPicPr/>
                      <p:nvPr/>
                    </p:nvPicPr>
                    <p:blipFill>
                      <a:blip r:embed="rId13"/>
                      <a:stretch>
                        <a:fillRect/>
                      </a:stretch>
                    </p:blipFill>
                    <p:spPr>
                      <a:xfrm>
                        <a:off x="2362200" y="2894013"/>
                        <a:ext cx="2031840" cy="4572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1779FB9-039A-409E-A870-A3FE132763CA}"/>
              </a:ext>
            </a:extLst>
          </p:cNvPr>
          <p:cNvSpPr>
            <a:spLocks noGrp="1"/>
          </p:cNvSpPr>
          <p:nvPr>
            <p:ph idx="17"/>
          </p:nvPr>
        </p:nvSpPr>
        <p:spPr>
          <a:xfrm>
            <a:off x="436418" y="3351213"/>
            <a:ext cx="5278582" cy="54317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Suppose that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has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decimal digits. Then</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32" name="Object 31">
            <a:extLst>
              <a:ext uri="{FF2B5EF4-FFF2-40B4-BE49-F238E27FC236}">
                <a16:creationId xmlns:a16="http://schemas.microsoft.com/office/drawing/2014/main" id="{B26FE4AD-D9FB-47BA-A3DB-59F803927D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326572"/>
              </p:ext>
            </p:extLst>
          </p:nvPr>
        </p:nvGraphicFramePr>
        <p:xfrm>
          <a:off x="5274673" y="3341055"/>
          <a:ext cx="2646947" cy="457200"/>
        </p:xfrm>
        <a:graphic>
          <a:graphicData uri="http://schemas.openxmlformats.org/presentationml/2006/ole">
            <mc:AlternateContent xmlns:mc="http://schemas.openxmlformats.org/markup-compatibility/2006">
              <mc:Choice xmlns:v="urn:schemas-microsoft-com:vml" Requires="v">
                <p:oleObj name="Equation" r:id="rId14" imgW="1396800" imgH="241200" progId="Equation.DSMT4">
                  <p:embed/>
                </p:oleObj>
              </mc:Choice>
              <mc:Fallback>
                <p:oleObj name="Equation" r:id="rId14" imgW="1396800" imgH="241200" progId="Equation.DSMT4">
                  <p:embed/>
                  <p:pic>
                    <p:nvPicPr>
                      <p:cNvPr id="0" name=""/>
                      <p:cNvPicPr/>
                      <p:nvPr/>
                    </p:nvPicPr>
                    <p:blipFill>
                      <a:blip r:embed="rId15"/>
                      <a:stretch>
                        <a:fillRect/>
                      </a:stretch>
                    </p:blipFill>
                    <p:spPr>
                      <a:xfrm>
                        <a:off x="5274673" y="3341055"/>
                        <a:ext cx="2646947" cy="4572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79F3F0B5-AC82-4BD6-95A0-2A4E2AAC0209}"/>
              </a:ext>
            </a:extLst>
          </p:cNvPr>
          <p:cNvSpPr>
            <a:spLocks noGrp="1"/>
          </p:cNvSpPr>
          <p:nvPr>
            <p:ph idx="18"/>
          </p:nvPr>
        </p:nvSpPr>
        <p:spPr>
          <a:xfrm>
            <a:off x="7821201" y="3363247"/>
            <a:ext cx="430161"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It</a:t>
            </a:r>
            <a:endParaRPr lang="en-US" dirty="0"/>
          </a:p>
        </p:txBody>
      </p:sp>
      <p:sp>
        <p:nvSpPr>
          <p:cNvPr id="13" name="Content Placeholder 12">
            <a:extLst>
              <a:ext uri="{FF2B5EF4-FFF2-40B4-BE49-F238E27FC236}">
                <a16:creationId xmlns:a16="http://schemas.microsoft.com/office/drawing/2014/main" id="{423EB382-0A14-4918-AAA4-8BBE3102F30B}"/>
              </a:ext>
            </a:extLst>
          </p:cNvPr>
          <p:cNvSpPr>
            <a:spLocks noGrp="1"/>
          </p:cNvSpPr>
          <p:nvPr>
            <p:ph idx="19"/>
          </p:nvPr>
        </p:nvSpPr>
        <p:spPr>
          <a:xfrm>
            <a:off x="431366" y="3696735"/>
            <a:ext cx="8179233" cy="200622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follows that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1 &lt; 5</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since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an integer,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5</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As a consequence of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2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Theorem,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(log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divisions are used by the Euclidian algorithm to find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gcd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whenever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Theorem, the number of divisions needed to find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gcd</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less than or equal to</a:t>
            </a:r>
            <a:endParaRPr lang="en-US" dirty="0"/>
          </a:p>
        </p:txBody>
      </p:sp>
      <p:graphicFrame>
        <p:nvGraphicFramePr>
          <p:cNvPr id="33" name="Object 32">
            <a:extLst>
              <a:ext uri="{FF2B5EF4-FFF2-40B4-BE49-F238E27FC236}">
                <a16:creationId xmlns:a16="http://schemas.microsoft.com/office/drawing/2014/main" id="{7DA72C2D-AB11-4936-B589-1F7DF71918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6532076"/>
              </p:ext>
            </p:extLst>
          </p:nvPr>
        </p:nvGraphicFramePr>
        <p:xfrm>
          <a:off x="3759682" y="5294249"/>
          <a:ext cx="1470355" cy="438912"/>
        </p:xfrm>
        <a:graphic>
          <a:graphicData uri="http://schemas.openxmlformats.org/presentationml/2006/ole">
            <mc:AlternateContent xmlns:mc="http://schemas.openxmlformats.org/markup-compatibility/2006">
              <mc:Choice xmlns:v="urn:schemas-microsoft-com:vml" Requires="v">
                <p:oleObj name="Equation" r:id="rId16" imgW="850680" imgH="253800" progId="Equation.DSMT4">
                  <p:embed/>
                </p:oleObj>
              </mc:Choice>
              <mc:Fallback>
                <p:oleObj name="Equation" r:id="rId16" imgW="850680" imgH="253800" progId="Equation.DSMT4">
                  <p:embed/>
                  <p:pic>
                    <p:nvPicPr>
                      <p:cNvPr id="0" name=""/>
                      <p:cNvPicPr/>
                      <p:nvPr/>
                    </p:nvPicPr>
                    <p:blipFill>
                      <a:blip r:embed="rId17"/>
                      <a:stretch>
                        <a:fillRect/>
                      </a:stretch>
                    </p:blipFill>
                    <p:spPr>
                      <a:xfrm>
                        <a:off x="3759682" y="5294249"/>
                        <a:ext cx="1470355" cy="43891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095734AB-D5D8-4614-A23E-AFD1338EA942}"/>
              </a:ext>
            </a:extLst>
          </p:cNvPr>
          <p:cNvSpPr>
            <a:spLocks noGrp="1"/>
          </p:cNvSpPr>
          <p:nvPr>
            <p:ph idx="20"/>
          </p:nvPr>
        </p:nvSpPr>
        <p:spPr>
          <a:xfrm>
            <a:off x="5175504" y="5303520"/>
            <a:ext cx="33147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since the number of decimal</a:t>
            </a:r>
            <a:endParaRPr lang="en-US" dirty="0"/>
          </a:p>
        </p:txBody>
      </p:sp>
      <p:sp>
        <p:nvSpPr>
          <p:cNvPr id="15" name="Content Placeholder 14">
            <a:extLst>
              <a:ext uri="{FF2B5EF4-FFF2-40B4-BE49-F238E27FC236}">
                <a16:creationId xmlns:a16="http://schemas.microsoft.com/office/drawing/2014/main" id="{AC6AD87F-67B6-482B-8791-D2559DE5BE51}"/>
              </a:ext>
            </a:extLst>
          </p:cNvPr>
          <p:cNvSpPr>
            <a:spLocks noGrp="1"/>
          </p:cNvSpPr>
          <p:nvPr>
            <p:ph idx="21"/>
          </p:nvPr>
        </p:nvSpPr>
        <p:spPr>
          <a:xfrm>
            <a:off x="764818" y="5618862"/>
            <a:ext cx="2756022"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digits in b (which equals</a:t>
            </a:r>
            <a:endParaRPr lang="en-US" dirty="0"/>
          </a:p>
        </p:txBody>
      </p:sp>
      <p:graphicFrame>
        <p:nvGraphicFramePr>
          <p:cNvPr id="34" name="Object 33">
            <a:extLst>
              <a:ext uri="{FF2B5EF4-FFF2-40B4-BE49-F238E27FC236}">
                <a16:creationId xmlns:a16="http://schemas.microsoft.com/office/drawing/2014/main" id="{260E0F3C-0260-46ED-8B44-4C5F269A08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4760409"/>
              </p:ext>
            </p:extLst>
          </p:nvPr>
        </p:nvGraphicFramePr>
        <p:xfrm>
          <a:off x="3379788" y="5638800"/>
          <a:ext cx="1181100" cy="393700"/>
        </p:xfrm>
        <a:graphic>
          <a:graphicData uri="http://schemas.openxmlformats.org/presentationml/2006/ole">
            <mc:AlternateContent xmlns:mc="http://schemas.openxmlformats.org/markup-compatibility/2006">
              <mc:Choice xmlns:v="urn:schemas-microsoft-com:vml" Requires="v">
                <p:oleObj name="Equation" r:id="rId18" imgW="761760" imgH="253800" progId="Equation.DSMT4">
                  <p:embed/>
                </p:oleObj>
              </mc:Choice>
              <mc:Fallback>
                <p:oleObj name="Equation" r:id="rId18" imgW="761760" imgH="253800" progId="Equation.DSMT4">
                  <p:embed/>
                  <p:pic>
                    <p:nvPicPr>
                      <p:cNvPr id="0" name=""/>
                      <p:cNvPicPr/>
                      <p:nvPr/>
                    </p:nvPicPr>
                    <p:blipFill>
                      <a:blip r:embed="rId19"/>
                      <a:stretch>
                        <a:fillRect/>
                      </a:stretch>
                    </p:blipFill>
                    <p:spPr>
                      <a:xfrm>
                        <a:off x="3379788" y="5638800"/>
                        <a:ext cx="1181100" cy="39370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5EA7E447-E7E4-4888-9DCF-41F25E67FF8D}"/>
              </a:ext>
            </a:extLst>
          </p:cNvPr>
          <p:cNvSpPr>
            <a:spLocks noGrp="1"/>
          </p:cNvSpPr>
          <p:nvPr>
            <p:ph idx="22"/>
          </p:nvPr>
        </p:nvSpPr>
        <p:spPr>
          <a:xfrm>
            <a:off x="4495800" y="5614080"/>
            <a:ext cx="2590800" cy="42148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less than or equal to</a:t>
            </a:r>
            <a:endParaRPr lang="en-US" dirty="0"/>
          </a:p>
        </p:txBody>
      </p:sp>
      <p:graphicFrame>
        <p:nvGraphicFramePr>
          <p:cNvPr id="35" name="Object 34">
            <a:extLst>
              <a:ext uri="{FF2B5EF4-FFF2-40B4-BE49-F238E27FC236}">
                <a16:creationId xmlns:a16="http://schemas.microsoft.com/office/drawing/2014/main" id="{F8513D9C-5BF7-4CA5-B615-FA588F4BD1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104413"/>
              </p:ext>
            </p:extLst>
          </p:nvPr>
        </p:nvGraphicFramePr>
        <p:xfrm>
          <a:off x="6963918" y="5624021"/>
          <a:ext cx="1119042" cy="402336"/>
        </p:xfrm>
        <a:graphic>
          <a:graphicData uri="http://schemas.openxmlformats.org/presentationml/2006/ole">
            <mc:AlternateContent xmlns:mc="http://schemas.openxmlformats.org/markup-compatibility/2006">
              <mc:Choice xmlns:v="urn:schemas-microsoft-com:vml" Requires="v">
                <p:oleObj name="Equation" r:id="rId20" imgW="634680" imgH="228600" progId="Equation.DSMT4">
                  <p:embed/>
                </p:oleObj>
              </mc:Choice>
              <mc:Fallback>
                <p:oleObj name="Equation" r:id="rId20" imgW="634680" imgH="228600" progId="Equation.DSMT4">
                  <p:embed/>
                  <p:pic>
                    <p:nvPicPr>
                      <p:cNvPr id="0" name=""/>
                      <p:cNvPicPr/>
                      <p:nvPr/>
                    </p:nvPicPr>
                    <p:blipFill>
                      <a:blip r:embed="rId21"/>
                      <a:stretch>
                        <a:fillRect/>
                      </a:stretch>
                    </p:blipFill>
                    <p:spPr>
                      <a:xfrm>
                        <a:off x="6963918" y="5624021"/>
                        <a:ext cx="1119042" cy="402336"/>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C74377D2-E436-48F5-BCED-C5FF5F72E813}"/>
              </a:ext>
            </a:extLst>
          </p:cNvPr>
          <p:cNvSpPr>
            <a:spLocks noGrp="1"/>
          </p:cNvSpPr>
          <p:nvPr>
            <p:ph idx="23"/>
          </p:nvPr>
        </p:nvSpPr>
        <p:spPr>
          <a:xfrm>
            <a:off x="457200" y="6095999"/>
            <a:ext cx="8229600" cy="45720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Theorem was the first result in computational complexity.</a:t>
            </a:r>
          </a:p>
        </p:txBody>
      </p:sp>
      <p:sp>
        <p:nvSpPr>
          <p:cNvPr id="26" name="Slide Number Placeholder 5">
            <a:extLst>
              <a:ext uri="{FF2B5EF4-FFF2-40B4-BE49-F238E27FC236}">
                <a16:creationId xmlns:a16="http://schemas.microsoft.com/office/drawing/2014/main" id="{0313DFF1-A1FF-4C83-A930-A882A6E578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2296662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Recursively Defined Sets and Structures</a:t>
            </a:r>
            <a:r>
              <a:rPr lang="en-US" sz="1500" dirty="0"/>
              <a:t> 1</a:t>
            </a:r>
            <a:endParaRPr lang="en-US" dirty="0"/>
          </a:p>
        </p:txBody>
      </p:sp>
      <p:sp>
        <p:nvSpPr>
          <p:cNvPr id="3" name="Content Placeholder 2"/>
          <p:cNvSpPr>
            <a:spLocks noGrp="1"/>
          </p:cNvSpPr>
          <p:nvPr>
            <p:ph idx="1"/>
          </p:nvPr>
        </p:nvSpPr>
        <p:spPr/>
        <p:txBody>
          <a:bodyPr/>
          <a:lstStyle/>
          <a:p>
            <a:pPr>
              <a:spcBef>
                <a:spcPts val="600"/>
              </a:spcBef>
            </a:pPr>
            <a:r>
              <a:rPr lang="en-US" sz="2400" i="1" dirty="0">
                <a:latin typeface="Calibri (Body)"/>
              </a:rPr>
              <a:t>Recursive definitions </a:t>
            </a:r>
            <a:r>
              <a:rPr lang="en-US" sz="2400" dirty="0">
                <a:latin typeface="Calibri (Body)"/>
              </a:rPr>
              <a:t>of sets have two parts:</a:t>
            </a:r>
          </a:p>
          <a:p>
            <a:pPr marL="347472" lvl="1">
              <a:spcBef>
                <a:spcPts val="600"/>
              </a:spcBef>
            </a:pPr>
            <a:r>
              <a:rPr lang="en-US" sz="2000" dirty="0">
                <a:latin typeface="Calibri (Body)"/>
              </a:rPr>
              <a:t>The </a:t>
            </a:r>
            <a:r>
              <a:rPr lang="en-US" sz="2000" i="1" dirty="0">
                <a:latin typeface="Calibri (Body)"/>
              </a:rPr>
              <a:t>basis step </a:t>
            </a:r>
            <a:r>
              <a:rPr lang="en-US" sz="2000" dirty="0">
                <a:latin typeface="Calibri (Body)"/>
              </a:rPr>
              <a:t>specifies an initial collection of elements.</a:t>
            </a:r>
          </a:p>
          <a:p>
            <a:pPr marL="347472" lvl="1">
              <a:spcBef>
                <a:spcPts val="600"/>
              </a:spcBef>
            </a:pPr>
            <a:r>
              <a:rPr lang="en-US" sz="2000" dirty="0">
                <a:latin typeface="Calibri (Body)"/>
              </a:rPr>
              <a:t>The </a:t>
            </a:r>
            <a:r>
              <a:rPr lang="en-US" sz="2000" i="1" dirty="0">
                <a:latin typeface="Calibri (Body)"/>
              </a:rPr>
              <a:t>recursive step </a:t>
            </a:r>
            <a:r>
              <a:rPr lang="en-US" sz="2000" dirty="0">
                <a:latin typeface="Calibri (Body)"/>
              </a:rPr>
              <a:t>gives the rules for forming new elements in the set from those already known to be in the set.</a:t>
            </a:r>
          </a:p>
          <a:p>
            <a:pPr>
              <a:spcBef>
                <a:spcPts val="600"/>
              </a:spcBef>
            </a:pPr>
            <a:r>
              <a:rPr lang="en-US" sz="2400" dirty="0">
                <a:latin typeface="Calibri (Body)"/>
              </a:rPr>
              <a:t>Sometimes the recursive definition has an </a:t>
            </a:r>
            <a:r>
              <a:rPr lang="en-US" sz="2400" i="1" dirty="0">
                <a:latin typeface="Calibri (Body)"/>
              </a:rPr>
              <a:t>exclusion rule</a:t>
            </a:r>
            <a:r>
              <a:rPr lang="en-US" sz="2400" dirty="0">
                <a:latin typeface="Calibri (Body)"/>
              </a:rPr>
              <a:t>, which specifies that the set contains nothing other than those elements specified in the basis step and generated by applications of the rules in the recursive step. </a:t>
            </a:r>
          </a:p>
          <a:p>
            <a:pPr>
              <a:spcBef>
                <a:spcPts val="600"/>
              </a:spcBef>
            </a:pPr>
            <a:r>
              <a:rPr lang="en-US" sz="2400" dirty="0">
                <a:latin typeface="Calibri (Body)"/>
              </a:rPr>
              <a:t>We will always assume that the exclusion rule holds, even if it is not explicitly mentioned. </a:t>
            </a:r>
          </a:p>
          <a:p>
            <a:pPr>
              <a:spcBef>
                <a:spcPts val="600"/>
              </a:spcBef>
            </a:pPr>
            <a:r>
              <a:rPr lang="en-US" sz="2400" dirty="0">
                <a:latin typeface="Calibri (Body)"/>
              </a:rPr>
              <a:t>We will later develop a form of induction, called </a:t>
            </a:r>
            <a:r>
              <a:rPr lang="en-US" sz="2400" i="1" dirty="0">
                <a:latin typeface="Calibri (Body)"/>
              </a:rPr>
              <a:t>structural induction</a:t>
            </a:r>
            <a:r>
              <a:rPr lang="en-US" sz="2400" dirty="0">
                <a:latin typeface="Calibri (Body)"/>
              </a:rPr>
              <a:t>, to prove results about recursively defined sets.</a:t>
            </a:r>
          </a:p>
        </p:txBody>
      </p:sp>
      <p:sp>
        <p:nvSpPr>
          <p:cNvPr id="4" name="Slide Number Placeholder 5">
            <a:extLst>
              <a:ext uri="{FF2B5EF4-FFF2-40B4-BE49-F238E27FC236}">
                <a16:creationId xmlns:a16="http://schemas.microsoft.com/office/drawing/2014/main" id="{7735C12C-F2BF-4B77-8EF0-095CF821C62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071799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Recursively Defined Sets and Structures</a:t>
            </a:r>
            <a:r>
              <a:rPr lang="en-US" sz="1500" dirty="0"/>
              <a:t> 2</a:t>
            </a:r>
          </a:p>
        </p:txBody>
      </p:sp>
      <p:sp>
        <p:nvSpPr>
          <p:cNvPr id="3" name="Content Placeholder 2"/>
          <p:cNvSpPr>
            <a:spLocks noGrp="1"/>
          </p:cNvSpPr>
          <p:nvPr>
            <p:ph idx="1"/>
          </p:nvPr>
        </p:nvSpPr>
        <p:spPr/>
        <p:txBody>
          <a:bodyPr/>
          <a:lstStyle/>
          <a:p>
            <a:r>
              <a:rPr lang="en-US" sz="2800" b="1" dirty="0">
                <a:latin typeface="Calibri (Body)"/>
              </a:rPr>
              <a:t>Example </a:t>
            </a:r>
            <a:r>
              <a:rPr lang="en-US" sz="2800" dirty="0">
                <a:latin typeface="Calibri (Body)"/>
              </a:rPr>
              <a:t>:</a:t>
            </a:r>
            <a:r>
              <a:rPr lang="en-US" sz="2800" b="1" dirty="0">
                <a:latin typeface="Calibri (Body)"/>
              </a:rPr>
              <a:t>  </a:t>
            </a:r>
            <a:r>
              <a:rPr lang="en-US" sz="2800" dirty="0">
                <a:latin typeface="Calibri (Body)"/>
              </a:rPr>
              <a:t>Subset of Integers  </a:t>
            </a:r>
            <a:r>
              <a:rPr lang="en-US" sz="2800" i="1" dirty="0">
                <a:latin typeface="Calibri (Body)"/>
              </a:rPr>
              <a:t>S</a:t>
            </a:r>
            <a:r>
              <a:rPr lang="en-US" sz="2800" dirty="0">
                <a:latin typeface="Calibri (Body)"/>
              </a:rPr>
              <a:t>:</a:t>
            </a:r>
          </a:p>
          <a:p>
            <a:pPr marL="971550" lvl="1" indent="-514350">
              <a:buNone/>
            </a:pPr>
            <a:r>
              <a:rPr lang="en-US" sz="2400" dirty="0">
                <a:latin typeface="Calibri (Body)"/>
                <a:ea typeface="Cambria Math" pitchFamily="18" charset="0"/>
              </a:rPr>
              <a:t>BASIS STEP: 3</a:t>
            </a:r>
            <a:r>
              <a:rPr lang="en-US" sz="2400" dirty="0">
                <a:latin typeface="Calibri (Body)"/>
                <a:ea typeface="Cambria Math"/>
              </a:rPr>
              <a:t> ∊</a:t>
            </a:r>
            <a:r>
              <a:rPr lang="en-US" sz="2400" i="1" dirty="0">
                <a:latin typeface="Calibri (Body)"/>
              </a:rPr>
              <a:t> </a:t>
            </a:r>
            <a:r>
              <a:rPr lang="en-US" sz="2400" dirty="0">
                <a:latin typeface="Calibri (Body)"/>
              </a:rPr>
              <a:t>S.</a:t>
            </a:r>
          </a:p>
          <a:p>
            <a:pPr marL="971550" lvl="1" indent="-514350">
              <a:buNone/>
            </a:pPr>
            <a:r>
              <a:rPr lang="en-US" sz="2400" dirty="0">
                <a:latin typeface="Calibri (Body)"/>
              </a:rPr>
              <a:t>RECURSIVE STEP: If </a:t>
            </a:r>
            <a:r>
              <a:rPr lang="en-US" sz="2400" i="1" dirty="0">
                <a:latin typeface="Calibri (Body)"/>
              </a:rPr>
              <a:t>x</a:t>
            </a:r>
            <a:r>
              <a:rPr lang="en-US" sz="2400" dirty="0">
                <a:latin typeface="Calibri (Body)"/>
              </a:rPr>
              <a:t> </a:t>
            </a:r>
            <a:r>
              <a:rPr lang="en-US" sz="2400" dirty="0">
                <a:latin typeface="Calibri (Body)"/>
                <a:ea typeface="Cambria Math"/>
              </a:rPr>
              <a:t>∊</a:t>
            </a:r>
            <a:r>
              <a:rPr lang="en-US" sz="2400" dirty="0">
                <a:latin typeface="Calibri (Body)"/>
              </a:rPr>
              <a:t> </a:t>
            </a:r>
            <a:r>
              <a:rPr lang="en-US" sz="2400" i="1" dirty="0">
                <a:latin typeface="Calibri (Body)"/>
              </a:rPr>
              <a:t>S</a:t>
            </a:r>
            <a:r>
              <a:rPr lang="en-US" sz="2400" dirty="0">
                <a:latin typeface="Calibri (Body)"/>
              </a:rPr>
              <a:t> and </a:t>
            </a:r>
            <a:r>
              <a:rPr lang="en-US" sz="2400" i="1" dirty="0">
                <a:latin typeface="Calibri (Body)"/>
              </a:rPr>
              <a:t>y</a:t>
            </a:r>
            <a:r>
              <a:rPr lang="en-US" sz="2400" dirty="0">
                <a:latin typeface="Calibri (Body)"/>
              </a:rPr>
              <a:t> </a:t>
            </a:r>
            <a:r>
              <a:rPr lang="en-US" sz="2400" dirty="0">
                <a:latin typeface="Calibri (Body)"/>
                <a:ea typeface="Cambria Math"/>
              </a:rPr>
              <a:t>∊</a:t>
            </a:r>
            <a:r>
              <a:rPr lang="en-US" sz="2400" dirty="0">
                <a:latin typeface="Calibri (Body)"/>
              </a:rPr>
              <a:t> </a:t>
            </a:r>
            <a:r>
              <a:rPr lang="en-US" sz="2400" i="1" dirty="0">
                <a:latin typeface="Calibri (Body)"/>
              </a:rPr>
              <a:t>S</a:t>
            </a:r>
            <a:r>
              <a:rPr lang="en-US" sz="2400" dirty="0">
                <a:latin typeface="Calibri (Body)"/>
              </a:rPr>
              <a:t>, then </a:t>
            </a:r>
            <a:r>
              <a:rPr lang="en-US" sz="2400" i="1" dirty="0">
                <a:latin typeface="Calibri (Body)"/>
              </a:rPr>
              <a:t>x + y</a:t>
            </a:r>
            <a:r>
              <a:rPr lang="en-US" sz="2400" dirty="0">
                <a:latin typeface="Calibri (Body)"/>
              </a:rPr>
              <a:t> is in </a:t>
            </a:r>
            <a:r>
              <a:rPr lang="en-US" sz="2400" i="1" dirty="0">
                <a:latin typeface="Calibri (Body)"/>
              </a:rPr>
              <a:t>S.</a:t>
            </a:r>
            <a:endParaRPr lang="en-US" sz="2400" dirty="0">
              <a:latin typeface="Calibri (Body)"/>
            </a:endParaRPr>
          </a:p>
          <a:p>
            <a:r>
              <a:rPr lang="en-US" sz="2800" dirty="0">
                <a:latin typeface="Calibri (Body)"/>
              </a:rPr>
              <a:t>Initially </a:t>
            </a:r>
            <a:r>
              <a:rPr lang="en-US" sz="2800" dirty="0">
                <a:latin typeface="Calibri (Body)"/>
                <a:ea typeface="Cambria Math" pitchFamily="18" charset="0"/>
              </a:rPr>
              <a:t>3</a:t>
            </a:r>
            <a:r>
              <a:rPr lang="en-US" sz="2800" dirty="0">
                <a:latin typeface="Calibri (Body)"/>
              </a:rPr>
              <a:t> is in </a:t>
            </a:r>
            <a:r>
              <a:rPr lang="en-US" sz="2800" i="1" dirty="0">
                <a:latin typeface="Calibri (Body)"/>
              </a:rPr>
              <a:t>S</a:t>
            </a:r>
            <a:r>
              <a:rPr lang="en-US" sz="2800" dirty="0">
                <a:latin typeface="Calibri (Body)"/>
              </a:rPr>
              <a:t>, then </a:t>
            </a:r>
            <a:r>
              <a:rPr lang="en-US" sz="2800" dirty="0">
                <a:latin typeface="Calibri (Body)"/>
                <a:ea typeface="Cambria Math" pitchFamily="18" charset="0"/>
              </a:rPr>
              <a:t>3</a:t>
            </a:r>
            <a:r>
              <a:rPr lang="en-US" sz="2800" dirty="0">
                <a:latin typeface="Calibri (Body)"/>
              </a:rPr>
              <a:t> + </a:t>
            </a:r>
            <a:r>
              <a:rPr lang="en-US" sz="2800" dirty="0">
                <a:latin typeface="Calibri (Body)"/>
                <a:ea typeface="Cambria Math" pitchFamily="18" charset="0"/>
              </a:rPr>
              <a:t>3</a:t>
            </a:r>
            <a:r>
              <a:rPr lang="en-US" sz="2800" dirty="0">
                <a:latin typeface="Calibri (Body)"/>
              </a:rPr>
              <a:t> = </a:t>
            </a:r>
            <a:r>
              <a:rPr lang="en-US" sz="2800" dirty="0">
                <a:latin typeface="Calibri (Body)"/>
                <a:ea typeface="Cambria Math" pitchFamily="18" charset="0"/>
              </a:rPr>
              <a:t>6</a:t>
            </a:r>
            <a:r>
              <a:rPr lang="en-US" sz="2800" dirty="0">
                <a:latin typeface="Calibri (Body)"/>
              </a:rPr>
              <a:t>, then </a:t>
            </a:r>
            <a:r>
              <a:rPr lang="en-US" sz="2800" dirty="0">
                <a:latin typeface="Calibri (Body)"/>
                <a:ea typeface="Cambria Math" pitchFamily="18" charset="0"/>
              </a:rPr>
              <a:t>3</a:t>
            </a:r>
            <a:r>
              <a:rPr lang="en-US" sz="2800" dirty="0">
                <a:latin typeface="Calibri (Body)"/>
              </a:rPr>
              <a:t> + </a:t>
            </a:r>
            <a:r>
              <a:rPr lang="en-US" sz="2800" dirty="0">
                <a:latin typeface="Calibri (Body)"/>
                <a:ea typeface="Cambria Math" pitchFamily="18" charset="0"/>
              </a:rPr>
              <a:t>6</a:t>
            </a:r>
            <a:r>
              <a:rPr lang="en-US" sz="2800" dirty="0">
                <a:latin typeface="Calibri (Body)"/>
              </a:rPr>
              <a:t> = </a:t>
            </a:r>
            <a:r>
              <a:rPr lang="en-US" sz="2800" dirty="0">
                <a:latin typeface="Calibri (Body)"/>
                <a:ea typeface="Cambria Math" pitchFamily="18" charset="0"/>
              </a:rPr>
              <a:t>9</a:t>
            </a:r>
            <a:r>
              <a:rPr lang="en-US" sz="2800" dirty="0">
                <a:latin typeface="Calibri (Body)"/>
              </a:rPr>
              <a:t>, etc.</a:t>
            </a:r>
          </a:p>
          <a:p>
            <a:r>
              <a:rPr lang="en-US" sz="2800" b="1" dirty="0">
                <a:latin typeface="Calibri (Body)"/>
              </a:rPr>
              <a:t>Example</a:t>
            </a:r>
            <a:r>
              <a:rPr lang="en-US" sz="2800" dirty="0">
                <a:latin typeface="Calibri (Body)"/>
              </a:rPr>
              <a:t>:</a:t>
            </a:r>
            <a:r>
              <a:rPr lang="en-US" sz="2800" b="1" dirty="0">
                <a:latin typeface="Calibri (Body)"/>
              </a:rPr>
              <a:t> </a:t>
            </a:r>
            <a:r>
              <a:rPr lang="en-US" sz="2800" dirty="0">
                <a:latin typeface="Calibri (Body)"/>
              </a:rPr>
              <a:t>The natural numbers</a:t>
            </a:r>
            <a:r>
              <a:rPr lang="en-US" sz="2800" b="1" dirty="0">
                <a:latin typeface="Calibri (Body)"/>
              </a:rPr>
              <a:t> N</a:t>
            </a:r>
            <a:r>
              <a:rPr lang="en-US" sz="2800" dirty="0">
                <a:latin typeface="Calibri (Body)"/>
              </a:rPr>
              <a:t>.</a:t>
            </a:r>
          </a:p>
          <a:p>
            <a:pPr marL="971550" lvl="1" indent="-514350">
              <a:buNone/>
            </a:pPr>
            <a:r>
              <a:rPr lang="en-US" sz="2400" dirty="0">
                <a:latin typeface="Calibri (Body)"/>
                <a:ea typeface="Cambria Math" pitchFamily="18" charset="0"/>
              </a:rPr>
              <a:t>BASIS STEP: 0 </a:t>
            </a:r>
            <a:r>
              <a:rPr lang="en-US" sz="2400" dirty="0">
                <a:latin typeface="Calibri (Body)"/>
                <a:ea typeface="Cambria Math"/>
              </a:rPr>
              <a:t>∊</a:t>
            </a:r>
            <a:r>
              <a:rPr lang="en-US" sz="2400" dirty="0">
                <a:latin typeface="Calibri (Body)"/>
              </a:rPr>
              <a:t> </a:t>
            </a:r>
            <a:r>
              <a:rPr lang="en-US" sz="2400" b="1" dirty="0">
                <a:latin typeface="Calibri (Body)"/>
              </a:rPr>
              <a:t>N.</a:t>
            </a:r>
          </a:p>
          <a:p>
            <a:pPr marL="971550" lvl="1" indent="-514350">
              <a:buNone/>
            </a:pPr>
            <a:r>
              <a:rPr lang="en-US" sz="2400" dirty="0">
                <a:latin typeface="Calibri (Body)"/>
              </a:rPr>
              <a:t>RECURSIVE STEP: If </a:t>
            </a:r>
            <a:r>
              <a:rPr lang="en-US" sz="2400" i="1" dirty="0">
                <a:latin typeface="Calibri (Body)"/>
              </a:rPr>
              <a:t>n</a:t>
            </a:r>
            <a:r>
              <a:rPr lang="en-US" sz="2400" dirty="0">
                <a:latin typeface="Calibri (Body)"/>
              </a:rPr>
              <a:t> is in </a:t>
            </a:r>
            <a:r>
              <a:rPr lang="en-US" sz="2400" b="1" dirty="0">
                <a:latin typeface="Calibri (Body)"/>
              </a:rPr>
              <a:t>N</a:t>
            </a:r>
            <a:r>
              <a:rPr lang="en-US" sz="2400" dirty="0">
                <a:latin typeface="Calibri (Body)"/>
              </a:rPr>
              <a:t>, then </a:t>
            </a:r>
            <a:r>
              <a:rPr lang="en-US" sz="2400" i="1" dirty="0">
                <a:latin typeface="Calibri (Body)"/>
              </a:rPr>
              <a:t>n + </a:t>
            </a:r>
            <a:r>
              <a:rPr lang="en-US" sz="2400" dirty="0">
                <a:latin typeface="Calibri (Body)"/>
                <a:ea typeface="Cambria Math" pitchFamily="18" charset="0"/>
              </a:rPr>
              <a:t>1</a:t>
            </a:r>
            <a:r>
              <a:rPr lang="en-US" sz="2400" i="1" dirty="0">
                <a:latin typeface="Calibri (Body)"/>
              </a:rPr>
              <a:t> </a:t>
            </a:r>
            <a:r>
              <a:rPr lang="en-US" sz="2400" dirty="0">
                <a:latin typeface="Calibri (Body)"/>
              </a:rPr>
              <a:t>is in </a:t>
            </a:r>
            <a:r>
              <a:rPr lang="en-US" sz="2400" b="1" dirty="0">
                <a:latin typeface="Calibri (Body)"/>
              </a:rPr>
              <a:t>N</a:t>
            </a:r>
            <a:r>
              <a:rPr lang="en-US" sz="2400" dirty="0">
                <a:latin typeface="Calibri (Body)"/>
              </a:rPr>
              <a:t>.</a:t>
            </a:r>
            <a:r>
              <a:rPr lang="en-US" sz="2400" b="1" i="1" dirty="0">
                <a:latin typeface="Calibri (Body)"/>
              </a:rPr>
              <a:t>  </a:t>
            </a:r>
            <a:endParaRPr lang="en-US" sz="2400" dirty="0">
              <a:latin typeface="Calibri (Body)"/>
            </a:endParaRPr>
          </a:p>
          <a:p>
            <a:r>
              <a:rPr lang="en-US" sz="2800" dirty="0">
                <a:latin typeface="Calibri (Body)"/>
              </a:rPr>
              <a:t>Initially </a:t>
            </a:r>
            <a:r>
              <a:rPr lang="en-US" sz="2800" dirty="0">
                <a:latin typeface="Calibri (Body)"/>
                <a:ea typeface="Cambria Math" pitchFamily="18" charset="0"/>
              </a:rPr>
              <a:t>0</a:t>
            </a:r>
            <a:r>
              <a:rPr lang="en-US" sz="2800" dirty="0">
                <a:latin typeface="Calibri (Body)"/>
              </a:rPr>
              <a:t> is in </a:t>
            </a:r>
            <a:r>
              <a:rPr lang="en-US" sz="2800" i="1" dirty="0">
                <a:latin typeface="Calibri (Body)"/>
              </a:rPr>
              <a:t>S</a:t>
            </a:r>
            <a:r>
              <a:rPr lang="en-US" sz="2800" dirty="0">
                <a:latin typeface="Calibri (Body)"/>
              </a:rPr>
              <a:t>, then </a:t>
            </a:r>
            <a:r>
              <a:rPr lang="en-US" sz="2800" dirty="0">
                <a:latin typeface="Calibri (Body)"/>
                <a:ea typeface="Cambria Math" pitchFamily="18" charset="0"/>
              </a:rPr>
              <a:t>0</a:t>
            </a:r>
            <a:r>
              <a:rPr lang="en-US" sz="2800" dirty="0">
                <a:latin typeface="Calibri (Body)"/>
              </a:rPr>
              <a:t> + </a:t>
            </a:r>
            <a:r>
              <a:rPr lang="en-US" sz="2800" dirty="0">
                <a:latin typeface="Calibri (Body)"/>
                <a:ea typeface="Cambria Math" pitchFamily="18" charset="0"/>
              </a:rPr>
              <a:t>1</a:t>
            </a:r>
            <a:r>
              <a:rPr lang="en-US" sz="2800" dirty="0">
                <a:latin typeface="Calibri (Body)"/>
              </a:rPr>
              <a:t> = </a:t>
            </a:r>
            <a:r>
              <a:rPr lang="en-US" sz="2800" dirty="0">
                <a:latin typeface="Calibri (Body)"/>
                <a:ea typeface="Cambria Math" pitchFamily="18" charset="0"/>
              </a:rPr>
              <a:t>1</a:t>
            </a:r>
            <a:r>
              <a:rPr lang="en-US" sz="2800" dirty="0">
                <a:latin typeface="Calibri (Body)"/>
              </a:rPr>
              <a:t>, then </a:t>
            </a:r>
            <a:r>
              <a:rPr lang="en-US" sz="2800" dirty="0">
                <a:latin typeface="Calibri (Body)"/>
                <a:ea typeface="Cambria Math" pitchFamily="18" charset="0"/>
              </a:rPr>
              <a:t>1</a:t>
            </a:r>
            <a:r>
              <a:rPr lang="en-US" sz="2800" dirty="0">
                <a:latin typeface="Calibri (Body)"/>
              </a:rPr>
              <a:t> + </a:t>
            </a:r>
            <a:r>
              <a:rPr lang="en-US" sz="2800" dirty="0">
                <a:latin typeface="Calibri (Body)"/>
                <a:ea typeface="Cambria Math" pitchFamily="18" charset="0"/>
              </a:rPr>
              <a:t>1</a:t>
            </a:r>
            <a:r>
              <a:rPr lang="en-US" sz="2800" dirty="0">
                <a:latin typeface="Calibri (Body)"/>
              </a:rPr>
              <a:t> = </a:t>
            </a:r>
            <a:r>
              <a:rPr lang="en-US" sz="2800" dirty="0">
                <a:latin typeface="Calibri (Body)"/>
                <a:ea typeface="Cambria Math" pitchFamily="18" charset="0"/>
              </a:rPr>
              <a:t>2</a:t>
            </a:r>
            <a:r>
              <a:rPr lang="en-US" sz="2800" dirty="0">
                <a:latin typeface="Calibri (Body)"/>
              </a:rPr>
              <a:t>, etc.</a:t>
            </a:r>
          </a:p>
        </p:txBody>
      </p:sp>
      <p:sp>
        <p:nvSpPr>
          <p:cNvPr id="4" name="Slide Number Placeholder 5">
            <a:extLst>
              <a:ext uri="{FF2B5EF4-FFF2-40B4-BE49-F238E27FC236}">
                <a16:creationId xmlns:a16="http://schemas.microsoft.com/office/drawing/2014/main" id="{9AD29E95-AF50-4B28-86AD-47AC54795D3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2429760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latin typeface="Calibri (Body)"/>
              </a:rPr>
              <a:t>Definition</a:t>
            </a:r>
            <a:r>
              <a:rPr lang="en-US" sz="2800" dirty="0">
                <a:latin typeface="Calibri (Body)"/>
              </a:rPr>
              <a:t>:</a:t>
            </a:r>
            <a:r>
              <a:rPr lang="en-US" sz="2800" b="1" dirty="0">
                <a:latin typeface="Calibri (Body)"/>
              </a:rPr>
              <a:t> </a:t>
            </a:r>
            <a:r>
              <a:rPr lang="en-US" sz="2800" dirty="0">
                <a:latin typeface="Calibri (Body)"/>
              </a:rPr>
              <a:t>The set  </a:t>
            </a:r>
            <a:r>
              <a:rPr lang="el-GR" sz="2800" dirty="0">
                <a:latin typeface="Calibri (Body)"/>
              </a:rPr>
              <a:t>Σ</a:t>
            </a:r>
            <a:r>
              <a:rPr lang="en-US" sz="2800" dirty="0">
                <a:latin typeface="Calibri (Body)"/>
              </a:rPr>
              <a:t>* of </a:t>
            </a:r>
            <a:r>
              <a:rPr lang="en-US" sz="2800" i="1" dirty="0">
                <a:latin typeface="Calibri (Body)"/>
              </a:rPr>
              <a:t>strings</a:t>
            </a:r>
            <a:r>
              <a:rPr lang="en-US" sz="2800" dirty="0">
                <a:latin typeface="Calibri (Body)"/>
              </a:rPr>
              <a:t> over the alphabet </a:t>
            </a:r>
            <a:r>
              <a:rPr lang="el-GR" sz="2800" dirty="0">
                <a:latin typeface="Calibri (Body)"/>
              </a:rPr>
              <a:t>Σ</a:t>
            </a:r>
            <a:r>
              <a:rPr lang="en-US" sz="2800" dirty="0">
                <a:latin typeface="Calibri (Body)"/>
              </a:rPr>
              <a:t>:</a:t>
            </a:r>
          </a:p>
          <a:p>
            <a:pPr marL="347472" lvl="1" indent="0">
              <a:buNone/>
            </a:pPr>
            <a:r>
              <a:rPr lang="en-US" sz="2400" dirty="0">
                <a:latin typeface="Calibri (Body)"/>
                <a:ea typeface="Cambria Math" pitchFamily="18" charset="0"/>
              </a:rPr>
              <a:t>BASIS STEP: </a:t>
            </a:r>
            <a:r>
              <a:rPr lang="el-GR" sz="2400" dirty="0">
                <a:latin typeface="Calibri (Body)"/>
              </a:rPr>
              <a:t>λ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t>
            </a:r>
            <a:r>
              <a:rPr lang="el-GR" sz="2400" dirty="0">
                <a:latin typeface="Calibri (Body)"/>
              </a:rPr>
              <a:t>λ</a:t>
            </a:r>
            <a:r>
              <a:rPr lang="en-US" sz="2400" dirty="0">
                <a:latin typeface="Calibri (Body)"/>
              </a:rPr>
              <a:t> is the empty string)</a:t>
            </a:r>
            <a:endParaRPr lang="en-US" sz="2400" i="1" dirty="0">
              <a:latin typeface="Calibri (Body)"/>
            </a:endParaRPr>
          </a:p>
          <a:p>
            <a:pPr marL="347472" lvl="1" indent="0">
              <a:buNone/>
            </a:pPr>
            <a:r>
              <a:rPr lang="en-US" sz="2400" dirty="0">
                <a:latin typeface="Calibri (Body)"/>
              </a:rPr>
              <a:t>RECURSIVE STEP: If </a:t>
            </a:r>
            <a:r>
              <a:rPr lang="en-US" sz="2400" i="1" dirty="0">
                <a:latin typeface="Calibri (Body)"/>
              </a:rPr>
              <a:t>w</a:t>
            </a:r>
            <a:r>
              <a:rPr lang="en-US" sz="2400" dirty="0">
                <a:latin typeface="Calibri (Body)"/>
              </a:rPr>
              <a:t> is in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a:t>
            </a:r>
            <a:r>
              <a:rPr lang="en-US" sz="2400" i="1" dirty="0">
                <a:latin typeface="Calibri (Body)"/>
              </a:rPr>
              <a:t> x </a:t>
            </a:r>
            <a:r>
              <a:rPr lang="en-US" sz="2400" dirty="0">
                <a:latin typeface="Calibri (Body)"/>
              </a:rPr>
              <a:t>is in </a:t>
            </a:r>
            <a:r>
              <a:rPr lang="el-GR" sz="2400" dirty="0">
                <a:latin typeface="Calibri (Body)"/>
              </a:rPr>
              <a:t>Σ</a:t>
            </a:r>
            <a:r>
              <a:rPr lang="en-US" sz="2400" i="1" dirty="0">
                <a:latin typeface="Calibri (Body)"/>
              </a:rPr>
              <a:t>, </a:t>
            </a:r>
            <a:r>
              <a:rPr lang="en-US" sz="2400" dirty="0">
                <a:latin typeface="Calibri (Body)"/>
              </a:rPr>
              <a:t>then</a:t>
            </a:r>
            <a:r>
              <a:rPr lang="en-US" sz="2400" i="1" dirty="0">
                <a:latin typeface="Calibri (Body)"/>
              </a:rPr>
              <a:t> </a:t>
            </a:r>
            <a:r>
              <a:rPr lang="en-US" sz="2400" i="1" dirty="0" err="1">
                <a:latin typeface="Calibri (Body)"/>
              </a:rPr>
              <a:t>wx</a:t>
            </a:r>
            <a:r>
              <a:rPr lang="en-US" sz="2400" i="1" dirty="0">
                <a:latin typeface="Calibri (Body)"/>
              </a:rPr>
              <a:t> </a:t>
            </a:r>
            <a:r>
              <a:rPr lang="en-US" sz="2400" dirty="0">
                <a:latin typeface="Calibri (Body)"/>
                <a:sym typeface="Symbol"/>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a:t>
            </a:r>
          </a:p>
          <a:p>
            <a:r>
              <a:rPr lang="en-US" sz="2800" b="1" dirty="0">
                <a:latin typeface="Calibri (Body)"/>
                <a:sym typeface="Symbol"/>
              </a:rPr>
              <a:t>Example</a:t>
            </a:r>
            <a:r>
              <a:rPr lang="en-US" sz="2800" dirty="0">
                <a:latin typeface="Calibri (Body)"/>
                <a:sym typeface="Symbol"/>
              </a:rPr>
              <a:t>: If </a:t>
            </a:r>
            <a:r>
              <a:rPr lang="el-GR" sz="2800" dirty="0">
                <a:latin typeface="Calibri (Body)"/>
              </a:rPr>
              <a:t>Σ</a:t>
            </a:r>
            <a:r>
              <a:rPr lang="en-US" sz="2800" i="1" dirty="0">
                <a:latin typeface="Calibri (Body)"/>
              </a:rPr>
              <a:t> = </a:t>
            </a:r>
            <a:r>
              <a:rPr lang="en-US" sz="2800" dirty="0">
                <a:latin typeface="Calibri (Body)"/>
              </a:rPr>
              <a:t>{</a:t>
            </a:r>
            <a:r>
              <a:rPr lang="en-US" sz="2800" dirty="0">
                <a:latin typeface="Calibri (Body)"/>
                <a:ea typeface="Cambria Math" pitchFamily="18" charset="0"/>
              </a:rPr>
              <a:t>0</a:t>
            </a:r>
            <a:r>
              <a:rPr lang="en-US" sz="2800" dirty="0">
                <a:latin typeface="Calibri (Body)"/>
              </a:rPr>
              <a:t>,</a:t>
            </a:r>
            <a:r>
              <a:rPr lang="en-US" sz="2800" dirty="0">
                <a:latin typeface="Calibri (Body)"/>
                <a:ea typeface="Cambria Math" pitchFamily="18" charset="0"/>
              </a:rPr>
              <a:t>1</a:t>
            </a:r>
            <a:r>
              <a:rPr lang="en-US" sz="2800" dirty="0">
                <a:latin typeface="Calibri (Body)"/>
              </a:rPr>
              <a:t>}, the strings in </a:t>
            </a:r>
            <a:r>
              <a:rPr lang="en-US" sz="2800" dirty="0">
                <a:latin typeface="Calibri (Body)"/>
                <a:sym typeface="Symbol"/>
              </a:rPr>
              <a:t>in </a:t>
            </a:r>
            <a:r>
              <a:rPr lang="el-GR" sz="2800" dirty="0">
                <a:latin typeface="Calibri (Body)"/>
              </a:rPr>
              <a:t>Σ</a:t>
            </a:r>
            <a:r>
              <a:rPr lang="en-US" sz="2800" dirty="0">
                <a:latin typeface="Calibri (Body)"/>
              </a:rPr>
              <a:t>*</a:t>
            </a:r>
            <a:r>
              <a:rPr lang="en-US" sz="2800" i="1" dirty="0">
                <a:latin typeface="Calibri (Body)"/>
              </a:rPr>
              <a:t> </a:t>
            </a:r>
            <a:r>
              <a:rPr lang="en-US" sz="2800" dirty="0">
                <a:latin typeface="Calibri (Body)"/>
              </a:rPr>
              <a:t>are the set of all bit strings, </a:t>
            </a:r>
            <a:r>
              <a:rPr lang="el-GR" sz="2800" dirty="0">
                <a:latin typeface="Calibri (Body)"/>
              </a:rPr>
              <a:t>λ</a:t>
            </a:r>
            <a:r>
              <a:rPr lang="en-US" sz="2800" dirty="0">
                <a:latin typeface="Calibri (Body)"/>
              </a:rPr>
              <a:t>,</a:t>
            </a:r>
            <a:r>
              <a:rPr lang="en-US" sz="2800" dirty="0">
                <a:latin typeface="Calibri (Body)"/>
                <a:ea typeface="Cambria Math" pitchFamily="18" charset="0"/>
              </a:rPr>
              <a:t>0</a:t>
            </a:r>
            <a:r>
              <a:rPr lang="en-US" sz="2800" dirty="0">
                <a:latin typeface="Calibri (Body)"/>
              </a:rPr>
              <a:t>,</a:t>
            </a:r>
            <a:r>
              <a:rPr lang="en-US" sz="2800" dirty="0">
                <a:latin typeface="Calibri (Body)"/>
                <a:ea typeface="Cambria Math" pitchFamily="18" charset="0"/>
              </a:rPr>
              <a:t>1, 00</a:t>
            </a:r>
            <a:r>
              <a:rPr lang="en-US" sz="2800" dirty="0">
                <a:latin typeface="Calibri (Body)"/>
              </a:rPr>
              <a:t>,</a:t>
            </a:r>
            <a:r>
              <a:rPr lang="en-US" sz="2800" dirty="0">
                <a:latin typeface="Calibri (Body)"/>
                <a:ea typeface="Cambria Math" pitchFamily="18" charset="0"/>
              </a:rPr>
              <a:t>01,10, 11, etc.</a:t>
            </a:r>
            <a:endParaRPr lang="en-US" sz="2800" dirty="0">
              <a:latin typeface="Calibri (Body)"/>
            </a:endParaRPr>
          </a:p>
          <a:p>
            <a:r>
              <a:rPr lang="en-US" sz="2800" b="1" dirty="0">
                <a:latin typeface="Calibri (Body)"/>
                <a:sym typeface="Symbol"/>
              </a:rPr>
              <a:t>Example</a:t>
            </a:r>
            <a:r>
              <a:rPr lang="en-US" sz="2800" dirty="0">
                <a:latin typeface="Calibri (Body)"/>
                <a:sym typeface="Symbol"/>
              </a:rPr>
              <a:t>:  If </a:t>
            </a:r>
            <a:r>
              <a:rPr lang="el-GR" sz="2800" dirty="0">
                <a:latin typeface="Calibri (Body)"/>
              </a:rPr>
              <a:t>Σ</a:t>
            </a:r>
            <a:r>
              <a:rPr lang="en-US" sz="2800" i="1" dirty="0">
                <a:latin typeface="Calibri (Body)"/>
              </a:rPr>
              <a:t> = </a:t>
            </a:r>
            <a:r>
              <a:rPr lang="en-US" sz="2800" dirty="0">
                <a:latin typeface="Calibri (Body)"/>
              </a:rPr>
              <a:t>{</a:t>
            </a:r>
            <a:r>
              <a:rPr lang="en-US" sz="2800" i="1" dirty="0" err="1">
                <a:latin typeface="Calibri (Body)"/>
                <a:ea typeface="Cambria Math" pitchFamily="18" charset="0"/>
              </a:rPr>
              <a:t>a</a:t>
            </a:r>
            <a:r>
              <a:rPr lang="en-US" sz="2800" dirty="0" err="1">
                <a:latin typeface="Calibri (Body)"/>
              </a:rPr>
              <a:t>,</a:t>
            </a:r>
            <a:r>
              <a:rPr lang="en-US" sz="2800" i="1" dirty="0" err="1">
                <a:latin typeface="Calibri (Body)"/>
                <a:ea typeface="Cambria Math" pitchFamily="18" charset="0"/>
              </a:rPr>
              <a:t>b</a:t>
            </a:r>
            <a:r>
              <a:rPr lang="en-US" sz="2800" dirty="0">
                <a:latin typeface="Calibri (Body)"/>
              </a:rPr>
              <a:t>}, show that </a:t>
            </a:r>
            <a:r>
              <a:rPr lang="en-US" sz="2800" i="1" dirty="0">
                <a:latin typeface="Calibri (Body)"/>
              </a:rPr>
              <a:t>a</a:t>
            </a:r>
            <a:r>
              <a:rPr lang="en-US" sz="100" i="1" dirty="0">
                <a:latin typeface="Calibri (Body)"/>
              </a:rPr>
              <a:t> </a:t>
            </a:r>
            <a:r>
              <a:rPr lang="en-US" sz="2800" i="1" dirty="0" err="1">
                <a:latin typeface="Calibri (Body)"/>
              </a:rPr>
              <a:t>a</a:t>
            </a:r>
            <a:r>
              <a:rPr lang="en-US" sz="100" i="1" dirty="0">
                <a:latin typeface="Calibri (Body)"/>
              </a:rPr>
              <a:t> </a:t>
            </a:r>
            <a:r>
              <a:rPr lang="en-US" sz="2800" i="1" dirty="0">
                <a:latin typeface="Calibri (Body)"/>
              </a:rPr>
              <a:t>b</a:t>
            </a:r>
            <a:r>
              <a:rPr lang="en-US" sz="2800" dirty="0">
                <a:latin typeface="Calibri (Body)"/>
              </a:rPr>
              <a:t> is in </a:t>
            </a:r>
            <a:r>
              <a:rPr lang="el-GR" sz="2800" dirty="0">
                <a:latin typeface="Calibri (Body)"/>
              </a:rPr>
              <a:t>Σ</a:t>
            </a:r>
            <a:r>
              <a:rPr lang="en-US" sz="2800" dirty="0">
                <a:latin typeface="Calibri (Body)"/>
              </a:rPr>
              <a:t>*</a:t>
            </a:r>
            <a:r>
              <a:rPr lang="en-US" sz="2800" dirty="0">
                <a:latin typeface="Calibri (Body)"/>
                <a:ea typeface="Cambria Math" pitchFamily="18" charset="0"/>
              </a:rPr>
              <a:t>.</a:t>
            </a:r>
          </a:p>
          <a:p>
            <a:pPr marL="347472" lvl="1"/>
            <a:r>
              <a:rPr lang="en-US" sz="2400" dirty="0">
                <a:latin typeface="Calibri (Body)"/>
                <a:ea typeface="Cambria Math" pitchFamily="18" charset="0"/>
              </a:rPr>
              <a:t>Since </a:t>
            </a:r>
            <a:r>
              <a:rPr lang="el-GR" sz="2400" dirty="0">
                <a:latin typeface="Calibri (Body)"/>
              </a:rPr>
              <a:t>λ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 </a:t>
            </a:r>
            <a:r>
              <a:rPr lang="en-US" sz="2400" i="1" dirty="0">
                <a:latin typeface="Calibri (Body)"/>
                <a:ea typeface="Cambria Math" pitchFamily="18" charset="0"/>
              </a:rPr>
              <a:t>a</a:t>
            </a:r>
            <a:r>
              <a:rPr lang="en-US" sz="2400"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 </a:t>
            </a:r>
            <a:r>
              <a:rPr lang="en-US" sz="2400" i="1" dirty="0">
                <a:latin typeface="Calibri (Body)"/>
              </a:rPr>
              <a:t>a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p>
          <a:p>
            <a:pPr marL="347472" lvl="1"/>
            <a:r>
              <a:rPr lang="en-US" sz="2400" dirty="0">
                <a:latin typeface="Calibri (Body)"/>
                <a:ea typeface="Cambria Math" pitchFamily="18" charset="0"/>
              </a:rPr>
              <a:t>Since </a:t>
            </a:r>
            <a:r>
              <a:rPr lang="en-US" sz="2400" i="1" dirty="0">
                <a:latin typeface="Calibri (Body)"/>
                <a:ea typeface="Cambria Math" pitchFamily="18" charset="0"/>
              </a:rPr>
              <a:t>a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 </a:t>
            </a:r>
            <a:r>
              <a:rPr lang="en-US" sz="2400" i="1" dirty="0">
                <a:latin typeface="Calibri (Body)"/>
                <a:ea typeface="Cambria Math" pitchFamily="18" charset="0"/>
              </a:rPr>
              <a:t>a</a:t>
            </a:r>
            <a:r>
              <a:rPr lang="en-US" sz="2400"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 </a:t>
            </a:r>
            <a:r>
              <a:rPr lang="en-US" sz="2400" i="1" dirty="0">
                <a:latin typeface="Calibri (Body)"/>
              </a:rPr>
              <a:t>a</a:t>
            </a:r>
            <a:r>
              <a:rPr lang="en-US" sz="100" i="1" dirty="0">
                <a:latin typeface="Calibri (Body)"/>
              </a:rPr>
              <a:t> </a:t>
            </a:r>
            <a:r>
              <a:rPr lang="en-US" sz="2400" i="1" dirty="0" err="1">
                <a:latin typeface="Calibri (Body)"/>
              </a:rPr>
              <a:t>a</a:t>
            </a:r>
            <a:r>
              <a:rPr lang="en-US" sz="2400" i="1" dirty="0">
                <a:latin typeface="Calibri (Body)"/>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p>
          <a:p>
            <a:pPr marL="347472" lvl="1"/>
            <a:r>
              <a:rPr lang="en-US" sz="2400" dirty="0">
                <a:latin typeface="Calibri (Body)"/>
                <a:ea typeface="Cambria Math" pitchFamily="18" charset="0"/>
              </a:rPr>
              <a:t>Since </a:t>
            </a:r>
            <a:r>
              <a:rPr lang="en-US" sz="2400" i="1" dirty="0">
                <a:latin typeface="Calibri (Body)"/>
                <a:ea typeface="Cambria Math" pitchFamily="18" charset="0"/>
              </a:rPr>
              <a:t>a</a:t>
            </a:r>
            <a:r>
              <a:rPr lang="en-US" sz="100" i="1" dirty="0">
                <a:latin typeface="Calibri (Body)"/>
                <a:ea typeface="Cambria Math" pitchFamily="18" charset="0"/>
              </a:rPr>
              <a:t> </a:t>
            </a:r>
            <a:r>
              <a:rPr lang="en-US" sz="2400" i="1" dirty="0" err="1">
                <a:latin typeface="Calibri (Body)"/>
                <a:ea typeface="Cambria Math" pitchFamily="18" charset="0"/>
              </a:rPr>
              <a:t>a</a:t>
            </a:r>
            <a:r>
              <a:rPr lang="en-US" sz="2400" i="1"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 </a:t>
            </a:r>
            <a:r>
              <a:rPr lang="en-US" sz="2400" i="1" dirty="0">
                <a:latin typeface="Calibri (Body)"/>
                <a:ea typeface="Cambria Math" pitchFamily="18" charset="0"/>
              </a:rPr>
              <a:t>b</a:t>
            </a:r>
            <a:r>
              <a:rPr lang="en-US" sz="2400"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 </a:t>
            </a:r>
            <a:r>
              <a:rPr lang="en-US" sz="2400" i="1" dirty="0">
                <a:latin typeface="Calibri (Body)"/>
              </a:rPr>
              <a:t>a</a:t>
            </a:r>
            <a:r>
              <a:rPr lang="en-US" sz="100" i="1" dirty="0">
                <a:latin typeface="Calibri (Body)"/>
              </a:rPr>
              <a:t> </a:t>
            </a:r>
            <a:r>
              <a:rPr lang="en-US" sz="2400" i="1" dirty="0" err="1">
                <a:latin typeface="Calibri (Body)"/>
              </a:rPr>
              <a:t>a</a:t>
            </a:r>
            <a:r>
              <a:rPr lang="en-US" sz="100" i="1" dirty="0">
                <a:latin typeface="Calibri (Body)"/>
              </a:rPr>
              <a:t> </a:t>
            </a:r>
            <a:r>
              <a:rPr lang="en-US" sz="2400" i="1" dirty="0">
                <a:latin typeface="Calibri (Body)"/>
              </a:rPr>
              <a:t>b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p>
        </p:txBody>
      </p:sp>
      <p:sp>
        <p:nvSpPr>
          <p:cNvPr id="4" name="Slide Number Placeholder 5">
            <a:extLst>
              <a:ext uri="{FF2B5EF4-FFF2-40B4-BE49-F238E27FC236}">
                <a16:creationId xmlns:a16="http://schemas.microsoft.com/office/drawing/2014/main" id="{2FAAC71C-A2D2-4F12-9521-243D7DE815B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226014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F34-61EE-4E11-941C-425AB2560211}"/>
              </a:ext>
            </a:extLst>
          </p:cNvPr>
          <p:cNvSpPr>
            <a:spLocks noGrp="1"/>
          </p:cNvSpPr>
          <p:nvPr>
            <p:ph type="title"/>
          </p:nvPr>
        </p:nvSpPr>
        <p:spPr/>
        <p:txBody>
          <a:bodyPr/>
          <a:lstStyle/>
          <a:p>
            <a:r>
              <a:rPr lang="en-US" sz="4400" dirty="0"/>
              <a:t>String Concatenation</a:t>
            </a:r>
            <a:endParaRPr lang="en-US" dirty="0"/>
          </a:p>
        </p:txBody>
      </p:sp>
      <p:sp>
        <p:nvSpPr>
          <p:cNvPr id="3" name="Content Placeholder 2">
            <a:extLst>
              <a:ext uri="{FF2B5EF4-FFF2-40B4-BE49-F238E27FC236}">
                <a16:creationId xmlns:a16="http://schemas.microsoft.com/office/drawing/2014/main" id="{018562C4-5AC3-4935-AB29-FA2C22B32E65}"/>
              </a:ext>
            </a:extLst>
          </p:cNvPr>
          <p:cNvSpPr>
            <a:spLocks noGrp="1"/>
          </p:cNvSpPr>
          <p:nvPr>
            <p:ph idx="1"/>
          </p:nvPr>
        </p:nvSpPr>
        <p:spPr>
          <a:xfrm>
            <a:off x="457200" y="1295400"/>
            <a:ext cx="8229600" cy="280863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Two strings can be combined via the operation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concatenation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l-GR"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 set of symbols and </a:t>
            </a:r>
            <a:r>
              <a:rPr kumimoji="0" lang="el-GR"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set of strings formed from the symbols in </a:t>
            </a:r>
            <a:r>
              <a:rPr kumimoji="0" lang="el-GR"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can define the concatenation of two strings, denoted by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recursively as follows.</a:t>
            </a:r>
          </a:p>
          <a:p>
            <a:pPr marL="971550" marR="0" lvl="1" indent="-51435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l-GR"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1661FEBB-5283-4BAE-86AA-13E5CCE2DC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1256560"/>
              </p:ext>
            </p:extLst>
          </p:nvPr>
        </p:nvGraphicFramePr>
        <p:xfrm>
          <a:off x="4343400" y="3639312"/>
          <a:ext cx="1220561" cy="371475"/>
        </p:xfrm>
        <a:graphic>
          <a:graphicData uri="http://schemas.openxmlformats.org/presentationml/2006/ole">
            <mc:AlternateContent xmlns:mc="http://schemas.openxmlformats.org/markup-compatibility/2006">
              <mc:Choice xmlns:v="urn:schemas-microsoft-com:vml" Requires="v">
                <p:oleObj name="Equation" r:id="rId2" imgW="583920" imgH="177480" progId="Equation.DSMT4">
                  <p:embed/>
                </p:oleObj>
              </mc:Choice>
              <mc:Fallback>
                <p:oleObj name="Equation" r:id="rId2" imgW="583920" imgH="177480" progId="Equation.DSMT4">
                  <p:embed/>
                  <p:pic>
                    <p:nvPicPr>
                      <p:cNvPr id="0" name=""/>
                      <p:cNvPicPr/>
                      <p:nvPr/>
                    </p:nvPicPr>
                    <p:blipFill>
                      <a:blip r:embed="rId3"/>
                      <a:stretch>
                        <a:fillRect/>
                      </a:stretch>
                    </p:blipFill>
                    <p:spPr>
                      <a:xfrm>
                        <a:off x="4343400" y="3639312"/>
                        <a:ext cx="1220561" cy="3714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78D0E69-3A97-4048-AFB9-EE1402CFEB84}"/>
              </a:ext>
            </a:extLst>
          </p:cNvPr>
          <p:cNvSpPr>
            <a:spLocks noGrp="1"/>
          </p:cNvSpPr>
          <p:nvPr>
            <p:ph idx="10"/>
          </p:nvPr>
        </p:nvSpPr>
        <p:spPr>
          <a:xfrm>
            <a:off x="914400" y="4119404"/>
            <a:ext cx="2743200" cy="44805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a:t>
            </a:r>
            <a:endParaRPr lang="en-US" dirty="0"/>
          </a:p>
        </p:txBody>
      </p:sp>
      <p:graphicFrame>
        <p:nvGraphicFramePr>
          <p:cNvPr id="17" name="Object 16">
            <a:extLst>
              <a:ext uri="{FF2B5EF4-FFF2-40B4-BE49-F238E27FC236}">
                <a16:creationId xmlns:a16="http://schemas.microsoft.com/office/drawing/2014/main" id="{A2C7F73E-219A-43E2-A2AE-22CA164EB0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8319474"/>
              </p:ext>
            </p:extLst>
          </p:nvPr>
        </p:nvGraphicFramePr>
        <p:xfrm>
          <a:off x="3429000" y="4142232"/>
          <a:ext cx="2613660" cy="448056"/>
        </p:xfrm>
        <a:graphic>
          <a:graphicData uri="http://schemas.openxmlformats.org/presentationml/2006/ole">
            <mc:AlternateContent xmlns:mc="http://schemas.openxmlformats.org/markup-compatibility/2006">
              <mc:Choice xmlns:v="urn:schemas-microsoft-com:vml" Requires="v">
                <p:oleObj name="Equation" r:id="rId4" imgW="1333440" imgH="228600" progId="Equation.DSMT4">
                  <p:embed/>
                </p:oleObj>
              </mc:Choice>
              <mc:Fallback>
                <p:oleObj name="Equation" r:id="rId4" imgW="1333440" imgH="228600" progId="Equation.DSMT4">
                  <p:embed/>
                  <p:pic>
                    <p:nvPicPr>
                      <p:cNvPr id="0" name=""/>
                      <p:cNvPicPr/>
                      <p:nvPr/>
                    </p:nvPicPr>
                    <p:blipFill>
                      <a:blip r:embed="rId5"/>
                      <a:stretch>
                        <a:fillRect/>
                      </a:stretch>
                    </p:blipFill>
                    <p:spPr>
                      <a:xfrm>
                        <a:off x="3429000" y="4142232"/>
                        <a:ext cx="2613660" cy="44805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4806EB2-5BF0-43D8-A4A5-48A74977A501}"/>
              </a:ext>
            </a:extLst>
          </p:cNvPr>
          <p:cNvSpPr>
            <a:spLocks noGrp="1"/>
          </p:cNvSpPr>
          <p:nvPr>
            <p:ph idx="11"/>
          </p:nvPr>
        </p:nvSpPr>
        <p:spPr>
          <a:xfrm>
            <a:off x="5916977" y="4107371"/>
            <a:ext cx="2133600" cy="44805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l-GR"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a:t>
            </a:r>
            <a:endParaRPr lang="en-US" dirty="0"/>
          </a:p>
        </p:txBody>
      </p:sp>
      <p:graphicFrame>
        <p:nvGraphicFramePr>
          <p:cNvPr id="18" name="Object 17">
            <a:extLst>
              <a:ext uri="{FF2B5EF4-FFF2-40B4-BE49-F238E27FC236}">
                <a16:creationId xmlns:a16="http://schemas.microsoft.com/office/drawing/2014/main" id="{9FD4CA53-585B-4E59-A6DA-14A995CBAB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66505603"/>
              </p:ext>
            </p:extLst>
          </p:nvPr>
        </p:nvGraphicFramePr>
        <p:xfrm>
          <a:off x="7924800" y="4128100"/>
          <a:ext cx="487865" cy="462188"/>
        </p:xfrm>
        <a:graphic>
          <a:graphicData uri="http://schemas.openxmlformats.org/presentationml/2006/ole">
            <mc:AlternateContent xmlns:mc="http://schemas.openxmlformats.org/markup-compatibility/2006">
              <mc:Choice xmlns:v="urn:schemas-microsoft-com:vml" Requires="v">
                <p:oleObj name="Equation" r:id="rId6" imgW="241200" imgH="228600" progId="Equation.DSMT4">
                  <p:embed/>
                </p:oleObj>
              </mc:Choice>
              <mc:Fallback>
                <p:oleObj name="Equation" r:id="rId6" imgW="241200" imgH="228600" progId="Equation.DSMT4">
                  <p:embed/>
                  <p:pic>
                    <p:nvPicPr>
                      <p:cNvPr id="0" name=""/>
                      <p:cNvPicPr/>
                      <p:nvPr/>
                    </p:nvPicPr>
                    <p:blipFill>
                      <a:blip r:embed="rId7"/>
                      <a:stretch>
                        <a:fillRect/>
                      </a:stretch>
                    </p:blipFill>
                    <p:spPr>
                      <a:xfrm>
                        <a:off x="7924800" y="4128100"/>
                        <a:ext cx="487865" cy="46218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F53241F-F198-42C3-92C2-42C005FD51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4543888"/>
              </p:ext>
            </p:extLst>
          </p:nvPr>
        </p:nvGraphicFramePr>
        <p:xfrm>
          <a:off x="1447800" y="4474845"/>
          <a:ext cx="2271371" cy="493776"/>
        </p:xfrm>
        <a:graphic>
          <a:graphicData uri="http://schemas.openxmlformats.org/presentationml/2006/ole">
            <mc:AlternateContent xmlns:mc="http://schemas.openxmlformats.org/markup-compatibility/2006">
              <mc:Choice xmlns:v="urn:schemas-microsoft-com:vml" Requires="v">
                <p:oleObj name="Equation" r:id="rId8" imgW="1168200" imgH="253800" progId="Equation.DSMT4">
                  <p:embed/>
                </p:oleObj>
              </mc:Choice>
              <mc:Fallback>
                <p:oleObj name="Equation" r:id="rId8" imgW="1168200" imgH="253800" progId="Equation.DSMT4">
                  <p:embed/>
                  <p:pic>
                    <p:nvPicPr>
                      <p:cNvPr id="0" name=""/>
                      <p:cNvPicPr/>
                      <p:nvPr/>
                    </p:nvPicPr>
                    <p:blipFill>
                      <a:blip r:embed="rId9"/>
                      <a:stretch>
                        <a:fillRect/>
                      </a:stretch>
                    </p:blipFill>
                    <p:spPr>
                      <a:xfrm>
                        <a:off x="1447800" y="4474845"/>
                        <a:ext cx="2271371" cy="49377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3678355-2ADB-459F-B52D-AAF989E07ACB}"/>
              </a:ext>
            </a:extLst>
          </p:cNvPr>
          <p:cNvSpPr>
            <a:spLocks noGrp="1"/>
          </p:cNvSpPr>
          <p:nvPr>
            <p:ph idx="12"/>
          </p:nvPr>
        </p:nvSpPr>
        <p:spPr>
          <a:xfrm>
            <a:off x="457200" y="4976555"/>
            <a:ext cx="1143000" cy="539632"/>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Often</a:t>
            </a:r>
            <a:endParaRPr lang="en-US" dirty="0"/>
          </a:p>
        </p:txBody>
      </p:sp>
      <p:graphicFrame>
        <p:nvGraphicFramePr>
          <p:cNvPr id="20" name="Object 19">
            <a:extLst>
              <a:ext uri="{FF2B5EF4-FFF2-40B4-BE49-F238E27FC236}">
                <a16:creationId xmlns:a16="http://schemas.microsoft.com/office/drawing/2014/main" id="{2A869FA5-A345-403F-B36E-589FF396BA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7092873"/>
              </p:ext>
            </p:extLst>
          </p:nvPr>
        </p:nvGraphicFramePr>
        <p:xfrm>
          <a:off x="1431636" y="4978042"/>
          <a:ext cx="1034520" cy="547687"/>
        </p:xfrm>
        <a:graphic>
          <a:graphicData uri="http://schemas.openxmlformats.org/presentationml/2006/ole">
            <mc:AlternateContent xmlns:mc="http://schemas.openxmlformats.org/markup-compatibility/2006">
              <mc:Choice xmlns:v="urn:schemas-microsoft-com:vml" Requires="v">
                <p:oleObj name="Equation" r:id="rId10" imgW="431640" imgH="228600" progId="Equation.DSMT4">
                  <p:embed/>
                </p:oleObj>
              </mc:Choice>
              <mc:Fallback>
                <p:oleObj name="Equation" r:id="rId10" imgW="431640" imgH="228600" progId="Equation.DSMT4">
                  <p:embed/>
                  <p:pic>
                    <p:nvPicPr>
                      <p:cNvPr id="0" name=""/>
                      <p:cNvPicPr/>
                      <p:nvPr/>
                    </p:nvPicPr>
                    <p:blipFill>
                      <a:blip r:embed="rId11"/>
                      <a:stretch>
                        <a:fillRect/>
                      </a:stretch>
                    </p:blipFill>
                    <p:spPr>
                      <a:xfrm>
                        <a:off x="1431636" y="4978042"/>
                        <a:ext cx="1034520" cy="54768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DBBB0DE-6F07-4B69-90AC-43988EAF2289}"/>
              </a:ext>
            </a:extLst>
          </p:cNvPr>
          <p:cNvSpPr>
            <a:spLocks noGrp="1"/>
          </p:cNvSpPr>
          <p:nvPr>
            <p:ph idx="13"/>
          </p:nvPr>
        </p:nvSpPr>
        <p:spPr>
          <a:xfrm>
            <a:off x="2466156" y="4992688"/>
            <a:ext cx="2008956" cy="44617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written as</a:t>
            </a:r>
            <a:endParaRPr lang="en-US" dirty="0"/>
          </a:p>
        </p:txBody>
      </p:sp>
      <p:graphicFrame>
        <p:nvGraphicFramePr>
          <p:cNvPr id="21" name="Object 20">
            <a:extLst>
              <a:ext uri="{FF2B5EF4-FFF2-40B4-BE49-F238E27FC236}">
                <a16:creationId xmlns:a16="http://schemas.microsoft.com/office/drawing/2014/main" id="{7FCF6922-C2BA-4DAC-92A7-0F8ABC22D1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4945315"/>
              </p:ext>
            </p:extLst>
          </p:nvPr>
        </p:nvGraphicFramePr>
        <p:xfrm>
          <a:off x="4405312" y="4992688"/>
          <a:ext cx="1004888" cy="549275"/>
        </p:xfrm>
        <a:graphic>
          <a:graphicData uri="http://schemas.openxmlformats.org/presentationml/2006/ole">
            <mc:AlternateContent xmlns:mc="http://schemas.openxmlformats.org/markup-compatibility/2006">
              <mc:Choice xmlns:v="urn:schemas-microsoft-com:vml" Requires="v">
                <p:oleObj name="Equation" r:id="rId12" imgW="419040" imgH="228600" progId="Equation.DSMT4">
                  <p:embed/>
                </p:oleObj>
              </mc:Choice>
              <mc:Fallback>
                <p:oleObj name="Equation" r:id="rId12" imgW="419040" imgH="228600" progId="Equation.DSMT4">
                  <p:embed/>
                  <p:pic>
                    <p:nvPicPr>
                      <p:cNvPr id="0" name=""/>
                      <p:cNvPicPr/>
                      <p:nvPr/>
                    </p:nvPicPr>
                    <p:blipFill>
                      <a:blip r:embed="rId13"/>
                      <a:stretch>
                        <a:fillRect/>
                      </a:stretch>
                    </p:blipFill>
                    <p:spPr>
                      <a:xfrm>
                        <a:off x="4405312" y="4992688"/>
                        <a:ext cx="1004888" cy="5492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74CD83C-8012-4EA1-BE4C-ECDA2663F408}"/>
              </a:ext>
            </a:extLst>
          </p:cNvPr>
          <p:cNvSpPr>
            <a:spLocks noGrp="1"/>
          </p:cNvSpPr>
          <p:nvPr>
            <p:ph idx="14"/>
          </p:nvPr>
        </p:nvSpPr>
        <p:spPr>
          <a:xfrm>
            <a:off x="455977" y="5548440"/>
            <a:ext cx="457200" cy="52283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a:t>
            </a:r>
            <a:endParaRPr lang="en-US" dirty="0"/>
          </a:p>
        </p:txBody>
      </p:sp>
      <p:graphicFrame>
        <p:nvGraphicFramePr>
          <p:cNvPr id="22" name="Object 21">
            <a:extLst>
              <a:ext uri="{FF2B5EF4-FFF2-40B4-BE49-F238E27FC236}">
                <a16:creationId xmlns:a16="http://schemas.microsoft.com/office/drawing/2014/main" id="{73F97DB2-1494-472F-B52C-CB0EF32122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4796075"/>
              </p:ext>
            </p:extLst>
          </p:nvPr>
        </p:nvGraphicFramePr>
        <p:xfrm>
          <a:off x="762000" y="5569527"/>
          <a:ext cx="457200" cy="548640"/>
        </p:xfrm>
        <a:graphic>
          <a:graphicData uri="http://schemas.openxmlformats.org/presentationml/2006/ole">
            <mc:AlternateContent xmlns:mc="http://schemas.openxmlformats.org/markup-compatibility/2006">
              <mc:Choice xmlns:v="urn:schemas-microsoft-com:vml" Requires="v">
                <p:oleObj name="Equation" r:id="rId14" imgW="190440" imgH="228600" progId="Equation.DSMT4">
                  <p:embed/>
                </p:oleObj>
              </mc:Choice>
              <mc:Fallback>
                <p:oleObj name="Equation" r:id="rId14" imgW="190440" imgH="228600" progId="Equation.DSMT4">
                  <p:embed/>
                  <p:pic>
                    <p:nvPicPr>
                      <p:cNvPr id="0" name=""/>
                      <p:cNvPicPr/>
                      <p:nvPr/>
                    </p:nvPicPr>
                    <p:blipFill>
                      <a:blip r:embed="rId15"/>
                      <a:stretch>
                        <a:fillRect/>
                      </a:stretch>
                    </p:blipFill>
                    <p:spPr>
                      <a:xfrm>
                        <a:off x="762000" y="5569527"/>
                        <a:ext cx="457200" cy="54864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2223561-67F8-4127-A83D-552EC1BB9186}"/>
              </a:ext>
            </a:extLst>
          </p:cNvPr>
          <p:cNvSpPr>
            <a:spLocks noGrp="1"/>
          </p:cNvSpPr>
          <p:nvPr>
            <p:ph idx="15"/>
          </p:nvPr>
        </p:nvSpPr>
        <p:spPr>
          <a:xfrm>
            <a:off x="1206432" y="5568937"/>
            <a:ext cx="1828800" cy="49321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abra</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a:t>
            </a:r>
            <a:endParaRPr lang="en-US" dirty="0"/>
          </a:p>
        </p:txBody>
      </p:sp>
      <p:graphicFrame>
        <p:nvGraphicFramePr>
          <p:cNvPr id="24" name="Object 23">
            <a:extLst>
              <a:ext uri="{FF2B5EF4-FFF2-40B4-BE49-F238E27FC236}">
                <a16:creationId xmlns:a16="http://schemas.microsoft.com/office/drawing/2014/main" id="{9B7F3397-B721-413B-B55E-4BA4BAAB4D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1521007"/>
              </p:ext>
            </p:extLst>
          </p:nvPr>
        </p:nvGraphicFramePr>
        <p:xfrm>
          <a:off x="2971800" y="5576599"/>
          <a:ext cx="457200" cy="548640"/>
        </p:xfrm>
        <a:graphic>
          <a:graphicData uri="http://schemas.openxmlformats.org/presentationml/2006/ole">
            <mc:AlternateContent xmlns:mc="http://schemas.openxmlformats.org/markup-compatibility/2006">
              <mc:Choice xmlns:v="urn:schemas-microsoft-com:vml" Requires="v">
                <p:oleObj name="Equation" r:id="rId16" imgW="190440" imgH="228600" progId="Equation.DSMT4">
                  <p:embed/>
                </p:oleObj>
              </mc:Choice>
              <mc:Fallback>
                <p:oleObj name="Equation" r:id="rId16" imgW="190440" imgH="228600" progId="Equation.DSMT4">
                  <p:embed/>
                  <p:pic>
                    <p:nvPicPr>
                      <p:cNvPr id="0" name=""/>
                      <p:cNvPicPr/>
                      <p:nvPr/>
                    </p:nvPicPr>
                    <p:blipFill>
                      <a:blip r:embed="rId17"/>
                      <a:stretch>
                        <a:fillRect/>
                      </a:stretch>
                    </p:blipFill>
                    <p:spPr>
                      <a:xfrm>
                        <a:off x="2971800" y="5576599"/>
                        <a:ext cx="457200" cy="54864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2CB406E-18E1-44CC-A2CD-A592135005A6}"/>
              </a:ext>
            </a:extLst>
          </p:cNvPr>
          <p:cNvSpPr>
            <a:spLocks noGrp="1"/>
          </p:cNvSpPr>
          <p:nvPr>
            <p:ph idx="16"/>
          </p:nvPr>
        </p:nvSpPr>
        <p:spPr>
          <a:xfrm>
            <a:off x="3397895" y="5560014"/>
            <a:ext cx="4572000" cy="43601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cadabra</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concatenation</a:t>
            </a:r>
            <a:endParaRPr lang="en-US" dirty="0"/>
          </a:p>
        </p:txBody>
      </p:sp>
      <p:graphicFrame>
        <p:nvGraphicFramePr>
          <p:cNvPr id="25" name="Object 24">
            <a:extLst>
              <a:ext uri="{FF2B5EF4-FFF2-40B4-BE49-F238E27FC236}">
                <a16:creationId xmlns:a16="http://schemas.microsoft.com/office/drawing/2014/main" id="{006FBE08-B700-4815-9520-C7F8FEB40A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5836651"/>
              </p:ext>
            </p:extLst>
          </p:nvPr>
        </p:nvGraphicFramePr>
        <p:xfrm>
          <a:off x="531552" y="5993015"/>
          <a:ext cx="883920" cy="548640"/>
        </p:xfrm>
        <a:graphic>
          <a:graphicData uri="http://schemas.openxmlformats.org/presentationml/2006/ole">
            <mc:AlternateContent xmlns:mc="http://schemas.openxmlformats.org/markup-compatibility/2006">
              <mc:Choice xmlns:v="urn:schemas-microsoft-com:vml" Requires="v">
                <p:oleObj name="Equation" r:id="rId18" imgW="368280" imgH="228600" progId="Equation.DSMT4">
                  <p:embed/>
                </p:oleObj>
              </mc:Choice>
              <mc:Fallback>
                <p:oleObj name="Equation" r:id="rId18" imgW="368280" imgH="228600" progId="Equation.DSMT4">
                  <p:embed/>
                  <p:pic>
                    <p:nvPicPr>
                      <p:cNvPr id="0" name=""/>
                      <p:cNvPicPr/>
                      <p:nvPr/>
                    </p:nvPicPr>
                    <p:blipFill>
                      <a:blip r:embed="rId19"/>
                      <a:stretch>
                        <a:fillRect/>
                      </a:stretch>
                    </p:blipFill>
                    <p:spPr>
                      <a:xfrm>
                        <a:off x="531552" y="5993015"/>
                        <a:ext cx="883920" cy="54864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1907547-8B9E-4950-8216-E2B4E306CB3B}"/>
              </a:ext>
            </a:extLst>
          </p:cNvPr>
          <p:cNvSpPr>
            <a:spLocks noGrp="1"/>
          </p:cNvSpPr>
          <p:nvPr>
            <p:ph idx="17"/>
          </p:nvPr>
        </p:nvSpPr>
        <p:spPr>
          <a:xfrm>
            <a:off x="1325880" y="5991866"/>
            <a:ext cx="2412433" cy="49377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abracadabra.</a:t>
            </a:r>
            <a:endParaRPr lang="en-US" dirty="0"/>
          </a:p>
        </p:txBody>
      </p:sp>
      <p:sp>
        <p:nvSpPr>
          <p:cNvPr id="15" name="Slide Number Placeholder 5">
            <a:extLst>
              <a:ext uri="{FF2B5EF4-FFF2-40B4-BE49-F238E27FC236}">
                <a16:creationId xmlns:a16="http://schemas.microsoft.com/office/drawing/2014/main" id="{7FD006CC-EEF2-46DC-A0F0-7778BBD4A76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367124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of a String</a:t>
            </a:r>
          </a:p>
        </p:txBody>
      </p:sp>
      <p:sp>
        <p:nvSpPr>
          <p:cNvPr id="3" name="Content Placeholder 2"/>
          <p:cNvSpPr>
            <a:spLocks noGrp="1"/>
          </p:cNvSpPr>
          <p:nvPr>
            <p:ph idx="1"/>
          </p:nvPr>
        </p:nvSpPr>
        <p:spPr>
          <a:xfrm>
            <a:off x="457200" y="1295400"/>
            <a:ext cx="8229600" cy="2286000"/>
          </a:xfrm>
        </p:spPr>
        <p:txBody>
          <a:bodyPr/>
          <a:lstStyle/>
          <a:p>
            <a:r>
              <a:rPr lang="en-US" b="1" dirty="0">
                <a:latin typeface="Calibri (Body)"/>
              </a:rPr>
              <a:t>Example</a:t>
            </a:r>
            <a:r>
              <a:rPr lang="en-US" dirty="0">
                <a:latin typeface="Calibri (Body)"/>
              </a:rPr>
              <a:t>: Give a recursive definition of </a:t>
            </a:r>
            <a:r>
              <a:rPr lang="en-US" i="1" dirty="0">
                <a:latin typeface="Calibri (Body)"/>
              </a:rPr>
              <a:t>l</a:t>
            </a:r>
            <a:r>
              <a:rPr lang="en-US" dirty="0">
                <a:latin typeface="Calibri (Body)"/>
              </a:rPr>
              <a:t>(</a:t>
            </a:r>
            <a:r>
              <a:rPr lang="en-US" i="1" dirty="0">
                <a:latin typeface="Calibri (Body)"/>
              </a:rPr>
              <a:t>w</a:t>
            </a:r>
            <a:r>
              <a:rPr lang="en-US" dirty="0">
                <a:latin typeface="Calibri (Body)"/>
              </a:rPr>
              <a:t>), the length of the string </a:t>
            </a:r>
            <a:r>
              <a:rPr lang="en-US" i="1" dirty="0">
                <a:latin typeface="Calibri (Body)"/>
              </a:rPr>
              <a:t>w</a:t>
            </a:r>
            <a:r>
              <a:rPr lang="en-US" dirty="0">
                <a:latin typeface="Calibri (Body)"/>
              </a:rPr>
              <a:t>.</a:t>
            </a:r>
          </a:p>
          <a:p>
            <a:r>
              <a:rPr lang="en-US" b="1" dirty="0">
                <a:latin typeface="Calibri (Body)"/>
              </a:rPr>
              <a:t>Solution</a:t>
            </a:r>
            <a:r>
              <a:rPr lang="en-US" dirty="0">
                <a:latin typeface="Calibri (Body)"/>
              </a:rPr>
              <a:t>: The length of a string can be recursively defined by:</a:t>
            </a:r>
          </a:p>
        </p:txBody>
      </p:sp>
      <p:graphicFrame>
        <p:nvGraphicFramePr>
          <p:cNvPr id="4" name="Object 3">
            <a:extLst>
              <a:ext uri="{FF2B5EF4-FFF2-40B4-BE49-F238E27FC236}">
                <a16:creationId xmlns:a16="http://schemas.microsoft.com/office/drawing/2014/main" id="{9357F449-46E7-48AC-95EA-CB9C7F95E9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0477052"/>
              </p:ext>
            </p:extLst>
          </p:nvPr>
        </p:nvGraphicFramePr>
        <p:xfrm>
          <a:off x="838200" y="3581400"/>
          <a:ext cx="1458913" cy="649287"/>
        </p:xfrm>
        <a:graphic>
          <a:graphicData uri="http://schemas.openxmlformats.org/presentationml/2006/ole">
            <mc:AlternateContent xmlns:mc="http://schemas.openxmlformats.org/markup-compatibility/2006">
              <mc:Choice xmlns:v="urn:schemas-microsoft-com:vml" Requires="v">
                <p:oleObj name="Equation" r:id="rId2" imgW="571320" imgH="253800" progId="Equation.DSMT4">
                  <p:embed/>
                </p:oleObj>
              </mc:Choice>
              <mc:Fallback>
                <p:oleObj name="Equation" r:id="rId2" imgW="571320" imgH="253800" progId="Equation.DSMT4">
                  <p:embed/>
                  <p:pic>
                    <p:nvPicPr>
                      <p:cNvPr id="0" name=""/>
                      <p:cNvPicPr/>
                      <p:nvPr/>
                    </p:nvPicPr>
                    <p:blipFill>
                      <a:blip r:embed="rId3"/>
                      <a:stretch>
                        <a:fillRect/>
                      </a:stretch>
                    </p:blipFill>
                    <p:spPr>
                      <a:xfrm>
                        <a:off x="838200" y="3581400"/>
                        <a:ext cx="1458913" cy="6492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B0FF377-72D7-40AD-A346-81A3738789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1269399"/>
              </p:ext>
            </p:extLst>
          </p:nvPr>
        </p:nvGraphicFramePr>
        <p:xfrm>
          <a:off x="838200" y="4343400"/>
          <a:ext cx="3557588" cy="614363"/>
        </p:xfrm>
        <a:graphic>
          <a:graphicData uri="http://schemas.openxmlformats.org/presentationml/2006/ole">
            <mc:AlternateContent xmlns:mc="http://schemas.openxmlformats.org/markup-compatibility/2006">
              <mc:Choice xmlns:v="urn:schemas-microsoft-com:vml" Requires="v">
                <p:oleObj name="Equation" r:id="rId4" imgW="1396800" imgH="241200" progId="Equation.DSMT4">
                  <p:embed/>
                </p:oleObj>
              </mc:Choice>
              <mc:Fallback>
                <p:oleObj name="Equation" r:id="rId4" imgW="1396800" imgH="241200" progId="Equation.DSMT4">
                  <p:embed/>
                  <p:pic>
                    <p:nvPicPr>
                      <p:cNvPr id="0" name=""/>
                      <p:cNvPicPr/>
                      <p:nvPr/>
                    </p:nvPicPr>
                    <p:blipFill>
                      <a:blip r:embed="rId5"/>
                      <a:stretch>
                        <a:fillRect/>
                      </a:stretch>
                    </p:blipFill>
                    <p:spPr>
                      <a:xfrm>
                        <a:off x="838200" y="4343400"/>
                        <a:ext cx="3557588" cy="6143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73BF259-55ED-4837-85D5-C65A3A962F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0435923"/>
              </p:ext>
            </p:extLst>
          </p:nvPr>
        </p:nvGraphicFramePr>
        <p:xfrm>
          <a:off x="4318766" y="4389120"/>
          <a:ext cx="635056" cy="458652"/>
        </p:xfrm>
        <a:graphic>
          <a:graphicData uri="http://schemas.openxmlformats.org/presentationml/2006/ole">
            <mc:AlternateContent xmlns:mc="http://schemas.openxmlformats.org/markup-compatibility/2006">
              <mc:Choice xmlns:v="urn:schemas-microsoft-com:vml" Requires="v">
                <p:oleObj name="Equation" r:id="rId6" imgW="228600" imgH="164880" progId="Equation.DSMT4">
                  <p:embed/>
                </p:oleObj>
              </mc:Choice>
              <mc:Fallback>
                <p:oleObj name="Equation" r:id="rId6" imgW="228600" imgH="164880" progId="Equation.DSMT4">
                  <p:embed/>
                  <p:pic>
                    <p:nvPicPr>
                      <p:cNvPr id="0" name=""/>
                      <p:cNvPicPr/>
                      <p:nvPr/>
                    </p:nvPicPr>
                    <p:blipFill>
                      <a:blip r:embed="rId7"/>
                      <a:stretch>
                        <a:fillRect/>
                      </a:stretch>
                    </p:blipFill>
                    <p:spPr>
                      <a:xfrm>
                        <a:off x="4318766" y="4389120"/>
                        <a:ext cx="635056" cy="4586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6C23564-73FF-4656-B52D-E92C429EB6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0147370"/>
              </p:ext>
            </p:extLst>
          </p:nvPr>
        </p:nvGraphicFramePr>
        <p:xfrm>
          <a:off x="4876800" y="4416552"/>
          <a:ext cx="1673742" cy="536861"/>
        </p:xfrm>
        <a:graphic>
          <a:graphicData uri="http://schemas.openxmlformats.org/presentationml/2006/ole">
            <mc:AlternateContent xmlns:mc="http://schemas.openxmlformats.org/markup-compatibility/2006">
              <mc:Choice xmlns:v="urn:schemas-microsoft-com:vml" Requires="v">
                <p:oleObj name="Equation" r:id="rId8" imgW="672840" imgH="215640" progId="Equation.DSMT4">
                  <p:embed/>
                </p:oleObj>
              </mc:Choice>
              <mc:Fallback>
                <p:oleObj name="Equation" r:id="rId8" imgW="672840" imgH="215640" progId="Equation.DSMT4">
                  <p:embed/>
                  <p:pic>
                    <p:nvPicPr>
                      <p:cNvPr id="0" name=""/>
                      <p:cNvPicPr/>
                      <p:nvPr/>
                    </p:nvPicPr>
                    <p:blipFill>
                      <a:blip r:embed="rId9"/>
                      <a:stretch>
                        <a:fillRect/>
                      </a:stretch>
                    </p:blipFill>
                    <p:spPr>
                      <a:xfrm>
                        <a:off x="4876800" y="4416552"/>
                        <a:ext cx="1673742" cy="536861"/>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A85ED31-284F-4DAB-9DC5-224987C26C4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92510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78A9-BE9A-423E-B76C-C7F09DF9F2CE}"/>
              </a:ext>
            </a:extLst>
          </p:cNvPr>
          <p:cNvSpPr>
            <a:spLocks noGrp="1"/>
          </p:cNvSpPr>
          <p:nvPr>
            <p:ph type="title"/>
          </p:nvPr>
        </p:nvSpPr>
        <p:spPr/>
        <p:txBody>
          <a:bodyPr/>
          <a:lstStyle/>
          <a:p>
            <a:r>
              <a:rPr lang="en-US" dirty="0"/>
              <a:t>Balanced Parentheses</a:t>
            </a:r>
          </a:p>
        </p:txBody>
      </p:sp>
      <p:sp>
        <p:nvSpPr>
          <p:cNvPr id="3" name="Content Placeholder 2">
            <a:extLst>
              <a:ext uri="{FF2B5EF4-FFF2-40B4-BE49-F238E27FC236}">
                <a16:creationId xmlns:a16="http://schemas.microsoft.com/office/drawing/2014/main" id="{501DC78A-669C-4BA1-A25A-1C8F28BCBA28}"/>
              </a:ext>
            </a:extLst>
          </p:cNvPr>
          <p:cNvSpPr>
            <a:spLocks noGrp="1"/>
          </p:cNvSpPr>
          <p:nvPr>
            <p:ph idx="1"/>
          </p:nvPr>
        </p:nvSpPr>
        <p:spPr>
          <a:xfrm>
            <a:off x="457200" y="1295400"/>
            <a:ext cx="7924800" cy="244604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recursive definition of the set  of balanced parentheses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a:t>
            </a:r>
            <a:endPar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9" name="Object 18">
            <a:extLst>
              <a:ext uri="{FF2B5EF4-FFF2-40B4-BE49-F238E27FC236}">
                <a16:creationId xmlns:a16="http://schemas.microsoft.com/office/drawing/2014/main" id="{FFF26B89-A2EC-48B7-9130-2CC35AC22F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1897521"/>
              </p:ext>
            </p:extLst>
          </p:nvPr>
        </p:nvGraphicFramePr>
        <p:xfrm>
          <a:off x="2459736" y="3255264"/>
          <a:ext cx="308610" cy="493776"/>
        </p:xfrm>
        <a:graphic>
          <a:graphicData uri="http://schemas.openxmlformats.org/presentationml/2006/ole">
            <mc:AlternateContent xmlns:mc="http://schemas.openxmlformats.org/markup-compatibility/2006">
              <mc:Choice xmlns:v="urn:schemas-microsoft-com:vml" Requires="v">
                <p:oleObj name="Equation" r:id="rId2" imgW="126720" imgH="203040" progId="Equation.DSMT4">
                  <p:embed/>
                </p:oleObj>
              </mc:Choice>
              <mc:Fallback>
                <p:oleObj name="Equation" r:id="rId2" imgW="126720" imgH="203040" progId="Equation.DSMT4">
                  <p:embed/>
                  <p:pic>
                    <p:nvPicPr>
                      <p:cNvPr id="0" name=""/>
                      <p:cNvPicPr/>
                      <p:nvPr/>
                    </p:nvPicPr>
                    <p:blipFill>
                      <a:blip r:embed="rId3"/>
                      <a:stretch>
                        <a:fillRect/>
                      </a:stretch>
                    </p:blipFill>
                    <p:spPr>
                      <a:xfrm>
                        <a:off x="2459736" y="3255264"/>
                        <a:ext cx="308610" cy="4937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D770DBA-264C-43CE-A7DC-01EC6623E7A0}"/>
              </a:ext>
            </a:extLst>
          </p:cNvPr>
          <p:cNvSpPr>
            <a:spLocks noGrp="1"/>
          </p:cNvSpPr>
          <p:nvPr>
            <p:ph idx="10"/>
          </p:nvPr>
        </p:nvSpPr>
        <p:spPr>
          <a:xfrm>
            <a:off x="2614041" y="3199361"/>
            <a:ext cx="762000" cy="459277"/>
          </a:xfrm>
        </p:spPr>
        <p:txBody>
          <a:bodyPr/>
          <a:lstStyle/>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p>
        </p:txBody>
      </p:sp>
      <p:sp>
        <p:nvSpPr>
          <p:cNvPr id="5" name="Content Placeholder 4">
            <a:extLst>
              <a:ext uri="{FF2B5EF4-FFF2-40B4-BE49-F238E27FC236}">
                <a16:creationId xmlns:a16="http://schemas.microsoft.com/office/drawing/2014/main" id="{7481D7AF-263D-4627-BF52-BA8BC33A4D94}"/>
              </a:ext>
            </a:extLst>
          </p:cNvPr>
          <p:cNvSpPr>
            <a:spLocks noGrp="1"/>
          </p:cNvSpPr>
          <p:nvPr>
            <p:ph idx="11"/>
          </p:nvPr>
        </p:nvSpPr>
        <p:spPr>
          <a:xfrm>
            <a:off x="562783" y="3877056"/>
            <a:ext cx="4791456" cy="54864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a:t>
            </a:r>
            <a:endParaRPr lang="en-US" dirty="0"/>
          </a:p>
        </p:txBody>
      </p:sp>
      <p:graphicFrame>
        <p:nvGraphicFramePr>
          <p:cNvPr id="20" name="Object 19">
            <a:extLst>
              <a:ext uri="{FF2B5EF4-FFF2-40B4-BE49-F238E27FC236}">
                <a16:creationId xmlns:a16="http://schemas.microsoft.com/office/drawing/2014/main" id="{06F9F971-6704-4166-BE52-457B9789EA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6380918"/>
              </p:ext>
            </p:extLst>
          </p:nvPr>
        </p:nvGraphicFramePr>
        <p:xfrm>
          <a:off x="5248656" y="3904488"/>
          <a:ext cx="308610" cy="493776"/>
        </p:xfrm>
        <a:graphic>
          <a:graphicData uri="http://schemas.openxmlformats.org/presentationml/2006/ole">
            <mc:AlternateContent xmlns:mc="http://schemas.openxmlformats.org/markup-compatibility/2006">
              <mc:Choice xmlns:v="urn:schemas-microsoft-com:vml" Requires="v">
                <p:oleObj name="Equation" r:id="rId4" imgW="126720" imgH="203040" progId="Equation.DSMT4">
                  <p:embed/>
                </p:oleObj>
              </mc:Choice>
              <mc:Fallback>
                <p:oleObj name="Equation" r:id="rId4" imgW="126720" imgH="203040" progId="Equation.DSMT4">
                  <p:embed/>
                  <p:pic>
                    <p:nvPicPr>
                      <p:cNvPr id="0" name=""/>
                      <p:cNvPicPr/>
                      <p:nvPr/>
                    </p:nvPicPr>
                    <p:blipFill>
                      <a:blip r:embed="rId5"/>
                      <a:stretch>
                        <a:fillRect/>
                      </a:stretch>
                    </p:blipFill>
                    <p:spPr>
                      <a:xfrm>
                        <a:off x="5248656" y="3904488"/>
                        <a:ext cx="308610" cy="49377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27BE509-5597-4373-A47C-58187D14FC69}"/>
              </a:ext>
            </a:extLst>
          </p:cNvPr>
          <p:cNvSpPr>
            <a:spLocks noGrp="1"/>
          </p:cNvSpPr>
          <p:nvPr>
            <p:ph idx="12"/>
          </p:nvPr>
        </p:nvSpPr>
        <p:spPr>
          <a:xfrm>
            <a:off x="5481828" y="3872901"/>
            <a:ext cx="1146810" cy="493775"/>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endParaRPr lang="en-US" dirty="0"/>
          </a:p>
        </p:txBody>
      </p:sp>
      <p:graphicFrame>
        <p:nvGraphicFramePr>
          <p:cNvPr id="21" name="Object 20">
            <a:extLst>
              <a:ext uri="{FF2B5EF4-FFF2-40B4-BE49-F238E27FC236}">
                <a16:creationId xmlns:a16="http://schemas.microsoft.com/office/drawing/2014/main" id="{8568A3CB-7AAA-4D92-828E-2B2943354A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6192032"/>
              </p:ext>
            </p:extLst>
          </p:nvPr>
        </p:nvGraphicFramePr>
        <p:xfrm>
          <a:off x="6553200" y="3916218"/>
          <a:ext cx="555498" cy="493776"/>
        </p:xfrm>
        <a:graphic>
          <a:graphicData uri="http://schemas.openxmlformats.org/presentationml/2006/ole">
            <mc:AlternateContent xmlns:mc="http://schemas.openxmlformats.org/markup-compatibility/2006">
              <mc:Choice xmlns:v="urn:schemas-microsoft-com:vml" Requires="v">
                <p:oleObj name="Equation" r:id="rId6" imgW="228600" imgH="203040" progId="Equation.DSMT4">
                  <p:embed/>
                </p:oleObj>
              </mc:Choice>
              <mc:Fallback>
                <p:oleObj name="Equation" r:id="rId6" imgW="228600" imgH="203040" progId="Equation.DSMT4">
                  <p:embed/>
                  <p:pic>
                    <p:nvPicPr>
                      <p:cNvPr id="0" name=""/>
                      <p:cNvPicPr/>
                      <p:nvPr/>
                    </p:nvPicPr>
                    <p:blipFill>
                      <a:blip r:embed="rId7"/>
                      <a:stretch>
                        <a:fillRect/>
                      </a:stretch>
                    </p:blipFill>
                    <p:spPr>
                      <a:xfrm>
                        <a:off x="6553200" y="3916218"/>
                        <a:ext cx="555498" cy="49377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D1CE1B0-6A9E-4829-B638-FDF10A097B3B}"/>
              </a:ext>
            </a:extLst>
          </p:cNvPr>
          <p:cNvSpPr>
            <a:spLocks noGrp="1"/>
          </p:cNvSpPr>
          <p:nvPr>
            <p:ph idx="13"/>
          </p:nvPr>
        </p:nvSpPr>
        <p:spPr>
          <a:xfrm>
            <a:off x="7050953" y="3886200"/>
            <a:ext cx="1394841" cy="51122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sp>
        <p:nvSpPr>
          <p:cNvPr id="8" name="Content Placeholder 7">
            <a:extLst>
              <a:ext uri="{FF2B5EF4-FFF2-40B4-BE49-F238E27FC236}">
                <a16:creationId xmlns:a16="http://schemas.microsoft.com/office/drawing/2014/main" id="{C5FE99F3-D92E-4197-8505-D0ED6FCEC267}"/>
              </a:ext>
            </a:extLst>
          </p:cNvPr>
          <p:cNvSpPr>
            <a:spLocks noGrp="1"/>
          </p:cNvSpPr>
          <p:nvPr>
            <p:ph idx="14"/>
          </p:nvPr>
        </p:nvSpPr>
        <p:spPr>
          <a:xfrm>
            <a:off x="918754" y="4285488"/>
            <a:ext cx="533400" cy="493775"/>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a:t>
            </a:r>
            <a:endParaRPr lang="en-US" dirty="0"/>
          </a:p>
        </p:txBody>
      </p:sp>
      <p:graphicFrame>
        <p:nvGraphicFramePr>
          <p:cNvPr id="22" name="Object 21">
            <a:extLst>
              <a:ext uri="{FF2B5EF4-FFF2-40B4-BE49-F238E27FC236}">
                <a16:creationId xmlns:a16="http://schemas.microsoft.com/office/drawing/2014/main" id="{A2895456-A86A-4E40-B3E2-2B24C83FAB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0747014"/>
              </p:ext>
            </p:extLst>
          </p:nvPr>
        </p:nvGraphicFramePr>
        <p:xfrm>
          <a:off x="1295400" y="4343400"/>
          <a:ext cx="308610" cy="493776"/>
        </p:xfrm>
        <a:graphic>
          <a:graphicData uri="http://schemas.openxmlformats.org/presentationml/2006/ole">
            <mc:AlternateContent xmlns:mc="http://schemas.openxmlformats.org/markup-compatibility/2006">
              <mc:Choice xmlns:v="urn:schemas-microsoft-com:vml" Requires="v">
                <p:oleObj name="Equation" r:id="rId8" imgW="126720" imgH="203040" progId="Equation.DSMT4">
                  <p:embed/>
                </p:oleObj>
              </mc:Choice>
              <mc:Fallback>
                <p:oleObj name="Equation" r:id="rId8" imgW="126720" imgH="203040" progId="Equation.DSMT4">
                  <p:embed/>
                  <p:pic>
                    <p:nvPicPr>
                      <p:cNvPr id="0" name=""/>
                      <p:cNvPicPr/>
                      <p:nvPr/>
                    </p:nvPicPr>
                    <p:blipFill>
                      <a:blip r:embed="rId9"/>
                      <a:stretch>
                        <a:fillRect/>
                      </a:stretch>
                    </p:blipFill>
                    <p:spPr>
                      <a:xfrm>
                        <a:off x="1295400" y="4343400"/>
                        <a:ext cx="308610" cy="49377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FDBDA03-7EFD-4515-ADD3-5EF60567486C}"/>
              </a:ext>
            </a:extLst>
          </p:cNvPr>
          <p:cNvSpPr>
            <a:spLocks noGrp="1"/>
          </p:cNvSpPr>
          <p:nvPr>
            <p:ph idx="15"/>
          </p:nvPr>
        </p:nvSpPr>
        <p:spPr>
          <a:xfrm>
            <a:off x="1524604" y="4297480"/>
            <a:ext cx="850606" cy="430604"/>
          </a:xfrm>
        </p:spPr>
        <p:txBody>
          <a:bodyPr/>
          <a:lstStyle/>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0" name="Content Placeholder 9">
            <a:extLst>
              <a:ext uri="{FF2B5EF4-FFF2-40B4-BE49-F238E27FC236}">
                <a16:creationId xmlns:a16="http://schemas.microsoft.com/office/drawing/2014/main" id="{C9254DF1-1160-4218-BB48-18538B826068}"/>
              </a:ext>
            </a:extLst>
          </p:cNvPr>
          <p:cNvSpPr>
            <a:spLocks noGrp="1"/>
          </p:cNvSpPr>
          <p:nvPr>
            <p:ph idx="16"/>
          </p:nvPr>
        </p:nvSpPr>
        <p:spPr>
          <a:xfrm>
            <a:off x="457200" y="4960617"/>
            <a:ext cx="1918010" cy="521633"/>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Show that</a:t>
            </a:r>
            <a:endParaRPr lang="en-US" dirty="0"/>
          </a:p>
        </p:txBody>
      </p:sp>
      <p:graphicFrame>
        <p:nvGraphicFramePr>
          <p:cNvPr id="23" name="Object 22">
            <a:extLst>
              <a:ext uri="{FF2B5EF4-FFF2-40B4-BE49-F238E27FC236}">
                <a16:creationId xmlns:a16="http://schemas.microsoft.com/office/drawing/2014/main" id="{7E6AA73B-AEC7-4239-A5A8-7361585E35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66870988"/>
              </p:ext>
            </p:extLst>
          </p:nvPr>
        </p:nvGraphicFramePr>
        <p:xfrm>
          <a:off x="2276856" y="4996726"/>
          <a:ext cx="925831" cy="548640"/>
        </p:xfrm>
        <a:graphic>
          <a:graphicData uri="http://schemas.openxmlformats.org/presentationml/2006/ole">
            <mc:AlternateContent xmlns:mc="http://schemas.openxmlformats.org/markup-compatibility/2006">
              <mc:Choice xmlns:v="urn:schemas-microsoft-com:vml" Requires="v">
                <p:oleObj name="Equation" r:id="rId10" imgW="342720" imgH="203040" progId="Equation.DSMT4">
                  <p:embed/>
                </p:oleObj>
              </mc:Choice>
              <mc:Fallback>
                <p:oleObj name="Equation" r:id="rId10" imgW="342720" imgH="203040" progId="Equation.DSMT4">
                  <p:embed/>
                  <p:pic>
                    <p:nvPicPr>
                      <p:cNvPr id="0" name=""/>
                      <p:cNvPicPr/>
                      <p:nvPr/>
                    </p:nvPicPr>
                    <p:blipFill>
                      <a:blip r:embed="rId11"/>
                      <a:stretch>
                        <a:fillRect/>
                      </a:stretch>
                    </p:blipFill>
                    <p:spPr>
                      <a:xfrm>
                        <a:off x="2276856" y="4996726"/>
                        <a:ext cx="925831" cy="54864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AEDF6FD-8E5B-4D30-ACA9-71EE320ABF29}"/>
              </a:ext>
            </a:extLst>
          </p:cNvPr>
          <p:cNvSpPr>
            <a:spLocks noGrp="1"/>
          </p:cNvSpPr>
          <p:nvPr>
            <p:ph idx="17"/>
          </p:nvPr>
        </p:nvSpPr>
        <p:spPr>
          <a:xfrm>
            <a:off x="457200" y="4942308"/>
            <a:ext cx="4114800" cy="1297986"/>
          </a:xfrm>
        </p:spPr>
        <p:txBody>
          <a:bodyPr/>
          <a:lstStyle/>
          <a:p>
            <a:pPr marL="269748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in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Why is</a:t>
            </a:r>
            <a:endParaRPr lang="en-US" dirty="0"/>
          </a:p>
        </p:txBody>
      </p:sp>
      <p:graphicFrame>
        <p:nvGraphicFramePr>
          <p:cNvPr id="24" name="Object 23">
            <a:extLst>
              <a:ext uri="{FF2B5EF4-FFF2-40B4-BE49-F238E27FC236}">
                <a16:creationId xmlns:a16="http://schemas.microsoft.com/office/drawing/2014/main" id="{C39A974D-FB50-4FD7-ADC7-D255367EE2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3575106"/>
              </p:ext>
            </p:extLst>
          </p:nvPr>
        </p:nvGraphicFramePr>
        <p:xfrm>
          <a:off x="1676400" y="5715000"/>
          <a:ext cx="720090" cy="548640"/>
        </p:xfrm>
        <a:graphic>
          <a:graphicData uri="http://schemas.openxmlformats.org/presentationml/2006/ole">
            <mc:AlternateContent xmlns:mc="http://schemas.openxmlformats.org/markup-compatibility/2006">
              <mc:Choice xmlns:v="urn:schemas-microsoft-com:vml" Requires="v">
                <p:oleObj name="Equation" r:id="rId12" imgW="266400" imgH="203040" progId="Equation.DSMT4">
                  <p:embed/>
                </p:oleObj>
              </mc:Choice>
              <mc:Fallback>
                <p:oleObj name="Equation" r:id="rId12" imgW="266400" imgH="203040" progId="Equation.DSMT4">
                  <p:embed/>
                  <p:pic>
                    <p:nvPicPr>
                      <p:cNvPr id="0" name=""/>
                      <p:cNvPicPr/>
                      <p:nvPr/>
                    </p:nvPicPr>
                    <p:blipFill>
                      <a:blip r:embed="rId13"/>
                      <a:stretch>
                        <a:fillRect/>
                      </a:stretch>
                    </p:blipFill>
                    <p:spPr>
                      <a:xfrm>
                        <a:off x="1676400" y="5715000"/>
                        <a:ext cx="720090" cy="54864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E3883737-014F-4D33-AE1A-DEF6D2A648DA}"/>
              </a:ext>
            </a:extLst>
          </p:cNvPr>
          <p:cNvSpPr>
            <a:spLocks noGrp="1"/>
          </p:cNvSpPr>
          <p:nvPr>
            <p:ph idx="18"/>
          </p:nvPr>
        </p:nvSpPr>
        <p:spPr>
          <a:xfrm>
            <a:off x="2359545" y="5663604"/>
            <a:ext cx="1676400" cy="548640"/>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 in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5" name="Slide Number Placeholder 5">
            <a:extLst>
              <a:ext uri="{FF2B5EF4-FFF2-40B4-BE49-F238E27FC236}">
                <a16:creationId xmlns:a16="http://schemas.microsoft.com/office/drawing/2014/main" id="{57C75207-618B-411D-A8CA-E18D14D30C8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1042606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E5EA-D416-43A1-9B21-312193372DC2}"/>
              </a:ext>
            </a:extLst>
          </p:cNvPr>
          <p:cNvSpPr>
            <a:spLocks noGrp="1"/>
          </p:cNvSpPr>
          <p:nvPr>
            <p:ph type="title"/>
          </p:nvPr>
        </p:nvSpPr>
        <p:spPr/>
        <p:txBody>
          <a:bodyPr/>
          <a:lstStyle/>
          <a:p>
            <a:r>
              <a:rPr lang="en-US" dirty="0"/>
              <a:t>Well-Formed Formulae in Propositional Logic</a:t>
            </a:r>
          </a:p>
        </p:txBody>
      </p:sp>
      <p:sp>
        <p:nvSpPr>
          <p:cNvPr id="3" name="Content Placeholder 2">
            <a:extLst>
              <a:ext uri="{FF2B5EF4-FFF2-40B4-BE49-F238E27FC236}">
                <a16:creationId xmlns:a16="http://schemas.microsoft.com/office/drawing/2014/main" id="{32015028-5AB2-4DFC-82C2-01C47F792A56}"/>
              </a:ext>
            </a:extLst>
          </p:cNvPr>
          <p:cNvSpPr>
            <a:spLocks noGrp="1"/>
          </p:cNvSpPr>
          <p:nvPr>
            <p:ph idx="1"/>
          </p:nvPr>
        </p:nvSpPr>
        <p:spPr>
          <a:xfrm>
            <a:off x="457200" y="1295400"/>
            <a:ext cx="8305800" cy="409346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set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well-formed formulae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propositional logic involving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propositional variables, and operators from the set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propositional variable, are well-formed formulae.</a:t>
            </a:r>
            <a:endPar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well formed formulae, then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well-formed formulae.</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Examples</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6" name="Object 15">
            <a:extLst>
              <a:ext uri="{FF2B5EF4-FFF2-40B4-BE49-F238E27FC236}">
                <a16:creationId xmlns:a16="http://schemas.microsoft.com/office/drawing/2014/main" id="{562D5094-FF50-475D-B4D1-492A25DC9B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6094067"/>
              </p:ext>
            </p:extLst>
          </p:nvPr>
        </p:nvGraphicFramePr>
        <p:xfrm>
          <a:off x="2060575" y="4724400"/>
          <a:ext cx="2649538" cy="557213"/>
        </p:xfrm>
        <a:graphic>
          <a:graphicData uri="http://schemas.openxmlformats.org/presentationml/2006/ole">
            <mc:AlternateContent xmlns:mc="http://schemas.openxmlformats.org/markup-compatibility/2006">
              <mc:Choice xmlns:v="urn:schemas-microsoft-com:vml" Requires="v">
                <p:oleObj name="Equation" r:id="rId2" imgW="1206360" imgH="253800" progId="Equation.DSMT4">
                  <p:embed/>
                </p:oleObj>
              </mc:Choice>
              <mc:Fallback>
                <p:oleObj name="Equation" r:id="rId2" imgW="1206360" imgH="253800" progId="Equation.DSMT4">
                  <p:embed/>
                  <p:pic>
                    <p:nvPicPr>
                      <p:cNvPr id="0" name=""/>
                      <p:cNvPicPr/>
                      <p:nvPr/>
                    </p:nvPicPr>
                    <p:blipFill>
                      <a:blip r:embed="rId3"/>
                      <a:stretch>
                        <a:fillRect/>
                      </a:stretch>
                    </p:blipFill>
                    <p:spPr>
                      <a:xfrm>
                        <a:off x="2060575" y="4724400"/>
                        <a:ext cx="2649538" cy="5572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C14932E-C5E9-4ED3-9E77-A232C1C76A71}"/>
              </a:ext>
            </a:extLst>
          </p:cNvPr>
          <p:cNvSpPr>
            <a:spLocks noGrp="1"/>
          </p:cNvSpPr>
          <p:nvPr>
            <p:ph idx="10"/>
          </p:nvPr>
        </p:nvSpPr>
        <p:spPr>
          <a:xfrm>
            <a:off x="4648200" y="4741858"/>
            <a:ext cx="4114800" cy="55778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 a well-formed formula.</a:t>
            </a:r>
          </a:p>
        </p:txBody>
      </p:sp>
      <p:sp>
        <p:nvSpPr>
          <p:cNvPr id="5" name="Content Placeholder 4">
            <a:extLst>
              <a:ext uri="{FF2B5EF4-FFF2-40B4-BE49-F238E27FC236}">
                <a16:creationId xmlns:a16="http://schemas.microsoft.com/office/drawing/2014/main" id="{E8543DAF-BAD4-47E4-92AF-D3D4B004A416}"/>
              </a:ext>
            </a:extLst>
          </p:cNvPr>
          <p:cNvSpPr>
            <a:spLocks noGrp="1"/>
          </p:cNvSpPr>
          <p:nvPr>
            <p:ph idx="11"/>
          </p:nvPr>
        </p:nvSpPr>
        <p:spPr>
          <a:xfrm>
            <a:off x="1981200" y="5388864"/>
            <a:ext cx="5334000" cy="557783"/>
          </a:xfrm>
        </p:spPr>
        <p:txBody>
          <a:bodyPr/>
          <a:lstStyle/>
          <a:p>
            <a:pPr marL="0" marR="0" lvl="0" indent="0"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pq</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not a  well formed formula.</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BBAB98F1-6E6B-4309-8399-CB94D01009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431412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C0BB-94B6-4112-9221-BAB241C1E8FC}"/>
              </a:ext>
            </a:extLst>
          </p:cNvPr>
          <p:cNvSpPr>
            <a:spLocks noGrp="1"/>
          </p:cNvSpPr>
          <p:nvPr>
            <p:ph type="title"/>
          </p:nvPr>
        </p:nvSpPr>
        <p:spPr/>
        <p:txBody>
          <a:bodyPr/>
          <a:lstStyle/>
          <a:p>
            <a:r>
              <a:rPr lang="en-US" dirty="0"/>
              <a:t>Rooted Trees</a:t>
            </a:r>
          </a:p>
        </p:txBody>
      </p:sp>
      <p:sp>
        <p:nvSpPr>
          <p:cNvPr id="3" name="Content Placeholder 2">
            <a:extLst>
              <a:ext uri="{FF2B5EF4-FFF2-40B4-BE49-F238E27FC236}">
                <a16:creationId xmlns:a16="http://schemas.microsoft.com/office/drawing/2014/main" id="{3C340963-B365-4500-88C3-693378942CCE}"/>
              </a:ext>
            </a:extLst>
          </p:cNvPr>
          <p:cNvSpPr>
            <a:spLocks noGrp="1"/>
          </p:cNvSpPr>
          <p:nvPr>
            <p:ph idx="1"/>
          </p:nvPr>
        </p:nvSpPr>
        <p:spPr>
          <a:xfrm>
            <a:off x="457200" y="1295400"/>
            <a:ext cx="8229600" cy="300564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set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rooted trees,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 rooted tree consists of a set of vertices containing a distinguished vertex called the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root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edges connecting these vertices, can be defined recursively by these steps:</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single vertex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rooted tree.</a:t>
            </a:r>
            <a:endPar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Suppose that</a:t>
            </a:r>
          </a:p>
        </p:txBody>
      </p:sp>
      <p:graphicFrame>
        <p:nvGraphicFramePr>
          <p:cNvPr id="16" name="Object 15">
            <a:extLst>
              <a:ext uri="{FF2B5EF4-FFF2-40B4-BE49-F238E27FC236}">
                <a16:creationId xmlns:a16="http://schemas.microsoft.com/office/drawing/2014/main" id="{5B838E11-3172-4981-AF6B-A8560BB722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4255777"/>
              </p:ext>
            </p:extLst>
          </p:nvPr>
        </p:nvGraphicFramePr>
        <p:xfrm>
          <a:off x="4517136" y="3867912"/>
          <a:ext cx="1371600" cy="433137"/>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
                      <p:cNvPicPr/>
                      <p:nvPr/>
                    </p:nvPicPr>
                    <p:blipFill>
                      <a:blip r:embed="rId3"/>
                      <a:stretch>
                        <a:fillRect/>
                      </a:stretch>
                    </p:blipFill>
                    <p:spPr>
                      <a:xfrm>
                        <a:off x="4517136" y="3867912"/>
                        <a:ext cx="1371600" cy="4331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0F28696-98AF-4D67-A575-A129C6A9D52A}"/>
              </a:ext>
            </a:extLst>
          </p:cNvPr>
          <p:cNvSpPr>
            <a:spLocks noGrp="1"/>
          </p:cNvSpPr>
          <p:nvPr>
            <p:ph idx="10"/>
          </p:nvPr>
        </p:nvSpPr>
        <p:spPr>
          <a:xfrm>
            <a:off x="5846434" y="3833183"/>
            <a:ext cx="2532888" cy="43891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disjoint rooted</a:t>
            </a:r>
            <a:endParaRPr lang="en-US" dirty="0"/>
          </a:p>
        </p:txBody>
      </p:sp>
      <p:sp>
        <p:nvSpPr>
          <p:cNvPr id="5" name="Content Placeholder 4">
            <a:extLst>
              <a:ext uri="{FF2B5EF4-FFF2-40B4-BE49-F238E27FC236}">
                <a16:creationId xmlns:a16="http://schemas.microsoft.com/office/drawing/2014/main" id="{B51CD201-BAE2-4DAC-BDC6-DEB7ABC8C5A6}"/>
              </a:ext>
            </a:extLst>
          </p:cNvPr>
          <p:cNvSpPr>
            <a:spLocks noGrp="1"/>
          </p:cNvSpPr>
          <p:nvPr>
            <p:ph idx="11"/>
          </p:nvPr>
        </p:nvSpPr>
        <p:spPr>
          <a:xfrm>
            <a:off x="914400" y="4194925"/>
            <a:ext cx="2286000" cy="42976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trees with roots</a:t>
            </a:r>
            <a:endParaRPr lang="en-US" dirty="0"/>
          </a:p>
        </p:txBody>
      </p:sp>
      <p:graphicFrame>
        <p:nvGraphicFramePr>
          <p:cNvPr id="17" name="Object 16">
            <a:extLst>
              <a:ext uri="{FF2B5EF4-FFF2-40B4-BE49-F238E27FC236}">
                <a16:creationId xmlns:a16="http://schemas.microsoft.com/office/drawing/2014/main" id="{D63379BA-6D8A-4A1C-AF92-581E425EEB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5255553"/>
              </p:ext>
            </p:extLst>
          </p:nvPr>
        </p:nvGraphicFramePr>
        <p:xfrm>
          <a:off x="2990088" y="4224528"/>
          <a:ext cx="1292353" cy="438912"/>
        </p:xfrm>
        <a:graphic>
          <a:graphicData uri="http://schemas.openxmlformats.org/presentationml/2006/ole">
            <mc:AlternateContent xmlns:mc="http://schemas.openxmlformats.org/markup-compatibility/2006">
              <mc:Choice xmlns:v="urn:schemas-microsoft-com:vml" Requires="v">
                <p:oleObj name="Equation" r:id="rId4" imgW="672840" imgH="228600" progId="Equation.DSMT4">
                  <p:embed/>
                </p:oleObj>
              </mc:Choice>
              <mc:Fallback>
                <p:oleObj name="Equation" r:id="rId4" imgW="672840" imgH="228600" progId="Equation.DSMT4">
                  <p:embed/>
                  <p:pic>
                    <p:nvPicPr>
                      <p:cNvPr id="0" name=""/>
                      <p:cNvPicPr/>
                      <p:nvPr/>
                    </p:nvPicPr>
                    <p:blipFill>
                      <a:blip r:embed="rId5"/>
                      <a:stretch>
                        <a:fillRect/>
                      </a:stretch>
                    </p:blipFill>
                    <p:spPr>
                      <a:xfrm>
                        <a:off x="2990088" y="4224528"/>
                        <a:ext cx="1292353" cy="43891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92CCFF7-26D3-4949-A628-A84150D45113}"/>
              </a:ext>
            </a:extLst>
          </p:cNvPr>
          <p:cNvSpPr>
            <a:spLocks noGrp="1"/>
          </p:cNvSpPr>
          <p:nvPr>
            <p:ph idx="12"/>
          </p:nvPr>
        </p:nvSpPr>
        <p:spPr>
          <a:xfrm>
            <a:off x="4233672" y="4198115"/>
            <a:ext cx="3962400" cy="42976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respectively. Then the graph</a:t>
            </a:r>
            <a:endParaRPr lang="en-US" dirty="0"/>
          </a:p>
        </p:txBody>
      </p:sp>
      <p:sp>
        <p:nvSpPr>
          <p:cNvPr id="7" name="Content Placeholder 6">
            <a:extLst>
              <a:ext uri="{FF2B5EF4-FFF2-40B4-BE49-F238E27FC236}">
                <a16:creationId xmlns:a16="http://schemas.microsoft.com/office/drawing/2014/main" id="{F91EE974-F5B8-4E5A-A9DD-C9E134FD3AEC}"/>
              </a:ext>
            </a:extLst>
          </p:cNvPr>
          <p:cNvSpPr>
            <a:spLocks noGrp="1"/>
          </p:cNvSpPr>
          <p:nvPr>
            <p:ph idx="13"/>
          </p:nvPr>
        </p:nvSpPr>
        <p:spPr>
          <a:xfrm>
            <a:off x="913292" y="4575188"/>
            <a:ext cx="7924800" cy="73747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formed by starting with a root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which is not in any of the rooted trees</a:t>
            </a:r>
            <a:endParaRPr lang="en-US" dirty="0"/>
          </a:p>
        </p:txBody>
      </p:sp>
      <p:graphicFrame>
        <p:nvGraphicFramePr>
          <p:cNvPr id="18" name="Object 17">
            <a:extLst>
              <a:ext uri="{FF2B5EF4-FFF2-40B4-BE49-F238E27FC236}">
                <a16:creationId xmlns:a16="http://schemas.microsoft.com/office/drawing/2014/main" id="{28F4463C-5590-4D43-A472-B3D566F64E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3122084"/>
              </p:ext>
            </p:extLst>
          </p:nvPr>
        </p:nvGraphicFramePr>
        <p:xfrm>
          <a:off x="2569464" y="4974336"/>
          <a:ext cx="1456436" cy="429768"/>
        </p:xfrm>
        <a:graphic>
          <a:graphicData uri="http://schemas.openxmlformats.org/presentationml/2006/ole">
            <mc:AlternateContent xmlns:mc="http://schemas.openxmlformats.org/markup-compatibility/2006">
              <mc:Choice xmlns:v="urn:schemas-microsoft-com:vml" Requires="v">
                <p:oleObj name="Equation" r:id="rId6" imgW="774360" imgH="228600" progId="Equation.DSMT4">
                  <p:embed/>
                </p:oleObj>
              </mc:Choice>
              <mc:Fallback>
                <p:oleObj name="Equation" r:id="rId6" imgW="774360" imgH="228600" progId="Equation.DSMT4">
                  <p:embed/>
                  <p:pic>
                    <p:nvPicPr>
                      <p:cNvPr id="0" name=""/>
                      <p:cNvPicPr/>
                      <p:nvPr/>
                    </p:nvPicPr>
                    <p:blipFill>
                      <a:blip r:embed="rId7"/>
                      <a:stretch>
                        <a:fillRect/>
                      </a:stretch>
                    </p:blipFill>
                    <p:spPr>
                      <a:xfrm>
                        <a:off x="2569464" y="4974336"/>
                        <a:ext cx="1456436" cy="42976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CC9EEE7-7EBA-4476-8CCA-C78B79CA2851}"/>
              </a:ext>
            </a:extLst>
          </p:cNvPr>
          <p:cNvSpPr>
            <a:spLocks noGrp="1"/>
          </p:cNvSpPr>
          <p:nvPr>
            <p:ph idx="14"/>
          </p:nvPr>
        </p:nvSpPr>
        <p:spPr>
          <a:xfrm>
            <a:off x="3966972" y="4930976"/>
            <a:ext cx="4495800" cy="455714"/>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adding an edge from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each</a:t>
            </a:r>
            <a:endParaRPr lang="en-US" dirty="0"/>
          </a:p>
        </p:txBody>
      </p:sp>
      <p:sp>
        <p:nvSpPr>
          <p:cNvPr id="9" name="Content Placeholder 8">
            <a:extLst>
              <a:ext uri="{FF2B5EF4-FFF2-40B4-BE49-F238E27FC236}">
                <a16:creationId xmlns:a16="http://schemas.microsoft.com/office/drawing/2014/main" id="{BE30CBCE-7CA7-49AC-A32F-33067B22E753}"/>
              </a:ext>
            </a:extLst>
          </p:cNvPr>
          <p:cNvSpPr>
            <a:spLocks noGrp="1"/>
          </p:cNvSpPr>
          <p:nvPr>
            <p:ph idx="15"/>
          </p:nvPr>
        </p:nvSpPr>
        <p:spPr>
          <a:xfrm>
            <a:off x="913292" y="5277806"/>
            <a:ext cx="1960972" cy="49099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the vertices</a:t>
            </a:r>
            <a:endParaRPr lang="en-US" dirty="0"/>
          </a:p>
        </p:txBody>
      </p:sp>
      <p:graphicFrame>
        <p:nvGraphicFramePr>
          <p:cNvPr id="19" name="Object 18">
            <a:extLst>
              <a:ext uri="{FF2B5EF4-FFF2-40B4-BE49-F238E27FC236}">
                <a16:creationId xmlns:a16="http://schemas.microsoft.com/office/drawing/2014/main" id="{7C9FFDF9-4D7B-4CCA-B4DA-2B236D883F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9544087"/>
              </p:ext>
            </p:extLst>
          </p:nvPr>
        </p:nvGraphicFramePr>
        <p:xfrm>
          <a:off x="2819400" y="5312664"/>
          <a:ext cx="1292352" cy="438912"/>
        </p:xfrm>
        <a:graphic>
          <a:graphicData uri="http://schemas.openxmlformats.org/presentationml/2006/ole">
            <mc:AlternateContent xmlns:mc="http://schemas.openxmlformats.org/markup-compatibility/2006">
              <mc:Choice xmlns:v="urn:schemas-microsoft-com:vml" Requires="v">
                <p:oleObj name="Equation" r:id="rId8" imgW="672840" imgH="228600" progId="Equation.DSMT4">
                  <p:embed/>
                </p:oleObj>
              </mc:Choice>
              <mc:Fallback>
                <p:oleObj name="Equation" r:id="rId8" imgW="672840" imgH="228600" progId="Equation.DSMT4">
                  <p:embed/>
                  <p:pic>
                    <p:nvPicPr>
                      <p:cNvPr id="0" name=""/>
                      <p:cNvPicPr/>
                      <p:nvPr/>
                    </p:nvPicPr>
                    <p:blipFill>
                      <a:blip r:embed="rId9"/>
                      <a:stretch>
                        <a:fillRect/>
                      </a:stretch>
                    </p:blipFill>
                    <p:spPr>
                      <a:xfrm>
                        <a:off x="2819400" y="5312664"/>
                        <a:ext cx="1292352" cy="43891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7117048-E4B2-4E08-B21E-9F2E91AD86FB}"/>
              </a:ext>
            </a:extLst>
          </p:cNvPr>
          <p:cNvSpPr>
            <a:spLocks noGrp="1"/>
          </p:cNvSpPr>
          <p:nvPr>
            <p:ph idx="16"/>
          </p:nvPr>
        </p:nvSpPr>
        <p:spPr>
          <a:xfrm>
            <a:off x="4025900" y="5291328"/>
            <a:ext cx="2819400" cy="43891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also a rooted tree.</a:t>
            </a:r>
            <a:endParaRPr lang="en-US" dirty="0"/>
          </a:p>
        </p:txBody>
      </p:sp>
      <p:sp>
        <p:nvSpPr>
          <p:cNvPr id="15" name="Slide Number Placeholder 5">
            <a:extLst>
              <a:ext uri="{FF2B5EF4-FFF2-40B4-BE49-F238E27FC236}">
                <a16:creationId xmlns:a16="http://schemas.microsoft.com/office/drawing/2014/main" id="{903605FC-8701-46B3-9AC6-AF44405FE59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180207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Climbing an Infinite Ladder</a:t>
            </a:r>
            <a:endParaRPr lang="en-US" sz="1500" dirty="0"/>
          </a:p>
        </p:txBody>
      </p:sp>
      <p:sp>
        <p:nvSpPr>
          <p:cNvPr id="9" name="Content Placeholder 2"/>
          <p:cNvSpPr>
            <a:spLocks noGrp="1"/>
          </p:cNvSpPr>
          <p:nvPr>
            <p:ph idx="1"/>
          </p:nvPr>
        </p:nvSpPr>
        <p:spPr>
          <a:xfrm>
            <a:off x="457200" y="1295400"/>
            <a:ext cx="5638800" cy="5212080"/>
          </a:xfrm>
        </p:spPr>
        <p:txBody>
          <a:bodyPr/>
          <a:lstStyle/>
          <a:p>
            <a:r>
              <a:rPr lang="en-US" sz="2200" dirty="0">
                <a:latin typeface="Calibri (Body)"/>
              </a:rPr>
              <a:t>Suppose we have an infinite ladder:</a:t>
            </a:r>
          </a:p>
          <a:p>
            <a:pPr marL="342900" indent="-342900">
              <a:buFont typeface="+mj-lt"/>
              <a:buAutoNum type="arabicPeriod"/>
            </a:pPr>
            <a:r>
              <a:rPr lang="en-US" sz="2200" dirty="0">
                <a:latin typeface="Calibri (Body)"/>
              </a:rPr>
              <a:t>We can reach the first rung of the ladder.</a:t>
            </a:r>
          </a:p>
          <a:p>
            <a:pPr marL="342900" indent="-342900">
              <a:buFont typeface="+mj-lt"/>
              <a:buAutoNum type="arabicPeriod"/>
            </a:pPr>
            <a:r>
              <a:rPr lang="en-US" sz="2200" dirty="0">
                <a:latin typeface="Calibri (Body)"/>
              </a:rPr>
              <a:t>If we can reach a particular rung of the ladder, then we can reach the next rung.</a:t>
            </a:r>
          </a:p>
          <a:p>
            <a:r>
              <a:rPr lang="en-US" sz="2200" dirty="0">
                <a:latin typeface="Calibri (Body)"/>
              </a:rPr>
              <a:t>From (1), we can reach the first rung. Then by applying (2), we can reach the second rung. Applying (2) again, the third rung. And so on.  We can apply (2) any number of times to reach any particular rung, no matter how high up.</a:t>
            </a:r>
          </a:p>
          <a:p>
            <a:r>
              <a:rPr lang="en-US" sz="2200" dirty="0">
                <a:latin typeface="Calibri (Body)"/>
              </a:rPr>
              <a:t>This example motivates proof by mathematical induction.</a:t>
            </a:r>
          </a:p>
        </p:txBody>
      </p:sp>
      <p:pic>
        <p:nvPicPr>
          <p:cNvPr id="21" name="Picture 3" descr="Climbing an infinite ladder."/>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6019798" y="1066800"/>
            <a:ext cx="2959906" cy="5303520"/>
          </a:xfrm>
          <a:prstGeom prst="rect">
            <a:avLst/>
          </a:prstGeom>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5"/>
          </p:nvPr>
        </p:nvSpPr>
        <p:spPr>
          <a:xfrm>
            <a:off x="3465576" y="6477000"/>
            <a:ext cx="2212848" cy="18360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7" name="Slide Number Placeholder 5">
            <a:extLst>
              <a:ext uri="{FF2B5EF4-FFF2-40B4-BE49-F238E27FC236}">
                <a16:creationId xmlns:a16="http://schemas.microsoft.com/office/drawing/2014/main" id="{850A6DF4-5D50-4282-A15A-5B39AF22414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8" name="Picture 2" descr="Building up rooted tree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752600"/>
            <a:ext cx="8229600" cy="2836288"/>
          </a:xfrm>
          <a:prstGeom prst="rect">
            <a:avLst/>
          </a:prstGeom>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57200" y="5257800"/>
            <a:ext cx="8229600" cy="1143000"/>
          </a:xfrm>
        </p:spPr>
        <p:txBody>
          <a:bodyPr/>
          <a:lstStyle/>
          <a:p>
            <a:pPr>
              <a:buClr>
                <a:schemeClr val="accent1"/>
              </a:buClr>
            </a:pPr>
            <a:r>
              <a:rPr lang="en-US" sz="2400" dirty="0">
                <a:latin typeface="Calibri (Body)"/>
              </a:rPr>
              <a:t> Trees are studied extensively in Chapter </a:t>
            </a:r>
            <a:r>
              <a:rPr lang="en-US" sz="2400" dirty="0">
                <a:latin typeface="Calibri (Body)"/>
                <a:ea typeface="Cambria Math" pitchFamily="18" charset="0"/>
              </a:rPr>
              <a:t>11</a:t>
            </a:r>
            <a:r>
              <a:rPr lang="en-US" sz="2400" dirty="0">
                <a:latin typeface="Calibri (Body)"/>
              </a:rPr>
              <a:t>.</a:t>
            </a:r>
          </a:p>
          <a:p>
            <a:pPr>
              <a:buClr>
                <a:schemeClr val="accent1"/>
              </a:buClr>
            </a:pPr>
            <a:r>
              <a:rPr lang="en-US" sz="2400" dirty="0">
                <a:latin typeface="Calibri (Body)"/>
              </a:rPr>
              <a:t> Next we look at a special type of tree, the full binary tree.</a:t>
            </a:r>
          </a:p>
        </p:txBody>
      </p:sp>
      <p:sp>
        <p:nvSpPr>
          <p:cNvPr id="11" name="Text Placeholder 4"/>
          <p:cNvSpPr>
            <a:spLocks noGrp="1"/>
          </p:cNvSpPr>
          <p:nvPr>
            <p:ph type="body" sz="quarter" idx="14"/>
          </p:nvPr>
        </p:nvSpPr>
        <p:spPr>
          <a:xfrm>
            <a:off x="3465576" y="6477000"/>
            <a:ext cx="2212848" cy="18288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6" name="Slide Number Placeholder 5">
            <a:extLst>
              <a:ext uri="{FF2B5EF4-FFF2-40B4-BE49-F238E27FC236}">
                <a16:creationId xmlns:a16="http://schemas.microsoft.com/office/drawing/2014/main" id="{FFAF78AF-AA49-4AA4-942C-C9351DABD3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1702417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DBA6-1F4F-4932-8F3A-6A5FAB1FF606}"/>
              </a:ext>
            </a:extLst>
          </p:cNvPr>
          <p:cNvSpPr>
            <a:spLocks noGrp="1"/>
          </p:cNvSpPr>
          <p:nvPr>
            <p:ph type="title"/>
          </p:nvPr>
        </p:nvSpPr>
        <p:spPr/>
        <p:txBody>
          <a:bodyPr/>
          <a:lstStyle/>
          <a:p>
            <a:r>
              <a:rPr lang="en-US" dirty="0"/>
              <a:t>Full Binary Trees</a:t>
            </a:r>
            <a:r>
              <a:rPr lang="en-US" sz="1500" dirty="0"/>
              <a:t> 1</a:t>
            </a:r>
            <a:endParaRPr lang="en-US" dirty="0"/>
          </a:p>
        </p:txBody>
      </p:sp>
      <p:sp>
        <p:nvSpPr>
          <p:cNvPr id="3" name="Content Placeholder 2">
            <a:extLst>
              <a:ext uri="{FF2B5EF4-FFF2-40B4-BE49-F238E27FC236}">
                <a16:creationId xmlns:a16="http://schemas.microsoft.com/office/drawing/2014/main" id="{75DB8EB6-5F25-4B85-817A-5D3E28B6E0A5}"/>
              </a:ext>
            </a:extLst>
          </p:cNvPr>
          <p:cNvSpPr>
            <a:spLocks noGrp="1"/>
          </p:cNvSpPr>
          <p:nvPr>
            <p:ph idx="1"/>
          </p:nvPr>
        </p:nvSpPr>
        <p:spPr>
          <a:xfrm>
            <a:off x="457200" y="1295400"/>
            <a:ext cx="7924800" cy="4648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set of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full binary trees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be defined recursively by these steps.</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There is a full binary tree consisting of only a single vertex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a:t>
            </a:r>
          </a:p>
        </p:txBody>
      </p:sp>
      <p:graphicFrame>
        <p:nvGraphicFramePr>
          <p:cNvPr id="16" name="Object 15">
            <a:extLst>
              <a:ext uri="{FF2B5EF4-FFF2-40B4-BE49-F238E27FC236}">
                <a16:creationId xmlns:a16="http://schemas.microsoft.com/office/drawing/2014/main" id="{06F719D8-F961-4201-B794-51F5E6D9FE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6577050"/>
              </p:ext>
            </p:extLst>
          </p:nvPr>
        </p:nvGraphicFramePr>
        <p:xfrm>
          <a:off x="3474720" y="3602736"/>
          <a:ext cx="1301496" cy="532430"/>
        </p:xfrm>
        <a:graphic>
          <a:graphicData uri="http://schemas.openxmlformats.org/presentationml/2006/ole">
            <mc:AlternateContent xmlns:mc="http://schemas.openxmlformats.org/markup-compatibility/2006">
              <mc:Choice xmlns:v="urn:schemas-microsoft-com:vml" Requires="v">
                <p:oleObj name="Equation" r:id="rId2" imgW="558720" imgH="228600" progId="Equation.DSMT4">
                  <p:embed/>
                </p:oleObj>
              </mc:Choice>
              <mc:Fallback>
                <p:oleObj name="Equation" r:id="rId2" imgW="558720" imgH="228600" progId="Equation.DSMT4">
                  <p:embed/>
                  <p:pic>
                    <p:nvPicPr>
                      <p:cNvPr id="0" name=""/>
                      <p:cNvPicPr/>
                      <p:nvPr/>
                    </p:nvPicPr>
                    <p:blipFill>
                      <a:blip r:embed="rId3"/>
                      <a:stretch>
                        <a:fillRect/>
                      </a:stretch>
                    </p:blipFill>
                    <p:spPr>
                      <a:xfrm>
                        <a:off x="3474720" y="3602736"/>
                        <a:ext cx="1301496" cy="53243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19A44EE-ABE3-41B2-A9A0-4014845E59A9}"/>
              </a:ext>
            </a:extLst>
          </p:cNvPr>
          <p:cNvSpPr>
            <a:spLocks noGrp="1"/>
          </p:cNvSpPr>
          <p:nvPr>
            <p:ph idx="10"/>
          </p:nvPr>
        </p:nvSpPr>
        <p:spPr>
          <a:xfrm>
            <a:off x="4776216" y="3588144"/>
            <a:ext cx="3581400" cy="53242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disjoint full binary</a:t>
            </a:r>
            <a:endParaRPr lang="en-US" dirty="0"/>
          </a:p>
        </p:txBody>
      </p:sp>
      <p:sp>
        <p:nvSpPr>
          <p:cNvPr id="5" name="Content Placeholder 4">
            <a:extLst>
              <a:ext uri="{FF2B5EF4-FFF2-40B4-BE49-F238E27FC236}">
                <a16:creationId xmlns:a16="http://schemas.microsoft.com/office/drawing/2014/main" id="{199E481A-3C9A-4067-9F71-6E5066F5DD22}"/>
              </a:ext>
            </a:extLst>
          </p:cNvPr>
          <p:cNvSpPr>
            <a:spLocks noGrp="1"/>
          </p:cNvSpPr>
          <p:nvPr>
            <p:ph idx="11"/>
          </p:nvPr>
        </p:nvSpPr>
        <p:spPr>
          <a:xfrm>
            <a:off x="923636" y="4021354"/>
            <a:ext cx="6553200" cy="52300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trees, there is a full binary tree, denoted by</a:t>
            </a:r>
            <a:endParaRPr lang="en-US" dirty="0"/>
          </a:p>
        </p:txBody>
      </p:sp>
      <p:graphicFrame>
        <p:nvGraphicFramePr>
          <p:cNvPr id="17" name="Object 16">
            <a:extLst>
              <a:ext uri="{FF2B5EF4-FFF2-40B4-BE49-F238E27FC236}">
                <a16:creationId xmlns:a16="http://schemas.microsoft.com/office/drawing/2014/main" id="{F22618E3-99D0-47B6-9F37-7E03115C9C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9946792"/>
              </p:ext>
            </p:extLst>
          </p:nvPr>
        </p:nvGraphicFramePr>
        <p:xfrm>
          <a:off x="7315200" y="4023360"/>
          <a:ext cx="914400" cy="548640"/>
        </p:xfrm>
        <a:graphic>
          <a:graphicData uri="http://schemas.openxmlformats.org/presentationml/2006/ole">
            <mc:AlternateContent xmlns:mc="http://schemas.openxmlformats.org/markup-compatibility/2006">
              <mc:Choice xmlns:v="urn:schemas-microsoft-com:vml" Requires="v">
                <p:oleObj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7315200" y="4023360"/>
                        <a:ext cx="914400" cy="54864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FA9766C-DFED-4C7C-8546-6812197EDA13}"/>
              </a:ext>
            </a:extLst>
          </p:cNvPr>
          <p:cNvSpPr>
            <a:spLocks noGrp="1"/>
          </p:cNvSpPr>
          <p:nvPr>
            <p:ph idx="12"/>
          </p:nvPr>
        </p:nvSpPr>
        <p:spPr>
          <a:xfrm>
            <a:off x="898236" y="4435464"/>
            <a:ext cx="7636164" cy="161481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a root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together with edges connecting the root to each of the roots of the left subtree</a:t>
            </a:r>
            <a:endParaRPr lang="en-US" dirty="0"/>
          </a:p>
        </p:txBody>
      </p:sp>
      <p:graphicFrame>
        <p:nvGraphicFramePr>
          <p:cNvPr id="18" name="Object 17">
            <a:extLst>
              <a:ext uri="{FF2B5EF4-FFF2-40B4-BE49-F238E27FC236}">
                <a16:creationId xmlns:a16="http://schemas.microsoft.com/office/drawing/2014/main" id="{6FE55355-D93A-48AB-8160-18B82B14DB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0610736"/>
              </p:ext>
            </p:extLst>
          </p:nvPr>
        </p:nvGraphicFramePr>
        <p:xfrm>
          <a:off x="2148840" y="5312664"/>
          <a:ext cx="319617" cy="523009"/>
        </p:xfrm>
        <a:graphic>
          <a:graphicData uri="http://schemas.openxmlformats.org/presentationml/2006/ole">
            <mc:AlternateContent xmlns:mc="http://schemas.openxmlformats.org/markup-compatibility/2006">
              <mc:Choice xmlns:v="urn:schemas-microsoft-com:vml" Requires="v">
                <p:oleObj name="Equation" r:id="rId6" imgW="139680" imgH="228600" progId="Equation.DSMT4">
                  <p:embed/>
                </p:oleObj>
              </mc:Choice>
              <mc:Fallback>
                <p:oleObj name="Equation" r:id="rId6" imgW="139680" imgH="228600" progId="Equation.DSMT4">
                  <p:embed/>
                  <p:pic>
                    <p:nvPicPr>
                      <p:cNvPr id="0" name=""/>
                      <p:cNvPicPr/>
                      <p:nvPr/>
                    </p:nvPicPr>
                    <p:blipFill>
                      <a:blip r:embed="rId7"/>
                      <a:stretch>
                        <a:fillRect/>
                      </a:stretch>
                    </p:blipFill>
                    <p:spPr>
                      <a:xfrm>
                        <a:off x="2148840" y="5312664"/>
                        <a:ext cx="319617" cy="52300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C1CF7F4-41F1-4E5C-A5A7-0776713C5A5D}"/>
              </a:ext>
            </a:extLst>
          </p:cNvPr>
          <p:cNvSpPr>
            <a:spLocks noGrp="1"/>
          </p:cNvSpPr>
          <p:nvPr>
            <p:ph idx="13"/>
          </p:nvPr>
        </p:nvSpPr>
        <p:spPr>
          <a:xfrm>
            <a:off x="2468457" y="5295107"/>
            <a:ext cx="3276600" cy="53242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right subtree</a:t>
            </a:r>
            <a:endParaRPr lang="en-US" dirty="0"/>
          </a:p>
        </p:txBody>
      </p:sp>
      <p:graphicFrame>
        <p:nvGraphicFramePr>
          <p:cNvPr id="19" name="Object 18">
            <a:extLst>
              <a:ext uri="{FF2B5EF4-FFF2-40B4-BE49-F238E27FC236}">
                <a16:creationId xmlns:a16="http://schemas.microsoft.com/office/drawing/2014/main" id="{1E2387C7-2F7A-4E38-9D5C-564797A3FD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9330973"/>
              </p:ext>
            </p:extLst>
          </p:nvPr>
        </p:nvGraphicFramePr>
        <p:xfrm>
          <a:off x="5638800" y="5314465"/>
          <a:ext cx="434340" cy="521208"/>
        </p:xfrm>
        <a:graphic>
          <a:graphicData uri="http://schemas.openxmlformats.org/presentationml/2006/ole">
            <mc:AlternateContent xmlns:mc="http://schemas.openxmlformats.org/markup-compatibility/2006">
              <mc:Choice xmlns:v="urn:schemas-microsoft-com:vml" Requires="v">
                <p:oleObj name="Equation" r:id="rId8" imgW="190440" imgH="228600" progId="Equation.DSMT4">
                  <p:embed/>
                </p:oleObj>
              </mc:Choice>
              <mc:Fallback>
                <p:oleObj name="Equation" r:id="rId8" imgW="190440" imgH="228600" progId="Equation.DSMT4">
                  <p:embed/>
                  <p:pic>
                    <p:nvPicPr>
                      <p:cNvPr id="0" name=""/>
                      <p:cNvPicPr/>
                      <p:nvPr/>
                    </p:nvPicPr>
                    <p:blipFill>
                      <a:blip r:embed="rId9"/>
                      <a:stretch>
                        <a:fillRect/>
                      </a:stretch>
                    </p:blipFill>
                    <p:spPr>
                      <a:xfrm>
                        <a:off x="5638800" y="5314465"/>
                        <a:ext cx="434340" cy="52120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D08F8810-6673-4254-A08F-5CD1D3A13E2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2626652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6" name="Picture 2" descr="Building up full binary tre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057400"/>
            <a:ext cx="8229600" cy="3136930"/>
          </a:xfrm>
          <a:prstGeom prst="rect">
            <a:avLst/>
          </a:prstGeom>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sz="quarter" idx="12"/>
          </p:nvPr>
        </p:nvSpPr>
        <p:spPr>
          <a:xfrm>
            <a:off x="3467512" y="6477000"/>
            <a:ext cx="2208976"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5" name="Slide Number Placeholder 5">
            <a:extLst>
              <a:ext uri="{FF2B5EF4-FFF2-40B4-BE49-F238E27FC236}">
                <a16:creationId xmlns:a16="http://schemas.microsoft.com/office/drawing/2014/main" id="{DB1D5E7B-3D82-46FE-9825-58BB74225E0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4258163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39ED-B27B-476E-9561-760BE1E1EC0F}"/>
              </a:ext>
            </a:extLst>
          </p:cNvPr>
          <p:cNvSpPr>
            <a:spLocks noGrp="1"/>
          </p:cNvSpPr>
          <p:nvPr>
            <p:ph type="title"/>
          </p:nvPr>
        </p:nvSpPr>
        <p:spPr/>
        <p:txBody>
          <a:bodyPr/>
          <a:lstStyle/>
          <a:p>
            <a:r>
              <a:rPr lang="en-US" dirty="0"/>
              <a:t>Induction and Recursively Defined Sets</a:t>
            </a:r>
          </a:p>
        </p:txBody>
      </p:sp>
      <p:sp>
        <p:nvSpPr>
          <p:cNvPr id="3" name="Content Placeholder 2">
            <a:extLst>
              <a:ext uri="{FF2B5EF4-FFF2-40B4-BE49-F238E27FC236}">
                <a16:creationId xmlns:a16="http://schemas.microsoft.com/office/drawing/2014/main" id="{2F2285D5-F2D7-46D8-B04A-CE6A42805F2D}"/>
              </a:ext>
            </a:extLst>
          </p:cNvPr>
          <p:cNvSpPr>
            <a:spLocks noGrp="1"/>
          </p:cNvSpPr>
          <p:nvPr>
            <p:ph idx="1"/>
          </p:nvPr>
        </p:nvSpPr>
        <p:spPr>
          <a:xfrm>
            <a:off x="457200" y="1295400"/>
            <a:ext cx="8458200" cy="2514600"/>
          </a:xfrm>
        </p:spPr>
        <p:txBody>
          <a:bodyPr/>
          <a:lstStyle/>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the set S defined  by specifying that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and that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 + y</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set of all positive integers that are multiples of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set of all positive integers divisible by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prove that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subset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subset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347472" marR="0" lvl="1" indent="-342900" algn="l" defTabSz="457200" rtl="0" eaLnBrk="1" fontAlgn="auto" latinLnBrk="0" hangingPunct="1">
              <a:lnSpc>
                <a:spcPct val="85000"/>
              </a:lnSpc>
              <a:spcBef>
                <a:spcPts val="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 Let P(</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statement that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belongs to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573EA220-1676-4604-8347-B7CB7204C6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5157495"/>
              </p:ext>
            </p:extLst>
          </p:nvPr>
        </p:nvGraphicFramePr>
        <p:xfrm>
          <a:off x="1981200" y="3366655"/>
          <a:ext cx="381000" cy="247650"/>
        </p:xfrm>
        <a:graphic>
          <a:graphicData uri="http://schemas.openxmlformats.org/presentationml/2006/ole">
            <mc:AlternateContent xmlns:mc="http://schemas.openxmlformats.org/markup-compatibility/2006">
              <mc:Choice xmlns:v="urn:schemas-microsoft-com:vml" Requires="v">
                <p:oleObj name="Equation" r:id="rId2" imgW="253800" imgH="164880" progId="Equation.DSMT4">
                  <p:embed/>
                </p:oleObj>
              </mc:Choice>
              <mc:Fallback>
                <p:oleObj name="Equation" r:id="rId2" imgW="253800" imgH="164880" progId="Equation.DSMT4">
                  <p:embed/>
                  <p:pic>
                    <p:nvPicPr>
                      <p:cNvPr id="0" name=""/>
                      <p:cNvPicPr/>
                      <p:nvPr/>
                    </p:nvPicPr>
                    <p:blipFill>
                      <a:blip r:embed="rId3"/>
                      <a:stretch>
                        <a:fillRect/>
                      </a:stretch>
                    </p:blipFill>
                    <p:spPr>
                      <a:xfrm>
                        <a:off x="1981200" y="3366655"/>
                        <a:ext cx="381000" cy="2476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8B88B8C-F23A-4F93-836A-B7B4A2AD8627}"/>
              </a:ext>
            </a:extLst>
          </p:cNvPr>
          <p:cNvSpPr>
            <a:spLocks noGrp="1"/>
          </p:cNvSpPr>
          <p:nvPr>
            <p:ph idx="10"/>
          </p:nvPr>
        </p:nvSpPr>
        <p:spPr>
          <a:xfrm>
            <a:off x="1965960" y="3337560"/>
            <a:ext cx="4876800" cy="383077"/>
          </a:xfrm>
        </p:spPr>
        <p:txBody>
          <a:bodyPr/>
          <a:lstStyle/>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3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by the first part of recursive definition.</a:t>
            </a:r>
          </a:p>
        </p:txBody>
      </p:sp>
      <p:sp>
        <p:nvSpPr>
          <p:cNvPr id="5" name="Content Placeholder 4">
            <a:extLst>
              <a:ext uri="{FF2B5EF4-FFF2-40B4-BE49-F238E27FC236}">
                <a16:creationId xmlns:a16="http://schemas.microsoft.com/office/drawing/2014/main" id="{F31FA3C6-59C0-449B-BE3F-3E6641BA045A}"/>
              </a:ext>
            </a:extLst>
          </p:cNvPr>
          <p:cNvSpPr>
            <a:spLocks noGrp="1"/>
          </p:cNvSpPr>
          <p:nvPr>
            <p:ph idx="11"/>
          </p:nvPr>
        </p:nvSpPr>
        <p:spPr>
          <a:xfrm>
            <a:off x="457200" y="3657600"/>
            <a:ext cx="8458200" cy="1295400"/>
          </a:xfrm>
        </p:spPr>
        <p:txBody>
          <a:bodyPr/>
          <a:lstStyle/>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By the second part of the recursive definition, if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then since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 +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+ 1)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Hence,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a:t>
            </a:r>
          </a:p>
          <a:p>
            <a:pPr marL="347472" marR="0" lvl="1" indent="-342900" algn="l" defTabSz="457200" rtl="0" eaLnBrk="1" fontAlgn="auto" latinLnBrk="0" hangingPunct="1">
              <a:lnSpc>
                <a:spcPct val="85000"/>
              </a:lnSpc>
              <a:spcBef>
                <a:spcPts val="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p>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by the first part of recursive definition, and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endParaRPr lang="en-US" dirty="0"/>
          </a:p>
        </p:txBody>
      </p:sp>
      <p:graphicFrame>
        <p:nvGraphicFramePr>
          <p:cNvPr id="17" name="Object 16">
            <a:extLst>
              <a:ext uri="{FF2B5EF4-FFF2-40B4-BE49-F238E27FC236}">
                <a16:creationId xmlns:a16="http://schemas.microsoft.com/office/drawing/2014/main" id="{3BD919CB-C2CF-425B-8254-B6761DAAB8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7691099"/>
              </p:ext>
            </p:extLst>
          </p:nvPr>
        </p:nvGraphicFramePr>
        <p:xfrm>
          <a:off x="6867144" y="4562856"/>
          <a:ext cx="436802" cy="246888"/>
        </p:xfrm>
        <a:graphic>
          <a:graphicData uri="http://schemas.openxmlformats.org/presentationml/2006/ole">
            <mc:AlternateContent xmlns:mc="http://schemas.openxmlformats.org/markup-compatibility/2006">
              <mc:Choice xmlns:v="urn:schemas-microsoft-com:vml" Requires="v">
                <p:oleObj name="Equation" r:id="rId4" imgW="291960" imgH="164880" progId="Equation.DSMT4">
                  <p:embed/>
                </p:oleObj>
              </mc:Choice>
              <mc:Fallback>
                <p:oleObj name="Equation" r:id="rId4" imgW="291960" imgH="164880" progId="Equation.DSMT4">
                  <p:embed/>
                  <p:pic>
                    <p:nvPicPr>
                      <p:cNvPr id="0" name=""/>
                      <p:cNvPicPr/>
                      <p:nvPr/>
                    </p:nvPicPr>
                    <p:blipFill>
                      <a:blip r:embed="rId5"/>
                      <a:stretch>
                        <a:fillRect/>
                      </a:stretch>
                    </p:blipFill>
                    <p:spPr>
                      <a:xfrm>
                        <a:off x="6867144" y="4562856"/>
                        <a:ext cx="436802" cy="2468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B87180D-5F8D-4555-BA21-66479ABA5692}"/>
              </a:ext>
            </a:extLst>
          </p:cNvPr>
          <p:cNvSpPr>
            <a:spLocks noGrp="1"/>
          </p:cNvSpPr>
          <p:nvPr>
            <p:ph idx="14"/>
          </p:nvPr>
        </p:nvSpPr>
        <p:spPr>
          <a:xfrm>
            <a:off x="457200" y="4809744"/>
            <a:ext cx="8382000" cy="1819655"/>
          </a:xfrm>
        </p:spPr>
        <p:txBody>
          <a:bodyPr/>
          <a:lstStyle/>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The second part of the recursive definition adds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both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in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both in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 both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divisible by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By part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Theorem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Section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it follows that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divisible by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used mathematical induction to prove a result about a recursively defined set. Next  we study a more direct form induction for proving results about recursively defined sets.</a:t>
            </a:r>
          </a:p>
        </p:txBody>
      </p:sp>
      <p:sp>
        <p:nvSpPr>
          <p:cNvPr id="15" name="Slide Number Placeholder 5">
            <a:extLst>
              <a:ext uri="{FF2B5EF4-FFF2-40B4-BE49-F238E27FC236}">
                <a16:creationId xmlns:a16="http://schemas.microsoft.com/office/drawing/2014/main" id="{DB5E03FE-8F31-4114-BA0B-40BFF20909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1032882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lstStyle/>
          <a:p>
            <a:r>
              <a:rPr lang="en-US" sz="2800" b="1" dirty="0">
                <a:latin typeface="Calibri (Body)"/>
              </a:rPr>
              <a:t>Definition</a:t>
            </a:r>
            <a:r>
              <a:rPr lang="en-US" sz="2800" dirty="0">
                <a:latin typeface="Calibri (Body)"/>
              </a:rPr>
              <a:t>: To prove a property of the elements of a recursively defined set, we use  </a:t>
            </a:r>
            <a:r>
              <a:rPr lang="en-US" sz="2800" i="1" dirty="0">
                <a:latin typeface="Calibri (Body)"/>
              </a:rPr>
              <a:t>structural induction</a:t>
            </a:r>
            <a:r>
              <a:rPr lang="en-US" sz="2800" dirty="0">
                <a:latin typeface="Calibri (Body)"/>
              </a:rPr>
              <a:t>. </a:t>
            </a:r>
          </a:p>
          <a:p>
            <a:pPr lvl="1">
              <a:buNone/>
            </a:pPr>
            <a:r>
              <a:rPr lang="en-US" sz="2400" dirty="0">
                <a:latin typeface="Calibri (Body)"/>
              </a:rPr>
              <a:t>BASIS STEP: Show that the result holds for all elements specified in the basis step of the recursive definition.</a:t>
            </a:r>
          </a:p>
          <a:p>
            <a:pPr lvl="1">
              <a:buNone/>
            </a:pPr>
            <a:r>
              <a:rPr lang="en-US" sz="2400" dirty="0">
                <a:latin typeface="Calibri (Body)"/>
              </a:rPr>
              <a:t>RECURSIVE STEP: Show that if the statement is true for each of the elements used to construct new elements in the recursive step of the definition, the result holds for these new elements. </a:t>
            </a:r>
          </a:p>
          <a:p>
            <a:r>
              <a:rPr lang="en-US" sz="2800" dirty="0">
                <a:latin typeface="Calibri (Body)"/>
              </a:rPr>
              <a:t>The validity of structural induction can be shown to follow from the principle of mathematical induction.</a:t>
            </a:r>
          </a:p>
        </p:txBody>
      </p:sp>
      <p:sp>
        <p:nvSpPr>
          <p:cNvPr id="4" name="Slide Number Placeholder 5">
            <a:extLst>
              <a:ext uri="{FF2B5EF4-FFF2-40B4-BE49-F238E27FC236}">
                <a16:creationId xmlns:a16="http://schemas.microsoft.com/office/drawing/2014/main" id="{5B006F50-5208-420C-91CD-2DEBF2D2254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1071870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3EA5-100E-44F0-82CE-1A6258D4DE0C}"/>
              </a:ext>
            </a:extLst>
          </p:cNvPr>
          <p:cNvSpPr>
            <a:spLocks noGrp="1"/>
          </p:cNvSpPr>
          <p:nvPr>
            <p:ph type="title"/>
          </p:nvPr>
        </p:nvSpPr>
        <p:spPr/>
        <p:txBody>
          <a:bodyPr/>
          <a:lstStyle/>
          <a:p>
            <a:r>
              <a:rPr lang="en-US" dirty="0"/>
              <a:t>Full Binary Trees</a:t>
            </a:r>
            <a:r>
              <a:rPr lang="en-US" sz="1500" dirty="0"/>
              <a:t> 2</a:t>
            </a:r>
            <a:endParaRPr lang="en-US" dirty="0"/>
          </a:p>
        </p:txBody>
      </p:sp>
      <p:sp>
        <p:nvSpPr>
          <p:cNvPr id="3" name="Content Placeholder 2">
            <a:extLst>
              <a:ext uri="{FF2B5EF4-FFF2-40B4-BE49-F238E27FC236}">
                <a16:creationId xmlns:a16="http://schemas.microsoft.com/office/drawing/2014/main" id="{3F930DE5-3170-4F93-A16D-25E407A3366C}"/>
              </a:ext>
            </a:extLst>
          </p:cNvPr>
          <p:cNvSpPr>
            <a:spLocks noGrp="1"/>
          </p:cNvSpPr>
          <p:nvPr>
            <p:ph idx="1"/>
          </p:nvPr>
        </p:nvSpPr>
        <p:spPr>
          <a:xfrm>
            <a:off x="457200" y="1295400"/>
            <a:ext cx="8229600" cy="2590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height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 full binary tree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defined recursively as follows:</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The height of a full binary tree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only a root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a:t>
            </a:r>
          </a:p>
        </p:txBody>
      </p:sp>
      <p:graphicFrame>
        <p:nvGraphicFramePr>
          <p:cNvPr id="18" name="Object 17">
            <a:extLst>
              <a:ext uri="{FF2B5EF4-FFF2-40B4-BE49-F238E27FC236}">
                <a16:creationId xmlns:a16="http://schemas.microsoft.com/office/drawing/2014/main" id="{4D6EC059-AD74-4790-AB25-A408217A4C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7284926"/>
              </p:ext>
            </p:extLst>
          </p:nvPr>
        </p:nvGraphicFramePr>
        <p:xfrm>
          <a:off x="2895600" y="2943836"/>
          <a:ext cx="1022096" cy="418130"/>
        </p:xfrm>
        <a:graphic>
          <a:graphicData uri="http://schemas.openxmlformats.org/presentationml/2006/ole">
            <mc:AlternateContent xmlns:mc="http://schemas.openxmlformats.org/markup-compatibility/2006">
              <mc:Choice xmlns:v="urn:schemas-microsoft-com:vml" Requires="v">
                <p:oleObj name="Equation" r:id="rId3" imgW="558720" imgH="228600" progId="Equation.DSMT4">
                  <p:embed/>
                </p:oleObj>
              </mc:Choice>
              <mc:Fallback>
                <p:oleObj name="Equation" r:id="rId3" imgW="558720" imgH="228600" progId="Equation.DSMT4">
                  <p:embed/>
                  <p:pic>
                    <p:nvPicPr>
                      <p:cNvPr id="16" name="Object 15">
                        <a:extLst>
                          <a:ext uri="{FF2B5EF4-FFF2-40B4-BE49-F238E27FC236}">
                            <a16:creationId xmlns:a16="http://schemas.microsoft.com/office/drawing/2014/main" id="{06F719D8-F961-4201-B794-51F5E6D9FE28}"/>
                          </a:ext>
                        </a:extLst>
                      </p:cNvPr>
                      <p:cNvPicPr/>
                      <p:nvPr/>
                    </p:nvPicPr>
                    <p:blipFill>
                      <a:blip r:embed="rId4"/>
                      <a:stretch>
                        <a:fillRect/>
                      </a:stretch>
                    </p:blipFill>
                    <p:spPr>
                      <a:xfrm>
                        <a:off x="2895600" y="2943836"/>
                        <a:ext cx="1022096" cy="41813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C481EBE-349E-4786-8BA6-498E5E71344A}"/>
              </a:ext>
            </a:extLst>
          </p:cNvPr>
          <p:cNvSpPr>
            <a:spLocks noGrp="1"/>
          </p:cNvSpPr>
          <p:nvPr>
            <p:ph idx="10"/>
          </p:nvPr>
        </p:nvSpPr>
        <p:spPr>
          <a:xfrm>
            <a:off x="3810000" y="2932199"/>
            <a:ext cx="4876800" cy="45719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full binary trees, then the full binary tree</a:t>
            </a:r>
            <a:endParaRPr lang="en-US" dirty="0"/>
          </a:p>
        </p:txBody>
      </p:sp>
      <p:graphicFrame>
        <p:nvGraphicFramePr>
          <p:cNvPr id="19" name="Object 18">
            <a:extLst>
              <a:ext uri="{FF2B5EF4-FFF2-40B4-BE49-F238E27FC236}">
                <a16:creationId xmlns:a16="http://schemas.microsoft.com/office/drawing/2014/main" id="{EE7CB484-8A9C-4AC1-8832-80B01F7D5C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3434433"/>
              </p:ext>
            </p:extLst>
          </p:nvPr>
        </p:nvGraphicFramePr>
        <p:xfrm>
          <a:off x="869950" y="3252481"/>
          <a:ext cx="983488" cy="402336"/>
        </p:xfrm>
        <a:graphic>
          <a:graphicData uri="http://schemas.openxmlformats.org/presentationml/2006/ole">
            <mc:AlternateContent xmlns:mc="http://schemas.openxmlformats.org/markup-compatibility/2006">
              <mc:Choice xmlns:v="urn:schemas-microsoft-com:vml" Requires="v">
                <p:oleObj name="Equation" r:id="rId5" imgW="558720" imgH="228600" progId="Equation.DSMT4">
                  <p:embed/>
                </p:oleObj>
              </mc:Choice>
              <mc:Fallback>
                <p:oleObj name="Equation" r:id="rId5" imgW="558720" imgH="228600" progId="Equation.DSMT4">
                  <p:embed/>
                  <p:pic>
                    <p:nvPicPr>
                      <p:cNvPr id="0" name=""/>
                      <p:cNvPicPr/>
                      <p:nvPr/>
                    </p:nvPicPr>
                    <p:blipFill>
                      <a:blip r:embed="rId6"/>
                      <a:stretch>
                        <a:fillRect/>
                      </a:stretch>
                    </p:blipFill>
                    <p:spPr>
                      <a:xfrm>
                        <a:off x="869950" y="3252481"/>
                        <a:ext cx="983488" cy="40233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E5761C8-292C-4661-8166-54F2C0FA0274}"/>
              </a:ext>
            </a:extLst>
          </p:cNvPr>
          <p:cNvSpPr>
            <a:spLocks noGrp="1"/>
          </p:cNvSpPr>
          <p:nvPr>
            <p:ph idx="11"/>
          </p:nvPr>
        </p:nvSpPr>
        <p:spPr>
          <a:xfrm>
            <a:off x="1752600" y="3252481"/>
            <a:ext cx="1295400" cy="40233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has height</a:t>
            </a:r>
            <a:endParaRPr lang="en-US" dirty="0"/>
          </a:p>
        </p:txBody>
      </p:sp>
      <p:graphicFrame>
        <p:nvGraphicFramePr>
          <p:cNvPr id="16" name="Object 3">
            <a:extLst>
              <a:ext uri="{FF2B5EF4-FFF2-40B4-BE49-F238E27FC236}">
                <a16:creationId xmlns:a16="http://schemas.microsoft.com/office/drawing/2014/main" id="{4F55A205-5F46-4678-BCEF-03A173DA93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6366527"/>
              </p:ext>
            </p:extLst>
          </p:nvPr>
        </p:nvGraphicFramePr>
        <p:xfrm>
          <a:off x="869950" y="3568700"/>
          <a:ext cx="3244850" cy="457200"/>
        </p:xfrm>
        <a:graphic>
          <a:graphicData uri="http://schemas.openxmlformats.org/presentationml/2006/ole">
            <mc:AlternateContent xmlns:mc="http://schemas.openxmlformats.org/markup-compatibility/2006">
              <mc:Choice xmlns:v="urn:schemas-microsoft-com:vml" Requires="v">
                <p:oleObj name="Equation" r:id="rId7" imgW="1803240" imgH="253800" progId="Equation.DSMT4">
                  <p:embed/>
                </p:oleObj>
              </mc:Choice>
              <mc:Fallback>
                <p:oleObj name="Equation" r:id="rId7" imgW="1803240" imgH="253800" progId="Equation.DSMT4">
                  <p:embed/>
                  <p:pic>
                    <p:nvPicPr>
                      <p:cNvPr id="7" name="Object 3">
                        <a:extLst>
                          <a:ext uri="{C183D7F6-B498-43B3-948B-1728B52AA6E4}">
                            <adec:decorative xmlns:adec="http://schemas.microsoft.com/office/drawing/2017/decorative" val="1"/>
                          </a:ext>
                        </a:extLst>
                      </p:cNvPr>
                      <p:cNvPicPr/>
                      <p:nvPr/>
                    </p:nvPicPr>
                    <p:blipFill>
                      <a:blip r:embed="rId8"/>
                      <a:stretch>
                        <a:fillRect/>
                      </a:stretch>
                    </p:blipFill>
                    <p:spPr>
                      <a:xfrm>
                        <a:off x="869950" y="3568700"/>
                        <a:ext cx="3244850" cy="457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D0C7E89-8F9B-40F0-B237-C4CC1651BA3E}"/>
              </a:ext>
            </a:extLst>
          </p:cNvPr>
          <p:cNvSpPr>
            <a:spLocks noGrp="1"/>
          </p:cNvSpPr>
          <p:nvPr>
            <p:ph idx="12"/>
          </p:nvPr>
        </p:nvSpPr>
        <p:spPr>
          <a:xfrm>
            <a:off x="457200" y="3959352"/>
            <a:ext cx="8229600" cy="233044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number of vertices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 full binary tree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satisfies the following recursive formula:</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number of vertices of a full binary tree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only a root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a:t>
            </a:r>
          </a:p>
        </p:txBody>
      </p:sp>
      <p:graphicFrame>
        <p:nvGraphicFramePr>
          <p:cNvPr id="20" name="Object 19">
            <a:extLst>
              <a:ext uri="{FF2B5EF4-FFF2-40B4-BE49-F238E27FC236}">
                <a16:creationId xmlns:a16="http://schemas.microsoft.com/office/drawing/2014/main" id="{6272C080-64AD-4B47-8B56-854086D89C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8549333"/>
              </p:ext>
            </p:extLst>
          </p:nvPr>
        </p:nvGraphicFramePr>
        <p:xfrm>
          <a:off x="2916936" y="5609974"/>
          <a:ext cx="1028192" cy="420624"/>
        </p:xfrm>
        <a:graphic>
          <a:graphicData uri="http://schemas.openxmlformats.org/presentationml/2006/ole">
            <mc:AlternateContent xmlns:mc="http://schemas.openxmlformats.org/markup-compatibility/2006">
              <mc:Choice xmlns:v="urn:schemas-microsoft-com:vml" Requires="v">
                <p:oleObj name="Equation" r:id="rId9" imgW="558720" imgH="228600" progId="Equation.DSMT4">
                  <p:embed/>
                </p:oleObj>
              </mc:Choice>
              <mc:Fallback>
                <p:oleObj name="Equation" r:id="rId9" imgW="558720" imgH="228600" progId="Equation.DSMT4">
                  <p:embed/>
                  <p:pic>
                    <p:nvPicPr>
                      <p:cNvPr id="0" name=""/>
                      <p:cNvPicPr/>
                      <p:nvPr/>
                    </p:nvPicPr>
                    <p:blipFill>
                      <a:blip r:embed="rId10"/>
                      <a:stretch>
                        <a:fillRect/>
                      </a:stretch>
                    </p:blipFill>
                    <p:spPr>
                      <a:xfrm>
                        <a:off x="2916936" y="5609974"/>
                        <a:ext cx="1028192" cy="42062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1688271-7473-4340-BE5C-AAA45623CC20}"/>
              </a:ext>
            </a:extLst>
          </p:cNvPr>
          <p:cNvSpPr>
            <a:spLocks noGrp="1"/>
          </p:cNvSpPr>
          <p:nvPr>
            <p:ph idx="13"/>
          </p:nvPr>
        </p:nvSpPr>
        <p:spPr>
          <a:xfrm>
            <a:off x="3886200" y="5607479"/>
            <a:ext cx="4876800" cy="457198"/>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full binary trees, then the  full binary tree</a:t>
            </a:r>
            <a:endParaRPr lang="en-US" dirty="0"/>
          </a:p>
        </p:txBody>
      </p:sp>
      <p:graphicFrame>
        <p:nvGraphicFramePr>
          <p:cNvPr id="21" name="Object 20">
            <a:extLst>
              <a:ext uri="{FF2B5EF4-FFF2-40B4-BE49-F238E27FC236}">
                <a16:creationId xmlns:a16="http://schemas.microsoft.com/office/drawing/2014/main" id="{33F508BB-2A27-488B-8654-D8E02705AF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1307862"/>
              </p:ext>
            </p:extLst>
          </p:nvPr>
        </p:nvGraphicFramePr>
        <p:xfrm>
          <a:off x="860644" y="5942330"/>
          <a:ext cx="983488" cy="402336"/>
        </p:xfrm>
        <a:graphic>
          <a:graphicData uri="http://schemas.openxmlformats.org/presentationml/2006/ole">
            <mc:AlternateContent xmlns:mc="http://schemas.openxmlformats.org/markup-compatibility/2006">
              <mc:Choice xmlns:v="urn:schemas-microsoft-com:vml" Requires="v">
                <p:oleObj name="Equation" r:id="rId11" imgW="558720" imgH="228600" progId="Equation.DSMT4">
                  <p:embed/>
                </p:oleObj>
              </mc:Choice>
              <mc:Fallback>
                <p:oleObj name="Equation" r:id="rId11" imgW="558720" imgH="228600" progId="Equation.DSMT4">
                  <p:embed/>
                  <p:pic>
                    <p:nvPicPr>
                      <p:cNvPr id="0" name=""/>
                      <p:cNvPicPr/>
                      <p:nvPr/>
                    </p:nvPicPr>
                    <p:blipFill>
                      <a:blip r:embed="rId12"/>
                      <a:stretch>
                        <a:fillRect/>
                      </a:stretch>
                    </p:blipFill>
                    <p:spPr>
                      <a:xfrm>
                        <a:off x="860644" y="5942330"/>
                        <a:ext cx="983488" cy="40233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1C86061-5E9D-4457-B797-CE6E20F57720}"/>
              </a:ext>
            </a:extLst>
          </p:cNvPr>
          <p:cNvSpPr>
            <a:spLocks noGrp="1"/>
          </p:cNvSpPr>
          <p:nvPr>
            <p:ph idx="14"/>
          </p:nvPr>
        </p:nvSpPr>
        <p:spPr>
          <a:xfrm>
            <a:off x="1773936" y="5912115"/>
            <a:ext cx="3244850" cy="42062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has the number of vertices</a:t>
            </a:r>
            <a:endParaRPr lang="en-US" dirty="0"/>
          </a:p>
        </p:txBody>
      </p:sp>
      <p:graphicFrame>
        <p:nvGraphicFramePr>
          <p:cNvPr id="17" name="Object 5">
            <a:extLst>
              <a:ext uri="{FF2B5EF4-FFF2-40B4-BE49-F238E27FC236}">
                <a16:creationId xmlns:a16="http://schemas.microsoft.com/office/drawing/2014/main" id="{41E57A28-B59F-42C1-A801-7709134B17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8686890"/>
              </p:ext>
            </p:extLst>
          </p:nvPr>
        </p:nvGraphicFramePr>
        <p:xfrm>
          <a:off x="859536" y="6249987"/>
          <a:ext cx="2697163" cy="455613"/>
        </p:xfrm>
        <a:graphic>
          <a:graphicData uri="http://schemas.openxmlformats.org/presentationml/2006/ole">
            <mc:AlternateContent xmlns:mc="http://schemas.openxmlformats.org/markup-compatibility/2006">
              <mc:Choice xmlns:v="urn:schemas-microsoft-com:vml" Requires="v">
                <p:oleObj name="Equation" r:id="rId13" imgW="1498320" imgH="253800" progId="Equation.DSMT4">
                  <p:embed/>
                </p:oleObj>
              </mc:Choice>
              <mc:Fallback>
                <p:oleObj name="Equation" r:id="rId13" imgW="1498320" imgH="253800" progId="Equation.DSMT4">
                  <p:embed/>
                  <p:pic>
                    <p:nvPicPr>
                      <p:cNvPr id="8" name="Object 5">
                        <a:extLst>
                          <a:ext uri="{C183D7F6-B498-43B3-948B-1728B52AA6E4}">
                            <adec:decorative xmlns:adec="http://schemas.microsoft.com/office/drawing/2017/decorative" val="1"/>
                          </a:ext>
                        </a:extLst>
                      </p:cNvPr>
                      <p:cNvPicPr/>
                      <p:nvPr/>
                    </p:nvPicPr>
                    <p:blipFill>
                      <a:blip r:embed="rId14"/>
                      <a:stretch>
                        <a:fillRect/>
                      </a:stretch>
                    </p:blipFill>
                    <p:spPr>
                      <a:xfrm>
                        <a:off x="859536" y="6249987"/>
                        <a:ext cx="2697163" cy="45561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68C4C42B-F898-4FBE-8C5B-CF8687F7840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3560142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5BCD-6121-400F-B335-DB976C4CFBCF}"/>
              </a:ext>
            </a:extLst>
          </p:cNvPr>
          <p:cNvSpPr>
            <a:spLocks noGrp="1"/>
          </p:cNvSpPr>
          <p:nvPr>
            <p:ph type="title"/>
          </p:nvPr>
        </p:nvSpPr>
        <p:spPr/>
        <p:txBody>
          <a:bodyPr/>
          <a:lstStyle/>
          <a:p>
            <a:r>
              <a:rPr lang="en-US" dirty="0"/>
              <a:t>Structural Induction and Binary Trees</a:t>
            </a:r>
          </a:p>
        </p:txBody>
      </p:sp>
      <p:sp>
        <p:nvSpPr>
          <p:cNvPr id="3" name="Content Placeholder 2">
            <a:extLst>
              <a:ext uri="{FF2B5EF4-FFF2-40B4-BE49-F238E27FC236}">
                <a16:creationId xmlns:a16="http://schemas.microsoft.com/office/drawing/2014/main" id="{F9E43962-CED7-48C9-AC36-866B6BF2A915}"/>
              </a:ext>
            </a:extLst>
          </p:cNvPr>
          <p:cNvSpPr>
            <a:spLocks noGrp="1"/>
          </p:cNvSpPr>
          <p:nvPr>
            <p:ph idx="1"/>
          </p:nvPr>
        </p:nvSpPr>
        <p:spPr>
          <a:xfrm>
            <a:off x="453303" y="1307016"/>
            <a:ext cx="5105400" cy="4678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Body)"/>
                <a:ea typeface="+mn-ea"/>
                <a:cs typeface="+mn-cs"/>
              </a:rPr>
              <a:t>Theorem</a:t>
            </a:r>
            <a:r>
              <a:rPr kumimoji="0" lang="en-US" b="0" i="0" u="none" strike="noStrike" kern="1200" cap="none" spc="0" normalizeH="0" baseline="0" noProof="0" dirty="0">
                <a:ln>
                  <a:noFill/>
                </a:ln>
                <a:solidFill>
                  <a:prstClr val="black"/>
                </a:solidFill>
                <a:effectLst/>
                <a:uLnTx/>
                <a:uFillTx/>
                <a:latin typeface="Calibri (Body)"/>
                <a:ea typeface="+mn-ea"/>
                <a:cs typeface="+mn-cs"/>
              </a:rPr>
              <a:t>: If </a:t>
            </a:r>
            <a:r>
              <a:rPr kumimoji="0" lang="en-US" b="0" i="1" u="none" strike="noStrike" kern="1200" cap="none" spc="0" normalizeH="0" baseline="0" noProof="0" dirty="0">
                <a:ln>
                  <a:noFill/>
                </a:ln>
                <a:solidFill>
                  <a:prstClr val="black"/>
                </a:solidFill>
                <a:effectLst/>
                <a:uLnTx/>
                <a:uFillTx/>
                <a:latin typeface="Calibri (Body)"/>
                <a:ea typeface="+mn-ea"/>
                <a:cs typeface="+mn-cs"/>
              </a:rPr>
              <a:t>T</a:t>
            </a:r>
            <a:r>
              <a:rPr kumimoji="0" lang="en-US" b="0" i="0" u="none" strike="noStrike" kern="1200" cap="none" spc="0" normalizeH="0" baseline="0" noProof="0" dirty="0">
                <a:ln>
                  <a:noFill/>
                </a:ln>
                <a:solidFill>
                  <a:prstClr val="black"/>
                </a:solidFill>
                <a:effectLst/>
                <a:uLnTx/>
                <a:uFillTx/>
                <a:latin typeface="Calibri (Body)"/>
                <a:ea typeface="+mn-ea"/>
                <a:cs typeface="+mn-cs"/>
              </a:rPr>
              <a:t> is a full binary tree, then</a:t>
            </a:r>
          </a:p>
        </p:txBody>
      </p:sp>
      <p:graphicFrame>
        <p:nvGraphicFramePr>
          <p:cNvPr id="17" name="Object 3">
            <a:extLst>
              <a:ext uri="{FF2B5EF4-FFF2-40B4-BE49-F238E27FC236}">
                <a16:creationId xmlns:a16="http://schemas.microsoft.com/office/drawing/2014/main" id="{C36515B2-140D-4902-89D4-EA902EF423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2539182"/>
              </p:ext>
            </p:extLst>
          </p:nvPr>
        </p:nvGraphicFramePr>
        <p:xfrm>
          <a:off x="5334000" y="1243584"/>
          <a:ext cx="2317750" cy="585788"/>
        </p:xfrm>
        <a:graphic>
          <a:graphicData uri="http://schemas.openxmlformats.org/presentationml/2006/ole">
            <mc:AlternateContent xmlns:mc="http://schemas.openxmlformats.org/markup-compatibility/2006">
              <mc:Choice xmlns:v="urn:schemas-microsoft-com:vml" Requires="v">
                <p:oleObj name="Equation" r:id="rId2" imgW="1054080" imgH="266400" progId="Equation.DSMT4">
                  <p:embed/>
                </p:oleObj>
              </mc:Choice>
              <mc:Fallback>
                <p:oleObj name="Equation" r:id="rId2" imgW="1054080" imgH="266400" progId="Equation.DSMT4">
                  <p:embed/>
                  <p:pic>
                    <p:nvPicPr>
                      <p:cNvPr id="11" name="Object 3">
                        <a:extLst>
                          <a:ext uri="{C183D7F6-B498-43B3-948B-1728B52AA6E4}">
                            <adec:decorative xmlns:adec="http://schemas.microsoft.com/office/drawing/2017/decorative" val="1"/>
                          </a:ext>
                        </a:extLst>
                      </p:cNvPr>
                      <p:cNvPicPr/>
                      <p:nvPr/>
                    </p:nvPicPr>
                    <p:blipFill>
                      <a:blip r:embed="rId3"/>
                      <a:stretch>
                        <a:fillRect/>
                      </a:stretch>
                    </p:blipFill>
                    <p:spPr>
                      <a:xfrm>
                        <a:off x="5334000" y="1243584"/>
                        <a:ext cx="2317750" cy="5857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611DE41-1235-4CBD-8DEB-93556077E546}"/>
              </a:ext>
            </a:extLst>
          </p:cNvPr>
          <p:cNvSpPr>
            <a:spLocks noGrp="1"/>
          </p:cNvSpPr>
          <p:nvPr>
            <p:ph idx="10"/>
          </p:nvPr>
        </p:nvSpPr>
        <p:spPr>
          <a:xfrm>
            <a:off x="453303" y="1742136"/>
            <a:ext cx="7924800" cy="1323962"/>
          </a:xfrm>
        </p:spPr>
        <p:txBody>
          <a:bodyPr/>
          <a:lstStyle/>
          <a:p>
            <a:r>
              <a:rPr lang="en-US" b="1" dirty="0">
                <a:ea typeface="Cambria Math" pitchFamily="18" charset="0"/>
              </a:rPr>
              <a:t>Proof</a:t>
            </a:r>
            <a:r>
              <a:rPr lang="en-US" dirty="0">
                <a:ea typeface="Cambria Math" pitchFamily="18" charset="0"/>
              </a:rPr>
              <a:t>: Use structural induction.</a:t>
            </a:r>
          </a:p>
          <a:p>
            <a:pPr marL="347472" lvl="1">
              <a:buClr>
                <a:srgbClr val="04617B"/>
              </a:buClr>
            </a:pPr>
            <a:r>
              <a:rPr lang="en-US" sz="2000" dirty="0"/>
              <a:t>BASIS  STEP: The result holds for a full binary tree consisting only of a root,</a:t>
            </a:r>
            <a:endParaRPr lang="en-US" dirty="0"/>
          </a:p>
        </p:txBody>
      </p:sp>
      <p:graphicFrame>
        <p:nvGraphicFramePr>
          <p:cNvPr id="19" name="Object 5">
            <a:extLst>
              <a:ext uri="{FF2B5EF4-FFF2-40B4-BE49-F238E27FC236}">
                <a16:creationId xmlns:a16="http://schemas.microsoft.com/office/drawing/2014/main" id="{E4D20FBB-8EEC-45D3-A0F0-6E6B39FF6A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55924232"/>
              </p:ext>
            </p:extLst>
          </p:nvPr>
        </p:nvGraphicFramePr>
        <p:xfrm>
          <a:off x="1455738" y="2624328"/>
          <a:ext cx="2654300" cy="482600"/>
        </p:xfrm>
        <a:graphic>
          <a:graphicData uri="http://schemas.openxmlformats.org/presentationml/2006/ole">
            <mc:AlternateContent xmlns:mc="http://schemas.openxmlformats.org/markup-compatibility/2006">
              <mc:Choice xmlns:v="urn:schemas-microsoft-com:vml" Requires="v">
                <p:oleObj name="Equation" r:id="rId4" imgW="1396800" imgH="253800" progId="Equation.DSMT4">
                  <p:embed/>
                </p:oleObj>
              </mc:Choice>
              <mc:Fallback>
                <p:oleObj name="Equation" r:id="rId4" imgW="1396800" imgH="253800" progId="Equation.DSMT4">
                  <p:embed/>
                  <p:pic>
                    <p:nvPicPr>
                      <p:cNvPr id="12" name="Object 5">
                        <a:extLst>
                          <a:ext uri="{C183D7F6-B498-43B3-948B-1728B52AA6E4}">
                            <adec:decorative xmlns:adec="http://schemas.microsoft.com/office/drawing/2017/decorative" val="1"/>
                          </a:ext>
                        </a:extLst>
                      </p:cNvPr>
                      <p:cNvPicPr/>
                      <p:nvPr/>
                    </p:nvPicPr>
                    <p:blipFill>
                      <a:blip r:embed="rId5"/>
                      <a:stretch>
                        <a:fillRect/>
                      </a:stretch>
                    </p:blipFill>
                    <p:spPr>
                      <a:xfrm>
                        <a:off x="1455738" y="2624328"/>
                        <a:ext cx="2654300" cy="482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2C7135A-D08E-46BE-9B1A-E1155E42AC58}"/>
              </a:ext>
            </a:extLst>
          </p:cNvPr>
          <p:cNvSpPr>
            <a:spLocks noGrp="1"/>
          </p:cNvSpPr>
          <p:nvPr>
            <p:ph idx="11"/>
          </p:nvPr>
        </p:nvSpPr>
        <p:spPr>
          <a:xfrm>
            <a:off x="4110038" y="2646699"/>
            <a:ext cx="1028700" cy="457200"/>
          </a:xfrm>
        </p:spPr>
        <p:txBody>
          <a:bodyPr/>
          <a:lstStyle/>
          <a:p>
            <a:r>
              <a:rPr lang="en-US" sz="2000" dirty="0">
                <a:latin typeface="Calibri (Body)"/>
              </a:rPr>
              <a:t>Hence,</a:t>
            </a:r>
          </a:p>
        </p:txBody>
      </p:sp>
      <p:graphicFrame>
        <p:nvGraphicFramePr>
          <p:cNvPr id="21" name="Object 7">
            <a:extLst>
              <a:ext uri="{FF2B5EF4-FFF2-40B4-BE49-F238E27FC236}">
                <a16:creationId xmlns:a16="http://schemas.microsoft.com/office/drawing/2014/main" id="{6D707409-0D93-46A5-9051-4416665BA3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44592313"/>
              </p:ext>
            </p:extLst>
          </p:nvPr>
        </p:nvGraphicFramePr>
        <p:xfrm>
          <a:off x="4960938" y="2624328"/>
          <a:ext cx="2582862" cy="482600"/>
        </p:xfrm>
        <a:graphic>
          <a:graphicData uri="http://schemas.openxmlformats.org/presentationml/2006/ole">
            <mc:AlternateContent xmlns:mc="http://schemas.openxmlformats.org/markup-compatibility/2006">
              <mc:Choice xmlns:v="urn:schemas-microsoft-com:vml" Requires="v">
                <p:oleObj name="Equation" r:id="rId6" imgW="1358640" imgH="253800" progId="Equation.DSMT4">
                  <p:embed/>
                </p:oleObj>
              </mc:Choice>
              <mc:Fallback>
                <p:oleObj name="Equation" r:id="rId6" imgW="1358640" imgH="253800" progId="Equation.DSMT4">
                  <p:embed/>
                  <p:pic>
                    <p:nvPicPr>
                      <p:cNvPr id="13" name="Object 7">
                        <a:extLst>
                          <a:ext uri="{C183D7F6-B498-43B3-948B-1728B52AA6E4}">
                            <adec:decorative xmlns:adec="http://schemas.microsoft.com/office/drawing/2017/decorative" val="1"/>
                          </a:ext>
                        </a:extLst>
                      </p:cNvPr>
                      <p:cNvPicPr/>
                      <p:nvPr/>
                    </p:nvPicPr>
                    <p:blipFill>
                      <a:blip r:embed="rId7"/>
                      <a:stretch>
                        <a:fillRect/>
                      </a:stretch>
                    </p:blipFill>
                    <p:spPr>
                      <a:xfrm>
                        <a:off x="4960938" y="2624328"/>
                        <a:ext cx="2582862" cy="4826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B6590D4-0922-4EF9-94D9-1407785B4D57}"/>
              </a:ext>
            </a:extLst>
          </p:cNvPr>
          <p:cNvSpPr>
            <a:spLocks noGrp="1"/>
          </p:cNvSpPr>
          <p:nvPr>
            <p:ph idx="12"/>
          </p:nvPr>
        </p:nvSpPr>
        <p:spPr>
          <a:xfrm>
            <a:off x="453303" y="3188784"/>
            <a:ext cx="3505200" cy="365760"/>
          </a:xfrm>
        </p:spPr>
        <p:txBody>
          <a:bodyPr/>
          <a:lstStyle/>
          <a:p>
            <a:pPr marL="347472" lvl="1" defTabSz="914400">
              <a:spcBef>
                <a:spcPts val="0"/>
              </a:spcBef>
              <a:spcAft>
                <a:spcPts val="0"/>
              </a:spcAft>
              <a:buClr>
                <a:srgbClr val="04617B"/>
              </a:buClr>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RECURSIVE STEP:  Assume</a:t>
            </a:r>
          </a:p>
        </p:txBody>
      </p:sp>
      <p:graphicFrame>
        <p:nvGraphicFramePr>
          <p:cNvPr id="23" name="Object 9">
            <a:extLst>
              <a:ext uri="{FF2B5EF4-FFF2-40B4-BE49-F238E27FC236}">
                <a16:creationId xmlns:a16="http://schemas.microsoft.com/office/drawing/2014/main" id="{12BF5FC2-FC72-479A-B960-FE6E8FA5A8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7604510"/>
              </p:ext>
            </p:extLst>
          </p:nvPr>
        </p:nvGraphicFramePr>
        <p:xfrm>
          <a:off x="3633788" y="3127248"/>
          <a:ext cx="2051050" cy="508000"/>
        </p:xfrm>
        <a:graphic>
          <a:graphicData uri="http://schemas.openxmlformats.org/presentationml/2006/ole">
            <mc:AlternateContent xmlns:mc="http://schemas.openxmlformats.org/markup-compatibility/2006">
              <mc:Choice xmlns:v="urn:schemas-microsoft-com:vml" Requires="v">
                <p:oleObj name="Equation" r:id="rId8" imgW="1079280" imgH="266400" progId="Equation.DSMT4">
                  <p:embed/>
                </p:oleObj>
              </mc:Choice>
              <mc:Fallback>
                <p:oleObj name="Equation" r:id="rId8" imgW="1079280" imgH="266400" progId="Equation.DSMT4">
                  <p:embed/>
                  <p:pic>
                    <p:nvPicPr>
                      <p:cNvPr id="14" name="Object 9">
                        <a:extLst>
                          <a:ext uri="{C183D7F6-B498-43B3-948B-1728B52AA6E4}">
                            <adec:decorative xmlns:adec="http://schemas.microsoft.com/office/drawing/2017/decorative" val="1"/>
                          </a:ext>
                        </a:extLst>
                      </p:cNvPr>
                      <p:cNvPicPr/>
                      <p:nvPr/>
                    </p:nvPicPr>
                    <p:blipFill>
                      <a:blip r:embed="rId9"/>
                      <a:stretch>
                        <a:fillRect/>
                      </a:stretch>
                    </p:blipFill>
                    <p:spPr>
                      <a:xfrm>
                        <a:off x="3633788" y="3127248"/>
                        <a:ext cx="2051050" cy="508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272AE62-8526-4A09-B747-EE8D929B8385}"/>
              </a:ext>
            </a:extLst>
          </p:cNvPr>
          <p:cNvSpPr>
            <a:spLocks noGrp="1"/>
          </p:cNvSpPr>
          <p:nvPr>
            <p:ph idx="13"/>
          </p:nvPr>
        </p:nvSpPr>
        <p:spPr>
          <a:xfrm>
            <a:off x="5638800" y="3188784"/>
            <a:ext cx="11430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and also</a:t>
            </a:r>
          </a:p>
        </p:txBody>
      </p:sp>
      <p:graphicFrame>
        <p:nvGraphicFramePr>
          <p:cNvPr id="25" name="Object 11">
            <a:extLst>
              <a:ext uri="{FF2B5EF4-FFF2-40B4-BE49-F238E27FC236}">
                <a16:creationId xmlns:a16="http://schemas.microsoft.com/office/drawing/2014/main" id="{7804F3D2-FDE0-4DE1-B74F-80830F9897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0273514"/>
              </p:ext>
            </p:extLst>
          </p:nvPr>
        </p:nvGraphicFramePr>
        <p:xfrm>
          <a:off x="838200" y="3648075"/>
          <a:ext cx="2051050" cy="508000"/>
        </p:xfrm>
        <a:graphic>
          <a:graphicData uri="http://schemas.openxmlformats.org/presentationml/2006/ole">
            <mc:AlternateContent xmlns:mc="http://schemas.openxmlformats.org/markup-compatibility/2006">
              <mc:Choice xmlns:v="urn:schemas-microsoft-com:vml" Requires="v">
                <p:oleObj name="Equation" r:id="rId10" imgW="1079280" imgH="266400" progId="Equation.DSMT4">
                  <p:embed/>
                </p:oleObj>
              </mc:Choice>
              <mc:Fallback>
                <p:oleObj name="Equation" r:id="rId10" imgW="1079280" imgH="266400" progId="Equation.DSMT4">
                  <p:embed/>
                  <p:pic>
                    <p:nvPicPr>
                      <p:cNvPr id="15" name="Object 11">
                        <a:extLst>
                          <a:ext uri="{C183D7F6-B498-43B3-948B-1728B52AA6E4}">
                            <adec:decorative xmlns:adec="http://schemas.microsoft.com/office/drawing/2017/decorative" val="1"/>
                          </a:ext>
                        </a:extLst>
                      </p:cNvPr>
                      <p:cNvPicPr/>
                      <p:nvPr/>
                    </p:nvPicPr>
                    <p:blipFill>
                      <a:blip r:embed="rId11"/>
                      <a:stretch>
                        <a:fillRect/>
                      </a:stretch>
                    </p:blipFill>
                    <p:spPr>
                      <a:xfrm>
                        <a:off x="838200" y="3648075"/>
                        <a:ext cx="2051050" cy="508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5EE5636-9D4E-4F8B-9A90-5433DF9868C6}"/>
              </a:ext>
            </a:extLst>
          </p:cNvPr>
          <p:cNvSpPr>
            <a:spLocks noGrp="1"/>
          </p:cNvSpPr>
          <p:nvPr>
            <p:ph idx="14"/>
          </p:nvPr>
        </p:nvSpPr>
        <p:spPr>
          <a:xfrm>
            <a:off x="2895600" y="3692166"/>
            <a:ext cx="1337397" cy="3671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whenever</a:t>
            </a:r>
            <a:endParaRPr lang="en-US" dirty="0"/>
          </a:p>
        </p:txBody>
      </p:sp>
      <p:graphicFrame>
        <p:nvGraphicFramePr>
          <p:cNvPr id="28" name="Object 27">
            <a:extLst>
              <a:ext uri="{FF2B5EF4-FFF2-40B4-BE49-F238E27FC236}">
                <a16:creationId xmlns:a16="http://schemas.microsoft.com/office/drawing/2014/main" id="{1580D169-8130-4C66-8341-7958B985FE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2328392"/>
              </p:ext>
            </p:extLst>
          </p:nvPr>
        </p:nvGraphicFramePr>
        <p:xfrm>
          <a:off x="4045204" y="3698876"/>
          <a:ext cx="1022096" cy="418130"/>
        </p:xfrm>
        <a:graphic>
          <a:graphicData uri="http://schemas.openxmlformats.org/presentationml/2006/ole">
            <mc:AlternateContent xmlns:mc="http://schemas.openxmlformats.org/markup-compatibility/2006">
              <mc:Choice xmlns:v="urn:schemas-microsoft-com:vml" Requires="v">
                <p:oleObj name="Equation" r:id="rId12" imgW="558720" imgH="228600" progId="Equation.DSMT4">
                  <p:embed/>
                </p:oleObj>
              </mc:Choice>
              <mc:Fallback>
                <p:oleObj name="Equation" r:id="rId12" imgW="558720" imgH="228600" progId="Equation.DSMT4">
                  <p:embed/>
                  <p:pic>
                    <p:nvPicPr>
                      <p:cNvPr id="18" name="Object 17">
                        <a:extLst>
                          <a:ext uri="{FF2B5EF4-FFF2-40B4-BE49-F238E27FC236}">
                            <a16:creationId xmlns:a16="http://schemas.microsoft.com/office/drawing/2014/main" id="{4D6EC059-AD74-4790-AB25-A408217A4CAB}"/>
                          </a:ext>
                        </a:extLst>
                      </p:cNvPr>
                      <p:cNvPicPr/>
                      <p:nvPr/>
                    </p:nvPicPr>
                    <p:blipFill>
                      <a:blip r:embed="rId13"/>
                      <a:stretch>
                        <a:fillRect/>
                      </a:stretch>
                    </p:blipFill>
                    <p:spPr>
                      <a:xfrm>
                        <a:off x="4045204" y="3698876"/>
                        <a:ext cx="1022096" cy="41813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62938988-33B8-4C4F-A287-246CE50370CD}"/>
              </a:ext>
            </a:extLst>
          </p:cNvPr>
          <p:cNvSpPr>
            <a:spLocks noGrp="1"/>
          </p:cNvSpPr>
          <p:nvPr>
            <p:ph idx="15"/>
          </p:nvPr>
        </p:nvSpPr>
        <p:spPr>
          <a:xfrm>
            <a:off x="4960938" y="3705743"/>
            <a:ext cx="2438400" cy="36576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mn-cs"/>
              </a:rPr>
              <a:t>are full binary trees.</a:t>
            </a:r>
            <a:endParaRPr lang="en-US" dirty="0"/>
          </a:p>
        </p:txBody>
      </p:sp>
      <p:graphicFrame>
        <p:nvGraphicFramePr>
          <p:cNvPr id="29" name="Object 28">
            <a:extLst>
              <a:ext uri="{FF2B5EF4-FFF2-40B4-BE49-F238E27FC236}">
                <a16:creationId xmlns:a16="http://schemas.microsoft.com/office/drawing/2014/main" id="{409ABD31-F6A9-4C93-8A86-9E67FEF921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4054694"/>
              </p:ext>
            </p:extLst>
          </p:nvPr>
        </p:nvGraphicFramePr>
        <p:xfrm>
          <a:off x="838200" y="4090988"/>
          <a:ext cx="7251700" cy="3151187"/>
        </p:xfrm>
        <a:graphic>
          <a:graphicData uri="http://schemas.openxmlformats.org/presentationml/2006/ole">
            <mc:AlternateContent xmlns:mc="http://schemas.openxmlformats.org/markup-compatibility/2006">
              <mc:Choice xmlns:v="urn:schemas-microsoft-com:vml" Requires="v">
                <p:oleObj name="Equation" r:id="rId14" imgW="4292280" imgH="1866600" progId="Equation.DSMT4">
                  <p:embed/>
                </p:oleObj>
              </mc:Choice>
              <mc:Fallback>
                <p:oleObj name="Equation" r:id="rId14" imgW="4292280" imgH="1866600" progId="Equation.DSMT4">
                  <p:embed/>
                  <p:pic>
                    <p:nvPicPr>
                      <p:cNvPr id="0" name=""/>
                      <p:cNvPicPr/>
                      <p:nvPr/>
                    </p:nvPicPr>
                    <p:blipFill>
                      <a:blip r:embed="rId15"/>
                      <a:stretch>
                        <a:fillRect/>
                      </a:stretch>
                    </p:blipFill>
                    <p:spPr>
                      <a:xfrm>
                        <a:off x="838200" y="4090988"/>
                        <a:ext cx="7251700" cy="315118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2AB5C12-4EFA-480E-B27E-071780F3751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2503283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F3CD-6EE4-4817-99A9-4D4B492CB5FB}"/>
              </a:ext>
            </a:extLst>
          </p:cNvPr>
          <p:cNvSpPr>
            <a:spLocks noGrp="1"/>
          </p:cNvSpPr>
          <p:nvPr>
            <p:ph type="title"/>
          </p:nvPr>
        </p:nvSpPr>
        <p:spPr/>
        <p:txBody>
          <a:bodyPr/>
          <a:lstStyle/>
          <a:p>
            <a:r>
              <a:rPr lang="en-US" dirty="0"/>
              <a:t>Generalized Induction</a:t>
            </a:r>
            <a:r>
              <a:rPr lang="en-US" sz="1500" dirty="0"/>
              <a:t> 1</a:t>
            </a:r>
            <a:endParaRPr lang="en-US" dirty="0"/>
          </a:p>
        </p:txBody>
      </p:sp>
      <p:sp>
        <p:nvSpPr>
          <p:cNvPr id="3" name="Content Placeholder 2">
            <a:extLst>
              <a:ext uri="{FF2B5EF4-FFF2-40B4-BE49-F238E27FC236}">
                <a16:creationId xmlns:a16="http://schemas.microsoft.com/office/drawing/2014/main" id="{9D367858-43D5-4F16-9A51-A36FA9C9E503}"/>
              </a:ext>
            </a:extLst>
          </p:cNvPr>
          <p:cNvSpPr>
            <a:spLocks noGrp="1"/>
          </p:cNvSpPr>
          <p:nvPr>
            <p:ph idx="1"/>
          </p:nvPr>
        </p:nvSpPr>
        <p:spPr>
          <a:xfrm>
            <a:off x="457200" y="1295400"/>
            <a:ext cx="8229600" cy="5257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Generalized induction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used to prove results about sets other than the integers that have the well-ordering property.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explored in more detail in Chapter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9</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example, consider an ordering on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 </a:t>
            </a:r>
            <a:r>
              <a:rPr kumimoji="0" lang="en-US" sz="2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ordered pairs of nonnegative integers. Specify that</a:t>
            </a:r>
          </a:p>
        </p:txBody>
      </p:sp>
      <p:graphicFrame>
        <p:nvGraphicFramePr>
          <p:cNvPr id="16" name="Object 15">
            <a:extLst>
              <a:ext uri="{FF2B5EF4-FFF2-40B4-BE49-F238E27FC236}">
                <a16:creationId xmlns:a16="http://schemas.microsoft.com/office/drawing/2014/main" id="{0FCAAB46-CC1B-4D35-A3F7-38CEB7EC99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896016"/>
              </p:ext>
            </p:extLst>
          </p:nvPr>
        </p:nvGraphicFramePr>
        <p:xfrm>
          <a:off x="6648535" y="3136392"/>
          <a:ext cx="1099567" cy="594360"/>
        </p:xfrm>
        <a:graphic>
          <a:graphicData uri="http://schemas.openxmlformats.org/presentationml/2006/ole">
            <mc:AlternateContent xmlns:mc="http://schemas.openxmlformats.org/markup-compatibility/2006">
              <mc:Choice xmlns:v="urn:schemas-microsoft-com:vml" Requires="v">
                <p:oleObj name="Equation" r:id="rId2" imgW="469800" imgH="253800" progId="Equation.DSMT4">
                  <p:embed/>
                </p:oleObj>
              </mc:Choice>
              <mc:Fallback>
                <p:oleObj name="Equation" r:id="rId2" imgW="469800" imgH="253800" progId="Equation.DSMT4">
                  <p:embed/>
                  <p:pic>
                    <p:nvPicPr>
                      <p:cNvPr id="0" name=""/>
                      <p:cNvPicPr/>
                      <p:nvPr/>
                    </p:nvPicPr>
                    <p:blipFill>
                      <a:blip r:embed="rId3"/>
                      <a:stretch>
                        <a:fillRect/>
                      </a:stretch>
                    </p:blipFill>
                    <p:spPr>
                      <a:xfrm>
                        <a:off x="6648535" y="3136392"/>
                        <a:ext cx="1099567" cy="59436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7E9BEC0-C79B-49DA-8558-B7F66EB182FE}"/>
              </a:ext>
            </a:extLst>
          </p:cNvPr>
          <p:cNvSpPr>
            <a:spLocks noGrp="1"/>
          </p:cNvSpPr>
          <p:nvPr>
            <p:ph idx="10"/>
          </p:nvPr>
        </p:nvSpPr>
        <p:spPr>
          <a:xfrm>
            <a:off x="7666567" y="3147061"/>
            <a:ext cx="1096433" cy="53339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less</a:t>
            </a:r>
            <a:endParaRPr lang="en-US" dirty="0"/>
          </a:p>
        </p:txBody>
      </p:sp>
      <p:sp>
        <p:nvSpPr>
          <p:cNvPr id="5" name="Content Placeholder 4">
            <a:extLst>
              <a:ext uri="{FF2B5EF4-FFF2-40B4-BE49-F238E27FC236}">
                <a16:creationId xmlns:a16="http://schemas.microsoft.com/office/drawing/2014/main" id="{2D6638AA-34D9-487B-9387-0E280499E05A}"/>
              </a:ext>
            </a:extLst>
          </p:cNvPr>
          <p:cNvSpPr>
            <a:spLocks noGrp="1"/>
          </p:cNvSpPr>
          <p:nvPr>
            <p:ph idx="11"/>
          </p:nvPr>
        </p:nvSpPr>
        <p:spPr>
          <a:xfrm>
            <a:off x="454891" y="3592945"/>
            <a:ext cx="2667000" cy="461354"/>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than or equal to</a:t>
            </a:r>
            <a:endParaRPr lang="en-US" dirty="0"/>
          </a:p>
        </p:txBody>
      </p:sp>
      <p:graphicFrame>
        <p:nvGraphicFramePr>
          <p:cNvPr id="17" name="Object 16">
            <a:extLst>
              <a:ext uri="{FF2B5EF4-FFF2-40B4-BE49-F238E27FC236}">
                <a16:creationId xmlns:a16="http://schemas.microsoft.com/office/drawing/2014/main" id="{CF689D60-CE7E-4953-AE02-B8EFD68C1E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4899899"/>
              </p:ext>
            </p:extLst>
          </p:nvPr>
        </p:nvGraphicFramePr>
        <p:xfrm>
          <a:off x="2895600" y="3581400"/>
          <a:ext cx="1129284" cy="594360"/>
        </p:xfrm>
        <a:graphic>
          <a:graphicData uri="http://schemas.openxmlformats.org/presentationml/2006/ole">
            <mc:AlternateContent xmlns:mc="http://schemas.openxmlformats.org/markup-compatibility/2006">
              <mc:Choice xmlns:v="urn:schemas-microsoft-com:vml" Requires="v">
                <p:oleObj name="Equation" r:id="rId4" imgW="482400" imgH="253800" progId="Equation.DSMT4">
                  <p:embed/>
                </p:oleObj>
              </mc:Choice>
              <mc:Fallback>
                <p:oleObj name="Equation" r:id="rId4" imgW="482400" imgH="253800" progId="Equation.DSMT4">
                  <p:embed/>
                  <p:pic>
                    <p:nvPicPr>
                      <p:cNvPr id="0" name=""/>
                      <p:cNvPicPr/>
                      <p:nvPr/>
                    </p:nvPicPr>
                    <p:blipFill>
                      <a:blip r:embed="rId5"/>
                      <a:stretch>
                        <a:fillRect/>
                      </a:stretch>
                    </p:blipFill>
                    <p:spPr>
                      <a:xfrm>
                        <a:off x="2895600" y="3581400"/>
                        <a:ext cx="1129284" cy="59436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08C99DB-FB37-4790-B2BD-DC12BAE1FB82}"/>
              </a:ext>
            </a:extLst>
          </p:cNvPr>
          <p:cNvSpPr>
            <a:spLocks noGrp="1"/>
          </p:cNvSpPr>
          <p:nvPr>
            <p:ph idx="12"/>
          </p:nvPr>
        </p:nvSpPr>
        <p:spPr>
          <a:xfrm>
            <a:off x="3931920" y="3581400"/>
            <a:ext cx="1371600" cy="461353"/>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either</a:t>
            </a:r>
            <a:endParaRPr lang="en-US" dirty="0"/>
          </a:p>
        </p:txBody>
      </p:sp>
      <p:graphicFrame>
        <p:nvGraphicFramePr>
          <p:cNvPr id="18" name="Object 17">
            <a:extLst>
              <a:ext uri="{FF2B5EF4-FFF2-40B4-BE49-F238E27FC236}">
                <a16:creationId xmlns:a16="http://schemas.microsoft.com/office/drawing/2014/main" id="{37B7EA8C-94E7-4108-898D-3C277275FF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05643"/>
              </p:ext>
            </p:extLst>
          </p:nvPr>
        </p:nvGraphicFramePr>
        <p:xfrm>
          <a:off x="5180840" y="3629120"/>
          <a:ext cx="2439160" cy="498919"/>
        </p:xfrm>
        <a:graphic>
          <a:graphicData uri="http://schemas.openxmlformats.org/presentationml/2006/ole">
            <mc:AlternateContent xmlns:mc="http://schemas.openxmlformats.org/markup-compatibility/2006">
              <mc:Choice xmlns:v="urn:schemas-microsoft-com:vml" Requires="v">
                <p:oleObj name="Equation" r:id="rId6" imgW="1117440" imgH="228600" progId="Equation.DSMT4">
                  <p:embed/>
                </p:oleObj>
              </mc:Choice>
              <mc:Fallback>
                <p:oleObj name="Equation" r:id="rId6" imgW="1117440" imgH="228600" progId="Equation.DSMT4">
                  <p:embed/>
                  <p:pic>
                    <p:nvPicPr>
                      <p:cNvPr id="0" name=""/>
                      <p:cNvPicPr/>
                      <p:nvPr/>
                    </p:nvPicPr>
                    <p:blipFill>
                      <a:blip r:embed="rId7"/>
                      <a:stretch>
                        <a:fillRect/>
                      </a:stretch>
                    </p:blipFill>
                    <p:spPr>
                      <a:xfrm>
                        <a:off x="5180840" y="3629120"/>
                        <a:ext cx="2439160" cy="49891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C44EC09-09D7-4A59-A303-583DBEB6E52B}"/>
              </a:ext>
            </a:extLst>
          </p:cNvPr>
          <p:cNvSpPr>
            <a:spLocks noGrp="1"/>
          </p:cNvSpPr>
          <p:nvPr>
            <p:ph idx="13"/>
          </p:nvPr>
        </p:nvSpPr>
        <p:spPr>
          <a:xfrm>
            <a:off x="7488936" y="3584448"/>
            <a:ext cx="762000" cy="461353"/>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graphicFrame>
        <p:nvGraphicFramePr>
          <p:cNvPr id="19" name="Object 18">
            <a:extLst>
              <a:ext uri="{FF2B5EF4-FFF2-40B4-BE49-F238E27FC236}">
                <a16:creationId xmlns:a16="http://schemas.microsoft.com/office/drawing/2014/main" id="{2D410ECB-2377-4A08-A504-477FE54547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4844386"/>
              </p:ext>
            </p:extLst>
          </p:nvPr>
        </p:nvGraphicFramePr>
        <p:xfrm>
          <a:off x="497224" y="4038600"/>
          <a:ext cx="1096433" cy="533400"/>
        </p:xfrm>
        <a:graphic>
          <a:graphicData uri="http://schemas.openxmlformats.org/presentationml/2006/ole">
            <mc:AlternateContent xmlns:mc="http://schemas.openxmlformats.org/markup-compatibility/2006">
              <mc:Choice xmlns:v="urn:schemas-microsoft-com:vml" Requires="v">
                <p:oleObj name="Equation" r:id="rId8" imgW="469800" imgH="228600" progId="Equation.DSMT4">
                  <p:embed/>
                </p:oleObj>
              </mc:Choice>
              <mc:Fallback>
                <p:oleObj name="Equation" r:id="rId8" imgW="469800" imgH="228600" progId="Equation.DSMT4">
                  <p:embed/>
                  <p:pic>
                    <p:nvPicPr>
                      <p:cNvPr id="0" name=""/>
                      <p:cNvPicPr/>
                      <p:nvPr/>
                    </p:nvPicPr>
                    <p:blipFill>
                      <a:blip r:embed="rId9"/>
                      <a:stretch>
                        <a:fillRect/>
                      </a:stretch>
                    </p:blipFill>
                    <p:spPr>
                      <a:xfrm>
                        <a:off x="497224" y="4038600"/>
                        <a:ext cx="1096433" cy="533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7408150-3A55-4643-8243-68C71384ABF8}"/>
              </a:ext>
            </a:extLst>
          </p:cNvPr>
          <p:cNvSpPr>
            <a:spLocks noGrp="1"/>
          </p:cNvSpPr>
          <p:nvPr>
            <p:ph idx="14"/>
          </p:nvPr>
        </p:nvSpPr>
        <p:spPr>
          <a:xfrm>
            <a:off x="1503999" y="4015970"/>
            <a:ext cx="6033516" cy="59436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is called the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lexicographic ordering</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A6FBAC4C-1818-447D-BBA6-6F27E7A3FC0B}"/>
              </a:ext>
            </a:extLst>
          </p:cNvPr>
          <p:cNvSpPr>
            <a:spLocks noGrp="1"/>
          </p:cNvSpPr>
          <p:nvPr>
            <p:ph idx="15"/>
          </p:nvPr>
        </p:nvSpPr>
        <p:spPr>
          <a:xfrm>
            <a:off x="457200" y="4571999"/>
            <a:ext cx="8305800" cy="199186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Strings are also commonly ordered by a</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lexicographic ordering</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next example uses generalized induction to prove a result about ordered pairs from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 </a:t>
            </a:r>
            <a:r>
              <a:rPr kumimoji="0" lang="en-US" sz="2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15" name="Slide Number Placeholder 5">
            <a:extLst>
              <a:ext uri="{FF2B5EF4-FFF2-40B4-BE49-F238E27FC236}">
                <a16:creationId xmlns:a16="http://schemas.microsoft.com/office/drawing/2014/main" id="{AC7D7EE2-D92A-4256-9DFD-42869707ED2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707478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D5E5-34BB-4412-A773-5196064E5C08}"/>
              </a:ext>
            </a:extLst>
          </p:cNvPr>
          <p:cNvSpPr>
            <a:spLocks noGrp="1"/>
          </p:cNvSpPr>
          <p:nvPr>
            <p:ph type="title"/>
          </p:nvPr>
        </p:nvSpPr>
        <p:spPr/>
        <p:txBody>
          <a:bodyPr/>
          <a:lstStyle/>
          <a:p>
            <a:r>
              <a:rPr lang="en-US" dirty="0"/>
              <a:t>Generalized Induction</a:t>
            </a:r>
            <a:r>
              <a:rPr lang="en-US" sz="1500" dirty="0"/>
              <a:t> 2</a:t>
            </a:r>
            <a:endParaRPr lang="en-US" dirty="0"/>
          </a:p>
        </p:txBody>
      </p:sp>
      <p:sp>
        <p:nvSpPr>
          <p:cNvPr id="3" name="Content Placeholder 2">
            <a:extLst>
              <a:ext uri="{FF2B5EF4-FFF2-40B4-BE49-F238E27FC236}">
                <a16:creationId xmlns:a16="http://schemas.microsoft.com/office/drawing/2014/main" id="{1359A9A7-E088-48E7-A8EC-65E1F71A4198}"/>
              </a:ext>
            </a:extLst>
          </p:cNvPr>
          <p:cNvSpPr>
            <a:spLocks noGrp="1"/>
          </p:cNvSpPr>
          <p:nvPr>
            <p:ph idx="1"/>
          </p:nvPr>
        </p:nvSpPr>
        <p:spPr>
          <a:xfrm>
            <a:off x="457200" y="1295400"/>
            <a:ext cx="54864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Suppose that</a:t>
            </a:r>
          </a:p>
        </p:txBody>
      </p:sp>
      <p:graphicFrame>
        <p:nvGraphicFramePr>
          <p:cNvPr id="34" name="Object 33">
            <a:extLst>
              <a:ext uri="{FF2B5EF4-FFF2-40B4-BE49-F238E27FC236}">
                <a16:creationId xmlns:a16="http://schemas.microsoft.com/office/drawing/2014/main" id="{6D8F747E-F2E0-4A07-B9A4-433AD85DF8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3951365"/>
              </p:ext>
            </p:extLst>
          </p:nvPr>
        </p:nvGraphicFramePr>
        <p:xfrm>
          <a:off x="3429000" y="1314996"/>
          <a:ext cx="545753" cy="493776"/>
        </p:xfrm>
        <a:graphic>
          <a:graphicData uri="http://schemas.openxmlformats.org/presentationml/2006/ole">
            <mc:AlternateContent xmlns:mc="http://schemas.openxmlformats.org/markup-compatibility/2006">
              <mc:Choice xmlns:v="urn:schemas-microsoft-com:vml" Requires="v">
                <p:oleObj name="Equation" r:id="rId2" imgW="266400" imgH="241200" progId="Equation.DSMT4">
                  <p:embed/>
                </p:oleObj>
              </mc:Choice>
              <mc:Fallback>
                <p:oleObj name="Equation" r:id="rId2" imgW="266400" imgH="241200" progId="Equation.DSMT4">
                  <p:embed/>
                  <p:pic>
                    <p:nvPicPr>
                      <p:cNvPr id="0" name=""/>
                      <p:cNvPicPr/>
                      <p:nvPr/>
                    </p:nvPicPr>
                    <p:blipFill>
                      <a:blip r:embed="rId3"/>
                      <a:stretch>
                        <a:fillRect/>
                      </a:stretch>
                    </p:blipFill>
                    <p:spPr>
                      <a:xfrm>
                        <a:off x="3429000" y="1314996"/>
                        <a:ext cx="545753" cy="4937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BF78B30-D755-477D-A1B6-F92AD8622FDA}"/>
              </a:ext>
            </a:extLst>
          </p:cNvPr>
          <p:cNvSpPr>
            <a:spLocks noGrp="1"/>
          </p:cNvSpPr>
          <p:nvPr>
            <p:ph idx="10"/>
          </p:nvPr>
        </p:nvSpPr>
        <p:spPr>
          <a:xfrm>
            <a:off x="3886200" y="1291908"/>
            <a:ext cx="1828800" cy="44054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defined for</a:t>
            </a:r>
            <a:endParaRPr lang="en-US" dirty="0"/>
          </a:p>
        </p:txBody>
      </p:sp>
      <p:graphicFrame>
        <p:nvGraphicFramePr>
          <p:cNvPr id="26" name="Object 3">
            <a:extLst>
              <a:ext uri="{FF2B5EF4-FFF2-40B4-BE49-F238E27FC236}">
                <a16:creationId xmlns:a16="http://schemas.microsoft.com/office/drawing/2014/main" id="{D42AA030-48FB-4267-8B45-1D758A5ACC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36837710"/>
              </p:ext>
            </p:extLst>
          </p:nvPr>
        </p:nvGraphicFramePr>
        <p:xfrm>
          <a:off x="5669029" y="1253013"/>
          <a:ext cx="1843088" cy="558800"/>
        </p:xfrm>
        <a:graphic>
          <a:graphicData uri="http://schemas.openxmlformats.org/presentationml/2006/ole">
            <mc:AlternateContent xmlns:mc="http://schemas.openxmlformats.org/markup-compatibility/2006">
              <mc:Choice xmlns:v="urn:schemas-microsoft-com:vml" Requires="v">
                <p:oleObj name="Equation" r:id="rId4" imgW="838080" imgH="253800" progId="Equation.DSMT4">
                  <p:embed/>
                </p:oleObj>
              </mc:Choice>
              <mc:Fallback>
                <p:oleObj name="Equation" r:id="rId4" imgW="838080" imgH="253800" progId="Equation.DSMT4">
                  <p:embed/>
                  <p:pic>
                    <p:nvPicPr>
                      <p:cNvPr id="17" name="Object 3">
                        <a:extLst>
                          <a:ext uri="{C183D7F6-B498-43B3-948B-1728B52AA6E4}">
                            <adec:decorative xmlns:adec="http://schemas.microsoft.com/office/drawing/2017/decorative" val="1"/>
                          </a:ext>
                        </a:extLst>
                      </p:cNvPr>
                      <p:cNvPicPr/>
                      <p:nvPr/>
                    </p:nvPicPr>
                    <p:blipFill>
                      <a:blip r:embed="rId5"/>
                      <a:stretch>
                        <a:fillRect/>
                      </a:stretch>
                    </p:blipFill>
                    <p:spPr>
                      <a:xfrm>
                        <a:off x="5669029" y="1253013"/>
                        <a:ext cx="1843088" cy="558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90F76E-BF98-44D5-A4B9-67C9D0B071B4}"/>
              </a:ext>
            </a:extLst>
          </p:cNvPr>
          <p:cNvSpPr>
            <a:spLocks noGrp="1"/>
          </p:cNvSpPr>
          <p:nvPr>
            <p:ph idx="11"/>
          </p:nvPr>
        </p:nvSpPr>
        <p:spPr>
          <a:xfrm>
            <a:off x="457200" y="1756873"/>
            <a:ext cx="2209800" cy="52912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35" name="Object 34">
            <a:extLst>
              <a:ext uri="{FF2B5EF4-FFF2-40B4-BE49-F238E27FC236}">
                <a16:creationId xmlns:a16="http://schemas.microsoft.com/office/drawing/2014/main" id="{0A538B74-5F3C-4507-8DAB-3A0E145857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2345991"/>
              </p:ext>
            </p:extLst>
          </p:nvPr>
        </p:nvGraphicFramePr>
        <p:xfrm>
          <a:off x="859704" y="1769023"/>
          <a:ext cx="925043" cy="502920"/>
        </p:xfrm>
        <a:graphic>
          <a:graphicData uri="http://schemas.openxmlformats.org/presentationml/2006/ole">
            <mc:AlternateContent xmlns:mc="http://schemas.openxmlformats.org/markup-compatibility/2006">
              <mc:Choice xmlns:v="urn:schemas-microsoft-com:vml" Requires="v">
                <p:oleObj name="Equation" r:id="rId6" imgW="444240" imgH="241200" progId="Equation.DSMT4">
                  <p:embed/>
                </p:oleObj>
              </mc:Choice>
              <mc:Fallback>
                <p:oleObj name="Equation" r:id="rId6" imgW="444240" imgH="241200" progId="Equation.DSMT4">
                  <p:embed/>
                  <p:pic>
                    <p:nvPicPr>
                      <p:cNvPr id="0" name=""/>
                      <p:cNvPicPr/>
                      <p:nvPr/>
                    </p:nvPicPr>
                    <p:blipFill>
                      <a:blip r:embed="rId7"/>
                      <a:stretch>
                        <a:fillRect/>
                      </a:stretch>
                    </p:blipFill>
                    <p:spPr>
                      <a:xfrm>
                        <a:off x="859704" y="1769023"/>
                        <a:ext cx="925043" cy="50292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EDE261E-8934-4DD2-8158-0A3539BDCDB1}"/>
              </a:ext>
            </a:extLst>
          </p:cNvPr>
          <p:cNvSpPr>
            <a:spLocks noGrp="1"/>
          </p:cNvSpPr>
          <p:nvPr>
            <p:ph idx="12"/>
          </p:nvPr>
        </p:nvSpPr>
        <p:spPr>
          <a:xfrm>
            <a:off x="1752600" y="1754583"/>
            <a:ext cx="685800" cy="42533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and</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7" name="Object 5">
            <a:extLst>
              <a:ext uri="{FF2B5EF4-FFF2-40B4-BE49-F238E27FC236}">
                <a16:creationId xmlns:a16="http://schemas.microsoft.com/office/drawing/2014/main" id="{76EC05BB-D7B1-4E73-9CCD-F0A342B22C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5504"/>
              </p:ext>
            </p:extLst>
          </p:nvPr>
        </p:nvGraphicFramePr>
        <p:xfrm>
          <a:off x="2106613" y="1779588"/>
          <a:ext cx="5561012" cy="1060450"/>
        </p:xfrm>
        <a:graphic>
          <a:graphicData uri="http://schemas.openxmlformats.org/presentationml/2006/ole">
            <mc:AlternateContent xmlns:mc="http://schemas.openxmlformats.org/markup-compatibility/2006">
              <mc:Choice xmlns:v="urn:schemas-microsoft-com:vml" Requires="v">
                <p:oleObj name="Equation" r:id="rId8" imgW="2527200" imgH="482400" progId="Equation.DSMT4">
                  <p:embed/>
                </p:oleObj>
              </mc:Choice>
              <mc:Fallback>
                <p:oleObj name="Equation" r:id="rId8" imgW="2527200" imgH="482400" progId="Equation.DSMT4">
                  <p:embed/>
                  <p:pic>
                    <p:nvPicPr>
                      <p:cNvPr id="18" name="Object 5">
                        <a:extLst>
                          <a:ext uri="{C183D7F6-B498-43B3-948B-1728B52AA6E4}">
                            <adec:decorative xmlns:adec="http://schemas.microsoft.com/office/drawing/2017/decorative" val="1"/>
                          </a:ext>
                        </a:extLst>
                      </p:cNvPr>
                      <p:cNvPicPr/>
                      <p:nvPr/>
                    </p:nvPicPr>
                    <p:blipFill>
                      <a:blip r:embed="rId9"/>
                      <a:stretch>
                        <a:fillRect/>
                      </a:stretch>
                    </p:blipFill>
                    <p:spPr>
                      <a:xfrm>
                        <a:off x="2106613" y="1779588"/>
                        <a:ext cx="5561012" cy="10604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CD31FCF-59E0-4F58-BE4E-2E11F8D3E97C}"/>
              </a:ext>
            </a:extLst>
          </p:cNvPr>
          <p:cNvSpPr>
            <a:spLocks noGrp="1"/>
          </p:cNvSpPr>
          <p:nvPr>
            <p:ph idx="13"/>
          </p:nvPr>
        </p:nvSpPr>
        <p:spPr>
          <a:xfrm>
            <a:off x="457200" y="2779776"/>
            <a:ext cx="15875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Show that</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8" name="Object 7">
            <a:extLst>
              <a:ext uri="{FF2B5EF4-FFF2-40B4-BE49-F238E27FC236}">
                <a16:creationId xmlns:a16="http://schemas.microsoft.com/office/drawing/2014/main" id="{2FF3622A-8DA4-4C0A-ACCA-9257DC46CB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1519334"/>
              </p:ext>
            </p:extLst>
          </p:nvPr>
        </p:nvGraphicFramePr>
        <p:xfrm>
          <a:off x="1847850" y="2755900"/>
          <a:ext cx="2876550" cy="558800"/>
        </p:xfrm>
        <a:graphic>
          <a:graphicData uri="http://schemas.openxmlformats.org/presentationml/2006/ole">
            <mc:AlternateContent xmlns:mc="http://schemas.openxmlformats.org/markup-compatibility/2006">
              <mc:Choice xmlns:v="urn:schemas-microsoft-com:vml" Requires="v">
                <p:oleObj name="Equation" r:id="rId10" imgW="1307880" imgH="253800" progId="Equation.DSMT4">
                  <p:embed/>
                </p:oleObj>
              </mc:Choice>
              <mc:Fallback>
                <p:oleObj name="Equation" r:id="rId10" imgW="1307880" imgH="253800" progId="Equation.DSMT4">
                  <p:embed/>
                  <p:pic>
                    <p:nvPicPr>
                      <p:cNvPr id="19" name="Object 7">
                        <a:extLst>
                          <a:ext uri="{C183D7F6-B498-43B3-948B-1728B52AA6E4}">
                            <adec:decorative xmlns:adec="http://schemas.microsoft.com/office/drawing/2017/decorative" val="1"/>
                          </a:ext>
                        </a:extLst>
                      </p:cNvPr>
                      <p:cNvPicPr/>
                      <p:nvPr/>
                    </p:nvPicPr>
                    <p:blipFill>
                      <a:blip r:embed="rId11"/>
                      <a:stretch>
                        <a:fillRect/>
                      </a:stretch>
                    </p:blipFill>
                    <p:spPr>
                      <a:xfrm>
                        <a:off x="1847850" y="2755900"/>
                        <a:ext cx="2876550" cy="5588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BD5DF0E-B2D5-4B12-9466-392E4365263B}"/>
              </a:ext>
            </a:extLst>
          </p:cNvPr>
          <p:cNvSpPr>
            <a:spLocks noGrp="1"/>
          </p:cNvSpPr>
          <p:nvPr>
            <p:ph idx="14"/>
          </p:nvPr>
        </p:nvSpPr>
        <p:spPr>
          <a:xfrm>
            <a:off x="4672012" y="2779776"/>
            <a:ext cx="23241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defined for all</a:t>
            </a:r>
          </a:p>
        </p:txBody>
      </p:sp>
      <p:graphicFrame>
        <p:nvGraphicFramePr>
          <p:cNvPr id="29" name="Object 9">
            <a:extLst>
              <a:ext uri="{FF2B5EF4-FFF2-40B4-BE49-F238E27FC236}">
                <a16:creationId xmlns:a16="http://schemas.microsoft.com/office/drawing/2014/main" id="{A990E78B-5A23-47D8-916A-188BCB3433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6054796"/>
              </p:ext>
            </p:extLst>
          </p:nvPr>
        </p:nvGraphicFramePr>
        <p:xfrm>
          <a:off x="6781800" y="2728913"/>
          <a:ext cx="1928813" cy="560387"/>
        </p:xfrm>
        <a:graphic>
          <a:graphicData uri="http://schemas.openxmlformats.org/presentationml/2006/ole">
            <mc:AlternateContent xmlns:mc="http://schemas.openxmlformats.org/markup-compatibility/2006">
              <mc:Choice xmlns:v="urn:schemas-microsoft-com:vml" Requires="v">
                <p:oleObj name="Equation" r:id="rId12" imgW="876240" imgH="253800" progId="Equation.DSMT4">
                  <p:embed/>
                </p:oleObj>
              </mc:Choice>
              <mc:Fallback>
                <p:oleObj name="Equation" r:id="rId12" imgW="876240" imgH="253800" progId="Equation.DSMT4">
                  <p:embed/>
                  <p:pic>
                    <p:nvPicPr>
                      <p:cNvPr id="20" name="Object 9">
                        <a:extLst>
                          <a:ext uri="{C183D7F6-B498-43B3-948B-1728B52AA6E4}">
                            <adec:decorative xmlns:adec="http://schemas.microsoft.com/office/drawing/2017/decorative" val="1"/>
                          </a:ext>
                        </a:extLst>
                      </p:cNvPr>
                      <p:cNvPicPr/>
                      <p:nvPr/>
                    </p:nvPicPr>
                    <p:blipFill>
                      <a:blip r:embed="rId13"/>
                      <a:stretch>
                        <a:fillRect/>
                      </a:stretch>
                    </p:blipFill>
                    <p:spPr>
                      <a:xfrm>
                        <a:off x="6781800" y="2728913"/>
                        <a:ext cx="1928813" cy="56038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961CAA6-E416-4B5A-90A9-C12F0C6F07DB}"/>
              </a:ext>
            </a:extLst>
          </p:cNvPr>
          <p:cNvSpPr>
            <a:spLocks noGrp="1"/>
          </p:cNvSpPr>
          <p:nvPr>
            <p:ph idx="15"/>
          </p:nvPr>
        </p:nvSpPr>
        <p:spPr>
          <a:xfrm>
            <a:off x="457200" y="3200400"/>
            <a:ext cx="5105400" cy="857796"/>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generalized induction.</a:t>
            </a:r>
          </a:p>
          <a:p>
            <a:pPr marL="457200"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p>
        </p:txBody>
      </p:sp>
      <p:graphicFrame>
        <p:nvGraphicFramePr>
          <p:cNvPr id="30" name="Object 11">
            <a:extLst>
              <a:ext uri="{FF2B5EF4-FFF2-40B4-BE49-F238E27FC236}">
                <a16:creationId xmlns:a16="http://schemas.microsoft.com/office/drawing/2014/main" id="{A0F3CB14-68DD-4910-9EBE-29AE37E2C7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623167"/>
              </p:ext>
            </p:extLst>
          </p:nvPr>
        </p:nvGraphicFramePr>
        <p:xfrm>
          <a:off x="2044700" y="3567113"/>
          <a:ext cx="2317750" cy="560387"/>
        </p:xfrm>
        <a:graphic>
          <a:graphicData uri="http://schemas.openxmlformats.org/presentationml/2006/ole">
            <mc:AlternateContent xmlns:mc="http://schemas.openxmlformats.org/markup-compatibility/2006">
              <mc:Choice xmlns:v="urn:schemas-microsoft-com:vml" Requires="v">
                <p:oleObj name="Equation" r:id="rId14" imgW="1054080" imgH="253800" progId="Equation.DSMT4">
                  <p:embed/>
                </p:oleObj>
              </mc:Choice>
              <mc:Fallback>
                <p:oleObj name="Equation" r:id="rId14" imgW="1054080" imgH="253800" progId="Equation.DSMT4">
                  <p:embed/>
                  <p:pic>
                    <p:nvPicPr>
                      <p:cNvPr id="21" name="Object 11">
                        <a:extLst>
                          <a:ext uri="{C183D7F6-B498-43B3-948B-1728B52AA6E4}">
                            <adec:decorative xmlns:adec="http://schemas.microsoft.com/office/drawing/2017/decorative" val="1"/>
                          </a:ext>
                        </a:extLst>
                      </p:cNvPr>
                      <p:cNvPicPr/>
                      <p:nvPr/>
                    </p:nvPicPr>
                    <p:blipFill>
                      <a:blip r:embed="rId15"/>
                      <a:stretch>
                        <a:fillRect/>
                      </a:stretch>
                    </p:blipFill>
                    <p:spPr>
                      <a:xfrm>
                        <a:off x="2044700" y="3567113"/>
                        <a:ext cx="2317750" cy="5603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CE528EA-7420-4895-816F-6E1272B2A698}"/>
              </a:ext>
            </a:extLst>
          </p:cNvPr>
          <p:cNvSpPr>
            <a:spLocks noGrp="1"/>
          </p:cNvSpPr>
          <p:nvPr>
            <p:ph idx="16"/>
          </p:nvPr>
        </p:nvSpPr>
        <p:spPr>
          <a:xfrm>
            <a:off x="457200" y="4014216"/>
            <a:ext cx="3746788" cy="381000"/>
          </a:xfrm>
        </p:spPr>
        <p:txBody>
          <a:bodyPr/>
          <a:lstStyle/>
          <a:p>
            <a:pPr marL="13716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that</a:t>
            </a:r>
          </a:p>
        </p:txBody>
      </p:sp>
      <p:graphicFrame>
        <p:nvGraphicFramePr>
          <p:cNvPr id="31" name="Object 13">
            <a:extLst>
              <a:ext uri="{FF2B5EF4-FFF2-40B4-BE49-F238E27FC236}">
                <a16:creationId xmlns:a16="http://schemas.microsoft.com/office/drawing/2014/main" id="{9EA99D4A-E9B8-4C3B-8D32-143E6536BB9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6025821"/>
              </p:ext>
            </p:extLst>
          </p:nvPr>
        </p:nvGraphicFramePr>
        <p:xfrm>
          <a:off x="4129087" y="3962600"/>
          <a:ext cx="3186113" cy="558800"/>
        </p:xfrm>
        <a:graphic>
          <a:graphicData uri="http://schemas.openxmlformats.org/presentationml/2006/ole">
            <mc:AlternateContent xmlns:mc="http://schemas.openxmlformats.org/markup-compatibility/2006">
              <mc:Choice xmlns:v="urn:schemas-microsoft-com:vml" Requires="v">
                <p:oleObj name="Equation" r:id="rId16" imgW="1447560" imgH="253800" progId="Equation.DSMT4">
                  <p:embed/>
                </p:oleObj>
              </mc:Choice>
              <mc:Fallback>
                <p:oleObj name="Equation" r:id="rId16" imgW="1447560" imgH="253800" progId="Equation.DSMT4">
                  <p:embed/>
                  <p:pic>
                    <p:nvPicPr>
                      <p:cNvPr id="22" name="Object 13">
                        <a:extLst>
                          <a:ext uri="{C183D7F6-B498-43B3-948B-1728B52AA6E4}">
                            <adec:decorative xmlns:adec="http://schemas.microsoft.com/office/drawing/2017/decorative" val="1"/>
                          </a:ext>
                        </a:extLst>
                      </p:cNvPr>
                      <p:cNvPicPr/>
                      <p:nvPr/>
                    </p:nvPicPr>
                    <p:blipFill>
                      <a:blip r:embed="rId17"/>
                      <a:stretch>
                        <a:fillRect/>
                      </a:stretch>
                    </p:blipFill>
                    <p:spPr>
                      <a:xfrm>
                        <a:off x="4129087" y="3962600"/>
                        <a:ext cx="3186113" cy="5588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B45DA9E-E511-464C-A4D2-536A8898A938}"/>
              </a:ext>
            </a:extLst>
          </p:cNvPr>
          <p:cNvSpPr>
            <a:spLocks noGrp="1"/>
          </p:cNvSpPr>
          <p:nvPr>
            <p:ph idx="17"/>
          </p:nvPr>
        </p:nvSpPr>
        <p:spPr>
          <a:xfrm>
            <a:off x="457200" y="4416551"/>
            <a:ext cx="8229600" cy="1188435"/>
          </a:xfrm>
        </p:spPr>
        <p:txBody>
          <a:bodyPr/>
          <a:lstStyle/>
          <a:p>
            <a:pPr marL="457200" marR="0" lvl="1" indent="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whenever(</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m′</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less than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the lexicographic ordering of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a:t>
            </a:r>
            <a:r>
              <a:rPr kumimoji="0" lang="en-US" sz="2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731520" marR="0" lvl="2" indent="-274320" algn="l" defTabSz="457200" rtl="0" eaLnBrk="1" fontAlgn="auto" latinLnBrk="0" hangingPunct="1">
              <a:lnSpc>
                <a:spcPct val="100000"/>
              </a:lnSpc>
              <a:spcBef>
                <a:spcPts val="0"/>
              </a:spcBef>
              <a:spcAft>
                <a:spcPts val="0"/>
              </a:spcAft>
              <a:buClr>
                <a:srgbClr val="B6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by the inductive hypothesis we can conclude</a:t>
            </a:r>
          </a:p>
        </p:txBody>
      </p:sp>
      <p:graphicFrame>
        <p:nvGraphicFramePr>
          <p:cNvPr id="32" name="Object 15">
            <a:extLst>
              <a:ext uri="{FF2B5EF4-FFF2-40B4-BE49-F238E27FC236}">
                <a16:creationId xmlns:a16="http://schemas.microsoft.com/office/drawing/2014/main" id="{00BB6CE4-4009-4BD2-B9B2-326E522D6B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4836097"/>
              </p:ext>
            </p:extLst>
          </p:nvPr>
        </p:nvGraphicFramePr>
        <p:xfrm>
          <a:off x="1243584" y="5410200"/>
          <a:ext cx="6883400" cy="508000"/>
        </p:xfrm>
        <a:graphic>
          <a:graphicData uri="http://schemas.openxmlformats.org/presentationml/2006/ole">
            <mc:AlternateContent xmlns:mc="http://schemas.openxmlformats.org/markup-compatibility/2006">
              <mc:Choice xmlns:v="urn:schemas-microsoft-com:vml" Requires="v">
                <p:oleObj name="Equation" r:id="rId18" imgW="3441600" imgH="253800" progId="Equation.DSMT4">
                  <p:embed/>
                </p:oleObj>
              </mc:Choice>
              <mc:Fallback>
                <p:oleObj name="Equation" r:id="rId18" imgW="3441600" imgH="253800" progId="Equation.DSMT4">
                  <p:embed/>
                  <p:pic>
                    <p:nvPicPr>
                      <p:cNvPr id="23" name="Object 15">
                        <a:extLst>
                          <a:ext uri="{C183D7F6-B498-43B3-948B-1728B52AA6E4}">
                            <adec:decorative xmlns:adec="http://schemas.microsoft.com/office/drawing/2017/decorative" val="1"/>
                          </a:ext>
                        </a:extLst>
                      </p:cNvPr>
                      <p:cNvPicPr/>
                      <p:nvPr/>
                    </p:nvPicPr>
                    <p:blipFill>
                      <a:blip r:embed="rId19"/>
                      <a:stretch>
                        <a:fillRect/>
                      </a:stretch>
                    </p:blipFill>
                    <p:spPr>
                      <a:xfrm>
                        <a:off x="1243584" y="5410200"/>
                        <a:ext cx="6883400" cy="5080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40FD92EE-D3E7-4D41-BC42-06A8F376BEB5}"/>
              </a:ext>
            </a:extLst>
          </p:cNvPr>
          <p:cNvSpPr>
            <a:spLocks noGrp="1"/>
          </p:cNvSpPr>
          <p:nvPr>
            <p:ph idx="18"/>
          </p:nvPr>
        </p:nvSpPr>
        <p:spPr>
          <a:xfrm>
            <a:off x="457200" y="5870448"/>
            <a:ext cx="6883400" cy="381000"/>
          </a:xfrm>
        </p:spPr>
        <p:txBody>
          <a:bodyPr/>
          <a:lstStyle/>
          <a:p>
            <a:pPr marL="731520" marR="0" lvl="2" indent="-274320" algn="l" defTabSz="457200" rtl="0" eaLnBrk="1" fontAlgn="auto" latinLnBrk="0" hangingPunct="1">
              <a:lnSpc>
                <a:spcPct val="100000"/>
              </a:lnSpc>
              <a:spcBef>
                <a:spcPts val="1200"/>
              </a:spcBef>
              <a:spcAft>
                <a:spcPts val="600"/>
              </a:spcAft>
              <a:buClr>
                <a:srgbClr val="B6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n &gt; 0, by the inductive hypothesis we can conclude </a:t>
            </a:r>
          </a:p>
        </p:txBody>
      </p:sp>
      <p:graphicFrame>
        <p:nvGraphicFramePr>
          <p:cNvPr id="33" name="Object 17">
            <a:extLst>
              <a:ext uri="{FF2B5EF4-FFF2-40B4-BE49-F238E27FC236}">
                <a16:creationId xmlns:a16="http://schemas.microsoft.com/office/drawing/2014/main" id="{9AD3F84C-D08C-467C-9F7F-C86C7A0BA1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0144268"/>
              </p:ext>
            </p:extLst>
          </p:nvPr>
        </p:nvGraphicFramePr>
        <p:xfrm>
          <a:off x="1243584" y="6146800"/>
          <a:ext cx="6502400" cy="508000"/>
        </p:xfrm>
        <a:graphic>
          <a:graphicData uri="http://schemas.openxmlformats.org/presentationml/2006/ole">
            <mc:AlternateContent xmlns:mc="http://schemas.openxmlformats.org/markup-compatibility/2006">
              <mc:Choice xmlns:v="urn:schemas-microsoft-com:vml" Requires="v">
                <p:oleObj name="Equation" r:id="rId20" imgW="3251160" imgH="253800" progId="Equation.DSMT4">
                  <p:embed/>
                </p:oleObj>
              </mc:Choice>
              <mc:Fallback>
                <p:oleObj name="Equation" r:id="rId20" imgW="3251160" imgH="253800" progId="Equation.DSMT4">
                  <p:embed/>
                  <p:pic>
                    <p:nvPicPr>
                      <p:cNvPr id="24" name="Object 17">
                        <a:extLst>
                          <a:ext uri="{C183D7F6-B498-43B3-948B-1728B52AA6E4}">
                            <adec:decorative xmlns:adec="http://schemas.microsoft.com/office/drawing/2017/decorative" val="1"/>
                          </a:ext>
                        </a:extLst>
                      </p:cNvPr>
                      <p:cNvPicPr/>
                      <p:nvPr/>
                    </p:nvPicPr>
                    <p:blipFill>
                      <a:blip r:embed="rId21"/>
                      <a:stretch>
                        <a:fillRect/>
                      </a:stretch>
                    </p:blipFill>
                    <p:spPr>
                      <a:xfrm>
                        <a:off x="1243584" y="6146800"/>
                        <a:ext cx="6502400" cy="50800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A33A7C62-F794-4EC3-A7F7-11F343CFD24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821435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ctr"/>
          <a:lstStyle/>
          <a:p>
            <a:r>
              <a:rPr lang="en-US" sz="6000" b="1" dirty="0"/>
              <a:t>Recursive Algorithms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5.4</a:t>
            </a:r>
          </a:p>
        </p:txBody>
      </p:sp>
      <p:sp>
        <p:nvSpPr>
          <p:cNvPr id="4" name="Slide Number Placeholder 5">
            <a:extLst>
              <a:ext uri="{FF2B5EF4-FFF2-40B4-BE49-F238E27FC236}">
                <a16:creationId xmlns:a16="http://schemas.microsoft.com/office/drawing/2014/main" id="{C6442D12-57DD-48E7-A529-CEC99C49F7B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399835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Mathematical Induction</a:t>
            </a:r>
          </a:p>
        </p:txBody>
      </p:sp>
      <p:sp>
        <p:nvSpPr>
          <p:cNvPr id="3" name="Content Placeholder 2"/>
          <p:cNvSpPr>
            <a:spLocks noGrp="1"/>
          </p:cNvSpPr>
          <p:nvPr>
            <p:ph idx="1"/>
          </p:nvPr>
        </p:nvSpPr>
        <p:spPr>
          <a:xfrm>
            <a:off x="457200" y="1295400"/>
            <a:ext cx="8321040" cy="5257800"/>
          </a:xfrm>
        </p:spPr>
        <p:txBody>
          <a:bodyPr/>
          <a:lstStyle/>
          <a:p>
            <a:r>
              <a:rPr lang="en-US" sz="1800" i="1" dirty="0">
                <a:latin typeface="Calibri (Body)"/>
              </a:rPr>
              <a:t>Principle of Mathematical Induction</a:t>
            </a:r>
            <a:r>
              <a:rPr lang="en-US" sz="1800" dirty="0">
                <a:latin typeface="Calibri (Body)"/>
              </a:rPr>
              <a:t>: To prove that </a:t>
            </a:r>
            <a:r>
              <a:rPr lang="en-US" sz="1800" i="1" dirty="0">
                <a:latin typeface="Calibri (Body)"/>
              </a:rPr>
              <a:t>P</a:t>
            </a:r>
            <a:r>
              <a:rPr lang="en-US" sz="1800" dirty="0">
                <a:latin typeface="Calibri (Body)"/>
              </a:rPr>
              <a:t>(</a:t>
            </a:r>
            <a:r>
              <a:rPr lang="en-US" sz="1800" i="1" dirty="0">
                <a:latin typeface="Calibri (Body)"/>
              </a:rPr>
              <a:t>n</a:t>
            </a:r>
            <a:r>
              <a:rPr lang="en-US" sz="1800" dirty="0">
                <a:latin typeface="Calibri (Body)"/>
              </a:rPr>
              <a:t>) is true for all positive integers </a:t>
            </a:r>
            <a:r>
              <a:rPr lang="en-US" sz="1800" i="1" dirty="0">
                <a:latin typeface="Calibri (Body)"/>
              </a:rPr>
              <a:t>n</a:t>
            </a:r>
            <a:r>
              <a:rPr lang="en-US" sz="1800" dirty="0">
                <a:latin typeface="Calibri (Body)"/>
              </a:rPr>
              <a:t>, we complete these steps:</a:t>
            </a:r>
          </a:p>
          <a:p>
            <a:pPr marL="347472" lvl="1"/>
            <a:r>
              <a:rPr lang="en-US" sz="1800" i="1" dirty="0">
                <a:latin typeface="Calibri (Body)"/>
              </a:rPr>
              <a:t>Basis Step</a:t>
            </a:r>
            <a:r>
              <a:rPr lang="en-US" sz="1800" dirty="0">
                <a:latin typeface="Calibri (Body)"/>
              </a:rPr>
              <a:t>: Show that </a:t>
            </a:r>
            <a:r>
              <a:rPr lang="en-US" sz="1800" i="1" dirty="0">
                <a:latin typeface="Calibri (Body)"/>
              </a:rPr>
              <a:t>P</a:t>
            </a:r>
            <a:r>
              <a:rPr lang="en-US" sz="1800" dirty="0">
                <a:latin typeface="Calibri (Body)"/>
              </a:rPr>
              <a:t>(</a:t>
            </a:r>
            <a:r>
              <a:rPr lang="en-US" sz="1800" dirty="0">
                <a:latin typeface="Calibri (Body)"/>
                <a:ea typeface="Cambria Math" pitchFamily="18" charset="0"/>
              </a:rPr>
              <a:t>1</a:t>
            </a:r>
            <a:r>
              <a:rPr lang="en-US" sz="1800" dirty="0">
                <a:latin typeface="Calibri (Body)"/>
              </a:rPr>
              <a:t>) is true.</a:t>
            </a:r>
          </a:p>
          <a:p>
            <a:pPr marL="347472" lvl="1"/>
            <a:r>
              <a:rPr lang="en-US" sz="1800" i="1" dirty="0">
                <a:latin typeface="Calibri (Body)"/>
              </a:rPr>
              <a:t>Inductive Step</a:t>
            </a:r>
            <a:r>
              <a:rPr lang="en-US" sz="1800" dirty="0">
                <a:latin typeface="Calibri (Body)"/>
              </a:rPr>
              <a:t>: Show that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a:t>
            </a:r>
            <a:r>
              <a:rPr lang="en-US" sz="1800" i="1" dirty="0">
                <a:latin typeface="Calibri (Body)"/>
              </a:rPr>
              <a:t> </a:t>
            </a:r>
            <a:r>
              <a:rPr lang="en-US" sz="1800" i="1" dirty="0">
                <a:latin typeface="Calibri (Body)"/>
                <a:ea typeface="Cambria Math"/>
                <a:sym typeface="Wingdings" pitchFamily="2" charset="2"/>
              </a:rPr>
              <a:t>→</a:t>
            </a:r>
            <a:r>
              <a:rPr lang="en-US" sz="1800" i="1" dirty="0">
                <a:latin typeface="Calibri (Body)"/>
                <a:sym typeface="Wingdings" pitchFamily="2" charset="2"/>
              </a:rPr>
              <a:t> P</a:t>
            </a:r>
            <a:r>
              <a:rPr lang="en-US" sz="1800" dirty="0">
                <a:latin typeface="Calibri (Body)"/>
                <a:sym typeface="Wingdings" pitchFamily="2" charset="2"/>
              </a:rPr>
              <a:t>(</a:t>
            </a:r>
            <a:r>
              <a:rPr lang="en-US" sz="1800" i="1" dirty="0">
                <a:latin typeface="Calibri (Body)"/>
                <a:sym typeface="Wingdings" pitchFamily="2" charset="2"/>
              </a:rPr>
              <a:t>k </a:t>
            </a:r>
            <a:r>
              <a:rPr lang="en-US" sz="1800" dirty="0">
                <a:latin typeface="Calibri (Body)"/>
                <a:sym typeface="Wingdings" pitchFamily="2" charset="2"/>
              </a:rPr>
              <a:t>+</a:t>
            </a:r>
            <a:r>
              <a:rPr lang="en-US" sz="1800" i="1" dirty="0">
                <a:latin typeface="Calibri (Body)"/>
                <a:sym typeface="Wingdings" pitchFamily="2" charset="2"/>
              </a:rPr>
              <a:t> </a:t>
            </a:r>
            <a:r>
              <a:rPr lang="en-US" sz="1800" dirty="0">
                <a:latin typeface="Calibri (Body)"/>
                <a:ea typeface="Cambria Math" pitchFamily="18" charset="0"/>
                <a:sym typeface="Wingdings" pitchFamily="2" charset="2"/>
              </a:rPr>
              <a:t>1</a:t>
            </a:r>
            <a:r>
              <a:rPr lang="en-US" sz="1800" dirty="0">
                <a:latin typeface="Calibri (Body)"/>
                <a:sym typeface="Wingdings" pitchFamily="2" charset="2"/>
              </a:rPr>
              <a:t>) </a:t>
            </a:r>
            <a:r>
              <a:rPr lang="en-US" sz="1800" i="1" dirty="0">
                <a:latin typeface="Calibri (Body)"/>
                <a:sym typeface="Wingdings" pitchFamily="2" charset="2"/>
              </a:rPr>
              <a:t> </a:t>
            </a:r>
            <a:r>
              <a:rPr lang="en-US" sz="1800" dirty="0">
                <a:latin typeface="Calibri (Body)"/>
                <a:sym typeface="Wingdings" pitchFamily="2" charset="2"/>
              </a:rPr>
              <a:t>is true for all positive integers </a:t>
            </a:r>
            <a:r>
              <a:rPr lang="en-US" sz="1800" i="1" dirty="0">
                <a:latin typeface="Calibri (Body)"/>
                <a:sym typeface="Wingdings" pitchFamily="2" charset="2"/>
              </a:rPr>
              <a:t>k</a:t>
            </a:r>
            <a:r>
              <a:rPr lang="en-US" sz="1800" dirty="0">
                <a:latin typeface="Calibri (Body)"/>
                <a:sym typeface="Wingdings" pitchFamily="2" charset="2"/>
              </a:rPr>
              <a:t>.</a:t>
            </a:r>
          </a:p>
          <a:p>
            <a:r>
              <a:rPr lang="en-US" sz="1800" dirty="0">
                <a:latin typeface="Calibri (Body)"/>
              </a:rPr>
              <a:t>To complete the inductive step, assuming the </a:t>
            </a:r>
            <a:r>
              <a:rPr lang="en-US" sz="1800" i="1" dirty="0">
                <a:latin typeface="Calibri (Body)"/>
              </a:rPr>
              <a:t>inductive hypothesis </a:t>
            </a:r>
            <a:r>
              <a:rPr lang="en-US" sz="1800" dirty="0">
                <a:latin typeface="Calibri (Body)"/>
              </a:rPr>
              <a:t>that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a:t>
            </a:r>
            <a:r>
              <a:rPr lang="en-US" sz="1800" i="1" dirty="0">
                <a:latin typeface="Calibri (Body)"/>
              </a:rPr>
              <a:t> </a:t>
            </a:r>
            <a:r>
              <a:rPr lang="en-US" sz="1800" dirty="0">
                <a:latin typeface="Calibri (Body)"/>
              </a:rPr>
              <a:t>holds for an arbitrary integer </a:t>
            </a:r>
            <a:r>
              <a:rPr lang="en-US" sz="1800" i="1" dirty="0">
                <a:latin typeface="Calibri (Body)"/>
              </a:rPr>
              <a:t>k</a:t>
            </a:r>
            <a:r>
              <a:rPr lang="en-US" sz="1800" dirty="0">
                <a:latin typeface="Calibri (Body)"/>
              </a:rPr>
              <a:t>, show that  must </a:t>
            </a:r>
            <a:r>
              <a:rPr lang="en-US" sz="1800" i="1" dirty="0">
                <a:latin typeface="Calibri (Body)"/>
                <a:sym typeface="Wingdings" pitchFamily="2" charset="2"/>
              </a:rPr>
              <a:t>P</a:t>
            </a:r>
            <a:r>
              <a:rPr lang="en-US" sz="1800" dirty="0">
                <a:latin typeface="Calibri (Body)"/>
                <a:sym typeface="Wingdings" pitchFamily="2" charset="2"/>
              </a:rPr>
              <a:t>(</a:t>
            </a:r>
            <a:r>
              <a:rPr lang="en-US" sz="1800" i="1" dirty="0">
                <a:latin typeface="Calibri (Body)"/>
                <a:sym typeface="Wingdings" pitchFamily="2" charset="2"/>
              </a:rPr>
              <a:t>k </a:t>
            </a:r>
            <a:r>
              <a:rPr lang="en-US" sz="1800" dirty="0">
                <a:latin typeface="Calibri (Body)"/>
                <a:sym typeface="Wingdings" pitchFamily="2" charset="2"/>
              </a:rPr>
              <a:t>+</a:t>
            </a:r>
            <a:r>
              <a:rPr lang="en-US" sz="1800" i="1" dirty="0">
                <a:latin typeface="Calibri (Body)"/>
                <a:sym typeface="Wingdings" pitchFamily="2" charset="2"/>
              </a:rPr>
              <a:t> </a:t>
            </a:r>
            <a:r>
              <a:rPr lang="en-US" sz="1800" dirty="0">
                <a:latin typeface="Calibri (Body)"/>
                <a:ea typeface="Cambria Math" pitchFamily="18" charset="0"/>
                <a:sym typeface="Wingdings" pitchFamily="2" charset="2"/>
              </a:rPr>
              <a:t>1</a:t>
            </a:r>
            <a:r>
              <a:rPr lang="en-US" sz="1800" dirty="0">
                <a:latin typeface="Calibri (Body)"/>
                <a:sym typeface="Wingdings" pitchFamily="2" charset="2"/>
              </a:rPr>
              <a:t>)</a:t>
            </a:r>
            <a:r>
              <a:rPr lang="en-US" sz="1800" dirty="0">
                <a:latin typeface="Calibri (Body)"/>
              </a:rPr>
              <a:t> be true.</a:t>
            </a:r>
          </a:p>
          <a:p>
            <a:r>
              <a:rPr lang="en-US" sz="1800" b="1" dirty="0">
                <a:latin typeface="Calibri (Body)"/>
              </a:rPr>
              <a:t>Climbing an Infinite Ladder Example</a:t>
            </a:r>
            <a:r>
              <a:rPr lang="en-US" sz="1800" dirty="0">
                <a:latin typeface="Calibri (Body)"/>
              </a:rPr>
              <a:t>:</a:t>
            </a:r>
          </a:p>
          <a:p>
            <a:pPr marL="347472" lvl="1"/>
            <a:r>
              <a:rPr lang="en-US" sz="1800" dirty="0">
                <a:latin typeface="Calibri (Body)"/>
              </a:rPr>
              <a:t>BASIS STEP: By (</a:t>
            </a:r>
            <a:r>
              <a:rPr lang="en-US" sz="1800" dirty="0">
                <a:latin typeface="Calibri (Body)"/>
                <a:ea typeface="Cambria Math" pitchFamily="18" charset="0"/>
              </a:rPr>
              <a:t>1</a:t>
            </a:r>
            <a:r>
              <a:rPr lang="en-US" sz="1800" dirty="0">
                <a:latin typeface="Calibri (Body)"/>
              </a:rPr>
              <a:t>), we can reach rung </a:t>
            </a:r>
            <a:r>
              <a:rPr lang="en-US" sz="1800" dirty="0">
                <a:latin typeface="Calibri (Body)"/>
                <a:ea typeface="Cambria Math" pitchFamily="18" charset="0"/>
              </a:rPr>
              <a:t>1</a:t>
            </a:r>
            <a:r>
              <a:rPr lang="en-US" sz="1800" dirty="0">
                <a:latin typeface="Calibri (Body)"/>
              </a:rPr>
              <a:t>.</a:t>
            </a:r>
          </a:p>
          <a:p>
            <a:pPr marL="347472" lvl="1"/>
            <a:r>
              <a:rPr lang="en-US" sz="1800" dirty="0">
                <a:latin typeface="Calibri (Body)"/>
              </a:rPr>
              <a:t>INDUCTIVE STEP: Assume the inductive hypothesis that we can reach rung </a:t>
            </a:r>
            <a:r>
              <a:rPr lang="en-US" sz="1800" i="1" dirty="0">
                <a:latin typeface="Calibri (Body)"/>
              </a:rPr>
              <a:t>k</a:t>
            </a:r>
            <a:r>
              <a:rPr lang="en-US" sz="1800" dirty="0">
                <a:latin typeface="Calibri (Body)"/>
              </a:rPr>
              <a:t>. Then by (</a:t>
            </a:r>
            <a:r>
              <a:rPr lang="en-US" sz="1800" dirty="0">
                <a:latin typeface="Calibri (Body)"/>
                <a:ea typeface="Cambria Math" pitchFamily="18" charset="0"/>
              </a:rPr>
              <a:t>2</a:t>
            </a:r>
            <a:r>
              <a:rPr lang="en-US" sz="1800" dirty="0">
                <a:latin typeface="Calibri (Body)"/>
              </a:rPr>
              <a:t>), we can reach rung </a:t>
            </a:r>
            <a:r>
              <a:rPr lang="en-US" sz="1800" i="1" dirty="0">
                <a:latin typeface="Calibri (Body)"/>
              </a:rPr>
              <a:t>k </a:t>
            </a:r>
            <a:r>
              <a:rPr lang="en-US" sz="1800" dirty="0">
                <a:latin typeface="Calibri (Body)"/>
              </a:rPr>
              <a:t>+ </a:t>
            </a:r>
            <a:r>
              <a:rPr lang="en-US" sz="1800" dirty="0">
                <a:latin typeface="Calibri (Body)"/>
                <a:ea typeface="Cambria Math" pitchFamily="18" charset="0"/>
              </a:rPr>
              <a:t>1</a:t>
            </a:r>
            <a:r>
              <a:rPr lang="en-US" sz="1800" dirty="0">
                <a:latin typeface="Calibri (Body)"/>
              </a:rPr>
              <a:t>.</a:t>
            </a:r>
          </a:p>
          <a:p>
            <a:pPr marL="0" lvl="1" indent="0">
              <a:buNone/>
            </a:pPr>
            <a:r>
              <a:rPr lang="en-US" sz="1800" dirty="0">
                <a:latin typeface="Calibri (Body)"/>
              </a:rPr>
              <a:t>Hence,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a:t>
            </a:r>
            <a:r>
              <a:rPr lang="en-US" sz="1800" i="1" dirty="0">
                <a:latin typeface="Calibri (Body)"/>
              </a:rPr>
              <a:t> </a:t>
            </a:r>
            <a:r>
              <a:rPr lang="en-US" sz="1800" i="1" dirty="0">
                <a:latin typeface="Calibri (Body)"/>
                <a:ea typeface="Cambria Math"/>
                <a:sym typeface="Wingdings" pitchFamily="2" charset="2"/>
              </a:rPr>
              <a:t>→</a:t>
            </a:r>
            <a:r>
              <a:rPr lang="en-US" sz="1800" i="1" dirty="0">
                <a:latin typeface="Calibri (Body)"/>
                <a:sym typeface="Wingdings" pitchFamily="2" charset="2"/>
              </a:rPr>
              <a:t> P</a:t>
            </a:r>
            <a:r>
              <a:rPr lang="en-US" sz="1800" dirty="0">
                <a:latin typeface="Calibri (Body)"/>
                <a:sym typeface="Wingdings" pitchFamily="2" charset="2"/>
              </a:rPr>
              <a:t>(</a:t>
            </a:r>
            <a:r>
              <a:rPr lang="en-US" sz="1800" i="1" dirty="0">
                <a:latin typeface="Calibri (Body)"/>
                <a:sym typeface="Wingdings" pitchFamily="2" charset="2"/>
              </a:rPr>
              <a:t>k </a:t>
            </a:r>
            <a:r>
              <a:rPr lang="en-US" sz="1800" dirty="0">
                <a:latin typeface="Calibri (Body)"/>
                <a:sym typeface="Wingdings" pitchFamily="2" charset="2"/>
              </a:rPr>
              <a:t>+</a:t>
            </a:r>
            <a:r>
              <a:rPr lang="en-US" sz="1800" i="1" dirty="0">
                <a:latin typeface="Calibri (Body)"/>
                <a:sym typeface="Wingdings" pitchFamily="2" charset="2"/>
              </a:rPr>
              <a:t> </a:t>
            </a:r>
            <a:r>
              <a:rPr lang="en-US" sz="1800" dirty="0">
                <a:latin typeface="Calibri (Body)"/>
                <a:ea typeface="Cambria Math" pitchFamily="18" charset="0"/>
                <a:sym typeface="Wingdings" pitchFamily="2" charset="2"/>
              </a:rPr>
              <a:t>1</a:t>
            </a:r>
            <a:r>
              <a:rPr lang="en-US" sz="1800" dirty="0">
                <a:latin typeface="Calibri (Body)"/>
                <a:sym typeface="Wingdings" pitchFamily="2" charset="2"/>
              </a:rPr>
              <a:t>) is true for all positive integers </a:t>
            </a:r>
            <a:r>
              <a:rPr lang="en-US" sz="1800" i="1" dirty="0">
                <a:latin typeface="Calibri (Body)"/>
                <a:sym typeface="Wingdings" pitchFamily="2" charset="2"/>
              </a:rPr>
              <a:t>k. </a:t>
            </a:r>
            <a:r>
              <a:rPr lang="en-US" sz="1800" dirty="0">
                <a:latin typeface="Calibri (Body)"/>
                <a:sym typeface="Wingdings" pitchFamily="2" charset="2"/>
              </a:rPr>
              <a:t>We can reach every rung on the ladder.</a:t>
            </a:r>
            <a:endParaRPr lang="en-US" sz="1800" i="1" dirty="0">
              <a:latin typeface="Calibri (Body)"/>
            </a:endParaRPr>
          </a:p>
        </p:txBody>
      </p:sp>
      <p:sp>
        <p:nvSpPr>
          <p:cNvPr id="4" name="Slide Number Placeholder 5">
            <a:extLst>
              <a:ext uri="{FF2B5EF4-FFF2-40B4-BE49-F238E27FC236}">
                <a16:creationId xmlns:a16="http://schemas.microsoft.com/office/drawing/2014/main" id="{98D08DC5-B550-445E-8C5B-AC1E44D7CC0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4</a:t>
            </a:r>
            <a:endParaRPr lang="en-US" dirty="0"/>
          </a:p>
        </p:txBody>
      </p:sp>
      <p:sp>
        <p:nvSpPr>
          <p:cNvPr id="3" name="Content Placeholder 2"/>
          <p:cNvSpPr>
            <a:spLocks noGrp="1"/>
          </p:cNvSpPr>
          <p:nvPr>
            <p:ph idx="1"/>
          </p:nvPr>
        </p:nvSpPr>
        <p:spPr/>
        <p:txBody>
          <a:bodyPr/>
          <a:lstStyle/>
          <a:p>
            <a:pPr>
              <a:spcAft>
                <a:spcPts val="1200"/>
              </a:spcAft>
            </a:pPr>
            <a:r>
              <a:rPr lang="en-US" dirty="0">
                <a:latin typeface="Calibri (Body)"/>
              </a:rPr>
              <a:t>Recursive Algorithms.</a:t>
            </a:r>
          </a:p>
          <a:p>
            <a:pPr>
              <a:spcAft>
                <a:spcPts val="1200"/>
              </a:spcAft>
            </a:pPr>
            <a:r>
              <a:rPr lang="en-US" dirty="0">
                <a:latin typeface="Calibri (Body)"/>
              </a:rPr>
              <a:t>Proving Recursive Algorithms Correct.</a:t>
            </a:r>
          </a:p>
          <a:p>
            <a:pPr>
              <a:spcAft>
                <a:spcPts val="1200"/>
              </a:spcAft>
            </a:pPr>
            <a:r>
              <a:rPr lang="en-US" dirty="0">
                <a:latin typeface="Calibri (Body)"/>
              </a:rPr>
              <a:t>Recursion and Iteration (</a:t>
            </a:r>
            <a:r>
              <a:rPr lang="en-US" i="1" dirty="0">
                <a:latin typeface="Calibri (Body)"/>
              </a:rPr>
              <a:t>not yet included in overheads</a:t>
            </a:r>
            <a:r>
              <a:rPr lang="en-US" dirty="0">
                <a:latin typeface="Calibri (Body)"/>
              </a:rPr>
              <a:t>).</a:t>
            </a:r>
          </a:p>
          <a:p>
            <a:pPr>
              <a:spcAft>
                <a:spcPts val="1200"/>
              </a:spcAft>
            </a:pPr>
            <a:r>
              <a:rPr lang="en-US" dirty="0">
                <a:latin typeface="Calibri (Body)"/>
              </a:rPr>
              <a:t>Merge Sort.</a:t>
            </a:r>
          </a:p>
        </p:txBody>
      </p:sp>
      <p:sp>
        <p:nvSpPr>
          <p:cNvPr id="4" name="Slide Number Placeholder 5">
            <a:extLst>
              <a:ext uri="{FF2B5EF4-FFF2-40B4-BE49-F238E27FC236}">
                <a16:creationId xmlns:a16="http://schemas.microsoft.com/office/drawing/2014/main" id="{FF8D8056-A1DB-4FE3-8F4D-CA2CF6BC7D7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2276843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a:xfrm>
            <a:off x="457200" y="1295400"/>
            <a:ext cx="8321040" cy="5257800"/>
          </a:xfrm>
        </p:spPr>
        <p:txBody>
          <a:bodyPr/>
          <a:lstStyle/>
          <a:p>
            <a:pPr>
              <a:spcAft>
                <a:spcPts val="1200"/>
              </a:spcAft>
            </a:pPr>
            <a:r>
              <a:rPr lang="en-US" b="1" dirty="0">
                <a:latin typeface="Calibri (Body)"/>
              </a:rPr>
              <a:t>Definition</a:t>
            </a:r>
            <a:r>
              <a:rPr lang="en-US" dirty="0">
                <a:latin typeface="Calibri (Body)"/>
              </a:rPr>
              <a:t>: An algorithm is called </a:t>
            </a:r>
            <a:r>
              <a:rPr lang="en-US" i="1" dirty="0">
                <a:latin typeface="Calibri (Body)"/>
              </a:rPr>
              <a:t>recursive</a:t>
            </a:r>
            <a:r>
              <a:rPr lang="en-US" dirty="0">
                <a:latin typeface="Calibri (Body)"/>
              </a:rPr>
              <a:t> if it solves a problem by reducing it to an instance of the same problem with smaller input.</a:t>
            </a:r>
          </a:p>
          <a:p>
            <a:pPr>
              <a:spcAft>
                <a:spcPts val="1200"/>
              </a:spcAft>
            </a:pPr>
            <a:r>
              <a:rPr lang="en-US" dirty="0">
                <a:latin typeface="Calibri (Body)"/>
              </a:rPr>
              <a:t>For the algorithm to terminate, the instance of the problem must eventually be reduced to some initial case for which the solution is known.</a:t>
            </a:r>
          </a:p>
        </p:txBody>
      </p:sp>
      <p:sp>
        <p:nvSpPr>
          <p:cNvPr id="4" name="Slide Number Placeholder 5">
            <a:extLst>
              <a:ext uri="{FF2B5EF4-FFF2-40B4-BE49-F238E27FC236}">
                <a16:creationId xmlns:a16="http://schemas.microsoft.com/office/drawing/2014/main" id="{8BC9B7B2-A007-4CEB-B6C1-D0365709336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3787978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B04F-9033-4513-A745-462CE598FA71}"/>
              </a:ext>
            </a:extLst>
          </p:cNvPr>
          <p:cNvSpPr>
            <a:spLocks noGrp="1"/>
          </p:cNvSpPr>
          <p:nvPr>
            <p:ph type="title"/>
          </p:nvPr>
        </p:nvSpPr>
        <p:spPr/>
        <p:txBody>
          <a:bodyPr/>
          <a:lstStyle/>
          <a:p>
            <a:r>
              <a:rPr lang="en-US" dirty="0"/>
              <a:t>Recursive Factorial Algorithm</a:t>
            </a:r>
          </a:p>
        </p:txBody>
      </p:sp>
      <p:sp>
        <p:nvSpPr>
          <p:cNvPr id="3" name="Content Placeholder 2">
            <a:extLst>
              <a:ext uri="{FF2B5EF4-FFF2-40B4-BE49-F238E27FC236}">
                <a16:creationId xmlns:a16="http://schemas.microsoft.com/office/drawing/2014/main" id="{9BB87333-2FFE-47AE-A7F4-0EEC953D3EA5}"/>
              </a:ext>
            </a:extLst>
          </p:cNvPr>
          <p:cNvSpPr>
            <a:spLocks noGrp="1"/>
          </p:cNvSpPr>
          <p:nvPr>
            <p:ph idx="1"/>
          </p:nvPr>
        </p:nvSpPr>
        <p:spPr>
          <a:xfrm>
            <a:off x="457200" y="1295400"/>
            <a:ext cx="8382000" cy="2514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recursive algorithm for computing</a:t>
            </a:r>
          </a:p>
        </p:txBody>
      </p:sp>
      <p:graphicFrame>
        <p:nvGraphicFramePr>
          <p:cNvPr id="16" name="Object 15">
            <a:extLst>
              <a:ext uri="{FF2B5EF4-FFF2-40B4-BE49-F238E27FC236}">
                <a16:creationId xmlns:a16="http://schemas.microsoft.com/office/drawing/2014/main" id="{9014A29D-19F6-4D53-93D0-AC1AAF3D6E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0617371"/>
              </p:ext>
            </p:extLst>
          </p:nvPr>
        </p:nvGraphicFramePr>
        <p:xfrm>
          <a:off x="2368296" y="1828800"/>
          <a:ext cx="569913" cy="503238"/>
        </p:xfrm>
        <a:graphic>
          <a:graphicData uri="http://schemas.openxmlformats.org/presentationml/2006/ole">
            <mc:AlternateContent xmlns:mc="http://schemas.openxmlformats.org/markup-compatibility/2006">
              <mc:Choice xmlns:v="urn:schemas-microsoft-com:vml" Requires="v">
                <p:oleObj name="Equation" r:id="rId2" imgW="215640" imgH="190440" progId="Equation.DSMT4">
                  <p:embed/>
                </p:oleObj>
              </mc:Choice>
              <mc:Fallback>
                <p:oleObj name="Equation" r:id="rId2" imgW="215640" imgH="190440" progId="Equation.DSMT4">
                  <p:embed/>
                  <p:pic>
                    <p:nvPicPr>
                      <p:cNvPr id="0" name=""/>
                      <p:cNvPicPr/>
                      <p:nvPr/>
                    </p:nvPicPr>
                    <p:blipFill>
                      <a:blip r:embed="rId3"/>
                      <a:stretch>
                        <a:fillRect/>
                      </a:stretch>
                    </p:blipFill>
                    <p:spPr>
                      <a:xfrm>
                        <a:off x="2368296" y="1828800"/>
                        <a:ext cx="569913" cy="5032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B31970A-962B-4775-9840-1D0B6D1D56BC}"/>
              </a:ext>
            </a:extLst>
          </p:cNvPr>
          <p:cNvSpPr>
            <a:spLocks noGrp="1"/>
          </p:cNvSpPr>
          <p:nvPr>
            <p:ph idx="10"/>
          </p:nvPr>
        </p:nvSpPr>
        <p:spPr>
          <a:xfrm>
            <a:off x="2819400" y="1778713"/>
            <a:ext cx="5867400" cy="603412"/>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nonnegative integer.</a:t>
            </a:r>
            <a:endParaRPr lang="en-US" dirty="0"/>
          </a:p>
        </p:txBody>
      </p:sp>
      <p:sp>
        <p:nvSpPr>
          <p:cNvPr id="5" name="Content Placeholder 4">
            <a:extLst>
              <a:ext uri="{FF2B5EF4-FFF2-40B4-BE49-F238E27FC236}">
                <a16:creationId xmlns:a16="http://schemas.microsoft.com/office/drawing/2014/main" id="{8C78C94D-0118-4ED3-A06C-0976115E1F60}"/>
              </a:ext>
            </a:extLst>
          </p:cNvPr>
          <p:cNvSpPr>
            <a:spLocks noGrp="1"/>
          </p:cNvSpPr>
          <p:nvPr>
            <p:ph idx="11"/>
          </p:nvPr>
        </p:nvSpPr>
        <p:spPr>
          <a:xfrm>
            <a:off x="457200" y="2488804"/>
            <a:ext cx="7924800" cy="109259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the recursive definition of the factorial function.</a:t>
            </a:r>
          </a:p>
        </p:txBody>
      </p:sp>
      <p:sp>
        <p:nvSpPr>
          <p:cNvPr id="7" name="Content Placeholder 6">
            <a:extLst>
              <a:ext uri="{FF2B5EF4-FFF2-40B4-BE49-F238E27FC236}">
                <a16:creationId xmlns:a16="http://schemas.microsoft.com/office/drawing/2014/main" id="{B76DAFAC-6688-49EE-AB5D-21B125638627}"/>
              </a:ext>
            </a:extLst>
          </p:cNvPr>
          <p:cNvSpPr>
            <a:spLocks noGrp="1"/>
          </p:cNvSpPr>
          <p:nvPr>
            <p:ph idx="13"/>
          </p:nvPr>
        </p:nvSpPr>
        <p:spPr>
          <a:xfrm>
            <a:off x="914400" y="3813048"/>
            <a:ext cx="7315200" cy="2441448"/>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factorial</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nonnegative integer)</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return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7" name="Object 16">
            <a:extLst>
              <a:ext uri="{FF2B5EF4-FFF2-40B4-BE49-F238E27FC236}">
                <a16:creationId xmlns:a16="http://schemas.microsoft.com/office/drawing/2014/main" id="{119534F1-ADEA-4AD1-B626-00B7050320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57818450"/>
              </p:ext>
            </p:extLst>
          </p:nvPr>
        </p:nvGraphicFramePr>
        <p:xfrm>
          <a:off x="2487168" y="4727448"/>
          <a:ext cx="2209800" cy="470170"/>
        </p:xfrm>
        <a:graphic>
          <a:graphicData uri="http://schemas.openxmlformats.org/presentationml/2006/ole">
            <mc:AlternateContent xmlns:mc="http://schemas.openxmlformats.org/markup-compatibility/2006">
              <mc:Choice xmlns:v="urn:schemas-microsoft-com:vml" Requires="v">
                <p:oleObj name="Equation" r:id="rId4" imgW="1193760" imgH="253800" progId="Equation.DSMT4">
                  <p:embed/>
                </p:oleObj>
              </mc:Choice>
              <mc:Fallback>
                <p:oleObj name="Equation" r:id="rId4" imgW="1193760" imgH="253800" progId="Equation.DSMT4">
                  <p:embed/>
                  <p:pic>
                    <p:nvPicPr>
                      <p:cNvPr id="0" name=""/>
                      <p:cNvPicPr/>
                      <p:nvPr/>
                    </p:nvPicPr>
                    <p:blipFill>
                      <a:blip r:embed="rId5"/>
                      <a:stretch>
                        <a:fillRect/>
                      </a:stretch>
                    </p:blipFill>
                    <p:spPr>
                      <a:xfrm>
                        <a:off x="2487168" y="4727448"/>
                        <a:ext cx="2209800" cy="47017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BE90742-0303-494B-9C07-8FBFD96B49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09903289"/>
              </p:ext>
            </p:extLst>
          </p:nvPr>
        </p:nvGraphicFramePr>
        <p:xfrm>
          <a:off x="932688" y="5120640"/>
          <a:ext cx="1780344" cy="523631"/>
        </p:xfrm>
        <a:graphic>
          <a:graphicData uri="http://schemas.openxmlformats.org/presentationml/2006/ole">
            <mc:AlternateContent xmlns:mc="http://schemas.openxmlformats.org/markup-compatibility/2006">
              <mc:Choice xmlns:v="urn:schemas-microsoft-com:vml" Requires="v">
                <p:oleObj name="Equation" r:id="rId6" imgW="863280" imgH="253800" progId="Equation.DSMT4">
                  <p:embed/>
                </p:oleObj>
              </mc:Choice>
              <mc:Fallback>
                <p:oleObj name="Equation" r:id="rId6" imgW="863280" imgH="253800" progId="Equation.DSMT4">
                  <p:embed/>
                  <p:pic>
                    <p:nvPicPr>
                      <p:cNvPr id="0" name=""/>
                      <p:cNvPicPr/>
                      <p:nvPr/>
                    </p:nvPicPr>
                    <p:blipFill>
                      <a:blip r:embed="rId7"/>
                      <a:stretch>
                        <a:fillRect/>
                      </a:stretch>
                    </p:blipFill>
                    <p:spPr>
                      <a:xfrm>
                        <a:off x="932688" y="5120640"/>
                        <a:ext cx="1780344" cy="523631"/>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53A9F97E-693C-49EB-8E04-01ABD1A19F7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3370573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7C51-D6E3-4450-8DB5-09D57E412A91}"/>
              </a:ext>
            </a:extLst>
          </p:cNvPr>
          <p:cNvSpPr>
            <a:spLocks noGrp="1"/>
          </p:cNvSpPr>
          <p:nvPr>
            <p:ph type="title"/>
          </p:nvPr>
        </p:nvSpPr>
        <p:spPr/>
        <p:txBody>
          <a:bodyPr/>
          <a:lstStyle/>
          <a:p>
            <a:r>
              <a:rPr lang="en-US" dirty="0"/>
              <a:t>Recursive Exponentiation Algorithm</a:t>
            </a:r>
          </a:p>
        </p:txBody>
      </p:sp>
      <p:sp>
        <p:nvSpPr>
          <p:cNvPr id="3" name="Content Placeholder 2">
            <a:extLst>
              <a:ext uri="{FF2B5EF4-FFF2-40B4-BE49-F238E27FC236}">
                <a16:creationId xmlns:a16="http://schemas.microsoft.com/office/drawing/2014/main" id="{19001E18-B50F-4B66-869C-694148982137}"/>
              </a:ext>
            </a:extLst>
          </p:cNvPr>
          <p:cNvSpPr>
            <a:spLocks noGrp="1"/>
          </p:cNvSpPr>
          <p:nvPr>
            <p:ph idx="1"/>
          </p:nvPr>
        </p:nvSpPr>
        <p:spPr>
          <a:xfrm>
            <a:off x="457200" y="1295400"/>
            <a:ext cx="8229600" cy="11887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recursive algorithm for computing</a:t>
            </a:r>
          </a:p>
        </p:txBody>
      </p:sp>
      <p:graphicFrame>
        <p:nvGraphicFramePr>
          <p:cNvPr id="16" name="Object 15">
            <a:extLst>
              <a:ext uri="{FF2B5EF4-FFF2-40B4-BE49-F238E27FC236}">
                <a16:creationId xmlns:a16="http://schemas.microsoft.com/office/drawing/2014/main" id="{45EF00BE-14C6-4265-9C3A-640FE90DAE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3719566"/>
              </p:ext>
            </p:extLst>
          </p:nvPr>
        </p:nvGraphicFramePr>
        <p:xfrm>
          <a:off x="2362200" y="1752599"/>
          <a:ext cx="619641" cy="585216"/>
        </p:xfrm>
        <a:graphic>
          <a:graphicData uri="http://schemas.openxmlformats.org/presentationml/2006/ole">
            <mc:AlternateContent xmlns:mc="http://schemas.openxmlformats.org/markup-compatibility/2006">
              <mc:Choice xmlns:v="urn:schemas-microsoft-com:vml" Requires="v">
                <p:oleObj name="Equation" r:id="rId2" imgW="228600" imgH="215640" progId="Equation.DSMT4">
                  <p:embed/>
                </p:oleObj>
              </mc:Choice>
              <mc:Fallback>
                <p:oleObj name="Equation" r:id="rId2" imgW="228600" imgH="215640" progId="Equation.DSMT4">
                  <p:embed/>
                  <p:pic>
                    <p:nvPicPr>
                      <p:cNvPr id="0" name=""/>
                      <p:cNvPicPr/>
                      <p:nvPr/>
                    </p:nvPicPr>
                    <p:blipFill>
                      <a:blip r:embed="rId3"/>
                      <a:stretch>
                        <a:fillRect/>
                      </a:stretch>
                    </p:blipFill>
                    <p:spPr>
                      <a:xfrm>
                        <a:off x="2362200" y="1752599"/>
                        <a:ext cx="619641" cy="5852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35E1AF7-6436-4D93-BC1A-165025E6D98A}"/>
              </a:ext>
            </a:extLst>
          </p:cNvPr>
          <p:cNvSpPr>
            <a:spLocks noGrp="1"/>
          </p:cNvSpPr>
          <p:nvPr>
            <p:ph idx="10"/>
          </p:nvPr>
        </p:nvSpPr>
        <p:spPr>
          <a:xfrm>
            <a:off x="2852480" y="1779448"/>
            <a:ext cx="5791200" cy="610073"/>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nonzero real number</a:t>
            </a:r>
            <a:endParaRPr lang="en-US" dirty="0"/>
          </a:p>
        </p:txBody>
      </p:sp>
      <p:sp>
        <p:nvSpPr>
          <p:cNvPr id="5" name="Content Placeholder 4">
            <a:extLst>
              <a:ext uri="{FF2B5EF4-FFF2-40B4-BE49-F238E27FC236}">
                <a16:creationId xmlns:a16="http://schemas.microsoft.com/office/drawing/2014/main" id="{3C44908C-D72B-45E6-836F-49C62296AD5D}"/>
              </a:ext>
            </a:extLst>
          </p:cNvPr>
          <p:cNvSpPr>
            <a:spLocks noGrp="1"/>
          </p:cNvSpPr>
          <p:nvPr>
            <p:ph idx="11"/>
          </p:nvPr>
        </p:nvSpPr>
        <p:spPr>
          <a:xfrm>
            <a:off x="457200" y="2260494"/>
            <a:ext cx="7924800" cy="128262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nonnegative integer.</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the recursive definition of</a:t>
            </a:r>
            <a:endParaRPr lang="en-US" dirty="0"/>
          </a:p>
        </p:txBody>
      </p:sp>
      <p:graphicFrame>
        <p:nvGraphicFramePr>
          <p:cNvPr id="17" name="Object 16">
            <a:extLst>
              <a:ext uri="{FF2B5EF4-FFF2-40B4-BE49-F238E27FC236}">
                <a16:creationId xmlns:a16="http://schemas.microsoft.com/office/drawing/2014/main" id="{C3043D80-2987-4BDD-B07C-F4D591299F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7619508"/>
              </p:ext>
            </p:extLst>
          </p:nvPr>
        </p:nvGraphicFramePr>
        <p:xfrm>
          <a:off x="7162800" y="2953512"/>
          <a:ext cx="621792" cy="585216"/>
        </p:xfrm>
        <a:graphic>
          <a:graphicData uri="http://schemas.openxmlformats.org/presentationml/2006/ole">
            <mc:AlternateContent xmlns:mc="http://schemas.openxmlformats.org/markup-compatibility/2006">
              <mc:Choice xmlns:v="urn:schemas-microsoft-com:vml" Requires="v">
                <p:oleObj name="Equation" r:id="rId4" imgW="215640" imgH="203040" progId="Equation.DSMT4">
                  <p:embed/>
                </p:oleObj>
              </mc:Choice>
              <mc:Fallback>
                <p:oleObj name="Equation" r:id="rId4" imgW="215640" imgH="203040" progId="Equation.DSMT4">
                  <p:embed/>
                  <p:pic>
                    <p:nvPicPr>
                      <p:cNvPr id="0" name=""/>
                      <p:cNvPicPr/>
                      <p:nvPr/>
                    </p:nvPicPr>
                    <p:blipFill>
                      <a:blip r:embed="rId5"/>
                      <a:stretch>
                        <a:fillRect/>
                      </a:stretch>
                    </p:blipFill>
                    <p:spPr>
                      <a:xfrm>
                        <a:off x="7162800" y="2953512"/>
                        <a:ext cx="621792" cy="58521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42CE85F-ABBC-438B-A5F0-41232ACD800F}"/>
              </a:ext>
            </a:extLst>
          </p:cNvPr>
          <p:cNvSpPr>
            <a:spLocks noGrp="1"/>
          </p:cNvSpPr>
          <p:nvPr>
            <p:ph idx="12"/>
          </p:nvPr>
        </p:nvSpPr>
        <p:spPr>
          <a:xfrm>
            <a:off x="914400" y="3813048"/>
            <a:ext cx="7315200" cy="2743200"/>
          </a:xfrm>
          <a:ln>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nonzero</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real number</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nonnegative integer)</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return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8" name="Object 17">
            <a:extLst>
              <a:ext uri="{FF2B5EF4-FFF2-40B4-BE49-F238E27FC236}">
                <a16:creationId xmlns:a16="http://schemas.microsoft.com/office/drawing/2014/main" id="{D8AAE193-F05C-486B-9AD3-97BDD86B17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7081477"/>
              </p:ext>
            </p:extLst>
          </p:nvPr>
        </p:nvGraphicFramePr>
        <p:xfrm>
          <a:off x="2487168" y="5090382"/>
          <a:ext cx="2216919" cy="487235"/>
        </p:xfrm>
        <a:graphic>
          <a:graphicData uri="http://schemas.openxmlformats.org/presentationml/2006/ole">
            <mc:AlternateContent xmlns:mc="http://schemas.openxmlformats.org/markup-compatibility/2006">
              <mc:Choice xmlns:v="urn:schemas-microsoft-com:vml" Requires="v">
                <p:oleObj name="Equation" r:id="rId6" imgW="1155600" imgH="253800" progId="Equation.DSMT4">
                  <p:embed/>
                </p:oleObj>
              </mc:Choice>
              <mc:Fallback>
                <p:oleObj name="Equation" r:id="rId6" imgW="1155600" imgH="253800" progId="Equation.DSMT4">
                  <p:embed/>
                  <p:pic>
                    <p:nvPicPr>
                      <p:cNvPr id="0" name=""/>
                      <p:cNvPicPr/>
                      <p:nvPr/>
                    </p:nvPicPr>
                    <p:blipFill>
                      <a:blip r:embed="rId7"/>
                      <a:stretch>
                        <a:fillRect/>
                      </a:stretch>
                    </p:blipFill>
                    <p:spPr>
                      <a:xfrm>
                        <a:off x="2487168" y="5090382"/>
                        <a:ext cx="2216919" cy="48723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766F3FB-4BE4-4B13-A285-3019A1ED37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3912087"/>
              </p:ext>
            </p:extLst>
          </p:nvPr>
        </p:nvGraphicFramePr>
        <p:xfrm>
          <a:off x="935182" y="5500004"/>
          <a:ext cx="1803862" cy="566928"/>
        </p:xfrm>
        <a:graphic>
          <a:graphicData uri="http://schemas.openxmlformats.org/presentationml/2006/ole">
            <mc:AlternateContent xmlns:mc="http://schemas.openxmlformats.org/markup-compatibility/2006">
              <mc:Choice xmlns:v="urn:schemas-microsoft-com:vml" Requires="v">
                <p:oleObj name="Equation" r:id="rId8" imgW="888840" imgH="279360" progId="Equation.DSMT4">
                  <p:embed/>
                </p:oleObj>
              </mc:Choice>
              <mc:Fallback>
                <p:oleObj name="Equation" r:id="rId8" imgW="888840" imgH="279360" progId="Equation.DSMT4">
                  <p:embed/>
                  <p:pic>
                    <p:nvPicPr>
                      <p:cNvPr id="0" name=""/>
                      <p:cNvPicPr/>
                      <p:nvPr/>
                    </p:nvPicPr>
                    <p:blipFill>
                      <a:blip r:embed="rId9"/>
                      <a:stretch>
                        <a:fillRect/>
                      </a:stretch>
                    </p:blipFill>
                    <p:spPr>
                      <a:xfrm>
                        <a:off x="935182" y="5500004"/>
                        <a:ext cx="1803862" cy="56692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4534428-907D-42C2-A895-92B3DF6231C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182270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GCD Algorithm</a:t>
            </a:r>
          </a:p>
        </p:txBody>
      </p:sp>
      <p:sp>
        <p:nvSpPr>
          <p:cNvPr id="3" name="Content Placeholder 2"/>
          <p:cNvSpPr>
            <a:spLocks noGrp="1"/>
          </p:cNvSpPr>
          <p:nvPr>
            <p:ph idx="1"/>
          </p:nvPr>
        </p:nvSpPr>
        <p:spPr>
          <a:xfrm>
            <a:off x="457200" y="1295400"/>
            <a:ext cx="8229600" cy="2895600"/>
          </a:xfrm>
        </p:spPr>
        <p:txBody>
          <a:bodyPr/>
          <a:lstStyle/>
          <a:p>
            <a:pPr>
              <a:spcBef>
                <a:spcPts val="0"/>
              </a:spcBef>
            </a:pPr>
            <a:r>
              <a:rPr lang="en-US" sz="2800" b="1" dirty="0">
                <a:latin typeface="Calibri (Body)"/>
              </a:rPr>
              <a:t>Example</a:t>
            </a:r>
            <a:r>
              <a:rPr lang="en-US" sz="2800" dirty="0">
                <a:latin typeface="Calibri (Body)"/>
              </a:rPr>
              <a:t>: Give a recursive algorithm for computing the greatest common divisor of two nonnegative integers</a:t>
            </a:r>
            <a:r>
              <a:rPr lang="en-US" sz="2800" i="1" dirty="0">
                <a:latin typeface="Calibri (Body)"/>
              </a:rPr>
              <a:t>  a </a:t>
            </a:r>
            <a:r>
              <a:rPr lang="en-US" sz="2800" dirty="0">
                <a:latin typeface="Calibri (Body)"/>
              </a:rPr>
              <a:t>and</a:t>
            </a:r>
            <a:r>
              <a:rPr lang="en-US" sz="2800" i="1" dirty="0">
                <a:latin typeface="Calibri (Body)"/>
              </a:rPr>
              <a:t> b </a:t>
            </a:r>
            <a:r>
              <a:rPr lang="en-US" sz="2800" dirty="0">
                <a:latin typeface="Calibri (Body)"/>
              </a:rPr>
              <a:t>with </a:t>
            </a:r>
            <a:r>
              <a:rPr lang="en-US" sz="2800" i="1" dirty="0">
                <a:latin typeface="Calibri (Body)"/>
              </a:rPr>
              <a:t>a &lt; b.</a:t>
            </a:r>
            <a:r>
              <a:rPr lang="en-US" sz="2800" dirty="0">
                <a:latin typeface="Calibri (Body)"/>
              </a:rPr>
              <a:t> </a:t>
            </a:r>
          </a:p>
          <a:p>
            <a:pPr>
              <a:spcBef>
                <a:spcPts val="0"/>
              </a:spcBef>
            </a:pPr>
            <a:r>
              <a:rPr lang="en-US" sz="2800" b="1" dirty="0">
                <a:latin typeface="Calibri (Body)"/>
              </a:rPr>
              <a:t>Solution</a:t>
            </a:r>
            <a:r>
              <a:rPr lang="en-US" sz="2800" dirty="0">
                <a:latin typeface="Calibri (Body)"/>
              </a:rPr>
              <a:t>: Use the reduction</a:t>
            </a:r>
          </a:p>
          <a:p>
            <a:pPr marL="914400">
              <a:spcBef>
                <a:spcPts val="0"/>
              </a:spcBef>
            </a:pPr>
            <a:r>
              <a:rPr lang="en-US" sz="2800" dirty="0" err="1">
                <a:latin typeface="Calibri (Body)"/>
              </a:rPr>
              <a:t>gcd</a:t>
            </a:r>
            <a:r>
              <a:rPr lang="en-US" sz="2800" dirty="0">
                <a:latin typeface="Calibri (Body)"/>
              </a:rPr>
              <a:t>(</a:t>
            </a:r>
            <a:r>
              <a:rPr lang="en-US" sz="2800" i="1" dirty="0" err="1">
                <a:latin typeface="Calibri (Body)"/>
              </a:rPr>
              <a:t>a</a:t>
            </a:r>
            <a:r>
              <a:rPr lang="en-US" sz="2800" dirty="0" err="1">
                <a:latin typeface="Calibri (Body)"/>
              </a:rPr>
              <a:t>,</a:t>
            </a:r>
            <a:r>
              <a:rPr lang="en-US" sz="2800" i="1" dirty="0" err="1">
                <a:latin typeface="Calibri (Body)"/>
              </a:rPr>
              <a:t>b</a:t>
            </a:r>
            <a:r>
              <a:rPr lang="en-US" sz="2800" dirty="0">
                <a:latin typeface="Calibri (Body)"/>
              </a:rPr>
              <a:t>) = </a:t>
            </a:r>
            <a:r>
              <a:rPr lang="en-US" sz="2800" dirty="0" err="1">
                <a:latin typeface="Calibri (Body)"/>
              </a:rPr>
              <a:t>gcd</a:t>
            </a:r>
            <a:r>
              <a:rPr lang="en-US" sz="2800" dirty="0">
                <a:latin typeface="Calibri (Body)"/>
              </a:rPr>
              <a:t>(</a:t>
            </a:r>
            <a:r>
              <a:rPr lang="en-US" sz="2800" i="1" dirty="0">
                <a:latin typeface="Calibri (Body)"/>
              </a:rPr>
              <a:t>b</a:t>
            </a:r>
            <a:r>
              <a:rPr lang="en-US" sz="2800" dirty="0">
                <a:latin typeface="Calibri (Body)"/>
              </a:rPr>
              <a:t> </a:t>
            </a:r>
            <a:r>
              <a:rPr lang="en-US" sz="2800" b="1" dirty="0">
                <a:latin typeface="Calibri (Body)"/>
              </a:rPr>
              <a:t>mod</a:t>
            </a:r>
            <a:r>
              <a:rPr lang="en-US" sz="2800" dirty="0">
                <a:latin typeface="Calibri (Body)"/>
              </a:rPr>
              <a:t> </a:t>
            </a:r>
            <a:r>
              <a:rPr lang="en-US" sz="2800" i="1" dirty="0">
                <a:latin typeface="Calibri (Body)"/>
              </a:rPr>
              <a:t>a</a:t>
            </a:r>
            <a:r>
              <a:rPr lang="en-US" sz="2800" dirty="0">
                <a:latin typeface="Calibri (Body)"/>
              </a:rPr>
              <a:t>, </a:t>
            </a:r>
            <a:r>
              <a:rPr lang="en-US" sz="2800" i="1" dirty="0">
                <a:latin typeface="Calibri (Body)"/>
              </a:rPr>
              <a:t>a</a:t>
            </a:r>
            <a:r>
              <a:rPr lang="en-US" sz="2800" dirty="0">
                <a:latin typeface="Calibri (Body)"/>
              </a:rPr>
              <a:t>) </a:t>
            </a:r>
          </a:p>
          <a:p>
            <a:pPr>
              <a:spcBef>
                <a:spcPts val="0"/>
              </a:spcBef>
            </a:pPr>
            <a:r>
              <a:rPr lang="en-US" sz="2800" dirty="0">
                <a:latin typeface="Calibri (Body)"/>
              </a:rPr>
              <a:t>and the condition </a:t>
            </a:r>
            <a:r>
              <a:rPr lang="en-US" sz="2800" dirty="0" err="1">
                <a:latin typeface="Calibri (Body)"/>
              </a:rPr>
              <a:t>gcd</a:t>
            </a:r>
            <a:r>
              <a:rPr lang="en-US" sz="2800" dirty="0">
                <a:latin typeface="Calibri (Body)"/>
              </a:rPr>
              <a:t>(</a:t>
            </a:r>
            <a:r>
              <a:rPr lang="en-US" sz="2800" dirty="0">
                <a:latin typeface="Calibri (Body)"/>
                <a:ea typeface="Cambria Math" pitchFamily="18" charset="0"/>
              </a:rPr>
              <a:t>0</a:t>
            </a:r>
            <a:r>
              <a:rPr lang="en-US" sz="2800" dirty="0">
                <a:latin typeface="Calibri (Body)"/>
              </a:rPr>
              <a:t>,</a:t>
            </a:r>
            <a:r>
              <a:rPr lang="en-US" sz="2800" i="1" dirty="0">
                <a:latin typeface="Calibri (Body)"/>
              </a:rPr>
              <a:t>b</a:t>
            </a:r>
            <a:r>
              <a:rPr lang="en-US" sz="2800" dirty="0">
                <a:latin typeface="Calibri (Body)"/>
              </a:rPr>
              <a:t>) = </a:t>
            </a:r>
            <a:r>
              <a:rPr lang="en-US" sz="2800" i="1" dirty="0">
                <a:latin typeface="Calibri (Body)"/>
              </a:rPr>
              <a:t>b</a:t>
            </a:r>
            <a:r>
              <a:rPr lang="en-US" sz="2800" dirty="0">
                <a:latin typeface="Calibri (Body)"/>
              </a:rPr>
              <a:t> when </a:t>
            </a:r>
            <a:r>
              <a:rPr lang="en-US" sz="2800" i="1" dirty="0">
                <a:latin typeface="Calibri (Body)"/>
              </a:rPr>
              <a:t>b</a:t>
            </a:r>
            <a:r>
              <a:rPr lang="en-US" sz="2800" dirty="0">
                <a:latin typeface="Calibri (Body)"/>
              </a:rPr>
              <a:t> &gt; </a:t>
            </a:r>
            <a:r>
              <a:rPr lang="en-US" sz="2800" dirty="0">
                <a:latin typeface="Calibri (Body)"/>
                <a:ea typeface="Cambria Math" pitchFamily="18" charset="0"/>
              </a:rPr>
              <a:t>0</a:t>
            </a:r>
            <a:r>
              <a:rPr lang="en-US" sz="2800" dirty="0">
                <a:latin typeface="Calibri (Body)"/>
              </a:rPr>
              <a:t>.</a:t>
            </a:r>
          </a:p>
        </p:txBody>
      </p:sp>
      <p:sp>
        <p:nvSpPr>
          <p:cNvPr id="4" name="Content Placeholder 3"/>
          <p:cNvSpPr>
            <a:spLocks noGrp="1"/>
          </p:cNvSpPr>
          <p:nvPr>
            <p:ph idx="13"/>
          </p:nvPr>
        </p:nvSpPr>
        <p:spPr>
          <a:xfrm>
            <a:off x="914400" y="4267200"/>
            <a:ext cx="7315200" cy="2194560"/>
          </a:xfrm>
          <a:ln w="12700">
            <a:solidFill>
              <a:srgbClr val="1A587B"/>
            </a:solidFill>
          </a:ln>
        </p:spPr>
        <p:txBody>
          <a:bodyPr/>
          <a:lstStyle/>
          <a:p>
            <a:pPr marL="274320" lvl="0" indent="-274320">
              <a:spcBef>
                <a:spcPts val="0"/>
              </a:spcBef>
              <a:buClr>
                <a:schemeClr val="accent3"/>
              </a:buClr>
              <a:buSzPct val="95000"/>
              <a:defRPr/>
            </a:pPr>
            <a:r>
              <a:rPr lang="en-US" sz="2400" b="1" dirty="0">
                <a:latin typeface="Calibri (Body)"/>
              </a:rPr>
              <a:t>procedure </a:t>
            </a:r>
            <a:r>
              <a:rPr lang="en-US" sz="2400" i="1" dirty="0" err="1">
                <a:latin typeface="Calibri (Body)"/>
              </a:rPr>
              <a:t>gcd</a:t>
            </a:r>
            <a:r>
              <a:rPr lang="en-US" sz="2400" dirty="0">
                <a:latin typeface="Calibri (Body)"/>
              </a:rPr>
              <a:t>(</a:t>
            </a:r>
            <a:r>
              <a:rPr lang="en-US" sz="2400" i="1" dirty="0" err="1">
                <a:latin typeface="Calibri (Body)"/>
              </a:rPr>
              <a:t>a,b</a:t>
            </a:r>
            <a:r>
              <a:rPr lang="en-US" sz="2400" dirty="0">
                <a:latin typeface="Calibri (Body)"/>
              </a:rPr>
              <a:t>:</a:t>
            </a:r>
            <a:r>
              <a:rPr lang="en-US" sz="2400" i="1" dirty="0">
                <a:latin typeface="Calibri (Body)"/>
              </a:rPr>
              <a:t> </a:t>
            </a:r>
            <a:r>
              <a:rPr lang="en-US" sz="2400" dirty="0">
                <a:latin typeface="Calibri (Body)"/>
              </a:rPr>
              <a:t>nonnegative integers </a:t>
            </a:r>
          </a:p>
          <a:p>
            <a:pPr marL="1828800" lvl="0">
              <a:spcBef>
                <a:spcPts val="0"/>
              </a:spcBef>
              <a:buClr>
                <a:schemeClr val="accent3"/>
              </a:buClr>
              <a:buSzPct val="95000"/>
              <a:defRPr/>
            </a:pPr>
            <a:r>
              <a:rPr lang="en-US" sz="2400" dirty="0">
                <a:latin typeface="Calibri (Body)"/>
              </a:rPr>
              <a:t>with </a:t>
            </a:r>
            <a:r>
              <a:rPr lang="en-US" sz="2400" i="1" dirty="0">
                <a:latin typeface="Calibri (Body)"/>
              </a:rPr>
              <a:t>a &lt; b</a:t>
            </a:r>
            <a:r>
              <a:rPr lang="en-US" sz="2400" dirty="0">
                <a:latin typeface="Calibri (Body)"/>
              </a:rPr>
              <a:t>)</a:t>
            </a:r>
          </a:p>
          <a:p>
            <a:pPr marL="274320" lvl="0" indent="-274320">
              <a:spcBef>
                <a:spcPts val="0"/>
              </a:spcBef>
              <a:buClr>
                <a:schemeClr val="accent3"/>
              </a:buClr>
              <a:buSzPct val="95000"/>
              <a:defRPr/>
            </a:pPr>
            <a:r>
              <a:rPr lang="en-US" sz="2400" b="1" dirty="0">
                <a:latin typeface="Calibri (Body)"/>
              </a:rPr>
              <a:t>if </a:t>
            </a:r>
            <a:r>
              <a:rPr lang="en-US" sz="2400" dirty="0">
                <a:latin typeface="Calibri (Body)"/>
              </a:rPr>
              <a:t> </a:t>
            </a:r>
            <a:r>
              <a:rPr lang="en-US" sz="2400" i="1" dirty="0">
                <a:latin typeface="Calibri (Body)"/>
              </a:rPr>
              <a:t>a</a:t>
            </a:r>
            <a:r>
              <a:rPr lang="en-US" sz="2400" dirty="0">
                <a:latin typeface="Calibri (Body)"/>
              </a:rPr>
              <a:t> = </a:t>
            </a:r>
            <a:r>
              <a:rPr lang="en-US" sz="2400" dirty="0">
                <a:latin typeface="Calibri (Body)"/>
                <a:ea typeface="Cambria Math" pitchFamily="18" charset="0"/>
              </a:rPr>
              <a:t>0 </a:t>
            </a:r>
            <a:r>
              <a:rPr lang="en-US" sz="2400" b="1" dirty="0">
                <a:latin typeface="Calibri (Body)"/>
                <a:ea typeface="Cambria Math" pitchFamily="18" charset="0"/>
              </a:rPr>
              <a:t>then return </a:t>
            </a:r>
            <a:r>
              <a:rPr lang="en-US" sz="2400" i="1" dirty="0">
                <a:latin typeface="Calibri (Body)"/>
                <a:ea typeface="Cambria Math" pitchFamily="18" charset="0"/>
              </a:rPr>
              <a:t>b</a:t>
            </a:r>
          </a:p>
          <a:p>
            <a:pPr marL="274320" indent="-274320">
              <a:spcBef>
                <a:spcPts val="0"/>
              </a:spcBef>
              <a:buClr>
                <a:schemeClr val="accent3"/>
              </a:buClr>
              <a:buSzPct val="95000"/>
              <a:defRPr/>
            </a:pPr>
            <a:r>
              <a:rPr lang="en-US" sz="2400" b="1" dirty="0">
                <a:latin typeface="Calibri (Body)"/>
              </a:rPr>
              <a:t>else </a:t>
            </a:r>
            <a:r>
              <a:rPr lang="en-US" sz="2400" dirty="0">
                <a:latin typeface="Calibri (Body)"/>
              </a:rPr>
              <a:t> </a:t>
            </a:r>
            <a:r>
              <a:rPr lang="en-US" sz="2400" b="1" dirty="0">
                <a:latin typeface="Calibri (Body)"/>
                <a:ea typeface="Cambria Math" pitchFamily="18" charset="0"/>
              </a:rPr>
              <a:t>return </a:t>
            </a:r>
            <a:r>
              <a:rPr lang="en-US" sz="2400" i="1" dirty="0">
                <a:latin typeface="Calibri (Body)"/>
              </a:rPr>
              <a:t> </a:t>
            </a:r>
            <a:r>
              <a:rPr lang="en-US" sz="2400" i="1" dirty="0" err="1">
                <a:latin typeface="Calibri (Body)"/>
              </a:rPr>
              <a:t>gcd</a:t>
            </a:r>
            <a:r>
              <a:rPr lang="en-US" sz="2400" i="1" dirty="0">
                <a:latin typeface="Calibri (Body)"/>
              </a:rPr>
              <a:t> </a:t>
            </a:r>
            <a:r>
              <a:rPr lang="en-US" sz="2400" dirty="0">
                <a:latin typeface="Calibri (Body)"/>
                <a:ea typeface="Cambria Math"/>
              </a:rPr>
              <a:t>(</a:t>
            </a:r>
            <a:r>
              <a:rPr lang="en-US" sz="2400" i="1" dirty="0">
                <a:latin typeface="Calibri (Body)"/>
                <a:ea typeface="Cambria Math"/>
              </a:rPr>
              <a:t>b </a:t>
            </a:r>
            <a:r>
              <a:rPr lang="en-US" sz="2400" b="1" dirty="0">
                <a:latin typeface="Calibri (Body)"/>
                <a:ea typeface="Cambria Math"/>
              </a:rPr>
              <a:t>mod</a:t>
            </a:r>
            <a:r>
              <a:rPr lang="en-US" sz="2400" i="1" dirty="0">
                <a:latin typeface="Calibri (Body)"/>
                <a:ea typeface="Cambria Math"/>
              </a:rPr>
              <a:t>  a, a</a:t>
            </a:r>
            <a:r>
              <a:rPr lang="en-US" sz="2400" dirty="0">
                <a:latin typeface="Calibri (Body)"/>
                <a:ea typeface="Cambria Math" pitchFamily="18" charset="0"/>
              </a:rPr>
              <a:t>)</a:t>
            </a:r>
            <a:endParaRPr lang="en-US" sz="2400" i="1" dirty="0">
              <a:latin typeface="Calibri (Body)"/>
              <a:ea typeface="Cambria Math" pitchFamily="18" charset="0"/>
            </a:endParaRPr>
          </a:p>
          <a:p>
            <a:pPr marL="274320" lvl="0" indent="-274320">
              <a:spcBef>
                <a:spcPts val="0"/>
              </a:spcBef>
              <a:buClr>
                <a:schemeClr val="accent3"/>
              </a:buClr>
              <a:buSzPct val="95000"/>
              <a:defRPr/>
            </a:pPr>
            <a:r>
              <a:rPr lang="en-US" sz="2400" dirty="0">
                <a:latin typeface="Calibri (Body)"/>
                <a:ea typeface="Cambria Math" pitchFamily="18" charset="0"/>
              </a:rPr>
              <a:t>{output is </a:t>
            </a:r>
            <a:r>
              <a:rPr lang="en-US" sz="2400" i="1" dirty="0" err="1">
                <a:latin typeface="Calibri (Body)"/>
                <a:ea typeface="Cambria Math" pitchFamily="18" charset="0"/>
              </a:rPr>
              <a:t>gcd</a:t>
            </a:r>
            <a:r>
              <a:rPr lang="en-US" sz="2400" dirty="0">
                <a:latin typeface="Calibri (Body)"/>
                <a:ea typeface="Cambria Math" pitchFamily="18" charset="0"/>
              </a:rPr>
              <a:t>(</a:t>
            </a:r>
            <a:r>
              <a:rPr lang="en-US" sz="2400" i="1" dirty="0">
                <a:latin typeface="Calibri (Body)"/>
                <a:ea typeface="Cambria Math" pitchFamily="18" charset="0"/>
              </a:rPr>
              <a:t>a, b</a:t>
            </a:r>
            <a:r>
              <a:rPr lang="en-US" sz="2400" dirty="0">
                <a:latin typeface="Calibri (Body)"/>
                <a:ea typeface="Cambria Math" pitchFamily="18" charset="0"/>
              </a:rPr>
              <a:t>)}</a:t>
            </a:r>
            <a:endParaRPr lang="en-US" sz="800" i="1" dirty="0">
              <a:latin typeface="Calibri (Body)"/>
            </a:endParaRPr>
          </a:p>
        </p:txBody>
      </p:sp>
      <p:sp>
        <p:nvSpPr>
          <p:cNvPr id="5" name="Slide Number Placeholder 5">
            <a:extLst>
              <a:ext uri="{FF2B5EF4-FFF2-40B4-BE49-F238E27FC236}">
                <a16:creationId xmlns:a16="http://schemas.microsoft.com/office/drawing/2014/main" id="{24AD4872-152D-4563-98C8-A839E238229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455707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2A1F-77F5-46FD-BF31-9FF35E81C6B2}"/>
              </a:ext>
            </a:extLst>
          </p:cNvPr>
          <p:cNvSpPr>
            <a:spLocks noGrp="1"/>
          </p:cNvSpPr>
          <p:nvPr>
            <p:ph type="title"/>
          </p:nvPr>
        </p:nvSpPr>
        <p:spPr/>
        <p:txBody>
          <a:bodyPr/>
          <a:lstStyle/>
          <a:p>
            <a:r>
              <a:rPr lang="en-US" dirty="0"/>
              <a:t>Recursive Modular Exponentiation Algorithm</a:t>
            </a:r>
          </a:p>
        </p:txBody>
      </p:sp>
      <p:sp>
        <p:nvSpPr>
          <p:cNvPr id="3" name="Content Placeholder 2">
            <a:extLst>
              <a:ext uri="{FF2B5EF4-FFF2-40B4-BE49-F238E27FC236}">
                <a16:creationId xmlns:a16="http://schemas.microsoft.com/office/drawing/2014/main" id="{D144A8C4-C053-46CE-B9CE-5BE56379C3E7}"/>
              </a:ext>
            </a:extLst>
          </p:cNvPr>
          <p:cNvSpPr>
            <a:spLocks noGrp="1"/>
          </p:cNvSpPr>
          <p:nvPr>
            <p:ph idx="1"/>
          </p:nvPr>
        </p:nvSpPr>
        <p:spPr>
          <a:xfrm>
            <a:off x="457200" y="1295400"/>
            <a:ext cx="8229600" cy="20574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Devise a  </a:t>
            </a:r>
            <a:r>
              <a:rPr kumimoji="0" lang="en-US" sz="2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recursive algorithm for computing</a:t>
            </a:r>
          </a:p>
        </p:txBody>
      </p:sp>
      <p:graphicFrame>
        <p:nvGraphicFramePr>
          <p:cNvPr id="16" name="Object 15">
            <a:extLst>
              <a:ext uri="{FF2B5EF4-FFF2-40B4-BE49-F238E27FC236}">
                <a16:creationId xmlns:a16="http://schemas.microsoft.com/office/drawing/2014/main" id="{7AD59F15-4EBA-4C81-AFAB-1A48C18E08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9244921"/>
              </p:ext>
            </p:extLst>
          </p:nvPr>
        </p:nvGraphicFramePr>
        <p:xfrm>
          <a:off x="512064" y="1709928"/>
          <a:ext cx="419100" cy="478971"/>
        </p:xfrm>
        <a:graphic>
          <a:graphicData uri="http://schemas.openxmlformats.org/presentationml/2006/ole">
            <mc:AlternateContent xmlns:mc="http://schemas.openxmlformats.org/markup-compatibility/2006">
              <mc:Choice xmlns:v="urn:schemas-microsoft-com:vml" Requires="v">
                <p:oleObj name="Equation" r:id="rId3" imgW="177480" imgH="203040" progId="Equation.DSMT4">
                  <p:embed/>
                </p:oleObj>
              </mc:Choice>
              <mc:Fallback>
                <p:oleObj name="Equation" r:id="rId3" imgW="177480" imgH="203040" progId="Equation.DSMT4">
                  <p:embed/>
                  <p:pic>
                    <p:nvPicPr>
                      <p:cNvPr id="0" name=""/>
                      <p:cNvPicPr/>
                      <p:nvPr/>
                    </p:nvPicPr>
                    <p:blipFill>
                      <a:blip r:embed="rId4"/>
                      <a:stretch>
                        <a:fillRect/>
                      </a:stretch>
                    </p:blipFill>
                    <p:spPr>
                      <a:xfrm>
                        <a:off x="512064" y="1709928"/>
                        <a:ext cx="419100" cy="47897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5407B16-914C-471F-97DF-C02866197322}"/>
              </a:ext>
            </a:extLst>
          </p:cNvPr>
          <p:cNvSpPr>
            <a:spLocks noGrp="1"/>
          </p:cNvSpPr>
          <p:nvPr>
            <p:ph idx="10"/>
          </p:nvPr>
        </p:nvSpPr>
        <p:spPr>
          <a:xfrm>
            <a:off x="841063" y="1718239"/>
            <a:ext cx="7772400" cy="462347"/>
          </a:xfrm>
        </p:spPr>
        <p:txBody>
          <a:bodyPr/>
          <a:lstStyle/>
          <a:p>
            <a:r>
              <a:rPr kumimoji="0" lang="en-US" sz="2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mod</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m,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where</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b, n, and m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are</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integers with  </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2,</a:t>
            </a:r>
            <a:endParaRPr lang="en-US" dirty="0"/>
          </a:p>
        </p:txBody>
      </p:sp>
      <p:sp>
        <p:nvSpPr>
          <p:cNvPr id="5" name="Content Placeholder 4">
            <a:extLst>
              <a:ext uri="{FF2B5EF4-FFF2-40B4-BE49-F238E27FC236}">
                <a16:creationId xmlns:a16="http://schemas.microsoft.com/office/drawing/2014/main" id="{D1E3698D-F4A0-425E-B78F-9869448D8F0B}"/>
              </a:ext>
            </a:extLst>
          </p:cNvPr>
          <p:cNvSpPr>
            <a:spLocks noGrp="1"/>
          </p:cNvSpPr>
          <p:nvPr>
            <p:ph idx="11"/>
          </p:nvPr>
        </p:nvSpPr>
        <p:spPr>
          <a:xfrm>
            <a:off x="454244" y="2145655"/>
            <a:ext cx="3276600" cy="1127897"/>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0,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6" name="Content Placeholder 5">
            <a:extLst>
              <a:ext uri="{FF2B5EF4-FFF2-40B4-BE49-F238E27FC236}">
                <a16:creationId xmlns:a16="http://schemas.microsoft.com/office/drawing/2014/main" id="{6A74A269-11E3-4F9F-8C88-565B9701615F}"/>
              </a:ext>
            </a:extLst>
          </p:cNvPr>
          <p:cNvSpPr>
            <a:spLocks noGrp="1"/>
          </p:cNvSpPr>
          <p:nvPr>
            <p:ph idx="12"/>
          </p:nvPr>
        </p:nvSpPr>
        <p:spPr>
          <a:xfrm>
            <a:off x="2816352" y="3044952"/>
            <a:ext cx="3959352" cy="457200"/>
          </a:xfrm>
        </p:spPr>
        <p:txBody>
          <a:bodyPr/>
          <a:lstStyle/>
          <a:p>
            <a:pPr marL="0" marR="0" lvl="0" indent="0" algn="ct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see text for full explanation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7" name="Content Placeholder 6">
            <a:extLst>
              <a:ext uri="{FF2B5EF4-FFF2-40B4-BE49-F238E27FC236}">
                <a16:creationId xmlns:a16="http://schemas.microsoft.com/office/drawing/2014/main" id="{3AB77364-FED5-44B6-A1BB-4A8DBEBD468A}"/>
              </a:ext>
            </a:extLst>
          </p:cNvPr>
          <p:cNvSpPr>
            <a:spLocks noGrp="1"/>
          </p:cNvSpPr>
          <p:nvPr>
            <p:ph idx="13"/>
          </p:nvPr>
        </p:nvSpPr>
        <p:spPr>
          <a:xfrm>
            <a:off x="457200" y="3584448"/>
            <a:ext cx="8229600" cy="3044952"/>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mpower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b,m,n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integers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2,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0)</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a:t>
            </a:r>
          </a:p>
          <a:p>
            <a:pPr marL="640080"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even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a:t>
            </a:r>
          </a:p>
          <a:p>
            <a:pPr marL="640080"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mpower</a:t>
            </a:r>
            <a:endPar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7" name="Object 16">
            <a:extLst>
              <a:ext uri="{FF2B5EF4-FFF2-40B4-BE49-F238E27FC236}">
                <a16:creationId xmlns:a16="http://schemas.microsoft.com/office/drawing/2014/main" id="{A8193B0D-D865-4050-9BD8-33FDC4EF87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4177577"/>
              </p:ext>
            </p:extLst>
          </p:nvPr>
        </p:nvGraphicFramePr>
        <p:xfrm>
          <a:off x="3115056" y="5020056"/>
          <a:ext cx="1447800" cy="522157"/>
        </p:xfrm>
        <a:graphic>
          <a:graphicData uri="http://schemas.openxmlformats.org/presentationml/2006/ole">
            <mc:AlternateContent xmlns:mc="http://schemas.openxmlformats.org/markup-compatibility/2006">
              <mc:Choice xmlns:v="urn:schemas-microsoft-com:vml" Requires="v">
                <p:oleObj name="Equation" r:id="rId5" imgW="774360" imgH="279360" progId="Equation.DSMT4">
                  <p:embed/>
                </p:oleObj>
              </mc:Choice>
              <mc:Fallback>
                <p:oleObj name="Equation" r:id="rId5" imgW="774360" imgH="279360" progId="Equation.DSMT4">
                  <p:embed/>
                  <p:pic>
                    <p:nvPicPr>
                      <p:cNvPr id="0" name=""/>
                      <p:cNvPicPr/>
                      <p:nvPr/>
                    </p:nvPicPr>
                    <p:blipFill>
                      <a:blip r:embed="rId6"/>
                      <a:stretch>
                        <a:fillRect/>
                      </a:stretch>
                    </p:blipFill>
                    <p:spPr>
                      <a:xfrm>
                        <a:off x="3115056" y="5020056"/>
                        <a:ext cx="1447800" cy="52215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E1AE66A-C5CE-4CAD-A7E8-666E55EBA6A5}"/>
              </a:ext>
            </a:extLst>
          </p:cNvPr>
          <p:cNvSpPr>
            <a:spLocks noGrp="1"/>
          </p:cNvSpPr>
          <p:nvPr>
            <p:ph idx="14"/>
          </p:nvPr>
        </p:nvSpPr>
        <p:spPr>
          <a:xfrm>
            <a:off x="4422648" y="5049960"/>
            <a:ext cx="1139952" cy="462347"/>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mod</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m</a:t>
            </a:r>
          </a:p>
        </p:txBody>
      </p:sp>
      <p:sp>
        <p:nvSpPr>
          <p:cNvPr id="9" name="Content Placeholder 8">
            <a:extLst>
              <a:ext uri="{FF2B5EF4-FFF2-40B4-BE49-F238E27FC236}">
                <a16:creationId xmlns:a16="http://schemas.microsoft.com/office/drawing/2014/main" id="{16E0682B-A6A2-44F4-9F1D-95BA357185D2}"/>
              </a:ext>
            </a:extLst>
          </p:cNvPr>
          <p:cNvSpPr>
            <a:spLocks noGrp="1"/>
          </p:cNvSpPr>
          <p:nvPr>
            <p:ph idx="15"/>
          </p:nvPr>
        </p:nvSpPr>
        <p:spPr>
          <a:xfrm>
            <a:off x="460063" y="5334000"/>
            <a:ext cx="762000" cy="522157"/>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a:t>
            </a:r>
            <a:endPar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10" name="Content Placeholder 9">
            <a:extLst>
              <a:ext uri="{FF2B5EF4-FFF2-40B4-BE49-F238E27FC236}">
                <a16:creationId xmlns:a16="http://schemas.microsoft.com/office/drawing/2014/main" id="{65122992-70BE-4799-AC65-D9285DBF58F7}"/>
              </a:ext>
            </a:extLst>
          </p:cNvPr>
          <p:cNvSpPr>
            <a:spLocks noGrp="1"/>
          </p:cNvSpPr>
          <p:nvPr>
            <p:ph idx="16"/>
          </p:nvPr>
        </p:nvSpPr>
        <p:spPr>
          <a:xfrm>
            <a:off x="1101944" y="5608320"/>
            <a:ext cx="990600" cy="407731"/>
          </a:xfrm>
        </p:spPr>
        <p:txBody>
          <a:bodyPr/>
          <a:lstStyle/>
          <a:p>
            <a:pPr>
              <a:spcBef>
                <a:spcPts val="0"/>
              </a:spcBef>
              <a:spcAft>
                <a:spcPts val="0"/>
              </a:spcAft>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lang="en-US" dirty="0"/>
          </a:p>
        </p:txBody>
      </p:sp>
      <p:graphicFrame>
        <p:nvGraphicFramePr>
          <p:cNvPr id="18" name="Object 17">
            <a:extLst>
              <a:ext uri="{FF2B5EF4-FFF2-40B4-BE49-F238E27FC236}">
                <a16:creationId xmlns:a16="http://schemas.microsoft.com/office/drawing/2014/main" id="{D73B399A-227C-4357-AF32-4894EDC7F4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6074764"/>
              </p:ext>
            </p:extLst>
          </p:nvPr>
        </p:nvGraphicFramePr>
        <p:xfrm>
          <a:off x="2011680" y="5550408"/>
          <a:ext cx="5167991" cy="685800"/>
        </p:xfrm>
        <a:graphic>
          <a:graphicData uri="http://schemas.openxmlformats.org/presentationml/2006/ole">
            <mc:AlternateContent xmlns:mc="http://schemas.openxmlformats.org/markup-compatibility/2006">
              <mc:Choice xmlns:v="urn:schemas-microsoft-com:vml" Requires="v">
                <p:oleObj name="Equation" r:id="rId7" imgW="2679480" imgH="355320" progId="Equation.DSMT4">
                  <p:embed/>
                </p:oleObj>
              </mc:Choice>
              <mc:Fallback>
                <p:oleObj name="Equation" r:id="rId7" imgW="2679480" imgH="355320" progId="Equation.DSMT4">
                  <p:embed/>
                  <p:pic>
                    <p:nvPicPr>
                      <p:cNvPr id="0" name=""/>
                      <p:cNvPicPr/>
                      <p:nvPr/>
                    </p:nvPicPr>
                    <p:blipFill>
                      <a:blip r:embed="rId8"/>
                      <a:stretch>
                        <a:fillRect/>
                      </a:stretch>
                    </p:blipFill>
                    <p:spPr>
                      <a:xfrm>
                        <a:off x="2011680" y="5550408"/>
                        <a:ext cx="5167991" cy="6858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73E06A8-7C45-44F5-97DE-DFC133A51CEA}"/>
              </a:ext>
            </a:extLst>
          </p:cNvPr>
          <p:cNvSpPr>
            <a:spLocks noGrp="1"/>
          </p:cNvSpPr>
          <p:nvPr>
            <p:ph idx="17"/>
          </p:nvPr>
        </p:nvSpPr>
        <p:spPr>
          <a:xfrm>
            <a:off x="7068312" y="5608320"/>
            <a:ext cx="1219200" cy="398565"/>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mod</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m</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9" name="Object 18">
            <a:extLst>
              <a:ext uri="{FF2B5EF4-FFF2-40B4-BE49-F238E27FC236}">
                <a16:creationId xmlns:a16="http://schemas.microsoft.com/office/drawing/2014/main" id="{B742BF48-DCF8-499B-AD1E-A5203EB926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2085693"/>
              </p:ext>
            </p:extLst>
          </p:nvPr>
        </p:nvGraphicFramePr>
        <p:xfrm>
          <a:off x="512064" y="6096000"/>
          <a:ext cx="2612136" cy="537074"/>
        </p:xfrm>
        <a:graphic>
          <a:graphicData uri="http://schemas.openxmlformats.org/presentationml/2006/ole">
            <mc:AlternateContent xmlns:mc="http://schemas.openxmlformats.org/markup-compatibility/2006">
              <mc:Choice xmlns:v="urn:schemas-microsoft-com:vml" Requires="v">
                <p:oleObj name="Equation" r:id="rId9" imgW="1358640" imgH="279360" progId="Equation.DSMT4">
                  <p:embed/>
                </p:oleObj>
              </mc:Choice>
              <mc:Fallback>
                <p:oleObj name="Equation" r:id="rId9" imgW="1358640" imgH="279360" progId="Equation.DSMT4">
                  <p:embed/>
                  <p:pic>
                    <p:nvPicPr>
                      <p:cNvPr id="0" name=""/>
                      <p:cNvPicPr/>
                      <p:nvPr/>
                    </p:nvPicPr>
                    <p:blipFill>
                      <a:blip r:embed="rId10"/>
                      <a:stretch>
                        <a:fillRect/>
                      </a:stretch>
                    </p:blipFill>
                    <p:spPr>
                      <a:xfrm>
                        <a:off x="512064" y="6096000"/>
                        <a:ext cx="2612136" cy="537074"/>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BCCA3E7-C5CF-4820-AF22-2580DF87BBF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33906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F925-0242-4C85-BF36-0CEC8A681BC1}"/>
              </a:ext>
            </a:extLst>
          </p:cNvPr>
          <p:cNvSpPr>
            <a:spLocks noGrp="1"/>
          </p:cNvSpPr>
          <p:nvPr>
            <p:ph type="title"/>
          </p:nvPr>
        </p:nvSpPr>
        <p:spPr/>
        <p:txBody>
          <a:bodyPr/>
          <a:lstStyle/>
          <a:p>
            <a:r>
              <a:rPr lang="en-US" dirty="0"/>
              <a:t>Recursive Binary Search Algorithm</a:t>
            </a:r>
          </a:p>
        </p:txBody>
      </p:sp>
      <p:sp>
        <p:nvSpPr>
          <p:cNvPr id="3" name="Content Placeholder 2">
            <a:extLst>
              <a:ext uri="{FF2B5EF4-FFF2-40B4-BE49-F238E27FC236}">
                <a16:creationId xmlns:a16="http://schemas.microsoft.com/office/drawing/2014/main" id="{B539157B-6772-41CE-8692-04C0C9CAC08E}"/>
              </a:ext>
            </a:extLst>
          </p:cNvPr>
          <p:cNvSpPr>
            <a:spLocks noGrp="1"/>
          </p:cNvSpPr>
          <p:nvPr>
            <p:ph idx="1"/>
          </p:nvPr>
        </p:nvSpPr>
        <p:spPr>
          <a:xfrm>
            <a:off x="457200" y="1295400"/>
            <a:ext cx="8229600" cy="19812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Construct a recursive version of a binary search algorithm.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Assume we have</a:t>
            </a:r>
          </a:p>
        </p:txBody>
      </p:sp>
      <p:graphicFrame>
        <p:nvGraphicFramePr>
          <p:cNvPr id="26" name="Object 25">
            <a:extLst>
              <a:ext uri="{FF2B5EF4-FFF2-40B4-BE49-F238E27FC236}">
                <a16:creationId xmlns:a16="http://schemas.microsoft.com/office/drawing/2014/main" id="{E7BD1C74-F13E-47EA-A3E4-9899F3320E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3222329"/>
              </p:ext>
            </p:extLst>
          </p:nvPr>
        </p:nvGraphicFramePr>
        <p:xfrm>
          <a:off x="3822192" y="2208184"/>
          <a:ext cx="1549399" cy="457200"/>
        </p:xfrm>
        <a:graphic>
          <a:graphicData uri="http://schemas.openxmlformats.org/presentationml/2006/ole">
            <mc:AlternateContent xmlns:mc="http://schemas.openxmlformats.org/markup-compatibility/2006">
              <mc:Choice xmlns:v="urn:schemas-microsoft-com:vml" Requires="v">
                <p:oleObj name="Equation" r:id="rId2" imgW="774360" imgH="228600" progId="Equation.DSMT4">
                  <p:embed/>
                </p:oleObj>
              </mc:Choice>
              <mc:Fallback>
                <p:oleObj name="Equation" r:id="rId2" imgW="774360" imgH="228600" progId="Equation.DSMT4">
                  <p:embed/>
                  <p:pic>
                    <p:nvPicPr>
                      <p:cNvPr id="0" name=""/>
                      <p:cNvPicPr/>
                      <p:nvPr/>
                    </p:nvPicPr>
                    <p:blipFill>
                      <a:blip r:embed="rId3"/>
                      <a:stretch>
                        <a:fillRect/>
                      </a:stretch>
                    </p:blipFill>
                    <p:spPr>
                      <a:xfrm>
                        <a:off x="3822192" y="2208184"/>
                        <a:ext cx="1549399"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05286ED-DA6B-46B6-9217-1202FD64B313}"/>
              </a:ext>
            </a:extLst>
          </p:cNvPr>
          <p:cNvSpPr>
            <a:spLocks noGrp="1"/>
          </p:cNvSpPr>
          <p:nvPr>
            <p:ph idx="10"/>
          </p:nvPr>
        </p:nvSpPr>
        <p:spPr>
          <a:xfrm>
            <a:off x="5276088" y="2194560"/>
            <a:ext cx="35052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 increasing sequence of</a:t>
            </a:r>
            <a:endParaRPr lang="en-US" dirty="0"/>
          </a:p>
        </p:txBody>
      </p:sp>
      <p:sp>
        <p:nvSpPr>
          <p:cNvPr id="5" name="Content Placeholder 4">
            <a:extLst>
              <a:ext uri="{FF2B5EF4-FFF2-40B4-BE49-F238E27FC236}">
                <a16:creationId xmlns:a16="http://schemas.microsoft.com/office/drawing/2014/main" id="{C346AB65-25C1-40DF-9C3A-E5F637F34808}"/>
              </a:ext>
            </a:extLst>
          </p:cNvPr>
          <p:cNvSpPr>
            <a:spLocks noGrp="1"/>
          </p:cNvSpPr>
          <p:nvPr>
            <p:ph idx="11"/>
          </p:nvPr>
        </p:nvSpPr>
        <p:spPr>
          <a:xfrm>
            <a:off x="457200" y="2543556"/>
            <a:ext cx="7315200" cy="4572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integers. Initially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are searching for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6" name="Content Placeholder 5">
            <a:extLst>
              <a:ext uri="{FF2B5EF4-FFF2-40B4-BE49-F238E27FC236}">
                <a16:creationId xmlns:a16="http://schemas.microsoft.com/office/drawing/2014/main" id="{67E25A6A-BF7B-4BB0-80CE-F5CCE46D6C74}"/>
              </a:ext>
            </a:extLst>
          </p:cNvPr>
          <p:cNvSpPr>
            <a:spLocks noGrp="1"/>
          </p:cNvSpPr>
          <p:nvPr>
            <p:ph idx="12"/>
          </p:nvPr>
        </p:nvSpPr>
        <p:spPr>
          <a:xfrm>
            <a:off x="914400" y="3273552"/>
            <a:ext cx="7315200" cy="3200400"/>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binary search</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j, x :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integers,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i</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j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7" name="Object 26">
            <a:extLst>
              <a:ext uri="{FF2B5EF4-FFF2-40B4-BE49-F238E27FC236}">
                <a16:creationId xmlns:a16="http://schemas.microsoft.com/office/drawing/2014/main" id="{AD416FB0-B3B3-4802-B20F-564F3E9451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7478490"/>
              </p:ext>
            </p:extLst>
          </p:nvPr>
        </p:nvGraphicFramePr>
        <p:xfrm>
          <a:off x="990600" y="3630214"/>
          <a:ext cx="1524000" cy="399143"/>
        </p:xfrm>
        <a:graphic>
          <a:graphicData uri="http://schemas.openxmlformats.org/presentationml/2006/ole">
            <mc:AlternateContent xmlns:mc="http://schemas.openxmlformats.org/markup-compatibility/2006">
              <mc:Choice xmlns:v="urn:schemas-microsoft-com:vml" Requires="v">
                <p:oleObj name="Equation" r:id="rId4" imgW="1066680" imgH="279360" progId="Equation.DSMT4">
                  <p:embed/>
                </p:oleObj>
              </mc:Choice>
              <mc:Fallback>
                <p:oleObj name="Equation" r:id="rId4" imgW="1066680" imgH="279360" progId="Equation.DSMT4">
                  <p:embed/>
                  <p:pic>
                    <p:nvPicPr>
                      <p:cNvPr id="0" name=""/>
                      <p:cNvPicPr/>
                      <p:nvPr/>
                    </p:nvPicPr>
                    <p:blipFill>
                      <a:blip r:embed="rId5"/>
                      <a:stretch>
                        <a:fillRect/>
                      </a:stretch>
                    </p:blipFill>
                    <p:spPr>
                      <a:xfrm>
                        <a:off x="990600" y="3630214"/>
                        <a:ext cx="1524000" cy="39914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B9198B4-5A2F-41E5-9BAB-98F876DEBD8D}"/>
              </a:ext>
            </a:extLst>
          </p:cNvPr>
          <p:cNvSpPr>
            <a:spLocks noGrp="1"/>
          </p:cNvSpPr>
          <p:nvPr>
            <p:ph idx="13"/>
          </p:nvPr>
        </p:nvSpPr>
        <p:spPr>
          <a:xfrm>
            <a:off x="914400" y="3890654"/>
            <a:ext cx="514350" cy="339125"/>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a:t>
            </a:r>
            <a:endParaRPr lang="en-US" dirty="0"/>
          </a:p>
        </p:txBody>
      </p:sp>
      <p:graphicFrame>
        <p:nvGraphicFramePr>
          <p:cNvPr id="28" name="Object 27">
            <a:extLst>
              <a:ext uri="{FF2B5EF4-FFF2-40B4-BE49-F238E27FC236}">
                <a16:creationId xmlns:a16="http://schemas.microsoft.com/office/drawing/2014/main" id="{3C5FD868-F1C7-4786-963F-0FBD89E911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1395392"/>
              </p:ext>
            </p:extLst>
          </p:nvPr>
        </p:nvGraphicFramePr>
        <p:xfrm>
          <a:off x="1219200" y="3900183"/>
          <a:ext cx="731762" cy="399143"/>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0" name=""/>
                      <p:cNvPicPr/>
                      <p:nvPr/>
                    </p:nvPicPr>
                    <p:blipFill>
                      <a:blip r:embed="rId7"/>
                      <a:stretch>
                        <a:fillRect/>
                      </a:stretch>
                    </p:blipFill>
                    <p:spPr>
                      <a:xfrm>
                        <a:off x="1219200" y="3900183"/>
                        <a:ext cx="731762" cy="39914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42C67E3-8361-4B00-89E3-B904613A679A}"/>
              </a:ext>
            </a:extLst>
          </p:cNvPr>
          <p:cNvSpPr>
            <a:spLocks noGrp="1"/>
          </p:cNvSpPr>
          <p:nvPr>
            <p:ph idx="14"/>
          </p:nvPr>
        </p:nvSpPr>
        <p:spPr>
          <a:xfrm>
            <a:off x="1859038" y="3866054"/>
            <a:ext cx="731762" cy="430956"/>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sp>
        <p:nvSpPr>
          <p:cNvPr id="9" name="Content Placeholder 8">
            <a:extLst>
              <a:ext uri="{FF2B5EF4-FFF2-40B4-BE49-F238E27FC236}">
                <a16:creationId xmlns:a16="http://schemas.microsoft.com/office/drawing/2014/main" id="{9B080699-075E-4DB3-B48D-781D791E43D9}"/>
              </a:ext>
            </a:extLst>
          </p:cNvPr>
          <p:cNvSpPr>
            <a:spLocks noGrp="1"/>
          </p:cNvSpPr>
          <p:nvPr>
            <p:ph idx="15"/>
          </p:nvPr>
        </p:nvSpPr>
        <p:spPr>
          <a:xfrm>
            <a:off x="1563624" y="4188843"/>
            <a:ext cx="1169417" cy="457200"/>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a:t>
            </a:r>
            <a:endPar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10" name="Content Placeholder 9">
            <a:extLst>
              <a:ext uri="{FF2B5EF4-FFF2-40B4-BE49-F238E27FC236}">
                <a16:creationId xmlns:a16="http://schemas.microsoft.com/office/drawing/2014/main" id="{BE012826-5670-4317-B129-A98983064083}"/>
              </a:ext>
            </a:extLst>
          </p:cNvPr>
          <p:cNvSpPr>
            <a:spLocks noGrp="1"/>
          </p:cNvSpPr>
          <p:nvPr>
            <p:ph idx="16"/>
          </p:nvPr>
        </p:nvSpPr>
        <p:spPr>
          <a:xfrm>
            <a:off x="912455" y="4477063"/>
            <a:ext cx="1183466" cy="357513"/>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29" name="Object 28">
            <a:extLst>
              <a:ext uri="{FF2B5EF4-FFF2-40B4-BE49-F238E27FC236}">
                <a16:creationId xmlns:a16="http://schemas.microsoft.com/office/drawing/2014/main" id="{0182D643-6D91-4356-B704-6D3B77C2C6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9757338"/>
              </p:ext>
            </p:extLst>
          </p:nvPr>
        </p:nvGraphicFramePr>
        <p:xfrm>
          <a:off x="1862328" y="4499356"/>
          <a:ext cx="804672" cy="402336"/>
        </p:xfrm>
        <a:graphic>
          <a:graphicData uri="http://schemas.openxmlformats.org/presentationml/2006/ole">
            <mc:AlternateContent xmlns:mc="http://schemas.openxmlformats.org/markup-compatibility/2006">
              <mc:Choice xmlns:v="urn:schemas-microsoft-com:vml" Requires="v">
                <p:oleObj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1862328" y="4499356"/>
                        <a:ext cx="804672" cy="40233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C944853-3E60-4376-BE4A-7ACD2D051ACA}"/>
              </a:ext>
            </a:extLst>
          </p:cNvPr>
          <p:cNvSpPr>
            <a:spLocks noGrp="1"/>
          </p:cNvSpPr>
          <p:nvPr>
            <p:ph idx="17"/>
          </p:nvPr>
        </p:nvSpPr>
        <p:spPr>
          <a:xfrm>
            <a:off x="2590800" y="4501136"/>
            <a:ext cx="1981200" cy="418385"/>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sp>
        <p:nvSpPr>
          <p:cNvPr id="12" name="Content Placeholder 11">
            <a:extLst>
              <a:ext uri="{FF2B5EF4-FFF2-40B4-BE49-F238E27FC236}">
                <a16:creationId xmlns:a16="http://schemas.microsoft.com/office/drawing/2014/main" id="{DADB3DA3-4D82-4337-96B6-AC4EEF2CABD3}"/>
              </a:ext>
            </a:extLst>
          </p:cNvPr>
          <p:cNvSpPr>
            <a:spLocks noGrp="1"/>
          </p:cNvSpPr>
          <p:nvPr>
            <p:ph idx="18"/>
          </p:nvPr>
        </p:nvSpPr>
        <p:spPr>
          <a:xfrm>
            <a:off x="1563624" y="4800600"/>
            <a:ext cx="3257550" cy="381000"/>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binary search</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i,m</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sp>
        <p:nvSpPr>
          <p:cNvPr id="13" name="Content Placeholder 12">
            <a:extLst>
              <a:ext uri="{FF2B5EF4-FFF2-40B4-BE49-F238E27FC236}">
                <a16:creationId xmlns:a16="http://schemas.microsoft.com/office/drawing/2014/main" id="{6FC693CA-E344-415E-9F12-DDF368201927}"/>
              </a:ext>
            </a:extLst>
          </p:cNvPr>
          <p:cNvSpPr>
            <a:spLocks noGrp="1"/>
          </p:cNvSpPr>
          <p:nvPr>
            <p:ph idx="19"/>
          </p:nvPr>
        </p:nvSpPr>
        <p:spPr>
          <a:xfrm>
            <a:off x="912455" y="5108805"/>
            <a:ext cx="1104900" cy="453795"/>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30" name="Object 29">
            <a:extLst>
              <a:ext uri="{FF2B5EF4-FFF2-40B4-BE49-F238E27FC236}">
                <a16:creationId xmlns:a16="http://schemas.microsoft.com/office/drawing/2014/main" id="{17133E75-BC5F-425B-85DA-61CC1A7ABA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8440929"/>
              </p:ext>
            </p:extLst>
          </p:nvPr>
        </p:nvGraphicFramePr>
        <p:xfrm>
          <a:off x="1839976" y="5104038"/>
          <a:ext cx="827024" cy="402336"/>
        </p:xfrm>
        <a:graphic>
          <a:graphicData uri="http://schemas.openxmlformats.org/presentationml/2006/ole">
            <mc:AlternateContent xmlns:mc="http://schemas.openxmlformats.org/markup-compatibility/2006">
              <mc:Choice xmlns:v="urn:schemas-microsoft-com:vml" Requires="v">
                <p:oleObj name="Equation" r:id="rId10" imgW="469800" imgH="228600" progId="Equation.DSMT4">
                  <p:embed/>
                </p:oleObj>
              </mc:Choice>
              <mc:Fallback>
                <p:oleObj name="Equation" r:id="rId10" imgW="469800" imgH="228600" progId="Equation.DSMT4">
                  <p:embed/>
                  <p:pic>
                    <p:nvPicPr>
                      <p:cNvPr id="0" name=""/>
                      <p:cNvPicPr/>
                      <p:nvPr/>
                    </p:nvPicPr>
                    <p:blipFill>
                      <a:blip r:embed="rId11"/>
                      <a:stretch>
                        <a:fillRect/>
                      </a:stretch>
                    </p:blipFill>
                    <p:spPr>
                      <a:xfrm>
                        <a:off x="1839976" y="5104038"/>
                        <a:ext cx="827024" cy="402336"/>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941B2D38-34E1-4D10-A5FC-7AE48E9ED643}"/>
              </a:ext>
            </a:extLst>
          </p:cNvPr>
          <p:cNvSpPr>
            <a:spLocks noGrp="1"/>
          </p:cNvSpPr>
          <p:nvPr>
            <p:ph idx="20"/>
          </p:nvPr>
        </p:nvSpPr>
        <p:spPr>
          <a:xfrm>
            <a:off x="2618509" y="5106878"/>
            <a:ext cx="1827782" cy="440989"/>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sp>
        <p:nvSpPr>
          <p:cNvPr id="15" name="Content Placeholder 14">
            <a:extLst>
              <a:ext uri="{FF2B5EF4-FFF2-40B4-BE49-F238E27FC236}">
                <a16:creationId xmlns:a16="http://schemas.microsoft.com/office/drawing/2014/main" id="{BBED7725-A567-41DF-805A-C126F7F7E046}"/>
              </a:ext>
            </a:extLst>
          </p:cNvPr>
          <p:cNvSpPr>
            <a:spLocks noGrp="1"/>
          </p:cNvSpPr>
          <p:nvPr>
            <p:ph idx="21"/>
          </p:nvPr>
        </p:nvSpPr>
        <p:spPr>
          <a:xfrm>
            <a:off x="1563624" y="5406015"/>
            <a:ext cx="3314700" cy="381000"/>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binary search</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+1,j</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sp>
        <p:nvSpPr>
          <p:cNvPr id="16" name="Content Placeholder 15">
            <a:extLst>
              <a:ext uri="{FF2B5EF4-FFF2-40B4-BE49-F238E27FC236}">
                <a16:creationId xmlns:a16="http://schemas.microsoft.com/office/drawing/2014/main" id="{69134695-F134-4E1D-962E-155FD2ADE41A}"/>
              </a:ext>
            </a:extLst>
          </p:cNvPr>
          <p:cNvSpPr>
            <a:spLocks noGrp="1"/>
          </p:cNvSpPr>
          <p:nvPr>
            <p:ph idx="22"/>
          </p:nvPr>
        </p:nvSpPr>
        <p:spPr>
          <a:xfrm>
            <a:off x="912455" y="5711164"/>
            <a:ext cx="1549399" cy="400855"/>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endPar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sp>
        <p:nvSpPr>
          <p:cNvPr id="17" name="Content Placeholder 16">
            <a:extLst>
              <a:ext uri="{FF2B5EF4-FFF2-40B4-BE49-F238E27FC236}">
                <a16:creationId xmlns:a16="http://schemas.microsoft.com/office/drawing/2014/main" id="{61166F89-2267-4C91-9758-997D8A4FF2CC}"/>
              </a:ext>
            </a:extLst>
          </p:cNvPr>
          <p:cNvSpPr>
            <a:spLocks noGrp="1"/>
          </p:cNvSpPr>
          <p:nvPr>
            <p:ph idx="23"/>
          </p:nvPr>
        </p:nvSpPr>
        <p:spPr>
          <a:xfrm>
            <a:off x="912455" y="6026549"/>
            <a:ext cx="2895600" cy="39914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{output is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location of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a:t>
            </a:r>
            <a:endParaRPr lang="en-US" dirty="0"/>
          </a:p>
        </p:txBody>
      </p:sp>
      <p:graphicFrame>
        <p:nvGraphicFramePr>
          <p:cNvPr id="32" name="Object 31">
            <a:extLst>
              <a:ext uri="{FF2B5EF4-FFF2-40B4-BE49-F238E27FC236}">
                <a16:creationId xmlns:a16="http://schemas.microsoft.com/office/drawing/2014/main" id="{B9A3160F-0126-427B-A71A-95033BF583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4444326"/>
              </p:ext>
            </p:extLst>
          </p:nvPr>
        </p:nvGraphicFramePr>
        <p:xfrm>
          <a:off x="3600937" y="6035040"/>
          <a:ext cx="1276971" cy="403254"/>
        </p:xfrm>
        <a:graphic>
          <a:graphicData uri="http://schemas.openxmlformats.org/presentationml/2006/ole">
            <mc:AlternateContent xmlns:mc="http://schemas.openxmlformats.org/markup-compatibility/2006">
              <mc:Choice xmlns:v="urn:schemas-microsoft-com:vml" Requires="v">
                <p:oleObj name="Equation" r:id="rId12" imgW="723600" imgH="228600" progId="Equation.DSMT4">
                  <p:embed/>
                </p:oleObj>
              </mc:Choice>
              <mc:Fallback>
                <p:oleObj name="Equation" r:id="rId12" imgW="723600" imgH="228600" progId="Equation.DSMT4">
                  <p:embed/>
                  <p:pic>
                    <p:nvPicPr>
                      <p:cNvPr id="0" name=""/>
                      <p:cNvPicPr/>
                      <p:nvPr/>
                    </p:nvPicPr>
                    <p:blipFill>
                      <a:blip r:embed="rId13"/>
                      <a:stretch>
                        <a:fillRect/>
                      </a:stretch>
                    </p:blipFill>
                    <p:spPr>
                      <a:xfrm>
                        <a:off x="3600937" y="6035040"/>
                        <a:ext cx="1276971" cy="403254"/>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A29C2370-6FCF-407E-A42E-47AEEF624E30}"/>
              </a:ext>
            </a:extLst>
          </p:cNvPr>
          <p:cNvSpPr>
            <a:spLocks noGrp="1"/>
          </p:cNvSpPr>
          <p:nvPr>
            <p:ph idx="24"/>
          </p:nvPr>
        </p:nvSpPr>
        <p:spPr>
          <a:xfrm>
            <a:off x="4782312" y="6020782"/>
            <a:ext cx="2971800" cy="4572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 it appears, otherwise 0}</a:t>
            </a:r>
            <a:endParaRPr lang="en-US" dirty="0"/>
          </a:p>
        </p:txBody>
      </p:sp>
      <p:sp>
        <p:nvSpPr>
          <p:cNvPr id="25" name="Slide Number Placeholder 5">
            <a:extLst>
              <a:ext uri="{FF2B5EF4-FFF2-40B4-BE49-F238E27FC236}">
                <a16:creationId xmlns:a16="http://schemas.microsoft.com/office/drawing/2014/main" id="{5B1CBFAE-B0CA-47FE-91AE-2DF2FFE01CE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2102679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9BD9-6596-43FB-94B6-43DFDFE68032}"/>
              </a:ext>
            </a:extLst>
          </p:cNvPr>
          <p:cNvSpPr>
            <a:spLocks noGrp="1"/>
          </p:cNvSpPr>
          <p:nvPr>
            <p:ph type="title"/>
          </p:nvPr>
        </p:nvSpPr>
        <p:spPr/>
        <p:txBody>
          <a:bodyPr/>
          <a:lstStyle/>
          <a:p>
            <a:r>
              <a:rPr lang="en-US" dirty="0"/>
              <a:t>Proving Recursive Algorithms Correct</a:t>
            </a:r>
          </a:p>
        </p:txBody>
      </p:sp>
      <p:sp>
        <p:nvSpPr>
          <p:cNvPr id="3" name="Content Placeholder 2">
            <a:extLst>
              <a:ext uri="{FF2B5EF4-FFF2-40B4-BE49-F238E27FC236}">
                <a16:creationId xmlns:a16="http://schemas.microsoft.com/office/drawing/2014/main" id="{2FC48859-EDA6-4070-9812-249D42831411}"/>
              </a:ext>
            </a:extLst>
          </p:cNvPr>
          <p:cNvSpPr>
            <a:spLocks noGrp="1"/>
          </p:cNvSpPr>
          <p:nvPr>
            <p:ph idx="1"/>
          </p:nvPr>
        </p:nvSpPr>
        <p:spPr>
          <a:xfrm>
            <a:off x="457200" y="1295400"/>
            <a:ext cx="8229600" cy="15240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Both mathematical</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strong induction are useful techniques to show that recursive algorithms always produce the correct output.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Prove that the algorithm for computing the powers of real numbers is correct.</a:t>
            </a:r>
          </a:p>
        </p:txBody>
      </p:sp>
      <p:sp>
        <p:nvSpPr>
          <p:cNvPr id="4" name="Content Placeholder 3">
            <a:extLst>
              <a:ext uri="{FF2B5EF4-FFF2-40B4-BE49-F238E27FC236}">
                <a16:creationId xmlns:a16="http://schemas.microsoft.com/office/drawing/2014/main" id="{3E14D018-FFF4-41A9-819E-23A5E17096AF}"/>
              </a:ext>
            </a:extLst>
          </p:cNvPr>
          <p:cNvSpPr>
            <a:spLocks noGrp="1"/>
          </p:cNvSpPr>
          <p:nvPr>
            <p:ph idx="10"/>
          </p:nvPr>
        </p:nvSpPr>
        <p:spPr>
          <a:xfrm>
            <a:off x="1216152" y="2743200"/>
            <a:ext cx="6702552" cy="1463040"/>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nonzero</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real number</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nonnegative integer)</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1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return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9" name="Object 18">
            <a:extLst>
              <a:ext uri="{FF2B5EF4-FFF2-40B4-BE49-F238E27FC236}">
                <a16:creationId xmlns:a16="http://schemas.microsoft.com/office/drawing/2014/main" id="{BF2080D0-0086-4F47-A823-7191C7F220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03514891"/>
              </p:ext>
            </p:extLst>
          </p:nvPr>
        </p:nvGraphicFramePr>
        <p:xfrm>
          <a:off x="2423160" y="3456432"/>
          <a:ext cx="1785823" cy="384048"/>
        </p:xfrm>
        <a:graphic>
          <a:graphicData uri="http://schemas.openxmlformats.org/presentationml/2006/ole">
            <mc:AlternateContent xmlns:mc="http://schemas.openxmlformats.org/markup-compatibility/2006">
              <mc:Choice xmlns:v="urn:schemas-microsoft-com:vml" Requires="v">
                <p:oleObj name="Equation" r:id="rId2" imgW="1180800" imgH="253800" progId="Equation.DSMT4">
                  <p:embed/>
                </p:oleObj>
              </mc:Choice>
              <mc:Fallback>
                <p:oleObj name="Equation" r:id="rId2" imgW="1180800" imgH="253800" progId="Equation.DSMT4">
                  <p:embed/>
                  <p:pic>
                    <p:nvPicPr>
                      <p:cNvPr id="0" name=""/>
                      <p:cNvPicPr/>
                      <p:nvPr/>
                    </p:nvPicPr>
                    <p:blipFill>
                      <a:blip r:embed="rId3"/>
                      <a:stretch>
                        <a:fillRect/>
                      </a:stretch>
                    </p:blipFill>
                    <p:spPr>
                      <a:xfrm>
                        <a:off x="2423160" y="3456432"/>
                        <a:ext cx="1785823" cy="38404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4C7DF58-F204-4CB0-95D3-8EC3DC60DA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69069252"/>
              </p:ext>
            </p:extLst>
          </p:nvPr>
        </p:nvGraphicFramePr>
        <p:xfrm>
          <a:off x="1259932" y="3771138"/>
          <a:ext cx="1367443" cy="429768"/>
        </p:xfrm>
        <a:graphic>
          <a:graphicData uri="http://schemas.openxmlformats.org/presentationml/2006/ole">
            <mc:AlternateContent xmlns:mc="http://schemas.openxmlformats.org/markup-compatibility/2006">
              <mc:Choice xmlns:v="urn:schemas-microsoft-com:vml" Requires="v">
                <p:oleObj name="Equation" r:id="rId4" imgW="888840" imgH="279360" progId="Equation.DSMT4">
                  <p:embed/>
                </p:oleObj>
              </mc:Choice>
              <mc:Fallback>
                <p:oleObj name="Equation" r:id="rId4" imgW="888840" imgH="279360" progId="Equation.DSMT4">
                  <p:embed/>
                  <p:pic>
                    <p:nvPicPr>
                      <p:cNvPr id="0" name=""/>
                      <p:cNvPicPr/>
                      <p:nvPr/>
                    </p:nvPicPr>
                    <p:blipFill>
                      <a:blip r:embed="rId5"/>
                      <a:stretch>
                        <a:fillRect/>
                      </a:stretch>
                    </p:blipFill>
                    <p:spPr>
                      <a:xfrm>
                        <a:off x="1259932" y="3771138"/>
                        <a:ext cx="1367443" cy="42976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6CC0BA5-E9BC-4650-B695-78F479A7969A}"/>
              </a:ext>
            </a:extLst>
          </p:cNvPr>
          <p:cNvSpPr>
            <a:spLocks noGrp="1"/>
          </p:cNvSpPr>
          <p:nvPr>
            <p:ph idx="12"/>
          </p:nvPr>
        </p:nvSpPr>
        <p:spPr>
          <a:xfrm>
            <a:off x="457200" y="4343400"/>
            <a:ext cx="8321040" cy="18288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on the exponent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p>
        </p:txBody>
      </p:sp>
      <p:graphicFrame>
        <p:nvGraphicFramePr>
          <p:cNvPr id="21" name="Object 20">
            <a:extLst>
              <a:ext uri="{FF2B5EF4-FFF2-40B4-BE49-F238E27FC236}">
                <a16:creationId xmlns:a16="http://schemas.microsoft.com/office/drawing/2014/main" id="{FB98E443-1B2F-43A4-A3EF-F4F59CA0EB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0373014"/>
              </p:ext>
            </p:extLst>
          </p:nvPr>
        </p:nvGraphicFramePr>
        <p:xfrm>
          <a:off x="1901952" y="4718304"/>
          <a:ext cx="673226" cy="347472"/>
        </p:xfrm>
        <a:graphic>
          <a:graphicData uri="http://schemas.openxmlformats.org/presentationml/2006/ole">
            <mc:AlternateContent xmlns:mc="http://schemas.openxmlformats.org/markup-compatibility/2006">
              <mc:Choice xmlns:v="urn:schemas-microsoft-com:vml" Requires="v">
                <p:oleObj name="Equation" r:id="rId6" imgW="393480" imgH="203040" progId="Equation.DSMT4">
                  <p:embed/>
                </p:oleObj>
              </mc:Choice>
              <mc:Fallback>
                <p:oleObj name="Equation" r:id="rId6" imgW="393480" imgH="203040" progId="Equation.DSMT4">
                  <p:embed/>
                  <p:pic>
                    <p:nvPicPr>
                      <p:cNvPr id="0" name=""/>
                      <p:cNvPicPr/>
                      <p:nvPr/>
                    </p:nvPicPr>
                    <p:blipFill>
                      <a:blip r:embed="rId7"/>
                      <a:stretch>
                        <a:fillRect/>
                      </a:stretch>
                    </p:blipFill>
                    <p:spPr>
                      <a:xfrm>
                        <a:off x="1901952" y="4718304"/>
                        <a:ext cx="673226" cy="3474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F63D1EC-205A-4CEF-A88E-5FB2D36576EB}"/>
              </a:ext>
            </a:extLst>
          </p:cNvPr>
          <p:cNvSpPr>
            <a:spLocks noGrp="1"/>
          </p:cNvSpPr>
          <p:nvPr>
            <p:ph idx="13"/>
          </p:nvPr>
        </p:nvSpPr>
        <p:spPr>
          <a:xfrm>
            <a:off x="2395728" y="4709160"/>
            <a:ext cx="5943600" cy="429768"/>
          </a:xfrm>
        </p:spPr>
        <p:txBody>
          <a:bodyPr/>
          <a:lstStyle/>
          <a:p>
            <a:pPr marL="457200"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nonzero real number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DA0AFB91-63A1-4E89-8A5C-0FFC781E8D24}"/>
              </a:ext>
            </a:extLst>
          </p:cNvPr>
          <p:cNvSpPr>
            <a:spLocks noGrp="1"/>
          </p:cNvSpPr>
          <p:nvPr>
            <p:ph idx="15"/>
          </p:nvPr>
        </p:nvSpPr>
        <p:spPr>
          <a:xfrm>
            <a:off x="587502" y="5109240"/>
            <a:ext cx="6659418" cy="42976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The inductive hypothesis is that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graphicFrame>
        <p:nvGraphicFramePr>
          <p:cNvPr id="22" name="Object 21">
            <a:extLst>
              <a:ext uri="{FF2B5EF4-FFF2-40B4-BE49-F238E27FC236}">
                <a16:creationId xmlns:a16="http://schemas.microsoft.com/office/drawing/2014/main" id="{97ADBF7D-05D7-43DF-9485-30FA84BA30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7515570"/>
              </p:ext>
            </p:extLst>
          </p:nvPr>
        </p:nvGraphicFramePr>
        <p:xfrm>
          <a:off x="7159250" y="5084064"/>
          <a:ext cx="407987" cy="385763"/>
        </p:xfrm>
        <a:graphic>
          <a:graphicData uri="http://schemas.openxmlformats.org/presentationml/2006/ole">
            <mc:AlternateContent xmlns:mc="http://schemas.openxmlformats.org/markup-compatibility/2006">
              <mc:Choice xmlns:v="urn:schemas-microsoft-com:vml" Requires="v">
                <p:oleObj name="Equation" r:id="rId8" imgW="228600" imgH="215640" progId="Equation.DSMT4">
                  <p:embed/>
                </p:oleObj>
              </mc:Choice>
              <mc:Fallback>
                <p:oleObj name="Equation" r:id="rId8" imgW="228600" imgH="215640" progId="Equation.DSMT4">
                  <p:embed/>
                  <p:pic>
                    <p:nvPicPr>
                      <p:cNvPr id="0" name=""/>
                      <p:cNvPicPr/>
                      <p:nvPr/>
                    </p:nvPicPr>
                    <p:blipFill>
                      <a:blip r:embed="rId9"/>
                      <a:stretch>
                        <a:fillRect/>
                      </a:stretch>
                    </p:blipFill>
                    <p:spPr>
                      <a:xfrm>
                        <a:off x="7159250" y="5084064"/>
                        <a:ext cx="407987" cy="38576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64C01EA-A58C-4F1B-9710-B5B4CD15D02A}"/>
              </a:ext>
            </a:extLst>
          </p:cNvPr>
          <p:cNvSpPr>
            <a:spLocks noGrp="1"/>
          </p:cNvSpPr>
          <p:nvPr>
            <p:ph idx="16"/>
          </p:nvPr>
        </p:nvSpPr>
        <p:spPr>
          <a:xfrm>
            <a:off x="7470833" y="5109240"/>
            <a:ext cx="1444567" cy="42235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1" name="Content Placeholder 10">
            <a:extLst>
              <a:ext uri="{FF2B5EF4-FFF2-40B4-BE49-F238E27FC236}">
                <a16:creationId xmlns:a16="http://schemas.microsoft.com/office/drawing/2014/main" id="{370A6540-1593-46F7-9E99-0908EB390188}"/>
              </a:ext>
            </a:extLst>
          </p:cNvPr>
          <p:cNvSpPr>
            <a:spLocks noGrp="1"/>
          </p:cNvSpPr>
          <p:nvPr>
            <p:ph idx="17"/>
          </p:nvPr>
        </p:nvSpPr>
        <p:spPr>
          <a:xfrm>
            <a:off x="905256" y="5404104"/>
            <a:ext cx="7443239" cy="347472"/>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Assuming the inductive hypothesis, the algorithm correctly computes</a:t>
            </a:r>
            <a:endParaRPr lang="en-US" dirty="0"/>
          </a:p>
        </p:txBody>
      </p:sp>
      <p:graphicFrame>
        <p:nvGraphicFramePr>
          <p:cNvPr id="23" name="Object 22">
            <a:extLst>
              <a:ext uri="{FF2B5EF4-FFF2-40B4-BE49-F238E27FC236}">
                <a16:creationId xmlns:a16="http://schemas.microsoft.com/office/drawing/2014/main" id="{C7D538F0-03C6-47D9-99D3-417B60B0B8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9354173"/>
              </p:ext>
            </p:extLst>
          </p:nvPr>
        </p:nvGraphicFramePr>
        <p:xfrm>
          <a:off x="8202168" y="5412885"/>
          <a:ext cx="537882" cy="365760"/>
        </p:xfrm>
        <a:graphic>
          <a:graphicData uri="http://schemas.openxmlformats.org/presentationml/2006/ole">
            <mc:AlternateContent xmlns:mc="http://schemas.openxmlformats.org/markup-compatibility/2006">
              <mc:Choice xmlns:v="urn:schemas-microsoft-com:vml" Requires="v">
                <p:oleObj name="Equation" r:id="rId10" imgW="317160" imgH="215640" progId="Equation.DSMT4">
                  <p:embed/>
                </p:oleObj>
              </mc:Choice>
              <mc:Fallback>
                <p:oleObj name="Equation" r:id="rId10" imgW="317160" imgH="215640" progId="Equation.DSMT4">
                  <p:embed/>
                  <p:pic>
                    <p:nvPicPr>
                      <p:cNvPr id="0" name=""/>
                      <p:cNvPicPr/>
                      <p:nvPr/>
                    </p:nvPicPr>
                    <p:blipFill>
                      <a:blip r:embed="rId11"/>
                      <a:stretch>
                        <a:fillRect/>
                      </a:stretch>
                    </p:blipFill>
                    <p:spPr>
                      <a:xfrm>
                        <a:off x="8202168" y="5412885"/>
                        <a:ext cx="537882" cy="36576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BA0500E-5710-4EF9-9055-C2FBCD245BF7}"/>
              </a:ext>
            </a:extLst>
          </p:cNvPr>
          <p:cNvSpPr>
            <a:spLocks noGrp="1"/>
          </p:cNvSpPr>
          <p:nvPr>
            <p:ph idx="18"/>
          </p:nvPr>
        </p:nvSpPr>
        <p:spPr>
          <a:xfrm>
            <a:off x="929109" y="5716213"/>
            <a:ext cx="802732"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since</a:t>
            </a:r>
            <a:endParaRPr lang="en-US" dirty="0"/>
          </a:p>
        </p:txBody>
      </p:sp>
      <p:graphicFrame>
        <p:nvGraphicFramePr>
          <p:cNvPr id="18" name="Object 17">
            <a:extLst>
              <a:ext uri="{FF2B5EF4-FFF2-40B4-BE49-F238E27FC236}">
                <a16:creationId xmlns:a16="http://schemas.microsoft.com/office/drawing/2014/main" id="{245178C6-0D6C-4CD1-BA33-5A31E4C2F4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2231821"/>
              </p:ext>
            </p:extLst>
          </p:nvPr>
        </p:nvGraphicFramePr>
        <p:xfrm>
          <a:off x="1714500" y="6083300"/>
          <a:ext cx="5715000" cy="508000"/>
        </p:xfrm>
        <a:graphic>
          <a:graphicData uri="http://schemas.openxmlformats.org/presentationml/2006/ole">
            <mc:AlternateContent xmlns:mc="http://schemas.openxmlformats.org/markup-compatibility/2006">
              <mc:Choice xmlns:v="urn:schemas-microsoft-com:vml" Requires="v">
                <p:oleObj name="Equation" r:id="rId12" imgW="2857320" imgH="253800" progId="Equation.DSMT4">
                  <p:embed/>
                </p:oleObj>
              </mc:Choice>
              <mc:Fallback>
                <p:oleObj name="Equation" r:id="rId12" imgW="2857320" imgH="253800" progId="Equation.DSMT4">
                  <p:embed/>
                  <p:pic>
                    <p:nvPicPr>
                      <p:cNvPr id="8" name="Object 7">
                        <a:extLst>
                          <a:ext uri="{C183D7F6-B498-43B3-948B-1728B52AA6E4}">
                            <adec:decorative xmlns:adec="http://schemas.microsoft.com/office/drawing/2017/decorative" val="1"/>
                          </a:ext>
                        </a:extLst>
                      </p:cNvPr>
                      <p:cNvPicPr/>
                      <p:nvPr/>
                    </p:nvPicPr>
                    <p:blipFill>
                      <a:blip r:embed="rId13"/>
                      <a:stretch>
                        <a:fillRect/>
                      </a:stretch>
                    </p:blipFill>
                    <p:spPr>
                      <a:xfrm>
                        <a:off x="1714500" y="6083300"/>
                        <a:ext cx="5715000" cy="5080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B79454E-3EE6-4571-AB0F-CD2E41BEA2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4071101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r>
              <a:rPr lang="en-US" sz="1500" dirty="0"/>
              <a:t> 1</a:t>
            </a:r>
            <a:endParaRPr lang="en-US" dirty="0"/>
          </a:p>
        </p:txBody>
      </p:sp>
      <p:sp>
        <p:nvSpPr>
          <p:cNvPr id="3" name="Content Placeholder 2"/>
          <p:cNvSpPr>
            <a:spLocks noGrp="1"/>
          </p:cNvSpPr>
          <p:nvPr>
            <p:ph idx="1"/>
          </p:nvPr>
        </p:nvSpPr>
        <p:spPr/>
        <p:txBody>
          <a:bodyPr/>
          <a:lstStyle/>
          <a:p>
            <a:r>
              <a:rPr lang="en-US" sz="2800" i="1" dirty="0">
                <a:latin typeface="Calibri (Body)"/>
              </a:rPr>
              <a:t>Merge Sort </a:t>
            </a:r>
            <a:r>
              <a:rPr lang="en-US" sz="2800" dirty="0">
                <a:latin typeface="Calibri (Body)"/>
              </a:rPr>
              <a:t>works by iteratively splitting a list (with an even number of elements) into two </a:t>
            </a:r>
            <a:r>
              <a:rPr lang="en-US" sz="2800" dirty="0" err="1">
                <a:latin typeface="Calibri (Body)"/>
              </a:rPr>
              <a:t>sublists</a:t>
            </a:r>
            <a:r>
              <a:rPr lang="en-US" sz="2800" dirty="0">
                <a:latin typeface="Calibri (Body)"/>
              </a:rPr>
              <a:t> of equal length until each </a:t>
            </a:r>
            <a:r>
              <a:rPr lang="en-US" sz="2800" dirty="0" err="1">
                <a:latin typeface="Calibri (Body)"/>
              </a:rPr>
              <a:t>sublist</a:t>
            </a:r>
            <a:r>
              <a:rPr lang="en-US" sz="2800" dirty="0">
                <a:latin typeface="Calibri (Body)"/>
              </a:rPr>
              <a:t> has one element.</a:t>
            </a:r>
          </a:p>
          <a:p>
            <a:r>
              <a:rPr lang="en-US" sz="2800" dirty="0">
                <a:latin typeface="Calibri (Body)"/>
              </a:rPr>
              <a:t>Each </a:t>
            </a:r>
            <a:r>
              <a:rPr lang="en-US" sz="2800" dirty="0" err="1">
                <a:latin typeface="Calibri (Body)"/>
              </a:rPr>
              <a:t>sublist</a:t>
            </a:r>
            <a:r>
              <a:rPr lang="en-US" sz="2800" dirty="0">
                <a:latin typeface="Calibri (Body)"/>
              </a:rPr>
              <a:t> is represented by a balanced binary tree.</a:t>
            </a:r>
          </a:p>
          <a:p>
            <a:r>
              <a:rPr lang="en-US" sz="2800" dirty="0">
                <a:latin typeface="Calibri (Body)"/>
              </a:rPr>
              <a:t>At each step a pair of </a:t>
            </a:r>
            <a:r>
              <a:rPr lang="en-US" sz="2800" dirty="0" err="1">
                <a:latin typeface="Calibri (Body)"/>
              </a:rPr>
              <a:t>sublists</a:t>
            </a:r>
            <a:r>
              <a:rPr lang="en-US" sz="2800" dirty="0">
                <a:latin typeface="Calibri (Body)"/>
              </a:rPr>
              <a:t> is successively merged into a list with the elements in increasing order. The process ends when all the </a:t>
            </a:r>
            <a:r>
              <a:rPr lang="en-US" sz="2800" dirty="0" err="1">
                <a:latin typeface="Calibri (Body)"/>
              </a:rPr>
              <a:t>sublists</a:t>
            </a:r>
            <a:r>
              <a:rPr lang="en-US" sz="2800" dirty="0">
                <a:latin typeface="Calibri (Body)"/>
              </a:rPr>
              <a:t> have been merged.</a:t>
            </a:r>
          </a:p>
          <a:p>
            <a:r>
              <a:rPr lang="en-US" sz="2800" dirty="0">
                <a:latin typeface="Calibri (Body)"/>
              </a:rPr>
              <a:t>The succession of merged lists is represented by a binary tree.</a:t>
            </a:r>
          </a:p>
        </p:txBody>
      </p:sp>
      <p:sp>
        <p:nvSpPr>
          <p:cNvPr id="4" name="Slide Number Placeholder 5">
            <a:extLst>
              <a:ext uri="{FF2B5EF4-FFF2-40B4-BE49-F238E27FC236}">
                <a16:creationId xmlns:a16="http://schemas.microsoft.com/office/drawing/2014/main" id="{4069719C-F111-48C7-8D98-AAEFCB6364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26725638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r>
              <a:rPr lang="en-US" sz="1500" dirty="0"/>
              <a:t> 2</a:t>
            </a:r>
            <a:endParaRPr lang="en-US" dirty="0"/>
          </a:p>
        </p:txBody>
      </p:sp>
      <p:sp>
        <p:nvSpPr>
          <p:cNvPr id="3" name="Content Placeholder 2"/>
          <p:cNvSpPr>
            <a:spLocks noGrp="1"/>
          </p:cNvSpPr>
          <p:nvPr>
            <p:ph idx="1"/>
          </p:nvPr>
        </p:nvSpPr>
        <p:spPr/>
        <p:txBody>
          <a:bodyPr/>
          <a:lstStyle/>
          <a:p>
            <a:pPr marL="914400" indent="-914400">
              <a:spcBef>
                <a:spcPts val="0"/>
              </a:spcBef>
              <a:spcAft>
                <a:spcPts val="0"/>
              </a:spcAft>
            </a:pPr>
            <a:r>
              <a:rPr lang="en-US" b="1" dirty="0">
                <a:latin typeface="Calibri (Body)"/>
              </a:rPr>
              <a:t>Example</a:t>
            </a:r>
            <a:r>
              <a:rPr lang="en-US" dirty="0">
                <a:latin typeface="Calibri (Body)"/>
              </a:rPr>
              <a:t>: Use merge sort to put the list</a:t>
            </a:r>
          </a:p>
          <a:p>
            <a:pPr marL="914400">
              <a:spcBef>
                <a:spcPts val="0"/>
              </a:spcBef>
              <a:spcAft>
                <a:spcPts val="0"/>
              </a:spcAft>
            </a:pPr>
            <a:r>
              <a:rPr lang="en-US" dirty="0">
                <a:latin typeface="Calibri (Body)"/>
                <a:ea typeface="Cambria Math" pitchFamily="18" charset="0"/>
              </a:rPr>
              <a:t>8,2,4,6,9,7,10, 1, 5, 3</a:t>
            </a:r>
          </a:p>
          <a:p>
            <a:pPr marL="914400">
              <a:spcBef>
                <a:spcPts val="0"/>
              </a:spcBef>
              <a:spcAft>
                <a:spcPts val="0"/>
              </a:spcAft>
            </a:pPr>
            <a:r>
              <a:rPr lang="en-US" dirty="0">
                <a:latin typeface="Calibri (Body)"/>
              </a:rPr>
              <a:t>into increasing order.</a:t>
            </a:r>
          </a:p>
          <a:p>
            <a:r>
              <a:rPr lang="en-US" b="1" dirty="0">
                <a:latin typeface="Calibri (Body)"/>
              </a:rPr>
              <a:t>Solution</a:t>
            </a:r>
            <a:r>
              <a:rPr lang="en-US" dirty="0">
                <a:latin typeface="Calibri (Body)"/>
              </a:rPr>
              <a:t>:</a:t>
            </a:r>
          </a:p>
        </p:txBody>
      </p:sp>
      <p:pic>
        <p:nvPicPr>
          <p:cNvPr id="7" name="Picture 3" descr="The merge sort of 8,2,4,6,9,7,10,1,5,3."/>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5105400" y="2362200"/>
            <a:ext cx="3831993" cy="4114800"/>
          </a:xfrm>
          <a:prstGeom prst="rect">
            <a:avLst/>
          </a:prstGeom>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14"/>
          </p:nvPr>
        </p:nvSpPr>
        <p:spPr>
          <a:xfrm>
            <a:off x="3465576" y="647700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96E74CDD-13B4-4585-82B9-B732CD715C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163515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Points About Using Mathematical Induction</a:t>
            </a:r>
          </a:p>
        </p:txBody>
      </p:sp>
      <p:sp>
        <p:nvSpPr>
          <p:cNvPr id="3" name="Content Placeholder 2"/>
          <p:cNvSpPr>
            <a:spLocks noGrp="1"/>
          </p:cNvSpPr>
          <p:nvPr>
            <p:ph idx="1"/>
          </p:nvPr>
        </p:nvSpPr>
        <p:spPr>
          <a:xfrm>
            <a:off x="457200" y="1295400"/>
            <a:ext cx="8229600" cy="838200"/>
          </a:xfrm>
        </p:spPr>
        <p:txBody>
          <a:bodyPr/>
          <a:lstStyle/>
          <a:p>
            <a:r>
              <a:rPr lang="en-US" sz="2400" dirty="0">
                <a:latin typeface="Calibri (Body)"/>
              </a:rPr>
              <a:t>Mathematical induction can be expressed  as the rule of inference</a:t>
            </a:r>
            <a:endParaRPr lang="en-US" sz="2400" dirty="0">
              <a:latin typeface="Calibri (Body)"/>
              <a:ea typeface="Cambria Math" pitchFamily="18" charset="0"/>
              <a:sym typeface="Wingdings" pitchFamily="2" charset="2"/>
            </a:endParaRP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3029460"/>
              </p:ext>
            </p:extLst>
          </p:nvPr>
        </p:nvGraphicFramePr>
        <p:xfrm>
          <a:off x="1600200" y="2193059"/>
          <a:ext cx="5257800" cy="609600"/>
        </p:xfrm>
        <a:graphic>
          <a:graphicData uri="http://schemas.openxmlformats.org/presentationml/2006/ole">
            <mc:AlternateContent xmlns:mc="http://schemas.openxmlformats.org/markup-compatibility/2006">
              <mc:Choice xmlns:v="urn:schemas-microsoft-com:vml" Requires="v">
                <p:oleObj name="Equation" r:id="rId2" imgW="2628720" imgH="304560" progId="Equation.DSMT4">
                  <p:embed/>
                </p:oleObj>
              </mc:Choice>
              <mc:Fallback>
                <p:oleObj name="Equation" r:id="rId2" imgW="2628720" imgH="304560" progId="Equation.DSMT4">
                  <p:embed/>
                  <p:pic>
                    <p:nvPicPr>
                      <p:cNvPr id="0" name=""/>
                      <p:cNvPicPr/>
                      <p:nvPr/>
                    </p:nvPicPr>
                    <p:blipFill>
                      <a:blip r:embed="rId3"/>
                      <a:stretch>
                        <a:fillRect/>
                      </a:stretch>
                    </p:blipFill>
                    <p:spPr>
                      <a:xfrm>
                        <a:off x="1600200" y="2193059"/>
                        <a:ext cx="5257800" cy="609600"/>
                      </a:xfrm>
                      <a:prstGeom prst="rect">
                        <a:avLst/>
                      </a:prstGeom>
                    </p:spPr>
                  </p:pic>
                </p:oleObj>
              </mc:Fallback>
            </mc:AlternateContent>
          </a:graphicData>
        </a:graphic>
      </p:graphicFrame>
      <p:sp>
        <p:nvSpPr>
          <p:cNvPr id="5" name="Content Placeholder 4"/>
          <p:cNvSpPr>
            <a:spLocks noGrp="1"/>
          </p:cNvSpPr>
          <p:nvPr>
            <p:ph idx="13"/>
          </p:nvPr>
        </p:nvSpPr>
        <p:spPr>
          <a:xfrm>
            <a:off x="457200" y="2857500"/>
            <a:ext cx="8229600" cy="3238500"/>
          </a:xfrm>
        </p:spPr>
        <p:txBody>
          <a:bodyPr/>
          <a:lstStyle/>
          <a:p>
            <a:pPr lvl="0"/>
            <a:r>
              <a:rPr lang="en-US" sz="2400" dirty="0">
                <a:solidFill>
                  <a:prstClr val="black"/>
                </a:solidFill>
                <a:latin typeface="Calibri (Body)"/>
              </a:rPr>
              <a:t>where the domain is the set of positive integers.</a:t>
            </a:r>
          </a:p>
          <a:p>
            <a:pPr lvl="0"/>
            <a:r>
              <a:rPr lang="en-US" sz="2400" dirty="0">
                <a:solidFill>
                  <a:prstClr val="black"/>
                </a:solidFill>
                <a:latin typeface="Calibri (Body)"/>
              </a:rPr>
              <a:t>In a proof by mathematical induction, we don’t assume that </a:t>
            </a:r>
            <a:r>
              <a:rPr lang="en-US" sz="2400" i="1" dirty="0">
                <a:solidFill>
                  <a:prstClr val="black"/>
                </a:solidFill>
                <a:latin typeface="Calibri (Body)"/>
              </a:rPr>
              <a:t>P</a:t>
            </a:r>
            <a:r>
              <a:rPr lang="en-US" sz="2400" dirty="0">
                <a:solidFill>
                  <a:prstClr val="black"/>
                </a:solidFill>
                <a:latin typeface="Calibri (Body)"/>
              </a:rPr>
              <a:t>(</a:t>
            </a:r>
            <a:r>
              <a:rPr lang="en-US" sz="2400" i="1" dirty="0">
                <a:solidFill>
                  <a:prstClr val="black"/>
                </a:solidFill>
                <a:latin typeface="Calibri (Body)"/>
              </a:rPr>
              <a:t>k</a:t>
            </a:r>
            <a:r>
              <a:rPr lang="en-US" sz="2400" dirty="0">
                <a:solidFill>
                  <a:prstClr val="black"/>
                </a:solidFill>
                <a:latin typeface="Calibri (Body)"/>
              </a:rPr>
              <a:t>) is true for all positive integers! We show that if we assume that </a:t>
            </a:r>
            <a:r>
              <a:rPr lang="en-US" sz="2400" i="1" dirty="0">
                <a:solidFill>
                  <a:prstClr val="black"/>
                </a:solidFill>
                <a:latin typeface="Calibri (Body)"/>
              </a:rPr>
              <a:t>P</a:t>
            </a:r>
            <a:r>
              <a:rPr lang="en-US" sz="2400" dirty="0">
                <a:solidFill>
                  <a:prstClr val="black"/>
                </a:solidFill>
                <a:latin typeface="Calibri (Body)"/>
              </a:rPr>
              <a:t>(</a:t>
            </a:r>
            <a:r>
              <a:rPr lang="en-US" sz="2400" i="1" dirty="0">
                <a:solidFill>
                  <a:prstClr val="black"/>
                </a:solidFill>
                <a:latin typeface="Calibri (Body)"/>
              </a:rPr>
              <a:t>k</a:t>
            </a:r>
            <a:r>
              <a:rPr lang="en-US" sz="2400" dirty="0">
                <a:solidFill>
                  <a:prstClr val="black"/>
                </a:solidFill>
                <a:latin typeface="Calibri (Body)"/>
              </a:rPr>
              <a:t>) is true, then </a:t>
            </a:r>
            <a:r>
              <a:rPr lang="en-US" sz="2400" i="1" dirty="0">
                <a:solidFill>
                  <a:prstClr val="black"/>
                </a:solidFill>
                <a:latin typeface="Calibri (Body)"/>
                <a:sym typeface="Wingdings" pitchFamily="2" charset="2"/>
              </a:rPr>
              <a:t>P</a:t>
            </a:r>
            <a:r>
              <a:rPr lang="en-US" sz="2400" dirty="0">
                <a:solidFill>
                  <a:prstClr val="black"/>
                </a:solidFill>
                <a:latin typeface="Calibri (Body)"/>
                <a:sym typeface="Wingdings" pitchFamily="2" charset="2"/>
              </a:rPr>
              <a:t>(</a:t>
            </a:r>
            <a:r>
              <a:rPr lang="en-US" sz="2400" i="1" dirty="0">
                <a:solidFill>
                  <a:prstClr val="black"/>
                </a:solidFill>
                <a:latin typeface="Calibri (Body)"/>
                <a:sym typeface="Wingdings" pitchFamily="2" charset="2"/>
              </a:rPr>
              <a:t>k </a:t>
            </a:r>
            <a:r>
              <a:rPr lang="en-US" sz="2400" dirty="0">
                <a:solidFill>
                  <a:prstClr val="black"/>
                </a:solidFill>
                <a:latin typeface="Calibri (Body)"/>
                <a:sym typeface="Wingdings" pitchFamily="2" charset="2"/>
              </a:rPr>
              <a:t>+</a:t>
            </a:r>
            <a:r>
              <a:rPr lang="en-US" sz="2400" i="1" dirty="0">
                <a:solidFill>
                  <a:prstClr val="black"/>
                </a:solidFill>
                <a:latin typeface="Calibri (Body)"/>
                <a:sym typeface="Wingdings" pitchFamily="2" charset="2"/>
              </a:rPr>
              <a:t> </a:t>
            </a:r>
            <a:r>
              <a:rPr lang="en-US" sz="2400" dirty="0">
                <a:solidFill>
                  <a:prstClr val="black"/>
                </a:solidFill>
                <a:latin typeface="Calibri (Body)"/>
                <a:ea typeface="Cambria Math" pitchFamily="18" charset="0"/>
                <a:sym typeface="Wingdings" pitchFamily="2" charset="2"/>
              </a:rPr>
              <a:t>1) must also be true. </a:t>
            </a:r>
          </a:p>
          <a:p>
            <a:pPr lvl="0"/>
            <a:r>
              <a:rPr lang="en-US" sz="2400" dirty="0">
                <a:solidFill>
                  <a:prstClr val="black"/>
                </a:solidFill>
                <a:latin typeface="Calibri (Body)"/>
                <a:ea typeface="Cambria Math" pitchFamily="18" charset="0"/>
                <a:sym typeface="Wingdings" pitchFamily="2" charset="2"/>
              </a:rPr>
              <a:t>Proofs by mathematical induction do not always start at the integer 1. In such a case, the basis step begins at a starting point </a:t>
            </a:r>
            <a:r>
              <a:rPr lang="en-US" sz="2400" i="1" dirty="0">
                <a:solidFill>
                  <a:prstClr val="black"/>
                </a:solidFill>
                <a:latin typeface="Calibri (Body)"/>
                <a:ea typeface="Cambria Math" pitchFamily="18" charset="0"/>
                <a:sym typeface="Wingdings" pitchFamily="2" charset="2"/>
              </a:rPr>
              <a:t>b</a:t>
            </a:r>
            <a:r>
              <a:rPr lang="en-US" sz="2400" dirty="0">
                <a:solidFill>
                  <a:prstClr val="black"/>
                </a:solidFill>
                <a:latin typeface="Calibri (Body)"/>
                <a:ea typeface="Cambria Math" pitchFamily="18" charset="0"/>
                <a:sym typeface="Wingdings" pitchFamily="2" charset="2"/>
              </a:rPr>
              <a:t> where </a:t>
            </a:r>
            <a:r>
              <a:rPr lang="en-US" sz="2400" i="1" dirty="0">
                <a:solidFill>
                  <a:prstClr val="black"/>
                </a:solidFill>
                <a:latin typeface="Calibri (Body)"/>
                <a:ea typeface="Cambria Math" pitchFamily="18" charset="0"/>
                <a:sym typeface="Wingdings" pitchFamily="2" charset="2"/>
              </a:rPr>
              <a:t>b</a:t>
            </a:r>
            <a:r>
              <a:rPr lang="en-US" sz="2400" dirty="0">
                <a:solidFill>
                  <a:prstClr val="black"/>
                </a:solidFill>
                <a:latin typeface="Calibri (Body)"/>
                <a:ea typeface="Cambria Math" pitchFamily="18" charset="0"/>
                <a:sym typeface="Wingdings" pitchFamily="2" charset="2"/>
              </a:rPr>
              <a:t> is an integer. We will see examples of this soon.</a:t>
            </a:r>
          </a:p>
        </p:txBody>
      </p:sp>
      <p:sp>
        <p:nvSpPr>
          <p:cNvPr id="6" name="Slide Number Placeholder 5">
            <a:extLst>
              <a:ext uri="{FF2B5EF4-FFF2-40B4-BE49-F238E27FC236}">
                <a16:creationId xmlns:a16="http://schemas.microsoft.com/office/drawing/2014/main" id="{86433B0F-DAC7-4B2D-855F-6E8095541DB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244519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C13C-D83D-4ED9-973A-E1E6F2DA277D}"/>
              </a:ext>
            </a:extLst>
          </p:cNvPr>
          <p:cNvSpPr>
            <a:spLocks noGrp="1"/>
          </p:cNvSpPr>
          <p:nvPr>
            <p:ph type="title"/>
          </p:nvPr>
        </p:nvSpPr>
        <p:spPr/>
        <p:txBody>
          <a:bodyPr/>
          <a:lstStyle/>
          <a:p>
            <a:r>
              <a:rPr lang="en-US" dirty="0"/>
              <a:t>Recursive Merge Sort</a:t>
            </a:r>
            <a:r>
              <a:rPr lang="en-US" sz="1500" dirty="0"/>
              <a:t> 1</a:t>
            </a:r>
            <a:endParaRPr lang="en-US" dirty="0"/>
          </a:p>
        </p:txBody>
      </p:sp>
      <p:sp>
        <p:nvSpPr>
          <p:cNvPr id="3" name="Content Placeholder 2">
            <a:extLst>
              <a:ext uri="{FF2B5EF4-FFF2-40B4-BE49-F238E27FC236}">
                <a16:creationId xmlns:a16="http://schemas.microsoft.com/office/drawing/2014/main" id="{53D196CC-CCB1-4010-A35F-6B3A20687EB5}"/>
              </a:ext>
            </a:extLst>
          </p:cNvPr>
          <p:cNvSpPr>
            <a:spLocks noGrp="1"/>
          </p:cNvSpPr>
          <p:nvPr>
            <p:ph idx="1"/>
          </p:nvPr>
        </p:nvSpPr>
        <p:spPr>
          <a:xfrm>
            <a:off x="457200" y="1295400"/>
            <a:ext cx="7924800" cy="1295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Construct a recursive merge sort algorithm. </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Begin with the list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4" name="Content Placeholder 3">
            <a:extLst>
              <a:ext uri="{FF2B5EF4-FFF2-40B4-BE49-F238E27FC236}">
                <a16:creationId xmlns:a16="http://schemas.microsoft.com/office/drawing/2014/main" id="{3A1A5EB6-A612-492E-8202-1CC4DE4FA38B}"/>
              </a:ext>
            </a:extLst>
          </p:cNvPr>
          <p:cNvSpPr>
            <a:spLocks noGrp="1"/>
          </p:cNvSpPr>
          <p:nvPr>
            <p:ph idx="10"/>
          </p:nvPr>
        </p:nvSpPr>
        <p:spPr>
          <a:xfrm>
            <a:off x="457200" y="2971800"/>
            <a:ext cx="8229600" cy="2971800"/>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mergesort</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E1F59B29-695A-4B4C-912D-D6282623EE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3826669"/>
              </p:ext>
            </p:extLst>
          </p:nvPr>
        </p:nvGraphicFramePr>
        <p:xfrm>
          <a:off x="3047999" y="2971800"/>
          <a:ext cx="2057401" cy="4572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0" name=""/>
                      <p:cNvPicPr/>
                      <p:nvPr/>
                    </p:nvPicPr>
                    <p:blipFill>
                      <a:blip r:embed="rId3"/>
                      <a:stretch>
                        <a:fillRect/>
                      </a:stretch>
                    </p:blipFill>
                    <p:spPr>
                      <a:xfrm>
                        <a:off x="3047999" y="2971800"/>
                        <a:ext cx="2057401" cy="457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E358370-FE3B-496A-9841-EBEF06E453E1}"/>
              </a:ext>
            </a:extLst>
          </p:cNvPr>
          <p:cNvSpPr>
            <a:spLocks noGrp="1"/>
          </p:cNvSpPr>
          <p:nvPr>
            <p:ph idx="11"/>
          </p:nvPr>
        </p:nvSpPr>
        <p:spPr>
          <a:xfrm>
            <a:off x="457200" y="3400046"/>
            <a:ext cx="1828800" cy="432814"/>
          </a:xfrm>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graphicFrame>
        <p:nvGraphicFramePr>
          <p:cNvPr id="17" name="Object 16">
            <a:extLst>
              <a:ext uri="{FF2B5EF4-FFF2-40B4-BE49-F238E27FC236}">
                <a16:creationId xmlns:a16="http://schemas.microsoft.com/office/drawing/2014/main" id="{99EC06DB-2E3C-4052-8757-0AFA07DDBC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7173208"/>
              </p:ext>
            </p:extLst>
          </p:nvPr>
        </p:nvGraphicFramePr>
        <p:xfrm>
          <a:off x="960028" y="3810000"/>
          <a:ext cx="1417317" cy="457199"/>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0" name=""/>
                      <p:cNvPicPr/>
                      <p:nvPr/>
                    </p:nvPicPr>
                    <p:blipFill>
                      <a:blip r:embed="rId5"/>
                      <a:stretch>
                        <a:fillRect/>
                      </a:stretch>
                    </p:blipFill>
                    <p:spPr>
                      <a:xfrm>
                        <a:off x="960028" y="3810000"/>
                        <a:ext cx="1417317" cy="45719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F4900B6-345F-4F1D-B4CB-0261EE6F18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9490553"/>
              </p:ext>
            </p:extLst>
          </p:nvPr>
        </p:nvGraphicFramePr>
        <p:xfrm>
          <a:off x="960028" y="4251960"/>
          <a:ext cx="1828800" cy="406400"/>
        </p:xfrm>
        <a:graphic>
          <a:graphicData uri="http://schemas.openxmlformats.org/presentationml/2006/ole">
            <mc:AlternateContent xmlns:mc="http://schemas.openxmlformats.org/markup-compatibility/2006">
              <mc:Choice xmlns:v="urn:schemas-microsoft-com:vml" Requires="v">
                <p:oleObj name="Equation" r:id="rId6" imgW="1028520" imgH="228600" progId="Equation.DSMT4">
                  <p:embed/>
                </p:oleObj>
              </mc:Choice>
              <mc:Fallback>
                <p:oleObj name="Equation" r:id="rId6" imgW="1028520" imgH="228600" progId="Equation.DSMT4">
                  <p:embed/>
                  <p:pic>
                    <p:nvPicPr>
                      <p:cNvPr id="0" name=""/>
                      <p:cNvPicPr/>
                      <p:nvPr/>
                    </p:nvPicPr>
                    <p:blipFill>
                      <a:blip r:embed="rId7"/>
                      <a:stretch>
                        <a:fillRect/>
                      </a:stretch>
                    </p:blipFill>
                    <p:spPr>
                      <a:xfrm>
                        <a:off x="960028" y="4251960"/>
                        <a:ext cx="1828800" cy="4064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0874619-01EC-4F1B-8671-BADA6319BC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5027322"/>
              </p:ext>
            </p:extLst>
          </p:nvPr>
        </p:nvGraphicFramePr>
        <p:xfrm>
          <a:off x="960028" y="4658360"/>
          <a:ext cx="2212849" cy="402336"/>
        </p:xfrm>
        <a:graphic>
          <a:graphicData uri="http://schemas.openxmlformats.org/presentationml/2006/ole">
            <mc:AlternateContent xmlns:mc="http://schemas.openxmlformats.org/markup-compatibility/2006">
              <mc:Choice xmlns:v="urn:schemas-microsoft-com:vml" Requires="v">
                <p:oleObj name="Equation" r:id="rId8" imgW="1257120" imgH="228600" progId="Equation.DSMT4">
                  <p:embed/>
                </p:oleObj>
              </mc:Choice>
              <mc:Fallback>
                <p:oleObj name="Equation" r:id="rId8" imgW="1257120" imgH="228600" progId="Equation.DSMT4">
                  <p:embed/>
                  <p:pic>
                    <p:nvPicPr>
                      <p:cNvPr id="0" name=""/>
                      <p:cNvPicPr/>
                      <p:nvPr/>
                    </p:nvPicPr>
                    <p:blipFill>
                      <a:blip r:embed="rId9"/>
                      <a:stretch>
                        <a:fillRect/>
                      </a:stretch>
                    </p:blipFill>
                    <p:spPr>
                      <a:xfrm>
                        <a:off x="960028" y="4658360"/>
                        <a:ext cx="2212849" cy="40233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D8AE284-9C00-453C-840D-B76E61013B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8461015"/>
              </p:ext>
            </p:extLst>
          </p:nvPr>
        </p:nvGraphicFramePr>
        <p:xfrm>
          <a:off x="960028" y="5030788"/>
          <a:ext cx="4965700" cy="466725"/>
        </p:xfrm>
        <a:graphic>
          <a:graphicData uri="http://schemas.openxmlformats.org/presentationml/2006/ole">
            <mc:AlternateContent xmlns:mc="http://schemas.openxmlformats.org/markup-compatibility/2006">
              <mc:Choice xmlns:v="urn:schemas-microsoft-com:vml" Requires="v">
                <p:oleObj name="Equation" r:id="rId10" imgW="2705040" imgH="253800" progId="Equation.DSMT4">
                  <p:embed/>
                </p:oleObj>
              </mc:Choice>
              <mc:Fallback>
                <p:oleObj name="Equation" r:id="rId10" imgW="2705040" imgH="253800" progId="Equation.DSMT4">
                  <p:embed/>
                  <p:pic>
                    <p:nvPicPr>
                      <p:cNvPr id="0" name=""/>
                      <p:cNvPicPr/>
                      <p:nvPr/>
                    </p:nvPicPr>
                    <p:blipFill>
                      <a:blip r:embed="rId11"/>
                      <a:stretch>
                        <a:fillRect/>
                      </a:stretch>
                    </p:blipFill>
                    <p:spPr>
                      <a:xfrm>
                        <a:off x="960028" y="5030788"/>
                        <a:ext cx="4965700" cy="4667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BE8111B-80E4-47FD-8B25-821C0F4C8DEE}"/>
              </a:ext>
            </a:extLst>
          </p:cNvPr>
          <p:cNvSpPr>
            <a:spLocks noGrp="1"/>
          </p:cNvSpPr>
          <p:nvPr>
            <p:ph idx="12"/>
          </p:nvPr>
        </p:nvSpPr>
        <p:spPr>
          <a:xfrm>
            <a:off x="457200" y="5459800"/>
            <a:ext cx="6019800" cy="402336"/>
          </a:xfrm>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now sorted into elements in increasing order}</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CB15D9B9-FB03-417E-BF4A-0389E8EC42D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2403727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DE6C-C8DA-473A-AE53-D326A4E4F134}"/>
              </a:ext>
            </a:extLst>
          </p:cNvPr>
          <p:cNvSpPr>
            <a:spLocks noGrp="1"/>
          </p:cNvSpPr>
          <p:nvPr>
            <p:ph type="title"/>
          </p:nvPr>
        </p:nvSpPr>
        <p:spPr/>
        <p:txBody>
          <a:bodyPr/>
          <a:lstStyle/>
          <a:p>
            <a:r>
              <a:rPr lang="en-US" dirty="0"/>
              <a:t>Recursive Merge Sort</a:t>
            </a:r>
            <a:r>
              <a:rPr lang="en-US" sz="1500" dirty="0"/>
              <a:t> 2</a:t>
            </a:r>
            <a:endParaRPr lang="en-US" dirty="0"/>
          </a:p>
        </p:txBody>
      </p:sp>
      <p:sp>
        <p:nvSpPr>
          <p:cNvPr id="3" name="Content Placeholder 2">
            <a:extLst>
              <a:ext uri="{FF2B5EF4-FFF2-40B4-BE49-F238E27FC236}">
                <a16:creationId xmlns:a16="http://schemas.microsoft.com/office/drawing/2014/main" id="{AC233457-B9DB-4034-BA87-45EF14C7C7D1}"/>
              </a:ext>
            </a:extLst>
          </p:cNvPr>
          <p:cNvSpPr>
            <a:spLocks noGrp="1"/>
          </p:cNvSpPr>
          <p:nvPr>
            <p:ph idx="1"/>
          </p:nvPr>
        </p:nvSpPr>
        <p:spPr>
          <a:xfrm>
            <a:off x="457200" y="1295400"/>
            <a:ext cx="7924800" cy="533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Subroutine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merge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which merges two sorted lists.</a:t>
            </a:r>
          </a:p>
        </p:txBody>
      </p:sp>
      <p:sp>
        <p:nvSpPr>
          <p:cNvPr id="4" name="Content Placeholder 3">
            <a:extLst>
              <a:ext uri="{FF2B5EF4-FFF2-40B4-BE49-F238E27FC236}">
                <a16:creationId xmlns:a16="http://schemas.microsoft.com/office/drawing/2014/main" id="{EC47A7BC-4C9B-4238-B0ED-8B9F8FBC8164}"/>
              </a:ext>
            </a:extLst>
          </p:cNvPr>
          <p:cNvSpPr>
            <a:spLocks noGrp="1"/>
          </p:cNvSpPr>
          <p:nvPr>
            <p:ph idx="10"/>
          </p:nvPr>
        </p:nvSpPr>
        <p:spPr>
          <a:xfrm>
            <a:off x="457200" y="1984248"/>
            <a:ext cx="8229600" cy="3127248"/>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merge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6" name="Object 15">
            <a:extLst>
              <a:ext uri="{FF2B5EF4-FFF2-40B4-BE49-F238E27FC236}">
                <a16:creationId xmlns:a16="http://schemas.microsoft.com/office/drawing/2014/main" id="{1345B7D0-BC69-4300-905A-3C936DDA97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5338382"/>
              </p:ext>
            </p:extLst>
          </p:nvPr>
        </p:nvGraphicFramePr>
        <p:xfrm>
          <a:off x="2459736" y="2002536"/>
          <a:ext cx="571500" cy="395654"/>
        </p:xfrm>
        <a:graphic>
          <a:graphicData uri="http://schemas.openxmlformats.org/presentationml/2006/ole">
            <mc:AlternateContent xmlns:mc="http://schemas.openxmlformats.org/markup-compatibility/2006">
              <mc:Choice xmlns:v="urn:schemas-microsoft-com:vml" Requires="v">
                <p:oleObj name="Equation" r:id="rId2" imgW="330120" imgH="228600" progId="Equation.DSMT4">
                  <p:embed/>
                </p:oleObj>
              </mc:Choice>
              <mc:Fallback>
                <p:oleObj name="Equation" r:id="rId2" imgW="330120" imgH="228600" progId="Equation.DSMT4">
                  <p:embed/>
                  <p:pic>
                    <p:nvPicPr>
                      <p:cNvPr id="0" name=""/>
                      <p:cNvPicPr/>
                      <p:nvPr/>
                    </p:nvPicPr>
                    <p:blipFill>
                      <a:blip r:embed="rId3"/>
                      <a:stretch>
                        <a:fillRect/>
                      </a:stretch>
                    </p:blipFill>
                    <p:spPr>
                      <a:xfrm>
                        <a:off x="2459736" y="2002536"/>
                        <a:ext cx="571500" cy="39565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FE1AA1A-5397-4447-A640-03DC4CF6BF60}"/>
              </a:ext>
            </a:extLst>
          </p:cNvPr>
          <p:cNvSpPr>
            <a:spLocks noGrp="1"/>
          </p:cNvSpPr>
          <p:nvPr>
            <p:ph idx="11"/>
          </p:nvPr>
        </p:nvSpPr>
        <p:spPr>
          <a:xfrm>
            <a:off x="2953512" y="1985604"/>
            <a:ext cx="1655064" cy="412586"/>
          </a:xfrm>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sorted lists</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graphicFrame>
        <p:nvGraphicFramePr>
          <p:cNvPr id="19" name="Object 18">
            <a:extLst>
              <a:ext uri="{FF2B5EF4-FFF2-40B4-BE49-F238E27FC236}">
                <a16:creationId xmlns:a16="http://schemas.microsoft.com/office/drawing/2014/main" id="{28DD7B09-0BEA-45BB-9FA8-32D572A22EE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6970089"/>
              </p:ext>
            </p:extLst>
          </p:nvPr>
        </p:nvGraphicFramePr>
        <p:xfrm>
          <a:off x="512064" y="2386585"/>
          <a:ext cx="1600200" cy="365760"/>
        </p:xfrm>
        <a:graphic>
          <a:graphicData uri="http://schemas.openxmlformats.org/presentationml/2006/ole">
            <mc:AlternateContent xmlns:mc="http://schemas.openxmlformats.org/markup-compatibility/2006">
              <mc:Choice xmlns:v="urn:schemas-microsoft-com:vml" Requires="v">
                <p:oleObj name="Equation" r:id="rId4" imgW="888840" imgH="203040" progId="Equation.DSMT4">
                  <p:embed/>
                </p:oleObj>
              </mc:Choice>
              <mc:Fallback>
                <p:oleObj name="Equation" r:id="rId4" imgW="888840" imgH="203040" progId="Equation.DSMT4">
                  <p:embed/>
                  <p:pic>
                    <p:nvPicPr>
                      <p:cNvPr id="0" name=""/>
                      <p:cNvPicPr/>
                      <p:nvPr/>
                    </p:nvPicPr>
                    <p:blipFill>
                      <a:blip r:embed="rId5"/>
                      <a:stretch>
                        <a:fillRect/>
                      </a:stretch>
                    </p:blipFill>
                    <p:spPr>
                      <a:xfrm>
                        <a:off x="512064" y="2386585"/>
                        <a:ext cx="1600200" cy="36576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68AB6ED-6472-453D-96BF-23EF73B01377}"/>
              </a:ext>
            </a:extLst>
          </p:cNvPr>
          <p:cNvSpPr>
            <a:spLocks noGrp="1"/>
          </p:cNvSpPr>
          <p:nvPr>
            <p:ph idx="13"/>
          </p:nvPr>
        </p:nvSpPr>
        <p:spPr>
          <a:xfrm>
            <a:off x="457200" y="2742467"/>
            <a:ext cx="1066800" cy="384048"/>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while</a:t>
            </a:r>
            <a:endParaRPr lang="en-US" dirty="0"/>
          </a:p>
        </p:txBody>
      </p:sp>
      <p:graphicFrame>
        <p:nvGraphicFramePr>
          <p:cNvPr id="17" name="Object 16">
            <a:extLst>
              <a:ext uri="{FF2B5EF4-FFF2-40B4-BE49-F238E27FC236}">
                <a16:creationId xmlns:a16="http://schemas.microsoft.com/office/drawing/2014/main" id="{FC507298-EE52-4040-B002-B7C0B75B66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2158454"/>
              </p:ext>
            </p:extLst>
          </p:nvPr>
        </p:nvGraphicFramePr>
        <p:xfrm>
          <a:off x="1152144" y="2770632"/>
          <a:ext cx="938784" cy="384048"/>
        </p:xfrm>
        <a:graphic>
          <a:graphicData uri="http://schemas.openxmlformats.org/presentationml/2006/ole">
            <mc:AlternateContent xmlns:mc="http://schemas.openxmlformats.org/markup-compatibility/2006">
              <mc:Choice xmlns:v="urn:schemas-microsoft-com:vml" Requires="v">
                <p:oleObj name="Equation" r:id="rId6" imgW="558720" imgH="228600" progId="Equation.DSMT4">
                  <p:embed/>
                </p:oleObj>
              </mc:Choice>
              <mc:Fallback>
                <p:oleObj name="Equation" r:id="rId6" imgW="558720" imgH="228600" progId="Equation.DSMT4">
                  <p:embed/>
                  <p:pic>
                    <p:nvPicPr>
                      <p:cNvPr id="0" name=""/>
                      <p:cNvPicPr/>
                      <p:nvPr/>
                    </p:nvPicPr>
                    <p:blipFill>
                      <a:blip r:embed="rId7"/>
                      <a:stretch>
                        <a:fillRect/>
                      </a:stretch>
                    </p:blipFill>
                    <p:spPr>
                      <a:xfrm>
                        <a:off x="1152144" y="2770632"/>
                        <a:ext cx="938784" cy="38404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A42A4DD-CADC-43E3-88EB-4D8930061580}"/>
              </a:ext>
            </a:extLst>
          </p:cNvPr>
          <p:cNvSpPr>
            <a:spLocks noGrp="1"/>
          </p:cNvSpPr>
          <p:nvPr>
            <p:ph idx="14"/>
          </p:nvPr>
        </p:nvSpPr>
        <p:spPr>
          <a:xfrm>
            <a:off x="2029968" y="2742467"/>
            <a:ext cx="2286000" cy="384048"/>
          </a:xfrm>
        </p:spPr>
        <p:txBody>
          <a:bodyPr/>
          <a:lstStyle/>
          <a:p>
            <a:pPr marR="0" lvl="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both nonempty</a:t>
            </a:r>
            <a:endPar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9" name="Content Placeholder 8">
            <a:extLst>
              <a:ext uri="{FF2B5EF4-FFF2-40B4-BE49-F238E27FC236}">
                <a16:creationId xmlns:a16="http://schemas.microsoft.com/office/drawing/2014/main" id="{B671A7AE-D02B-45F2-88DA-CBE946C911EF}"/>
              </a:ext>
            </a:extLst>
          </p:cNvPr>
          <p:cNvSpPr>
            <a:spLocks noGrp="1"/>
          </p:cNvSpPr>
          <p:nvPr>
            <p:ph idx="15"/>
          </p:nvPr>
        </p:nvSpPr>
        <p:spPr>
          <a:xfrm>
            <a:off x="749808" y="3118104"/>
            <a:ext cx="3931920" cy="36576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remove smaller of first elements of</a:t>
            </a:r>
            <a:endParaRPr lang="en-US" dirty="0"/>
          </a:p>
        </p:txBody>
      </p:sp>
      <p:graphicFrame>
        <p:nvGraphicFramePr>
          <p:cNvPr id="18" name="Object 17">
            <a:extLst>
              <a:ext uri="{FF2B5EF4-FFF2-40B4-BE49-F238E27FC236}">
                <a16:creationId xmlns:a16="http://schemas.microsoft.com/office/drawing/2014/main" id="{C03CFA3E-2B87-41B4-B57E-3824995A64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424022"/>
              </p:ext>
            </p:extLst>
          </p:nvPr>
        </p:nvGraphicFramePr>
        <p:xfrm>
          <a:off x="4495800" y="3154680"/>
          <a:ext cx="938784" cy="384048"/>
        </p:xfrm>
        <a:graphic>
          <a:graphicData uri="http://schemas.openxmlformats.org/presentationml/2006/ole">
            <mc:AlternateContent xmlns:mc="http://schemas.openxmlformats.org/markup-compatibility/2006">
              <mc:Choice xmlns:v="urn:schemas-microsoft-com:vml" Requires="v">
                <p:oleObj name="Equation" r:id="rId8" imgW="558720" imgH="228600" progId="Equation.DSMT4">
                  <p:embed/>
                </p:oleObj>
              </mc:Choice>
              <mc:Fallback>
                <p:oleObj name="Equation" r:id="rId8" imgW="558720" imgH="228600" progId="Equation.DSMT4">
                  <p:embed/>
                  <p:pic>
                    <p:nvPicPr>
                      <p:cNvPr id="0" name=""/>
                      <p:cNvPicPr/>
                      <p:nvPr/>
                    </p:nvPicPr>
                    <p:blipFill>
                      <a:blip r:embed="rId9"/>
                      <a:stretch>
                        <a:fillRect/>
                      </a:stretch>
                    </p:blipFill>
                    <p:spPr>
                      <a:xfrm>
                        <a:off x="4495800" y="3154680"/>
                        <a:ext cx="938784" cy="38404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B739B31-BB9D-42D8-AFA9-08A0C118E983}"/>
              </a:ext>
            </a:extLst>
          </p:cNvPr>
          <p:cNvSpPr>
            <a:spLocks noGrp="1"/>
          </p:cNvSpPr>
          <p:nvPr>
            <p:ph idx="16"/>
          </p:nvPr>
        </p:nvSpPr>
        <p:spPr>
          <a:xfrm>
            <a:off x="5358384" y="3118104"/>
            <a:ext cx="1447800" cy="444307"/>
          </a:xfrm>
        </p:spPr>
        <p:txBody>
          <a:bodyPr/>
          <a:lstStyle/>
          <a:p>
            <a:pPr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from its list;</a:t>
            </a:r>
          </a:p>
        </p:txBody>
      </p:sp>
      <p:sp>
        <p:nvSpPr>
          <p:cNvPr id="11" name="Content Placeholder 10">
            <a:extLst>
              <a:ext uri="{FF2B5EF4-FFF2-40B4-BE49-F238E27FC236}">
                <a16:creationId xmlns:a16="http://schemas.microsoft.com/office/drawing/2014/main" id="{91B80704-DFA5-4876-9E5F-C536F7109D63}"/>
              </a:ext>
            </a:extLst>
          </p:cNvPr>
          <p:cNvSpPr>
            <a:spLocks noGrp="1"/>
          </p:cNvSpPr>
          <p:nvPr>
            <p:ph idx="17"/>
          </p:nvPr>
        </p:nvSpPr>
        <p:spPr>
          <a:xfrm>
            <a:off x="457200" y="3517692"/>
            <a:ext cx="7924800" cy="1616332"/>
          </a:xfrm>
        </p:spPr>
        <p:txBody>
          <a:bodyPr/>
          <a:lstStyle/>
          <a:p>
            <a:pPr marL="548640"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put at the right end of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a:t>
            </a:r>
          </a:p>
          <a:p>
            <a:pPr marL="274320"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this removal makes one list empty </a:t>
            </a:r>
          </a:p>
          <a:p>
            <a:pPr marL="548640"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remove all elements from the other list and append them to L</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L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the merged list with the elements in increasing order}</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2" name="Content Placeholder 11">
            <a:extLst>
              <a:ext uri="{FF2B5EF4-FFF2-40B4-BE49-F238E27FC236}">
                <a16:creationId xmlns:a16="http://schemas.microsoft.com/office/drawing/2014/main" id="{D8451100-ADD4-4491-848A-F2378A2A137F}"/>
              </a:ext>
            </a:extLst>
          </p:cNvPr>
          <p:cNvSpPr>
            <a:spLocks noGrp="1"/>
          </p:cNvSpPr>
          <p:nvPr>
            <p:ph idx="18"/>
          </p:nvPr>
        </p:nvSpPr>
        <p:spPr>
          <a:xfrm>
            <a:off x="457200" y="5184648"/>
            <a:ext cx="8229600" cy="134681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Complexity of Merge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Two sorted lists with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and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can be merged into a sorted list using no more than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comparisons.</a:t>
            </a:r>
          </a:p>
        </p:txBody>
      </p:sp>
      <p:sp>
        <p:nvSpPr>
          <p:cNvPr id="15" name="Slide Number Placeholder 5">
            <a:extLst>
              <a:ext uri="{FF2B5EF4-FFF2-40B4-BE49-F238E27FC236}">
                <a16:creationId xmlns:a16="http://schemas.microsoft.com/office/drawing/2014/main" id="{3C1412B7-9634-4EFA-A76F-6AFEC0E6D7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3034750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Two Lists</a:t>
            </a:r>
          </a:p>
        </p:txBody>
      </p:sp>
      <p:sp>
        <p:nvSpPr>
          <p:cNvPr id="3" name="Content Placeholder 2"/>
          <p:cNvSpPr>
            <a:spLocks noGrp="1"/>
          </p:cNvSpPr>
          <p:nvPr>
            <p:ph idx="1"/>
          </p:nvPr>
        </p:nvSpPr>
        <p:spPr>
          <a:xfrm>
            <a:off x="457200" y="1295400"/>
            <a:ext cx="8229600" cy="1295400"/>
          </a:xfrm>
        </p:spPr>
        <p:txBody>
          <a:bodyPr/>
          <a:lstStyle/>
          <a:p>
            <a:r>
              <a:rPr lang="en-US" b="1" dirty="0">
                <a:latin typeface="Calibri (Body)"/>
              </a:rPr>
              <a:t>Example</a:t>
            </a:r>
            <a:r>
              <a:rPr lang="en-US" dirty="0">
                <a:latin typeface="Calibri (Body)"/>
              </a:rPr>
              <a:t>: Merge the two lists </a:t>
            </a:r>
            <a:r>
              <a:rPr lang="en-US" dirty="0">
                <a:latin typeface="Calibri (Body)"/>
                <a:ea typeface="Cambria Math" pitchFamily="18" charset="0"/>
              </a:rPr>
              <a:t>2,3,5,6</a:t>
            </a:r>
            <a:r>
              <a:rPr lang="en-US" dirty="0">
                <a:latin typeface="Calibri (Body)"/>
              </a:rPr>
              <a:t> and </a:t>
            </a:r>
            <a:r>
              <a:rPr lang="en-US" dirty="0">
                <a:latin typeface="Calibri (Body)"/>
                <a:ea typeface="Cambria Math" pitchFamily="18" charset="0"/>
              </a:rPr>
              <a:t>1,4</a:t>
            </a:r>
            <a:r>
              <a:rPr lang="en-US" dirty="0">
                <a:latin typeface="Calibri (Body)"/>
              </a:rPr>
              <a:t>.</a:t>
            </a:r>
          </a:p>
          <a:p>
            <a:r>
              <a:rPr lang="en-US" b="1" dirty="0">
                <a:latin typeface="Calibri (Body)"/>
              </a:rPr>
              <a:t>Solution</a:t>
            </a:r>
            <a:r>
              <a:rPr lang="en-US" dirty="0">
                <a:latin typeface="Calibri (Body)"/>
              </a:rPr>
              <a:t>:</a:t>
            </a:r>
          </a:p>
        </p:txBody>
      </p:sp>
      <p:sp>
        <p:nvSpPr>
          <p:cNvPr id="4" name="Content Placeholder 3"/>
          <p:cNvSpPr>
            <a:spLocks noGrp="1"/>
          </p:cNvSpPr>
          <p:nvPr>
            <p:ph idx="13"/>
          </p:nvPr>
        </p:nvSpPr>
        <p:spPr>
          <a:xfrm>
            <a:off x="457200" y="2730500"/>
            <a:ext cx="8229600" cy="548640"/>
          </a:xfrm>
          <a:solidFill>
            <a:srgbClr val="E1F3FF"/>
          </a:solidFill>
          <a:ln w="28575">
            <a:solidFill>
              <a:srgbClr val="14AAE1"/>
            </a:solidFill>
          </a:ln>
        </p:spPr>
        <p:txBody>
          <a:bodyPr/>
          <a:lstStyle/>
          <a:p>
            <a:r>
              <a:rPr lang="en-US" sz="2400" b="1" dirty="0">
                <a:solidFill>
                  <a:srgbClr val="1A587B"/>
                </a:solidFill>
                <a:latin typeface="Calibri (Body)"/>
              </a:rPr>
              <a:t>TABLE 1</a:t>
            </a:r>
            <a:r>
              <a:rPr lang="en-US" sz="2400" dirty="0">
                <a:latin typeface="Calibri (Body)"/>
              </a:rPr>
              <a:t>  Merging the Two Sorted Lists 2, 3, 5, 6 and 1, 4.</a:t>
            </a:r>
          </a:p>
        </p:txBody>
      </p:sp>
      <p:graphicFrame>
        <p:nvGraphicFramePr>
          <p:cNvPr id="7" name="Table 4"/>
          <p:cNvGraphicFramePr>
            <a:graphicFrameLocks noGrp="1"/>
          </p:cNvGraphicFramePr>
          <p:nvPr>
            <p:extLst>
              <p:ext uri="{D42A27DB-BD31-4B8C-83A1-F6EECF244321}">
                <p14:modId xmlns:p14="http://schemas.microsoft.com/office/powerpoint/2010/main" val="1861130894"/>
              </p:ext>
            </p:extLst>
          </p:nvPr>
        </p:nvGraphicFramePr>
        <p:xfrm>
          <a:off x="457200" y="3276600"/>
          <a:ext cx="8229600" cy="3200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758568400"/>
                    </a:ext>
                  </a:extLst>
                </a:gridCol>
                <a:gridCol w="2057400">
                  <a:extLst>
                    <a:ext uri="{9D8B030D-6E8A-4147-A177-3AD203B41FA5}">
                      <a16:colId xmlns:a16="http://schemas.microsoft.com/office/drawing/2014/main" val="2103780660"/>
                    </a:ext>
                  </a:extLst>
                </a:gridCol>
                <a:gridCol w="2057400">
                  <a:extLst>
                    <a:ext uri="{9D8B030D-6E8A-4147-A177-3AD203B41FA5}">
                      <a16:colId xmlns:a16="http://schemas.microsoft.com/office/drawing/2014/main" val="2158096924"/>
                    </a:ext>
                  </a:extLst>
                </a:gridCol>
                <a:gridCol w="2057400">
                  <a:extLst>
                    <a:ext uri="{9D8B030D-6E8A-4147-A177-3AD203B41FA5}">
                      <a16:colId xmlns:a16="http://schemas.microsoft.com/office/drawing/2014/main" val="386319180"/>
                    </a:ext>
                  </a:extLst>
                </a:gridCol>
              </a:tblGrid>
              <a:tr h="370840">
                <a:tc>
                  <a:txBody>
                    <a:bodyPr/>
                    <a:lstStyle/>
                    <a:p>
                      <a:pPr algn="ctr"/>
                      <a:r>
                        <a:rPr lang="en-US" sz="2400" b="1" i="1" u="none" strike="noStrike" kern="1200" baseline="0" dirty="0">
                          <a:solidFill>
                            <a:schemeClr val="tx1"/>
                          </a:solidFill>
                          <a:latin typeface="+mn-lt"/>
                          <a:ea typeface="+mn-ea"/>
                          <a:cs typeface="+mn-cs"/>
                        </a:rPr>
                        <a:t>First List</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u="none" strike="noStrike" kern="1200" baseline="0" dirty="0">
                          <a:solidFill>
                            <a:schemeClr val="tx1"/>
                          </a:solidFill>
                          <a:latin typeface="+mn-lt"/>
                          <a:ea typeface="+mn-ea"/>
                          <a:cs typeface="+mn-cs"/>
                        </a:rPr>
                        <a:t>Second List</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u="none" strike="noStrike" kern="1200" baseline="0" dirty="0">
                          <a:solidFill>
                            <a:schemeClr val="tx1"/>
                          </a:solidFill>
                          <a:latin typeface="+mn-lt"/>
                          <a:ea typeface="+mn-ea"/>
                          <a:cs typeface="+mn-cs"/>
                        </a:rPr>
                        <a:t>Merged List</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u="none" strike="noStrike" kern="1200" baseline="0" dirty="0">
                          <a:solidFill>
                            <a:schemeClr val="tx1"/>
                          </a:solidFill>
                          <a:latin typeface="+mn-lt"/>
                          <a:ea typeface="+mn-ea"/>
                          <a:cs typeface="+mn-cs"/>
                        </a:rPr>
                        <a:t>Comparison</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440555"/>
                  </a:ext>
                </a:extLst>
              </a:tr>
              <a:tr h="370840">
                <a:tc>
                  <a:txBody>
                    <a:bodyPr/>
                    <a:lstStyle/>
                    <a:p>
                      <a:r>
                        <a:rPr lang="en-US" sz="2400" b="0" i="0" u="none" strike="noStrike" kern="1200" baseline="0" dirty="0">
                          <a:solidFill>
                            <a:schemeClr val="tx1"/>
                          </a:solidFill>
                          <a:latin typeface="+mn-lt"/>
                          <a:ea typeface="+mn-ea"/>
                          <a:cs typeface="+mn-cs"/>
                        </a:rPr>
                        <a:t>2 3 5 6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1 4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1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2</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427537"/>
                  </a:ext>
                </a:extLst>
              </a:tr>
              <a:tr h="370840">
                <a:tc>
                  <a:txBody>
                    <a:bodyPr/>
                    <a:lstStyle/>
                    <a:p>
                      <a:r>
                        <a:rPr lang="en-US" sz="2400" b="0" i="0" u="none" strike="noStrike" kern="1200" baseline="0" dirty="0">
                          <a:solidFill>
                            <a:schemeClr val="tx1"/>
                          </a:solidFill>
                          <a:latin typeface="+mn-lt"/>
                          <a:ea typeface="+mn-ea"/>
                          <a:cs typeface="+mn-cs"/>
                        </a:rPr>
                        <a:t>2 3 5 6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2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4140"/>
                  </a:ext>
                </a:extLst>
              </a:tr>
              <a:tr h="370840">
                <a:tc>
                  <a:txBody>
                    <a:bodyPr/>
                    <a:lstStyle/>
                    <a:p>
                      <a:r>
                        <a:rPr lang="en-US" sz="2400" b="0" i="0" u="none" strike="noStrike" kern="1200" baseline="0" dirty="0">
                          <a:solidFill>
                            <a:schemeClr val="tx1"/>
                          </a:solidFill>
                          <a:latin typeface="+mn-lt"/>
                          <a:ea typeface="+mn-ea"/>
                          <a:cs typeface="+mn-cs"/>
                        </a:rPr>
                        <a:t>3 5 6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3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65122"/>
                  </a:ext>
                </a:extLst>
              </a:tr>
              <a:tr h="370840">
                <a:tc>
                  <a:txBody>
                    <a:bodyPr/>
                    <a:lstStyle/>
                    <a:p>
                      <a:r>
                        <a:rPr lang="en-US" sz="2400" b="0" i="0" u="none" strike="noStrike" kern="1200" baseline="0" dirty="0">
                          <a:solidFill>
                            <a:schemeClr val="tx1"/>
                          </a:solidFill>
                          <a:latin typeface="+mn-lt"/>
                          <a:ea typeface="+mn-ea"/>
                          <a:cs typeface="+mn-cs"/>
                        </a:rPr>
                        <a:t>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1 2 3</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4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5</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80581"/>
                  </a:ext>
                </a:extLst>
              </a:tr>
              <a:tr h="370840">
                <a:tc>
                  <a:txBody>
                    <a:bodyPr/>
                    <a:lstStyle/>
                    <a:p>
                      <a:r>
                        <a:rPr lang="en-US" sz="2400" b="0" i="0" u="none" strike="noStrike" kern="1200" baseline="0" dirty="0">
                          <a:solidFill>
                            <a:schemeClr val="tx1"/>
                          </a:solidFill>
                          <a:latin typeface="+mn-lt"/>
                          <a:ea typeface="+mn-ea"/>
                          <a:cs typeface="+mn-cs"/>
                        </a:rPr>
                        <a:t>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1 2 3 4</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956485"/>
                  </a:ext>
                </a:extLst>
              </a:tr>
              <a:tr h="370840">
                <a:tc>
                  <a:txBody>
                    <a:bodyPr/>
                    <a:lstStyle/>
                    <a:p>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1 2 3 4 5 6</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546419"/>
                  </a:ext>
                </a:extLst>
              </a:tr>
            </a:tbl>
          </a:graphicData>
        </a:graphic>
      </p:graphicFrame>
      <p:sp>
        <p:nvSpPr>
          <p:cNvPr id="6" name="Slide Number Placeholder 5">
            <a:extLst>
              <a:ext uri="{FF2B5EF4-FFF2-40B4-BE49-F238E27FC236}">
                <a16:creationId xmlns:a16="http://schemas.microsoft.com/office/drawing/2014/main" id="{D88074A9-1B30-4DC3-9F4F-89AA372A514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3349321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17DF-B38D-4D9A-9FBD-B31AB4DAEB92}"/>
              </a:ext>
            </a:extLst>
          </p:cNvPr>
          <p:cNvSpPr>
            <a:spLocks noGrp="1"/>
          </p:cNvSpPr>
          <p:nvPr>
            <p:ph type="title"/>
          </p:nvPr>
        </p:nvSpPr>
        <p:spPr/>
        <p:txBody>
          <a:bodyPr/>
          <a:lstStyle/>
          <a:p>
            <a:r>
              <a:rPr lang="en-US" dirty="0"/>
              <a:t>Complexity of Merge Sort</a:t>
            </a:r>
            <a:r>
              <a:rPr lang="en-US" sz="1500" dirty="0"/>
              <a:t> 1</a:t>
            </a:r>
            <a:endParaRPr lang="en-US" dirty="0"/>
          </a:p>
        </p:txBody>
      </p:sp>
      <p:sp>
        <p:nvSpPr>
          <p:cNvPr id="3" name="Content Placeholder 2">
            <a:extLst>
              <a:ext uri="{FF2B5EF4-FFF2-40B4-BE49-F238E27FC236}">
                <a16:creationId xmlns:a16="http://schemas.microsoft.com/office/drawing/2014/main" id="{7A6C0DDD-0CA0-41A2-9C9E-A25DFC9F04B9}"/>
              </a:ext>
            </a:extLst>
          </p:cNvPr>
          <p:cNvSpPr>
            <a:spLocks noGrp="1"/>
          </p:cNvSpPr>
          <p:nvPr>
            <p:ph idx="1"/>
          </p:nvPr>
        </p:nvSpPr>
        <p:spPr>
          <a:xfrm>
            <a:off x="457200" y="1295400"/>
            <a:ext cx="8229600" cy="1378065"/>
          </a:xfrm>
        </p:spPr>
        <p:txBody>
          <a:bodyPr/>
          <a:lstStyle/>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Complexity of Merge Sort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number of comparisons needed to merge  a list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is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log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simplicity, assume that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power of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say</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7" name="Object 26">
            <a:extLst>
              <a:ext uri="{FF2B5EF4-FFF2-40B4-BE49-F238E27FC236}">
                <a16:creationId xmlns:a16="http://schemas.microsoft.com/office/drawing/2014/main" id="{B8C9777F-9B0B-445D-85FF-9E9C800B92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5755419"/>
              </p:ext>
            </p:extLst>
          </p:nvPr>
        </p:nvGraphicFramePr>
        <p:xfrm>
          <a:off x="6507018" y="2066544"/>
          <a:ext cx="482802" cy="402336"/>
        </p:xfrm>
        <a:graphic>
          <a:graphicData uri="http://schemas.openxmlformats.org/presentationml/2006/ole">
            <mc:AlternateContent xmlns:mc="http://schemas.openxmlformats.org/markup-compatibility/2006">
              <mc:Choice xmlns:v="urn:schemas-microsoft-com:vml" Requires="v">
                <p:oleObj name="Equation" r:id="rId2" imgW="228600" imgH="190440" progId="Equation.DSMT4">
                  <p:embed/>
                </p:oleObj>
              </mc:Choice>
              <mc:Fallback>
                <p:oleObj name="Equation" r:id="rId2" imgW="228600" imgH="190440" progId="Equation.DSMT4">
                  <p:embed/>
                  <p:pic>
                    <p:nvPicPr>
                      <p:cNvPr id="0" name=""/>
                      <p:cNvPicPr/>
                      <p:nvPr/>
                    </p:nvPicPr>
                    <p:blipFill>
                      <a:blip r:embed="rId3"/>
                      <a:stretch>
                        <a:fillRect/>
                      </a:stretch>
                    </p:blipFill>
                    <p:spPr>
                      <a:xfrm>
                        <a:off x="6507018" y="2066544"/>
                        <a:ext cx="482802" cy="40233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934AE6D-7062-4E49-8403-5CF5C2C13929}"/>
              </a:ext>
            </a:extLst>
          </p:cNvPr>
          <p:cNvSpPr>
            <a:spLocks noGrp="1"/>
          </p:cNvSpPr>
          <p:nvPr>
            <p:ph idx="10"/>
          </p:nvPr>
        </p:nvSpPr>
        <p:spPr>
          <a:xfrm>
            <a:off x="457200" y="2541524"/>
            <a:ext cx="8153400" cy="81127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the end of the splitting process, we have a binary tree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levels, and</a:t>
            </a:r>
            <a:endParaRPr lang="en-US" dirty="0"/>
          </a:p>
        </p:txBody>
      </p:sp>
      <p:graphicFrame>
        <p:nvGraphicFramePr>
          <p:cNvPr id="28" name="Object 27">
            <a:extLst>
              <a:ext uri="{FF2B5EF4-FFF2-40B4-BE49-F238E27FC236}">
                <a16:creationId xmlns:a16="http://schemas.microsoft.com/office/drawing/2014/main" id="{F6F2E6AA-1286-440D-B46D-B82DD1B6DD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4112385"/>
              </p:ext>
            </p:extLst>
          </p:nvPr>
        </p:nvGraphicFramePr>
        <p:xfrm>
          <a:off x="1892808" y="2880360"/>
          <a:ext cx="402336" cy="402336"/>
        </p:xfrm>
        <a:graphic>
          <a:graphicData uri="http://schemas.openxmlformats.org/presentationml/2006/ole">
            <mc:AlternateContent xmlns:mc="http://schemas.openxmlformats.org/markup-compatibility/2006">
              <mc:Choice xmlns:v="urn:schemas-microsoft-com:vml" Requires="v">
                <p:oleObj name="Equation" r:id="rId4" imgW="190440" imgH="190440" progId="Equation.DSMT4">
                  <p:embed/>
                </p:oleObj>
              </mc:Choice>
              <mc:Fallback>
                <p:oleObj name="Equation" r:id="rId4" imgW="190440" imgH="190440" progId="Equation.DSMT4">
                  <p:embed/>
                  <p:pic>
                    <p:nvPicPr>
                      <p:cNvPr id="0" name=""/>
                      <p:cNvPicPr/>
                      <p:nvPr/>
                    </p:nvPicPr>
                    <p:blipFill>
                      <a:blip r:embed="rId5"/>
                      <a:stretch>
                        <a:fillRect/>
                      </a:stretch>
                    </p:blipFill>
                    <p:spPr>
                      <a:xfrm>
                        <a:off x="1892808" y="2880360"/>
                        <a:ext cx="402336" cy="40233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CB639B9-E0C4-4AE7-B722-44A575EC8C06}"/>
              </a:ext>
            </a:extLst>
          </p:cNvPr>
          <p:cNvSpPr>
            <a:spLocks noGrp="1"/>
          </p:cNvSpPr>
          <p:nvPr>
            <p:ph idx="11"/>
          </p:nvPr>
        </p:nvSpPr>
        <p:spPr>
          <a:xfrm>
            <a:off x="2209800" y="2891998"/>
            <a:ext cx="4556754" cy="45221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with one element at level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6" name="Content Placeholder 5">
            <a:extLst>
              <a:ext uri="{FF2B5EF4-FFF2-40B4-BE49-F238E27FC236}">
                <a16:creationId xmlns:a16="http://schemas.microsoft.com/office/drawing/2014/main" id="{D0C32F2D-9286-4873-BBBC-468022472873}"/>
              </a:ext>
            </a:extLst>
          </p:cNvPr>
          <p:cNvSpPr>
            <a:spLocks noGrp="1"/>
          </p:cNvSpPr>
          <p:nvPr>
            <p:ph idx="12"/>
          </p:nvPr>
        </p:nvSpPr>
        <p:spPr>
          <a:xfrm>
            <a:off x="457200" y="3352800"/>
            <a:ext cx="7117688"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merging process begins at level m with the pairs of</a:t>
            </a:r>
            <a:endParaRPr lang="en-US" dirty="0"/>
          </a:p>
        </p:txBody>
      </p:sp>
      <p:graphicFrame>
        <p:nvGraphicFramePr>
          <p:cNvPr id="29" name="Object 28">
            <a:extLst>
              <a:ext uri="{FF2B5EF4-FFF2-40B4-BE49-F238E27FC236}">
                <a16:creationId xmlns:a16="http://schemas.microsoft.com/office/drawing/2014/main" id="{12B3361F-7AA6-4401-B1DF-18A1AFEE37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521337"/>
              </p:ext>
            </p:extLst>
          </p:nvPr>
        </p:nvGraphicFramePr>
        <p:xfrm>
          <a:off x="7354455" y="3341347"/>
          <a:ext cx="402336" cy="402336"/>
        </p:xfrm>
        <a:graphic>
          <a:graphicData uri="http://schemas.openxmlformats.org/presentationml/2006/ole">
            <mc:AlternateContent xmlns:mc="http://schemas.openxmlformats.org/markup-compatibility/2006">
              <mc:Choice xmlns:v="urn:schemas-microsoft-com:vml" Requires="v">
                <p:oleObj name="Equation" r:id="rId6" imgW="190440" imgH="190440" progId="Equation.DSMT4">
                  <p:embed/>
                </p:oleObj>
              </mc:Choice>
              <mc:Fallback>
                <p:oleObj name="Equation" r:id="rId6" imgW="190440" imgH="190440" progId="Equation.DSMT4">
                  <p:embed/>
                  <p:pic>
                    <p:nvPicPr>
                      <p:cNvPr id="0" name=""/>
                      <p:cNvPicPr/>
                      <p:nvPr/>
                    </p:nvPicPr>
                    <p:blipFill>
                      <a:blip r:embed="rId7"/>
                      <a:stretch>
                        <a:fillRect/>
                      </a:stretch>
                    </p:blipFill>
                    <p:spPr>
                      <a:xfrm>
                        <a:off x="7354455" y="3341347"/>
                        <a:ext cx="402336" cy="40233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857CB38-0C01-4884-8F7F-63A9926CC585}"/>
              </a:ext>
            </a:extLst>
          </p:cNvPr>
          <p:cNvSpPr>
            <a:spLocks noGrp="1"/>
          </p:cNvSpPr>
          <p:nvPr>
            <p:ph idx="13"/>
          </p:nvPr>
        </p:nvSpPr>
        <p:spPr>
          <a:xfrm>
            <a:off x="7658892" y="3364992"/>
            <a:ext cx="685800" cy="40233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a:t>
            </a:r>
            <a:endParaRPr lang="en-US" dirty="0"/>
          </a:p>
        </p:txBody>
      </p:sp>
      <p:sp>
        <p:nvSpPr>
          <p:cNvPr id="8" name="Content Placeholder 7">
            <a:extLst>
              <a:ext uri="{FF2B5EF4-FFF2-40B4-BE49-F238E27FC236}">
                <a16:creationId xmlns:a16="http://schemas.microsoft.com/office/drawing/2014/main" id="{CBC352D0-5A45-4EBA-85AB-41A5077D0C7F}"/>
              </a:ext>
            </a:extLst>
          </p:cNvPr>
          <p:cNvSpPr>
            <a:spLocks noGrp="1"/>
          </p:cNvSpPr>
          <p:nvPr>
            <p:ph idx="14"/>
          </p:nvPr>
        </p:nvSpPr>
        <p:spPr>
          <a:xfrm>
            <a:off x="462077" y="3681864"/>
            <a:ext cx="42672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one element combined into</a:t>
            </a:r>
            <a:endParaRPr lang="en-US" dirty="0"/>
          </a:p>
        </p:txBody>
      </p:sp>
      <p:graphicFrame>
        <p:nvGraphicFramePr>
          <p:cNvPr id="30" name="Object 29">
            <a:extLst>
              <a:ext uri="{FF2B5EF4-FFF2-40B4-BE49-F238E27FC236}">
                <a16:creationId xmlns:a16="http://schemas.microsoft.com/office/drawing/2014/main" id="{CA04E7F9-925E-4300-A33B-10A345E1CE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209850"/>
              </p:ext>
            </p:extLst>
          </p:nvPr>
        </p:nvGraphicFramePr>
        <p:xfrm>
          <a:off x="4626864" y="3657600"/>
          <a:ext cx="616915" cy="402336"/>
        </p:xfrm>
        <a:graphic>
          <a:graphicData uri="http://schemas.openxmlformats.org/presentationml/2006/ole">
            <mc:AlternateContent xmlns:mc="http://schemas.openxmlformats.org/markup-compatibility/2006">
              <mc:Choice xmlns:v="urn:schemas-microsoft-com:vml" Requires="v">
                <p:oleObj name="Equation" r:id="rId8" imgW="291960" imgH="190440" progId="Equation.DSMT4">
                  <p:embed/>
                </p:oleObj>
              </mc:Choice>
              <mc:Fallback>
                <p:oleObj name="Equation" r:id="rId8" imgW="291960" imgH="190440" progId="Equation.DSMT4">
                  <p:embed/>
                  <p:pic>
                    <p:nvPicPr>
                      <p:cNvPr id="0" name=""/>
                      <p:cNvPicPr/>
                      <p:nvPr/>
                    </p:nvPicPr>
                    <p:blipFill>
                      <a:blip r:embed="rId9"/>
                      <a:stretch>
                        <a:fillRect/>
                      </a:stretch>
                    </p:blipFill>
                    <p:spPr>
                      <a:xfrm>
                        <a:off x="4626864" y="3657600"/>
                        <a:ext cx="616915" cy="40233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838B9E5-B6A7-425E-A260-1F2A79061037}"/>
              </a:ext>
            </a:extLst>
          </p:cNvPr>
          <p:cNvSpPr>
            <a:spLocks noGrp="1"/>
          </p:cNvSpPr>
          <p:nvPr>
            <p:ph idx="15"/>
          </p:nvPr>
        </p:nvSpPr>
        <p:spPr>
          <a:xfrm>
            <a:off x="5148072" y="3681864"/>
            <a:ext cx="3561893"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of two elements. Each</a:t>
            </a:r>
            <a:endParaRPr lang="en-US" dirty="0"/>
          </a:p>
        </p:txBody>
      </p:sp>
      <p:sp>
        <p:nvSpPr>
          <p:cNvPr id="10" name="Content Placeholder 9">
            <a:extLst>
              <a:ext uri="{FF2B5EF4-FFF2-40B4-BE49-F238E27FC236}">
                <a16:creationId xmlns:a16="http://schemas.microsoft.com/office/drawing/2014/main" id="{1CF35195-3099-4E1F-A6AE-1410F2BC2802}"/>
              </a:ext>
            </a:extLst>
          </p:cNvPr>
          <p:cNvSpPr>
            <a:spLocks noGrp="1"/>
          </p:cNvSpPr>
          <p:nvPr>
            <p:ph idx="16"/>
          </p:nvPr>
        </p:nvSpPr>
        <p:spPr>
          <a:xfrm>
            <a:off x="462077" y="4085058"/>
            <a:ext cx="6700723" cy="1180962"/>
          </a:xfrm>
        </p:spPr>
        <p:txBody>
          <a:bodyPr/>
          <a:lstStyle/>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merger takes two one comparison.</a:t>
            </a:r>
          </a:p>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procedure continues, at each level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lang="en-US" dirty="0">
                <a:solidFill>
                  <a:prstClr val="black"/>
                </a:solidFill>
                <a:latin typeface="Calibri (Body)"/>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,3,2,1)</a:t>
            </a:r>
            <a:endParaRPr lang="en-US" dirty="0"/>
          </a:p>
        </p:txBody>
      </p:sp>
      <p:graphicFrame>
        <p:nvGraphicFramePr>
          <p:cNvPr id="31" name="Object 30">
            <a:extLst>
              <a:ext uri="{FF2B5EF4-FFF2-40B4-BE49-F238E27FC236}">
                <a16:creationId xmlns:a16="http://schemas.microsoft.com/office/drawing/2014/main" id="{7AB5622E-AFD1-4203-A9E5-9F9FD0A33C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5765307"/>
              </p:ext>
            </p:extLst>
          </p:nvPr>
        </p:nvGraphicFramePr>
        <p:xfrm>
          <a:off x="2231136" y="4855464"/>
          <a:ext cx="332841" cy="384048"/>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0" name=""/>
                      <p:cNvPicPr/>
                      <p:nvPr/>
                    </p:nvPicPr>
                    <p:blipFill>
                      <a:blip r:embed="rId11"/>
                      <a:stretch>
                        <a:fillRect/>
                      </a:stretch>
                    </p:blipFill>
                    <p:spPr>
                      <a:xfrm>
                        <a:off x="2231136" y="4855464"/>
                        <a:ext cx="332841" cy="38404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AF59927-501F-4B6B-983F-71ECE0A22739}"/>
              </a:ext>
            </a:extLst>
          </p:cNvPr>
          <p:cNvSpPr>
            <a:spLocks noGrp="1"/>
          </p:cNvSpPr>
          <p:nvPr>
            <p:ph idx="17"/>
          </p:nvPr>
        </p:nvSpPr>
        <p:spPr>
          <a:xfrm>
            <a:off x="2474976" y="4861385"/>
            <a:ext cx="13716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with</a:t>
            </a:r>
            <a:endParaRPr lang="en-US" dirty="0"/>
          </a:p>
        </p:txBody>
      </p:sp>
      <p:graphicFrame>
        <p:nvGraphicFramePr>
          <p:cNvPr id="32" name="Object 31">
            <a:extLst>
              <a:ext uri="{FF2B5EF4-FFF2-40B4-BE49-F238E27FC236}">
                <a16:creationId xmlns:a16="http://schemas.microsoft.com/office/drawing/2014/main" id="{A0EECCF4-938B-410A-9AB8-E5CD6DDBA4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578273"/>
              </p:ext>
            </p:extLst>
          </p:nvPr>
        </p:nvGraphicFramePr>
        <p:xfrm>
          <a:off x="3694175" y="4851492"/>
          <a:ext cx="643738" cy="402336"/>
        </p:xfrm>
        <a:graphic>
          <a:graphicData uri="http://schemas.openxmlformats.org/presentationml/2006/ole">
            <mc:AlternateContent xmlns:mc="http://schemas.openxmlformats.org/markup-compatibility/2006">
              <mc:Choice xmlns:v="urn:schemas-microsoft-com:vml" Requires="v">
                <p:oleObj name="Equation" r:id="rId12" imgW="304560" imgH="190440" progId="Equation.DSMT4">
                  <p:embed/>
                </p:oleObj>
              </mc:Choice>
              <mc:Fallback>
                <p:oleObj name="Equation" r:id="rId12" imgW="304560" imgH="190440" progId="Equation.DSMT4">
                  <p:embed/>
                  <p:pic>
                    <p:nvPicPr>
                      <p:cNvPr id="0" name=""/>
                      <p:cNvPicPr/>
                      <p:nvPr/>
                    </p:nvPicPr>
                    <p:blipFill>
                      <a:blip r:embed="rId13"/>
                      <a:stretch>
                        <a:fillRect/>
                      </a:stretch>
                    </p:blipFill>
                    <p:spPr>
                      <a:xfrm>
                        <a:off x="3694175" y="4851492"/>
                        <a:ext cx="643738" cy="402336"/>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5F60EF22-72EC-4EE7-AD34-5CB63F51550A}"/>
              </a:ext>
            </a:extLst>
          </p:cNvPr>
          <p:cNvSpPr>
            <a:spLocks noGrp="1"/>
          </p:cNvSpPr>
          <p:nvPr>
            <p:ph idx="18"/>
          </p:nvPr>
        </p:nvSpPr>
        <p:spPr>
          <a:xfrm>
            <a:off x="4258664" y="4866340"/>
            <a:ext cx="35052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elements are merged into</a:t>
            </a:r>
            <a:endParaRPr lang="en-US" dirty="0"/>
          </a:p>
        </p:txBody>
      </p:sp>
      <p:graphicFrame>
        <p:nvGraphicFramePr>
          <p:cNvPr id="33" name="Object 32">
            <a:extLst>
              <a:ext uri="{FF2B5EF4-FFF2-40B4-BE49-F238E27FC236}">
                <a16:creationId xmlns:a16="http://schemas.microsoft.com/office/drawing/2014/main" id="{02488CB8-EBDB-4D6B-8DCF-0D60D06693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5521520"/>
              </p:ext>
            </p:extLst>
          </p:nvPr>
        </p:nvGraphicFramePr>
        <p:xfrm>
          <a:off x="7574888" y="4851492"/>
          <a:ext cx="563270" cy="402336"/>
        </p:xfrm>
        <a:graphic>
          <a:graphicData uri="http://schemas.openxmlformats.org/presentationml/2006/ole">
            <mc:AlternateContent xmlns:mc="http://schemas.openxmlformats.org/markup-compatibility/2006">
              <mc:Choice xmlns:v="urn:schemas-microsoft-com:vml" Requires="v">
                <p:oleObj name="Equation" r:id="rId14" imgW="266400" imgH="190440" progId="Equation.DSMT4">
                  <p:embed/>
                </p:oleObj>
              </mc:Choice>
              <mc:Fallback>
                <p:oleObj name="Equation" r:id="rId14" imgW="266400" imgH="190440" progId="Equation.DSMT4">
                  <p:embed/>
                  <p:pic>
                    <p:nvPicPr>
                      <p:cNvPr id="0" name=""/>
                      <p:cNvPicPr/>
                      <p:nvPr/>
                    </p:nvPicPr>
                    <p:blipFill>
                      <a:blip r:embed="rId15"/>
                      <a:stretch>
                        <a:fillRect/>
                      </a:stretch>
                    </p:blipFill>
                    <p:spPr>
                      <a:xfrm>
                        <a:off x="7574888" y="4851492"/>
                        <a:ext cx="563270" cy="40233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AFCD1986-C57C-42E1-97A5-DDA08A1B35DA}"/>
              </a:ext>
            </a:extLst>
          </p:cNvPr>
          <p:cNvSpPr>
            <a:spLocks noGrp="1"/>
          </p:cNvSpPr>
          <p:nvPr>
            <p:ph idx="19"/>
          </p:nvPr>
        </p:nvSpPr>
        <p:spPr>
          <a:xfrm>
            <a:off x="438058" y="5218545"/>
            <a:ext cx="150132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with</a:t>
            </a:r>
            <a:endParaRPr lang="en-US" dirty="0"/>
          </a:p>
        </p:txBody>
      </p:sp>
      <p:graphicFrame>
        <p:nvGraphicFramePr>
          <p:cNvPr id="34" name="Object 33">
            <a:extLst>
              <a:ext uri="{FF2B5EF4-FFF2-40B4-BE49-F238E27FC236}">
                <a16:creationId xmlns:a16="http://schemas.microsoft.com/office/drawing/2014/main" id="{9A51486F-718E-4810-A9EC-47A4F75037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4058498"/>
              </p:ext>
            </p:extLst>
          </p:nvPr>
        </p:nvGraphicFramePr>
        <p:xfrm>
          <a:off x="1737360" y="5197209"/>
          <a:ext cx="858317" cy="402336"/>
        </p:xfrm>
        <a:graphic>
          <a:graphicData uri="http://schemas.openxmlformats.org/presentationml/2006/ole">
            <mc:AlternateContent xmlns:mc="http://schemas.openxmlformats.org/markup-compatibility/2006">
              <mc:Choice xmlns:v="urn:schemas-microsoft-com:vml" Requires="v">
                <p:oleObj name="Equation" r:id="rId16" imgW="406080" imgH="190440" progId="Equation.DSMT4">
                  <p:embed/>
                </p:oleObj>
              </mc:Choice>
              <mc:Fallback>
                <p:oleObj name="Equation" r:id="rId16" imgW="406080" imgH="190440" progId="Equation.DSMT4">
                  <p:embed/>
                  <p:pic>
                    <p:nvPicPr>
                      <p:cNvPr id="0" name=""/>
                      <p:cNvPicPr/>
                      <p:nvPr/>
                    </p:nvPicPr>
                    <p:blipFill>
                      <a:blip r:embed="rId17"/>
                      <a:stretch>
                        <a:fillRect/>
                      </a:stretch>
                    </p:blipFill>
                    <p:spPr>
                      <a:xfrm>
                        <a:off x="1737360" y="5197209"/>
                        <a:ext cx="858317" cy="402336"/>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ECFBF0BE-5B69-4861-A2F7-DDF66F512C13}"/>
              </a:ext>
            </a:extLst>
          </p:cNvPr>
          <p:cNvSpPr>
            <a:spLocks noGrp="1"/>
          </p:cNvSpPr>
          <p:nvPr>
            <p:ph idx="20"/>
          </p:nvPr>
        </p:nvSpPr>
        <p:spPr>
          <a:xfrm>
            <a:off x="2487168" y="5227054"/>
            <a:ext cx="2971800" cy="402336"/>
          </a:xfrm>
        </p:spPr>
        <p:txBody>
          <a:bodyPr/>
          <a:lstStyle/>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elements at level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15" name="Content Placeholder 14">
            <a:extLst>
              <a:ext uri="{FF2B5EF4-FFF2-40B4-BE49-F238E27FC236}">
                <a16:creationId xmlns:a16="http://schemas.microsoft.com/office/drawing/2014/main" id="{B9B799D6-5E6A-4F68-AD44-D6983A08AC05}"/>
              </a:ext>
            </a:extLst>
          </p:cNvPr>
          <p:cNvSpPr>
            <a:spLocks noGrp="1"/>
          </p:cNvSpPr>
          <p:nvPr>
            <p:ph idx="21"/>
          </p:nvPr>
        </p:nvSpPr>
        <p:spPr>
          <a:xfrm>
            <a:off x="462336" y="5692886"/>
            <a:ext cx="8148264" cy="682986"/>
          </a:xfrm>
        </p:spPr>
        <p:txBody>
          <a:bodyPr/>
          <a:lstStyle/>
          <a:p>
            <a:pPr marL="347472" marR="0" lvl="1" indent="-342900" algn="l" defTabSz="457200" rtl="0" eaLnBrk="1" fontAlgn="auto" latinLnBrk="0" hangingPunct="1">
              <a:lnSpc>
                <a:spcPct val="95000"/>
              </a:lnSpc>
              <a:spcBef>
                <a:spcPts val="3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know (by the complexity of the merge subroutine) that  each merger takes at most</a:t>
            </a:r>
          </a:p>
        </p:txBody>
      </p:sp>
      <p:graphicFrame>
        <p:nvGraphicFramePr>
          <p:cNvPr id="26" name="Object 3">
            <a:extLst>
              <a:ext uri="{FF2B5EF4-FFF2-40B4-BE49-F238E27FC236}">
                <a16:creationId xmlns:a16="http://schemas.microsoft.com/office/drawing/2014/main" id="{981738D6-2A14-49ED-9CBF-4336BDDC1B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638715"/>
              </p:ext>
            </p:extLst>
          </p:nvPr>
        </p:nvGraphicFramePr>
        <p:xfrm>
          <a:off x="3356430" y="5971032"/>
          <a:ext cx="3200400" cy="380880"/>
        </p:xfrm>
        <a:graphic>
          <a:graphicData uri="http://schemas.openxmlformats.org/presentationml/2006/ole">
            <mc:AlternateContent xmlns:mc="http://schemas.openxmlformats.org/markup-compatibility/2006">
              <mc:Choice xmlns:v="urn:schemas-microsoft-com:vml" Requires="v">
                <p:oleObj name="Equation" r:id="rId18" imgW="1600200" imgH="190440" progId="Equation.DSMT4">
                  <p:embed/>
                </p:oleObj>
              </mc:Choice>
              <mc:Fallback>
                <p:oleObj name="Equation" r:id="rId18" imgW="1600200" imgH="190440" progId="Equation.DSMT4">
                  <p:embed/>
                  <p:pic>
                    <p:nvPicPr>
                      <p:cNvPr id="7" name="Object 3">
                        <a:extLst>
                          <a:ext uri="{C183D7F6-B498-43B3-948B-1728B52AA6E4}">
                            <adec:decorative xmlns:adec="http://schemas.microsoft.com/office/drawing/2017/decorative" val="1"/>
                          </a:ext>
                        </a:extLst>
                      </p:cNvPr>
                      <p:cNvPicPr/>
                      <p:nvPr/>
                    </p:nvPicPr>
                    <p:blipFill>
                      <a:blip r:embed="rId19"/>
                      <a:stretch>
                        <a:fillRect/>
                      </a:stretch>
                    </p:blipFill>
                    <p:spPr>
                      <a:xfrm>
                        <a:off x="3356430" y="5971032"/>
                        <a:ext cx="3200400" cy="38088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0946B08A-F402-4EEB-941C-56D0AF32C2A4}"/>
              </a:ext>
            </a:extLst>
          </p:cNvPr>
          <p:cNvSpPr>
            <a:spLocks noGrp="1"/>
          </p:cNvSpPr>
          <p:nvPr>
            <p:ph idx="24"/>
          </p:nvPr>
        </p:nvSpPr>
        <p:spPr>
          <a:xfrm>
            <a:off x="6477000" y="5974080"/>
            <a:ext cx="18288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comparisons.</a:t>
            </a:r>
            <a:endPar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25" name="Slide Number Placeholder 5">
            <a:extLst>
              <a:ext uri="{FF2B5EF4-FFF2-40B4-BE49-F238E27FC236}">
                <a16:creationId xmlns:a16="http://schemas.microsoft.com/office/drawing/2014/main" id="{A69F4AAC-D34A-4B03-B79C-73305776B6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3039657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r>
              <a:rPr lang="en-US" sz="1500" dirty="0"/>
              <a:t> 2</a:t>
            </a:r>
            <a:endParaRPr lang="en-US" dirty="0"/>
          </a:p>
        </p:txBody>
      </p:sp>
      <p:sp>
        <p:nvSpPr>
          <p:cNvPr id="3" name="Content Placeholder 2"/>
          <p:cNvSpPr>
            <a:spLocks noGrp="1"/>
          </p:cNvSpPr>
          <p:nvPr>
            <p:ph idx="1"/>
          </p:nvPr>
        </p:nvSpPr>
        <p:spPr/>
        <p:txBody>
          <a:bodyPr/>
          <a:lstStyle/>
          <a:p>
            <a:r>
              <a:rPr lang="en-US" sz="2600" dirty="0">
                <a:latin typeface="Calibri (Body)"/>
              </a:rPr>
              <a:t>Summing over the number of comparisons at each level, shows that </a:t>
            </a: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6095732"/>
              </p:ext>
            </p:extLst>
          </p:nvPr>
        </p:nvGraphicFramePr>
        <p:xfrm>
          <a:off x="635000" y="2070100"/>
          <a:ext cx="8178800" cy="852488"/>
        </p:xfrm>
        <a:graphic>
          <a:graphicData uri="http://schemas.openxmlformats.org/presentationml/2006/ole">
            <mc:AlternateContent xmlns:mc="http://schemas.openxmlformats.org/markup-compatibility/2006">
              <mc:Choice xmlns:v="urn:schemas-microsoft-com:vml" Requires="v">
                <p:oleObj name="Equation" r:id="rId2" imgW="4140000" imgH="431640" progId="Equation.DSMT4">
                  <p:embed/>
                </p:oleObj>
              </mc:Choice>
              <mc:Fallback>
                <p:oleObj name="Equation" r:id="rId2" imgW="4140000" imgH="431640" progId="Equation.DSMT4">
                  <p:embed/>
                  <p:pic>
                    <p:nvPicPr>
                      <p:cNvPr id="0" name=""/>
                      <p:cNvPicPr/>
                      <p:nvPr/>
                    </p:nvPicPr>
                    <p:blipFill>
                      <a:blip r:embed="rId3"/>
                      <a:stretch>
                        <a:fillRect/>
                      </a:stretch>
                    </p:blipFill>
                    <p:spPr>
                      <a:xfrm>
                        <a:off x="635000" y="2070100"/>
                        <a:ext cx="8178800" cy="852488"/>
                      </a:xfrm>
                      <a:prstGeom prst="rect">
                        <a:avLst/>
                      </a:prstGeom>
                    </p:spPr>
                  </p:pic>
                </p:oleObj>
              </mc:Fallback>
            </mc:AlternateContent>
          </a:graphicData>
        </a:graphic>
      </p:graphicFrame>
      <p:sp>
        <p:nvSpPr>
          <p:cNvPr id="4" name="Content Placeholder 4"/>
          <p:cNvSpPr>
            <a:spLocks noGrp="1"/>
          </p:cNvSpPr>
          <p:nvPr>
            <p:ph idx="13"/>
          </p:nvPr>
        </p:nvSpPr>
        <p:spPr>
          <a:xfrm>
            <a:off x="457200" y="2895600"/>
            <a:ext cx="4343400" cy="457200"/>
          </a:xfrm>
        </p:spPr>
        <p:txBody>
          <a:bodyPr/>
          <a:lstStyle/>
          <a:p>
            <a:r>
              <a:rPr lang="en-US" sz="2600" dirty="0">
                <a:latin typeface="Calibri (Body)"/>
              </a:rPr>
              <a:t>because </a:t>
            </a:r>
            <a:r>
              <a:rPr lang="en-US" sz="2600" i="1" dirty="0">
                <a:latin typeface="Calibri (Body)"/>
              </a:rPr>
              <a:t>m</a:t>
            </a:r>
            <a:r>
              <a:rPr lang="en-US" sz="2600" dirty="0">
                <a:latin typeface="Calibri (Body)"/>
              </a:rPr>
              <a:t> = log </a:t>
            </a:r>
            <a:r>
              <a:rPr lang="en-US" sz="2600" i="1" dirty="0">
                <a:latin typeface="Calibri (Body)"/>
              </a:rPr>
              <a:t>n</a:t>
            </a:r>
            <a:r>
              <a:rPr lang="en-US" sz="2600" dirty="0">
                <a:latin typeface="Calibri (Body)"/>
              </a:rPr>
              <a:t> and</a:t>
            </a:r>
          </a:p>
        </p:txBody>
      </p:sp>
      <p:graphicFrame>
        <p:nvGraphicFramePr>
          <p:cNvPr id="10" name="Object 9">
            <a:extLst>
              <a:ext uri="{FF2B5EF4-FFF2-40B4-BE49-F238E27FC236}">
                <a16:creationId xmlns:a16="http://schemas.microsoft.com/office/drawing/2014/main" id="{469582EB-462C-4E74-A467-9754936998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458070"/>
              </p:ext>
            </p:extLst>
          </p:nvPr>
        </p:nvGraphicFramePr>
        <p:xfrm>
          <a:off x="3547872" y="2880360"/>
          <a:ext cx="981456" cy="420624"/>
        </p:xfrm>
        <a:graphic>
          <a:graphicData uri="http://schemas.openxmlformats.org/presentationml/2006/ole">
            <mc:AlternateContent xmlns:mc="http://schemas.openxmlformats.org/markup-compatibility/2006">
              <mc:Choice xmlns:v="urn:schemas-microsoft-com:vml" Requires="v">
                <p:oleObj name="Equation" r:id="rId4" imgW="444240" imgH="190440" progId="Equation.DSMT4">
                  <p:embed/>
                </p:oleObj>
              </mc:Choice>
              <mc:Fallback>
                <p:oleObj name="Equation" r:id="rId4" imgW="444240" imgH="190440" progId="Equation.DSMT4">
                  <p:embed/>
                  <p:pic>
                    <p:nvPicPr>
                      <p:cNvPr id="0" name=""/>
                      <p:cNvPicPr/>
                      <p:nvPr/>
                    </p:nvPicPr>
                    <p:blipFill>
                      <a:blip r:embed="rId5"/>
                      <a:stretch>
                        <a:fillRect/>
                      </a:stretch>
                    </p:blipFill>
                    <p:spPr>
                      <a:xfrm>
                        <a:off x="3547872" y="2880360"/>
                        <a:ext cx="981456" cy="420624"/>
                      </a:xfrm>
                      <a:prstGeom prst="rect">
                        <a:avLst/>
                      </a:prstGeom>
                    </p:spPr>
                  </p:pic>
                </p:oleObj>
              </mc:Fallback>
            </mc:AlternateContent>
          </a:graphicData>
        </a:graphic>
      </p:graphicFrame>
      <p:sp>
        <p:nvSpPr>
          <p:cNvPr id="5" name="Content Placeholder 5"/>
          <p:cNvSpPr>
            <a:spLocks noGrp="1"/>
          </p:cNvSpPr>
          <p:nvPr>
            <p:ph idx="14"/>
          </p:nvPr>
        </p:nvSpPr>
        <p:spPr>
          <a:xfrm>
            <a:off x="457200" y="3417011"/>
            <a:ext cx="2362200" cy="457200"/>
          </a:xfrm>
        </p:spPr>
        <p:txBody>
          <a:bodyPr/>
          <a:lstStyle/>
          <a:p>
            <a:r>
              <a:rPr lang="en-US" sz="2600" dirty="0">
                <a:latin typeface="Calibri (Body)"/>
              </a:rPr>
              <a:t>(The expression</a:t>
            </a:r>
          </a:p>
        </p:txBody>
      </p:sp>
      <p:graphicFrame>
        <p:nvGraphicFramePr>
          <p:cNvPr id="12"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4788780"/>
              </p:ext>
            </p:extLst>
          </p:nvPr>
        </p:nvGraphicFramePr>
        <p:xfrm>
          <a:off x="2743200" y="3211513"/>
          <a:ext cx="903288" cy="854075"/>
        </p:xfrm>
        <a:graphic>
          <a:graphicData uri="http://schemas.openxmlformats.org/presentationml/2006/ole">
            <mc:AlternateContent xmlns:mc="http://schemas.openxmlformats.org/markup-compatibility/2006">
              <mc:Choice xmlns:v="urn:schemas-microsoft-com:vml" Requires="v">
                <p:oleObj name="Equation" r:id="rId6" imgW="457200" imgH="431640" progId="Equation.DSMT4">
                  <p:embed/>
                </p:oleObj>
              </mc:Choice>
              <mc:Fallback>
                <p:oleObj name="Equation" r:id="rId6" imgW="457200" imgH="431640" progId="Equation.DSMT4">
                  <p:embed/>
                  <p:pic>
                    <p:nvPicPr>
                      <p:cNvPr id="11" name="Object 10"/>
                      <p:cNvPicPr/>
                      <p:nvPr/>
                    </p:nvPicPr>
                    <p:blipFill>
                      <a:blip r:embed="rId7"/>
                      <a:stretch>
                        <a:fillRect/>
                      </a:stretch>
                    </p:blipFill>
                    <p:spPr>
                      <a:xfrm>
                        <a:off x="2743200" y="3211513"/>
                        <a:ext cx="903288" cy="854075"/>
                      </a:xfrm>
                      <a:prstGeom prst="rect">
                        <a:avLst/>
                      </a:prstGeom>
                    </p:spPr>
                  </p:pic>
                </p:oleObj>
              </mc:Fallback>
            </mc:AlternateContent>
          </a:graphicData>
        </a:graphic>
      </p:graphicFrame>
      <p:sp>
        <p:nvSpPr>
          <p:cNvPr id="6" name="Content Placeholder 7"/>
          <p:cNvSpPr>
            <a:spLocks noGrp="1"/>
          </p:cNvSpPr>
          <p:nvPr>
            <p:ph idx="15"/>
          </p:nvPr>
        </p:nvSpPr>
        <p:spPr>
          <a:xfrm>
            <a:off x="457200" y="3410459"/>
            <a:ext cx="6553200" cy="852487"/>
          </a:xfrm>
        </p:spPr>
        <p:txBody>
          <a:bodyPr/>
          <a:lstStyle/>
          <a:p>
            <a:pPr marL="3108960">
              <a:spcBef>
                <a:spcPts val="600"/>
              </a:spcBef>
            </a:pPr>
            <a:r>
              <a:rPr lang="en-US" sz="2600" dirty="0">
                <a:latin typeface="Calibri (Body)"/>
              </a:rPr>
              <a:t>in the formula above is </a:t>
            </a:r>
          </a:p>
          <a:p>
            <a:pPr>
              <a:spcBef>
                <a:spcPts val="600"/>
              </a:spcBef>
            </a:pPr>
            <a:r>
              <a:rPr lang="en-US" sz="2600" dirty="0">
                <a:latin typeface="Calibri (Body)"/>
              </a:rPr>
              <a:t>evaluated as</a:t>
            </a:r>
          </a:p>
        </p:txBody>
      </p:sp>
      <p:graphicFrame>
        <p:nvGraphicFramePr>
          <p:cNvPr id="9" name="Object 8">
            <a:extLst>
              <a:ext uri="{FF2B5EF4-FFF2-40B4-BE49-F238E27FC236}">
                <a16:creationId xmlns:a16="http://schemas.microsoft.com/office/drawing/2014/main" id="{029487FC-2BA5-4179-BE9A-7D473B1BC3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0189460"/>
              </p:ext>
            </p:extLst>
          </p:nvPr>
        </p:nvGraphicFramePr>
        <p:xfrm>
          <a:off x="2257099" y="3960522"/>
          <a:ext cx="1008127" cy="448056"/>
        </p:xfrm>
        <a:graphic>
          <a:graphicData uri="http://schemas.openxmlformats.org/presentationml/2006/ole">
            <mc:AlternateContent xmlns:mc="http://schemas.openxmlformats.org/markup-compatibility/2006">
              <mc:Choice xmlns:v="urn:schemas-microsoft-com:vml" Requires="v">
                <p:oleObj name="Equation" r:id="rId8" imgW="457200" imgH="203040" progId="Equation.DSMT4">
                  <p:embed/>
                </p:oleObj>
              </mc:Choice>
              <mc:Fallback>
                <p:oleObj name="Equation" r:id="rId8" imgW="457200" imgH="203040" progId="Equation.DSMT4">
                  <p:embed/>
                  <p:pic>
                    <p:nvPicPr>
                      <p:cNvPr id="0" name=""/>
                      <p:cNvPicPr/>
                      <p:nvPr/>
                    </p:nvPicPr>
                    <p:blipFill>
                      <a:blip r:embed="rId9"/>
                      <a:stretch>
                        <a:fillRect/>
                      </a:stretch>
                    </p:blipFill>
                    <p:spPr>
                      <a:xfrm>
                        <a:off x="2257099" y="3960522"/>
                        <a:ext cx="1008127" cy="448056"/>
                      </a:xfrm>
                      <a:prstGeom prst="rect">
                        <a:avLst/>
                      </a:prstGeom>
                    </p:spPr>
                  </p:pic>
                </p:oleObj>
              </mc:Fallback>
            </mc:AlternateContent>
          </a:graphicData>
        </a:graphic>
      </p:graphicFrame>
      <p:sp>
        <p:nvSpPr>
          <p:cNvPr id="7" name="Content Placeholder 8"/>
          <p:cNvSpPr>
            <a:spLocks noGrp="1"/>
          </p:cNvSpPr>
          <p:nvPr>
            <p:ph idx="16"/>
          </p:nvPr>
        </p:nvSpPr>
        <p:spPr>
          <a:xfrm>
            <a:off x="3187917" y="3954296"/>
            <a:ext cx="5141400" cy="534367"/>
          </a:xfrm>
        </p:spPr>
        <p:txBody>
          <a:bodyPr/>
          <a:lstStyle/>
          <a:p>
            <a:r>
              <a:rPr lang="en-US" sz="2600" dirty="0">
                <a:latin typeface="Calibri (Body)"/>
              </a:rPr>
              <a:t>using the formula for the sum of the</a:t>
            </a:r>
          </a:p>
        </p:txBody>
      </p:sp>
      <p:sp>
        <p:nvSpPr>
          <p:cNvPr id="8" name="Content Placeholder 9"/>
          <p:cNvSpPr>
            <a:spLocks noGrp="1"/>
          </p:cNvSpPr>
          <p:nvPr>
            <p:ph idx="17"/>
          </p:nvPr>
        </p:nvSpPr>
        <p:spPr>
          <a:xfrm>
            <a:off x="457200" y="4361342"/>
            <a:ext cx="8229600" cy="2268058"/>
          </a:xfrm>
        </p:spPr>
        <p:txBody>
          <a:bodyPr/>
          <a:lstStyle/>
          <a:p>
            <a:r>
              <a:rPr lang="en-US" sz="2600" dirty="0">
                <a:latin typeface="Calibri (Body)"/>
              </a:rPr>
              <a:t>terms of a geometric progression, from Section </a:t>
            </a:r>
            <a:r>
              <a:rPr lang="en-US" sz="2600" dirty="0">
                <a:latin typeface="Calibri (Body)"/>
                <a:ea typeface="Cambria Math" pitchFamily="18" charset="0"/>
              </a:rPr>
              <a:t>2.4</a:t>
            </a:r>
            <a:r>
              <a:rPr lang="en-US" sz="2600" dirty="0">
                <a:latin typeface="Calibri (Body)"/>
              </a:rPr>
              <a:t>.)</a:t>
            </a:r>
          </a:p>
          <a:p>
            <a:r>
              <a:rPr lang="en-US" sz="2600" dirty="0">
                <a:latin typeface="Calibri (Body)"/>
              </a:rPr>
              <a:t>In Chapter </a:t>
            </a:r>
            <a:r>
              <a:rPr lang="en-US" sz="2600" dirty="0">
                <a:latin typeface="Calibri (Body)"/>
                <a:ea typeface="Cambria Math" pitchFamily="18" charset="0"/>
              </a:rPr>
              <a:t>11</a:t>
            </a:r>
            <a:r>
              <a:rPr lang="en-US" sz="2600" dirty="0">
                <a:latin typeface="Calibri (Body)"/>
              </a:rPr>
              <a:t>, we’ll see that the fastest comparison-based sorting algorithms have </a:t>
            </a:r>
            <a:r>
              <a:rPr lang="en-US" sz="2600" i="1" dirty="0">
                <a:latin typeface="Calibri (Body)"/>
              </a:rPr>
              <a:t>O</a:t>
            </a:r>
            <a:r>
              <a:rPr lang="en-US" sz="2600" dirty="0">
                <a:latin typeface="Calibri (Body)"/>
              </a:rPr>
              <a:t>(</a:t>
            </a:r>
            <a:r>
              <a:rPr lang="en-US" sz="2600" i="1" dirty="0">
                <a:latin typeface="Calibri (Body)"/>
              </a:rPr>
              <a:t>n</a:t>
            </a:r>
            <a:r>
              <a:rPr lang="en-US" sz="2600" dirty="0">
                <a:latin typeface="Calibri (Body)"/>
              </a:rPr>
              <a:t> log </a:t>
            </a:r>
            <a:r>
              <a:rPr lang="en-US" sz="2600" i="1" dirty="0">
                <a:latin typeface="Calibri (Body)"/>
              </a:rPr>
              <a:t>n</a:t>
            </a:r>
            <a:r>
              <a:rPr lang="en-US" sz="2600" dirty="0">
                <a:latin typeface="Calibri (Body)"/>
              </a:rPr>
              <a:t>) time complexity. So, merge sort achieves the best possible big-</a:t>
            </a:r>
            <a:r>
              <a:rPr lang="en-US" sz="2600" i="1" dirty="0">
                <a:latin typeface="Calibri (Body)"/>
              </a:rPr>
              <a:t>O</a:t>
            </a:r>
            <a:r>
              <a:rPr lang="en-US" sz="2600" dirty="0">
                <a:latin typeface="Calibri (Body)"/>
              </a:rPr>
              <a:t> estimate of time complexity.</a:t>
            </a:r>
          </a:p>
        </p:txBody>
      </p:sp>
      <p:sp>
        <p:nvSpPr>
          <p:cNvPr id="13" name="Slide Number Placeholder 5">
            <a:extLst>
              <a:ext uri="{FF2B5EF4-FFF2-40B4-BE49-F238E27FC236}">
                <a16:creationId xmlns:a16="http://schemas.microsoft.com/office/drawing/2014/main" id="{B4BEBEDE-8D24-4CC5-86B0-54DFCAEB03A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37801242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30A070-9211-4F99-8A48-F9BCEEF5C9D2}"/>
              </a:ext>
            </a:extLst>
          </p:cNvPr>
          <p:cNvSpPr>
            <a:spLocks noGrp="1"/>
          </p:cNvSpPr>
          <p:nvPr>
            <p:ph type="title"/>
          </p:nvPr>
        </p:nvSpPr>
        <p:spPr/>
        <p:txBody>
          <a:bodyPr/>
          <a:lstStyle/>
          <a:p>
            <a:r>
              <a:rPr lang="en-US" dirty="0"/>
              <a:t>End of Main Content</a:t>
            </a:r>
          </a:p>
        </p:txBody>
      </p:sp>
      <p:sp>
        <p:nvSpPr>
          <p:cNvPr id="4" name="Text Placeholder 2">
            <a:extLst>
              <a:ext uri="{FF2B5EF4-FFF2-40B4-BE49-F238E27FC236}">
                <a16:creationId xmlns:a16="http://schemas.microsoft.com/office/drawing/2014/main" id="{F98F9ED9-78F7-47AC-BC4C-C50038228A22}"/>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759632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8D59-6AB8-42F5-BBA3-A18F02EDDC30}"/>
              </a:ext>
            </a:extLst>
          </p:cNvPr>
          <p:cNvSpPr>
            <a:spLocks noGrp="1"/>
          </p:cNvSpPr>
          <p:nvPr>
            <p:ph type="title"/>
          </p:nvPr>
        </p:nvSpPr>
        <p:spPr/>
        <p:txBody>
          <a:bodyPr/>
          <a:lstStyle/>
          <a:p>
            <a:r>
              <a:rPr lang="en-US" sz="6000" b="1" dirty="0"/>
              <a:t>Accessibility Content: </a:t>
            </a:r>
            <a:br>
              <a:rPr lang="en-US" sz="6000" b="1" dirty="0"/>
            </a:br>
            <a:r>
              <a:rPr lang="en-US" sz="6000" b="1" dirty="0"/>
              <a:t>Text Alternatives for Images</a:t>
            </a:r>
            <a:endParaRPr lang="en-US" dirty="0"/>
          </a:p>
        </p:txBody>
      </p:sp>
      <p:sp>
        <p:nvSpPr>
          <p:cNvPr id="3" name="Slide Number Placeholder 5">
            <a:extLst>
              <a:ext uri="{FF2B5EF4-FFF2-40B4-BE49-F238E27FC236}">
                <a16:creationId xmlns:a16="http://schemas.microsoft.com/office/drawing/2014/main" id="{91E1A975-541C-49A7-A62A-5BBA67B9065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76</a:t>
            </a:fld>
            <a:endParaRPr lang="en-US" dirty="0">
              <a:solidFill>
                <a:schemeClr val="bg1"/>
              </a:solidFill>
            </a:endParaRPr>
          </a:p>
        </p:txBody>
      </p:sp>
    </p:spTree>
    <p:extLst>
      <p:ext uri="{BB962C8B-B14F-4D97-AF65-F5344CB8AC3E}">
        <p14:creationId xmlns:p14="http://schemas.microsoft.com/office/powerpoint/2010/main" val="333997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Climbing an Infinite Ladder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400" dirty="0"/>
              <a:t>There is a man climbing an infinite ladder, the steps of which are numbered with natural numbers from the bottom. The man can reach step k plus one if he can reach step k.</a:t>
            </a:r>
            <a:endParaRPr lang="en-IN" sz="24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5CD926F-4F33-4046-8498-CFE90877DD4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77</a:t>
            </a:fld>
            <a:endParaRPr lang="en-US" dirty="0">
              <a:solidFill>
                <a:schemeClr val="bg1"/>
              </a:solidFill>
            </a:endParaRPr>
          </a:p>
        </p:txBody>
      </p:sp>
    </p:spTree>
    <p:extLst>
      <p:ext uri="{BB962C8B-B14F-4D97-AF65-F5344CB8AC3E}">
        <p14:creationId xmlns:p14="http://schemas.microsoft.com/office/powerpoint/2010/main" val="2106712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Remembering How Mathematical Induction Works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400" dirty="0"/>
              <a:t>There are dominoes numbered with natural numbers. The domino with number one falls on the domino with number two, and the domino with number two falls on the domino with number three, etc.</a:t>
            </a:r>
            <a:endParaRPr lang="en-IN" sz="24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9E32D74F-34C4-4538-BC7E-0C6235E4583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78</a:t>
            </a:fld>
            <a:endParaRPr lang="en-US" dirty="0">
              <a:solidFill>
                <a:schemeClr val="bg1"/>
              </a:solidFill>
            </a:endParaRPr>
          </a:p>
        </p:txBody>
      </p:sp>
    </p:spTree>
    <p:extLst>
      <p:ext uri="{BB962C8B-B14F-4D97-AF65-F5344CB8AC3E}">
        <p14:creationId xmlns:p14="http://schemas.microsoft.com/office/powerpoint/2010/main" val="1360725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Number of Subsets of a Finite Set </a:t>
            </a:r>
            <a:r>
              <a:rPr lang="en-US" sz="1600" dirty="0"/>
              <a:t>2</a:t>
            </a:r>
            <a:r>
              <a:rPr lang="en-US" dirty="0"/>
              <a:t>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400" dirty="0"/>
              <a:t>There is field S with circle X inside. S has two arrows. The first one is from S to field T that has circle X and element A inside, the second arrow is from S to field T that has a circle named X union left brace A right brace inside, which has element A inside.</a:t>
            </a:r>
            <a:endParaRPr lang="en-IN" sz="24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409F07F6-A99C-4BE9-A3C5-0DAF5AB1288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328689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of Mathematical Induction</a:t>
            </a:r>
          </a:p>
        </p:txBody>
      </p:sp>
      <p:sp>
        <p:nvSpPr>
          <p:cNvPr id="3" name="Content Placeholder 2"/>
          <p:cNvSpPr>
            <a:spLocks noGrp="1"/>
          </p:cNvSpPr>
          <p:nvPr>
            <p:ph idx="1"/>
          </p:nvPr>
        </p:nvSpPr>
        <p:spPr>
          <a:xfrm>
            <a:off x="457200" y="1295400"/>
            <a:ext cx="8503920" cy="5257800"/>
          </a:xfrm>
        </p:spPr>
        <p:txBody>
          <a:bodyPr/>
          <a:lstStyle/>
          <a:p>
            <a:r>
              <a:rPr lang="en-US" sz="2000" dirty="0">
                <a:latin typeface="Calibri (Body)"/>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000" i="1" dirty="0">
                <a:latin typeface="Calibri (Body)"/>
                <a:ea typeface="Cambria Math" pitchFamily="18" charset="0"/>
                <a:sym typeface="Wingdings" pitchFamily="2" charset="2"/>
              </a:rPr>
              <a:t>see Section </a:t>
            </a:r>
            <a:r>
              <a:rPr lang="en-US" sz="2000" dirty="0">
                <a:latin typeface="Calibri (Body)"/>
                <a:ea typeface="Cambria Math" pitchFamily="18" charset="0"/>
                <a:sym typeface="Wingdings" pitchFamily="2" charset="2"/>
              </a:rPr>
              <a:t>5.2 </a:t>
            </a:r>
            <a:r>
              <a:rPr lang="en-US" sz="2000" i="1" dirty="0">
                <a:latin typeface="Calibri (Body)"/>
                <a:ea typeface="Cambria Math" pitchFamily="18" charset="0"/>
                <a:sym typeface="Wingdings" pitchFamily="2" charset="2"/>
              </a:rPr>
              <a:t>and Appendix </a:t>
            </a:r>
            <a:r>
              <a:rPr lang="en-US" sz="2000" dirty="0">
                <a:latin typeface="Calibri (Body)"/>
                <a:ea typeface="Cambria Math" pitchFamily="18" charset="0"/>
                <a:sym typeface="Wingdings" pitchFamily="2" charset="2"/>
              </a:rPr>
              <a:t>1). Here is the proof:</a:t>
            </a:r>
          </a:p>
          <a:p>
            <a:pPr marL="347472" lvl="1">
              <a:spcBef>
                <a:spcPts val="600"/>
              </a:spcBef>
              <a:spcAft>
                <a:spcPts val="300"/>
              </a:spcAft>
            </a:pPr>
            <a:r>
              <a:rPr lang="en-US" sz="2000" dirty="0">
                <a:latin typeface="Calibri (Body)"/>
                <a:ea typeface="Cambria Math" pitchFamily="18" charset="0"/>
                <a:sym typeface="Wingdings" pitchFamily="2" charset="2"/>
              </a:rPr>
              <a:t>Suppose that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holds and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r>
              <a:rPr lang="en-US" sz="2000" i="1" dirty="0">
                <a:latin typeface="Calibri (Body)"/>
              </a:rPr>
              <a:t> </a:t>
            </a:r>
            <a:r>
              <a:rPr lang="en-US" sz="2000" dirty="0">
                <a:latin typeface="Calibri (Body)"/>
                <a:ea typeface="Cambria Math"/>
                <a:sym typeface="Wingdings" pitchFamily="2" charset="2"/>
              </a:rPr>
              <a:t>→</a:t>
            </a:r>
            <a:r>
              <a:rPr lang="en-US" sz="2000" i="1" dirty="0">
                <a:latin typeface="Calibri (Body)"/>
                <a:sym typeface="Wingdings" pitchFamily="2" charset="2"/>
              </a:rPr>
              <a:t> P</a:t>
            </a:r>
            <a:r>
              <a:rPr lang="en-US" sz="2000" dirty="0">
                <a:latin typeface="Calibri (Body)"/>
                <a:sym typeface="Wingdings" pitchFamily="2" charset="2"/>
              </a:rPr>
              <a:t>(</a:t>
            </a:r>
            <a:r>
              <a:rPr lang="en-US" sz="2000" i="1" dirty="0">
                <a:latin typeface="Calibri (Body)"/>
                <a:sym typeface="Wingdings" pitchFamily="2" charset="2"/>
              </a:rPr>
              <a:t>k </a:t>
            </a:r>
            <a:r>
              <a:rPr lang="en-US" sz="2000" dirty="0">
                <a:latin typeface="Calibri (Body)"/>
                <a:sym typeface="Wingdings" pitchFamily="2" charset="2"/>
              </a:rPr>
              <a:t>+</a:t>
            </a:r>
            <a:r>
              <a:rPr lang="en-US" sz="2000" i="1" dirty="0">
                <a:latin typeface="Calibri (Body)"/>
                <a:sym typeface="Wingdings" pitchFamily="2" charset="2"/>
              </a:rPr>
              <a:t> </a:t>
            </a:r>
            <a:r>
              <a:rPr lang="en-US" sz="2000" dirty="0">
                <a:latin typeface="Calibri (Body)"/>
                <a:ea typeface="Cambria Math" pitchFamily="18" charset="0"/>
                <a:sym typeface="Wingdings" pitchFamily="2" charset="2"/>
              </a:rPr>
              <a:t>1</a:t>
            </a:r>
            <a:r>
              <a:rPr lang="en-US" sz="2000" dirty="0">
                <a:latin typeface="Calibri (Body)"/>
                <a:sym typeface="Wingdings" pitchFamily="2" charset="2"/>
              </a:rPr>
              <a:t>)</a:t>
            </a:r>
            <a:r>
              <a:rPr lang="en-US" sz="2000" dirty="0">
                <a:latin typeface="Calibri (Body)"/>
                <a:ea typeface="Cambria Math"/>
                <a:sym typeface="Wingdings" pitchFamily="2" charset="2"/>
              </a:rPr>
              <a:t> is true for all positive integers </a:t>
            </a:r>
            <a:r>
              <a:rPr lang="en-US" sz="2000" i="1" dirty="0">
                <a:latin typeface="Calibri (Body)"/>
                <a:ea typeface="Cambria Math"/>
                <a:sym typeface="Wingdings" pitchFamily="2" charset="2"/>
              </a:rPr>
              <a:t>k</a:t>
            </a:r>
            <a:r>
              <a:rPr lang="en-US" sz="2000" dirty="0">
                <a:latin typeface="Calibri (Body)"/>
                <a:ea typeface="Cambria Math"/>
                <a:sym typeface="Wingdings" pitchFamily="2" charset="2"/>
              </a:rPr>
              <a:t>. </a:t>
            </a:r>
          </a:p>
          <a:p>
            <a:pPr marL="347472" lvl="1">
              <a:spcBef>
                <a:spcPts val="600"/>
              </a:spcBef>
              <a:spcAft>
                <a:spcPts val="300"/>
              </a:spcAft>
            </a:pPr>
            <a:r>
              <a:rPr lang="en-US" sz="2000" dirty="0">
                <a:latin typeface="Calibri (Body)"/>
                <a:ea typeface="Cambria Math"/>
                <a:sym typeface="Wingdings" pitchFamily="2" charset="2"/>
              </a:rPr>
              <a:t>Assume there is at least one positive integer  </a:t>
            </a:r>
            <a:r>
              <a:rPr lang="en-US" sz="2000" i="1" dirty="0">
                <a:latin typeface="Calibri (Body)"/>
                <a:ea typeface="Cambria Math"/>
                <a:sym typeface="Wingdings" pitchFamily="2" charset="2"/>
              </a:rPr>
              <a:t>n</a:t>
            </a:r>
            <a:r>
              <a:rPr lang="en-US" sz="2000" dirty="0">
                <a:latin typeface="Calibri (Body)"/>
                <a:ea typeface="Cambria Math"/>
                <a:sym typeface="Wingdings" pitchFamily="2" charset="2"/>
              </a:rPr>
              <a:t> for which P(</a:t>
            </a:r>
            <a:r>
              <a:rPr lang="en-US" sz="2000" i="1" dirty="0">
                <a:latin typeface="Calibri (Body)"/>
                <a:ea typeface="Cambria Math"/>
                <a:sym typeface="Wingdings" pitchFamily="2" charset="2"/>
              </a:rPr>
              <a:t>n</a:t>
            </a:r>
            <a:r>
              <a:rPr lang="en-US" sz="2000" dirty="0">
                <a:latin typeface="Calibri (Body)"/>
                <a:ea typeface="Cambria Math"/>
                <a:sym typeface="Wingdings" pitchFamily="2" charset="2"/>
              </a:rPr>
              <a:t>) is false. Then the set </a:t>
            </a:r>
            <a:r>
              <a:rPr lang="en-US" sz="2000" i="1" dirty="0">
                <a:latin typeface="Calibri (Body)"/>
                <a:ea typeface="Cambria Math"/>
                <a:sym typeface="Wingdings" pitchFamily="2" charset="2"/>
              </a:rPr>
              <a:t>S</a:t>
            </a:r>
            <a:r>
              <a:rPr lang="en-US" sz="2000" dirty="0">
                <a:latin typeface="Calibri (Body)"/>
                <a:ea typeface="Cambria Math"/>
                <a:sym typeface="Wingdings" pitchFamily="2" charset="2"/>
              </a:rPr>
              <a:t> of positive integers for which P(</a:t>
            </a:r>
            <a:r>
              <a:rPr lang="en-US" sz="2000" i="1" dirty="0">
                <a:latin typeface="Calibri (Body)"/>
                <a:ea typeface="Cambria Math"/>
                <a:sym typeface="Wingdings" pitchFamily="2" charset="2"/>
              </a:rPr>
              <a:t>n</a:t>
            </a:r>
            <a:r>
              <a:rPr lang="en-US" sz="2000" dirty="0">
                <a:latin typeface="Calibri (Body)"/>
                <a:ea typeface="Cambria Math"/>
                <a:sym typeface="Wingdings" pitchFamily="2" charset="2"/>
              </a:rPr>
              <a:t>) is false is nonempty. </a:t>
            </a:r>
          </a:p>
          <a:p>
            <a:pPr marL="347472" lvl="1">
              <a:spcBef>
                <a:spcPts val="600"/>
              </a:spcBef>
              <a:spcAft>
                <a:spcPts val="300"/>
              </a:spcAft>
            </a:pPr>
            <a:r>
              <a:rPr lang="en-US" sz="2000" dirty="0">
                <a:latin typeface="Calibri (Body)"/>
                <a:ea typeface="Cambria Math"/>
                <a:sym typeface="Wingdings" pitchFamily="2" charset="2"/>
              </a:rPr>
              <a:t>By the well-ordering property, </a:t>
            </a:r>
            <a:r>
              <a:rPr lang="en-US" sz="2000" i="1" dirty="0">
                <a:latin typeface="Calibri (Body)"/>
                <a:ea typeface="Cambria Math"/>
                <a:sym typeface="Wingdings" pitchFamily="2" charset="2"/>
              </a:rPr>
              <a:t>S</a:t>
            </a:r>
            <a:r>
              <a:rPr lang="en-US" sz="2000" dirty="0">
                <a:latin typeface="Calibri (Body)"/>
                <a:ea typeface="Cambria Math"/>
                <a:sym typeface="Wingdings" pitchFamily="2" charset="2"/>
              </a:rPr>
              <a:t> has a least element, say </a:t>
            </a:r>
            <a:r>
              <a:rPr lang="en-US" sz="2000" i="1" dirty="0">
                <a:latin typeface="Calibri (Body)"/>
                <a:ea typeface="Cambria Math"/>
                <a:sym typeface="Wingdings" pitchFamily="2" charset="2"/>
              </a:rPr>
              <a:t>m</a:t>
            </a:r>
            <a:r>
              <a:rPr lang="en-US" sz="2000" dirty="0">
                <a:latin typeface="Calibri (Body)"/>
                <a:ea typeface="Cambria Math"/>
                <a:sym typeface="Wingdings" pitchFamily="2" charset="2"/>
              </a:rPr>
              <a:t>.</a:t>
            </a:r>
          </a:p>
          <a:p>
            <a:pPr marL="347472" lvl="1">
              <a:spcBef>
                <a:spcPts val="600"/>
              </a:spcBef>
              <a:spcAft>
                <a:spcPts val="300"/>
              </a:spcAft>
            </a:pPr>
            <a:r>
              <a:rPr lang="en-US" sz="2000" dirty="0">
                <a:latin typeface="Calibri (Body)"/>
                <a:ea typeface="Cambria Math"/>
                <a:sym typeface="Wingdings" pitchFamily="2" charset="2"/>
              </a:rPr>
              <a:t>We know that </a:t>
            </a:r>
            <a:r>
              <a:rPr lang="en-US" sz="2000" i="1" dirty="0">
                <a:latin typeface="Calibri (Body)"/>
                <a:ea typeface="Cambria Math"/>
                <a:sym typeface="Wingdings" pitchFamily="2" charset="2"/>
              </a:rPr>
              <a:t>m</a:t>
            </a:r>
            <a:r>
              <a:rPr lang="en-US" sz="2000" dirty="0">
                <a:latin typeface="Calibri (Body)"/>
                <a:ea typeface="Cambria Math"/>
                <a:sym typeface="Wingdings" pitchFamily="2" charset="2"/>
              </a:rPr>
              <a:t> can not be </a:t>
            </a:r>
            <a:r>
              <a:rPr lang="en-US" sz="2000" dirty="0">
                <a:latin typeface="Calibri (Body)"/>
                <a:ea typeface="Cambria Math" pitchFamily="18" charset="0"/>
              </a:rPr>
              <a:t>1 </a:t>
            </a:r>
            <a:r>
              <a:rPr lang="en-US" sz="2000" dirty="0">
                <a:latin typeface="Calibri (Body)"/>
                <a:ea typeface="Cambria Math" pitchFamily="18" charset="0"/>
                <a:sym typeface="Wingdings" pitchFamily="2" charset="2"/>
              </a:rPr>
              <a:t>since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holds. </a:t>
            </a:r>
          </a:p>
          <a:p>
            <a:pPr marL="347472" lvl="1">
              <a:spcBef>
                <a:spcPts val="600"/>
              </a:spcBef>
              <a:spcAft>
                <a:spcPts val="300"/>
              </a:spcAft>
            </a:pPr>
            <a:r>
              <a:rPr lang="en-US" sz="2000" dirty="0">
                <a:latin typeface="Calibri (Body)"/>
              </a:rPr>
              <a:t>Since </a:t>
            </a:r>
            <a:r>
              <a:rPr lang="en-US" sz="2000" i="1" dirty="0">
                <a:latin typeface="Calibri (Body)"/>
              </a:rPr>
              <a:t>m</a:t>
            </a:r>
            <a:r>
              <a:rPr lang="en-US" sz="2000" dirty="0">
                <a:latin typeface="Calibri (Body)"/>
              </a:rPr>
              <a:t> is positive and greater than </a:t>
            </a:r>
            <a:r>
              <a:rPr lang="en-US" sz="2000" dirty="0">
                <a:latin typeface="Calibri (Body)"/>
                <a:ea typeface="Cambria Math" pitchFamily="18" charset="0"/>
              </a:rPr>
              <a:t>1</a:t>
            </a:r>
            <a:r>
              <a:rPr lang="en-US" sz="2000" dirty="0">
                <a:latin typeface="Calibri (Body)"/>
              </a:rPr>
              <a:t>, </a:t>
            </a:r>
            <a:r>
              <a:rPr lang="en-US" sz="2000" i="1" dirty="0">
                <a:latin typeface="Calibri (Body)"/>
              </a:rPr>
              <a:t>m</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a:t>
            </a:r>
            <a:r>
              <a:rPr lang="en-US" sz="2000" dirty="0">
                <a:latin typeface="Calibri (Body)"/>
                <a:ea typeface="Cambria Math"/>
              </a:rPr>
              <a:t> must be a positive integer. Since </a:t>
            </a:r>
            <a:r>
              <a:rPr lang="en-US" sz="2000" i="1" dirty="0">
                <a:latin typeface="Calibri (Body)"/>
              </a:rPr>
              <a:t>m</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a:t>
            </a:r>
            <a:r>
              <a:rPr lang="en-US" sz="2000" dirty="0">
                <a:latin typeface="Calibri (Body)"/>
                <a:ea typeface="Cambria Math"/>
              </a:rPr>
              <a:t> &lt; </a:t>
            </a:r>
            <a:r>
              <a:rPr lang="en-US" sz="2000" i="1" dirty="0">
                <a:latin typeface="Calibri (Body)"/>
                <a:ea typeface="Cambria Math"/>
              </a:rPr>
              <a:t>m</a:t>
            </a:r>
            <a:r>
              <a:rPr lang="en-US" sz="2000" dirty="0">
                <a:latin typeface="Calibri (Body)"/>
                <a:ea typeface="Cambria Math"/>
              </a:rPr>
              <a:t>, it is not in S, so </a:t>
            </a:r>
            <a:r>
              <a:rPr lang="en-US" sz="2000" i="1" dirty="0">
                <a:latin typeface="Calibri (Body)"/>
                <a:ea typeface="Cambria Math"/>
              </a:rPr>
              <a:t>P</a:t>
            </a:r>
            <a:r>
              <a:rPr lang="en-US" sz="2000" dirty="0">
                <a:latin typeface="Calibri (Body)"/>
                <a:ea typeface="Cambria Math"/>
              </a:rPr>
              <a:t>(</a:t>
            </a:r>
            <a:r>
              <a:rPr lang="en-US" sz="2000" i="1" dirty="0">
                <a:latin typeface="Calibri (Body)"/>
              </a:rPr>
              <a:t>m</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a:t>
            </a:r>
            <a:r>
              <a:rPr lang="en-US" sz="2000" dirty="0">
                <a:latin typeface="Calibri (Body)"/>
                <a:ea typeface="Cambria Math"/>
              </a:rPr>
              <a:t>) must be true. </a:t>
            </a:r>
          </a:p>
          <a:p>
            <a:pPr marL="347472" lvl="1">
              <a:spcBef>
                <a:spcPts val="600"/>
              </a:spcBef>
              <a:spcAft>
                <a:spcPts val="300"/>
              </a:spcAft>
            </a:pPr>
            <a:r>
              <a:rPr lang="en-US" sz="2000" dirty="0">
                <a:latin typeface="Calibri (Body)"/>
                <a:ea typeface="Cambria Math"/>
              </a:rPr>
              <a:t>But then, since the conditional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r>
              <a:rPr lang="en-US" sz="2000" i="1" dirty="0">
                <a:latin typeface="Calibri (Body)"/>
              </a:rPr>
              <a:t> </a:t>
            </a:r>
            <a:r>
              <a:rPr lang="en-US" sz="2000" dirty="0">
                <a:latin typeface="Calibri (Body)"/>
                <a:ea typeface="Cambria Math"/>
                <a:sym typeface="Wingdings" pitchFamily="2" charset="2"/>
              </a:rPr>
              <a:t>→</a:t>
            </a:r>
            <a:r>
              <a:rPr lang="en-US" sz="2000" i="1" dirty="0">
                <a:latin typeface="Calibri (Body)"/>
                <a:sym typeface="Wingdings" pitchFamily="2" charset="2"/>
              </a:rPr>
              <a:t> P</a:t>
            </a:r>
            <a:r>
              <a:rPr lang="en-US" sz="2000" dirty="0">
                <a:latin typeface="Calibri (Body)"/>
                <a:sym typeface="Wingdings" pitchFamily="2" charset="2"/>
              </a:rPr>
              <a:t>(</a:t>
            </a:r>
            <a:r>
              <a:rPr lang="en-US" sz="2000" i="1" dirty="0">
                <a:latin typeface="Calibri (Body)"/>
                <a:sym typeface="Wingdings" pitchFamily="2" charset="2"/>
              </a:rPr>
              <a:t>k </a:t>
            </a:r>
            <a:r>
              <a:rPr lang="en-US" sz="2000" dirty="0">
                <a:latin typeface="Calibri (Body)"/>
                <a:sym typeface="Wingdings" pitchFamily="2" charset="2"/>
              </a:rPr>
              <a:t>+</a:t>
            </a:r>
            <a:r>
              <a:rPr lang="en-US" sz="2000" i="1" dirty="0">
                <a:latin typeface="Calibri (Body)"/>
                <a:sym typeface="Wingdings" pitchFamily="2" charset="2"/>
              </a:rPr>
              <a:t> </a:t>
            </a:r>
            <a:r>
              <a:rPr lang="en-US" sz="2000" dirty="0">
                <a:latin typeface="Calibri (Body)"/>
                <a:ea typeface="Cambria Math" pitchFamily="18" charset="0"/>
                <a:sym typeface="Wingdings" pitchFamily="2" charset="2"/>
              </a:rPr>
              <a:t>1</a:t>
            </a:r>
            <a:r>
              <a:rPr lang="en-US" sz="2000" dirty="0">
                <a:latin typeface="Calibri (Body)"/>
                <a:sym typeface="Wingdings" pitchFamily="2" charset="2"/>
              </a:rPr>
              <a:t>)</a:t>
            </a:r>
            <a:r>
              <a:rPr lang="en-US" sz="2000" dirty="0">
                <a:latin typeface="Calibri (Body)"/>
                <a:ea typeface="Cambria Math"/>
                <a:sym typeface="Wingdings" pitchFamily="2" charset="2"/>
              </a:rPr>
              <a:t>  for every positive integer </a:t>
            </a:r>
            <a:r>
              <a:rPr lang="en-US" sz="2000" i="1" dirty="0">
                <a:latin typeface="Calibri (Body)"/>
                <a:ea typeface="Cambria Math"/>
                <a:sym typeface="Wingdings" pitchFamily="2" charset="2"/>
              </a:rPr>
              <a:t>k</a:t>
            </a:r>
            <a:r>
              <a:rPr lang="en-US" sz="2000" dirty="0">
                <a:latin typeface="Calibri (Body)"/>
                <a:ea typeface="Cambria Math"/>
                <a:sym typeface="Wingdings" pitchFamily="2" charset="2"/>
              </a:rPr>
              <a:t> holds, </a:t>
            </a:r>
            <a:r>
              <a:rPr lang="en-US" sz="2000" i="1" dirty="0">
                <a:latin typeface="Calibri (Body)"/>
              </a:rPr>
              <a:t>P</a:t>
            </a:r>
            <a:r>
              <a:rPr lang="en-US" sz="2000" dirty="0">
                <a:latin typeface="Calibri (Body)"/>
              </a:rPr>
              <a:t>(</a:t>
            </a:r>
            <a:r>
              <a:rPr lang="en-US" sz="2000" i="1" dirty="0">
                <a:latin typeface="Calibri (Body)"/>
              </a:rPr>
              <a:t>m</a:t>
            </a:r>
            <a:r>
              <a:rPr lang="en-US" sz="2000" dirty="0">
                <a:latin typeface="Calibri (Body)"/>
              </a:rPr>
              <a:t>) must also be true. This contradicts </a:t>
            </a:r>
            <a:r>
              <a:rPr lang="en-US" sz="2000" i="1" dirty="0">
                <a:latin typeface="Calibri (Body)"/>
              </a:rPr>
              <a:t>P</a:t>
            </a:r>
            <a:r>
              <a:rPr lang="en-US" sz="2000" dirty="0">
                <a:latin typeface="Calibri (Body)"/>
              </a:rPr>
              <a:t>(</a:t>
            </a:r>
            <a:r>
              <a:rPr lang="en-US" sz="2000" i="1" dirty="0">
                <a:latin typeface="Calibri (Body)"/>
              </a:rPr>
              <a:t>m</a:t>
            </a:r>
            <a:r>
              <a:rPr lang="en-US" sz="2000" dirty="0">
                <a:latin typeface="Calibri (Body)"/>
              </a:rPr>
              <a:t>) being false. </a:t>
            </a:r>
          </a:p>
          <a:p>
            <a:pPr marL="347472" lvl="1">
              <a:spcBef>
                <a:spcPts val="600"/>
              </a:spcBef>
              <a:spcAft>
                <a:spcPts val="300"/>
              </a:spcAft>
            </a:pPr>
            <a:r>
              <a:rPr lang="en-US" sz="2000" dirty="0">
                <a:latin typeface="Calibri (Body)"/>
              </a:rPr>
              <a:t> Hence,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must be true for every positive integer </a:t>
            </a:r>
            <a:r>
              <a:rPr lang="en-US" sz="2000" i="1" dirty="0">
                <a:latin typeface="Calibri (Body)"/>
              </a:rPr>
              <a:t>n</a:t>
            </a:r>
            <a:r>
              <a:rPr lang="en-US" sz="2000" dirty="0">
                <a:latin typeface="Calibri (Body)"/>
              </a:rPr>
              <a:t>.</a:t>
            </a:r>
          </a:p>
        </p:txBody>
      </p:sp>
      <p:sp>
        <p:nvSpPr>
          <p:cNvPr id="4" name="Slide Number Placeholder 5">
            <a:extLst>
              <a:ext uri="{FF2B5EF4-FFF2-40B4-BE49-F238E27FC236}">
                <a16:creationId xmlns:a16="http://schemas.microsoft.com/office/drawing/2014/main" id="{4309790D-989C-4A13-82FB-963FFECC1A1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764158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Tiling Checkerboards </a:t>
            </a:r>
            <a:r>
              <a:rPr lang="en-US" sz="1600" dirty="0"/>
              <a:t>1</a:t>
            </a:r>
            <a:r>
              <a:rPr lang="en-US" dirty="0"/>
              <a:t>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400" dirty="0"/>
              <a:t>There are four checkerboards of the size 2 times 2 with one square removed each. The first checkerboard does not have the left bottom square. The second checkerboard does not have the right bottom square. The third checkerboard does not have the left top square, and the fourth one does not have the right top square. In each case, the remaining squares form right </a:t>
            </a:r>
            <a:r>
              <a:rPr lang="en-US" sz="2400" dirty="0" err="1"/>
              <a:t>triomino</a:t>
            </a:r>
            <a:r>
              <a:rPr lang="en-US" sz="2400" dirty="0"/>
              <a:t>.</a:t>
            </a:r>
            <a:endParaRPr lang="en-IN" sz="24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07F7B9F-824A-4C91-8492-C2AA53D2769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80</a:t>
            </a:fld>
            <a:endParaRPr lang="en-US" dirty="0">
              <a:solidFill>
                <a:schemeClr val="bg1"/>
              </a:solidFill>
            </a:endParaRPr>
          </a:p>
        </p:txBody>
      </p:sp>
    </p:spTree>
    <p:extLst>
      <p:ext uri="{BB962C8B-B14F-4D97-AF65-F5344CB8AC3E}">
        <p14:creationId xmlns:p14="http://schemas.microsoft.com/office/powerpoint/2010/main" val="36689260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Tiling Checkerboards </a:t>
            </a:r>
            <a:r>
              <a:rPr lang="en-US" sz="1600" dirty="0"/>
              <a:t>2</a:t>
            </a:r>
            <a:r>
              <a:rPr lang="en-US" dirty="0"/>
              <a:t>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400" dirty="0"/>
              <a:t>There are four squares forming together a large square. The right bottom square has a small shaded square inside.</a:t>
            </a:r>
          </a:p>
          <a:p>
            <a:endParaRPr lang="en-US" sz="2400" dirty="0"/>
          </a:p>
          <a:p>
            <a:r>
              <a:rPr lang="en-US" sz="2400" dirty="0"/>
              <a:t>There are four squares forming together a large square, each one has small shaded square inside. In the left top square, the small square is in the bottom right corner. In the right top square, the small square is in the bottom left corner. In the left bottom square, the small square is in the top right corner. Thus, these three small squares form a right </a:t>
            </a:r>
            <a:r>
              <a:rPr lang="en-US" sz="2400" dirty="0" err="1"/>
              <a:t>triomino</a:t>
            </a:r>
            <a:r>
              <a:rPr lang="en-US" sz="2400" dirty="0"/>
              <a:t>.</a:t>
            </a:r>
            <a:endParaRPr lang="en-IN" sz="24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76D8ACF-795F-4337-9B45-9724810076D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81</a:t>
            </a:fld>
            <a:endParaRPr lang="en-US" dirty="0">
              <a:solidFill>
                <a:schemeClr val="bg1"/>
              </a:solidFill>
            </a:endParaRPr>
          </a:p>
        </p:txBody>
      </p:sp>
    </p:spTree>
    <p:extLst>
      <p:ext uri="{BB962C8B-B14F-4D97-AF65-F5344CB8AC3E}">
        <p14:creationId xmlns:p14="http://schemas.microsoft.com/office/powerpoint/2010/main" val="363739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Building Up Rooted Trees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400" dirty="0"/>
              <a:t>There are 3 steps of building up rooted trees shown. Basic step contains one vertex which is a root. The first step contains several vertices that are added to the next level. All these vertices are connected to the root. At the second step, the vertices of the previous level are the roots for the added vertices of the next level.</a:t>
            </a:r>
            <a:endParaRPr lang="en-IN" sz="24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14C42D9C-02CA-452B-8BD5-38E1C6920E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82</a:t>
            </a:fld>
            <a:endParaRPr lang="en-US" dirty="0">
              <a:solidFill>
                <a:schemeClr val="bg1"/>
              </a:solidFill>
            </a:endParaRPr>
          </a:p>
        </p:txBody>
      </p:sp>
    </p:spTree>
    <p:extLst>
      <p:ext uri="{BB962C8B-B14F-4D97-AF65-F5344CB8AC3E}">
        <p14:creationId xmlns:p14="http://schemas.microsoft.com/office/powerpoint/2010/main" val="33272698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Building Up Full Binary Trees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400" dirty="0"/>
              <a:t>There are three steps of building up full binary trees shown. The basic step contains one vertex on the first level which is the root. Each next level is located below the previous one. At the first step, two vertices are added to the next level. They are connected to the root forming the right and left branches. At the second step, the vertices of the second level are the roots for the added vertices of the third level. The right and the left branches can be formed in several ways: only from the left vertex, only from the right, or from both vertices.</a:t>
            </a:r>
            <a:endParaRPr lang="en-IN" sz="24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DF54ACF3-8C2D-4BB6-81C2-5C6FDAA9648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83</a:t>
            </a:fld>
            <a:endParaRPr lang="en-US" dirty="0">
              <a:solidFill>
                <a:schemeClr val="bg1"/>
              </a:solidFill>
            </a:endParaRPr>
          </a:p>
        </p:txBody>
      </p:sp>
    </p:spTree>
    <p:extLst>
      <p:ext uri="{BB962C8B-B14F-4D97-AF65-F5344CB8AC3E}">
        <p14:creationId xmlns:p14="http://schemas.microsoft.com/office/powerpoint/2010/main" val="30746265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149-50DC-4EED-AF8E-49E491BC5C1A}"/>
              </a:ext>
            </a:extLst>
          </p:cNvPr>
          <p:cNvSpPr>
            <a:spLocks noGrp="1"/>
          </p:cNvSpPr>
          <p:nvPr>
            <p:ph type="title"/>
          </p:nvPr>
        </p:nvSpPr>
        <p:spPr/>
        <p:txBody>
          <a:bodyPr/>
          <a:lstStyle/>
          <a:p>
            <a:r>
              <a:rPr lang="en-US" dirty="0"/>
              <a:t>Merge Sort </a:t>
            </a:r>
            <a:r>
              <a:rPr lang="en-US" sz="1600" dirty="0"/>
              <a:t>2</a:t>
            </a:r>
            <a:r>
              <a:rPr lang="en-US" dirty="0"/>
              <a:t> – Text Alternative</a:t>
            </a:r>
          </a:p>
        </p:txBody>
      </p:sp>
      <p:sp>
        <p:nvSpPr>
          <p:cNvPr id="3" name="Text Placeholder 2">
            <a:extLst>
              <a:ext uri="{FF2B5EF4-FFF2-40B4-BE49-F238E27FC236}">
                <a16:creationId xmlns:a16="http://schemas.microsoft.com/office/drawing/2014/main" id="{610C941E-D583-4453-A95D-946FFBF731F0}"/>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1BC5622-BB1C-44E6-AAFA-156B5E6F0EF3}"/>
              </a:ext>
            </a:extLst>
          </p:cNvPr>
          <p:cNvSpPr>
            <a:spLocks noGrp="1"/>
          </p:cNvSpPr>
          <p:nvPr>
            <p:ph sz="quarter" idx="14"/>
          </p:nvPr>
        </p:nvSpPr>
        <p:spPr/>
        <p:txBody>
          <a:bodyPr/>
          <a:lstStyle/>
          <a:p>
            <a:r>
              <a:rPr lang="en-US" sz="2000" dirty="0"/>
              <a:t>There is a binary balanced tree at the top. Its root consists of numbers 8, 2, 4, 6, 9, 7, 10, 1, 5, and 3. At the first step, there are two branches, the left leads to the vertex containing elements 8, 2, 4, 6, and 9. The right one leads to the vertex containing elements 7, 10, 1, 5, and 3. Two branches lead from the vertex 8, 2, 4, 6, 9 . The left one leads to the vertex with the elements 8, 2, 4. The right one leads to the vertex with the elements 6 and 9. Two branches also lead from the vertex 7, 10, 1, 5, and 3. The left one leads to the vertex with the elements 7, 10, 1. The right one leads to the vertex with the elements 5 and 3. Each of the four vertices of the previous level has two branches leading to the vertices of the next level: from 8, 2, 4 to 8, 2 and 4, from 6, 9 to 6 and 9, from 7, 10, 1 to 7, 10 and 1, from 5, 3 to 5 and 3. At the next level there are branches from 8, 2 to 8 and 2, and from 7, 10 to 7 and 10. At the bottom of the picture there is a similar tree, but it is turned upside down. In such vertices where there is more than one element, elements are written in the increasing order from left to right.</a:t>
            </a:r>
            <a:endParaRPr lang="en-IN" sz="2000" dirty="0"/>
          </a:p>
        </p:txBody>
      </p:sp>
      <p:sp>
        <p:nvSpPr>
          <p:cNvPr id="5" name="Text Placeholder 4">
            <a:extLst>
              <a:ext uri="{FF2B5EF4-FFF2-40B4-BE49-F238E27FC236}">
                <a16:creationId xmlns:a16="http://schemas.microsoft.com/office/drawing/2014/main" id="{7F6C391E-B30E-4721-9825-D6A1E80F880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2D8DDE40-1216-434C-A322-4F4AC20E0E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84</a:t>
            </a:fld>
            <a:endParaRPr lang="en-US" dirty="0">
              <a:solidFill>
                <a:schemeClr val="bg1"/>
              </a:solidFill>
            </a:endParaRPr>
          </a:p>
        </p:txBody>
      </p:sp>
    </p:spTree>
    <p:extLst>
      <p:ext uri="{BB962C8B-B14F-4D97-AF65-F5344CB8AC3E}">
        <p14:creationId xmlns:p14="http://schemas.microsoft.com/office/powerpoint/2010/main" val="35313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Remembering How Mathematical Induction Works</a:t>
            </a:r>
            <a:endParaRPr lang="en-US" sz="1500" dirty="0"/>
          </a:p>
        </p:txBody>
      </p:sp>
      <p:sp>
        <p:nvSpPr>
          <p:cNvPr id="9" name="Content Placeholder 2"/>
          <p:cNvSpPr>
            <a:spLocks noGrp="1"/>
          </p:cNvSpPr>
          <p:nvPr>
            <p:ph idx="1"/>
          </p:nvPr>
        </p:nvSpPr>
        <p:spPr>
          <a:xfrm>
            <a:off x="457200" y="1295400"/>
            <a:ext cx="2834640" cy="3474720"/>
          </a:xfrm>
        </p:spPr>
        <p:txBody>
          <a:bodyPr/>
          <a:lstStyle/>
          <a:p>
            <a:r>
              <a:rPr lang="en-US" sz="2000" dirty="0">
                <a:latin typeface="Calibri (Body)"/>
              </a:rPr>
              <a:t>Consider  an infinite sequence  of dominoes, labeled </a:t>
            </a:r>
            <a:r>
              <a:rPr lang="en-US" sz="2000" dirty="0">
                <a:latin typeface="Calibri (Body)"/>
                <a:ea typeface="Cambria Math" pitchFamily="18" charset="0"/>
              </a:rPr>
              <a:t>1,2,3</a:t>
            </a:r>
            <a:r>
              <a:rPr lang="en-US" sz="2000" dirty="0">
                <a:latin typeface="Calibri (Body)"/>
              </a:rPr>
              <a:t>, .</a:t>
            </a:r>
            <a:r>
              <a:rPr lang="en-US" sz="100" dirty="0">
                <a:latin typeface="Calibri (Body)"/>
              </a:rPr>
              <a:t> </a:t>
            </a:r>
            <a:r>
              <a:rPr lang="en-US" sz="2000" dirty="0">
                <a:latin typeface="Calibri (Body)"/>
              </a:rPr>
              <a:t>.</a:t>
            </a:r>
            <a:r>
              <a:rPr lang="en-US" sz="100" dirty="0">
                <a:latin typeface="Calibri (Body)"/>
              </a:rPr>
              <a:t> </a:t>
            </a:r>
            <a:r>
              <a:rPr lang="en-US" sz="2000" dirty="0">
                <a:latin typeface="Calibri (Body)"/>
              </a:rPr>
              <a:t>., where each domino is standing.</a:t>
            </a:r>
          </a:p>
          <a:p>
            <a:r>
              <a:rPr lang="en-US" sz="2000" dirty="0">
                <a:latin typeface="Calibri (Body)"/>
              </a:rPr>
              <a:t>Let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be the proposition that the </a:t>
            </a:r>
            <a:r>
              <a:rPr lang="en-US" sz="2000" i="1" dirty="0">
                <a:latin typeface="Calibri (Body)"/>
              </a:rPr>
              <a:t>n</a:t>
            </a:r>
            <a:r>
              <a:rPr lang="en-US" sz="2000" dirty="0">
                <a:latin typeface="Calibri (Body)"/>
              </a:rPr>
              <a:t>th domino is knocked over. </a:t>
            </a:r>
          </a:p>
        </p:txBody>
      </p:sp>
      <p:pic>
        <p:nvPicPr>
          <p:cNvPr id="21" name="Picture 3" descr="Illustrating how mathematical induction works using dominoes."/>
          <p:cNvPicPr>
            <a:picLocks noGrp="1" noChangeAspect="1" noChangeArrowheads="1"/>
          </p:cNvPicPr>
          <p:nvPr>
            <p:ph idx="13"/>
          </p:nvPr>
        </p:nvPicPr>
        <p:blipFill>
          <a:blip r:embed="rId2" cstate="print">
            <a:extLst>
              <a:ext uri="{28A0092B-C50C-407E-A947-70E740481C1C}">
                <a14:useLocalDpi xmlns:a14="http://schemas.microsoft.com/office/drawing/2010/main" val="0"/>
              </a:ext>
            </a:extLst>
          </a:blip>
          <a:stretch>
            <a:fillRect/>
          </a:stretch>
        </p:blipFill>
        <p:spPr bwMode="auto">
          <a:xfrm>
            <a:off x="3200400" y="1523998"/>
            <a:ext cx="2195748" cy="3931920"/>
          </a:xfrm>
          <a:prstGeom prst="rect">
            <a:avLst/>
          </a:prstGeom>
          <a:extLst>
            <a:ext uri="{909E8E84-426E-40DD-AFC4-6F175D3DCCD1}">
              <a14:hiddenFill xmlns:a14="http://schemas.microsoft.com/office/drawing/2010/main">
                <a:solidFill>
                  <a:srgbClr val="FFFFFF"/>
                </a:solidFill>
              </a14:hiddenFill>
            </a:ext>
          </a:extLst>
        </p:spPr>
      </p:pic>
      <p:sp>
        <p:nvSpPr>
          <p:cNvPr id="7" name="Content Placeholder 4"/>
          <p:cNvSpPr>
            <a:spLocks noGrp="1"/>
          </p:cNvSpPr>
          <p:nvPr>
            <p:ph idx="14"/>
          </p:nvPr>
        </p:nvSpPr>
        <p:spPr>
          <a:xfrm>
            <a:off x="5562600" y="1295400"/>
            <a:ext cx="3383280" cy="3474720"/>
          </a:xfrm>
        </p:spPr>
        <p:txBody>
          <a:bodyPr/>
          <a:lstStyle/>
          <a:p>
            <a:r>
              <a:rPr lang="en-US" sz="2000" dirty="0">
                <a:latin typeface="Calibri (Body)"/>
              </a:rPr>
              <a:t>We know that the first domino is knocked down, i.e.,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is true .</a:t>
            </a:r>
          </a:p>
          <a:p>
            <a:r>
              <a:rPr lang="en-US" sz="2000" dirty="0">
                <a:latin typeface="Calibri (Body)"/>
              </a:rPr>
              <a:t>We also know that  if  whenever the </a:t>
            </a:r>
            <a:r>
              <a:rPr lang="en-US" sz="2000" i="1" dirty="0">
                <a:latin typeface="Calibri (Body)"/>
              </a:rPr>
              <a:t>k</a:t>
            </a:r>
            <a:r>
              <a:rPr lang="en-US" sz="2000" dirty="0">
                <a:latin typeface="Calibri (Body)"/>
              </a:rPr>
              <a:t>th domino is knocked over, it knocks over the (</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a:t>
            </a:r>
            <a:r>
              <a:rPr lang="en-US" sz="2000" dirty="0" err="1">
                <a:latin typeface="Calibri (Body)"/>
              </a:rPr>
              <a:t>st</a:t>
            </a:r>
            <a:r>
              <a:rPr lang="en-US" sz="2000" dirty="0">
                <a:latin typeface="Calibri (Body)"/>
              </a:rPr>
              <a:t> domino, </a:t>
            </a:r>
            <a:r>
              <a:rPr lang="en-US" sz="2000" dirty="0" err="1">
                <a:latin typeface="Calibri (Body)"/>
              </a:rPr>
              <a:t>i.e</a:t>
            </a:r>
            <a:r>
              <a:rPr lang="en-US" sz="2000" dirty="0">
                <a:latin typeface="Calibri (Body)"/>
              </a:rPr>
              <a:t>,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r>
              <a:rPr lang="en-US" sz="2000" i="1" dirty="0">
                <a:latin typeface="Calibri (Body)"/>
              </a:rPr>
              <a:t> </a:t>
            </a:r>
            <a:r>
              <a:rPr lang="en-US" sz="2000" i="1" dirty="0">
                <a:latin typeface="Calibri (Body)"/>
                <a:ea typeface="Cambria Math"/>
                <a:sym typeface="Wingdings" pitchFamily="2" charset="2"/>
              </a:rPr>
              <a:t>→</a:t>
            </a:r>
            <a:r>
              <a:rPr lang="en-US" sz="2000" i="1" dirty="0">
                <a:latin typeface="Calibri (Body)"/>
                <a:sym typeface="Wingdings" pitchFamily="2" charset="2"/>
              </a:rPr>
              <a:t> P</a:t>
            </a:r>
            <a:r>
              <a:rPr lang="en-US" sz="2000" dirty="0">
                <a:latin typeface="Calibri (Body)"/>
                <a:sym typeface="Wingdings" pitchFamily="2" charset="2"/>
              </a:rPr>
              <a:t>(</a:t>
            </a:r>
            <a:r>
              <a:rPr lang="en-US" sz="2000" i="1" dirty="0">
                <a:latin typeface="Calibri (Body)"/>
                <a:sym typeface="Wingdings" pitchFamily="2" charset="2"/>
              </a:rPr>
              <a:t>k</a:t>
            </a:r>
            <a:r>
              <a:rPr lang="en-US" sz="2000" dirty="0">
                <a:latin typeface="Calibri (Body)"/>
                <a:sym typeface="Wingdings" pitchFamily="2" charset="2"/>
              </a:rPr>
              <a:t> + </a:t>
            </a:r>
            <a:r>
              <a:rPr lang="en-US" sz="2000" dirty="0">
                <a:latin typeface="Calibri (Body)"/>
                <a:ea typeface="Cambria Math" pitchFamily="18" charset="0"/>
                <a:sym typeface="Wingdings" pitchFamily="2" charset="2"/>
              </a:rPr>
              <a:t>1</a:t>
            </a:r>
            <a:r>
              <a:rPr lang="en-US" sz="2000" dirty="0">
                <a:latin typeface="Calibri (Body)"/>
                <a:sym typeface="Wingdings" pitchFamily="2" charset="2"/>
              </a:rPr>
              <a:t>) is true for all positive integers </a:t>
            </a:r>
            <a:r>
              <a:rPr lang="en-US" sz="2000" i="1" dirty="0">
                <a:latin typeface="Calibri (Body)"/>
                <a:sym typeface="Wingdings" pitchFamily="2" charset="2"/>
              </a:rPr>
              <a:t>k</a:t>
            </a:r>
            <a:r>
              <a:rPr lang="en-US" sz="2000" dirty="0">
                <a:latin typeface="Calibri (Body)"/>
                <a:sym typeface="Wingdings" pitchFamily="2" charset="2"/>
              </a:rPr>
              <a:t>.</a:t>
            </a:r>
          </a:p>
        </p:txBody>
      </p:sp>
      <p:sp>
        <p:nvSpPr>
          <p:cNvPr id="11" name="Content Placeholder 5"/>
          <p:cNvSpPr>
            <a:spLocks noGrp="1"/>
          </p:cNvSpPr>
          <p:nvPr>
            <p:ph idx="15"/>
          </p:nvPr>
        </p:nvSpPr>
        <p:spPr>
          <a:xfrm>
            <a:off x="4876800" y="5410200"/>
            <a:ext cx="4114800" cy="1143000"/>
          </a:xfrm>
        </p:spPr>
        <p:txBody>
          <a:bodyPr/>
          <a:lstStyle/>
          <a:p>
            <a:pPr>
              <a:spcAft>
                <a:spcPts val="1200"/>
              </a:spcAft>
            </a:pPr>
            <a:r>
              <a:rPr lang="en-US" sz="2000" dirty="0">
                <a:latin typeface="Calibri (Body)"/>
              </a:rPr>
              <a:t>Hence, all dominos are knocked over.</a:t>
            </a:r>
          </a:p>
          <a:p>
            <a:pPr>
              <a:spcAft>
                <a:spcPts val="1200"/>
              </a:spcAft>
            </a:pP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is true for all positive integers </a:t>
            </a:r>
            <a:r>
              <a:rPr lang="en-US" sz="2000" i="1" dirty="0">
                <a:latin typeface="Calibri (Body)"/>
              </a:rPr>
              <a:t>n</a:t>
            </a:r>
            <a:r>
              <a:rPr lang="en-US" sz="2000" dirty="0">
                <a:latin typeface="Calibri (Body)"/>
              </a:rPr>
              <a:t>.</a:t>
            </a:r>
          </a:p>
        </p:txBody>
      </p:sp>
      <p:sp>
        <p:nvSpPr>
          <p:cNvPr id="10" name="Text Placeholder 6"/>
          <p:cNvSpPr>
            <a:spLocks noGrp="1"/>
          </p:cNvSpPr>
          <p:nvPr>
            <p:ph type="body" sz="quarter" idx="16"/>
          </p:nvPr>
        </p:nvSpPr>
        <p:spPr>
          <a:xfrm>
            <a:off x="3465576" y="6477000"/>
            <a:ext cx="2212848" cy="182880"/>
          </a:xfrm>
        </p:spPr>
        <p:txBody>
          <a:bodyPr anchor="ctr"/>
          <a:lstStyle/>
          <a:p>
            <a:r>
              <a:rPr lang="en-US" sz="900" dirty="0">
                <a:hlinkClick r:id="rId3" action="ppaction://hlinksldjump"/>
              </a:rPr>
              <a:t>Access the text alternative for slide images.</a:t>
            </a:r>
            <a:endParaRPr lang="en-US" sz="900" dirty="0">
              <a:hlinkClick r:id="rId4" action="ppaction://hlinksldjump"/>
            </a:endParaRPr>
          </a:p>
        </p:txBody>
      </p:sp>
      <p:sp>
        <p:nvSpPr>
          <p:cNvPr id="8" name="Slide Number Placeholder 5">
            <a:extLst>
              <a:ext uri="{FF2B5EF4-FFF2-40B4-BE49-F238E27FC236}">
                <a16:creationId xmlns:a16="http://schemas.microsoft.com/office/drawing/2014/main" id="{2833DB6F-DD9F-48FA-B83B-200E6AA9545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4207219152"/>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7">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5143</TotalTime>
  <Words>8641</Words>
  <Application>Microsoft Office PowerPoint</Application>
  <PresentationFormat>On-screen Show (4:3)</PresentationFormat>
  <Paragraphs>776</Paragraphs>
  <Slides>84</Slides>
  <Notes>5</Notes>
  <HiddenSlides>9</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2</vt:i4>
      </vt:variant>
      <vt:variant>
        <vt:lpstr>Slide Titles</vt:lpstr>
      </vt:variant>
      <vt:variant>
        <vt:i4>84</vt:i4>
      </vt:variant>
    </vt:vector>
  </HeadingPairs>
  <TitlesOfParts>
    <vt:vector size="104" baseType="lpstr">
      <vt:lpstr>Arial</vt:lpstr>
      <vt:lpstr>ArumSans Bold</vt:lpstr>
      <vt:lpstr>ArumSans Regular</vt:lpstr>
      <vt:lpstr>Calibri</vt:lpstr>
      <vt:lpstr>Calibri (Body)</vt:lpstr>
      <vt:lpstr>Cambria Math</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MathType 7.0 Equation</vt:lpstr>
      <vt:lpstr>Induction and recursion</vt:lpstr>
      <vt:lpstr>Chapter Summary</vt:lpstr>
      <vt:lpstr>Mathematical Induction</vt:lpstr>
      <vt:lpstr>Section Summary 1</vt:lpstr>
      <vt:lpstr>Climbing an Infinite Ladder</vt:lpstr>
      <vt:lpstr>Principle of Mathematical Induction</vt:lpstr>
      <vt:lpstr>Important Points About Using Mathematical Induction</vt:lpstr>
      <vt:lpstr>Validity of Mathematical Induction</vt:lpstr>
      <vt:lpstr>Remembering How Mathematical Induction Works</vt:lpstr>
      <vt:lpstr>Proving a Summation Formula by Mathematical Induction</vt:lpstr>
      <vt:lpstr>Conjecturing and Proving Correct a Summation Formula</vt:lpstr>
      <vt:lpstr>Proving Inequalities1</vt:lpstr>
      <vt:lpstr>Proving Inequalities2</vt:lpstr>
      <vt:lpstr>Proving Divisibility Results</vt:lpstr>
      <vt:lpstr>Number of Subsets of a Finite Set1</vt:lpstr>
      <vt:lpstr>Number of Subsets of a Finite Set2</vt:lpstr>
      <vt:lpstr>Tiling Checkerboards1</vt:lpstr>
      <vt:lpstr>Tiling Checkerboards2</vt:lpstr>
      <vt:lpstr>An Incorrect “Proof” by Mathematical Induction1</vt:lpstr>
      <vt:lpstr>An Incorrect “Proof” by Mathematical Induction2</vt:lpstr>
      <vt:lpstr> Guidelines: Mathematical Induction Proofs</vt:lpstr>
      <vt:lpstr>Strong Induction and Well-Ordering</vt:lpstr>
      <vt:lpstr>Section Summary 2</vt:lpstr>
      <vt:lpstr>Strong Induction</vt:lpstr>
      <vt:lpstr>Strong Induction and the Infinite Ladder</vt:lpstr>
      <vt:lpstr>Proof using Strong Induction 1</vt:lpstr>
      <vt:lpstr>Which Form of Induction Should Be Used?</vt:lpstr>
      <vt:lpstr>Completion of the proof of the Fundamental Theorem of Arithmetic</vt:lpstr>
      <vt:lpstr>Proof using Strong Induction 2</vt:lpstr>
      <vt:lpstr>Proof of Same Example using Mathematical Induction</vt:lpstr>
      <vt:lpstr>Well-Ordering Property1</vt:lpstr>
      <vt:lpstr>Well-Ordering Property2</vt:lpstr>
      <vt:lpstr>Recursive Definitions and Structural Induction</vt:lpstr>
      <vt:lpstr>Section Summary 3</vt:lpstr>
      <vt:lpstr>Recursively Defined Functions1</vt:lpstr>
      <vt:lpstr>Recursively Defined Functions2</vt:lpstr>
      <vt:lpstr>Recursively Defined Functions3</vt:lpstr>
      <vt:lpstr>Fibonacci Numbers 1</vt:lpstr>
      <vt:lpstr>Fibonacci Numbers 2</vt:lpstr>
      <vt:lpstr>Lamé’s Theorem 1</vt:lpstr>
      <vt:lpstr>Lamé’s Theorem 2</vt:lpstr>
      <vt:lpstr>Recursively Defined Sets and Structures 1</vt:lpstr>
      <vt:lpstr>Recursively Defined Sets and Structures 2</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 1</vt:lpstr>
      <vt:lpstr>Building Up Full Binary Trees</vt:lpstr>
      <vt:lpstr>Induction and Recursively Defined Sets</vt:lpstr>
      <vt:lpstr>Structural Induction</vt:lpstr>
      <vt:lpstr>Full Binary Trees 2</vt:lpstr>
      <vt:lpstr>Structural Induction and Binary Trees</vt:lpstr>
      <vt:lpstr>Generalized Induction 1</vt:lpstr>
      <vt:lpstr>Generalized Induction 2</vt:lpstr>
      <vt:lpstr>Recursive Algorithms </vt:lpstr>
      <vt:lpstr>Section Summary 4</vt:lpstr>
      <vt:lpstr>Recursive Algorithms</vt:lpstr>
      <vt:lpstr>Recursive Factorial Algorithm</vt:lpstr>
      <vt:lpstr>Recursive Exponentiation Algorithm</vt:lpstr>
      <vt:lpstr>Recursive GCD Algorithm</vt:lpstr>
      <vt:lpstr>Recursive Modular Exponentiation Algorithm</vt:lpstr>
      <vt:lpstr>Recursive Binary Search Algorithm</vt:lpstr>
      <vt:lpstr>Proving Recursive Algorithms Correct</vt:lpstr>
      <vt:lpstr>Merge Sort 1</vt:lpstr>
      <vt:lpstr>Merge Sort 2</vt:lpstr>
      <vt:lpstr>Recursive Merge Sort 1</vt:lpstr>
      <vt:lpstr>Recursive Merge Sort 2</vt:lpstr>
      <vt:lpstr>Merging Two Lists</vt:lpstr>
      <vt:lpstr>Complexity of Merge Sort 1</vt:lpstr>
      <vt:lpstr>Complexity of Merge Sort 2</vt:lpstr>
      <vt:lpstr>End of Main Content</vt:lpstr>
      <vt:lpstr>Accessibility Content:  Text Alternatives for Images</vt:lpstr>
      <vt:lpstr>Climbing an Infinite Ladder – Text Alternative</vt:lpstr>
      <vt:lpstr>Remembering How Mathematical Induction Works – Text Alternative</vt:lpstr>
      <vt:lpstr>Number of Subsets of a Finite Set 2 – Text Alternative</vt:lpstr>
      <vt:lpstr>Tiling Checkerboards 1 – Text Alternative</vt:lpstr>
      <vt:lpstr>Tiling Checkerboards 2 – Text Alternative</vt:lpstr>
      <vt:lpstr>Building Up Rooted Trees – Text Alternative</vt:lpstr>
      <vt:lpstr>Building Up Full Binary Trees – Text Alternative</vt:lpstr>
      <vt:lpstr>Merge Sort 2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Induction and recursion</dc:title>
  <dc:creator>Hahn, Sandra</dc:creator>
  <cp:lastModifiedBy>Ritik Singh</cp:lastModifiedBy>
  <cp:revision>717</cp:revision>
  <dcterms:created xsi:type="dcterms:W3CDTF">2017-12-05T17:18:18Z</dcterms:created>
  <dcterms:modified xsi:type="dcterms:W3CDTF">2021-08-19T07:37:07Z</dcterms:modified>
</cp:coreProperties>
</file>